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7105" saveSubsetFonts="1" autoCompressPictures="0">
  <p:sldMasterIdLst>
    <p:sldMasterId id="2147483669" r:id="rId4"/>
  </p:sldMasterIdLst>
  <p:notesMasterIdLst>
    <p:notesMasterId r:id="rId17"/>
  </p:notesMasterIdLst>
  <p:handoutMasterIdLst>
    <p:handoutMasterId r:id="rId18"/>
  </p:handoutMasterIdLst>
  <p:sldIdLst>
    <p:sldId id="259" r:id="rId5"/>
    <p:sldId id="300" r:id="rId6"/>
    <p:sldId id="301" r:id="rId7"/>
    <p:sldId id="306" r:id="rId8"/>
    <p:sldId id="302" r:id="rId9"/>
    <p:sldId id="309" r:id="rId10"/>
    <p:sldId id="310" r:id="rId11"/>
    <p:sldId id="307" r:id="rId12"/>
    <p:sldId id="308" r:id="rId13"/>
    <p:sldId id="303" r:id="rId14"/>
    <p:sldId id="305" r:id="rId15"/>
    <p:sldId id="299" r:id="rId16"/>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2D"/>
    <a:srgbClr val="E78E23"/>
    <a:srgbClr val="FAA500"/>
    <a:srgbClr val="697D91"/>
    <a:srgbClr val="455960"/>
    <a:srgbClr val="4A5B6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63365" autoAdjust="0"/>
  </p:normalViewPr>
  <p:slideViewPr>
    <p:cSldViewPr snapToGrid="0" snapToObjects="1" showGuides="1">
      <p:cViewPr varScale="1">
        <p:scale>
          <a:sx n="30" d="100"/>
          <a:sy n="30" d="100"/>
        </p:scale>
        <p:origin x="856" y="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14.10.2015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14.10.2015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117260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Vererbung mütterlicher</a:t>
            </a:r>
            <a:r>
              <a:rPr lang="de-CH" baseline="0" dirty="0" smtClean="0"/>
              <a:t> Seite </a:t>
            </a:r>
            <a:r>
              <a:rPr lang="de-CH" baseline="0" dirty="0" smtClean="0">
                <a:sym typeface="Wingdings" panose="05000000000000000000" pitchFamily="2" charset="2"/>
              </a:rPr>
              <a:t> Synapsen</a:t>
            </a:r>
            <a:endParaRPr lang="de-CH" baseline="0" dirty="0" smtClean="0"/>
          </a:p>
          <a:p>
            <a:r>
              <a:rPr lang="de-CH" baseline="0" dirty="0" smtClean="0"/>
              <a:t>Erledigungsblockade</a:t>
            </a:r>
          </a:p>
          <a:p>
            <a:r>
              <a:rPr lang="de-CH" baseline="0" dirty="0" smtClean="0"/>
              <a:t>25. Jahre: 3 Tage nicht schlafen und trinken</a:t>
            </a:r>
            <a:r>
              <a:rPr lang="en-GB" baseline="0" dirty="0" smtClean="0"/>
              <a:t>, Hausarzt, down</a:t>
            </a:r>
          </a:p>
          <a:p>
            <a:r>
              <a:rPr lang="de-CH" baseline="0" dirty="0" smtClean="0"/>
              <a:t>1-2 mal pro Woche Oberärztin</a:t>
            </a:r>
          </a:p>
          <a:p>
            <a:r>
              <a:rPr lang="de-CH" baseline="0" dirty="0" smtClean="0"/>
              <a:t>Essen </a:t>
            </a:r>
            <a:r>
              <a:rPr lang="de-CH" baseline="0" dirty="0" smtClean="0">
                <a:sym typeface="Wingdings" panose="05000000000000000000" pitchFamily="2" charset="2"/>
              </a:rPr>
              <a:t> Familie</a:t>
            </a:r>
          </a:p>
          <a:p>
            <a:r>
              <a:rPr lang="de-CH" baseline="0" dirty="0" smtClean="0"/>
              <a:t>Gespräche </a:t>
            </a:r>
            <a:r>
              <a:rPr lang="de-CH" baseline="0" smtClean="0"/>
              <a:t>wichtigster Bestandteil</a:t>
            </a: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63993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CH" sz="1200" b="1" i="0" u="none" strike="noStrike" kern="1200" dirty="0" smtClean="0">
                <a:solidFill>
                  <a:schemeClr val="tx1"/>
                </a:solidFill>
                <a:effectLst/>
                <a:latin typeface="+mn-lt"/>
                <a:ea typeface="+mn-ea"/>
                <a:cs typeface="+mn-cs"/>
              </a:rPr>
              <a:t>Sebastian Keller (“Stationär in Behandlung”) </a:t>
            </a:r>
            <a:endParaRPr lang="de-CH" b="0" dirty="0" smtClean="0">
              <a:effectLst/>
            </a:endParaRPr>
          </a:p>
          <a:p>
            <a:pPr rtl="0"/>
            <a:r>
              <a:rPr lang="de-CH" sz="1200" b="0" i="0" u="none" strike="noStrike" kern="1200" dirty="0" smtClean="0">
                <a:solidFill>
                  <a:schemeClr val="tx1"/>
                </a:solidFill>
                <a:effectLst/>
                <a:latin typeface="+mn-lt"/>
                <a:ea typeface="+mn-ea"/>
                <a:cs typeface="+mn-cs"/>
              </a:rPr>
              <a:t>Sebastian ist 31 Jahre alt und ist in stationärer Behandlung im Psychiatrischen Universitätsspital Bern und lebt dort einen geregelten Tagesablauf. Nach dem Frühstück gibt es ein </a:t>
            </a:r>
            <a:r>
              <a:rPr lang="de-CH" sz="1200" b="0" i="0" u="none" strike="noStrike" kern="1200" dirty="0" err="1" smtClean="0">
                <a:solidFill>
                  <a:schemeClr val="tx1"/>
                </a:solidFill>
                <a:effectLst/>
                <a:latin typeface="+mn-lt"/>
                <a:ea typeface="+mn-ea"/>
                <a:cs typeface="+mn-cs"/>
              </a:rPr>
              <a:t>Gruppengespärch</a:t>
            </a:r>
            <a:r>
              <a:rPr lang="de-CH" sz="1200" b="0" i="0" u="none" strike="noStrike" kern="1200" dirty="0" smtClean="0">
                <a:solidFill>
                  <a:schemeClr val="tx1"/>
                </a:solidFill>
                <a:effectLst/>
                <a:latin typeface="+mn-lt"/>
                <a:ea typeface="+mn-ea"/>
                <a:cs typeface="+mn-cs"/>
              </a:rPr>
              <a:t> mit weiteren Patienten. Der Austausch mit anderen Menschen, die in einer ähnlichen Situation sind, helfen ihm sehr und hat schon viele gute Tipps erhalten. Anschliessend geht er ins Fitnesstraining oder Gymnastik. Nach dem Mittagessen steht wieder Therapieprogramm auf dem Plan, diesmal Kunsttherapie. Danach hat er bis zum Abendessen Zeit, die er selbst gestalten muss. Von Zeit zu Zeit kommt seine Schwester zu Besuch, zu der er ein gutes Verhältnis hat. Nach dem Abendessen hat Sebastian ein Termin für ein persönliches Gespräch mit dem Psychiater. Dabei versucht der Arzt den psychischen Zustand und Stabilität von Sebastian herauszufinden. Vor der Nachtruhe bekommt Sebastian die Medikamente, unter anderem auch Schlafmittel.</a:t>
            </a:r>
            <a:endParaRPr lang="de-CH" b="0" dirty="0" smtClean="0">
              <a:effectLst/>
            </a:endParaRPr>
          </a:p>
          <a:p>
            <a:pPr rtl="0"/>
            <a:r>
              <a:rPr lang="de-CH" dirty="0" smtClean="0"/>
              <a:t/>
            </a:r>
            <a:br>
              <a:rPr lang="de-CH" dirty="0" smtClean="0"/>
            </a:br>
            <a:r>
              <a:rPr lang="de-CH" sz="1200" b="1" i="0" u="none" strike="noStrike" kern="1200" dirty="0" smtClean="0">
                <a:solidFill>
                  <a:schemeClr val="tx1"/>
                </a:solidFill>
                <a:effectLst/>
                <a:latin typeface="+mn-lt"/>
                <a:ea typeface="+mn-ea"/>
                <a:cs typeface="+mn-cs"/>
              </a:rPr>
              <a:t>Manuela Egger (“In ambulanter Behandlung”)</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23 Jahre alt und arbeitet im Coop als Fachangestellte Verkauf. Sie arbeitet von Montag bis Freitag und einmal im Monat auch samstags, dafür erhält sie am Montag frei.</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für das Auffüllen der Regale zuständig und hat 2 weitere Mitarbeiter/innen unter sich. In der Freizeit spielt sie Badminton in einem Verein. Ausserdem trifft sie sich gerne mit ihren Freundinnen und unternimmt verschiedene Sachen mit ihnen.</a:t>
            </a:r>
            <a:endParaRPr lang="de-CH" b="0" dirty="0" smtClean="0">
              <a:effectLst/>
            </a:endParaRPr>
          </a:p>
          <a:p>
            <a:pPr rtl="0"/>
            <a:r>
              <a:rPr lang="de-CH" sz="1200" b="0" i="0" u="none" strike="noStrike" kern="1200" dirty="0" smtClean="0">
                <a:solidFill>
                  <a:schemeClr val="tx1"/>
                </a:solidFill>
                <a:effectLst/>
                <a:latin typeface="+mn-lt"/>
                <a:ea typeface="+mn-ea"/>
                <a:cs typeface="+mn-cs"/>
              </a:rPr>
              <a:t>Sie hat jede Woche einen Termin bei Ihrem Psychiater, wo sie ihre Woche rekapitulieren und ihre Gemütszustände wiedergibt. Sie besprechen ausserdem das weitere Vorgehen und wie es mit den Medikamenten aussieht. Manuela muss jeden Morgen und Abend 2 Tabletten einnehmen, welche ihr gegen die Depressionsschübe helfen.</a:t>
            </a:r>
            <a:endParaRPr lang="de-CH" b="0" dirty="0" smtClean="0">
              <a:effectLst/>
            </a:endParaRPr>
          </a:p>
          <a:p>
            <a:pPr rtl="0"/>
            <a:r>
              <a:rPr lang="de-CH" sz="1200" b="0" i="0" u="none" strike="noStrike" kern="1200" dirty="0" smtClean="0">
                <a:solidFill>
                  <a:schemeClr val="tx1"/>
                </a:solidFill>
                <a:effectLst/>
                <a:latin typeface="+mn-lt"/>
                <a:ea typeface="+mn-ea"/>
                <a:cs typeface="+mn-cs"/>
              </a:rPr>
              <a:t>Wenn trotzdem einmal ein Schub auftritt, weiss Manuela wie sie gegen diesen Ankämpfen kann, und so trifft sie sich mit ihren Freundinnen welche sie wieder aufmuntern.</a:t>
            </a:r>
            <a:endParaRPr lang="de-CH" b="0" dirty="0" smtClean="0">
              <a:effectLst/>
            </a:endParaRPr>
          </a:p>
          <a:p>
            <a:r>
              <a:rPr lang="de-CH" b="0" dirty="0" smtClean="0">
                <a:effectLst/>
              </a:rPr>
              <a:t/>
            </a:r>
            <a:br>
              <a:rPr lang="de-CH" b="0" dirty="0" smtClean="0">
                <a:effectLst/>
              </a:rPr>
            </a:b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5544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Da aus dem Interview ziemlich klar wurde, dass für Personen mit einer Depression eine App während der Behandlungsphase kaum etwas bringen würde, haben wir uns dafür entschieden den Bereich nach der Behandlung abzudecken. Ein wichtiger Aspekt der dabei auch im Interview angesprochen wurde ist der Kontakt danach. Um diesen zu unterstützen, erstellen wir in der App eine Übersichtsseite, mit allen wichtigen Kontaktdaten. </a:t>
            </a:r>
          </a:p>
          <a:p>
            <a:r>
              <a:rPr lang="de-CH" sz="1200" kern="1200" dirty="0" smtClean="0">
                <a:solidFill>
                  <a:schemeClr val="tx1"/>
                </a:solidFill>
                <a:effectLst/>
                <a:latin typeface="+mn-lt"/>
                <a:ea typeface="+mn-ea"/>
                <a:cs typeface="+mn-cs"/>
              </a:rPr>
              <a:t>Die Medikamentenabgabe ist auch nach der Behandlung noch wichtig. Deshalb denken wir, dass ein Medikamentenplan den Patienten aus organisatorischer Sicht gut unterstützen könnte, damit keine Einnahmezeiten vergessen werden.</a:t>
            </a:r>
          </a:p>
          <a:p>
            <a:r>
              <a:rPr lang="de-CH" sz="1200" kern="1200" dirty="0" smtClean="0">
                <a:solidFill>
                  <a:schemeClr val="tx1"/>
                </a:solidFill>
                <a:effectLst/>
                <a:latin typeface="+mn-lt"/>
                <a:ea typeface="+mn-ea"/>
                <a:cs typeface="+mn-cs"/>
              </a:rPr>
              <a:t>In einigen Kantonen wird seit ein paar Jahren „elektronische Rezepte“ als alternative zur analogen Rezeptabgabe angeboten. Für unser Projekt wäre eine Implementierung eines solchen „</a:t>
            </a:r>
            <a:r>
              <a:rPr lang="de-CH" sz="1200" kern="1200" dirty="0" err="1" smtClean="0">
                <a:solidFill>
                  <a:schemeClr val="tx1"/>
                </a:solidFill>
                <a:effectLst/>
                <a:latin typeface="+mn-lt"/>
                <a:ea typeface="+mn-ea"/>
                <a:cs typeface="+mn-cs"/>
              </a:rPr>
              <a:t>eRezeptierungssystems</a:t>
            </a:r>
            <a:r>
              <a:rPr lang="de-CH" sz="1200" kern="1200" dirty="0" smtClean="0">
                <a:solidFill>
                  <a:schemeClr val="tx1"/>
                </a:solidFill>
                <a:effectLst/>
                <a:latin typeface="+mn-lt"/>
                <a:ea typeface="+mn-ea"/>
                <a:cs typeface="+mn-cs"/>
              </a:rPr>
              <a:t>“ ins App sehr interessant und für den Patienten sehr praktisch. </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38364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Willkommensseite, Login</a:t>
            </a:r>
          </a:p>
          <a:p>
            <a:r>
              <a:rPr lang="de-CH" baseline="0" dirty="0" smtClean="0"/>
              <a:t>Menu mit </a:t>
            </a:r>
            <a:r>
              <a:rPr lang="de-CH" baseline="0" dirty="0" err="1" smtClean="0"/>
              <a:t>eRezepte</a:t>
            </a:r>
            <a:r>
              <a:rPr lang="de-CH" baseline="0" dirty="0" smtClean="0"/>
              <a:t>, Infoseite und </a:t>
            </a:r>
            <a:r>
              <a:rPr lang="de-CH" baseline="0" dirty="0" err="1" smtClean="0"/>
              <a:t>Medikationreminder</a:t>
            </a:r>
            <a:endParaRPr lang="de-CH" baseline="0" dirty="0" smtClean="0"/>
          </a:p>
          <a:p>
            <a:r>
              <a:rPr lang="de-CH" baseline="0" dirty="0" smtClean="0"/>
              <a:t>Infoseite</a:t>
            </a:r>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198811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Übersicht </a:t>
            </a:r>
            <a:r>
              <a:rPr lang="de-CH" baseline="0" dirty="0" err="1" smtClean="0"/>
              <a:t>eRezepte</a:t>
            </a:r>
            <a:endParaRPr lang="de-CH" baseline="0" dirty="0" smtClean="0"/>
          </a:p>
          <a:p>
            <a:r>
              <a:rPr lang="de-CH" baseline="0" dirty="0" smtClean="0"/>
              <a:t>Ansicht einzelnes Rezept</a:t>
            </a:r>
          </a:p>
          <a:p>
            <a:r>
              <a:rPr lang="de-CH" baseline="0" dirty="0" smtClean="0"/>
              <a:t>Hinzufügen eines neuen Rezeptes</a:t>
            </a:r>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335049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Medikamentenreminder</a:t>
            </a:r>
            <a:r>
              <a:rPr lang="de-CH" dirty="0" smtClean="0"/>
              <a:t>:</a:t>
            </a:r>
            <a:endParaRPr lang="de-CH" baseline="0" dirty="0" smtClean="0"/>
          </a:p>
          <a:p>
            <a:r>
              <a:rPr lang="de-CH" baseline="0" dirty="0" smtClean="0"/>
              <a:t>	Übersicht mit Einnahmezeit und </a:t>
            </a:r>
            <a:r>
              <a:rPr lang="de-CH" baseline="0" dirty="0" err="1" smtClean="0"/>
              <a:t>checkbox</a:t>
            </a:r>
            <a:r>
              <a:rPr lang="de-CH" baseline="0" dirty="0" smtClean="0"/>
              <a:t/>
            </a:r>
            <a:br>
              <a:rPr lang="de-CH" baseline="0" dirty="0" smtClean="0"/>
            </a:br>
            <a:r>
              <a:rPr lang="de-CH" baseline="0" dirty="0" smtClean="0"/>
              <a:t>	neues Medikament hinzufügen</a:t>
            </a:r>
          </a:p>
          <a:p>
            <a:r>
              <a:rPr lang="de-CH" baseline="0" dirty="0" smtClean="0"/>
              <a:t>	Checkliste für Kontrolle am Abend</a:t>
            </a:r>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779698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Task03</a:t>
            </a:r>
            <a:endParaRPr lang="de-CH" dirty="0"/>
          </a:p>
        </p:txBody>
      </p:sp>
      <p:sp>
        <p:nvSpPr>
          <p:cNvPr id="3" name="Untertitel 2"/>
          <p:cNvSpPr>
            <a:spLocks noGrp="1"/>
          </p:cNvSpPr>
          <p:nvPr>
            <p:ph type="subTitle" idx="1"/>
          </p:nvPr>
        </p:nvSpPr>
        <p:spPr/>
        <p:txBody>
          <a:bodyPr/>
          <a:lstStyle/>
          <a:p>
            <a:r>
              <a:rPr lang="de-CH" b="1" dirty="0" smtClean="0"/>
              <a:t>14.10.2015, </a:t>
            </a:r>
            <a:r>
              <a:rPr lang="de-CH" b="1" dirty="0" err="1" smtClean="0"/>
              <a:t>Schmocker</a:t>
            </a:r>
            <a:r>
              <a:rPr lang="de-CH" b="1" dirty="0" smtClean="0"/>
              <a:t>, </a:t>
            </a:r>
            <a:r>
              <a:rPr lang="de-CH" b="1" dirty="0" err="1" smtClean="0"/>
              <a:t>Noser</a:t>
            </a:r>
            <a:r>
              <a:rPr lang="de-CH" b="1" dirty="0" smtClean="0"/>
              <a:t>, Tschanz, </a:t>
            </a:r>
            <a:r>
              <a:rPr lang="de-CH" b="1" dirty="0" err="1" smtClean="0"/>
              <a:t>Zysset</a:t>
            </a:r>
            <a:r>
              <a:rPr lang="de-CH" b="1" dirty="0" smtClean="0"/>
              <a:t>, Iseli, Schmied</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pic>
        <p:nvPicPr>
          <p:cNvPr id="8" name="Grafik 7" descr="C:\Users\Maurice\Desktop\Prototyp\Medi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234085" y="1468746"/>
            <a:ext cx="2748868" cy="4064635"/>
          </a:xfrm>
          <a:prstGeom prst="rect">
            <a:avLst/>
          </a:prstGeom>
          <a:noFill/>
          <a:ln>
            <a:noFill/>
          </a:ln>
        </p:spPr>
      </p:pic>
      <p:pic>
        <p:nvPicPr>
          <p:cNvPr id="9" name="Grafik 8" descr="C:\Users\Maurice\Desktop\Prototyp\NewMedi.PNG"/>
          <p:cNvPicPr/>
          <p:nvPr/>
        </p:nvPicPr>
        <p:blipFill>
          <a:blip r:embed="rId4">
            <a:extLst>
              <a:ext uri="{28A0092B-C50C-407E-A947-70E740481C1C}">
                <a14:useLocalDpi xmlns:a14="http://schemas.microsoft.com/office/drawing/2010/main" val="0"/>
              </a:ext>
            </a:extLst>
          </a:blip>
          <a:srcRect/>
          <a:stretch>
            <a:fillRect/>
          </a:stretch>
        </p:blipFill>
        <p:spPr bwMode="auto">
          <a:xfrm>
            <a:off x="2982953" y="1519545"/>
            <a:ext cx="2908300" cy="3963035"/>
          </a:xfrm>
          <a:prstGeom prst="rect">
            <a:avLst/>
          </a:prstGeom>
          <a:noFill/>
          <a:ln>
            <a:noFill/>
          </a:ln>
        </p:spPr>
      </p:pic>
      <p:pic>
        <p:nvPicPr>
          <p:cNvPr id="10" name="Grafik 9" descr="C:\Users\Maurice\Desktop\Prototyp\MediList.PNG"/>
          <p:cNvPicPr/>
          <p:nvPr/>
        </p:nvPicPr>
        <p:blipFill>
          <a:blip r:embed="rId5">
            <a:extLst>
              <a:ext uri="{28A0092B-C50C-407E-A947-70E740481C1C}">
                <a14:useLocalDpi xmlns:a14="http://schemas.microsoft.com/office/drawing/2010/main" val="0"/>
              </a:ext>
            </a:extLst>
          </a:blip>
          <a:srcRect/>
          <a:stretch>
            <a:fillRect/>
          </a:stretch>
        </p:blipFill>
        <p:spPr bwMode="auto">
          <a:xfrm>
            <a:off x="5944930" y="1519545"/>
            <a:ext cx="3028950" cy="4013836"/>
          </a:xfrm>
          <a:prstGeom prst="rect">
            <a:avLst/>
          </a:prstGeom>
          <a:noFill/>
          <a:ln>
            <a:noFill/>
          </a:ln>
        </p:spPr>
      </p:pic>
    </p:spTree>
    <p:extLst>
      <p:ext uri="{BB962C8B-B14F-4D97-AF65-F5344CB8AC3E}">
        <p14:creationId xmlns:p14="http://schemas.microsoft.com/office/powerpoint/2010/main" val="268351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Validation</a:t>
            </a:r>
            <a:endParaRPr lang="de-CH" dirty="0"/>
          </a:p>
        </p:txBody>
      </p:sp>
    </p:spTree>
    <p:extLst>
      <p:ext uri="{BB962C8B-B14F-4D97-AF65-F5344CB8AC3E}">
        <p14:creationId xmlns:p14="http://schemas.microsoft.com/office/powerpoint/2010/main" val="297953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Danke fürs Zuhören!</a:t>
            </a:r>
            <a:endParaRPr lang="de-CH" dirty="0"/>
          </a:p>
        </p:txBody>
      </p:sp>
    </p:spTree>
    <p:extLst>
      <p:ext uri="{BB962C8B-B14F-4D97-AF65-F5344CB8AC3E}">
        <p14:creationId xmlns:p14="http://schemas.microsoft.com/office/powerpoint/2010/main" val="195390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Applikation für Patienten mit psychischer Krankheit</a:t>
            </a:r>
          </a:p>
          <a:p>
            <a:endParaRPr lang="de-CH" dirty="0"/>
          </a:p>
          <a:p>
            <a:r>
              <a:rPr lang="de-CH" dirty="0" smtClean="0"/>
              <a:t>Was nicht?</a:t>
            </a:r>
          </a:p>
          <a:p>
            <a:pPr lvl="1"/>
            <a:r>
              <a:rPr lang="de-CH" dirty="0" smtClean="0"/>
              <a:t>Diagnose</a:t>
            </a:r>
          </a:p>
          <a:p>
            <a:pPr lvl="1"/>
            <a:r>
              <a:rPr lang="de-CH" dirty="0" smtClean="0"/>
              <a:t>Interoperabilität</a:t>
            </a:r>
          </a:p>
          <a:p>
            <a:pPr lvl="1"/>
            <a:r>
              <a:rPr lang="de-CH" dirty="0" smtClean="0"/>
              <a:t>Leistungserfassung</a:t>
            </a:r>
          </a:p>
          <a:p>
            <a:pPr lvl="1"/>
            <a:r>
              <a:rPr lang="de-CH" dirty="0" smtClean="0"/>
              <a:t>Terminvereinbarung mit Arzt</a:t>
            </a:r>
          </a:p>
          <a:p>
            <a:pPr lvl="1"/>
            <a:endParaRPr lang="de-CH" dirty="0"/>
          </a:p>
          <a:p>
            <a:r>
              <a:rPr lang="de-CH" dirty="0" err="1" smtClean="0"/>
              <a:t>Success</a:t>
            </a:r>
            <a:r>
              <a:rPr lang="de-CH" dirty="0" smtClean="0"/>
              <a:t> </a:t>
            </a:r>
            <a:r>
              <a:rPr lang="de-CH" dirty="0" err="1" smtClean="0"/>
              <a:t>measures</a:t>
            </a:r>
            <a:endParaRPr lang="de-CH" dirty="0" smtClean="0"/>
          </a:p>
          <a:p>
            <a:pPr lvl="1"/>
            <a:r>
              <a:rPr lang="de-CH" dirty="0" smtClean="0"/>
              <a:t>Patient kann Termine verwalten</a:t>
            </a:r>
          </a:p>
          <a:p>
            <a:pPr lvl="1"/>
            <a:r>
              <a:rPr lang="de-CH" dirty="0" smtClean="0"/>
              <a:t>Hat Übersicht über seine Medikamente</a:t>
            </a:r>
          </a:p>
          <a:p>
            <a:pPr lvl="1"/>
            <a:r>
              <a:rPr lang="de-CH" dirty="0" smtClean="0"/>
              <a:t>Informationsquellen</a:t>
            </a:r>
          </a:p>
          <a:p>
            <a:pPr lvl="1"/>
            <a:endParaRPr lang="de-CH" dirty="0" smtClean="0"/>
          </a:p>
          <a:p>
            <a:pPr lvl="1"/>
            <a:endParaRPr lang="de-CH" dirty="0" smtClean="0"/>
          </a:p>
          <a:p>
            <a:endParaRPr lang="de-CH" dirty="0" smtClean="0"/>
          </a:p>
          <a:p>
            <a:endParaRPr lang="de-CH" dirty="0"/>
          </a:p>
          <a:p>
            <a:pPr marL="0" indent="0">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err="1" smtClean="0"/>
              <a:t>Scoping</a:t>
            </a:r>
            <a:endParaRPr lang="de-CH" dirty="0"/>
          </a:p>
        </p:txBody>
      </p:sp>
    </p:spTree>
    <p:extLst>
      <p:ext uri="{BB962C8B-B14F-4D97-AF65-F5344CB8AC3E}">
        <p14:creationId xmlns:p14="http://schemas.microsoft.com/office/powerpoint/2010/main" val="136530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a:lnSpc>
                <a:spcPct val="150000"/>
              </a:lnSpc>
            </a:pPr>
            <a:r>
              <a:rPr lang="de-CH" dirty="0" smtClean="0"/>
              <a:t>Am 11. Oktober telefonisch mit Basil B.</a:t>
            </a:r>
          </a:p>
          <a:p>
            <a:pPr>
              <a:lnSpc>
                <a:spcPct val="150000"/>
              </a:lnSpc>
            </a:pPr>
            <a:r>
              <a:rPr lang="de-CH" dirty="0" smtClean="0"/>
              <a:t>Seit 14. Lebensjahr depressiv</a:t>
            </a:r>
          </a:p>
          <a:p>
            <a:pPr>
              <a:lnSpc>
                <a:spcPct val="150000"/>
              </a:lnSpc>
            </a:pPr>
            <a:r>
              <a:rPr lang="de-CH" dirty="0" smtClean="0"/>
              <a:t>Mit 25. Jahren grösserer Zwischenfall </a:t>
            </a:r>
            <a:r>
              <a:rPr lang="de-CH" dirty="0" smtClean="0">
                <a:sym typeface="Wingdings" panose="05000000000000000000" pitchFamily="2" charset="2"/>
              </a:rPr>
              <a:t> KIZ Uni Bern</a:t>
            </a:r>
          </a:p>
          <a:p>
            <a:pPr>
              <a:lnSpc>
                <a:spcPct val="150000"/>
              </a:lnSpc>
            </a:pPr>
            <a:r>
              <a:rPr lang="de-CH" dirty="0" smtClean="0"/>
              <a:t>Wichtigste Bezugspersonen: Pflegepersonal</a:t>
            </a:r>
            <a:endParaRPr lang="de-CH" dirty="0"/>
          </a:p>
          <a:p>
            <a:pPr>
              <a:lnSpc>
                <a:spcPct val="150000"/>
              </a:lnSpc>
            </a:pPr>
            <a:r>
              <a:rPr lang="de-CH" dirty="0" smtClean="0"/>
              <a:t>Zeichnungs-, Musik- und Bewegungstherapie</a:t>
            </a:r>
          </a:p>
          <a:p>
            <a:pPr>
              <a:lnSpc>
                <a:spcPct val="150000"/>
              </a:lnSpc>
            </a:pPr>
            <a:r>
              <a:rPr lang="de-CH" dirty="0" smtClean="0"/>
              <a:t>Nach stationärem Aufenthalt Behandlung durch Hausarzt</a:t>
            </a:r>
          </a:p>
          <a:p>
            <a:pPr>
              <a:lnSpc>
                <a:spcPct val="150000"/>
              </a:lnSpc>
            </a:pPr>
            <a:r>
              <a:rPr lang="de-CH" dirty="0" smtClean="0"/>
              <a:t>App in diesem Bereich der Medizin nicht matchentscheidend</a:t>
            </a:r>
          </a:p>
        </p:txBody>
      </p:sp>
      <p:sp>
        <p:nvSpPr>
          <p:cNvPr id="3" name="Titel 2"/>
          <p:cNvSpPr>
            <a:spLocks noGrp="1"/>
          </p:cNvSpPr>
          <p:nvPr>
            <p:ph type="ctrTitle"/>
          </p:nvPr>
        </p:nvSpPr>
        <p:spPr/>
        <p:txBody>
          <a:bodyPr/>
          <a:lstStyle/>
          <a:p>
            <a:r>
              <a:rPr lang="de-CH" dirty="0" smtClean="0"/>
              <a:t>Interview</a:t>
            </a:r>
            <a:endParaRPr lang="de-CH" dirty="0"/>
          </a:p>
        </p:txBody>
      </p:sp>
    </p:spTree>
    <p:extLst>
      <p:ext uri="{BB962C8B-B14F-4D97-AF65-F5344CB8AC3E}">
        <p14:creationId xmlns:p14="http://schemas.microsoft.com/office/powerpoint/2010/main" val="27058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err="1" smtClean="0"/>
              <a:t>Personas</a:t>
            </a:r>
            <a:endParaRPr lang="de-CH" dirty="0"/>
          </a:p>
        </p:txBody>
      </p:sp>
      <p:pic>
        <p:nvPicPr>
          <p:cNvPr id="1026" name="Picture 2" descr="Mann, Comic, Charakter, Junge, Kinder, Männl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26" y="2235308"/>
            <a:ext cx="1460427" cy="2920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blicdomainvectors.org/photos/nicubunu_Comic_characters_Gir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105374"/>
            <a:ext cx="3180722" cy="318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05676" y="1754909"/>
            <a:ext cx="3542765" cy="323165"/>
          </a:xfrm>
          <a:prstGeom prst="rect">
            <a:avLst/>
          </a:prstGeom>
          <a:noFill/>
        </p:spPr>
        <p:txBody>
          <a:bodyPr wrap="none" rtlCol="0">
            <a:spAutoFit/>
          </a:bodyPr>
          <a:lstStyle/>
          <a:p>
            <a:r>
              <a:rPr lang="de-CH" sz="1500" dirty="0" smtClean="0"/>
              <a:t>Sebastian Keller ( Stationär in Behandlung )</a:t>
            </a:r>
            <a:endParaRPr lang="de-CH" sz="1500" dirty="0"/>
          </a:p>
        </p:txBody>
      </p:sp>
      <p:sp>
        <p:nvSpPr>
          <p:cNvPr id="7" name="Textfeld 6"/>
          <p:cNvSpPr txBox="1"/>
          <p:nvPr/>
        </p:nvSpPr>
        <p:spPr>
          <a:xfrm>
            <a:off x="4826000" y="1754908"/>
            <a:ext cx="3441520" cy="323165"/>
          </a:xfrm>
          <a:prstGeom prst="rect">
            <a:avLst/>
          </a:prstGeom>
          <a:noFill/>
        </p:spPr>
        <p:txBody>
          <a:bodyPr wrap="none" rtlCol="0">
            <a:spAutoFit/>
          </a:bodyPr>
          <a:lstStyle/>
          <a:p>
            <a:r>
              <a:rPr lang="de-CH" sz="1500" dirty="0" smtClean="0"/>
              <a:t>Manuela Egger( ambulanter Behandlung )</a:t>
            </a:r>
            <a:endParaRPr lang="de-CH" sz="1500" dirty="0"/>
          </a:p>
        </p:txBody>
      </p:sp>
    </p:spTree>
    <p:extLst>
      <p:ext uri="{BB962C8B-B14F-4D97-AF65-F5344CB8AC3E}">
        <p14:creationId xmlns:p14="http://schemas.microsoft.com/office/powerpoint/2010/main" val="41883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Infopage</a:t>
            </a:r>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1943582"/>
            <a:ext cx="5200650" cy="2531110"/>
          </a:xfrm>
          <a:prstGeom prst="rect">
            <a:avLst/>
          </a:prstGeom>
          <a:noFill/>
          <a:ln>
            <a:noFill/>
          </a:ln>
        </p:spPr>
      </p:pic>
    </p:spTree>
    <p:extLst>
      <p:ext uri="{BB962C8B-B14F-4D97-AF65-F5344CB8AC3E}">
        <p14:creationId xmlns:p14="http://schemas.microsoft.com/office/powerpoint/2010/main" val="26463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E-Rezept</a:t>
            </a:r>
          </a:p>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ERX.PNG"/>
          <p:cNvPicPr/>
          <p:nvPr/>
        </p:nvPicPr>
        <p:blipFill>
          <a:blip r:embed="rId2">
            <a:extLst>
              <a:ext uri="{28A0092B-C50C-407E-A947-70E740481C1C}">
                <a14:useLocalDpi xmlns:a14="http://schemas.microsoft.com/office/drawing/2010/main" val="0"/>
              </a:ext>
            </a:extLst>
          </a:blip>
          <a:srcRect/>
          <a:stretch>
            <a:fillRect/>
          </a:stretch>
        </p:blipFill>
        <p:spPr bwMode="auto">
          <a:xfrm>
            <a:off x="468000" y="1931988"/>
            <a:ext cx="4914900" cy="2994025"/>
          </a:xfrm>
          <a:prstGeom prst="rect">
            <a:avLst/>
          </a:prstGeom>
          <a:noFill/>
          <a:ln>
            <a:noFill/>
          </a:ln>
        </p:spPr>
      </p:pic>
    </p:spTree>
    <p:extLst>
      <p:ext uri="{BB962C8B-B14F-4D97-AF65-F5344CB8AC3E}">
        <p14:creationId xmlns:p14="http://schemas.microsoft.com/office/powerpoint/2010/main" val="67418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Medi</a:t>
            </a:r>
            <a:r>
              <a:rPr lang="de-CH" dirty="0" smtClean="0"/>
              <a:t>-Checkliste &amp; </a:t>
            </a:r>
            <a:r>
              <a:rPr lang="de-CH" dirty="0" err="1" smtClean="0"/>
              <a:t>Reminder</a:t>
            </a:r>
            <a:endParaRPr lang="de-CH" dirty="0" smtClean="0"/>
          </a:p>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pic>
        <p:nvPicPr>
          <p:cNvPr id="4" name="Grafik 3" descr="C:\Users\Maurice\Desktop\Storybord\Medikamenten Checklist.PNG"/>
          <p:cNvPicPr/>
          <p:nvPr/>
        </p:nvPicPr>
        <p:blipFill>
          <a:blip r:embed="rId2">
            <a:extLst>
              <a:ext uri="{28A0092B-C50C-407E-A947-70E740481C1C}">
                <a14:useLocalDpi xmlns:a14="http://schemas.microsoft.com/office/drawing/2010/main" val="0"/>
              </a:ext>
            </a:extLst>
          </a:blip>
          <a:srcRect/>
          <a:stretch>
            <a:fillRect/>
          </a:stretch>
        </p:blipFill>
        <p:spPr bwMode="auto">
          <a:xfrm>
            <a:off x="468000" y="2065499"/>
            <a:ext cx="5753100" cy="1714500"/>
          </a:xfrm>
          <a:prstGeom prst="rect">
            <a:avLst/>
          </a:prstGeom>
          <a:noFill/>
          <a:ln>
            <a:noFill/>
          </a:ln>
        </p:spPr>
      </p:pic>
      <p:pic>
        <p:nvPicPr>
          <p:cNvPr id="5" name="Grafik 4" descr="C:\Users\Maurice\Desktop\Storybord\Medikatos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4054649"/>
            <a:ext cx="5543550" cy="1790700"/>
          </a:xfrm>
          <a:prstGeom prst="rect">
            <a:avLst/>
          </a:prstGeom>
          <a:noFill/>
          <a:ln>
            <a:noFill/>
          </a:ln>
        </p:spPr>
      </p:pic>
    </p:spTree>
    <p:extLst>
      <p:ext uri="{BB962C8B-B14F-4D97-AF65-F5344CB8AC3E}">
        <p14:creationId xmlns:p14="http://schemas.microsoft.com/office/powerpoint/2010/main" val="81411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2" name="Gruppieren 1"/>
          <p:cNvGrpSpPr>
            <a:grpSpLocks noChangeAspect="1"/>
          </p:cNvGrpSpPr>
          <p:nvPr/>
        </p:nvGrpSpPr>
        <p:grpSpPr>
          <a:xfrm>
            <a:off x="252000" y="1518893"/>
            <a:ext cx="8640000" cy="3820214"/>
            <a:chOff x="468000" y="1314315"/>
            <a:chExt cx="8842375" cy="3909695"/>
          </a:xfrm>
        </p:grpSpPr>
        <p:pic>
          <p:nvPicPr>
            <p:cNvPr id="8" name="Grafik 7" descr="C:\Users\Maurice\Desktop\Prototyp\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6358260" y="1314315"/>
              <a:ext cx="2952115" cy="3909695"/>
            </a:xfrm>
            <a:prstGeom prst="rect">
              <a:avLst/>
            </a:prstGeom>
            <a:noFill/>
            <a:ln w="28575">
              <a:solidFill>
                <a:schemeClr val="bg1"/>
              </a:solidFill>
            </a:ln>
          </p:spPr>
        </p:pic>
        <p:pic>
          <p:nvPicPr>
            <p:cNvPr id="9" name="Grafik 8" descr="C:\Users\Maurice\Desktop\Prototyp\Menu.PNG"/>
            <p:cNvPicPr/>
            <p:nvPr/>
          </p:nvPicPr>
          <p:blipFill>
            <a:blip r:embed="rId4">
              <a:extLst>
                <a:ext uri="{28A0092B-C50C-407E-A947-70E740481C1C}">
                  <a14:useLocalDpi xmlns:a14="http://schemas.microsoft.com/office/drawing/2010/main" val="0"/>
                </a:ext>
              </a:extLst>
            </a:blip>
            <a:srcRect/>
            <a:stretch>
              <a:fillRect/>
            </a:stretch>
          </p:blipFill>
          <p:spPr bwMode="auto">
            <a:xfrm>
              <a:off x="3420115" y="1314315"/>
              <a:ext cx="2938145" cy="3909695"/>
            </a:xfrm>
            <a:prstGeom prst="rect">
              <a:avLst/>
            </a:prstGeom>
            <a:noFill/>
            <a:ln w="28575">
              <a:solidFill>
                <a:schemeClr val="bg1"/>
              </a:solidFill>
            </a:ln>
          </p:spPr>
        </p:pic>
        <p:pic>
          <p:nvPicPr>
            <p:cNvPr id="10" name="Grafik 9" descr="C:\Users\Maurice\Desktop\Prototyp\Login.PNG"/>
            <p:cNvPicPr/>
            <p:nvPr/>
          </p:nvPicPr>
          <p:blipFill>
            <a:blip r:embed="rId5">
              <a:extLst>
                <a:ext uri="{28A0092B-C50C-407E-A947-70E740481C1C}">
                  <a14:useLocalDpi xmlns:a14="http://schemas.microsoft.com/office/drawing/2010/main" val="0"/>
                </a:ext>
              </a:extLst>
            </a:blip>
            <a:srcRect/>
            <a:stretch>
              <a:fillRect/>
            </a:stretch>
          </p:blipFill>
          <p:spPr bwMode="auto">
            <a:xfrm>
              <a:off x="468000" y="1314315"/>
              <a:ext cx="2952115" cy="3909695"/>
            </a:xfrm>
            <a:prstGeom prst="rect">
              <a:avLst/>
            </a:prstGeom>
            <a:noFill/>
            <a:ln w="28575">
              <a:solidFill>
                <a:schemeClr val="bg1"/>
              </a:solidFill>
            </a:ln>
          </p:spPr>
        </p:pic>
      </p:grpSp>
    </p:spTree>
    <p:extLst>
      <p:ext uri="{BB962C8B-B14F-4D97-AF65-F5344CB8AC3E}">
        <p14:creationId xmlns:p14="http://schemas.microsoft.com/office/powerpoint/2010/main" val="154254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4" name="Gruppieren 3"/>
          <p:cNvGrpSpPr>
            <a:grpSpLocks noChangeAspect="1"/>
          </p:cNvGrpSpPr>
          <p:nvPr/>
        </p:nvGrpSpPr>
        <p:grpSpPr>
          <a:xfrm>
            <a:off x="252000" y="1355101"/>
            <a:ext cx="5742527" cy="4147798"/>
            <a:chOff x="468000" y="1194118"/>
            <a:chExt cx="6092457" cy="4400551"/>
          </a:xfrm>
        </p:grpSpPr>
        <p:pic>
          <p:nvPicPr>
            <p:cNvPr id="7" name="Grafik 6" descr="C:\Users\Maurice\Desktop\Prototyp\ERX-FullRX.PNG"/>
            <p:cNvPicPr/>
            <p:nvPr/>
          </p:nvPicPr>
          <p:blipFill>
            <a:blip r:embed="rId3">
              <a:extLst>
                <a:ext uri="{28A0092B-C50C-407E-A947-70E740481C1C}">
                  <a14:useLocalDpi xmlns:a14="http://schemas.microsoft.com/office/drawing/2010/main" val="0"/>
                </a:ext>
              </a:extLst>
            </a:blip>
            <a:srcRect/>
            <a:stretch>
              <a:fillRect/>
            </a:stretch>
          </p:blipFill>
          <p:spPr bwMode="auto">
            <a:xfrm>
              <a:off x="3652525" y="1194119"/>
              <a:ext cx="2907932" cy="4400550"/>
            </a:xfrm>
            <a:prstGeom prst="rect">
              <a:avLst/>
            </a:prstGeom>
            <a:noFill/>
            <a:ln w="28575">
              <a:solidFill>
                <a:schemeClr val="bg1"/>
              </a:solidFill>
            </a:ln>
          </p:spPr>
        </p:pic>
        <p:pic>
          <p:nvPicPr>
            <p:cNvPr id="11" name="Grafik 10" descr="C:\Users\Maurice\Desktop\Prototyp\ERX-List.PNG"/>
            <p:cNvPicPr/>
            <p:nvPr/>
          </p:nvPicPr>
          <p:blipFill>
            <a:blip r:embed="rId4">
              <a:extLst>
                <a:ext uri="{28A0092B-C50C-407E-A947-70E740481C1C}">
                  <a14:useLocalDpi xmlns:a14="http://schemas.microsoft.com/office/drawing/2010/main" val="0"/>
                </a:ext>
              </a:extLst>
            </a:blip>
            <a:srcRect/>
            <a:stretch>
              <a:fillRect/>
            </a:stretch>
          </p:blipFill>
          <p:spPr bwMode="auto">
            <a:xfrm>
              <a:off x="468000" y="1194118"/>
              <a:ext cx="3184525" cy="4400550"/>
            </a:xfrm>
            <a:prstGeom prst="rect">
              <a:avLst/>
            </a:prstGeom>
            <a:noFill/>
            <a:ln w="28575">
              <a:solidFill>
                <a:schemeClr val="bg1"/>
              </a:solidFill>
            </a:ln>
          </p:spPr>
        </p:pic>
      </p:grpSp>
      <p:pic>
        <p:nvPicPr>
          <p:cNvPr id="8" name="Grafik 7" descr="C:\Users\Maurice\Desktop\Prototyp\NewERX.PNG"/>
          <p:cNvPicPr/>
          <p:nvPr/>
        </p:nvPicPr>
        <p:blipFill>
          <a:blip r:embed="rId5">
            <a:extLst>
              <a:ext uri="{28A0092B-C50C-407E-A947-70E740481C1C}">
                <a14:useLocalDpi xmlns:a14="http://schemas.microsoft.com/office/drawing/2010/main" val="0"/>
              </a:ext>
            </a:extLst>
          </a:blip>
          <a:srcRect/>
          <a:stretch>
            <a:fillRect/>
          </a:stretch>
        </p:blipFill>
        <p:spPr bwMode="auto">
          <a:xfrm>
            <a:off x="5994527" y="1355102"/>
            <a:ext cx="3001617" cy="4147797"/>
          </a:xfrm>
          <a:prstGeom prst="rect">
            <a:avLst/>
          </a:prstGeom>
          <a:noFill/>
          <a:ln>
            <a:noFill/>
          </a:ln>
        </p:spPr>
      </p:pic>
    </p:spTree>
    <p:extLst>
      <p:ext uri="{BB962C8B-B14F-4D97-AF65-F5344CB8AC3E}">
        <p14:creationId xmlns:p14="http://schemas.microsoft.com/office/powerpoint/2010/main" val="659279747"/>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2991507-CB83-4F49-BAFB-D322B1D04098}">
  <ds:schemaRefs>
    <ds:schemaRef ds:uri="http://schemas.microsoft.com/office/2006/documentManagement/types"/>
    <ds:schemaRef ds:uri="http://purl.org/dc/dcmitype/"/>
    <ds:schemaRef ds:uri="5091c847-84be-4f4f-b16c-c018ad2ca66b"/>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851D33F-E468-417B-A30C-509B68D2BD09}">
  <ds:schemaRefs>
    <ds:schemaRef ds:uri="http://schemas.microsoft.com/sharepoint/v3/contenttype/forms"/>
  </ds:schemaRefs>
</ds:datastoreItem>
</file>

<file path=customXml/itemProps3.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337</Words>
  <Application>Microsoft Office PowerPoint</Application>
  <PresentationFormat>Bildschirmpräsentation (4:3)</PresentationFormat>
  <Paragraphs>75</Paragraphs>
  <Slides>12</Slides>
  <Notes>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12</vt:i4>
      </vt:variant>
    </vt:vector>
  </HeadingPairs>
  <TitlesOfParts>
    <vt:vector size="21" baseType="lpstr">
      <vt:lpstr>ＭＳ Ｐゴシック</vt:lpstr>
      <vt:lpstr>ＭＳ Ｐゴシック</vt:lpstr>
      <vt:lpstr>Arial</vt:lpstr>
      <vt:lpstr>Calibri</vt:lpstr>
      <vt:lpstr>Lucida Grande</vt:lpstr>
      <vt:lpstr>Lucida Sans</vt:lpstr>
      <vt:lpstr>Lucida Sans Unicode</vt:lpstr>
      <vt:lpstr>Wingdings</vt:lpstr>
      <vt:lpstr>BFH_PPT_Vorlage</vt:lpstr>
      <vt:lpstr>Task03</vt:lpstr>
      <vt:lpstr>Scoping</vt:lpstr>
      <vt:lpstr>Interview</vt:lpstr>
      <vt:lpstr>Personas</vt:lpstr>
      <vt:lpstr>Storyboard</vt:lpstr>
      <vt:lpstr>Storyboard</vt:lpstr>
      <vt:lpstr>Storyboard</vt:lpstr>
      <vt:lpstr>Prototyp</vt:lpstr>
      <vt:lpstr>Prototyp</vt:lpstr>
      <vt:lpstr>Prototyp</vt:lpstr>
      <vt:lpstr>Validation</vt:lpstr>
      <vt:lpstr>Danke fürs Zuhören!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Mauro Tschanz</cp:lastModifiedBy>
  <cp:revision>77</cp:revision>
  <cp:lastPrinted>2013-06-13T15:31:11Z</cp:lastPrinted>
  <dcterms:created xsi:type="dcterms:W3CDTF">2013-06-07T09:55:15Z</dcterms:created>
  <dcterms:modified xsi:type="dcterms:W3CDTF">2015-10-14T09:02:59Z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