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7105" saveSubsetFonts="1" autoCompressPictures="0">
  <p:sldMasterIdLst>
    <p:sldMasterId id="2147483669" r:id="rId4"/>
  </p:sldMasterIdLst>
  <p:notesMasterIdLst>
    <p:notesMasterId r:id="rId18"/>
  </p:notesMasterIdLst>
  <p:handoutMasterIdLst>
    <p:handoutMasterId r:id="rId19"/>
  </p:handoutMasterIdLst>
  <p:sldIdLst>
    <p:sldId id="259" r:id="rId5"/>
    <p:sldId id="300" r:id="rId6"/>
    <p:sldId id="301" r:id="rId7"/>
    <p:sldId id="306" r:id="rId8"/>
    <p:sldId id="302" r:id="rId9"/>
    <p:sldId id="309" r:id="rId10"/>
    <p:sldId id="310" r:id="rId11"/>
    <p:sldId id="307" r:id="rId12"/>
    <p:sldId id="308" r:id="rId13"/>
    <p:sldId id="303" r:id="rId14"/>
    <p:sldId id="312" r:id="rId15"/>
    <p:sldId id="305" r:id="rId16"/>
    <p:sldId id="299" r:id="rId17"/>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30" d="100"/>
          <a:sy n="30" d="100"/>
        </p:scale>
        <p:origin x="856" y="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14.10.2015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14.10.2015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Willkommensseite, Login</a:t>
            </a:r>
          </a:p>
          <a:p>
            <a:r>
              <a:rPr lang="de-CH" baseline="0" dirty="0" smtClean="0"/>
              <a:t>Menu mit </a:t>
            </a:r>
            <a:r>
              <a:rPr lang="de-CH" baseline="0" dirty="0" err="1" smtClean="0"/>
              <a:t>eRezepte</a:t>
            </a:r>
            <a:r>
              <a:rPr lang="de-CH" baseline="0" dirty="0" smtClean="0"/>
              <a:t>, Infoseite und </a:t>
            </a:r>
            <a:r>
              <a:rPr lang="de-CH" baseline="0" dirty="0" err="1" smtClean="0"/>
              <a:t>Medikationreminder</a:t>
            </a:r>
            <a:endParaRPr lang="de-CH" baseline="0" dirty="0" smtClean="0"/>
          </a:p>
          <a:p>
            <a:r>
              <a:rPr lang="de-CH" baseline="0" dirty="0" smtClean="0"/>
              <a:t>Infoseite</a:t>
            </a:r>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198811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Übersicht </a:t>
            </a:r>
            <a:r>
              <a:rPr lang="de-CH" baseline="0" dirty="0" err="1" smtClean="0"/>
              <a:t>eRezepte</a:t>
            </a:r>
            <a:endParaRPr lang="de-CH" baseline="0" dirty="0" smtClean="0"/>
          </a:p>
          <a:p>
            <a:r>
              <a:rPr lang="de-CH" baseline="0" dirty="0" smtClean="0"/>
              <a:t>Ansicht einzelnes Rezept</a:t>
            </a:r>
          </a:p>
          <a:p>
            <a:r>
              <a:rPr lang="de-CH" baseline="0" dirty="0" smtClean="0"/>
              <a:t>Hinzufügen eines neuen Rezeptes</a:t>
            </a:r>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335049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77969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68817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pic>
        <p:nvPicPr>
          <p:cNvPr id="8" name="Grafik 7" descr="C:\Users\Maurice\Desktop\Prototyp\Medi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234085" y="1468746"/>
            <a:ext cx="2748868" cy="4064635"/>
          </a:xfrm>
          <a:prstGeom prst="rect">
            <a:avLst/>
          </a:prstGeom>
          <a:noFill/>
          <a:ln>
            <a:noFill/>
          </a:ln>
        </p:spPr>
      </p:pic>
      <p:pic>
        <p:nvPicPr>
          <p:cNvPr id="9" name="Grafik 8" descr="C:\Users\Maurice\Desktop\Prototyp\NewMedi.PNG"/>
          <p:cNvPicPr/>
          <p:nvPr/>
        </p:nvPicPr>
        <p:blipFill>
          <a:blip r:embed="rId4">
            <a:extLst>
              <a:ext uri="{28A0092B-C50C-407E-A947-70E740481C1C}">
                <a14:useLocalDpi xmlns:a14="http://schemas.microsoft.com/office/drawing/2010/main" val="0"/>
              </a:ext>
            </a:extLst>
          </a:blip>
          <a:srcRect/>
          <a:stretch>
            <a:fillRect/>
          </a:stretch>
        </p:blipFill>
        <p:spPr bwMode="auto">
          <a:xfrm>
            <a:off x="2982953" y="1519545"/>
            <a:ext cx="2908300" cy="3963035"/>
          </a:xfrm>
          <a:prstGeom prst="rect">
            <a:avLst/>
          </a:prstGeom>
          <a:noFill/>
          <a:ln>
            <a:noFill/>
          </a:ln>
        </p:spPr>
      </p:pic>
      <p:pic>
        <p:nvPicPr>
          <p:cNvPr id="10" name="Grafik 9" descr="C:\Users\Maurice\Desktop\Prototyp\MediList.PNG"/>
          <p:cNvPicPr/>
          <p:nvPr/>
        </p:nvPicPr>
        <p:blipFill>
          <a:blip r:embed="rId5">
            <a:extLst>
              <a:ext uri="{28A0092B-C50C-407E-A947-70E740481C1C}">
                <a14:useLocalDpi xmlns:a14="http://schemas.microsoft.com/office/drawing/2010/main" val="0"/>
              </a:ext>
            </a:extLst>
          </a:blip>
          <a:srcRect/>
          <a:stretch>
            <a:fillRect/>
          </a:stretch>
        </p:blipFill>
        <p:spPr bwMode="auto">
          <a:xfrm>
            <a:off x="5944930" y="1519545"/>
            <a:ext cx="3028950" cy="4013836"/>
          </a:xfrm>
          <a:prstGeom prst="rect">
            <a:avLst/>
          </a:prstGeom>
          <a:noFill/>
          <a:ln>
            <a:noFill/>
          </a:ln>
        </p:spPr>
      </p:pic>
    </p:spTree>
    <p:extLst>
      <p:ext uri="{BB962C8B-B14F-4D97-AF65-F5344CB8AC3E}">
        <p14:creationId xmlns:p14="http://schemas.microsoft.com/office/powerpoint/2010/main" val="268351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pic>
        <p:nvPicPr>
          <p:cNvPr id="6" name="Grafik 5" descr="C:\Users\Maurice\Desktop\Prototyp\CommentCreato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400483"/>
            <a:ext cx="3238500" cy="4251960"/>
          </a:xfrm>
          <a:prstGeom prst="rect">
            <a:avLst/>
          </a:prstGeom>
          <a:noFill/>
          <a:ln>
            <a:noFill/>
          </a:ln>
        </p:spPr>
      </p:pic>
      <p:pic>
        <p:nvPicPr>
          <p:cNvPr id="7" name="Grafik 6" descr="C:\Users\Maurice\Desktop\Prototyp\CommentList.PNG"/>
          <p:cNvPicPr/>
          <p:nvPr/>
        </p:nvPicPr>
        <p:blipFill>
          <a:blip r:embed="rId4">
            <a:extLst>
              <a:ext uri="{28A0092B-C50C-407E-A947-70E740481C1C}">
                <a14:useLocalDpi xmlns:a14="http://schemas.microsoft.com/office/drawing/2010/main" val="0"/>
              </a:ext>
            </a:extLst>
          </a:blip>
          <a:srcRect/>
          <a:stretch>
            <a:fillRect/>
          </a:stretch>
        </p:blipFill>
        <p:spPr bwMode="auto">
          <a:xfrm>
            <a:off x="3706500" y="1429376"/>
            <a:ext cx="3246120" cy="4223067"/>
          </a:xfrm>
          <a:prstGeom prst="rect">
            <a:avLst/>
          </a:prstGeom>
          <a:noFill/>
          <a:ln>
            <a:noFill/>
          </a:ln>
        </p:spPr>
      </p:pic>
    </p:spTree>
    <p:extLst>
      <p:ext uri="{BB962C8B-B14F-4D97-AF65-F5344CB8AC3E}">
        <p14:creationId xmlns:p14="http://schemas.microsoft.com/office/powerpoint/2010/main" val="87690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Diagnose</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Infopage</a:t>
            </a:r>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943582"/>
            <a:ext cx="5200650" cy="2531110"/>
          </a:xfrm>
          <a:prstGeom prst="rect">
            <a:avLst/>
          </a:prstGeom>
          <a:noFill/>
          <a:ln>
            <a:noFill/>
          </a:ln>
        </p:spPr>
      </p:pic>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E-Rezept</a:t>
            </a:r>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ERX.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1931988"/>
            <a:ext cx="4914900" cy="2994025"/>
          </a:xfrm>
          <a:prstGeom prst="rect">
            <a:avLst/>
          </a:prstGeom>
          <a:noFill/>
          <a:ln>
            <a:noFill/>
          </a:ln>
        </p:spPr>
      </p:pic>
    </p:spTree>
    <p:extLst>
      <p:ext uri="{BB962C8B-B14F-4D97-AF65-F5344CB8AC3E}">
        <p14:creationId xmlns:p14="http://schemas.microsoft.com/office/powerpoint/2010/main" val="6741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Medi</a:t>
            </a:r>
            <a:r>
              <a:rPr lang="de-CH" dirty="0" smtClean="0"/>
              <a:t>-Checkliste &amp; </a:t>
            </a:r>
            <a:r>
              <a:rPr lang="de-CH" dirty="0" err="1" smtClean="0"/>
              <a:t>Reminder</a:t>
            </a:r>
            <a:endParaRPr lang="de-CH" dirty="0" smtClean="0"/>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Medikamenten Checklist.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2065499"/>
            <a:ext cx="5753100" cy="1714500"/>
          </a:xfrm>
          <a:prstGeom prst="rect">
            <a:avLst/>
          </a:prstGeom>
          <a:noFill/>
          <a:ln>
            <a:noFill/>
          </a:ln>
        </p:spPr>
      </p:pic>
      <p:pic>
        <p:nvPicPr>
          <p:cNvPr id="5" name="Grafik 4" descr="C:\Users\Maurice\Desktop\Storybord\Medikatos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4054649"/>
            <a:ext cx="5543550" cy="1790700"/>
          </a:xfrm>
          <a:prstGeom prst="rect">
            <a:avLst/>
          </a:prstGeom>
          <a:noFill/>
          <a:ln>
            <a:noFill/>
          </a:ln>
        </p:spPr>
      </p:pic>
    </p:spTree>
    <p:extLst>
      <p:ext uri="{BB962C8B-B14F-4D97-AF65-F5344CB8AC3E}">
        <p14:creationId xmlns:p14="http://schemas.microsoft.com/office/powerpoint/2010/main" val="81411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2" name="Gruppieren 1"/>
          <p:cNvGrpSpPr>
            <a:grpSpLocks noChangeAspect="1"/>
          </p:cNvGrpSpPr>
          <p:nvPr/>
        </p:nvGrpSpPr>
        <p:grpSpPr>
          <a:xfrm>
            <a:off x="252000" y="1518893"/>
            <a:ext cx="8640000" cy="3820214"/>
            <a:chOff x="468000" y="1314315"/>
            <a:chExt cx="8842375" cy="3909695"/>
          </a:xfrm>
        </p:grpSpPr>
        <p:pic>
          <p:nvPicPr>
            <p:cNvPr id="8" name="Grafik 7" descr="C:\Users\Maurice\Desktop\Prototyp\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6358260" y="1314315"/>
              <a:ext cx="2952115" cy="3909695"/>
            </a:xfrm>
            <a:prstGeom prst="rect">
              <a:avLst/>
            </a:prstGeom>
            <a:noFill/>
            <a:ln w="28575">
              <a:solidFill>
                <a:schemeClr val="bg1"/>
              </a:solidFill>
            </a:ln>
          </p:spPr>
        </p:pic>
        <p:pic>
          <p:nvPicPr>
            <p:cNvPr id="9" name="Grafik 8" descr="C:\Users\Maurice\Desktop\Prototyp\Menu.PNG"/>
            <p:cNvPicPr/>
            <p:nvPr/>
          </p:nvPicPr>
          <p:blipFill>
            <a:blip r:embed="rId4">
              <a:extLst>
                <a:ext uri="{28A0092B-C50C-407E-A947-70E740481C1C}">
                  <a14:useLocalDpi xmlns:a14="http://schemas.microsoft.com/office/drawing/2010/main" val="0"/>
                </a:ext>
              </a:extLst>
            </a:blip>
            <a:srcRect/>
            <a:stretch>
              <a:fillRect/>
            </a:stretch>
          </p:blipFill>
          <p:spPr bwMode="auto">
            <a:xfrm>
              <a:off x="3420115" y="1314315"/>
              <a:ext cx="2938145" cy="3909695"/>
            </a:xfrm>
            <a:prstGeom prst="rect">
              <a:avLst/>
            </a:prstGeom>
            <a:noFill/>
            <a:ln w="28575">
              <a:solidFill>
                <a:schemeClr val="bg1"/>
              </a:solidFill>
            </a:ln>
          </p:spPr>
        </p:pic>
        <p:pic>
          <p:nvPicPr>
            <p:cNvPr id="10" name="Grafik 9" descr="C:\Users\Maurice\Desktop\Prototyp\Login.PNG"/>
            <p:cNvPicPr/>
            <p:nvPr/>
          </p:nvPicPr>
          <p:blipFill>
            <a:blip r:embed="rId5">
              <a:extLst>
                <a:ext uri="{28A0092B-C50C-407E-A947-70E740481C1C}">
                  <a14:useLocalDpi xmlns:a14="http://schemas.microsoft.com/office/drawing/2010/main" val="0"/>
                </a:ext>
              </a:extLst>
            </a:blip>
            <a:srcRect/>
            <a:stretch>
              <a:fillRect/>
            </a:stretch>
          </p:blipFill>
          <p:spPr bwMode="auto">
            <a:xfrm>
              <a:off x="468000" y="1314315"/>
              <a:ext cx="2952115" cy="3909695"/>
            </a:xfrm>
            <a:prstGeom prst="rect">
              <a:avLst/>
            </a:prstGeom>
            <a:noFill/>
            <a:ln w="28575">
              <a:solidFill>
                <a:schemeClr val="bg1"/>
              </a:solidFill>
            </a:ln>
          </p:spPr>
        </p:pic>
      </p:grpSp>
    </p:spTree>
    <p:extLst>
      <p:ext uri="{BB962C8B-B14F-4D97-AF65-F5344CB8AC3E}">
        <p14:creationId xmlns:p14="http://schemas.microsoft.com/office/powerpoint/2010/main" val="154254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4" name="Gruppieren 3"/>
          <p:cNvGrpSpPr>
            <a:grpSpLocks noChangeAspect="1"/>
          </p:cNvGrpSpPr>
          <p:nvPr/>
        </p:nvGrpSpPr>
        <p:grpSpPr>
          <a:xfrm>
            <a:off x="252000" y="1355101"/>
            <a:ext cx="5742527" cy="4147798"/>
            <a:chOff x="468000" y="1194118"/>
            <a:chExt cx="6092457" cy="4400551"/>
          </a:xfrm>
        </p:grpSpPr>
        <p:pic>
          <p:nvPicPr>
            <p:cNvPr id="7" name="Grafik 6" descr="C:\Users\Maurice\Desktop\Prototyp\ERX-FullRX.PNG"/>
            <p:cNvPicPr/>
            <p:nvPr/>
          </p:nvPicPr>
          <p:blipFill>
            <a:blip r:embed="rId3">
              <a:extLst>
                <a:ext uri="{28A0092B-C50C-407E-A947-70E740481C1C}">
                  <a14:useLocalDpi xmlns:a14="http://schemas.microsoft.com/office/drawing/2010/main" val="0"/>
                </a:ext>
              </a:extLst>
            </a:blip>
            <a:srcRect/>
            <a:stretch>
              <a:fillRect/>
            </a:stretch>
          </p:blipFill>
          <p:spPr bwMode="auto">
            <a:xfrm>
              <a:off x="3652525" y="1194119"/>
              <a:ext cx="2907932" cy="4400550"/>
            </a:xfrm>
            <a:prstGeom prst="rect">
              <a:avLst/>
            </a:prstGeom>
            <a:noFill/>
            <a:ln w="28575">
              <a:solidFill>
                <a:schemeClr val="bg1"/>
              </a:solidFill>
            </a:ln>
          </p:spPr>
        </p:pic>
        <p:pic>
          <p:nvPicPr>
            <p:cNvPr id="11" name="Grafik 10" descr="C:\Users\Maurice\Desktop\Prototyp\ERX-List.PNG"/>
            <p:cNvPicPr/>
            <p:nvPr/>
          </p:nvPicPr>
          <p:blipFill>
            <a:blip r:embed="rId4">
              <a:extLst>
                <a:ext uri="{28A0092B-C50C-407E-A947-70E740481C1C}">
                  <a14:useLocalDpi xmlns:a14="http://schemas.microsoft.com/office/drawing/2010/main" val="0"/>
                </a:ext>
              </a:extLst>
            </a:blip>
            <a:srcRect/>
            <a:stretch>
              <a:fillRect/>
            </a:stretch>
          </p:blipFill>
          <p:spPr bwMode="auto">
            <a:xfrm>
              <a:off x="468000" y="1194118"/>
              <a:ext cx="3184525" cy="4400550"/>
            </a:xfrm>
            <a:prstGeom prst="rect">
              <a:avLst/>
            </a:prstGeom>
            <a:noFill/>
            <a:ln w="28575">
              <a:solidFill>
                <a:schemeClr val="bg1"/>
              </a:solidFill>
            </a:ln>
          </p:spPr>
        </p:pic>
      </p:grpSp>
      <p:pic>
        <p:nvPicPr>
          <p:cNvPr id="8" name="Grafik 7" descr="C:\Users\Maurice\Desktop\Prototyp\NewERX.PNG"/>
          <p:cNvPicPr/>
          <p:nvPr/>
        </p:nvPicPr>
        <p:blipFill>
          <a:blip r:embed="rId5">
            <a:extLst>
              <a:ext uri="{28A0092B-C50C-407E-A947-70E740481C1C}">
                <a14:useLocalDpi xmlns:a14="http://schemas.microsoft.com/office/drawing/2010/main" val="0"/>
              </a:ext>
            </a:extLst>
          </a:blip>
          <a:srcRect/>
          <a:stretch>
            <a:fillRect/>
          </a:stretch>
        </p:blipFill>
        <p:spPr bwMode="auto">
          <a:xfrm>
            <a:off x="5994527" y="1355102"/>
            <a:ext cx="3001617" cy="4147797"/>
          </a:xfrm>
          <a:prstGeom prst="rect">
            <a:avLst/>
          </a:prstGeom>
          <a:noFill/>
          <a:ln>
            <a:noFill/>
          </a:ln>
        </p:spPr>
      </p:pic>
    </p:spTree>
    <p:extLst>
      <p:ext uri="{BB962C8B-B14F-4D97-AF65-F5344CB8AC3E}">
        <p14:creationId xmlns:p14="http://schemas.microsoft.com/office/powerpoint/2010/main" val="659279747"/>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851D33F-E468-417B-A30C-509B68D2B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341</Words>
  <Application>Microsoft Office PowerPoint</Application>
  <PresentationFormat>Bildschirmpräsentation (4:3)</PresentationFormat>
  <Paragraphs>80</Paragraphs>
  <Slides>13</Slides>
  <Notes>8</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13</vt:i4>
      </vt:variant>
    </vt:vector>
  </HeadingPairs>
  <TitlesOfParts>
    <vt:vector size="22" baseType="lpstr">
      <vt:lpstr>ＭＳ Ｐゴシック</vt:lpstr>
      <vt:lpstr>ＭＳ Ｐゴシック</vt:lpstr>
      <vt:lpstr>Arial</vt:lpstr>
      <vt:lpstr>Calibri</vt:lpstr>
      <vt:lpstr>Lucida Grande</vt:lpstr>
      <vt:lpstr>Lucida Sans</vt:lpstr>
      <vt:lpstr>Lucida Sans Unicode</vt:lpstr>
      <vt:lpstr>Wingdings</vt:lpstr>
      <vt:lpstr>BFH_PPT_Vorlage</vt:lpstr>
      <vt:lpstr>Task03</vt:lpstr>
      <vt:lpstr>Scoping</vt:lpstr>
      <vt:lpstr>Interview</vt:lpstr>
      <vt:lpstr>Personas</vt:lpstr>
      <vt:lpstr>Storyboard</vt:lpstr>
      <vt:lpstr>Storyboard</vt:lpstr>
      <vt:lpstr>Storyboard</vt:lpstr>
      <vt:lpstr>Prototyp</vt:lpstr>
      <vt:lpstr>Prototyp</vt:lpstr>
      <vt:lpstr>Prototyp</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Mauro Tschanz</cp:lastModifiedBy>
  <cp:revision>78</cp:revision>
  <cp:lastPrinted>2013-06-13T15:31:11Z</cp:lastPrinted>
  <dcterms:created xsi:type="dcterms:W3CDTF">2013-06-07T09:55:15Z</dcterms:created>
  <dcterms:modified xsi:type="dcterms:W3CDTF">2015-10-14T09:26:59Z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