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5"/>
  </p:notesMasterIdLst>
  <p:handoutMasterIdLst>
    <p:handoutMasterId r:id="rId6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7" autoAdjust="0"/>
    <p:restoredTop sz="95392" autoAdjust="0"/>
  </p:normalViewPr>
  <p:slideViewPr>
    <p:cSldViewPr snapToGrid="0" snapToObjects="1" showGuides="1">
      <p:cViewPr varScale="1">
        <p:scale>
          <a:sx n="145" d="100"/>
          <a:sy n="145" d="100"/>
        </p:scale>
        <p:origin x="116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8/10/relationships/authors" Target="authors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11/1/24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11/1/24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3883F12-F83E-54DF-3DA3-B82018DE68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AF6AE7E-48A4-853E-86DB-0052397BA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250"/>
          <a:stretch>
            <a:fillRect/>
          </a:stretch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44272C1-9801-6C74-E3C5-F0A5060C594E}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9DCA5E-5350-4FD4-B89F-6451DE401AE9}"/>
                </a:ext>
              </a:extLst>
            </p:cNvPr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5F851F-9556-831E-6D8D-DDF0E2AB1C3A}"/>
                </a:ext>
              </a:extLst>
            </p:cNvPr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1EECA3C-02C9-413D-FEA1-B9A9D24B59CA}"/>
                </a:ext>
              </a:extLst>
            </p:cNvPr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E7519B-515E-31A4-DEAA-C410BF3FC50B}"/>
                </a:ext>
              </a:extLst>
            </p:cNvPr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FC4F31-6613-C8FF-472F-09D5922D64A9}"/>
                </a:ext>
              </a:extLst>
            </p:cNvPr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7E100DB-B59C-06CC-F44D-0AC2D88976A3}"/>
                </a:ext>
              </a:extLst>
            </p:cNvPr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A5E0DD-5FC6-F661-433E-C3D81611B336}"/>
                </a:ext>
              </a:extLst>
            </p:cNvPr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764B1CE-F369-710C-1DBB-869850EF9EA6}"/>
                </a:ext>
              </a:extLst>
            </p:cNvPr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5F8BC69-62FD-E097-B986-8AE6647C1CC1}"/>
                </a:ext>
              </a:extLst>
            </p:cNvPr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0BF6F28-F22D-BDD2-C17D-318A90251650}"/>
                </a:ext>
              </a:extLst>
            </p:cNvPr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BD44801-3868-B98F-B6E6-723D21BE2CE7}"/>
                </a:ext>
              </a:extLst>
            </p:cNvPr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9963B2-1F0B-508B-C936-CBF2279564DD}"/>
                </a:ext>
              </a:extLst>
            </p:cNvPr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D7018AA-368F-A10F-540F-C69A448673FB}"/>
                </a:ext>
              </a:extLst>
            </p:cNvPr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FDD5F8-415A-7985-73E1-5EBA423B4B34}"/>
                </a:ext>
              </a:extLst>
            </p:cNvPr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D84F4F4-71E9-81A7-0FFF-7569969BC191}"/>
                </a:ext>
              </a:extLst>
            </p:cNvPr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30F3876-145C-218F-63A4-7AFD307BE963}"/>
                </a:ext>
              </a:extLst>
            </p:cNvPr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E1780D-B91B-9A5E-239E-0B8902560FD9}"/>
                </a:ext>
              </a:extLst>
            </p:cNvPr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4EFC02-249A-430B-A691-4E57A9273519}"/>
                </a:ext>
              </a:extLst>
            </p:cNvPr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FDBEC2-AE31-B07A-955D-F203FA0B2D29}"/>
                </a:ext>
              </a:extLst>
            </p:cNvPr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4FB98F-8CBB-1D06-D483-7EE2726535CF}"/>
                </a:ext>
              </a:extLst>
            </p:cNvPr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A6A89E-FCED-7C49-F11A-3A7F41F27B16}"/>
                </a:ext>
              </a:extLst>
            </p:cNvPr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454269-42CB-A4AD-8691-764ACA9ABF75}"/>
                </a:ext>
              </a:extLst>
            </p:cNvPr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8BD6438-BC78-251F-E5AD-7D13AD80C02A}"/>
                </a:ext>
              </a:extLst>
            </p:cNvPr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0313F53-3475-15CB-EBB7-828E7B4CD3F9}"/>
                </a:ext>
              </a:extLst>
            </p:cNvPr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9AB54B3-7972-F820-57E9-CA9FA31E126C}"/>
                </a:ext>
              </a:extLst>
            </p:cNvPr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4201EC-9C47-60A1-F523-DB69653EFE34}"/>
                </a:ext>
              </a:extLst>
            </p:cNvPr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43F55B1-954B-F7FD-B332-1C8A7808099C}"/>
                </a:ext>
              </a:extLst>
            </p:cNvPr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78FB7F-9BF6-210D-3D6B-F759962002D9}"/>
                </a:ext>
              </a:extLst>
            </p:cNvPr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8FBFF55-6483-B840-726E-13FEA878D575}"/>
                </a:ext>
              </a:extLst>
            </p:cNvPr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A6CAC4B-A64B-36C1-FD4E-C51E3FC02B6F}"/>
                </a:ext>
              </a:extLst>
            </p:cNvPr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B9238B3-1FD7-015E-576A-51DA415FD889}"/>
                </a:ext>
              </a:extLst>
            </p:cNvPr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127">
            <a:extLst>
              <a:ext uri="{FF2B5EF4-FFF2-40B4-BE49-F238E27FC236}">
                <a16:creationId xmlns:a16="http://schemas.microsoft.com/office/drawing/2014/main" id="{E58C1731-578B-0EB3-585F-2AD5A3D10D3E}"/>
              </a:ext>
            </a:extLst>
          </p:cNvPr>
          <p:cNvSpPr/>
          <p:nvPr userDrawn="1"/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69A62-8D84-F14D-A27C-164B1364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408290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3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C0FE04E-8B1F-5AAB-0D71-93977D9178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B2C9348-E48E-5174-E099-8CDD4966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52" y="725951"/>
            <a:ext cx="9940581" cy="1893175"/>
          </a:xfrm>
        </p:spPr>
        <p:txBody>
          <a:bodyPr anchor="ctr">
            <a:normAutofit/>
          </a:bodyPr>
          <a:lstStyle>
            <a:lvl1pPr algn="ctr">
              <a:defRPr kumimoji="0" lang="en-US" sz="52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3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4F66527F-E04C-BE43-8B5C-F7F0A9DB95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77DB3177-02FA-8286-DF2E-7B4F5BD994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221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9E30A1EC-0FE2-CF2B-5A03-1DDE14D971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5579A-2D12-97A8-8D43-B92137AC7607}"/>
              </a:ext>
            </a:extLst>
          </p:cNvPr>
          <p:cNvSpPr/>
          <p:nvPr userDrawn="1"/>
        </p:nvSpPr>
        <p:spPr>
          <a:xfrm>
            <a:off x="987829" y="748146"/>
            <a:ext cx="10216342" cy="536170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1" name="Picture Placeholder 37">
            <a:extLst>
              <a:ext uri="{FF2B5EF4-FFF2-40B4-BE49-F238E27FC236}">
                <a16:creationId xmlns:a16="http://schemas.microsoft.com/office/drawing/2014/main" id="{A9DF9E11-3DC1-BC77-18A4-0E01B104DC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7829" y="748146"/>
            <a:ext cx="10216342" cy="5361709"/>
          </a:xfrm>
        </p:spPr>
        <p:txBody>
          <a:bodyPr/>
          <a:lstStyle/>
          <a:p>
            <a:endParaRPr lang="en-CN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4BE6846-477A-A6B6-EED3-F0AA5E0D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12" y="87471"/>
            <a:ext cx="9995282" cy="448336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8668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7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1F668FE-0FDD-1E1A-4353-6F67B9A2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D14D48C7-CEC1-09E5-1E79-6C8046A1F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7C77A70-5949-A61E-9FC3-FBF0D617B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2">
              <a:extLst>
                <a:ext uri="{FF2B5EF4-FFF2-40B4-BE49-F238E27FC236}">
                  <a16:creationId xmlns:a16="http://schemas.microsoft.com/office/drawing/2014/main" id="{767F6DFC-0245-6287-8256-21A307FE2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62E220-69B0-25FC-172E-09FDA67D8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E1A66A-0044-5E46-91A0-7FDFA5E5A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E6CCEFF-D5B0-74EB-02F2-4E4BBA79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81D6279-66C7-58EC-A26F-B4215F734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5189984-83A1-521E-761B-5BB7AA579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F6A420-2CB9-7EDD-324A-B0CEBE016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918D85-D77E-50A5-0851-B0808292D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8FC2123-0948-FF42-D605-3BE7AC8F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8F60ED1-0186-93DD-B077-35711DB4C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13A374-031D-1E6F-C180-1C3EF35D0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4DAB9DE-3DB7-4CE3-1A6D-D0D4ED7B6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24">
              <a:extLst>
                <a:ext uri="{FF2B5EF4-FFF2-40B4-BE49-F238E27FC236}">
                  <a16:creationId xmlns:a16="http://schemas.microsoft.com/office/drawing/2014/main" id="{E04D1F4B-20DF-E6F3-8F6F-AA2C53B01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5">
              <a:extLst>
                <a:ext uri="{FF2B5EF4-FFF2-40B4-BE49-F238E27FC236}">
                  <a16:creationId xmlns:a16="http://schemas.microsoft.com/office/drawing/2014/main" id="{50E3E8B9-8816-E53E-BE71-F37267151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177586-401E-76BA-3755-C183A03C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0589AFB-5902-AAA8-00F9-16A6CF07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049953B-0E12-FA9C-17C6-93034941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9FC464B-3728-BF92-D8BD-E2CE30A9A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B1558BA-CB87-9325-0D82-930341CB7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6753EF0-64C0-8FD9-8D9E-3DF787FE5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811AA52-939C-8697-B215-4A496AF3E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C3011ED-1430-A5E7-A42A-5BC4B48C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4C0B37-FFC2-8892-DC7C-1DC3D74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4847F9-D1B2-F279-CA70-BCD8214FF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07283CF-6835-42F3-B526-6430F3FB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5EF1803-EC41-EF0E-6102-F40BAD63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530FEA-9E6C-6DE7-9CCE-8B1E9D899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CE98AE2-157B-D2CB-B911-97DD0ABC6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D295DBE-AF7B-1E20-B0DA-2410F3A07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E0D9904-DC5D-1F99-B3FB-952578E3D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6D3E04B6-E4C7-6C7A-0E49-5A385358F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165" b="43493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144" name="Right Triangle 143">
            <a:extLst>
              <a:ext uri="{FF2B5EF4-FFF2-40B4-BE49-F238E27FC236}">
                <a16:creationId xmlns:a16="http://schemas.microsoft.com/office/drawing/2014/main" id="{693C14E9-0F49-BAB7-62E6-A2A83111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Title Placeholder 1">
            <a:extLst>
              <a:ext uri="{FF2B5EF4-FFF2-40B4-BE49-F238E27FC236}">
                <a16:creationId xmlns:a16="http://schemas.microsoft.com/office/drawing/2014/main" id="{560705C7-56E7-0D1A-2A27-024044D7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71878"/>
            <a:ext cx="10325000" cy="1878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1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0587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79" y="2016087"/>
            <a:ext cx="10325000" cy="38884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7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/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671" y="708102"/>
            <a:ext cx="6271749" cy="543064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90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B233BE-1CB9-6FB5-D94C-D33AED6B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016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31007"/>
            <a:ext cx="10325000" cy="43735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304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/>
          <p:cNvSpPr/>
          <p:nvPr/>
        </p:nvSpPr>
        <p:spPr>
          <a:xfrm rot="2700000">
            <a:off x="11901644" y="305899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5A8E-5AC2-1E56-A14E-729035DC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15" y="708102"/>
            <a:ext cx="6230523" cy="543064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1C309F-1BCE-9817-6664-E26DE5E0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732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01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955" y="713678"/>
            <a:ext cx="4434823" cy="149007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Right Triangle 39"/>
          <p:cNvSpPr/>
          <p:nvPr/>
        </p:nvSpPr>
        <p:spPr>
          <a:xfrm rot="2700000">
            <a:off x="11901643" y="105065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33D36C-7D80-714A-B421-3A9542E9A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8206" y="2375471"/>
            <a:ext cx="4419058" cy="37670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8AFDF614-6457-A597-813C-4E49D8BBEE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781" y="713677"/>
            <a:ext cx="6439899" cy="542816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09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8"/>
            <a:ext cx="4434823" cy="149007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Right Triangle 39"/>
          <p:cNvSpPr/>
          <p:nvPr/>
        </p:nvSpPr>
        <p:spPr>
          <a:xfrm rot="13500000">
            <a:off x="-281092" y="13445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33D36C-7D80-714A-B421-3A9542E9A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838" y="2375471"/>
            <a:ext cx="4419058" cy="37670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8AFDF614-6457-A597-813C-4E49D8BBEE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0936" y="713677"/>
            <a:ext cx="6439899" cy="542816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99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929822"/>
            <a:ext cx="10325000" cy="12417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0C965-27F1-6BE0-F0CD-51B56C0A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851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Picture Placeholder 12">
            <a:extLst>
              <a:ext uri="{FF2B5EF4-FFF2-40B4-BE49-F238E27FC236}">
                <a16:creationId xmlns:a16="http://schemas.microsoft.com/office/drawing/2014/main" id="{B2EC8A93-D66F-D231-655A-89FC743E1B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374" y="2244445"/>
            <a:ext cx="10326270" cy="459923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16623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3" r:id="rId2"/>
    <p:sldLayoutId id="2147483702" r:id="rId3"/>
    <p:sldLayoutId id="2147483726" r:id="rId4"/>
    <p:sldLayoutId id="2147483719" r:id="rId5"/>
    <p:sldLayoutId id="2147483727" r:id="rId6"/>
    <p:sldLayoutId id="2147483725" r:id="rId7"/>
    <p:sldLayoutId id="2147483709" r:id="rId8"/>
    <p:sldLayoutId id="2147483720" r:id="rId9"/>
    <p:sldLayoutId id="2147483707" r:id="rId10"/>
    <p:sldLayoutId id="2147483716" r:id="rId11"/>
    <p:sldLayoutId id="2147483715" r:id="rId12"/>
    <p:sldLayoutId id="2147483717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2048年登陆火星殖民科技发展计划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1"/>
              <a:t>火星法律</a:t>
            </a:r>
            <a:r>
              <a:t>：制定火星殖民的法律框架，确保资源分配和权利保护。</a:t>
            </a:r>
          </a:p>
          <a:p>
            <a:pPr lvl="1"/>
            <a:r>
              <a:rPr b="1"/>
              <a:t>技术</a:t>
            </a:r>
            <a:r>
              <a:t>：借鉴国际空间法和南极条约的经验。</a:t>
            </a:r>
          </a:p>
          <a:p>
            <a:pPr lvl="2"/>
            <a:r>
              <a:rPr b="1"/>
              <a:t>具体信息</a:t>
            </a:r>
            <a:r>
              <a:t>：成立火星法律委员会，制定《火星资源管理法》。</a:t>
            </a:r>
          </a:p>
          <a:p>
            <a:pPr lvl="2"/>
            <a:r>
              <a:rPr b="1"/>
              <a:t>案例</a:t>
            </a:r>
            <a:r>
              <a:t>：联合国已成立火星法律委员会，制定相关法规。</a:t>
            </a:r>
          </a:p>
          <a:p>
            <a:pPr/>
            <a:r>
              <a:rPr b="1"/>
              <a:t>伦理问题</a:t>
            </a:r>
            <a:r>
              <a:t>：探讨火星殖民的伦理挑战，如基因改造和人工智能的使用。</a:t>
            </a:r>
          </a:p>
          <a:p>
            <a:pPr lvl="1"/>
            <a:r>
              <a:rPr b="1"/>
              <a:t>技术</a:t>
            </a:r>
            <a:r>
              <a:t>：建立伦理审查机制，确保科技发展的道德底线。</a:t>
            </a:r>
          </a:p>
          <a:p>
            <a:pPr lvl="2"/>
            <a:r>
              <a:rPr b="1"/>
              <a:t>具体信息</a:t>
            </a:r>
            <a:r>
              <a:t>：制定《火星伦理准则》，明确技术应用的限制。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法律与伦理框架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1"/>
              <a:t>长期目标</a:t>
            </a:r>
            <a:r>
              <a:t>：在2048年后的50年内，将火星发展为自给自足的文明。</a:t>
            </a:r>
          </a:p>
          <a:p>
            <a:pPr lvl="1"/>
            <a:r>
              <a:rPr b="1"/>
              <a:t>技术</a:t>
            </a:r>
            <a:r>
              <a:t>：持续推动火星环境地球化（Terraforming）研究。</a:t>
            </a:r>
          </a:p>
          <a:p>
            <a:pPr lvl="2"/>
            <a:r>
              <a:rPr b="1"/>
              <a:t>技术路线图</a:t>
            </a:r>
            <a:r>
              <a:t>：2050年启动大气增厚计划，2100年实现部分地球化。</a:t>
            </a:r>
          </a:p>
          <a:p>
            <a:pPr lvl="2"/>
            <a:r>
              <a:rPr b="1"/>
              <a:t>案例</a:t>
            </a:r>
            <a:r>
              <a:t>：释放火星大气中的二氧化碳，提高温度和气压。</a:t>
            </a:r>
          </a:p>
          <a:p>
            <a:pPr/>
            <a:r>
              <a:rPr b="1"/>
              <a:t>人类未来</a:t>
            </a:r>
            <a:r>
              <a:t>：火星殖民将成为人类迈向星际文明的第一步，为探索更远的星球奠定基础。</a:t>
            </a:r>
          </a:p>
          <a:p>
            <a:pPr lvl="1"/>
            <a:r>
              <a:rPr b="1"/>
              <a:t>技术</a:t>
            </a:r>
            <a:r>
              <a:t>：开发更先进的推进技术，如曲率引擎和反物质推进。</a:t>
            </a:r>
          </a:p>
          <a:p>
            <a:pPr lvl="2"/>
            <a:r>
              <a:rPr b="1"/>
              <a:t>研发进展</a:t>
            </a:r>
            <a:r>
              <a:t>：曲率引擎原型预计在2070年完成测试。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项目背景与目标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1"/>
              <a:t>背景</a:t>
            </a:r>
            <a:r>
              <a:t>：地球资源日益枯竭，人口增长压力巨大，火星成为人类殖民的首选目标。2048年，人类将正式启动火星殖民计划，旨在建立可持续的火星定居点。</a:t>
            </a:r>
          </a:p>
          <a:p>
            <a:pPr lvl="1"/>
            <a:r>
              <a:rPr b="1"/>
              <a:t>详细背景</a:t>
            </a:r>
            <a:r>
              <a:t>：火星是太阳系中最接近地球的行星，拥有相对适宜的环境条件，如昼夜周期与地球相似，存在水冰资源等。</a:t>
            </a:r>
          </a:p>
          <a:p>
            <a:pPr lvl="2"/>
            <a:r>
              <a:rPr b="1"/>
              <a:t>数据支持</a:t>
            </a:r>
            <a:r>
              <a:t>：根据联合国预测，地球人口将在2048年突破100亿，资源消耗速度将加快30%。</a:t>
            </a:r>
          </a:p>
          <a:p>
            <a:pPr lvl="2"/>
            <a:r>
              <a:rPr b="1"/>
              <a:t>案例</a:t>
            </a:r>
            <a:r>
              <a:t>：2020年代的火星探测任务（如NASA的“毅力号”）已为火星殖民提供了关键数据支持。</a:t>
            </a:r>
          </a:p>
          <a:p>
            <a:pPr lvl="1"/>
            <a:r>
              <a:rPr b="1"/>
              <a:t>目标</a:t>
            </a:r>
            <a:r>
              <a:t>：在2048年实现首批100人登陆火星，并在未来十年内建立可容纳1000人的永久定居点。</a:t>
            </a:r>
          </a:p>
          <a:p>
            <a:pPr lvl="2"/>
            <a:r>
              <a:rPr b="1"/>
              <a:t>时间表</a:t>
            </a:r>
            <a:r>
              <a:t>：2045年完成技术验证，2047年发射首批殖民飞船，2048年实现登陆。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关键技术领域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1"/>
              <a:t>推进技术</a:t>
            </a:r>
            <a:r>
              <a:t>：开发高效、可持续的推进系统，确保火星与地球之间的快速往返。</a:t>
            </a:r>
          </a:p>
          <a:p>
            <a:pPr lvl="1"/>
            <a:r>
              <a:rPr b="1"/>
              <a:t>核热推进</a:t>
            </a:r>
            <a:r>
              <a:t>：利用核能提供高推力，缩短航行时间至3个月。</a:t>
            </a:r>
          </a:p>
          <a:p>
            <a:pPr lvl="2"/>
            <a:r>
              <a:rPr b="1"/>
              <a:t>技术细节</a:t>
            </a:r>
            <a:r>
              <a:t>：推力达到100,000牛顿，燃料效率提高50%。</a:t>
            </a:r>
          </a:p>
          <a:p>
            <a:pPr lvl="2"/>
            <a:r>
              <a:rPr b="1"/>
              <a:t>案例</a:t>
            </a:r>
            <a:r>
              <a:t>：NASA的核热推进项目已在2030年代取得突破。</a:t>
            </a:r>
          </a:p>
          <a:p>
            <a:pPr lvl="1"/>
            <a:r>
              <a:rPr b="1"/>
              <a:t>太阳能电推进</a:t>
            </a:r>
            <a:r>
              <a:t>：利用太阳能为离子发动机提供动力，适合长期任务。</a:t>
            </a:r>
          </a:p>
          <a:p>
            <a:pPr lvl="2"/>
            <a:r>
              <a:rPr b="1"/>
              <a:t>技术细节</a:t>
            </a:r>
            <a:r>
              <a:t>：推力为5,000牛顿，适合载货任务。</a:t>
            </a:r>
          </a:p>
          <a:p>
            <a:pPr/>
            <a:r>
              <a:rPr b="1"/>
              <a:t>生命支持系统</a:t>
            </a:r>
            <a:r>
              <a:t>：开发闭环生态系统，确保殖民者的生存需求。</a:t>
            </a:r>
          </a:p>
          <a:p>
            <a:pPr lvl="1"/>
            <a:r>
              <a:rPr b="1"/>
              <a:t>水循环系统</a:t>
            </a:r>
            <a:r>
              <a:t>：通过回收尿液和汗水，实现水资源的高效利用，回收率高达95%。</a:t>
            </a:r>
          </a:p>
          <a:p>
            <a:pPr lvl="2"/>
            <a:r>
              <a:rPr b="1"/>
              <a:t>案例</a:t>
            </a:r>
            <a:r>
              <a:t>：国际空间站的水循环技术已为火星任务奠定基础。</a:t>
            </a:r>
          </a:p>
          <a:p>
            <a:pPr lvl="1"/>
            <a:r>
              <a:rPr b="1"/>
              <a:t>氧气生成</a:t>
            </a:r>
            <a:r>
              <a:t>：利用火星大气中的二氧化碳制造氧气，日产量为100公斤。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1"/>
              <a:t>选址与设计</a:t>
            </a:r>
            <a:r>
              <a:t>：选择适宜的火星区域建立基地，确保资源获取和安全。</a:t>
            </a:r>
          </a:p>
          <a:p>
            <a:pPr lvl="1"/>
            <a:r>
              <a:rPr b="1"/>
              <a:t>选址标准</a:t>
            </a:r>
            <a:r>
              <a:t>：靠近水冰资源、地势平坦、地质稳定。</a:t>
            </a:r>
          </a:p>
          <a:p>
            <a:pPr lvl="2"/>
            <a:r>
              <a:rPr b="1"/>
              <a:t>地理分析</a:t>
            </a:r>
            <a:r>
              <a:t>：火星赤道附近的“乌托邦平原”温度范围为-20°C至30°C，辐射水平较低。</a:t>
            </a:r>
          </a:p>
          <a:p>
            <a:pPr lvl="2"/>
            <a:r>
              <a:rPr b="1"/>
              <a:t>案例</a:t>
            </a:r>
            <a:r>
              <a:t>：火星探测器已在该区域发现大量水冰。</a:t>
            </a:r>
          </a:p>
          <a:p>
            <a:pPr lvl="1"/>
            <a:r>
              <a:rPr b="1"/>
              <a:t>基地设计</a:t>
            </a:r>
            <a:r>
              <a:t>：模块化设计，便于扩展和维修。</a:t>
            </a:r>
          </a:p>
          <a:p>
            <a:pPr lvl="2"/>
            <a:r>
              <a:rPr b="1"/>
              <a:t>技术细节</a:t>
            </a:r>
            <a:r>
              <a:t>：采用3D打印技术建造，每个模块面积为100平方米。</a:t>
            </a:r>
          </a:p>
          <a:p>
            <a:pPr lvl="2"/>
            <a:r>
              <a:rPr b="1"/>
              <a:t>案例</a:t>
            </a:r>
            <a:r>
              <a:t>：借鉴月球基地的设计经验，已在2035年完成原型测试。</a:t>
            </a:r>
          </a:p>
          <a:p>
            <a:pPr/>
            <a:r>
              <a:rPr b="1"/>
              <a:t>能源供应</a:t>
            </a:r>
            <a:r>
              <a:t>：开发可持续的能源系统，确保基地的长期运行。</a:t>
            </a:r>
          </a:p>
          <a:p>
            <a:pPr lvl="1"/>
            <a:r>
              <a:rPr b="1"/>
              <a:t>核能发电</a:t>
            </a:r>
            <a:r>
              <a:t>：小型核反应堆提供稳定电力，发电量为1兆瓦。</a:t>
            </a:r>
          </a:p>
          <a:p>
            <a:pPr lvl="1"/>
            <a:r>
              <a:rPr b="1"/>
              <a:t>太阳能发电</a:t>
            </a:r>
            <a:r>
              <a:t>：利用火星表面的太阳能资源，日发电量为500千瓦。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火星基地建设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资源开发与利用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1"/>
              <a:t>水资源的开发</a:t>
            </a:r>
            <a:r>
              <a:t>：从火星水冰中提取水资源，支持生命活动和农业。</a:t>
            </a:r>
          </a:p>
          <a:p>
            <a:pPr lvl="1"/>
            <a:r>
              <a:rPr b="1"/>
              <a:t>技术</a:t>
            </a:r>
            <a:r>
              <a:t>：热力提取和电解技术，日提取量为1,000升。</a:t>
            </a:r>
          </a:p>
          <a:p>
            <a:pPr lvl="2"/>
            <a:r>
              <a:rPr b="1"/>
              <a:t>案例</a:t>
            </a:r>
            <a:r>
              <a:t>：火星探测器已成功验证水冰提取技术。</a:t>
            </a:r>
          </a:p>
          <a:p>
            <a:pPr/>
            <a:r>
              <a:rPr b="1"/>
              <a:t>土壤改良与农业</a:t>
            </a:r>
            <a:r>
              <a:t>：开发火星土壤改良技术，实现粮食自给自足。</a:t>
            </a:r>
          </a:p>
          <a:p>
            <a:pPr lvl="1"/>
            <a:r>
              <a:rPr b="1"/>
              <a:t>技术</a:t>
            </a:r>
            <a:r>
              <a:t>：添加微生物和营养物质，改善土壤肥力。</a:t>
            </a:r>
          </a:p>
          <a:p>
            <a:pPr lvl="2"/>
            <a:r>
              <a:rPr b="1"/>
              <a:t>具体信息</a:t>
            </a:r>
            <a:r>
              <a:t>：使用固氮菌和磷溶解菌，每年可生产10吨粮食。</a:t>
            </a:r>
          </a:p>
          <a:p>
            <a:pPr lvl="2"/>
            <a:r>
              <a:rPr b="1"/>
              <a:t>案例</a:t>
            </a:r>
            <a:r>
              <a:t>：地球上的沙漠农业技术为火星农业提供参考。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通信与导航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1"/>
              <a:t>火星与地球通信</a:t>
            </a:r>
            <a:r>
              <a:t>：建立高效、稳定的通信系统，确保殖民者与地球的联系。</a:t>
            </a:r>
          </a:p>
          <a:p>
            <a:pPr lvl="1"/>
            <a:r>
              <a:rPr b="1"/>
              <a:t>技术</a:t>
            </a:r>
            <a:r>
              <a:t>：激光通信和卫星中继系统，通信延迟为3-22分钟。</a:t>
            </a:r>
          </a:p>
          <a:p>
            <a:pPr lvl="2"/>
            <a:r>
              <a:rPr b="1"/>
              <a:t>案例</a:t>
            </a:r>
            <a:r>
              <a:t>：NASA的激光通信技术已在2030年代实现高速数据传输。</a:t>
            </a:r>
          </a:p>
          <a:p>
            <a:pPr/>
            <a:r>
              <a:rPr b="1"/>
              <a:t>火星导航系统</a:t>
            </a:r>
            <a:r>
              <a:t>：开发火星全球定位系统，支持殖民者的移动和探索。</a:t>
            </a:r>
          </a:p>
          <a:p>
            <a:pPr lvl="1"/>
            <a:r>
              <a:rPr b="1"/>
              <a:t>技术</a:t>
            </a:r>
            <a:r>
              <a:t>：部署10颗火星轨道卫星，提供定位服务，精度为10米。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医疗与健康保障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1"/>
              <a:t>辐射防护</a:t>
            </a:r>
            <a:r>
              <a:t>：开发有效的辐射防护措施，保护殖民者免受宇宙辐射伤害。</a:t>
            </a:r>
          </a:p>
          <a:p>
            <a:pPr lvl="1"/>
            <a:r>
              <a:rPr b="1"/>
              <a:t>技术</a:t>
            </a:r>
            <a:r>
              <a:t>：火星基地采用2米厚土层或1米厚水层作为天然屏障。</a:t>
            </a:r>
          </a:p>
          <a:p>
            <a:pPr lvl="2"/>
            <a:r>
              <a:rPr b="1"/>
              <a:t>案例</a:t>
            </a:r>
            <a:r>
              <a:t>：国际空间站的辐射防护研究为火星任务提供数据支持。</a:t>
            </a:r>
          </a:p>
          <a:p>
            <a:pPr/>
            <a:r>
              <a:rPr b="1"/>
              <a:t>远程医疗</a:t>
            </a:r>
            <a:r>
              <a:t>：建立远程医疗系统，确保殖民者能够获得及时的健康支持。</a:t>
            </a:r>
          </a:p>
          <a:p>
            <a:pPr lvl="1"/>
            <a:r>
              <a:rPr b="1"/>
              <a:t>技术</a:t>
            </a:r>
            <a:r>
              <a:t>：利用AI和机器人进行远程诊断和手术，成功率为95%。</a:t>
            </a:r>
          </a:p>
          <a:p>
            <a:pPr lvl="2"/>
            <a:r>
              <a:rPr b="1"/>
              <a:t>案例</a:t>
            </a:r>
            <a:r>
              <a:t>：2035年，AI辅助手术已在南极科考站成功应用。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社会与心理支持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1"/>
              <a:t>心理健康</a:t>
            </a:r>
            <a:r>
              <a:t>：开发心理支持系统，帮助殖民者应对孤独和压力。</a:t>
            </a:r>
          </a:p>
          <a:p>
            <a:pPr lvl="1"/>
            <a:r>
              <a:rPr b="1"/>
              <a:t>技术</a:t>
            </a:r>
            <a:r>
              <a:t>：虚拟现实技术和心理咨询服务，每周提供一次心理辅导。</a:t>
            </a:r>
          </a:p>
          <a:p>
            <a:pPr lvl="2"/>
            <a:r>
              <a:rPr b="1"/>
              <a:t>案例</a:t>
            </a:r>
            <a:r>
              <a:t>：南极科考站的心理支持经验为火星任务提供参考。</a:t>
            </a:r>
          </a:p>
          <a:p>
            <a:pPr/>
            <a:r>
              <a:rPr b="1"/>
              <a:t>社会结构</a:t>
            </a:r>
            <a:r>
              <a:t>：建立火星社区的社会规则和文化，促进和谐共处。</a:t>
            </a:r>
          </a:p>
          <a:p>
            <a:pPr lvl="1"/>
            <a:r>
              <a:rPr b="1"/>
              <a:t>技术</a:t>
            </a:r>
            <a:r>
              <a:t>：引入地球的多元文化元素，打造包容性社区。</a:t>
            </a:r>
          </a:p>
          <a:p>
            <a:pPr lvl="2"/>
            <a:r>
              <a:rPr b="1"/>
              <a:t>具体信息</a:t>
            </a:r>
            <a:r>
              <a:t>：制定《火星社区宪章》，明确权利和义务。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经济与商业模型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1"/>
              <a:t>火星经济</a:t>
            </a:r>
            <a:r>
              <a:t>：开发火星资源的经济价值，吸引商业投资。</a:t>
            </a:r>
          </a:p>
          <a:p>
            <a:pPr lvl="1"/>
            <a:r>
              <a:rPr b="1"/>
              <a:t>技术</a:t>
            </a:r>
            <a:r>
              <a:t>：火星矿产资源的开发和利用，预计年产值达10亿美元。</a:t>
            </a:r>
          </a:p>
          <a:p>
            <a:pPr lvl="2"/>
            <a:r>
              <a:rPr b="1"/>
              <a:t>案例</a:t>
            </a:r>
            <a:r>
              <a:t>：火星上的稀土元素和贵金属具有高经济价值。</a:t>
            </a:r>
          </a:p>
          <a:p>
            <a:pPr/>
            <a:r>
              <a:rPr b="1"/>
              <a:t>商业合作</a:t>
            </a:r>
            <a:r>
              <a:t>：鼓励私营企业参与火星殖民计划，推动技术创新。</a:t>
            </a:r>
          </a:p>
          <a:p>
            <a:pPr lvl="1"/>
            <a:r>
              <a:rPr b="1"/>
              <a:t>合作模式</a:t>
            </a:r>
            <a:r>
              <a:t>：政府与私营企业合资，投资回报率为15%。</a:t>
            </a:r>
          </a:p>
          <a:p>
            <a:pPr lvl="2"/>
            <a:r>
              <a:rPr b="1"/>
              <a:t>案例</a:t>
            </a:r>
            <a:r>
              <a:t>：SpaceX等私营公司已在2030年代成为火星任务的重要合作伙伴。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2979E7"/>
      </a:accent1>
      <a:accent2>
        <a:srgbClr val="17B2D0"/>
      </a:accent2>
      <a:accent3>
        <a:srgbClr val="20B690"/>
      </a:accent3>
      <a:accent4>
        <a:srgbClr val="14B94A"/>
      </a:accent4>
      <a:accent5>
        <a:srgbClr val="2EB921"/>
      </a:accent5>
      <a:accent6>
        <a:srgbClr val="65B514"/>
      </a:accent6>
      <a:hlink>
        <a:srgbClr val="32963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Grandview</vt:lpstr>
      <vt:lpstr>Helvetica Neue Medium</vt:lpstr>
      <vt:lpstr>Wingdings</vt:lpstr>
      <vt:lpstr>CosineVTI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2048年登陆火星殖民科技发展计划</dc:title>
  <cp:lastModifiedBy> </cp:lastModifiedBy>
  <cp:revision>96</cp:revision>
  <dcterms:created xsi:type="dcterms:W3CDTF">2024-01-05T14:58:10Z</dcterms:created>
  <dcterms:modified xsi:type="dcterms:W3CDTF">2024-11-01T13:04:16Z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