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09" r:id="rId3"/>
    <p:sldId id="410" r:id="rId4"/>
    <p:sldId id="411" r:id="rId5"/>
    <p:sldId id="412" r:id="rId6"/>
    <p:sldId id="414" r:id="rId7"/>
    <p:sldId id="415" r:id="rId8"/>
    <p:sldId id="41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286000" indent="0">
              <a:buNone/>
              <a:defRPr/>
            </a:lvl6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buFont typeface="Arial" panose="020B0604020202020204" pitchFamily="34" charset="0"/>
              <a:buChar char="●"/>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6340" y="1967230"/>
            <a:ext cx="9801225" cy="889635"/>
          </a:xfrm>
        </p:spPr>
        <p:txBody>
          <a:bodyPr/>
          <a:p>
            <a:r>
              <a:rPr lang="zh-CN" altLang="zh-CN" sz="3600"/>
              <a:t>研究根据学生能力实现试题的动态推荐</a:t>
            </a:r>
            <a:endParaRPr lang="zh-CN" altLang="zh-CN" sz="3600"/>
          </a:p>
        </p:txBody>
      </p:sp>
      <p:sp>
        <p:nvSpPr>
          <p:cNvPr id="3" name="副标题 2"/>
          <p:cNvSpPr>
            <a:spLocks noGrp="1"/>
          </p:cNvSpPr>
          <p:nvPr>
            <p:ph type="subTitle" idx="1"/>
            <p:custDataLst>
              <p:tags r:id="rId2"/>
            </p:custDataLst>
          </p:nvPr>
        </p:nvSpPr>
        <p:spPr/>
        <p:txBody>
          <a:bodyPr/>
          <a:p>
            <a:r>
              <a:rPr lang="zh-CN" altLang="en-US"/>
              <a:t>研究成员：鲍泽清，周裕彤</a:t>
            </a:r>
            <a:endParaRPr lang="zh-CN" altLang="en-US"/>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现实中的问题</a:t>
            </a:r>
            <a:endParaRPr lang="zh-CN" altLang="en-US"/>
          </a:p>
        </p:txBody>
      </p:sp>
      <p:sp>
        <p:nvSpPr>
          <p:cNvPr id="3" name="内容占位符 2"/>
          <p:cNvSpPr>
            <a:spLocks noGrp="1"/>
          </p:cNvSpPr>
          <p:nvPr>
            <p:ph idx="1"/>
          </p:nvPr>
        </p:nvSpPr>
        <p:spPr/>
        <p:txBody>
          <a:bodyPr/>
          <a:p>
            <a:r>
              <a:rPr lang="zh-CN" altLang="en-US"/>
              <a:t>对于同一份</a:t>
            </a:r>
            <a:r>
              <a:rPr lang="en-US" altLang="zh-CN"/>
              <a:t>200</a:t>
            </a:r>
            <a:r>
              <a:t>题的</a:t>
            </a:r>
            <a:r>
              <a:rPr lang="en-US" altLang="zh-CN"/>
              <a:t>python</a:t>
            </a:r>
            <a:r>
              <a:t>编程练习</a:t>
            </a:r>
            <a:r>
              <a:t>，有些同学认为很简单，很快就做完了，甚至有大佬认为没做的必要于是就没做，但是又有的同学感到有些吃力，做起来有一定的困难。</a:t>
            </a:r>
          </a:p>
          <a:p>
            <a:pPr marL="0" indent="0">
              <a:buNone/>
            </a:pPr>
          </a:p>
          <a:p>
            <a:pPr marL="0" indent="0">
              <a:buNone/>
            </a:pPr>
          </a:p>
          <a:p>
            <a:r>
              <a:t>这也导致了对于全都会的同学，这样的练习无法帮助自己进行自我能力的提升，而对于基础相对薄弱的同学，大量超出能力的题目反而不能从基础上提升水平，还容易造成对</a:t>
            </a:r>
            <a:r>
              <a:rPr lang="en-US" altLang="zh-CN"/>
              <a:t>python</a:t>
            </a:r>
            <a:r>
              <a:t>的厌恶情绪。</a:t>
            </a:r>
          </a:p>
          <a:p>
            <a:pPr marL="0" indent="0">
              <a:buNone/>
            </a:pPr>
          </a:p>
          <a:p>
            <a:pPr marL="0" indent="0">
              <a:buNone/>
            </a:pPr>
          </a:p>
          <a:p>
            <a:r>
              <a:t>因此，针对不同水平的同学，是否能有都能适合大家的练习题，针对性的提高大家的能力呢？</a:t>
            </a:r>
          </a:p>
          <a:p>
            <a:pPr marL="0" indent="0">
              <a:buNone/>
            </a:p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解决的思路</a:t>
            </a:r>
            <a:endParaRPr lang="zh-CN" altLang="en-US"/>
          </a:p>
        </p:txBody>
      </p:sp>
      <p:sp>
        <p:nvSpPr>
          <p:cNvPr id="3" name="内容占位符 2"/>
          <p:cNvSpPr>
            <a:spLocks noGrp="1"/>
          </p:cNvSpPr>
          <p:nvPr>
            <p:ph idx="1"/>
          </p:nvPr>
        </p:nvSpPr>
        <p:spPr/>
        <p:txBody>
          <a:bodyPr/>
          <a:p>
            <a:r>
              <a:rPr lang="zh-CN" altLang="en-US"/>
              <a:t>不同水平层次的同学需要不同层次的题目来进行针对性练习</a:t>
            </a:r>
            <a:endParaRPr lang="zh-CN" altLang="en-US"/>
          </a:p>
          <a:p>
            <a:endParaRPr lang="zh-CN" altLang="en-US"/>
          </a:p>
          <a:p>
            <a:pPr marL="0" indent="0">
              <a:buNone/>
            </a:pPr>
            <a:endParaRPr lang="zh-CN" altLang="en-US"/>
          </a:p>
          <a:p>
            <a:r>
              <a:rPr lang="zh-CN" altLang="en-US"/>
              <a:t>因此，首先出练习的人需要对题库内的题目进行难度分层</a:t>
            </a:r>
            <a:endParaRPr lang="zh-CN" altLang="en-US"/>
          </a:p>
          <a:p>
            <a:endParaRPr lang="zh-CN" altLang="en-US"/>
          </a:p>
          <a:p>
            <a:pPr marL="0" indent="0">
              <a:buNone/>
            </a:pPr>
            <a:endParaRPr lang="zh-CN" altLang="en-US"/>
          </a:p>
          <a:p>
            <a:r>
              <a:rPr lang="zh-CN" altLang="en-US"/>
              <a:t>然后系统根据学生做题过程中的正确率和做题时长对学生的能力进行实时判断评估，在一定量的练习后根据评估结果为不同的学生推荐不同层次的针对练习题，学生亦可选择拒绝这样的推荐，继续原来的试题难度，系统也将综合学生的选择，在下一阶段的练习题中将其也作为评估因素。由此形成系统对不同学生针对性的动态题目推荐。</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难点分析</a:t>
            </a:r>
            <a:endParaRPr lang="zh-CN" altLang="en-US"/>
          </a:p>
        </p:txBody>
      </p:sp>
      <p:sp>
        <p:nvSpPr>
          <p:cNvPr id="3" name="内容占位符 2"/>
          <p:cNvSpPr>
            <a:spLocks noGrp="1"/>
          </p:cNvSpPr>
          <p:nvPr>
            <p:ph idx="1"/>
          </p:nvPr>
        </p:nvSpPr>
        <p:spPr/>
        <p:txBody>
          <a:bodyPr/>
          <a:p>
            <a:r>
              <a:rPr lang="zh-CN" altLang="en-US"/>
              <a:t>学生会出现某类题目掌握不好，但是其他题目掌握良好的状况，这时系统也得将同一学生的难题和容易题进行评估，作</a:t>
            </a:r>
            <a:r>
              <a:rPr lang="zh-CN" altLang="en-US"/>
              <a:t>为下一阶段的推荐的</a:t>
            </a:r>
            <a:r>
              <a:rPr lang="zh-CN" altLang="en-US"/>
              <a:t>参考。</a:t>
            </a:r>
            <a:endParaRPr lang="zh-CN" altLang="en-US"/>
          </a:p>
          <a:p>
            <a:pPr marL="0" indent="0">
              <a:buNone/>
            </a:pPr>
            <a:endParaRPr lang="zh-CN" altLang="en-US"/>
          </a:p>
          <a:p>
            <a:pPr marL="0" indent="0">
              <a:buNone/>
            </a:pPr>
            <a:endParaRPr lang="zh-CN" altLang="en-US"/>
          </a:p>
          <a:p>
            <a:pPr marL="0" indent="0">
              <a:buNone/>
            </a:pPr>
            <a:endParaRPr lang="zh-CN" altLang="en-US"/>
          </a:p>
          <a:p>
            <a:r>
              <a:rPr lang="zh-CN" altLang="en-US"/>
              <a:t>系统本身的题目层次划分也得根据所有学生的练习效果，隔一段时间进行一次调整，例如部分题目原本划分为中档题，但是很多学生在做题过程中都能轻松完成，则可将其归为简单题一类。</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解决过程</a:t>
            </a:r>
            <a:endParaRPr lang="zh-CN" altLang="en-US"/>
          </a:p>
        </p:txBody>
      </p:sp>
      <p:sp>
        <p:nvSpPr>
          <p:cNvPr id="3" name="内容占位符 2"/>
          <p:cNvSpPr>
            <a:spLocks noGrp="1"/>
          </p:cNvSpPr>
          <p:nvPr>
            <p:ph idx="1"/>
          </p:nvPr>
        </p:nvSpPr>
        <p:spPr/>
        <p:txBody>
          <a:bodyPr/>
          <a:p>
            <a:r>
              <a:rPr lang="zh-CN" altLang="en-US"/>
              <a:t>为了解决题目难度的问题，我们找到了题目平均得分和题目提交的平均次数两个相关项，而经过分析，发现均分与题目难度的相关性更强，而由于提交次数普遍偏少，因此不能完整反映题目难度</a:t>
            </a:r>
            <a:endParaRPr lang="zh-CN" altLang="en-US"/>
          </a:p>
          <a:p>
            <a:r>
              <a:rPr lang="zh-CN" altLang="en-US"/>
              <a:t>接着采用</a:t>
            </a:r>
            <a:r>
              <a:rPr lang="en-US" altLang="zh-CN"/>
              <a:t>t</a:t>
            </a:r>
            <a:r>
              <a:t>检验、符合假设，将均分作为题目难度的主要判断依据，用平均提交次数作为辅助得出题目难度分类</a:t>
            </a:r>
          </a:p>
          <a:p>
            <a:r>
              <a:t>再根据对于不同难度的题目，不同个体对于题目的做题情况，包括每题得分、提交次数等因素，自定义划分水平范围，得到该个体的水平区间范围，再进行分类。</a:t>
            </a:r>
          </a:p>
          <a:p>
            <a:r>
              <a:t>最后，在一定量的题目后，根据分析出的该个体的能力水平对其进行符合其水平的难度的题目的推荐。</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反思</a:t>
            </a:r>
            <a:endParaRPr lang="zh-CN" altLang="en-US"/>
          </a:p>
        </p:txBody>
      </p:sp>
      <p:sp>
        <p:nvSpPr>
          <p:cNvPr id="3" name="内容占位符 2"/>
          <p:cNvSpPr>
            <a:spLocks noGrp="1"/>
          </p:cNvSpPr>
          <p:nvPr>
            <p:ph idx="1"/>
          </p:nvPr>
        </p:nvSpPr>
        <p:spPr/>
        <p:txBody>
          <a:bodyPr/>
          <a:p>
            <a:r>
              <a:rPr lang="zh-CN" altLang="en-US"/>
              <a:t>由于获得的数据本身存在一定缺陷，包括很多同学在提交之前就已经在本地进行过测试、面向用例进行答题等原因，题目的提交次数和做题时长难以作为更加精确的参考。</a:t>
            </a:r>
            <a:endParaRPr lang="zh-CN" altLang="en-US"/>
          </a:p>
          <a:p>
            <a:endParaRPr lang="zh-CN" altLang="en-US"/>
          </a:p>
          <a:p>
            <a:r>
              <a:rPr lang="zh-CN" altLang="en-US"/>
              <a:t>目前对于同一个体对不同题目的不同水平的检测尚存在难度，以及根据学生做题的反馈调整题目难度的划分由于各种原因未能实现</a:t>
            </a:r>
            <a:r>
              <a:rPr lang="zh-CN" altLang="en-US"/>
              <a:t>，故并未在本次大作业中进行反映，将作为以后更深入的研究方向。</a:t>
            </a:r>
            <a:endParaRPr lang="zh-CN" altLang="en-US"/>
          </a:p>
          <a:p>
            <a:endParaRPr lang="zh-CN" altLang="en-US"/>
          </a:p>
          <a:p>
            <a:r>
              <a:rPr lang="zh-CN" altLang="en-US"/>
              <a:t>对于题目难度的划分和检测依然相对粗略化，数据的分析能力尚需提高。</a:t>
            </a: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3-1F622201U4[1]"/>
          <p:cNvPicPr>
            <a:picLocks noChangeAspect="1"/>
          </p:cNvPicPr>
          <p:nvPr/>
        </p:nvPicPr>
        <p:blipFill>
          <a:blip r:embed="rId1"/>
          <a:stretch>
            <a:fillRect/>
          </a:stretch>
        </p:blipFill>
        <p:spPr>
          <a:xfrm>
            <a:off x="3620135" y="1298575"/>
            <a:ext cx="4779010" cy="4779010"/>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1049</Words>
  <Application>WPS 演示</Application>
  <PresentationFormat>宽屏</PresentationFormat>
  <Paragraphs>48</Paragraphs>
  <Slides>7</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宋体</vt:lpstr>
      <vt:lpstr>Wingdings</vt:lpstr>
      <vt:lpstr>微软雅黑</vt:lpstr>
      <vt:lpstr>Wingdings</vt:lpstr>
      <vt:lpstr>Arial Unicode MS</vt:lpstr>
      <vt:lpstr>Calibri</vt:lpstr>
      <vt:lpstr>Office 主题​​</vt:lpstr>
      <vt:lpstr>研究根据学生能力实现试题的动态推荐</vt:lpstr>
      <vt:lpstr>现实中的问题</vt:lpstr>
      <vt:lpstr>解决的思路</vt:lpstr>
      <vt:lpstr>难点分析</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嘤？嘤！嘤嘤嘤！</cp:lastModifiedBy>
  <cp:revision>152</cp:revision>
  <dcterms:created xsi:type="dcterms:W3CDTF">2019-06-19T02:08:00Z</dcterms:created>
  <dcterms:modified xsi:type="dcterms:W3CDTF">2020-07-28T09:30:00Z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