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02" r:id="rId4"/>
    <p:sldId id="304" r:id="rId5"/>
    <p:sldId id="305" r:id="rId6"/>
    <p:sldId id="306" r:id="rId7"/>
    <p:sldId id="307" r:id="rId8"/>
    <p:sldId id="308" r:id="rId9"/>
    <p:sldId id="310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259" r:id="rId29"/>
    <p:sldId id="33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6438A-61AF-874A-898C-A4671F861543}" type="datetimeFigureOut">
              <a:t>2022/12/11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7AA2-9AB7-BA49-B5F4-04884742572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09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3458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172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185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899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0271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25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3656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067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901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896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08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28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497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85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75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765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7AA2-9AB7-BA49-B5F4-048847425723}" type="slidenum"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4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6FC15-C3C7-9B4F-9DFB-E81BC269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942378-5A60-2948-BC04-E7B9DA7DE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71947-7885-9543-BC53-358ADFA5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61E40-3C4A-E94F-A8D1-60CDBA46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42D52-BF46-D648-BC98-9F0E3362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56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3CE84-459E-2F45-881E-BA68BFC1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99B0A-B413-AF49-9B16-91B4E48E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02DB0-DC5E-FB48-84ED-A0BD2761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464AF-838D-7A4B-8BAF-277C3F8D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0491A8-EE97-3548-82A8-5AB0EDA4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42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E73647-E711-474C-A5A8-AF4C7B057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AED7A-50DA-7743-A8BB-25866D481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82E27-7CEE-2043-81CD-1EA3B786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722D6-518A-C74A-9CF6-7AB5F99E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635D7-AA15-6D46-9AE9-706FFE46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8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DCF9F-22E4-394E-8372-1949C3E0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23D1C-45C5-2B4D-AAD6-70F28D222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2C8E2-24DA-684E-B197-D6C0753A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1D04F-AB16-6844-AF99-28ECB192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4C2BE-AF87-624B-A72B-B4FCBEE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0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91D20-8F1A-3744-B7B0-107559C9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28A70-D4EF-C849-A04C-24EE10C3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79D55-81AF-6142-A286-D2A3FB53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66E16B-B775-114F-BEC4-328F446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9AEDA-72FA-6947-9F94-5EEADC9B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71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BDC8B-2F1D-0F43-B3C4-C7BB2017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8B296-66DA-B946-A339-FD3E11C5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40BD0C-CF27-D74A-8582-B1D1DA38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D31DE1-3323-AC43-A6AD-A4857C86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4265DB-2FA2-BA4B-8E99-F9A7D9E9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B79E81-9A81-9942-80F9-BC5DC6CD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815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FE4FE-2663-BC49-9502-EC70D759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9F778-37F7-3A45-8CC7-D6B4EEB83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71B9D5-63F0-C04D-8464-69E73641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3FE1EB-B601-C140-BB36-1EA77E8D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981F86-F6B6-D24F-BD86-9E9AF0B7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B7B089-305A-3543-9A27-44B18E43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F0DB82-8B58-5942-A9DD-F831E00A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1B80B1-0A7D-5841-A0AE-EF7F8E08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72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0EDCE-2224-0643-86E9-7C3CB43C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31F41-799D-464F-B060-68FA6D1B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760203-B0A2-7347-83A5-707C082F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49368E-165E-DC49-90D3-042F1FD0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31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0ADE13-52AC-1846-8659-B9C0476C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C1772D-CCE9-0744-8959-C4F7EF9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353B7-5C9F-D74D-8E26-A0F0FF8F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1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2C32-09E4-B046-B2E9-D9E19059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78067-B03D-8F48-B14A-5A7CEE159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8888D-7189-1E40-9F37-52F91660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4D88ED-C5E1-0640-B87B-53E5E39F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959BD-8FE8-9940-8B67-80DAFDC3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06CC5-92C6-1A4A-B270-336940C3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91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9696D-7AD0-2E48-93DC-C0A60157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4DBE18-2B78-8743-A43D-D87243CCC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EFB6B-50AB-2C49-8683-64A3AAE2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9BF15-CA74-D74C-AFC2-0ED4E412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16EC7-31AE-B846-9D50-A471C677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9D2FAE-92AE-F44E-BA0B-0426AD04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96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FF71A2-30F3-5E4B-87F0-6580F4B4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D91869-3191-DA44-B360-A4F2EADD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F8FFA-BE00-3C49-917A-54CC98EFA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4014-5D90-6B4E-AB1D-9AD42E0BF627}" type="datetimeFigureOut">
              <a:t>2022/12/11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7AB86-80AF-5E4B-8DF4-E170147F5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C7CFB-58E9-2C42-8C9A-141F58C2C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3596C-A281-1943-B1D3-260A3BFE19B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3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677C4-C233-5B4C-ACC2-2DD4690C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201"/>
            <a:ext cx="9144000" cy="2387600"/>
          </a:xfrm>
        </p:spPr>
        <p:txBody>
          <a:bodyPr/>
          <a:lstStyle/>
          <a:p>
            <a:r>
              <a:rPr kumimoji="1" lang="zh-CN" altLang="en-US" dirty="0"/>
              <a:t>我的模型、改进尝试顺序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C0F0A-18AA-4C71-AD2F-15E010D38A0E}"/>
              </a:ext>
            </a:extLst>
          </p:cNvPr>
          <p:cNvSpPr txBox="1"/>
          <p:nvPr/>
        </p:nvSpPr>
        <p:spPr>
          <a:xfrm>
            <a:off x="635539" y="4176409"/>
            <a:ext cx="498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组长：周雨童（模型训练调试，</a:t>
            </a:r>
            <a:r>
              <a:rPr lang="en-US" altLang="zh-CN" dirty="0"/>
              <a:t>ppt</a:t>
            </a:r>
            <a:r>
              <a:rPr lang="zh-CN" altLang="en-US" dirty="0"/>
              <a:t>制作，使用预训练模型预测鸟种类）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320305-704C-4FBF-87CB-F271A965843E}"/>
              </a:ext>
            </a:extLst>
          </p:cNvPr>
          <p:cNvSpPr txBox="1"/>
          <p:nvPr/>
        </p:nvSpPr>
        <p:spPr>
          <a:xfrm>
            <a:off x="635539" y="5204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组员</a:t>
            </a:r>
            <a:r>
              <a:rPr lang="zh-CN" altLang="en-US" dirty="0">
                <a:sym typeface="Wingdings" panose="05000000000000000000" pitchFamily="2" charset="2"/>
              </a:rPr>
              <a:t>：李扬（图形界面、鸟类百科、</a:t>
            </a:r>
            <a:r>
              <a:rPr lang="en-US" altLang="zh-CN" dirty="0">
                <a:sym typeface="Wingdings" panose="05000000000000000000" pitchFamily="2" charset="2"/>
              </a:rPr>
              <a:t>latex</a:t>
            </a:r>
            <a:r>
              <a:rPr lang="zh-CN" altLang="en-US" dirty="0">
                <a:sym typeface="Wingdings" panose="05000000000000000000" pitchFamily="2" charset="2"/>
              </a:rPr>
              <a:t>报告）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4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3"/>
            <a:ext cx="2906735" cy="21229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02140"/>
            <a:ext cx="298939" cy="506965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02140"/>
            <a:ext cx="200935" cy="50696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789945"/>
            <a:ext cx="2417883" cy="448184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A12324-B5E6-9349-973B-9BF2172210F8}"/>
              </a:ext>
            </a:extLst>
          </p:cNvPr>
          <p:cNvSpPr/>
          <p:nvPr/>
        </p:nvSpPr>
        <p:spPr>
          <a:xfrm>
            <a:off x="2895628" y="3429000"/>
            <a:ext cx="980711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270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4"/>
            <a:ext cx="2906735" cy="1012392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1002241"/>
            <a:ext cx="298939" cy="4269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1002239"/>
            <a:ext cx="200935" cy="4269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2867431"/>
            <a:ext cx="2417883" cy="240436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BE6586-6DEA-BB4C-A7ED-939FB8D3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4"/>
            <a:ext cx="9167802" cy="638624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26E0E50-D92B-DD49-B9CA-DE5B6BA80DE4}"/>
              </a:ext>
            </a:extLst>
          </p:cNvPr>
          <p:cNvSpPr/>
          <p:nvPr/>
        </p:nvSpPr>
        <p:spPr>
          <a:xfrm>
            <a:off x="2895628" y="3429000"/>
            <a:ext cx="980711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536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BE6586-6DEA-BB4C-A7ED-939FB8D3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4"/>
            <a:ext cx="9167802" cy="638624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C5CFFDB-EE78-433D-B203-F77BF3660D33}"/>
              </a:ext>
            </a:extLst>
          </p:cNvPr>
          <p:cNvSpPr/>
          <p:nvPr/>
        </p:nvSpPr>
        <p:spPr>
          <a:xfrm>
            <a:off x="2895628" y="3429000"/>
            <a:ext cx="9807118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5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BE6586-6DEA-BB4C-A7ED-939FB8D3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4"/>
            <a:ext cx="9167802" cy="6386240"/>
          </a:xfrm>
          <a:prstGeom prst="rect">
            <a:avLst/>
          </a:prstGeom>
        </p:spPr>
      </p:pic>
      <p:sp>
        <p:nvSpPr>
          <p:cNvPr id="12" name="aaa">
            <a:extLst>
              <a:ext uri="{FF2B5EF4-FFF2-40B4-BE49-F238E27FC236}">
                <a16:creationId xmlns:a16="http://schemas.microsoft.com/office/drawing/2014/main" id="{DD06A945-C443-1945-A33F-EDE53EDA41EA}"/>
              </a:ext>
            </a:extLst>
          </p:cNvPr>
          <p:cNvSpPr txBox="1"/>
          <p:nvPr/>
        </p:nvSpPr>
        <p:spPr>
          <a:xfrm>
            <a:off x="6545943" y="2196505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</a:rPr>
              <a:t>改进</a:t>
            </a:r>
            <a:r>
              <a:rPr kumimoji="1" lang="en-US" altLang="zh-CN" sz="2000" b="1">
                <a:solidFill>
                  <a:schemeClr val="bg1"/>
                </a:solidFill>
              </a:rPr>
              <a:t>2</a:t>
            </a:r>
            <a:r>
              <a:rPr kumimoji="1" lang="zh-CN" altLang="en-US" sz="2000" b="1">
                <a:solidFill>
                  <a:schemeClr val="bg1"/>
                </a:solidFill>
              </a:rPr>
              <a:t>：将训练分为两个步骤：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en-US" altLang="zh-CN" sz="2000" b="1">
                <a:solidFill>
                  <a:schemeClr val="bg1"/>
                </a:solidFill>
              </a:rPr>
              <a:t>1.</a:t>
            </a:r>
            <a:r>
              <a:rPr kumimoji="1" lang="zh-CN" altLang="en-US" sz="2000" b="1">
                <a:solidFill>
                  <a:schemeClr val="bg1"/>
                </a:solidFill>
              </a:rPr>
              <a:t>微调新加的全连接层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en-US" altLang="zh-CN" sz="2000" b="1">
                <a:solidFill>
                  <a:schemeClr val="bg1"/>
                </a:solidFill>
              </a:rPr>
              <a:t>2.</a:t>
            </a:r>
            <a:r>
              <a:rPr kumimoji="1" lang="zh-CN" altLang="en-US" sz="2000" b="1">
                <a:solidFill>
                  <a:schemeClr val="bg1"/>
                </a:solidFill>
              </a:rPr>
              <a:t>对所有参数整体进行微调</a:t>
            </a:r>
            <a:endParaRPr kumimoji="1" lang="en-US" altLang="zh-C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7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BE6586-6DEA-BB4C-A7ED-939FB8D3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4"/>
            <a:ext cx="9167802" cy="6386240"/>
          </a:xfrm>
          <a:prstGeom prst="rect">
            <a:avLst/>
          </a:prstGeom>
        </p:spPr>
      </p:pic>
      <p:sp>
        <p:nvSpPr>
          <p:cNvPr id="2" name="aaa">
            <a:extLst>
              <a:ext uri="{FF2B5EF4-FFF2-40B4-BE49-F238E27FC236}">
                <a16:creationId xmlns:a16="http://schemas.microsoft.com/office/drawing/2014/main" id="{C80BB7CB-2BA7-2241-9C27-CFAE43ED47DB}"/>
              </a:ext>
            </a:extLst>
          </p:cNvPr>
          <p:cNvSpPr txBox="1"/>
          <p:nvPr/>
        </p:nvSpPr>
        <p:spPr>
          <a:xfrm>
            <a:off x="6545943" y="2196505"/>
            <a:ext cx="36615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</a:rPr>
              <a:t>改进</a:t>
            </a:r>
            <a:r>
              <a:rPr kumimoji="1" lang="en-US" altLang="zh-CN" sz="2000" b="1">
                <a:solidFill>
                  <a:schemeClr val="bg1"/>
                </a:solidFill>
              </a:rPr>
              <a:t>2</a:t>
            </a:r>
            <a:r>
              <a:rPr kumimoji="1" lang="zh-CN" altLang="en-US" sz="2000" b="1">
                <a:solidFill>
                  <a:schemeClr val="bg1"/>
                </a:solidFill>
              </a:rPr>
              <a:t>：将训练分为两个步骤：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en-US" altLang="zh-CN" sz="2000" b="1">
                <a:solidFill>
                  <a:schemeClr val="bg1"/>
                </a:solidFill>
              </a:rPr>
              <a:t>1.</a:t>
            </a:r>
            <a:r>
              <a:rPr kumimoji="1" lang="zh-CN" altLang="en-US" sz="2000" b="1">
                <a:solidFill>
                  <a:schemeClr val="bg1"/>
                </a:solidFill>
              </a:rPr>
              <a:t>微调新加的全连接层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en-US" altLang="zh-CN" sz="2000" b="1">
                <a:solidFill>
                  <a:schemeClr val="bg1"/>
                </a:solidFill>
              </a:rPr>
              <a:t>2.</a:t>
            </a:r>
            <a:r>
              <a:rPr kumimoji="1" lang="zh-CN" altLang="en-US" sz="2000" b="1">
                <a:solidFill>
                  <a:schemeClr val="bg1"/>
                </a:solidFill>
              </a:rPr>
              <a:t>对所有参数整体进行微调</a:t>
            </a:r>
            <a:endParaRPr kumimoji="1"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3B7A4A-9BC1-0D46-99A9-38EB75694701}"/>
              </a:ext>
            </a:extLst>
          </p:cNvPr>
          <p:cNvSpPr txBox="1"/>
          <p:nvPr/>
        </p:nvSpPr>
        <p:spPr>
          <a:xfrm>
            <a:off x="6545943" y="3183140"/>
            <a:ext cx="61322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</a:rPr>
              <a:t>分别对应了</a:t>
            </a:r>
            <a:r>
              <a:rPr kumimoji="1" lang="en-US" altLang="zh-CN" sz="2000" b="1">
                <a:solidFill>
                  <a:schemeClr val="bg1"/>
                </a:solidFill>
              </a:rPr>
              <a:t>model.frz(fz=True)</a:t>
            </a:r>
            <a:r>
              <a:rPr kumimoji="1" lang="zh-CN" altLang="en-US" sz="2000" b="1">
                <a:solidFill>
                  <a:schemeClr val="bg1"/>
                </a:solidFill>
              </a:rPr>
              <a:t>和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en-US" altLang="zh-CN" sz="2000" b="1">
                <a:solidFill>
                  <a:schemeClr val="bg1"/>
                </a:solidFill>
              </a:rPr>
              <a:t>model.frz(fz=False)</a:t>
            </a:r>
          </a:p>
        </p:txBody>
      </p:sp>
      <p:cxnSp>
        <p:nvCxnSpPr>
          <p:cNvPr id="16" name="fff">
            <a:extLst>
              <a:ext uri="{FF2B5EF4-FFF2-40B4-BE49-F238E27FC236}">
                <a16:creationId xmlns:a16="http://schemas.microsoft.com/office/drawing/2014/main" id="{9C488967-DF7A-8D4B-8F95-708558ECE3D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384800" y="3537083"/>
            <a:ext cx="1161143" cy="4403"/>
          </a:xfrm>
          <a:prstGeom prst="straightConnector1">
            <a:avLst/>
          </a:prstGeom>
          <a:ln w="1428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11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BBE6586-6DEA-BB4C-A7ED-939FB8D3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4"/>
            <a:ext cx="9167802" cy="638624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43B7A4A-9BC1-0D46-99A9-38EB75694701}"/>
              </a:ext>
            </a:extLst>
          </p:cNvPr>
          <p:cNvSpPr txBox="1"/>
          <p:nvPr/>
        </p:nvSpPr>
        <p:spPr>
          <a:xfrm>
            <a:off x="6768958" y="2167303"/>
            <a:ext cx="6132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>
                <a:solidFill>
                  <a:schemeClr val="bg1"/>
                </a:solidFill>
              </a:rPr>
              <a:t>分别冻结了除全连接层外的参数，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zh-CN" altLang="en-US" sz="2000" b="1">
                <a:solidFill>
                  <a:schemeClr val="bg1"/>
                </a:solidFill>
              </a:rPr>
              <a:t>和</a:t>
            </a:r>
            <a:endParaRPr kumimoji="1" lang="en-US" altLang="zh-CN" sz="2000" b="1">
              <a:solidFill>
                <a:schemeClr val="bg1"/>
              </a:solidFill>
            </a:endParaRPr>
          </a:p>
          <a:p>
            <a:r>
              <a:rPr kumimoji="1" lang="zh-CN" altLang="en-US" sz="2000" b="1">
                <a:solidFill>
                  <a:schemeClr val="bg1"/>
                </a:solidFill>
              </a:rPr>
              <a:t>解冻了所有参数</a:t>
            </a:r>
            <a:endParaRPr kumimoji="1" lang="en-US" altLang="zh-CN" sz="2000" b="1">
              <a:solidFill>
                <a:schemeClr val="bg1"/>
              </a:solidFill>
            </a:endParaRPr>
          </a:p>
        </p:txBody>
      </p:sp>
      <p:cxnSp>
        <p:nvCxnSpPr>
          <p:cNvPr id="16" name="fff">
            <a:extLst>
              <a:ext uri="{FF2B5EF4-FFF2-40B4-BE49-F238E27FC236}">
                <a16:creationId xmlns:a16="http://schemas.microsoft.com/office/drawing/2014/main" id="{9C488967-DF7A-8D4B-8F95-708558ECE3D5}"/>
              </a:ext>
            </a:extLst>
          </p:cNvPr>
          <p:cNvCxnSpPr>
            <a:cxnSpLocks/>
          </p:cNvCxnSpPr>
          <p:nvPr/>
        </p:nvCxnSpPr>
        <p:spPr>
          <a:xfrm flipH="1">
            <a:off x="5418598" y="2675134"/>
            <a:ext cx="1297529" cy="864020"/>
          </a:xfrm>
          <a:prstGeom prst="straightConnector1">
            <a:avLst/>
          </a:prstGeom>
          <a:ln w="1428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12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B81560-3CB3-AC43-8804-BC40FFC89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7" y="-24671"/>
            <a:ext cx="9182447" cy="6396441"/>
          </a:xfrm>
          <a:prstGeom prst="rect">
            <a:avLst/>
          </a:prstGeom>
        </p:spPr>
      </p:pic>
      <p:cxnSp>
        <p:nvCxnSpPr>
          <p:cNvPr id="17" name="fff">
            <a:extLst>
              <a:ext uri="{FF2B5EF4-FFF2-40B4-BE49-F238E27FC236}">
                <a16:creationId xmlns:a16="http://schemas.microsoft.com/office/drawing/2014/main" id="{8923B7E2-618C-6149-B818-B4AA53E98A77}"/>
              </a:ext>
            </a:extLst>
          </p:cNvPr>
          <p:cNvCxnSpPr>
            <a:cxnSpLocks/>
          </p:cNvCxnSpPr>
          <p:nvPr/>
        </p:nvCxnSpPr>
        <p:spPr>
          <a:xfrm flipH="1">
            <a:off x="4953749" y="1741837"/>
            <a:ext cx="1766365" cy="0"/>
          </a:xfrm>
          <a:prstGeom prst="straightConnector1">
            <a:avLst/>
          </a:prstGeom>
          <a:ln w="1428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5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A16AEE-C021-CF49-83A5-A41CC7C4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7" y="-24676"/>
            <a:ext cx="9123777" cy="5036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BE65F01-CEE0-234C-A0EC-0D4302BA283D}"/>
              </a:ext>
            </a:extLst>
          </p:cNvPr>
          <p:cNvSpPr txBox="1"/>
          <p:nvPr/>
        </p:nvSpPr>
        <p:spPr>
          <a:xfrm>
            <a:off x="3170086" y="720748"/>
            <a:ext cx="546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/>
              <a:t>阶段</a:t>
            </a:r>
            <a:r>
              <a:rPr kumimoji="1" lang="en-US" altLang="zh-CN" sz="3200"/>
              <a:t>1:</a:t>
            </a:r>
            <a:r>
              <a:rPr kumimoji="1" lang="zh-CN" altLang="en-US" sz="3200"/>
              <a:t>微调新加的全连接层</a:t>
            </a:r>
            <a:endParaRPr kumimoji="1" lang="en-US" altLang="zh-CN" sz="320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7CB4F5C-D19A-3940-89BE-5E1BFB13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27" y="2029460"/>
            <a:ext cx="9296374" cy="47486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AB6A513-8FC5-4644-9A78-84E7964C46AE}"/>
              </a:ext>
            </a:extLst>
          </p:cNvPr>
          <p:cNvSpPr txBox="1"/>
          <p:nvPr/>
        </p:nvSpPr>
        <p:spPr>
          <a:xfrm>
            <a:off x="3170086" y="2972933"/>
            <a:ext cx="546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阶段</a:t>
            </a:r>
            <a:r>
              <a:rPr kumimoji="1" lang="en-US" altLang="zh-CN" sz="3200" dirty="0"/>
              <a:t>2:</a:t>
            </a:r>
            <a:r>
              <a:rPr kumimoji="1" lang="zh-CN" altLang="en-US" sz="3200" dirty="0"/>
              <a:t>调整所有参数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2181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目标：在整个训练集训练，测试性能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做法：加载训练集，使用预训练的</a:t>
            </a:r>
            <a:r>
              <a:rPr kumimoji="1" lang="en-US" altLang="zh-CN"/>
              <a:t>vgg16</a:t>
            </a:r>
            <a:r>
              <a:rPr kumimoji="1" lang="zh-CN" altLang="en-US"/>
              <a:t>提取特征，将原有</a:t>
            </a:r>
            <a:r>
              <a:rPr kumimoji="1" lang="en-US" altLang="zh-CN"/>
              <a:t>vgg</a:t>
            </a:r>
            <a:r>
              <a:rPr kumimoji="1" lang="zh-CN" altLang="en-US"/>
              <a:t>最后一层改为输出</a:t>
            </a:r>
            <a:r>
              <a:rPr kumimoji="1" lang="en-US" altLang="zh-CN"/>
              <a:t>200</a:t>
            </a:r>
            <a:r>
              <a:rPr kumimoji="1" lang="zh-CN" altLang="en-US"/>
              <a:t>维的全连接层，训练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87757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867431"/>
            <a:ext cx="298939" cy="24043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867427"/>
            <a:ext cx="200935" cy="24043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983249"/>
            <a:ext cx="2417883" cy="28854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642370D-A73C-844C-BCBB-EFFA20825458}"/>
              </a:ext>
            </a:extLst>
          </p:cNvPr>
          <p:cNvSpPr txBox="1"/>
          <p:nvPr/>
        </p:nvSpPr>
        <p:spPr>
          <a:xfrm>
            <a:off x="0" y="5855759"/>
            <a:ext cx="3015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vgg16finetuneBig.ipynb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3F6D8C-CD14-E643-9A18-D26FCAC02981}"/>
              </a:ext>
            </a:extLst>
          </p:cNvPr>
          <p:cNvSpPr txBox="1"/>
          <p:nvPr/>
        </p:nvSpPr>
        <p:spPr>
          <a:xfrm>
            <a:off x="3672462" y="3485917"/>
            <a:ext cx="72058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结论：测试集正确率</a:t>
            </a:r>
            <a:r>
              <a:rPr kumimoji="1" lang="en-US" altLang="zh-CN" sz="3200" dirty="0"/>
              <a:t>47%</a:t>
            </a:r>
            <a:r>
              <a:rPr kumimoji="1" lang="zh-CN" altLang="en-US" sz="3200" dirty="0"/>
              <a:t>，训练集</a:t>
            </a:r>
            <a:r>
              <a:rPr kumimoji="1" lang="en-US" altLang="zh-CN" sz="3200" dirty="0"/>
              <a:t>78%</a:t>
            </a:r>
            <a:r>
              <a:rPr kumimoji="1" lang="zh-CN" altLang="en-US" sz="3200" dirty="0"/>
              <a:t>，</a:t>
            </a:r>
            <a:endParaRPr kumimoji="1" lang="en-US" altLang="zh-CN" sz="3200" dirty="0"/>
          </a:p>
          <a:p>
            <a:r>
              <a:rPr kumimoji="1" lang="zh-CN" altLang="en-US" sz="3200" dirty="0"/>
              <a:t>还可以改进准确率、泛化性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A30A0A5-F3BB-483F-AE1E-1B8DB1047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07" y="-10156"/>
            <a:ext cx="9324473" cy="18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34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代码：尝试使用预训练的</a:t>
            </a:r>
            <a:r>
              <a:rPr kumimoji="1" lang="en-US" altLang="zh-CN"/>
              <a:t>ResNet</a:t>
            </a:r>
            <a:r>
              <a:rPr kumimoji="1" lang="zh-CN" altLang="en-US"/>
              <a:t>提取特征，具体而言，尝试了</a:t>
            </a:r>
            <a:r>
              <a:rPr lang="en-US" altLang="zh-CN"/>
              <a:t>resnet101</a:t>
            </a:r>
            <a:r>
              <a:rPr lang="zh-CN" altLang="en-US"/>
              <a:t>和</a:t>
            </a:r>
            <a:r>
              <a:rPr lang="en-US" altLang="zh-CN"/>
              <a:t>resnet152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目标：提升准确率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做法：改变预训练的特征提取模型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1229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02138"/>
            <a:ext cx="298939" cy="5069657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02135"/>
            <a:ext cx="200935" cy="5069657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602131"/>
            <a:ext cx="2417883" cy="466966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62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做法：写代码从每个鸟类中抽了几张图片，组合成一个小数据集，观察模型能否在小数据集上过拟合</a:t>
            </a:r>
          </a:p>
        </p:txBody>
      </p:sp>
    </p:spTree>
    <p:extLst>
      <p:ext uri="{BB962C8B-B14F-4D97-AF65-F5344CB8AC3E}">
        <p14:creationId xmlns:p14="http://schemas.microsoft.com/office/powerpoint/2010/main" val="67763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代码：尝试使用预训练的</a:t>
            </a:r>
            <a:r>
              <a:rPr kumimoji="1" lang="en-US" altLang="zh-CN"/>
              <a:t>ResNet</a:t>
            </a:r>
            <a:r>
              <a:rPr kumimoji="1" lang="zh-CN" altLang="en-US"/>
              <a:t>提取特征，具体而言，尝试了</a:t>
            </a:r>
            <a:r>
              <a:rPr lang="en-US" altLang="zh-CN"/>
              <a:t>resnet101</a:t>
            </a:r>
            <a:r>
              <a:rPr lang="zh-CN" altLang="en-US"/>
              <a:t>和</a:t>
            </a:r>
            <a:r>
              <a:rPr lang="en-US" altLang="zh-CN"/>
              <a:t>resnet152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目标：提升准确率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做法：改变预训练的特征提取模型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1003192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993037"/>
            <a:ext cx="298939" cy="4278758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993034"/>
            <a:ext cx="200935" cy="4278758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1996226"/>
            <a:ext cx="2417883" cy="327556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CE3893-0B83-0141-9A3B-C46FD99C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7" y="-10155"/>
            <a:ext cx="6921149" cy="63990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331272" y="5578478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5924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代码：尝试使用预训练的</a:t>
            </a:r>
            <a:r>
              <a:rPr kumimoji="1" lang="en-US" altLang="zh-CN"/>
              <a:t>ResNet</a:t>
            </a:r>
            <a:r>
              <a:rPr kumimoji="1" lang="zh-CN" altLang="en-US"/>
              <a:t>提取特征，具体而言，尝试了</a:t>
            </a:r>
            <a:r>
              <a:rPr lang="en-US" altLang="zh-CN"/>
              <a:t>resnet101</a:t>
            </a:r>
            <a:r>
              <a:rPr lang="zh-CN" altLang="en-US"/>
              <a:t>和</a:t>
            </a:r>
            <a:r>
              <a:rPr lang="en-US" altLang="zh-CN"/>
              <a:t>resnet152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目标：提升准确率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做法：改变预训练的特征提取模型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655396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645241"/>
            <a:ext cx="298939" cy="2626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645238"/>
            <a:ext cx="200935" cy="2626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251366"/>
            <a:ext cx="2417883" cy="10204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CE3893-0B83-0141-9A3B-C46FD99C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7" y="-10155"/>
            <a:ext cx="6921149" cy="63990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331272" y="5578478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7955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95192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代码：尝试使用预训练的</a:t>
            </a:r>
            <a:r>
              <a:rPr kumimoji="1" lang="en-US" altLang="zh-CN"/>
              <a:t>ResNet</a:t>
            </a:r>
            <a:r>
              <a:rPr kumimoji="1" lang="zh-CN" altLang="en-US"/>
              <a:t>提取特征，具体而言，尝试了</a:t>
            </a:r>
            <a:r>
              <a:rPr lang="en-US" altLang="zh-CN"/>
              <a:t>resnet101</a:t>
            </a:r>
            <a:r>
              <a:rPr lang="zh-CN" altLang="en-US"/>
              <a:t>和</a:t>
            </a:r>
            <a:r>
              <a:rPr lang="en-US" altLang="zh-CN"/>
              <a:t>resnet152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目标：提升准确率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做法：改变预训练的特征提取模型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655396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645241"/>
            <a:ext cx="298939" cy="2626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645238"/>
            <a:ext cx="200935" cy="262655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83612" y="4251366"/>
            <a:ext cx="2417883" cy="10204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331272" y="5578478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F922D1-643F-6044-ACC5-A812F1ABCB96}"/>
              </a:ext>
            </a:extLst>
          </p:cNvPr>
          <p:cNvSpPr txBox="1"/>
          <p:nvPr/>
        </p:nvSpPr>
        <p:spPr>
          <a:xfrm>
            <a:off x="4934607" y="2695903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结论：测试集准确率</a:t>
            </a:r>
            <a:r>
              <a:rPr kumimoji="1" lang="en-US" altLang="zh-CN" dirty="0"/>
              <a:t>66%</a:t>
            </a:r>
            <a:r>
              <a:rPr kumimoji="1" lang="zh-CN" altLang="en-US" dirty="0"/>
              <a:t>，训练集准确率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，泛化性有待提升</a:t>
            </a:r>
          </a:p>
        </p:txBody>
      </p:sp>
    </p:spTree>
    <p:extLst>
      <p:ext uri="{BB962C8B-B14F-4D97-AF65-F5344CB8AC3E}">
        <p14:creationId xmlns:p14="http://schemas.microsoft.com/office/powerpoint/2010/main" val="226879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65507" y="203643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</a:t>
            </a:r>
            <a:r>
              <a:rPr kumimoji="1" lang="en-US" altLang="zh-CN"/>
              <a:t>torchvision.transforms</a:t>
            </a:r>
            <a:r>
              <a:rPr kumimoji="1" lang="zh-CN" altLang="en-US"/>
              <a:t>的各种数据增强方法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目标：提升泛化性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做法：数据增强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24981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239664"/>
            <a:ext cx="298939" cy="3757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239661"/>
            <a:ext cx="200935" cy="3757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76810" y="608994"/>
            <a:ext cx="2417883" cy="3387800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877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65507" y="203643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</a:t>
            </a:r>
            <a:r>
              <a:rPr kumimoji="1" lang="en-US" altLang="zh-CN"/>
              <a:t>torchvision.transforms</a:t>
            </a:r>
            <a:r>
              <a:rPr kumimoji="1" lang="zh-CN" altLang="en-US"/>
              <a:t>的各种数据增强方法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目标：提升泛化性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做法：数据增强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89844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888288"/>
            <a:ext cx="298939" cy="310850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888285"/>
            <a:ext cx="200935" cy="310850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76810" y="1719618"/>
            <a:ext cx="2417883" cy="2277176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331272" y="5578478"/>
            <a:ext cx="1670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7996D5-0450-9B4D-8036-73D152D9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25145"/>
            <a:ext cx="8576576" cy="48969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544DBB-A618-CD46-BBFD-612812294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28" y="4869850"/>
            <a:ext cx="5348962" cy="156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92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65507" y="203643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</a:t>
            </a:r>
            <a:r>
              <a:rPr kumimoji="1" lang="en-US" altLang="zh-CN"/>
              <a:t>torchvision.transforms</a:t>
            </a:r>
            <a:r>
              <a:rPr kumimoji="1" lang="zh-CN" altLang="en-US"/>
              <a:t>的各种数据增强方法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目标：提升泛化性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做法：数据增强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18239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1813810"/>
            <a:ext cx="298939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1813807"/>
            <a:ext cx="200935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76810" y="3072984"/>
            <a:ext cx="2417883" cy="923810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115910" y="5578478"/>
            <a:ext cx="2790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/>
              <a:t>calAverageVar.ipynb</a:t>
            </a:r>
            <a:endParaRPr kumimoji="1" lang="zh-CN" altLang="en-US" sz="20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FF71B-3D7B-7048-A529-79C5604C01F5}"/>
              </a:ext>
            </a:extLst>
          </p:cNvPr>
          <p:cNvSpPr txBox="1"/>
          <p:nvPr/>
        </p:nvSpPr>
        <p:spPr>
          <a:xfrm>
            <a:off x="3219719" y="5363034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尝试</a:t>
            </a:r>
            <a:r>
              <a:rPr kumimoji="1" lang="en-US" altLang="zh-CN" sz="2400"/>
              <a:t>2:</a:t>
            </a:r>
            <a:r>
              <a:rPr kumimoji="1" lang="zh-CN" altLang="en-US" sz="2400"/>
              <a:t>改变</a:t>
            </a:r>
            <a:r>
              <a:rPr kumimoji="1" lang="en-US" altLang="zh-CN" sz="2400"/>
              <a:t>transforms.Normalize</a:t>
            </a:r>
            <a:r>
              <a:rPr kumimoji="1" lang="zh-CN" altLang="en-US" sz="2400"/>
              <a:t>，</a:t>
            </a:r>
            <a:endParaRPr kumimoji="1" lang="en-US" altLang="zh-CN" sz="2400"/>
          </a:p>
          <a:p>
            <a:r>
              <a:rPr kumimoji="1" lang="zh-CN" altLang="en-US" sz="2400"/>
              <a:t>计算训练集中图片均值、方差，作为测试集的估计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281D105-7C06-3947-A7A5-D6D05247B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28" y="-10155"/>
            <a:ext cx="7729442" cy="52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8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65507" y="203643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</a:t>
            </a:r>
            <a:r>
              <a:rPr kumimoji="1" lang="en-US" altLang="zh-CN"/>
              <a:t>torchvision.transforms</a:t>
            </a:r>
            <a:r>
              <a:rPr kumimoji="1" lang="zh-CN" altLang="en-US"/>
              <a:t>的各种数据增强方法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目标：提升泛化性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做法：数据增强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18239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1813810"/>
            <a:ext cx="298939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1813807"/>
            <a:ext cx="200935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76810" y="3072984"/>
            <a:ext cx="2417883" cy="923810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115910" y="5578478"/>
            <a:ext cx="2253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FF71B-3D7B-7048-A529-79C5604C01F5}"/>
              </a:ext>
            </a:extLst>
          </p:cNvPr>
          <p:cNvSpPr txBox="1"/>
          <p:nvPr/>
        </p:nvSpPr>
        <p:spPr>
          <a:xfrm>
            <a:off x="4065963" y="1360729"/>
            <a:ext cx="6955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/>
              <a:t>尝试</a:t>
            </a:r>
            <a:r>
              <a:rPr kumimoji="1" lang="en-US" altLang="zh-CN" sz="2400"/>
              <a:t>2:</a:t>
            </a:r>
            <a:r>
              <a:rPr kumimoji="1" lang="zh-CN" altLang="en-US" sz="2400"/>
              <a:t>改变</a:t>
            </a:r>
            <a:r>
              <a:rPr kumimoji="1" lang="en-US" altLang="zh-CN" sz="2400"/>
              <a:t>transforms.Normalize</a:t>
            </a:r>
            <a:r>
              <a:rPr kumimoji="1" lang="zh-CN" altLang="en-US" sz="2400"/>
              <a:t>，</a:t>
            </a:r>
            <a:endParaRPr kumimoji="1" lang="en-US" altLang="zh-CN" sz="2400"/>
          </a:p>
          <a:p>
            <a:r>
              <a:rPr kumimoji="1" lang="zh-CN" altLang="en-US" sz="2400"/>
              <a:t>计算训练集中图片均值、方差，作为测试集的估计</a:t>
            </a:r>
            <a:endParaRPr kumimoji="1" lang="en-US" altLang="zh-CN" sz="2400"/>
          </a:p>
          <a:p>
            <a:r>
              <a:rPr kumimoji="1" lang="zh-CN" altLang="en-US" sz="2400"/>
              <a:t>尝试</a:t>
            </a:r>
            <a:r>
              <a:rPr kumimoji="1" lang="en-US" altLang="zh-CN" sz="2400"/>
              <a:t>3:</a:t>
            </a:r>
            <a:r>
              <a:rPr kumimoji="1" lang="zh-CN" altLang="en-US" sz="2400"/>
              <a:t>不同</a:t>
            </a:r>
            <a:r>
              <a:rPr kumimoji="1" lang="en-US" altLang="zh-CN" sz="2400"/>
              <a:t>batch_size</a:t>
            </a:r>
            <a:endParaRPr kumimoji="1"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79BB51-FC27-3348-BCE2-803303A05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48" y="3178014"/>
            <a:ext cx="110363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6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65507" y="2036434"/>
            <a:ext cx="2492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</a:t>
            </a:r>
            <a:r>
              <a:rPr kumimoji="1" lang="en-US" altLang="zh-CN"/>
              <a:t>torchvision.transforms</a:t>
            </a:r>
            <a:r>
              <a:rPr kumimoji="1" lang="zh-CN" altLang="en-US"/>
              <a:t>的各种数据增强方法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目标：提升泛化性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8" y="1119287"/>
            <a:ext cx="249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做法：数据增强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867E31-4121-4747-8114-B823B19789BF}"/>
              </a:ext>
            </a:extLst>
          </p:cNvPr>
          <p:cNvSpPr/>
          <p:nvPr/>
        </p:nvSpPr>
        <p:spPr>
          <a:xfrm>
            <a:off x="-11107" y="-10155"/>
            <a:ext cx="2906735" cy="18239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0CA371-0FF8-D643-B6F5-F02718BDD9F0}"/>
              </a:ext>
            </a:extLst>
          </p:cNvPr>
          <p:cNvSpPr/>
          <p:nvPr/>
        </p:nvSpPr>
        <p:spPr>
          <a:xfrm>
            <a:off x="-15327" y="1813810"/>
            <a:ext cx="298939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0D4760-FD17-1C4A-A9A8-2656D30C8296}"/>
              </a:ext>
            </a:extLst>
          </p:cNvPr>
          <p:cNvSpPr/>
          <p:nvPr/>
        </p:nvSpPr>
        <p:spPr>
          <a:xfrm>
            <a:off x="2694693" y="1813807"/>
            <a:ext cx="200935" cy="218298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1142CC-88EC-1140-B8D8-54234F1D9471}"/>
              </a:ext>
            </a:extLst>
          </p:cNvPr>
          <p:cNvSpPr/>
          <p:nvPr/>
        </p:nvSpPr>
        <p:spPr>
          <a:xfrm>
            <a:off x="276810" y="3072984"/>
            <a:ext cx="2417883" cy="923810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145-7098-E949-A538-D50CECA182B0}"/>
              </a:ext>
            </a:extLst>
          </p:cNvPr>
          <p:cNvSpPr txBox="1"/>
          <p:nvPr/>
        </p:nvSpPr>
        <p:spPr>
          <a:xfrm>
            <a:off x="115910" y="5578478"/>
            <a:ext cx="2253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/>
              <a:t>res152.ipynb</a:t>
            </a:r>
          </a:p>
          <a:p>
            <a:r>
              <a:rPr kumimoji="1" lang="zh-CN" altLang="en-US" sz="2000" b="1"/>
              <a:t>（</a:t>
            </a:r>
            <a:r>
              <a:rPr kumimoji="1" lang="en-US" altLang="zh-CN" sz="2000" b="1"/>
              <a:t>Colab</a:t>
            </a:r>
            <a:r>
              <a:rPr kumimoji="1" lang="zh-CN" altLang="en-US" sz="2000" b="1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8A79FA-69B5-9A42-A8C8-CCAC3A0C6F73}"/>
              </a:ext>
            </a:extLst>
          </p:cNvPr>
          <p:cNvSpPr txBox="1"/>
          <p:nvPr/>
        </p:nvSpPr>
        <p:spPr>
          <a:xfrm>
            <a:off x="3333672" y="386806"/>
            <a:ext cx="85241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/>
              <a:t>结论：</a:t>
            </a:r>
            <a:endParaRPr kumimoji="1" lang="en-US" altLang="zh-CN" sz="2400"/>
          </a:p>
          <a:p>
            <a:r>
              <a:rPr kumimoji="1" lang="en-US" altLang="zh-CN" sz="2400"/>
              <a:t>resnet101</a:t>
            </a:r>
            <a:r>
              <a:rPr kumimoji="1" lang="zh-CN" altLang="en-US" sz="2400"/>
              <a:t>在数据增强后训练更快，训练集</a:t>
            </a:r>
            <a:r>
              <a:rPr kumimoji="1" lang="en-US" altLang="zh-CN" sz="2400"/>
              <a:t>84%,</a:t>
            </a:r>
            <a:r>
              <a:rPr kumimoji="1" lang="zh-CN" altLang="en-US" sz="2400"/>
              <a:t>测试集</a:t>
            </a:r>
            <a:r>
              <a:rPr kumimoji="1" lang="en-US" altLang="zh-CN" sz="2400"/>
              <a:t>76%</a:t>
            </a:r>
            <a:endParaRPr kumimoji="1" lang="zh-CN" altLang="en-US" sz="2400"/>
          </a:p>
          <a:p>
            <a:endParaRPr kumimoji="1" lang="en-US" altLang="zh-CN" sz="2400"/>
          </a:p>
          <a:p>
            <a:r>
              <a:rPr kumimoji="1" lang="en-US" altLang="zh-CN" sz="2400"/>
              <a:t>resnet152+data augmentation</a:t>
            </a:r>
            <a:r>
              <a:rPr kumimoji="1" lang="zh-CN" altLang="en-US" sz="2400"/>
              <a:t>（根据训练集计算均值方差），训练集</a:t>
            </a:r>
            <a:r>
              <a:rPr kumimoji="1" lang="en-US" altLang="zh-CN" sz="2400"/>
              <a:t>90%-77.7%</a:t>
            </a:r>
          </a:p>
          <a:p>
            <a:endParaRPr kumimoji="1" lang="en-US" altLang="zh-CN" sz="2400"/>
          </a:p>
          <a:p>
            <a:r>
              <a:rPr kumimoji="1" lang="en-US" altLang="zh-CN" sz="2400"/>
              <a:t>resnet152</a:t>
            </a:r>
            <a:r>
              <a:rPr kumimoji="1" lang="zh-CN" altLang="en-US" sz="2400"/>
              <a:t>仅替换最后一层，冻结其他层参数进行</a:t>
            </a:r>
            <a:r>
              <a:rPr kumimoji="1" lang="en-US" altLang="zh-CN" sz="2400"/>
              <a:t>stage1</a:t>
            </a:r>
            <a:r>
              <a:rPr kumimoji="1" lang="zh-CN" altLang="en-US" sz="2400"/>
              <a:t>训练，测试集</a:t>
            </a:r>
            <a:r>
              <a:rPr kumimoji="1" lang="en-US" altLang="zh-CN" sz="2400"/>
              <a:t>65.35%,</a:t>
            </a:r>
            <a:r>
              <a:rPr kumimoji="1" lang="zh-CN" altLang="en-US" sz="2400"/>
              <a:t>训练集</a:t>
            </a:r>
            <a:r>
              <a:rPr kumimoji="1" lang="en-US" altLang="zh-CN" sz="2400"/>
              <a:t>73.81%</a:t>
            </a:r>
            <a:r>
              <a:rPr kumimoji="1" lang="zh-CN" altLang="en-US" sz="2400"/>
              <a:t>，</a:t>
            </a:r>
            <a:endParaRPr kumimoji="1" lang="en-US" altLang="zh-CN" sz="2400"/>
          </a:p>
          <a:p>
            <a:r>
              <a:rPr kumimoji="1" lang="zh-CN" altLang="en-US" sz="2400"/>
              <a:t>继续训练</a:t>
            </a:r>
            <a:r>
              <a:rPr kumimoji="1" lang="en-US" altLang="zh-CN" sz="2400"/>
              <a:t>stage2</a:t>
            </a:r>
            <a:r>
              <a:rPr kumimoji="1" lang="zh-CN" altLang="en-US" sz="2400"/>
              <a:t>，最终测试集</a:t>
            </a:r>
            <a:r>
              <a:rPr kumimoji="1" lang="en-US" altLang="zh-CN" sz="2400"/>
              <a:t>72.63% ,</a:t>
            </a:r>
            <a:r>
              <a:rPr kumimoji="1" lang="zh-CN" altLang="en-US" sz="2400"/>
              <a:t>训练集</a:t>
            </a:r>
            <a:r>
              <a:rPr kumimoji="1" lang="en-US" altLang="zh-CN" sz="2400"/>
              <a:t>84.80%</a:t>
            </a:r>
          </a:p>
          <a:p>
            <a:endParaRPr kumimoji="1" lang="zh-CN" altLang="en-US" sz="2400"/>
          </a:p>
          <a:p>
            <a:r>
              <a:rPr kumimoji="1" lang="en-US" altLang="zh-CN" sz="2400"/>
              <a:t>resnet152 stage1</a:t>
            </a:r>
            <a:r>
              <a:rPr kumimoji="1" lang="zh-CN" altLang="en-US" sz="2400"/>
              <a:t>训练两轮就开始训练</a:t>
            </a:r>
            <a:r>
              <a:rPr kumimoji="1" lang="en-US" altLang="zh-CN" sz="2400"/>
              <a:t>stage2</a:t>
            </a:r>
            <a:r>
              <a:rPr kumimoji="1" lang="zh-CN" altLang="en-US" sz="2400"/>
              <a:t>，最终测试集</a:t>
            </a:r>
            <a:r>
              <a:rPr kumimoji="1" lang="en-US" altLang="zh-CN" sz="2400"/>
              <a:t>77 % ,</a:t>
            </a:r>
            <a:r>
              <a:rPr kumimoji="1" lang="zh-CN" altLang="en-US" sz="2400"/>
              <a:t>训练集</a:t>
            </a:r>
            <a:r>
              <a:rPr kumimoji="1" lang="en-US" altLang="zh-CN" sz="2400"/>
              <a:t>87%</a:t>
            </a:r>
            <a:endParaRPr kumimoji="1" lang="zh-CN" altLang="en-US" sz="2400"/>
          </a:p>
          <a:p>
            <a:endParaRPr kumimoji="1" lang="en-US" altLang="zh-CN" sz="2400"/>
          </a:p>
          <a:p>
            <a:r>
              <a:rPr kumimoji="1" lang="en-US" altLang="zh-CN" sz="2400"/>
              <a:t>batch_size</a:t>
            </a:r>
            <a:r>
              <a:rPr kumimoji="1" lang="zh-CN" altLang="en-US" sz="2400"/>
              <a:t>太大、太小都不行。设为</a:t>
            </a:r>
            <a:r>
              <a:rPr kumimoji="1" lang="en-US" altLang="zh-CN" sz="2400"/>
              <a:t>160</a:t>
            </a:r>
            <a:r>
              <a:rPr kumimoji="1" lang="zh-CN" altLang="en-US" sz="2400"/>
              <a:t>时，收敛速度明显慢于</a:t>
            </a:r>
            <a:r>
              <a:rPr kumimoji="1" lang="en-US" altLang="zh-CN" sz="2400"/>
              <a:t>50</a:t>
            </a:r>
            <a:r>
              <a:rPr kumimoji="1" lang="zh-CN" altLang="en-US" sz="2400"/>
              <a:t>，且</a:t>
            </a:r>
            <a:r>
              <a:rPr kumimoji="1" lang="en-US" altLang="zh-CN" sz="2400"/>
              <a:t>batch_size=160</a:t>
            </a:r>
            <a:r>
              <a:rPr kumimoji="1" lang="zh-CN" altLang="en-US" sz="2400"/>
              <a:t>的最终准确率低于</a:t>
            </a:r>
            <a:r>
              <a:rPr kumimoji="1" lang="en-US" altLang="zh-CN" sz="2400"/>
              <a:t>batch_size =50</a:t>
            </a:r>
            <a:r>
              <a:rPr kumimoji="1" lang="zh-CN" altLang="en-US" sz="2400"/>
              <a:t>；</a:t>
            </a:r>
            <a:r>
              <a:rPr kumimoji="1" lang="en-US" altLang="zh-CN" sz="2400"/>
              <a:t> batch_size</a:t>
            </a:r>
            <a:r>
              <a:rPr kumimoji="1" lang="zh-CN" altLang="en-US" sz="2400"/>
              <a:t>太小，模型抖动不收敛</a:t>
            </a:r>
          </a:p>
        </p:txBody>
      </p:sp>
    </p:spTree>
    <p:extLst>
      <p:ext uri="{BB962C8B-B14F-4D97-AF65-F5344CB8AC3E}">
        <p14:creationId xmlns:p14="http://schemas.microsoft.com/office/powerpoint/2010/main" val="32329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DC804-2F60-4C9A-8FB4-4BD9B9D571AA}"/>
              </a:ext>
            </a:extLst>
          </p:cNvPr>
          <p:cNvSpPr txBox="1"/>
          <p:nvPr/>
        </p:nvSpPr>
        <p:spPr>
          <a:xfrm>
            <a:off x="1320800" y="1676400"/>
            <a:ext cx="8737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否定过的方案：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先用预训练好的目标检测模型给出鸟的</a:t>
            </a:r>
            <a:r>
              <a:rPr kumimoji="1" lang="en-US" altLang="zh-CN" sz="2400" dirty="0"/>
              <a:t>bounding box</a:t>
            </a:r>
            <a:r>
              <a:rPr kumimoji="1" lang="zh-CN" altLang="en-US" sz="2400" dirty="0"/>
              <a:t>，再给框中物体做分类。否定原因：经了解资料，目标检测精度不尽如人意，只有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的准确率，再乘上分类的</a:t>
            </a:r>
            <a:r>
              <a:rPr kumimoji="1" lang="en-US" altLang="zh-CN" sz="2400" dirty="0"/>
              <a:t>c</a:t>
            </a:r>
            <a:r>
              <a:rPr kumimoji="1" lang="zh-CN" altLang="en-US" sz="2400" dirty="0"/>
              <a:t>的准确率，就更低了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2.</a:t>
            </a:r>
            <a:r>
              <a:rPr lang="en-US" altLang="zh-CN" sz="2400"/>
              <a:t> </a:t>
            </a:r>
            <a:r>
              <a:rPr lang="zh-CN" altLang="en-US" sz="2400"/>
              <a:t>用</a:t>
            </a:r>
            <a:r>
              <a:rPr lang="en-US" altLang="zh-CN" sz="2400"/>
              <a:t>transformer</a:t>
            </a:r>
            <a:r>
              <a:rPr lang="zh-CN" altLang="en-US" sz="2400"/>
              <a:t>达到</a:t>
            </a:r>
            <a:r>
              <a:rPr lang="en-US" altLang="zh-CN" sz="2400"/>
              <a:t>92.8%</a:t>
            </a:r>
            <a:r>
              <a:rPr lang="zh-CN" altLang="en-US" sz="2400"/>
              <a:t>的</a:t>
            </a:r>
            <a:r>
              <a:rPr lang="en-US" altLang="zh-CN" sz="2400"/>
              <a:t>A Novel Plug-in Module for Fine-Grained Visual Classification</a:t>
            </a:r>
            <a:r>
              <a:rPr kumimoji="1" lang="zh-CN" altLang="en-US" sz="2400" dirty="0"/>
              <a:t> 。否定原因：我看论文提供的代码，好像有额外的预训练模型。所以最终我选择了从</a:t>
            </a:r>
            <a:r>
              <a:rPr kumimoji="1" lang="en-US" altLang="zh-CN" sz="2400" dirty="0"/>
              <a:t>imageNet</a:t>
            </a:r>
            <a:r>
              <a:rPr kumimoji="1" lang="zh-CN" altLang="en-US" sz="2400" dirty="0"/>
              <a:t>预训练的、比较朴素的模型出发。</a:t>
            </a:r>
          </a:p>
        </p:txBody>
      </p:sp>
    </p:spTree>
    <p:extLst>
      <p:ext uri="{BB962C8B-B14F-4D97-AF65-F5344CB8AC3E}">
        <p14:creationId xmlns:p14="http://schemas.microsoft.com/office/powerpoint/2010/main" val="249338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DC804-2F60-4C9A-8FB4-4BD9B9D571AA}"/>
              </a:ext>
            </a:extLst>
          </p:cNvPr>
          <p:cNvSpPr txBox="1"/>
          <p:nvPr/>
        </p:nvSpPr>
        <p:spPr>
          <a:xfrm>
            <a:off x="4030531" y="2835106"/>
            <a:ext cx="41309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39897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679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02140"/>
            <a:ext cx="298939" cy="4366397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02140"/>
            <a:ext cx="189913" cy="4366397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571472"/>
            <a:ext cx="2417883" cy="3997065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8843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800101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734276"/>
            <a:ext cx="298939" cy="3834261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734276"/>
            <a:ext cx="189913" cy="3834261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2211604"/>
            <a:ext cx="2417883" cy="23569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A5B070-4C65-9F43-B979-1E6B830EC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-38930"/>
            <a:ext cx="10117015" cy="70382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82F6E3-F86F-4044-A94E-230CB1F7981A}"/>
              </a:ext>
            </a:extLst>
          </p:cNvPr>
          <p:cNvSpPr txBox="1"/>
          <p:nvPr/>
        </p:nvSpPr>
        <p:spPr>
          <a:xfrm>
            <a:off x="31849" y="5451661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/>
              <a:t>createSmallBatch.py</a:t>
            </a:r>
            <a:endParaRPr kumimoji="1"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329879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4402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374408"/>
            <a:ext cx="298939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374408"/>
            <a:ext cx="189913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4405733"/>
            <a:ext cx="2417883" cy="16280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DB5C95-F5A8-7247-A8B1-01AECE92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-65826"/>
            <a:ext cx="7361424" cy="70030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29946A-79CC-9541-A142-FF61D3C66442}"/>
              </a:ext>
            </a:extLst>
          </p:cNvPr>
          <p:cNvSpPr txBox="1"/>
          <p:nvPr/>
        </p:nvSpPr>
        <p:spPr>
          <a:xfrm>
            <a:off x="170821" y="5398914"/>
            <a:ext cx="6139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vgg16finetuneSmall</a:t>
            </a:r>
            <a:endParaRPr lang="en-US" altLang="zh-CN" sz="2000" b="1"/>
          </a:p>
          <a:p>
            <a:r>
              <a:rPr lang="zh-CN" altLang="en-US" sz="2000" b="1"/>
              <a:t>.ipynb</a:t>
            </a:r>
          </a:p>
        </p:txBody>
      </p:sp>
    </p:spTree>
    <p:extLst>
      <p:ext uri="{BB962C8B-B14F-4D97-AF65-F5344CB8AC3E}">
        <p14:creationId xmlns:p14="http://schemas.microsoft.com/office/powerpoint/2010/main" val="193475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4402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374408"/>
            <a:ext cx="298939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374408"/>
            <a:ext cx="189913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4405733"/>
            <a:ext cx="2417883" cy="16280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9946A-79CC-9541-A142-FF61D3C66442}"/>
              </a:ext>
            </a:extLst>
          </p:cNvPr>
          <p:cNvSpPr txBox="1"/>
          <p:nvPr/>
        </p:nvSpPr>
        <p:spPr>
          <a:xfrm>
            <a:off x="170821" y="5398914"/>
            <a:ext cx="6139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vgg16finetuneSmall</a:t>
            </a:r>
            <a:endParaRPr lang="en-US" altLang="zh-CN" sz="2000" b="1"/>
          </a:p>
          <a:p>
            <a:r>
              <a:rPr lang="zh-CN" altLang="en-US" sz="2000" b="1"/>
              <a:t>.ipynb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FF389A-106A-264D-BC56-526A2F5D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-65826"/>
            <a:ext cx="9406534" cy="52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4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4402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374408"/>
            <a:ext cx="298939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374408"/>
            <a:ext cx="189913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4405733"/>
            <a:ext cx="2417883" cy="16280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9946A-79CC-9541-A142-FF61D3C66442}"/>
              </a:ext>
            </a:extLst>
          </p:cNvPr>
          <p:cNvSpPr txBox="1"/>
          <p:nvPr/>
        </p:nvSpPr>
        <p:spPr>
          <a:xfrm>
            <a:off x="170821" y="5398914"/>
            <a:ext cx="2656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vgg16finetuneSmall</a:t>
            </a:r>
            <a:endParaRPr lang="en-US" altLang="zh-CN" sz="2000" b="1"/>
          </a:p>
          <a:p>
            <a:r>
              <a:rPr lang="zh-CN" altLang="en-US" sz="2000" b="1"/>
              <a:t>.ipynb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FF389A-106A-264D-BC56-526A2F5D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-65826"/>
            <a:ext cx="9406534" cy="52583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BFE06B-2A69-A848-AC55-64D89C930B95}"/>
              </a:ext>
            </a:extLst>
          </p:cNvPr>
          <p:cNvSpPr txBox="1"/>
          <p:nvPr/>
        </p:nvSpPr>
        <p:spPr>
          <a:xfrm>
            <a:off x="3396343" y="5398914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由于单层全连接层表达能力差，我也曾尝试加了两层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B94F7F4-0ABD-5749-B887-2D47634F61F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9480060" y="2211605"/>
            <a:ext cx="692640" cy="3387364"/>
          </a:xfrm>
          <a:prstGeom prst="straightConnector1">
            <a:avLst/>
          </a:prstGeom>
          <a:ln w="1428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5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4402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374408"/>
            <a:ext cx="298939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374408"/>
            <a:ext cx="189913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4405733"/>
            <a:ext cx="2417883" cy="16280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9946A-79CC-9541-A142-FF61D3C66442}"/>
              </a:ext>
            </a:extLst>
          </p:cNvPr>
          <p:cNvSpPr txBox="1"/>
          <p:nvPr/>
        </p:nvSpPr>
        <p:spPr>
          <a:xfrm>
            <a:off x="170821" y="5398914"/>
            <a:ext cx="2656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vgg16finetuneSmall</a:t>
            </a:r>
            <a:endParaRPr lang="en-US" altLang="zh-CN" sz="2000" b="1"/>
          </a:p>
          <a:p>
            <a:r>
              <a:rPr lang="zh-CN" altLang="en-US" sz="2000" b="1"/>
              <a:t>.ipynb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FF389A-106A-264D-BC56-526A2F5D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-65826"/>
            <a:ext cx="9406534" cy="52583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1BFE06B-2A69-A848-AC55-64D89C930B95}"/>
              </a:ext>
            </a:extLst>
          </p:cNvPr>
          <p:cNvSpPr txBox="1"/>
          <p:nvPr/>
        </p:nvSpPr>
        <p:spPr>
          <a:xfrm>
            <a:off x="3494315" y="5706690"/>
            <a:ext cx="6777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/>
              <a:t>在前向传播时，冻结预训练</a:t>
            </a:r>
            <a:r>
              <a:rPr kumimoji="1" lang="en-US" altLang="zh-CN" sz="2000" b="1"/>
              <a:t>vgg</a:t>
            </a:r>
            <a:r>
              <a:rPr kumimoji="1" lang="zh-CN" altLang="en-US" sz="2000" b="1"/>
              <a:t>梯度，只训练两个全连接层</a:t>
            </a: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B94F7F4-0ABD-5749-B887-2D47634F61F8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6000" y="3918857"/>
            <a:ext cx="787224" cy="1787833"/>
          </a:xfrm>
          <a:prstGeom prst="straightConnector1">
            <a:avLst/>
          </a:prstGeom>
          <a:ln w="1428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39A0C0-82C0-1748-8C80-E33B36BBBB0A}"/>
              </a:ext>
            </a:extLst>
          </p:cNvPr>
          <p:cNvSpPr txBox="1"/>
          <p:nvPr/>
        </p:nvSpPr>
        <p:spPr>
          <a:xfrm>
            <a:off x="219808" y="2374408"/>
            <a:ext cx="24929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代码：尝试使用预训练好的</a:t>
            </a:r>
            <a:r>
              <a:rPr kumimoji="1" lang="en-US" altLang="zh-CN"/>
              <a:t>vgg16</a:t>
            </a:r>
            <a:r>
              <a:rPr kumimoji="1" lang="zh-CN" altLang="en-US"/>
              <a:t>提取特征，但</a:t>
            </a:r>
            <a:r>
              <a:rPr kumimoji="1" lang="en-US" altLang="zh-CN"/>
              <a:t>vgg16</a:t>
            </a:r>
            <a:r>
              <a:rPr kumimoji="1" lang="zh-CN" altLang="en-US"/>
              <a:t>的输出是</a:t>
            </a:r>
            <a:r>
              <a:rPr kumimoji="1" lang="en-US" altLang="zh-CN"/>
              <a:t>1000</a:t>
            </a:r>
            <a:r>
              <a:rPr kumimoji="1" lang="zh-CN" altLang="en-US"/>
              <a:t>维，于是我在输出的</a:t>
            </a:r>
            <a:r>
              <a:rPr kumimoji="1" lang="en-US" altLang="zh-CN"/>
              <a:t>1000</a:t>
            </a:r>
            <a:r>
              <a:rPr kumimoji="1" lang="zh-CN" altLang="en-US"/>
              <a:t>维后面加了一个全连接层，输入</a:t>
            </a:r>
            <a:r>
              <a:rPr kumimoji="1" lang="en-US" altLang="zh-CN"/>
              <a:t>100</a:t>
            </a:r>
            <a:r>
              <a:rPr kumimoji="1" lang="zh-CN" altLang="en-US"/>
              <a:t>维输出</a:t>
            </a:r>
            <a:r>
              <a:rPr kumimoji="1" lang="en-US" altLang="zh-CN"/>
              <a:t>200</a:t>
            </a:r>
            <a:r>
              <a:rPr kumimoji="1" lang="zh-CN" altLang="en-US"/>
              <a:t>维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07C991-0998-3E40-857F-C4652700370F}"/>
              </a:ext>
            </a:extLst>
          </p:cNvPr>
          <p:cNvSpPr txBox="1"/>
          <p:nvPr/>
        </p:nvSpPr>
        <p:spPr>
          <a:xfrm>
            <a:off x="219808" y="202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目标：验证代码正确性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F8E57E-7C47-294F-908E-2CFF9D9364BF}"/>
              </a:ext>
            </a:extLst>
          </p:cNvPr>
          <p:cNvSpPr txBox="1"/>
          <p:nvPr/>
        </p:nvSpPr>
        <p:spPr>
          <a:xfrm>
            <a:off x="219809" y="734276"/>
            <a:ext cx="2492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做法：写代码从每个鸟类中抽了几张图片，组合成一个小数据集，观察模型能否在小数据集上过拟合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DA1FCE-3E02-864A-A992-FDC0FF1F15F0}"/>
              </a:ext>
            </a:extLst>
          </p:cNvPr>
          <p:cNvSpPr/>
          <p:nvPr/>
        </p:nvSpPr>
        <p:spPr>
          <a:xfrm>
            <a:off x="-79130" y="-65825"/>
            <a:ext cx="2906735" cy="2440233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72D9D9-67F5-B744-B6F2-1781E51619E8}"/>
              </a:ext>
            </a:extLst>
          </p:cNvPr>
          <p:cNvSpPr/>
          <p:nvPr/>
        </p:nvSpPr>
        <p:spPr>
          <a:xfrm>
            <a:off x="-79131" y="2374408"/>
            <a:ext cx="298939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24A5C-1FAE-C641-8B1E-07CC25F89D80}"/>
              </a:ext>
            </a:extLst>
          </p:cNvPr>
          <p:cNvSpPr/>
          <p:nvPr/>
        </p:nvSpPr>
        <p:spPr>
          <a:xfrm>
            <a:off x="2637692" y="2374408"/>
            <a:ext cx="189913" cy="2194129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6793F-B0D6-014F-95B7-6CCC9EC8AAAF}"/>
              </a:ext>
            </a:extLst>
          </p:cNvPr>
          <p:cNvSpPr/>
          <p:nvPr/>
        </p:nvSpPr>
        <p:spPr>
          <a:xfrm>
            <a:off x="219808" y="4405733"/>
            <a:ext cx="2417883" cy="162804"/>
          </a:xfrm>
          <a:prstGeom prst="rect">
            <a:avLst/>
          </a:prstGeom>
          <a:solidFill>
            <a:schemeClr val="tx1">
              <a:alpha val="7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29946A-79CC-9541-A142-FF61D3C66442}"/>
              </a:ext>
            </a:extLst>
          </p:cNvPr>
          <p:cNvSpPr txBox="1"/>
          <p:nvPr/>
        </p:nvSpPr>
        <p:spPr>
          <a:xfrm>
            <a:off x="170821" y="5398914"/>
            <a:ext cx="2656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/>
              <a:t>vgg16finetuneSmall</a:t>
            </a:r>
            <a:endParaRPr lang="en-US" altLang="zh-CN" sz="2000" b="1"/>
          </a:p>
          <a:p>
            <a:r>
              <a:rPr lang="zh-CN" altLang="en-US" sz="2000" b="1"/>
              <a:t>.ipynb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BFE06B-2A69-A848-AC55-64D89C930B95}"/>
              </a:ext>
            </a:extLst>
          </p:cNvPr>
          <p:cNvSpPr txBox="1"/>
          <p:nvPr/>
        </p:nvSpPr>
        <p:spPr>
          <a:xfrm>
            <a:off x="2827605" y="4731341"/>
            <a:ext cx="95205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结论：代码大致是正确的，预训练模型可以有效提取特征；</a:t>
            </a:r>
            <a:endParaRPr kumimoji="1" lang="en-US" altLang="zh-CN" sz="2800" b="1" dirty="0"/>
          </a:p>
          <a:p>
            <a:r>
              <a:rPr kumimoji="1" lang="zh-CN" altLang="en-US" sz="2800" b="1" dirty="0"/>
              <a:t>在提取的小数据集上可以拟合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4EF1DED-4B31-40ED-9B44-5E3ED5E4F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05" y="0"/>
            <a:ext cx="8520454" cy="369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2255</Words>
  <Application>Microsoft Macintosh PowerPoint</Application>
  <PresentationFormat>宽屏</PresentationFormat>
  <Paragraphs>172</Paragraphs>
  <Slides>29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我的模型、改进尝试顺序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我的模型、改进尝试顺序</dc:title>
  <dc:creator>周雨童</dc:creator>
  <cp:lastModifiedBy>周雨童</cp:lastModifiedBy>
  <cp:revision>15</cp:revision>
  <dcterms:created xsi:type="dcterms:W3CDTF">2022-12-10T16:20:59Z</dcterms:created>
  <dcterms:modified xsi:type="dcterms:W3CDTF">2022-12-11T13:59:51Z</dcterms:modified>
</cp:coreProperties>
</file>