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57" r:id="rId4"/>
    <p:sldId id="259" r:id="rId6"/>
    <p:sldId id="587" r:id="rId7"/>
    <p:sldId id="266" r:id="rId8"/>
    <p:sldId id="588" r:id="rId9"/>
    <p:sldId id="433" r:id="rId10"/>
    <p:sldId id="589" r:id="rId11"/>
    <p:sldId id="381" r:id="rId12"/>
    <p:sldId id="417" r:id="rId13"/>
    <p:sldId id="590" r:id="rId14"/>
    <p:sldId id="591" r:id="rId15"/>
    <p:sldId id="592" r:id="rId16"/>
    <p:sldId id="408" r:id="rId17"/>
    <p:sldId id="593" r:id="rId18"/>
    <p:sldId id="437" r:id="rId19"/>
    <p:sldId id="594" r:id="rId20"/>
    <p:sldId id="595" r:id="rId21"/>
    <p:sldId id="464" r:id="rId22"/>
    <p:sldId id="465" r:id="rId23"/>
    <p:sldId id="466" r:id="rId24"/>
    <p:sldId id="469" r:id="rId25"/>
    <p:sldId id="472" r:id="rId26"/>
    <p:sldId id="474" r:id="rId27"/>
    <p:sldId id="451" r:id="rId28"/>
    <p:sldId id="454" r:id="rId29"/>
    <p:sldId id="458" r:id="rId30"/>
    <p:sldId id="409" r:id="rId31"/>
    <p:sldId id="484" r:id="rId32"/>
    <p:sldId id="596" r:id="rId33"/>
    <p:sldId id="475" r:id="rId34"/>
    <p:sldId id="597" r:id="rId35"/>
    <p:sldId id="598" r:id="rId36"/>
    <p:sldId id="491" r:id="rId37"/>
    <p:sldId id="604" r:id="rId38"/>
    <p:sldId id="533" r:id="rId39"/>
    <p:sldId id="490" r:id="rId40"/>
    <p:sldId id="603" r:id="rId41"/>
    <p:sldId id="605" r:id="rId42"/>
    <p:sldId id="606" r:id="rId43"/>
    <p:sldId id="644" r:id="rId44"/>
    <p:sldId id="607" r:id="rId45"/>
    <p:sldId id="608" r:id="rId46"/>
    <p:sldId id="269" r:id="rId47"/>
    <p:sldId id="286" r:id="rId48"/>
    <p:sldId id="301" r:id="rId49"/>
    <p:sldId id="646" r:id="rId50"/>
    <p:sldId id="270" r:id="rId51"/>
    <p:sldId id="609" r:id="rId52"/>
    <p:sldId id="337" r:id="rId53"/>
    <p:sldId id="262" r:id="rId54"/>
    <p:sldId id="610" r:id="rId55"/>
    <p:sldId id="611" r:id="rId56"/>
    <p:sldId id="261" r:id="rId57"/>
    <p:sldId id="535" r:id="rId58"/>
    <p:sldId id="299" r:id="rId59"/>
    <p:sldId id="612" r:id="rId60"/>
    <p:sldId id="536" r:id="rId61"/>
    <p:sldId id="281" r:id="rId62"/>
    <p:sldId id="298" r:id="rId63"/>
    <p:sldId id="304" r:id="rId64"/>
  </p:sldIdLst>
  <p:sldSz cx="12192000" cy="6858000"/>
  <p:notesSz cx="6858000" cy="9144000"/>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showGuides="1">
      <p:cViewPr varScale="1">
        <p:scale>
          <a:sx n="114" d="100"/>
          <a:sy n="114" d="100"/>
        </p:scale>
        <p:origin x="432" y="108"/>
      </p:cViewPr>
      <p:guideLst>
        <p:guide orient="horz" pos="2160"/>
        <p:guide pos="3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8" Type="http://schemas.openxmlformats.org/officeDocument/2006/relationships/tags" Target="tags/tag3.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18BED2B-000F-42FB-8FDF-ABCE7B4700EF}" type="doc">
      <dgm:prSet loTypeId="urn:microsoft.com/office/officeart/2005/8/layout/process1" loCatId="process" qsTypeId="urn:microsoft.com/office/officeart/2005/8/quickstyle/3d3" qsCatId="3D" csTypeId="urn:microsoft.com/office/officeart/2005/8/colors/accent1_2" csCatId="accent1" phldr="1"/>
      <dgm:spPr/>
      <dgm:t>
        <a:bodyPr/>
        <a:lstStyle/>
        <a:p>
          <a:endParaRPr lang="zh-CN" altLang="en-US"/>
        </a:p>
      </dgm:t>
    </dgm:pt>
    <dgm:pt modelId="{C580226E-F647-47D4-B589-D64905D81A58}" type="pres">
      <dgm:prSet presAssocID="{818BED2B-000F-42FB-8FDF-ABCE7B4700EF}" presName="Name0" presStyleCnt="0">
        <dgm:presLayoutVars>
          <dgm:dir/>
          <dgm:resizeHandles val="exact"/>
        </dgm:presLayoutVars>
      </dgm:prSet>
      <dgm:spPr/>
      <dgm:t>
        <a:bodyPr/>
        <a:lstStyle/>
        <a:p>
          <a:endParaRPr lang="zh-CN" altLang="en-US"/>
        </a:p>
      </dgm:t>
    </dgm:pt>
  </dgm:ptLst>
  <dgm:cxnLst>
    <dgm:cxn modelId="{A779E80E-DE97-4A45-AF8A-7B520E9E16F9}" type="presOf" srcId="{818BED2B-000F-42FB-8FDF-ABCE7B4700EF}" destId="{C580226E-F647-47D4-B589-D64905D81A58}"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12-15T21:43:54"/>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429 427,'3'1,"0"0,0-1,1 1,-1 0,0-1,1 1,-1-1,0 0,2 0,0 0,-1 0,-1 0,1 0,0 0,-1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10EC26-A278-4E23-AC61-656B22CA4B3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48D0-BD43-435C-BB1A-E42226A1CE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5AF454-C1DB-447C-9EEC-A5F3AC4DF9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auto" latinLnBrk="0" hangingPunct="0">
              <a:lnSpc>
                <a:spcPct val="100000"/>
              </a:lnSpc>
              <a:spcBef>
                <a:spcPts val="0"/>
              </a:spcBef>
              <a:spcAft>
                <a:spcPts val="0"/>
              </a:spcAft>
              <a:buClrTx/>
              <a:buSzTx/>
              <a:buFontTx/>
              <a:buNone/>
              <a:defRPr/>
            </a:pPr>
            <a:fld id="{C8642F2E-69C6-40CA-A6DD-6638F351BD0D}" type="slidenum">
              <a:rPr kumimoji="0" lang="zh-CN" altLang="en-US" sz="1200" b="0" i="0" u="none" strike="noStrike" kern="1200" cap="none" spc="0" normalizeH="0" baseline="0" noProof="0" smtClean="0">
                <a:ln>
                  <a:noFill/>
                </a:ln>
                <a:solidFill>
                  <a:prstClr val="black"/>
                </a:solidFill>
                <a:effectLst/>
                <a:uLnTx/>
                <a:uFillTx/>
                <a:latin typeface="Helvetica"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Helvetica" pitchFamily="34" charset="0"/>
              <a:ea typeface="宋体" panose="02010600030101010101" pitchFamily="2" charset="-122"/>
              <a:cs typeface="+mn-cs"/>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EFEDB87-EC62-438F-B7FB-DBB2D239D71D}" type="slidenum">
              <a:rPr kumimoji="0" lang="zh-CN" altLang="en-US" sz="1200" smtClean="0">
                <a:latin typeface="Helvetica" pitchFamily="34" charset="0"/>
              </a:rPr>
            </a:fld>
            <a:endParaRPr kumimoji="0" lang="en-US" altLang="zh-CN" sz="1200">
              <a:latin typeface="Helvetica" pitchFamily="34" charset="0"/>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B5FF96B-7C61-4B45-BB1A-0EA0DC45C298}" type="slidenum">
              <a:rPr kumimoji="0" lang="zh-CN" altLang="en-US" sz="1200" smtClean="0">
                <a:latin typeface="Helvetica" pitchFamily="34" charset="0"/>
              </a:rPr>
            </a:fld>
            <a:endParaRPr kumimoji="0" lang="en-US" altLang="zh-CN" sz="1200">
              <a:latin typeface="Helvetica" pitchFamily="34"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2D589F3-5D18-4857-AF3F-3068316E0867}" type="slidenum">
              <a:rPr kumimoji="0" lang="zh-CN" altLang="en-US" sz="1200" smtClean="0">
                <a:latin typeface="Helvetica" pitchFamily="34" charset="0"/>
              </a:rPr>
            </a:fld>
            <a:endParaRPr kumimoji="0" lang="en-US" altLang="zh-CN" sz="1200">
              <a:latin typeface="Helvetica" pitchFamily="3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1E0FD2A-C655-4E46-BE41-74EEEDEAF9A5}" type="slidenum">
              <a:rPr kumimoji="0" lang="zh-CN" altLang="en-US" sz="1200" smtClean="0">
                <a:latin typeface="Helvetica" pitchFamily="34" charset="0"/>
              </a:rPr>
            </a:fld>
            <a:endParaRPr kumimoji="0" lang="en-US" altLang="zh-CN" sz="1200">
              <a:latin typeface="Helvetica" pitchFamily="34" charset="0"/>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幻灯片图像占位符 1"/>
          <p:cNvSpPr>
            <a:spLocks noGrp="1" noRot="1" noChangeAspect="1" noTextEdit="1"/>
          </p:cNvSpPr>
          <p:nvPr>
            <p:ph type="sldImg"/>
          </p:nvPr>
        </p:nvSpPr>
        <p:spPr>
          <a:ln>
            <a:solidFill>
              <a:srgbClr val="000000">
                <a:alpha val="100000"/>
              </a:srgbClr>
            </a:solidFill>
            <a:miter lim="800000"/>
          </a:ln>
        </p:spPr>
      </p:sp>
      <p:sp>
        <p:nvSpPr>
          <p:cNvPr id="126979"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ea typeface="宋体" panose="02010600030101010101" pitchFamily="2" charset="-122"/>
            </a:endParaRPr>
          </a:p>
        </p:txBody>
      </p:sp>
      <p:sp>
        <p:nvSpPr>
          <p:cNvPr id="1269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09600" y="6375400"/>
            <a:ext cx="8839200" cy="390525"/>
          </a:xfrm>
          <a:prstGeom prst="rect">
            <a:avLst/>
          </a:prstGeom>
        </p:spPr>
        <p:txBody>
          <a:bodyPr/>
          <a:lstStyle/>
          <a:p>
            <a:r>
              <a:rPr lang="en-US" dirty="0"/>
              <a:t> </a:t>
            </a:r>
            <a:endParaRPr lang="en-US" dirty="0"/>
          </a:p>
        </p:txBody>
      </p:sp>
      <p:sp>
        <p:nvSpPr>
          <p:cNvPr id="4" name="矩形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09600" y="1828800"/>
            <a:ext cx="538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828800"/>
            <a:ext cx="5384800" cy="4495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400801"/>
            <a:ext cx="2844800" cy="320675"/>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6959600" y="6381751"/>
            <a:ext cx="4800600" cy="320675"/>
          </a:xfrm>
          <a:prstGeom prst="rect">
            <a:avLst/>
          </a:prstGeom>
        </p:spPr>
        <p:txBody>
          <a:bodyPr/>
          <a:lstStyle>
            <a:lvl1pPr>
              <a:defRPr/>
            </a:lvl1pPr>
          </a:lstStyle>
          <a:p>
            <a:pPr>
              <a:defRPr/>
            </a:pPr>
            <a:r>
              <a:rPr lang="en-US" altLang="zh-CN"/>
              <a:t>An Introduction to Database System</a:t>
            </a: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19151" y="238125"/>
            <a:ext cx="10576983"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46151" y="1368425"/>
            <a:ext cx="5168900" cy="48133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6318251" y="1368425"/>
            <a:ext cx="5171016" cy="23304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318251" y="3851275"/>
            <a:ext cx="5171016" cy="23304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8" name="Rectangle 7"/>
          <p:cNvSpPr>
            <a:spLocks noGrp="1" noChangeArrowheads="1"/>
          </p:cNvSpPr>
          <p:nvPr>
            <p:ph type="sldNum" sz="quarter" idx="12"/>
          </p:nvPr>
        </p:nvSpPr>
        <p:spPr/>
        <p:txBody>
          <a:bodyPr/>
          <a:lstStyle>
            <a:lvl1pPr>
              <a:defRPr/>
            </a:lvl1pPr>
          </a:lstStyle>
          <a:p>
            <a:pPr>
              <a:defRPr/>
            </a:pPr>
            <a:fld id="{9DE3AAE3-8DBE-4C97-B83C-74AC22FD7537}" type="slidenum">
              <a:rPr lang="zh-CN" altLang="en-US">
                <a:solidFill>
                  <a:prstClr val="black">
                    <a:tint val="75000"/>
                  </a:prstClr>
                </a:solidFill>
              </a:rPr>
            </a:fld>
            <a:endParaRPr lang="en-US" altLang="zh-CN">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90418" y="88035"/>
            <a:ext cx="10515600" cy="989652"/>
          </a:xfrm>
        </p:spPr>
        <p:txBody>
          <a:bodyPr>
            <a:normAutofit/>
          </a:bodyPr>
          <a:lstStyle>
            <a:lvl1pPr>
              <a:defRPr sz="4000" b="1" u="none"/>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306286"/>
            <a:ext cx="10515600" cy="4870677"/>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EC1BA14-E741-4630-B966-525992D7C39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E70007-C8F0-429E-9E9A-CAF6ED42A90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BBAE29-3EA7-4DD2-B632-F1182DB4757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35AC20-C19B-4BA7-843D-F94ADCDD55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BAE29-3EA7-4DD2-B632-F1182DB4757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5AC20-C19B-4BA7-843D-F94ADCDD553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161018"/>
            <a:ext cx="10515600" cy="900339"/>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22614"/>
            <a:ext cx="10515600" cy="4854349"/>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1BA14-E741-4630-B966-525992D7C39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70007-C8F0-429E-9E9A-CAF6ED42A90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customXml" Target="../ink/ink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txBox="1"/>
          <p:nvPr/>
        </p:nvSpPr>
        <p:spPr>
          <a:xfrm>
            <a:off x="601363" y="1501326"/>
            <a:ext cx="10972799" cy="2836674"/>
          </a:xfrm>
          <a:prstGeom prst="rect">
            <a:avLst/>
          </a:prstGeom>
          <a:noFill/>
        </p:spPr>
        <p:txBody>
          <a:bodyPr wrap="square" rtlCol="0">
            <a:spAutoFit/>
          </a:bodyPr>
          <a:lstStyle/>
          <a:p>
            <a:pPr algn="ctr">
              <a:lnSpc>
                <a:spcPts val="10665"/>
              </a:lnSpc>
            </a:pPr>
            <a:r>
              <a:rPr lang="zh-CN" altLang="en-US" sz="6600" dirty="0">
                <a:latin typeface="黑体" panose="02010609060101010101" pitchFamily="49" charset="-122"/>
                <a:ea typeface="黑体" panose="02010609060101010101" pitchFamily="49" charset="-122"/>
              </a:rPr>
              <a:t>数据库原理与应用</a:t>
            </a:r>
            <a:endParaRPr lang="en-US" altLang="zh-CN" sz="6600" dirty="0">
              <a:latin typeface="黑体" panose="02010609060101010101" pitchFamily="49" charset="-122"/>
              <a:ea typeface="黑体" panose="02010609060101010101" pitchFamily="49" charset="-122"/>
            </a:endParaRPr>
          </a:p>
          <a:p>
            <a:pPr algn="ctr">
              <a:lnSpc>
                <a:spcPts val="10665"/>
              </a:lnSpc>
            </a:pPr>
            <a:r>
              <a:rPr lang="en-US" altLang="zh-CN" sz="4000" dirty="0">
                <a:latin typeface="黑体" panose="02010609060101010101" pitchFamily="49" charset="-122"/>
                <a:ea typeface="黑体" panose="02010609060101010101" pitchFamily="49" charset="-122"/>
                <a:sym typeface="+mn-lt"/>
              </a:rPr>
              <a:t>——</a:t>
            </a:r>
            <a:r>
              <a:rPr lang="zh-CN" altLang="en-US" sz="4000" dirty="0">
                <a:latin typeface="黑体" panose="02010609060101010101" pitchFamily="49" charset="-122"/>
                <a:ea typeface="黑体" panose="02010609060101010101" pitchFamily="49" charset="-122"/>
                <a:sym typeface="+mn-lt"/>
              </a:rPr>
              <a:t>总复习</a:t>
            </a:r>
            <a:endParaRPr lang="zh-CN" altLang="en-US" sz="4000" dirty="0">
              <a:latin typeface="黑体" panose="02010609060101010101" pitchFamily="49" charset="-122"/>
              <a:ea typeface="黑体" panose="02010609060101010101" pitchFamily="49" charset="-122"/>
              <a:sym typeface="+mn-lt"/>
            </a:endParaRPr>
          </a:p>
        </p:txBody>
      </p:sp>
      <p:sp>
        <p:nvSpPr>
          <p:cNvPr id="32" name="矩形 31"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629483" y="5454265"/>
            <a:ext cx="7944679" cy="501650"/>
          </a:xfrm>
          <a:prstGeom prst="rect">
            <a:avLst/>
          </a:prstGeom>
        </p:spPr>
        <p:txBody>
          <a:bodyPr wrap="square">
            <a:spAutoFit/>
          </a:bodyPr>
          <a:lstStyle/>
          <a:p>
            <a:pPr algn="r"/>
            <a:r>
              <a:rPr lang="zh-CN" altLang="en-US" sz="2665" b="1" dirty="0">
                <a:cs typeface="+mn-ea"/>
                <a:sym typeface="+mn-lt"/>
              </a:rPr>
              <a:t>葛红美</a:t>
            </a:r>
            <a:endParaRPr lang="en-US" altLang="zh-CN" sz="2665" b="1" dirty="0">
              <a:cs typeface="+mn-ea"/>
              <a:sym typeface="+mn-lt"/>
            </a:endParaRPr>
          </a:p>
        </p:txBody>
      </p:sp>
      <p:cxnSp>
        <p:nvCxnSpPr>
          <p:cNvPr id="4" name="直接连接符 3"/>
          <p:cNvCxnSpPr/>
          <p:nvPr/>
        </p:nvCxnSpPr>
        <p:spPr>
          <a:xfrm>
            <a:off x="0" y="990600"/>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矩形 2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292061" y="475145"/>
            <a:ext cx="5607879" cy="420564"/>
          </a:xfrm>
          <a:prstGeom prst="rect">
            <a:avLst/>
          </a:prstGeom>
        </p:spPr>
        <p:txBody>
          <a:bodyPr wrap="square">
            <a:spAutoFit/>
          </a:bodyPr>
          <a:lstStyle/>
          <a:p>
            <a:pPr algn="ctr"/>
            <a:r>
              <a:rPr lang="zh-CN" altLang="en-US" sz="2135" b="1" dirty="0">
                <a:solidFill>
                  <a:schemeClr val="accent1">
                    <a:lumMod val="75000"/>
                  </a:schemeClr>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n-ea"/>
                <a:sym typeface="+mn-lt"/>
              </a:rPr>
              <a:t>诚信求是，笃学致公</a:t>
            </a:r>
            <a:endParaRPr lang="zh-CN" altLang="en-US" sz="2135" b="1" dirty="0">
              <a:solidFill>
                <a:schemeClr val="accent1">
                  <a:lumMod val="75000"/>
                </a:schemeClr>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n-ea"/>
              <a:sym typeface="+mn-lt"/>
            </a:endParaRPr>
          </a:p>
        </p:txBody>
      </p:sp>
      <p:pic>
        <p:nvPicPr>
          <p:cNvPr id="9" name="图片 3"/>
          <p:cNvPicPr>
            <a:picLocks noChangeAspect="1"/>
          </p:cNvPicPr>
          <p:nvPr/>
        </p:nvPicPr>
        <p:blipFill>
          <a:blip r:embed="rId1"/>
          <a:srcRect/>
          <a:stretch>
            <a:fillRect/>
          </a:stretch>
        </p:blipFill>
        <p:spPr bwMode="auto">
          <a:xfrm>
            <a:off x="104083" y="5087937"/>
            <a:ext cx="10157517" cy="1770063"/>
          </a:xfrm>
          <a:prstGeom prst="rect">
            <a:avLst/>
          </a:prstGeom>
          <a:noFill/>
          <a:ln w="9525">
            <a:noFill/>
            <a:miter lim="800000"/>
            <a:headEnd/>
            <a:tailEnd/>
          </a:ln>
        </p:spPr>
      </p:pic>
      <p:sp>
        <p:nvSpPr>
          <p:cNvPr id="10" name="矩形 1"/>
          <p:cNvSpPr>
            <a:spLocks noChangeArrowheads="1"/>
          </p:cNvSpPr>
          <p:nvPr/>
        </p:nvSpPr>
        <p:spPr bwMode="auto">
          <a:xfrm>
            <a:off x="4988984" y="6367464"/>
            <a:ext cx="7203016" cy="198437"/>
          </a:xfrm>
          <a:prstGeom prst="rect">
            <a:avLst/>
          </a:prstGeom>
          <a:solidFill>
            <a:srgbClr val="219DC9"/>
          </a:solidFill>
          <a:ln w="12700">
            <a:noFill/>
            <a:bevel/>
          </a:ln>
        </p:spPr>
        <p:txBody>
          <a:bodyPr anchor="ctr"/>
          <a:lstStyle/>
          <a:p>
            <a:pPr>
              <a:defRPr/>
            </a:pPr>
            <a:endParaRPr lang="zh-CN" altLang="zh-CN" sz="2400">
              <a:solidFill>
                <a:srgbClr val="FFFFFF"/>
              </a:solidFill>
              <a:latin typeface="宋体" panose="02010600030101010101" pitchFamily="2" charset="-122"/>
              <a:sym typeface="宋体" panose="02010600030101010101" pitchFamily="2" charset="-122"/>
            </a:endParaRPr>
          </a:p>
        </p:txBody>
      </p:sp>
      <p:pic>
        <p:nvPicPr>
          <p:cNvPr id="12" name="Picture 2" descr="https://timgsa.baidu.com/timg?image&amp;quality=80&amp;size=b9999_10000&amp;sec=1492061135508&amp;di=7b2210f07862c4af37928b4036c5a37e&amp;imgtype=0&amp;src=http%3A%2F%2Fweixiao.qq.com%2Frank%2F2015%2Findex_files%2Frank-media-log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381255"/>
            <a:ext cx="576000" cy="577320"/>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1600" y="385561"/>
            <a:ext cx="1686520" cy="5588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14:doors dir="vert"/>
      </p:transition>
    </mc:Choice>
    <mc:Fallback>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a:xfrm>
            <a:off x="152401" y="107950"/>
            <a:ext cx="10515600" cy="1325563"/>
          </a:xfrm>
        </p:spPr>
        <p:txBody>
          <a:bodyPr>
            <a:normAutofit/>
          </a:bodyPr>
          <a:lstStyle/>
          <a:p>
            <a:pPr algn="l" eaLnBrk="1" hangingPunct="1">
              <a:buClrTx/>
              <a:buSzTx/>
              <a:buFontTx/>
              <a:defRPr/>
            </a:pPr>
            <a:r>
              <a:rPr lang="zh-CN" altLang="en-US" sz="3600" b="1" dirty="0"/>
              <a:t>   </a:t>
            </a:r>
            <a:r>
              <a:rPr lang="zh-CN" altLang="en-US" sz="3600" b="1" dirty="0">
                <a:latin typeface="微软雅黑" panose="020B0503020204020204" pitchFamily="34" charset="-122"/>
                <a:ea typeface="微软雅黑" panose="020B0503020204020204" pitchFamily="34" charset="-122"/>
              </a:rPr>
              <a:t>关系代数：除</a:t>
            </a:r>
            <a:endParaRPr lang="zh-CN" altLang="en-US" sz="3600" b="1" dirty="0">
              <a:latin typeface="微软雅黑" panose="020B0503020204020204" pitchFamily="34" charset="-122"/>
              <a:ea typeface="微软雅黑" panose="020B0503020204020204" pitchFamily="34" charset="-122"/>
            </a:endParaRPr>
          </a:p>
        </p:txBody>
      </p:sp>
      <p:sp>
        <p:nvSpPr>
          <p:cNvPr id="541699" name="Rectangle 3"/>
          <p:cNvSpPr>
            <a:spLocks noGrp="1" noChangeArrowheads="1"/>
          </p:cNvSpPr>
          <p:nvPr>
            <p:ph type="body" idx="1"/>
          </p:nvPr>
        </p:nvSpPr>
        <p:spPr>
          <a:xfrm>
            <a:off x="371476" y="1433513"/>
            <a:ext cx="8893175" cy="4887912"/>
          </a:xfrm>
        </p:spPr>
        <p:txBody>
          <a:bodyPr/>
          <a:lstStyle/>
          <a:p>
            <a:pPr fontAlgn="auto">
              <a:lnSpc>
                <a:spcPct val="150000"/>
              </a:lnSpc>
            </a:pPr>
            <a:r>
              <a:rPr lang="zh-CN" altLang="en-US" b="1" dirty="0">
                <a:latin typeface="Times New Roman" panose="02020603050405020304" pitchFamily="18" charset="0"/>
                <a:cs typeface="Times New Roman" panose="02020603050405020304" pitchFamily="18" charset="0"/>
              </a:rPr>
              <a:t>除法含有“</a:t>
            </a:r>
            <a:r>
              <a:rPr lang="en-US" altLang="zh-CN" b="1" dirty="0">
                <a:solidFill>
                  <a:schemeClr val="accent2"/>
                </a:solidFill>
                <a:latin typeface="Times New Roman" panose="02020603050405020304" pitchFamily="18" charset="0"/>
                <a:cs typeface="Times New Roman" panose="02020603050405020304" pitchFamily="18" charset="0"/>
              </a:rPr>
              <a:t>for all</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的语义</a:t>
            </a:r>
            <a:endParaRPr lang="zh-CN" altLang="en-US" b="1" dirty="0">
              <a:latin typeface="Times New Roman" panose="02020603050405020304" pitchFamily="18" charset="0"/>
              <a:cs typeface="Times New Roman" panose="02020603050405020304" pitchFamily="18" charset="0"/>
            </a:endParaRPr>
          </a:p>
          <a:p>
            <a:pPr lvl="1" fontAlgn="auto">
              <a:lnSpc>
                <a:spcPct val="150000"/>
              </a:lnSpc>
            </a:pPr>
            <a:r>
              <a:rPr lang="zh-CN" altLang="en-US" dirty="0">
                <a:latin typeface="Times New Roman" panose="02020603050405020304" pitchFamily="18" charset="0"/>
                <a:cs typeface="Times New Roman" panose="02020603050405020304" pitchFamily="18" charset="0"/>
              </a:rPr>
              <a:t>查询选修了</a:t>
            </a:r>
            <a:r>
              <a:rPr lang="zh-CN" altLang="en-US" b="1" dirty="0">
                <a:latin typeface="Times New Roman" panose="02020603050405020304" pitchFamily="18" charset="0"/>
                <a:cs typeface="Times New Roman" panose="02020603050405020304" pitchFamily="18" charset="0"/>
              </a:rPr>
              <a:t>全部课程</a:t>
            </a:r>
            <a:r>
              <a:rPr lang="zh-CN" altLang="en-US" dirty="0">
                <a:latin typeface="Times New Roman" panose="02020603050405020304" pitchFamily="18" charset="0"/>
                <a:cs typeface="Times New Roman" panose="02020603050405020304" pitchFamily="18" charset="0"/>
              </a:rPr>
              <a:t>的学生的学号</a:t>
            </a:r>
            <a:endParaRPr lang="zh-CN" altLang="en-US" dirty="0">
              <a:latin typeface="Times New Roman" panose="02020603050405020304" pitchFamily="18" charset="0"/>
              <a:cs typeface="Times New Roman" panose="02020603050405020304" pitchFamily="18" charset="0"/>
            </a:endParaRPr>
          </a:p>
          <a:p>
            <a:pPr lvl="1" fontAlgn="auto">
              <a:lnSpc>
                <a:spcPct val="150000"/>
              </a:lnSpc>
              <a:buFont typeface="Wingdings" panose="05000000000000000000" pitchFamily="2" charset="2"/>
              <a:buNone/>
            </a:pP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baseline="-25000" dirty="0" err="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Sno,Cno</a:t>
            </a: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(SC) ÷ ∏</a:t>
            </a:r>
            <a:r>
              <a:rPr lang="en-US" altLang="zh-CN" b="1" baseline="-25000" dirty="0" err="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Cno</a:t>
            </a: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(COURSE)</a:t>
            </a:r>
            <a:endParaRPr lang="zh-CN" altLang="en-US"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lvl="1" fontAlgn="auto">
              <a:lnSpc>
                <a:spcPct val="150000"/>
              </a:lnSpc>
              <a:buFont typeface="Wingdings" panose="05000000000000000000" pitchFamily="2" charset="2"/>
              <a:buNone/>
            </a:pPr>
            <a:endParaRPr lang="zh-CN" altLang="en-US"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a:p>
            <a:pPr lvl="1" fontAlgn="auto">
              <a:lnSpc>
                <a:spcPct val="150000"/>
              </a:lnSpc>
            </a:pPr>
            <a:r>
              <a:rPr lang="zh-CN" altLang="en-US" b="1" dirty="0">
                <a:latin typeface="Times New Roman" panose="02020603050405020304" pitchFamily="18" charset="0"/>
                <a:cs typeface="Times New Roman" panose="02020603050405020304" pitchFamily="18" charset="0"/>
              </a:rPr>
              <a:t>查询至少选修了</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号课程和</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号课程的学生学号</a:t>
            </a:r>
            <a:endParaRPr lang="zh-CN" altLang="en-US" b="1" dirty="0">
              <a:latin typeface="Times New Roman" panose="02020603050405020304" pitchFamily="18" charset="0"/>
              <a:cs typeface="Times New Roman" panose="02020603050405020304" pitchFamily="18" charset="0"/>
            </a:endParaRPr>
          </a:p>
          <a:p>
            <a:pPr lvl="1" fontAlgn="auto">
              <a:lnSpc>
                <a:spcPct val="150000"/>
              </a:lnSpc>
              <a:buFont typeface="Wingdings" panose="05000000000000000000" pitchFamily="2" charset="2"/>
              <a:buNone/>
            </a:pP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baseline="-25000" dirty="0" err="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Sno</a:t>
            </a:r>
            <a:r>
              <a:rPr lang="en-US" altLang="zh-CN" b="1"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baseline="-25000" dirty="0" err="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Cno</a:t>
            </a:r>
            <a:r>
              <a:rPr lang="en-US" altLang="zh-CN" b="1"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(SC)</a:t>
            </a:r>
            <a:r>
              <a:rPr kumimoji="0" lang="en-US" altLang="zh-CN" b="1" dirty="0">
                <a:solidFill>
                  <a:schemeClr val="accent2"/>
                </a:solidFill>
                <a:latin typeface="Times New Roman" panose="02020603050405020304" pitchFamily="18" charset="0"/>
                <a:cs typeface="Times New Roman" panose="02020603050405020304" pitchFamily="18" charset="0"/>
              </a:rPr>
              <a:t> </a:t>
            </a: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baseline="-25000" dirty="0" err="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Cno</a:t>
            </a:r>
            <a:r>
              <a:rPr lang="en-US" altLang="zh-CN" b="1"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baseline="-25000" dirty="0" err="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Cno</a:t>
            </a:r>
            <a:r>
              <a:rPr lang="en-US" altLang="zh-CN" b="1"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=‘1’ </a:t>
            </a:r>
            <a:r>
              <a:rPr lang="en-US" altLang="en-US" b="1"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1"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b="1" baseline="-25000" dirty="0" err="1">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Cno</a:t>
            </a:r>
            <a:r>
              <a:rPr lang="en-US" altLang="zh-CN" b="1"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=‘3’</a:t>
            </a:r>
            <a:r>
              <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(COURSE))</a:t>
            </a:r>
            <a:endParaRPr kumimoji="0" lang="zh-CN" altLang="en-US" b="1" dirty="0">
              <a:solidFill>
                <a:schemeClr val="accent2"/>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endParaRPr lang="en-US" altLang="zh-CN" b="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endParaRPr>
          </a:p>
        </p:txBody>
      </p:sp>
      <mc:AlternateContent xmlns:mc="http://schemas.openxmlformats.org/markup-compatibility/2006" xmlns:p14="http://schemas.microsoft.com/office/powerpoint/2010/main">
        <mc:Choice Requires="p14">
          <p:contentPart r:id="rId1" p14:bwMode="auto">
            <p14:nvContentPartPr>
              <p14:cNvPr id="17" name="墨迹 16"/>
              <p14:cNvContentPartPr/>
              <p14:nvPr/>
            </p14:nvContentPartPr>
            <p14:xfrm>
              <a:off x="2724150" y="2711450"/>
              <a:ext cx="457200" cy="31750"/>
            </p14:xfrm>
          </p:contentPart>
        </mc:Choice>
        <mc:Fallback xmlns="">
          <p:pic>
            <p:nvPicPr>
              <p:cNvPr id="17" name="墨迹 16"/>
            </p:nvPicPr>
            <p:blipFill>
              <a:blip r:embed="rId2"/>
            </p:blipFill>
            <p:spPr>
              <a:xfrm>
                <a:off x="2724150" y="2711450"/>
                <a:ext cx="457200" cy="31750"/>
              </a:xfrm>
              <a:prstGeom prst="rect"/>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60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章</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关系数据库语言</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SQL</a:t>
            </a:r>
            <a:endParaRPr lang="en-US" altLang="zh-CN"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1538605" y="1306195"/>
            <a:ext cx="7454900" cy="4870450"/>
          </a:xfrm>
        </p:spPr>
        <p:txBody>
          <a:bodyPr/>
          <a:p>
            <a:pPr marL="0" indent="0" fontAlgn="auto">
              <a:lnSpc>
                <a:spcPct val="150000"/>
              </a:lnSpc>
              <a:buNone/>
            </a:pPr>
            <a:r>
              <a:rPr lang="en-US" altLang="zh-CN"/>
              <a:t>1. </a:t>
            </a:r>
            <a:r>
              <a:rPr lang="zh-CN" altLang="en-US"/>
              <a:t>数据的定义（表，模式，索引，视图）</a:t>
            </a:r>
            <a:endParaRPr lang="zh-CN" altLang="en-US"/>
          </a:p>
          <a:p>
            <a:pPr marL="0" indent="0" fontAlgn="auto">
              <a:lnSpc>
                <a:spcPct val="150000"/>
              </a:lnSpc>
              <a:buNone/>
            </a:pPr>
            <a:r>
              <a:rPr lang="en-US" altLang="zh-CN"/>
              <a:t>2.</a:t>
            </a:r>
            <a:r>
              <a:rPr lang="en-US" altLang="zh-CN" smtClean="0">
                <a:sym typeface="+mn-ea"/>
              </a:rPr>
              <a:t> </a:t>
            </a:r>
            <a:r>
              <a:rPr lang="zh-CN" altLang="en-US" smtClean="0">
                <a:sym typeface="+mn-ea"/>
              </a:rPr>
              <a:t>数据的查询</a:t>
            </a:r>
            <a:endParaRPr lang="zh-CN" altLang="en-US" smtClean="0">
              <a:sym typeface="+mn-ea"/>
            </a:endParaRPr>
          </a:p>
          <a:p>
            <a:pPr marL="0" indent="0" fontAlgn="auto">
              <a:lnSpc>
                <a:spcPct val="150000"/>
              </a:lnSpc>
              <a:buNone/>
            </a:pPr>
            <a:r>
              <a:rPr lang="en-US" altLang="zh-CN"/>
              <a:t>3. </a:t>
            </a:r>
            <a:r>
              <a:rPr lang="zh-CN" altLang="en-US">
                <a:sym typeface="+mn-ea"/>
              </a:rPr>
              <a:t>数据的更新</a:t>
            </a:r>
            <a:endParaRPr lang="zh-CN" altLang="en-US"/>
          </a:p>
          <a:p>
            <a:pPr marL="0" indent="0" fontAlgn="auto">
              <a:lnSpc>
                <a:spcPct val="150000"/>
              </a:lnSpc>
              <a:buNone/>
            </a:pPr>
            <a:r>
              <a:rPr lang="en-US" altLang="zh-CN"/>
              <a:t>4. </a:t>
            </a:r>
            <a:r>
              <a:rPr lang="zh-CN">
                <a:sym typeface="+mn-ea"/>
              </a:rPr>
              <a:t>视图</a:t>
            </a:r>
            <a:endParaRPr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43799" y="0"/>
            <a:ext cx="10515600" cy="1325563"/>
          </a:xfrm>
        </p:spPr>
        <p:txBody>
          <a:bodyPr/>
          <a:lstStyle/>
          <a:p>
            <a:pPr algn="l" eaLnBrk="1" hangingPunct="1">
              <a:lnSpc>
                <a:spcPct val="100000"/>
              </a:lnSpc>
              <a:buClrTx/>
              <a:buSzTx/>
              <a:buFontTx/>
            </a:pPr>
            <a:r>
              <a:rPr lang="en-US" altLang="zh-CN" sz="3600" b="1" dirty="0">
                <a:latin typeface="微软雅黑" panose="020B0503020204020204" pitchFamily="34" charset="-122"/>
                <a:ea typeface="微软雅黑" panose="020B0503020204020204" pitchFamily="34" charset="-122"/>
                <a:cs typeface="+mn-cs"/>
              </a:rPr>
              <a:t>1.</a:t>
            </a:r>
            <a:r>
              <a:rPr lang="zh-CN" altLang="en-US" sz="3600" b="1" dirty="0">
                <a:latin typeface="微软雅黑" panose="020B0503020204020204" pitchFamily="34" charset="-122"/>
                <a:ea typeface="微软雅黑" panose="020B0503020204020204" pitchFamily="34" charset="-122"/>
                <a:cs typeface="+mn-cs"/>
              </a:rPr>
              <a:t> 数据的定义（以基本表为例）</a:t>
            </a:r>
            <a:endParaRPr lang="zh-CN" altLang="en-US" sz="3600" b="1" dirty="0">
              <a:latin typeface="微软雅黑" panose="020B0503020204020204" pitchFamily="34" charset="-122"/>
              <a:ea typeface="微软雅黑" panose="020B0503020204020204" pitchFamily="34" charset="-122"/>
              <a:cs typeface="+mn-cs"/>
            </a:endParaRPr>
          </a:p>
        </p:txBody>
      </p:sp>
      <p:sp>
        <p:nvSpPr>
          <p:cNvPr id="36867" name="Rectangle 3"/>
          <p:cNvSpPr>
            <a:spLocks noGrp="1" noChangeArrowheads="1"/>
          </p:cNvSpPr>
          <p:nvPr>
            <p:ph type="body" idx="4294967295"/>
          </p:nvPr>
        </p:nvSpPr>
        <p:spPr>
          <a:xfrm>
            <a:off x="944245" y="1137285"/>
            <a:ext cx="11186795" cy="5661025"/>
          </a:xfrm>
        </p:spPr>
        <p:txBody>
          <a:bodyPr>
            <a:normAutofit lnSpcReduction="20000"/>
          </a:bodyPr>
          <a:lstStyle/>
          <a:p>
            <a:pPr algn="just" fontAlgn="auto">
              <a:lnSpc>
                <a:spcPct val="100000"/>
              </a:lnSpc>
              <a:spcAft>
                <a:spcPts val="1200"/>
              </a:spcAft>
            </a:pPr>
            <a:r>
              <a:rPr lang="zh-CN" altLang="en-US" dirty="0"/>
              <a:t>定义基本表</a:t>
            </a:r>
            <a:endParaRPr lang="zh-CN" altLang="en-US" dirty="0"/>
          </a:p>
          <a:p>
            <a:pPr algn="just" fontAlgn="auto">
              <a:lnSpc>
                <a:spcPct val="100000"/>
              </a:lnSpc>
              <a:buFont typeface="Wingdings" panose="05000000000000000000" pitchFamily="2" charset="2"/>
              <a:buNone/>
            </a:pPr>
            <a:r>
              <a:rPr lang="zh-CN" altLang="en-US" sz="1800" dirty="0"/>
              <a:t>	</a:t>
            </a:r>
            <a:r>
              <a:rPr lang="zh-CN" altLang="en-US" sz="2200" dirty="0"/>
              <a:t>	</a:t>
            </a:r>
            <a:r>
              <a:rPr lang="en-US" altLang="zh-CN" sz="2200" dirty="0"/>
              <a:t>CREATE TABLE &lt;</a:t>
            </a:r>
            <a:r>
              <a:rPr lang="zh-CN" altLang="en-US" sz="2200" dirty="0"/>
              <a:t>表名</a:t>
            </a:r>
            <a:r>
              <a:rPr lang="en-US" altLang="zh-CN" sz="2200" dirty="0"/>
              <a:t>&gt;</a:t>
            </a:r>
            <a:endParaRPr lang="en-US" altLang="zh-CN" sz="2200" dirty="0"/>
          </a:p>
          <a:p>
            <a:pPr lvl="1" algn="just" fontAlgn="auto">
              <a:lnSpc>
                <a:spcPct val="100000"/>
              </a:lnSpc>
              <a:buFont typeface="Wingdings" panose="05000000000000000000" pitchFamily="2" charset="2"/>
              <a:buNone/>
            </a:pPr>
            <a:r>
              <a:rPr lang="en-US" altLang="zh-CN" sz="2200" dirty="0"/>
              <a:t>      </a:t>
            </a:r>
            <a:r>
              <a:rPr lang="zh-CN" altLang="en-US" sz="2200" dirty="0"/>
              <a:t>(</a:t>
            </a:r>
            <a:r>
              <a:rPr lang="en-US" altLang="zh-CN" sz="2200" dirty="0"/>
              <a:t>&lt;</a:t>
            </a:r>
            <a:r>
              <a:rPr lang="zh-CN" altLang="en-US" sz="2200" dirty="0"/>
              <a:t>列名</a:t>
            </a:r>
            <a:r>
              <a:rPr lang="en-US" altLang="zh-CN" sz="2200" dirty="0"/>
              <a:t>&gt; &lt;</a:t>
            </a:r>
            <a:r>
              <a:rPr lang="zh-CN" altLang="en-US" sz="2200" dirty="0"/>
              <a:t>数据类型</a:t>
            </a:r>
            <a:r>
              <a:rPr lang="en-US" altLang="zh-CN" sz="2200" dirty="0"/>
              <a:t>&gt;[ &lt;</a:t>
            </a:r>
            <a:r>
              <a:rPr lang="zh-CN" altLang="en-US" sz="2200" dirty="0"/>
              <a:t>列级完整性约束条件</a:t>
            </a:r>
            <a:r>
              <a:rPr lang="en-US" altLang="zh-CN" sz="2200" dirty="0"/>
              <a:t>&gt; ]</a:t>
            </a:r>
            <a:endParaRPr lang="en-US" altLang="zh-CN" sz="2200" dirty="0"/>
          </a:p>
          <a:p>
            <a:pPr lvl="1" algn="just" fontAlgn="auto">
              <a:lnSpc>
                <a:spcPct val="100000"/>
              </a:lnSpc>
              <a:buFont typeface="Wingdings" panose="05000000000000000000" pitchFamily="2" charset="2"/>
              <a:buNone/>
            </a:pPr>
            <a:r>
              <a:rPr lang="en-US" altLang="zh-CN" sz="2200" dirty="0"/>
              <a:t>      [</a:t>
            </a:r>
            <a:r>
              <a:rPr lang="zh-CN" altLang="en-US" sz="2200" dirty="0"/>
              <a:t>,</a:t>
            </a:r>
            <a:r>
              <a:rPr lang="en-US" altLang="zh-CN" sz="2200" dirty="0"/>
              <a:t>&lt;</a:t>
            </a:r>
            <a:r>
              <a:rPr lang="zh-CN" altLang="en-US" sz="2200" dirty="0"/>
              <a:t>列名</a:t>
            </a:r>
            <a:r>
              <a:rPr lang="en-US" altLang="zh-CN" sz="2200" dirty="0"/>
              <a:t>&gt; &lt;</a:t>
            </a:r>
            <a:r>
              <a:rPr lang="zh-CN" altLang="en-US" sz="2200" dirty="0"/>
              <a:t>数据类型</a:t>
            </a:r>
            <a:r>
              <a:rPr lang="en-US" altLang="zh-CN" sz="2200" dirty="0"/>
              <a:t>&gt;[ &lt;</a:t>
            </a:r>
            <a:r>
              <a:rPr lang="zh-CN" altLang="en-US" sz="2200" dirty="0"/>
              <a:t>列级完整性约束条件</a:t>
            </a:r>
            <a:r>
              <a:rPr lang="en-US" altLang="zh-CN" sz="2200" dirty="0"/>
              <a:t>&gt;] ] </a:t>
            </a:r>
            <a:endParaRPr lang="en-US" altLang="zh-CN" sz="2200" dirty="0"/>
          </a:p>
          <a:p>
            <a:pPr lvl="1" algn="just" fontAlgn="auto">
              <a:lnSpc>
                <a:spcPct val="100000"/>
              </a:lnSpc>
              <a:buFont typeface="Wingdings" panose="05000000000000000000" pitchFamily="2" charset="2"/>
              <a:buNone/>
            </a:pPr>
            <a:r>
              <a:rPr lang="en-US" altLang="zh-CN" sz="2200" dirty="0">
                <a:latin typeface="Courier New" panose="02070309020205020404" pitchFamily="49" charset="0"/>
              </a:rPr>
              <a:t>   …</a:t>
            </a:r>
            <a:endParaRPr lang="en-US" altLang="zh-CN" sz="2200" dirty="0">
              <a:latin typeface="Courier New" panose="02070309020205020404" pitchFamily="49" charset="0"/>
            </a:endParaRPr>
          </a:p>
          <a:p>
            <a:pPr lvl="1" algn="just" fontAlgn="auto">
              <a:lnSpc>
                <a:spcPct val="100000"/>
              </a:lnSpc>
              <a:buFont typeface="Wingdings" panose="05000000000000000000" pitchFamily="2" charset="2"/>
              <a:buNone/>
            </a:pPr>
            <a:r>
              <a:rPr lang="en-US" altLang="zh-CN" sz="2200" dirty="0"/>
              <a:t>      [</a:t>
            </a:r>
            <a:r>
              <a:rPr lang="zh-CN" altLang="en-US" sz="2200" dirty="0"/>
              <a:t>,</a:t>
            </a:r>
            <a:r>
              <a:rPr lang="en-US" altLang="zh-CN" sz="2200" dirty="0"/>
              <a:t>&lt;</a:t>
            </a:r>
            <a:r>
              <a:rPr lang="zh-CN" altLang="en-US" sz="2200" dirty="0"/>
              <a:t>表级完整性约束条件</a:t>
            </a:r>
            <a:r>
              <a:rPr lang="en-US" altLang="zh-CN" sz="2200" dirty="0"/>
              <a:t>&gt; ] </a:t>
            </a:r>
            <a:r>
              <a:rPr lang="zh-CN" altLang="en-US" sz="2200" dirty="0"/>
              <a:t>);</a:t>
            </a:r>
            <a:endParaRPr lang="zh-CN" altLang="en-US" sz="2200" dirty="0"/>
          </a:p>
          <a:p>
            <a:pPr lvl="1" algn="just" fontAlgn="auto">
              <a:lnSpc>
                <a:spcPct val="90000"/>
              </a:lnSpc>
              <a:buFont typeface="Wingdings" panose="05000000000000000000" pitchFamily="2" charset="2"/>
              <a:buNone/>
            </a:pPr>
            <a:endParaRPr lang="zh-CN" altLang="en-US" sz="2200" dirty="0"/>
          </a:p>
          <a:p>
            <a:pPr lvl="1" algn="just" fontAlgn="auto">
              <a:lnSpc>
                <a:spcPct val="150000"/>
              </a:lnSpc>
            </a:pPr>
            <a:r>
              <a:rPr lang="en-US" altLang="zh-CN" sz="2200" b="1" dirty="0">
                <a:solidFill>
                  <a:srgbClr val="FF00FF"/>
                </a:solidFill>
              </a:rPr>
              <a:t>&lt;</a:t>
            </a:r>
            <a:r>
              <a:rPr lang="zh-CN" altLang="en-US" sz="2200" b="1" dirty="0">
                <a:solidFill>
                  <a:srgbClr val="FF00FF"/>
                </a:solidFill>
              </a:rPr>
              <a:t>表名</a:t>
            </a:r>
            <a:r>
              <a:rPr lang="en-US" altLang="zh-CN" sz="2200" b="1" dirty="0">
                <a:solidFill>
                  <a:srgbClr val="FF00FF"/>
                </a:solidFill>
              </a:rPr>
              <a:t>&gt;</a:t>
            </a:r>
            <a:r>
              <a:rPr lang="zh-CN" altLang="en-US" sz="2200" dirty="0"/>
              <a:t>：所要定义的基本表的名字</a:t>
            </a:r>
            <a:endParaRPr lang="zh-CN" altLang="en-US" sz="2200" dirty="0"/>
          </a:p>
          <a:p>
            <a:pPr lvl="1" algn="just" fontAlgn="auto">
              <a:lnSpc>
                <a:spcPct val="150000"/>
              </a:lnSpc>
            </a:pPr>
            <a:r>
              <a:rPr lang="en-US" altLang="zh-CN" sz="2200" b="1" dirty="0">
                <a:solidFill>
                  <a:srgbClr val="FF00FF"/>
                </a:solidFill>
              </a:rPr>
              <a:t>&lt;列名&gt;</a:t>
            </a:r>
            <a:r>
              <a:rPr lang="zh-CN" altLang="en-US" sz="2200" dirty="0"/>
              <a:t>：组成该表的各个属性（列）</a:t>
            </a:r>
            <a:endParaRPr lang="zh-CN" altLang="en-US" sz="2200" dirty="0"/>
          </a:p>
          <a:p>
            <a:pPr lvl="1" algn="just" fontAlgn="auto">
              <a:lnSpc>
                <a:spcPct val="150000"/>
              </a:lnSpc>
            </a:pPr>
            <a:r>
              <a:rPr lang="en-US" altLang="zh-CN" sz="2200" b="1" dirty="0">
                <a:solidFill>
                  <a:srgbClr val="FF00FF"/>
                </a:solidFill>
              </a:rPr>
              <a:t>&lt;列级完整性约束条件&gt;</a:t>
            </a:r>
            <a:r>
              <a:rPr lang="zh-CN" altLang="en-US" sz="2200" dirty="0"/>
              <a:t>：涉及相应属性列的完整性约束条件</a:t>
            </a:r>
            <a:endParaRPr lang="zh-CN" altLang="en-US" sz="2200" dirty="0"/>
          </a:p>
          <a:p>
            <a:pPr lvl="1" fontAlgn="auto">
              <a:lnSpc>
                <a:spcPct val="150000"/>
              </a:lnSpc>
            </a:pPr>
            <a:r>
              <a:rPr lang="en-US" altLang="zh-CN" sz="2200" b="1" dirty="0">
                <a:solidFill>
                  <a:srgbClr val="FF00FF"/>
                </a:solidFill>
              </a:rPr>
              <a:t>&lt;表级完整性约束条件&gt;</a:t>
            </a:r>
            <a:r>
              <a:rPr lang="zh-CN" altLang="en-US" sz="2200" dirty="0"/>
              <a:t>：涉及一个或多个属性列的完整性约束条件 </a:t>
            </a:r>
            <a:endParaRPr lang="en-US" altLang="zh-CN" sz="2200" dirty="0"/>
          </a:p>
          <a:p>
            <a:pPr lvl="1" fontAlgn="auto">
              <a:lnSpc>
                <a:spcPct val="150000"/>
              </a:lnSpc>
            </a:pPr>
            <a:r>
              <a:rPr lang="zh-CN" altLang="en-US" sz="2200" dirty="0"/>
              <a:t>如果完整性约束条件涉及到该表的多个属性列，则必须定义在表级上，否则既可以定义在列级也可以定义在表级。 </a:t>
            </a:r>
            <a:endParaRPr lang="zh-CN" altLang="en-US" sz="2200" dirty="0"/>
          </a:p>
          <a:p>
            <a:pPr eaLnBrk="1" hangingPunct="1">
              <a:lnSpc>
                <a:spcPct val="120000"/>
              </a:lnSpc>
              <a:buFont typeface="Wingdings" panose="05000000000000000000" pitchFamily="2" charset="2"/>
              <a:buNone/>
            </a:pPr>
            <a:endParaRPr lang="zh-CN" alt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350520" y="0"/>
            <a:ext cx="10515600" cy="1325563"/>
          </a:xfrm>
        </p:spPr>
        <p:txBody>
          <a:bodyPr/>
          <a:lstStyle/>
          <a:p>
            <a:pPr eaLnBrk="1" hangingPunct="1"/>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定义表：学生选课表</a:t>
            </a:r>
            <a:r>
              <a:rPr lang="en-US" altLang="zh-CN" sz="3600" b="1" dirty="0">
                <a:latin typeface="微软雅黑" panose="020B0503020204020204" pitchFamily="34" charset="-122"/>
                <a:ea typeface="微软雅黑" panose="020B0503020204020204" pitchFamily="34" charset="-122"/>
                <a:cs typeface="微软雅黑" panose="020B0503020204020204" pitchFamily="34" charset="-122"/>
              </a:rPr>
              <a:t>SC</a:t>
            </a:r>
            <a:endParaRPr lang="en-US" altLang="zh-CN"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939" name="Rectangle 3"/>
          <p:cNvSpPr>
            <a:spLocks noGrp="1" noChangeArrowheads="1"/>
          </p:cNvSpPr>
          <p:nvPr>
            <p:ph type="body" idx="4294967295"/>
          </p:nvPr>
        </p:nvSpPr>
        <p:spPr>
          <a:xfrm>
            <a:off x="910045" y="1325563"/>
            <a:ext cx="10628811" cy="5040403"/>
          </a:xfrm>
        </p:spPr>
        <p:txBody>
          <a:bodyPr>
            <a:normAutofit lnSpcReduction="10000"/>
          </a:bodyPr>
          <a:lstStyle/>
          <a:p>
            <a:pPr eaLnBrk="1" hangingPunct="1">
              <a:buFont typeface="Wingdings" panose="05000000000000000000" pitchFamily="2" charset="2"/>
              <a:buNone/>
            </a:pPr>
            <a:r>
              <a:rPr lang="en-US" altLang="zh-CN" sz="2400" b="1" dirty="0"/>
              <a:t>[</a:t>
            </a:r>
            <a:r>
              <a:rPr lang="zh-CN" altLang="en-US" sz="2400" b="1" dirty="0"/>
              <a:t>例</a:t>
            </a:r>
            <a:r>
              <a:rPr lang="en-US" altLang="zh-CN" sz="2400" b="1" dirty="0"/>
              <a:t>3.7]  </a:t>
            </a:r>
            <a:r>
              <a:rPr lang="zh-CN" altLang="en-US" sz="2400" b="1" dirty="0">
                <a:latin typeface="宋体" panose="02010600030101010101" pitchFamily="2" charset="-122"/>
              </a:rPr>
              <a:t>建立一个学生选课表</a:t>
            </a:r>
            <a:r>
              <a:rPr lang="en-US" altLang="zh-CN" sz="2400" b="1" dirty="0"/>
              <a:t>SC</a:t>
            </a:r>
            <a:endParaRPr lang="en-US" altLang="zh-CN" sz="2400" b="1" dirty="0"/>
          </a:p>
          <a:p>
            <a:pPr eaLnBrk="1" hangingPunct="1">
              <a:buFont typeface="Wingdings" panose="05000000000000000000" pitchFamily="2" charset="2"/>
              <a:buNone/>
            </a:pPr>
            <a:r>
              <a:rPr lang="en-US" altLang="zh-CN" sz="1600" b="1" dirty="0"/>
              <a:t>	</a:t>
            </a:r>
            <a:endParaRPr lang="en-US" altLang="zh-CN" sz="1600" b="1" dirty="0"/>
          </a:p>
          <a:p>
            <a:pPr eaLnBrk="1" hangingPunct="1">
              <a:buFont typeface="Wingdings" panose="05000000000000000000" pitchFamily="2" charset="2"/>
              <a:buNone/>
            </a:pPr>
            <a:r>
              <a:rPr lang="zh-CN" altLang="en-US" sz="2200" b="1" dirty="0"/>
              <a:t> 	</a:t>
            </a:r>
            <a:r>
              <a:rPr lang="en-US" altLang="zh-CN" sz="2200" b="1" dirty="0"/>
              <a:t>CREATE TABLE  SC</a:t>
            </a:r>
            <a:endParaRPr lang="en-US" altLang="zh-CN" sz="2200" b="1" dirty="0"/>
          </a:p>
          <a:p>
            <a:pPr eaLnBrk="1" hangingPunct="1">
              <a:buFont typeface="Wingdings" panose="05000000000000000000" pitchFamily="2" charset="2"/>
              <a:buNone/>
            </a:pPr>
            <a:r>
              <a:rPr lang="en-US" altLang="zh-CN" sz="2200" b="1" dirty="0"/>
              <a:t>          </a:t>
            </a:r>
            <a:r>
              <a:rPr lang="zh-CN" altLang="en-US" sz="2200" b="1" dirty="0"/>
              <a:t>(</a:t>
            </a:r>
            <a:r>
              <a:rPr lang="en-US" altLang="zh-CN" sz="2200" b="1" dirty="0" err="1"/>
              <a:t>Sno</a:t>
            </a:r>
            <a:r>
              <a:rPr lang="en-US" altLang="zh-CN" sz="2200" b="1" dirty="0"/>
              <a:t>  CHAR</a:t>
            </a:r>
            <a:r>
              <a:rPr lang="zh-CN" altLang="en-US" sz="2200" b="1" dirty="0"/>
              <a:t>(</a:t>
            </a:r>
            <a:r>
              <a:rPr lang="en-US" altLang="zh-CN" sz="2200" b="1" dirty="0"/>
              <a:t>9</a:t>
            </a:r>
            <a:r>
              <a:rPr lang="zh-CN" altLang="en-US" sz="2200" b="1" dirty="0"/>
              <a:t>), </a:t>
            </a:r>
            <a:endParaRPr lang="zh-CN" altLang="en-US" sz="2200" b="1" dirty="0"/>
          </a:p>
          <a:p>
            <a:pPr eaLnBrk="1" hangingPunct="1">
              <a:buFont typeface="Wingdings" panose="05000000000000000000" pitchFamily="2" charset="2"/>
              <a:buNone/>
            </a:pPr>
            <a:r>
              <a:rPr lang="zh-CN" altLang="en-US" sz="2200" b="1" dirty="0"/>
              <a:t>           </a:t>
            </a:r>
            <a:r>
              <a:rPr lang="en-US" altLang="zh-CN" sz="2200" b="1" dirty="0" err="1"/>
              <a:t>Cno</a:t>
            </a:r>
            <a:r>
              <a:rPr lang="en-US" altLang="zh-CN" sz="2200" b="1" dirty="0"/>
              <a:t>  CHAR</a:t>
            </a:r>
            <a:r>
              <a:rPr lang="zh-CN" altLang="en-US" sz="2200" b="1" dirty="0"/>
              <a:t>(</a:t>
            </a:r>
            <a:r>
              <a:rPr lang="en-US" altLang="zh-CN" sz="2200" b="1" dirty="0"/>
              <a:t>4</a:t>
            </a:r>
            <a:r>
              <a:rPr lang="zh-CN" altLang="en-US" sz="2200" b="1" dirty="0"/>
              <a:t>),  </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Grade  SMALLINT</a:t>
            </a:r>
            <a:r>
              <a:rPr lang="zh-CN" altLang="en-US" sz="2200" b="1" dirty="0"/>
              <a:t>，</a:t>
            </a:r>
            <a:endParaRPr lang="zh-CN" altLang="en-US" sz="2200" b="1" dirty="0"/>
          </a:p>
          <a:p>
            <a:pPr eaLnBrk="1" hangingPunct="1">
              <a:buFont typeface="Wingdings" panose="05000000000000000000" pitchFamily="2" charset="2"/>
              <a:buNone/>
            </a:pPr>
            <a:r>
              <a:rPr lang="zh-CN" altLang="en-US" sz="2200" b="1" dirty="0"/>
              <a:t>           </a:t>
            </a:r>
            <a:r>
              <a:rPr lang="en-US" altLang="zh-CN" sz="2200" b="1" dirty="0"/>
              <a:t>PRIMARY KEY </a:t>
            </a:r>
            <a:r>
              <a:rPr lang="zh-CN" altLang="en-US" sz="2200" b="1" dirty="0"/>
              <a:t>(</a:t>
            </a:r>
            <a:r>
              <a:rPr lang="en-US" altLang="zh-CN" sz="2200" b="1" dirty="0" err="1"/>
              <a:t>Sno</a:t>
            </a:r>
            <a:r>
              <a:rPr lang="zh-CN" altLang="en-US" sz="2200" b="1" dirty="0"/>
              <a:t>,</a:t>
            </a:r>
            <a:r>
              <a:rPr lang="en-US" altLang="zh-CN" sz="2200" b="1" dirty="0" err="1"/>
              <a:t>Cno</a:t>
            </a:r>
            <a:r>
              <a:rPr lang="zh-CN" altLang="en-US" sz="2200" b="1" dirty="0"/>
              <a:t>),  </a:t>
            </a:r>
            <a:endParaRPr lang="zh-CN" altLang="en-US" sz="2200" b="1" dirty="0"/>
          </a:p>
          <a:p>
            <a:pPr eaLnBrk="1" hangingPunct="1">
              <a:buFont typeface="Wingdings" panose="05000000000000000000" pitchFamily="2" charset="2"/>
              <a:buNone/>
            </a:pPr>
            <a:r>
              <a:rPr lang="zh-CN" altLang="en-US" sz="1800" b="1" dirty="0"/>
              <a:t>                          </a:t>
            </a:r>
            <a:r>
              <a:rPr lang="en-US" altLang="zh-CN" sz="1800" b="1" dirty="0"/>
              <a:t>/* </a:t>
            </a:r>
            <a:r>
              <a:rPr lang="zh-CN" altLang="en-US" sz="1800" b="1" dirty="0"/>
              <a:t>主码由两个属性构成，必须作为表级完整性进行定义*</a:t>
            </a:r>
            <a:r>
              <a:rPr lang="en-US" altLang="zh-CN" sz="1800" b="1" dirty="0"/>
              <a:t>/</a:t>
            </a:r>
            <a:endParaRPr lang="en-US" altLang="zh-CN" sz="1800" b="1" dirty="0"/>
          </a:p>
          <a:p>
            <a:pPr eaLnBrk="1" hangingPunct="1">
              <a:buFont typeface="Wingdings" panose="05000000000000000000" pitchFamily="2" charset="2"/>
              <a:buNone/>
            </a:pPr>
            <a:r>
              <a:rPr lang="en-US" altLang="zh-CN" sz="2200" b="1" dirty="0"/>
              <a:t>      </a:t>
            </a:r>
            <a:r>
              <a:rPr lang="zh-CN" altLang="en-US" sz="2200" b="1" dirty="0"/>
              <a:t>     </a:t>
            </a:r>
            <a:r>
              <a:rPr lang="en-US" altLang="zh-CN" sz="2200" b="1" dirty="0"/>
              <a:t>FOREIGN KEY </a:t>
            </a:r>
            <a:r>
              <a:rPr lang="zh-CN" altLang="en-US" sz="2200" b="1" dirty="0"/>
              <a:t>(</a:t>
            </a:r>
            <a:r>
              <a:rPr lang="en-US" altLang="zh-CN" sz="2200" b="1" dirty="0" err="1"/>
              <a:t>Sno</a:t>
            </a:r>
            <a:r>
              <a:rPr lang="zh-CN" altLang="en-US" sz="2200" b="1" dirty="0"/>
              <a:t>)</a:t>
            </a:r>
            <a:r>
              <a:rPr lang="en-US" altLang="zh-CN" sz="2200" b="1" dirty="0"/>
              <a:t> REFERENCES Student</a:t>
            </a:r>
            <a:r>
              <a:rPr lang="zh-CN" altLang="en-US" sz="2200" b="1" dirty="0"/>
              <a:t>(</a:t>
            </a:r>
            <a:r>
              <a:rPr lang="en-US" altLang="zh-CN" sz="2200" b="1" dirty="0" err="1"/>
              <a:t>Sno</a:t>
            </a:r>
            <a:r>
              <a:rPr lang="zh-CN" altLang="en-US" sz="2200" b="1" dirty="0"/>
              <a:t>),</a:t>
            </a:r>
            <a:endParaRPr lang="zh-CN" altLang="en-US" sz="2200" b="1" dirty="0"/>
          </a:p>
          <a:p>
            <a:pPr eaLnBrk="1" hangingPunct="1">
              <a:buFont typeface="Wingdings" panose="05000000000000000000" pitchFamily="2" charset="2"/>
              <a:buNone/>
            </a:pPr>
            <a:r>
              <a:rPr lang="zh-CN" altLang="en-US" sz="1800" b="1" dirty="0"/>
              <a:t>                         </a:t>
            </a:r>
            <a:r>
              <a:rPr lang="en-US" altLang="zh-CN" sz="1800" b="1" dirty="0"/>
              <a:t>/* </a:t>
            </a:r>
            <a:r>
              <a:rPr lang="zh-CN" altLang="en-US" sz="1800" b="1" dirty="0"/>
              <a:t>表级完整性约束条件，</a:t>
            </a:r>
            <a:r>
              <a:rPr lang="en-US" altLang="zh-CN" sz="1800" b="1" dirty="0" err="1"/>
              <a:t>Sno</a:t>
            </a:r>
            <a:r>
              <a:rPr lang="zh-CN" altLang="en-US" sz="1800" b="1" dirty="0"/>
              <a:t>是外码，被参照表是</a:t>
            </a:r>
            <a:r>
              <a:rPr lang="en-US" altLang="zh-CN" sz="1800" b="1" dirty="0"/>
              <a:t>Student */</a:t>
            </a:r>
            <a:endParaRPr lang="en-US" altLang="zh-CN" sz="1800" b="1" dirty="0"/>
          </a:p>
          <a:p>
            <a:pPr eaLnBrk="1" hangingPunct="1">
              <a:buFont typeface="Wingdings" panose="05000000000000000000" pitchFamily="2" charset="2"/>
              <a:buNone/>
            </a:pPr>
            <a:r>
              <a:rPr lang="en-US" altLang="zh-CN" sz="2200" b="1" dirty="0"/>
              <a:t>      </a:t>
            </a:r>
            <a:r>
              <a:rPr lang="zh-CN" altLang="en-US" sz="2200" b="1" dirty="0"/>
              <a:t>     </a:t>
            </a:r>
            <a:r>
              <a:rPr lang="en-US" altLang="zh-CN" sz="2200" b="1" dirty="0"/>
              <a:t>FOREIGN KEY </a:t>
            </a:r>
            <a:r>
              <a:rPr lang="zh-CN" altLang="en-US" sz="2200" b="1" dirty="0"/>
              <a:t>(</a:t>
            </a:r>
            <a:r>
              <a:rPr lang="en-US" altLang="zh-CN" sz="2200" b="1" dirty="0" err="1"/>
              <a:t>Cno</a:t>
            </a:r>
            <a:r>
              <a:rPr lang="zh-CN" altLang="en-US" sz="2200" b="1" dirty="0"/>
              <a:t>)</a:t>
            </a:r>
            <a:r>
              <a:rPr lang="en-US" altLang="zh-CN" sz="2200" b="1" dirty="0"/>
              <a:t>REFERENCES Course</a:t>
            </a:r>
            <a:r>
              <a:rPr lang="zh-CN" altLang="en-US" sz="2200" b="1" dirty="0"/>
              <a:t>(</a:t>
            </a:r>
            <a:r>
              <a:rPr lang="en-US" altLang="zh-CN" sz="2200" b="1" dirty="0" err="1"/>
              <a:t>Cno</a:t>
            </a:r>
            <a:r>
              <a:rPr lang="zh-CN" altLang="en-US" sz="2200" b="1" dirty="0"/>
              <a:t>)</a:t>
            </a:r>
            <a:endParaRPr lang="zh-CN" altLang="en-US" sz="2200" b="1" dirty="0"/>
          </a:p>
          <a:p>
            <a:pPr eaLnBrk="1" hangingPunct="1">
              <a:buFont typeface="Wingdings" panose="05000000000000000000" pitchFamily="2" charset="2"/>
              <a:buNone/>
            </a:pPr>
            <a:r>
              <a:rPr lang="en-US" altLang="zh-CN" sz="1800" b="1" dirty="0"/>
              <a:t>                          /* </a:t>
            </a:r>
            <a:r>
              <a:rPr lang="zh-CN" altLang="en-US" sz="1800" b="1" dirty="0"/>
              <a:t>表级完整性约束条件， </a:t>
            </a:r>
            <a:r>
              <a:rPr lang="en-US" altLang="zh-CN" sz="1800" b="1" dirty="0" err="1"/>
              <a:t>Cno</a:t>
            </a:r>
            <a:r>
              <a:rPr lang="zh-CN" altLang="en-US" sz="1800" b="1" dirty="0"/>
              <a:t>是外码，被参照表是</a:t>
            </a:r>
            <a:r>
              <a:rPr lang="en-US" altLang="zh-CN" sz="1800" b="1" dirty="0"/>
              <a:t>Course*/</a:t>
            </a:r>
            <a:endParaRPr lang="en-US" altLang="zh-CN" sz="1800" b="1" dirty="0"/>
          </a:p>
          <a:p>
            <a:pPr eaLnBrk="1" hangingPunct="1">
              <a:buFont typeface="Wingdings" panose="05000000000000000000" pitchFamily="2" charset="2"/>
              <a:buNone/>
            </a:pPr>
            <a:r>
              <a:rPr lang="zh-CN" altLang="en-US" sz="2200" b="1" dirty="0"/>
              <a:t>        )</a:t>
            </a:r>
            <a:r>
              <a:rPr lang="en-US" altLang="zh-CN" sz="2200" b="1" dirty="0"/>
              <a:t>; </a:t>
            </a:r>
            <a:endParaRPr lang="en-US" altLang="zh-CN" sz="2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695960" y="115570"/>
            <a:ext cx="10057765" cy="1325880"/>
          </a:xfrm>
        </p:spPr>
        <p:txBody>
          <a:bodyPr/>
          <a:lstStyle/>
          <a:p>
            <a:pPr algn="l" eaLnBrk="1" hangingPunct="1">
              <a:lnSpc>
                <a:spcPct val="100000"/>
              </a:lnSpc>
              <a:buClrTx/>
              <a:buSzTx/>
              <a:buFontTx/>
            </a:pPr>
            <a:r>
              <a:rPr lang="zh-CN" altLang="en-US" sz="3600" b="1" dirty="0">
                <a:latin typeface="微软雅黑" panose="020B0503020204020204" pitchFamily="34" charset="-122"/>
                <a:ea typeface="微软雅黑" panose="020B0503020204020204" pitchFamily="34" charset="-122"/>
                <a:cs typeface="+mn-cs"/>
              </a:rPr>
              <a:t>修改基本表</a:t>
            </a:r>
            <a:endParaRPr lang="zh-CN" altLang="en-US" sz="3600" b="1" dirty="0">
              <a:latin typeface="微软雅黑" panose="020B0503020204020204" pitchFamily="34" charset="-122"/>
              <a:ea typeface="微软雅黑" panose="020B0503020204020204" pitchFamily="34" charset="-122"/>
              <a:cs typeface="+mn-cs"/>
            </a:endParaRPr>
          </a:p>
        </p:txBody>
      </p:sp>
      <p:sp>
        <p:nvSpPr>
          <p:cNvPr id="46083" name="Rectangle 3"/>
          <p:cNvSpPr>
            <a:spLocks noGrp="1" noChangeArrowheads="1"/>
          </p:cNvSpPr>
          <p:nvPr>
            <p:ph type="body" idx="4294967295"/>
          </p:nvPr>
        </p:nvSpPr>
        <p:spPr>
          <a:xfrm>
            <a:off x="1031240" y="1310005"/>
            <a:ext cx="9387205" cy="4864735"/>
          </a:xfrm>
        </p:spPr>
        <p:txBody>
          <a:bodyPr>
            <a:noAutofit/>
          </a:bodyPr>
          <a:lstStyle/>
          <a:p>
            <a:pPr eaLnBrk="1" hangingPunct="1">
              <a:lnSpc>
                <a:spcPct val="150000"/>
              </a:lnSpc>
              <a:buFont typeface="Wingdings" panose="05000000000000000000" pitchFamily="2" charset="2"/>
              <a:buNone/>
            </a:pPr>
            <a:r>
              <a:rPr lang="en-US" altLang="zh-CN" dirty="0"/>
              <a:t>ALTER TABLE &lt;</a:t>
            </a:r>
            <a:r>
              <a:rPr lang="zh-CN" altLang="en-US" dirty="0"/>
              <a:t>表名</a:t>
            </a:r>
            <a:r>
              <a:rPr lang="en-US" altLang="zh-CN" dirty="0"/>
              <a:t>&gt;</a:t>
            </a:r>
            <a:endParaRPr lang="en-US" altLang="zh-CN" dirty="0"/>
          </a:p>
          <a:p>
            <a:pPr marL="0" lvl="2" indent="0">
              <a:lnSpc>
                <a:spcPct val="150000"/>
              </a:lnSpc>
              <a:buClr>
                <a:schemeClr val="hlink"/>
              </a:buClr>
              <a:buNone/>
            </a:pPr>
            <a:r>
              <a:rPr lang="en-US" altLang="zh-CN" sz="2400" dirty="0"/>
              <a:t>[ ADD[COLUMN] &lt;</a:t>
            </a:r>
            <a:r>
              <a:rPr lang="zh-CN" altLang="en-US" sz="2400" dirty="0"/>
              <a:t>新列名</a:t>
            </a:r>
            <a:r>
              <a:rPr lang="en-US" altLang="zh-CN" sz="2400" dirty="0"/>
              <a:t>&gt; &lt;</a:t>
            </a:r>
            <a:r>
              <a:rPr lang="zh-CN" altLang="en-US" sz="2400" dirty="0"/>
              <a:t>数据类型</a:t>
            </a:r>
            <a:r>
              <a:rPr lang="en-US" altLang="zh-CN" sz="2400" dirty="0"/>
              <a:t>&gt; [ </a:t>
            </a:r>
            <a:r>
              <a:rPr lang="zh-CN" altLang="en-US" sz="2400" dirty="0"/>
              <a:t>完整性约束 </a:t>
            </a:r>
            <a:r>
              <a:rPr lang="en-US" altLang="zh-CN" sz="2400" dirty="0"/>
              <a:t>] ]</a:t>
            </a:r>
            <a:endParaRPr lang="en-US" altLang="zh-CN" sz="2400" dirty="0"/>
          </a:p>
          <a:p>
            <a:pPr eaLnBrk="1" hangingPunct="1">
              <a:lnSpc>
                <a:spcPct val="150000"/>
              </a:lnSpc>
              <a:buFont typeface="Wingdings" panose="05000000000000000000" pitchFamily="2" charset="2"/>
              <a:buNone/>
            </a:pPr>
            <a:r>
              <a:rPr lang="en-US" altLang="zh-CN" sz="2400" dirty="0"/>
              <a:t>[ ADD &lt;</a:t>
            </a:r>
            <a:r>
              <a:rPr lang="zh-CN" altLang="en-US" sz="2400" dirty="0"/>
              <a:t>表级完整性约束</a:t>
            </a:r>
            <a:r>
              <a:rPr lang="en-US" altLang="zh-CN" sz="2400" dirty="0"/>
              <a:t>&gt;]</a:t>
            </a:r>
            <a:endParaRPr lang="en-US" altLang="zh-CN" sz="2000" dirty="0"/>
          </a:p>
          <a:p>
            <a:pPr eaLnBrk="1" hangingPunct="1">
              <a:lnSpc>
                <a:spcPct val="150000"/>
              </a:lnSpc>
              <a:buFont typeface="Wingdings" panose="05000000000000000000" pitchFamily="2" charset="2"/>
              <a:buNone/>
            </a:pPr>
            <a:r>
              <a:rPr lang="en-US" altLang="zh-CN" sz="2400" dirty="0"/>
              <a:t>[ DROP [ COLUMN ] &lt;</a:t>
            </a:r>
            <a:r>
              <a:rPr lang="zh-CN" altLang="en-US" sz="2400" dirty="0"/>
              <a:t>列名</a:t>
            </a:r>
            <a:r>
              <a:rPr lang="en-US" altLang="zh-CN" sz="2400" dirty="0"/>
              <a:t>&gt; [CASCADE| RESTRICT] ]</a:t>
            </a:r>
            <a:endParaRPr lang="en-US" altLang="zh-CN" sz="2000" dirty="0"/>
          </a:p>
          <a:p>
            <a:pPr eaLnBrk="1" hangingPunct="1">
              <a:lnSpc>
                <a:spcPct val="150000"/>
              </a:lnSpc>
              <a:buFont typeface="Wingdings" panose="05000000000000000000" pitchFamily="2" charset="2"/>
              <a:buNone/>
            </a:pPr>
            <a:r>
              <a:rPr lang="en-US" altLang="zh-CN" sz="2400" dirty="0"/>
              <a:t>[ DROP CONSTRAINT&lt;</a:t>
            </a:r>
            <a:r>
              <a:rPr lang="zh-CN" altLang="en-US" sz="2400" dirty="0"/>
              <a:t>完整性约束名</a:t>
            </a:r>
            <a:r>
              <a:rPr lang="en-US" altLang="zh-CN" sz="2400" dirty="0"/>
              <a:t>&gt;[ RESTRICT | CASCADE ]</a:t>
            </a:r>
            <a:r>
              <a:rPr lang="en-US" altLang="zh-CN" dirty="0"/>
              <a:t> ]</a:t>
            </a:r>
            <a:endParaRPr lang="en-US" altLang="zh-CN" sz="2400" dirty="0"/>
          </a:p>
          <a:p>
            <a:pPr eaLnBrk="1" hangingPunct="1">
              <a:lnSpc>
                <a:spcPct val="150000"/>
              </a:lnSpc>
              <a:buFont typeface="Wingdings" panose="05000000000000000000" pitchFamily="2" charset="2"/>
              <a:buNone/>
            </a:pPr>
            <a:r>
              <a:rPr lang="en-US" altLang="zh-CN" sz="2400" dirty="0"/>
              <a:t>[ALTER COLUMN &lt;</a:t>
            </a:r>
            <a:r>
              <a:rPr lang="zh-CN" altLang="en-US" sz="2400" dirty="0"/>
              <a:t>列名</a:t>
            </a:r>
            <a:r>
              <a:rPr lang="en-US" altLang="zh-CN" sz="2400" dirty="0"/>
              <a:t>&gt;&lt;</a:t>
            </a:r>
            <a:r>
              <a:rPr lang="zh-CN" altLang="en-US" sz="2400" dirty="0"/>
              <a:t>数据类型</a:t>
            </a:r>
            <a:r>
              <a:rPr lang="en-US" altLang="zh-CN" sz="2400" dirty="0"/>
              <a:t>&gt;</a:t>
            </a:r>
            <a:r>
              <a:rPr lang="en-US" altLang="zh-CN" dirty="0"/>
              <a:t> ] </a:t>
            </a:r>
            <a:r>
              <a:rPr lang="zh-CN" altLang="en-US" sz="2400" dirty="0"/>
              <a:t>;</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357910" y="106507"/>
            <a:ext cx="10515600" cy="1325563"/>
          </a:xfrm>
        </p:spPr>
        <p:txBody>
          <a:bodyPr/>
          <a:lstStyle/>
          <a:p>
            <a:pPr eaLnBrk="1" hangingPunct="1"/>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修改表</a:t>
            </a:r>
            <a:r>
              <a:rPr lang="en-US" altLang="zh-CN" sz="36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例题</a:t>
            </a:r>
            <a:endParaRPr lang="zh-CN" altLang="en-US"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55" name="Rectangle 3"/>
          <p:cNvSpPr>
            <a:spLocks noGrp="1" noChangeArrowheads="1"/>
          </p:cNvSpPr>
          <p:nvPr>
            <p:ph type="body" idx="4294967295"/>
          </p:nvPr>
        </p:nvSpPr>
        <p:spPr>
          <a:xfrm>
            <a:off x="951922" y="1532660"/>
            <a:ext cx="10926042" cy="5097463"/>
          </a:xfrm>
        </p:spPr>
        <p:txBody>
          <a:bodyPr>
            <a:normAutofit/>
          </a:bodyPr>
          <a:lstStyle/>
          <a:p>
            <a:pPr eaLnBrk="1" hangingPunct="1">
              <a:lnSpc>
                <a:spcPct val="140000"/>
              </a:lnSpc>
              <a:spcBef>
                <a:spcPct val="0"/>
              </a:spcBef>
              <a:buFont typeface="Wingdings" panose="05000000000000000000" pitchFamily="2" charset="2"/>
              <a:buNone/>
            </a:pPr>
            <a:r>
              <a:rPr lang="en-US" altLang="zh-CN" sz="2400" b="1" dirty="0"/>
              <a:t>[</a:t>
            </a:r>
            <a:r>
              <a:rPr lang="zh-CN" altLang="en-US" sz="2400" b="1" dirty="0"/>
              <a:t>例</a:t>
            </a:r>
            <a:r>
              <a:rPr lang="en-US" altLang="zh-CN" sz="2400" b="1" dirty="0"/>
              <a:t>3.9]</a:t>
            </a:r>
            <a:r>
              <a:rPr lang="zh-CN" altLang="en-US" sz="2400" b="1" dirty="0"/>
              <a:t> 将年龄的数据类型由字符型（假设原来的数据类型是字符型）改为整数。</a:t>
            </a:r>
            <a:endParaRPr lang="zh-CN" altLang="en-US" sz="2400" b="1" dirty="0"/>
          </a:p>
          <a:p>
            <a:pPr eaLnBrk="1" hangingPunct="1">
              <a:lnSpc>
                <a:spcPct val="140000"/>
              </a:lnSpc>
              <a:spcBef>
                <a:spcPct val="0"/>
              </a:spcBef>
              <a:buFont typeface="Wingdings" panose="05000000000000000000" pitchFamily="2" charset="2"/>
              <a:buNone/>
            </a:pPr>
            <a:r>
              <a:rPr lang="zh-CN" altLang="en-US" sz="2000" b="1" dirty="0"/>
              <a:t>    		</a:t>
            </a:r>
            <a:r>
              <a:rPr lang="en-US" altLang="zh-CN" sz="2400" b="1" dirty="0"/>
              <a:t>ALTER TABLE Student ALTER COLUMN Sage INT</a:t>
            </a:r>
            <a:r>
              <a:rPr lang="zh-CN" altLang="en-US" sz="2400" b="1" dirty="0"/>
              <a:t>;</a:t>
            </a:r>
            <a:endParaRPr lang="zh-CN" altLang="en-US" sz="2400" b="1" dirty="0"/>
          </a:p>
          <a:p>
            <a:pPr eaLnBrk="1" hangingPunct="1">
              <a:lnSpc>
                <a:spcPct val="140000"/>
              </a:lnSpc>
              <a:spcBef>
                <a:spcPct val="0"/>
              </a:spcBef>
              <a:buFont typeface="Wingdings" panose="05000000000000000000" pitchFamily="2" charset="2"/>
              <a:buNone/>
            </a:pPr>
            <a:r>
              <a:rPr lang="en-US" altLang="zh-CN" sz="2400" b="1" dirty="0"/>
              <a:t>[</a:t>
            </a:r>
            <a:r>
              <a:rPr lang="zh-CN" altLang="en-US" sz="2400" b="1" dirty="0"/>
              <a:t>例</a:t>
            </a:r>
            <a:r>
              <a:rPr lang="en-US" altLang="zh-CN" sz="2400" b="1" dirty="0"/>
              <a:t>3.10]</a:t>
            </a:r>
            <a:r>
              <a:rPr lang="zh-CN" altLang="en-US" sz="2400" b="1" dirty="0"/>
              <a:t> 增加课程名称必须取唯一值的约束条件。</a:t>
            </a:r>
            <a:endParaRPr lang="zh-CN" altLang="en-US" sz="2400" b="1" dirty="0"/>
          </a:p>
          <a:p>
            <a:pPr eaLnBrk="1" hangingPunct="1">
              <a:lnSpc>
                <a:spcPct val="140000"/>
              </a:lnSpc>
              <a:spcBef>
                <a:spcPct val="0"/>
              </a:spcBef>
              <a:buFont typeface="Wingdings" panose="05000000000000000000" pitchFamily="2" charset="2"/>
              <a:buNone/>
            </a:pPr>
            <a:r>
              <a:rPr lang="zh-CN" altLang="en-US" sz="2000" b="1" dirty="0"/>
              <a:t>    		</a:t>
            </a:r>
            <a:r>
              <a:rPr lang="en-US" altLang="zh-CN" sz="2400" b="1" dirty="0"/>
              <a:t>ALTER TABLE Course ADD UNIQUE</a:t>
            </a:r>
            <a:r>
              <a:rPr lang="zh-CN" altLang="en-US" sz="2400" b="1" dirty="0"/>
              <a:t>(</a:t>
            </a:r>
            <a:r>
              <a:rPr lang="en-US" altLang="zh-CN" sz="2400" b="1" dirty="0" err="1"/>
              <a:t>Cname</a:t>
            </a:r>
            <a:r>
              <a:rPr lang="zh-CN" altLang="en-US" sz="2400" b="1" dirty="0"/>
              <a:t>)</a:t>
            </a:r>
            <a:r>
              <a:rPr lang="en-US" altLang="zh-CN" sz="2400" b="1" dirty="0"/>
              <a:t>; </a:t>
            </a:r>
            <a:endParaRPr lang="en-US" altLang="zh-CN" sz="2400" b="1" dirty="0"/>
          </a:p>
          <a:p>
            <a:pPr algn="just">
              <a:buNone/>
            </a:pPr>
            <a:r>
              <a:rPr lang="en-US" altLang="zh-CN" sz="2400" b="1" dirty="0"/>
              <a:t> [</a:t>
            </a:r>
            <a:r>
              <a:rPr lang="zh-CN" altLang="en-US" sz="2400" b="1" dirty="0"/>
              <a:t>例</a:t>
            </a:r>
            <a:r>
              <a:rPr lang="en-US" altLang="zh-CN" sz="2400" b="1" dirty="0"/>
              <a:t>3.11]  </a:t>
            </a:r>
            <a:r>
              <a:rPr lang="zh-CN" altLang="en-US" sz="2400" b="1" dirty="0"/>
              <a:t>删除</a:t>
            </a:r>
            <a:r>
              <a:rPr lang="en-US" altLang="zh-CN" sz="2400" b="1" dirty="0"/>
              <a:t>Student</a:t>
            </a:r>
            <a:r>
              <a:rPr lang="zh-CN" altLang="en-US" sz="2400" b="1" dirty="0"/>
              <a:t>表</a:t>
            </a:r>
            <a:endParaRPr lang="zh-CN" altLang="en-US" sz="2400" b="1" dirty="0"/>
          </a:p>
          <a:p>
            <a:pPr lvl="1">
              <a:lnSpc>
                <a:spcPct val="160000"/>
              </a:lnSpc>
              <a:buNone/>
            </a:pPr>
            <a:r>
              <a:rPr lang="zh-CN" altLang="en-US" b="1" dirty="0"/>
              <a:t>                 </a:t>
            </a:r>
            <a:r>
              <a:rPr lang="en-US" altLang="zh-CN" b="1" dirty="0"/>
              <a:t>DROP TABLE  Student  CASCADE;</a:t>
            </a:r>
            <a:endParaRPr lang="en-US" altLang="zh-CN" b="1" dirty="0"/>
          </a:p>
          <a:p>
            <a:pPr eaLnBrk="1" hangingPunct="1">
              <a:lnSpc>
                <a:spcPct val="140000"/>
              </a:lnSpc>
              <a:spcBef>
                <a:spcPct val="0"/>
              </a:spcBef>
              <a:buFont typeface="Wingdings" panose="05000000000000000000" pitchFamily="2" charset="2"/>
              <a:buNone/>
            </a:pPr>
            <a:endParaRPr lang="en-US" altLang="zh-CN"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838027" y="0"/>
            <a:ext cx="10515600" cy="1325563"/>
          </a:xfrm>
        </p:spPr>
        <p:txBody>
          <a:bodyPr/>
          <a:lstStyle/>
          <a:p>
            <a:pPr algn="l" eaLnBrk="1" hangingPunct="1">
              <a:lnSpc>
                <a:spcPct val="100000"/>
              </a:lnSpc>
              <a:buClrTx/>
              <a:buSzTx/>
              <a:buFontTx/>
            </a:pP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删除基本表 </a:t>
            </a:r>
            <a:endParaRPr lang="zh-CN" altLang="en-US"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179" name="Rectangle 3"/>
          <p:cNvSpPr>
            <a:spLocks noGrp="1" noChangeArrowheads="1"/>
          </p:cNvSpPr>
          <p:nvPr>
            <p:ph type="body" idx="4294967295"/>
          </p:nvPr>
        </p:nvSpPr>
        <p:spPr>
          <a:xfrm>
            <a:off x="614045" y="1529715"/>
            <a:ext cx="11420475" cy="5021580"/>
          </a:xfrm>
        </p:spPr>
        <p:txBody>
          <a:bodyPr/>
          <a:lstStyle/>
          <a:p>
            <a:pPr fontAlgn="auto">
              <a:lnSpc>
                <a:spcPct val="150000"/>
              </a:lnSpc>
              <a:buFont typeface="Wingdings" panose="05000000000000000000" pitchFamily="2" charset="2"/>
              <a:buNone/>
            </a:pPr>
            <a:r>
              <a:rPr lang="en-US" altLang="zh-CN" sz="2400" dirty="0"/>
              <a:t>	</a:t>
            </a:r>
            <a:r>
              <a:rPr lang="en-US" altLang="zh-CN" dirty="0"/>
              <a:t>DROP TABLE &lt;</a:t>
            </a:r>
            <a:r>
              <a:rPr lang="zh-CN" altLang="en-US" dirty="0"/>
              <a:t>表名</a:t>
            </a:r>
            <a:r>
              <a:rPr lang="en-US" altLang="zh-CN" dirty="0"/>
              <a:t>&gt;</a:t>
            </a:r>
            <a:r>
              <a:rPr lang="zh-CN" altLang="en-US" dirty="0"/>
              <a:t>［</a:t>
            </a:r>
            <a:r>
              <a:rPr lang="en-US" altLang="zh-CN" dirty="0"/>
              <a:t>RESTRICT| CASCADE</a:t>
            </a:r>
            <a:r>
              <a:rPr lang="zh-CN" altLang="en-US" dirty="0"/>
              <a:t>］</a:t>
            </a:r>
            <a:r>
              <a:rPr lang="en-US" altLang="zh-CN" dirty="0"/>
              <a:t>;</a:t>
            </a:r>
            <a:endParaRPr lang="zh-CN" altLang="en-US" sz="2400" dirty="0"/>
          </a:p>
          <a:p>
            <a:pPr fontAlgn="auto">
              <a:lnSpc>
                <a:spcPct val="150000"/>
              </a:lnSpc>
            </a:pPr>
            <a:r>
              <a:rPr lang="en-US" altLang="zh-CN" dirty="0"/>
              <a:t>RESTRICT</a:t>
            </a:r>
            <a:r>
              <a:rPr lang="zh-CN" altLang="en-US" dirty="0"/>
              <a:t>：删除表是有限制的</a:t>
            </a:r>
            <a:r>
              <a:rPr lang="zh-CN" altLang="en-US" sz="2400" dirty="0"/>
              <a:t>。</a:t>
            </a:r>
            <a:endParaRPr lang="zh-CN" altLang="en-US" sz="2400" dirty="0"/>
          </a:p>
          <a:p>
            <a:pPr lvl="1" fontAlgn="auto">
              <a:lnSpc>
                <a:spcPct val="150000"/>
              </a:lnSpc>
            </a:pPr>
            <a:r>
              <a:rPr lang="zh-CN" altLang="en-US" dirty="0"/>
              <a:t>欲删除的基本表不能被其他表的约束所引用</a:t>
            </a:r>
            <a:endParaRPr lang="zh-CN" altLang="en-US" dirty="0"/>
          </a:p>
          <a:p>
            <a:pPr lvl="1" fontAlgn="auto">
              <a:lnSpc>
                <a:spcPct val="150000"/>
              </a:lnSpc>
            </a:pPr>
            <a:r>
              <a:rPr lang="zh-CN" altLang="en-US" dirty="0"/>
              <a:t>如果存在依赖该表的对象，则此表不能被删除</a:t>
            </a:r>
            <a:endParaRPr lang="zh-CN" altLang="en-US" dirty="0"/>
          </a:p>
          <a:p>
            <a:pPr fontAlgn="auto">
              <a:lnSpc>
                <a:spcPct val="150000"/>
              </a:lnSpc>
            </a:pPr>
            <a:r>
              <a:rPr lang="en-US" altLang="zh-CN" dirty="0"/>
              <a:t>CASCADE</a:t>
            </a:r>
            <a:r>
              <a:rPr lang="zh-CN" altLang="en-US" dirty="0"/>
              <a:t>：删除该表没有限制</a:t>
            </a:r>
            <a:r>
              <a:rPr lang="zh-CN" altLang="en-US" sz="2400" dirty="0"/>
              <a:t>。</a:t>
            </a:r>
            <a:endParaRPr lang="zh-CN" altLang="en-US" sz="2400" dirty="0"/>
          </a:p>
          <a:p>
            <a:pPr lvl="1" fontAlgn="auto">
              <a:lnSpc>
                <a:spcPct val="150000"/>
              </a:lnSpc>
            </a:pPr>
            <a:r>
              <a:rPr lang="zh-CN" altLang="en-US" dirty="0"/>
              <a:t>在删除基本表的同时，相关的依赖对象一起删除 </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数据的查询</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923" name="Rectangle 3"/>
          <p:cNvSpPr>
            <a:spLocks noGrp="1" noChangeArrowheads="1"/>
          </p:cNvSpPr>
          <p:nvPr>
            <p:ph idx="1"/>
          </p:nvPr>
        </p:nvSpPr>
        <p:spPr/>
        <p:txBody>
          <a:bodyPr/>
          <a:lstStyle/>
          <a:p>
            <a:pPr eaLnBrk="1" hangingPunct="1">
              <a:lnSpc>
                <a:spcPct val="120000"/>
              </a:lnSpc>
              <a:buFont typeface="Wingdings" panose="05000000000000000000" pitchFamily="2" charset="2"/>
              <a:buNone/>
            </a:pPr>
            <a:r>
              <a:rPr lang="en-US" altLang="zh-CN" sz="2400">
                <a:solidFill>
                  <a:schemeClr val="hlink"/>
                </a:solidFill>
              </a:rPr>
              <a:t> SELECT</a:t>
            </a:r>
            <a:r>
              <a:rPr lang="en-US" altLang="zh-CN" sz="2400"/>
              <a:t> [ALL|DISTINCT| TOP N]  </a:t>
            </a:r>
            <a:endParaRPr lang="en-US" altLang="zh-CN" sz="2400"/>
          </a:p>
          <a:p>
            <a:pPr eaLnBrk="1" hangingPunct="1">
              <a:lnSpc>
                <a:spcPct val="120000"/>
              </a:lnSpc>
              <a:buFont typeface="Wingdings" panose="05000000000000000000" pitchFamily="2" charset="2"/>
              <a:buNone/>
            </a:pPr>
            <a:r>
              <a:rPr lang="en-US" altLang="zh-CN" sz="2400"/>
              <a:t>   &lt;</a:t>
            </a:r>
            <a:r>
              <a:rPr lang="zh-CN" altLang="en-US" sz="2400"/>
              <a:t>目标列表达式</a:t>
            </a:r>
            <a:r>
              <a:rPr lang="en-US" altLang="zh-CN" sz="2400"/>
              <a:t>&gt; [</a:t>
            </a:r>
            <a:r>
              <a:rPr lang="zh-CN" altLang="en-US" sz="2400"/>
              <a:t>别名</a:t>
            </a:r>
            <a:r>
              <a:rPr lang="en-US" altLang="zh-CN" sz="2400"/>
              <a:t>] [ ,&lt;</a:t>
            </a:r>
            <a:r>
              <a:rPr lang="zh-CN" altLang="en-US" sz="2400"/>
              <a:t>目标列表达式</a:t>
            </a:r>
            <a:r>
              <a:rPr lang="en-US" altLang="zh-CN" sz="2400"/>
              <a:t>&gt; [</a:t>
            </a:r>
            <a:r>
              <a:rPr lang="zh-CN" altLang="en-US" sz="2400"/>
              <a:t>别名</a:t>
            </a:r>
            <a:r>
              <a:rPr lang="en-US" altLang="zh-CN" sz="2400"/>
              <a:t>]] …</a:t>
            </a:r>
            <a:endParaRPr lang="en-US" altLang="zh-CN" sz="2400"/>
          </a:p>
          <a:p>
            <a:pPr eaLnBrk="1" hangingPunct="1">
              <a:lnSpc>
                <a:spcPct val="120000"/>
              </a:lnSpc>
              <a:buFont typeface="Wingdings" panose="05000000000000000000" pitchFamily="2" charset="2"/>
              <a:buNone/>
            </a:pPr>
            <a:r>
              <a:rPr lang="en-US" altLang="zh-CN" sz="2400">
                <a:solidFill>
                  <a:schemeClr val="hlink"/>
                </a:solidFill>
              </a:rPr>
              <a:t> FROM</a:t>
            </a:r>
            <a:r>
              <a:rPr lang="en-US" altLang="zh-CN" sz="2400">
                <a:solidFill>
                  <a:srgbClr val="FF3399"/>
                </a:solidFill>
              </a:rPr>
              <a:t>    </a:t>
            </a:r>
            <a:r>
              <a:rPr lang="en-US" altLang="zh-CN" sz="2400"/>
              <a:t> &lt;</a:t>
            </a:r>
            <a:r>
              <a:rPr lang="zh-CN" altLang="en-US" sz="2400"/>
              <a:t>表名或视图名</a:t>
            </a:r>
            <a:r>
              <a:rPr lang="en-US" altLang="zh-CN" sz="2400"/>
              <a:t>&gt; [</a:t>
            </a:r>
            <a:r>
              <a:rPr lang="zh-CN" altLang="en-US" sz="2400"/>
              <a:t>别名</a:t>
            </a:r>
            <a:r>
              <a:rPr lang="en-US" altLang="zh-CN" sz="2400"/>
              <a:t>] </a:t>
            </a:r>
            <a:endParaRPr lang="en-US" altLang="zh-CN" sz="2400"/>
          </a:p>
          <a:p>
            <a:pPr eaLnBrk="1" hangingPunct="1">
              <a:lnSpc>
                <a:spcPct val="120000"/>
              </a:lnSpc>
              <a:buFont typeface="Wingdings" panose="05000000000000000000" pitchFamily="2" charset="2"/>
              <a:buNone/>
            </a:pPr>
            <a:r>
              <a:rPr lang="en-US" altLang="zh-CN" sz="2400"/>
              <a:t>                [ ,&lt;</a:t>
            </a:r>
            <a:r>
              <a:rPr lang="zh-CN" altLang="en-US" sz="2400"/>
              <a:t>表名或视图名</a:t>
            </a:r>
            <a:r>
              <a:rPr lang="en-US" altLang="zh-CN" sz="2400"/>
              <a:t>&gt; [</a:t>
            </a:r>
            <a:r>
              <a:rPr lang="zh-CN" altLang="en-US" sz="2400"/>
              <a:t>别名</a:t>
            </a:r>
            <a:r>
              <a:rPr lang="en-US" altLang="zh-CN" sz="2400"/>
              <a:t>]] …</a:t>
            </a:r>
            <a:endParaRPr lang="en-US" altLang="zh-CN" sz="2400"/>
          </a:p>
          <a:p>
            <a:pPr eaLnBrk="1" hangingPunct="1">
              <a:lnSpc>
                <a:spcPct val="120000"/>
              </a:lnSpc>
              <a:buFont typeface="Wingdings" panose="05000000000000000000" pitchFamily="2" charset="2"/>
              <a:buNone/>
            </a:pPr>
            <a:r>
              <a:rPr lang="en-US" altLang="zh-CN" sz="2400"/>
              <a:t>                |</a:t>
            </a:r>
            <a:r>
              <a:rPr lang="zh-CN" altLang="en-US" sz="2400"/>
              <a:t>(</a:t>
            </a:r>
            <a:r>
              <a:rPr lang="en-US" altLang="zh-CN" sz="2400"/>
              <a:t>&lt;SELECT</a:t>
            </a:r>
            <a:r>
              <a:rPr lang="zh-CN" altLang="en-US" sz="2400"/>
              <a:t>语句</a:t>
            </a:r>
            <a:r>
              <a:rPr lang="en-US" altLang="zh-CN" sz="2400"/>
              <a:t>&gt;</a:t>
            </a:r>
            <a:r>
              <a:rPr lang="zh-CN" altLang="en-US" sz="2400"/>
              <a:t>)</a:t>
            </a:r>
            <a:r>
              <a:rPr lang="en-US" altLang="zh-CN" sz="2400"/>
              <a:t>[AS]&lt;</a:t>
            </a:r>
            <a:r>
              <a:rPr lang="zh-CN" altLang="en-US" sz="2400"/>
              <a:t>别名</a:t>
            </a:r>
            <a:r>
              <a:rPr lang="en-US" altLang="zh-CN" sz="2400"/>
              <a:t>&gt;</a:t>
            </a:r>
            <a:endParaRPr lang="en-US" altLang="zh-CN" sz="2400"/>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WHERE</a:t>
            </a:r>
            <a:r>
              <a:rPr lang="en-US" altLang="zh-CN" sz="2400"/>
              <a:t> &lt;</a:t>
            </a:r>
            <a:r>
              <a:rPr lang="zh-CN" altLang="en-US" sz="2400"/>
              <a:t>条件表达式</a:t>
            </a:r>
            <a:r>
              <a:rPr lang="en-US" altLang="zh-CN" sz="2400"/>
              <a:t>&gt;]</a:t>
            </a:r>
            <a:endParaRPr lang="en-US" altLang="zh-CN" sz="2400"/>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GROUP BY</a:t>
            </a:r>
            <a:r>
              <a:rPr lang="en-US" altLang="zh-CN" sz="2400"/>
              <a:t> &lt;</a:t>
            </a:r>
            <a:r>
              <a:rPr lang="zh-CN" altLang="en-US" sz="2400"/>
              <a:t>列名</a:t>
            </a:r>
            <a:r>
              <a:rPr lang="en-US" altLang="zh-CN" sz="2400"/>
              <a:t>1&gt;[</a:t>
            </a:r>
            <a:r>
              <a:rPr lang="en-US" altLang="zh-CN" sz="2400">
                <a:solidFill>
                  <a:schemeClr val="hlink"/>
                </a:solidFill>
              </a:rPr>
              <a:t>HAVING</a:t>
            </a:r>
            <a:r>
              <a:rPr lang="en-US" altLang="zh-CN" sz="2400"/>
              <a:t>&lt;</a:t>
            </a:r>
            <a:r>
              <a:rPr lang="zh-CN" altLang="en-US" sz="2400"/>
              <a:t>条件表达式</a:t>
            </a:r>
            <a:r>
              <a:rPr lang="en-US" altLang="zh-CN" sz="2400"/>
              <a:t>&gt;]]</a:t>
            </a:r>
            <a:endParaRPr lang="en-US" altLang="zh-CN" sz="2400"/>
          </a:p>
          <a:p>
            <a:pPr eaLnBrk="1" hangingPunct="1">
              <a:lnSpc>
                <a:spcPct val="120000"/>
              </a:lnSpc>
              <a:buFont typeface="Wingdings" panose="05000000000000000000" pitchFamily="2" charset="2"/>
              <a:buNone/>
            </a:pPr>
            <a:r>
              <a:rPr lang="en-US" altLang="zh-CN" sz="2400"/>
              <a:t> [</a:t>
            </a:r>
            <a:r>
              <a:rPr lang="en-US" altLang="zh-CN" sz="2400">
                <a:solidFill>
                  <a:schemeClr val="hlink"/>
                </a:solidFill>
              </a:rPr>
              <a:t>ORDER BY</a:t>
            </a:r>
            <a:r>
              <a:rPr lang="en-US" altLang="zh-CN" sz="2400"/>
              <a:t> &lt;</a:t>
            </a:r>
            <a:r>
              <a:rPr lang="zh-CN" altLang="en-US" sz="2400"/>
              <a:t>列名</a:t>
            </a:r>
            <a:r>
              <a:rPr lang="en-US" altLang="zh-CN" sz="2400"/>
              <a:t>2&gt; [ASC|DESC]]</a:t>
            </a:r>
            <a:r>
              <a:rPr lang="en-US" altLang="zh-CN" sz="2000"/>
              <a:t>;</a:t>
            </a:r>
            <a:endParaRPr lang="en-US" altLang="zh-CN" sz="2000"/>
          </a:p>
        </p:txBody>
      </p:sp>
      <p:sp>
        <p:nvSpPr>
          <p:cNvPr id="2" name="日期占位符 1"/>
          <p:cNvSpPr>
            <a:spLocks noGrp="1"/>
          </p:cNvSpPr>
          <p:nvPr>
            <p:ph type="dt" sz="half" idx="10"/>
          </p:nvPr>
        </p:nvSpPr>
        <p:spPr/>
        <p:txBody>
          <a:bodyPr/>
          <a:lstStyle/>
          <a:p>
            <a:fld id="{61F20776-6E5A-4D4B-AA64-A47F75D7F2FC}" type="datetime8">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422563" y="0"/>
            <a:ext cx="10515600" cy="1325563"/>
          </a:xfrm>
        </p:spPr>
        <p:txBody>
          <a:bodyPr/>
          <a:lstStyle/>
          <a:p>
            <a:pPr eaLnBrk="1" hangingPunct="1"/>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①</a:t>
            </a:r>
            <a:r>
              <a:rPr lang="en-US" altLang="zh-CN" sz="3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比较大小</a:t>
            </a:r>
            <a:endParaRPr lang="zh-CN" altLang="en-US"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8851" name="Rectangle 3"/>
          <p:cNvSpPr>
            <a:spLocks noGrp="1" noChangeArrowheads="1"/>
          </p:cNvSpPr>
          <p:nvPr>
            <p:ph type="body" idx="4294967295"/>
          </p:nvPr>
        </p:nvSpPr>
        <p:spPr>
          <a:xfrm>
            <a:off x="1031730" y="1325562"/>
            <a:ext cx="10356705" cy="5287673"/>
          </a:xfrm>
        </p:spPr>
        <p:txBody>
          <a:bodyPr/>
          <a:lstStyle/>
          <a:p>
            <a:pPr eaLnBrk="1" hangingPunct="1">
              <a:lnSpc>
                <a:spcPct val="90000"/>
              </a:lnSpc>
              <a:buFont typeface="Wingdings" panose="05000000000000000000" pitchFamily="2" charset="2"/>
              <a:buNone/>
            </a:pPr>
            <a:r>
              <a:rPr lang="en-US" altLang="zh-CN" sz="2400" b="1" dirty="0"/>
              <a:t>[</a:t>
            </a:r>
            <a:r>
              <a:rPr lang="zh-CN" altLang="en-US" sz="2400" b="1" dirty="0"/>
              <a:t>例</a:t>
            </a:r>
            <a:r>
              <a:rPr lang="en-US" altLang="zh-CN" sz="2400" b="1" dirty="0"/>
              <a:t>3.22]</a:t>
            </a:r>
            <a:r>
              <a:rPr lang="zh-CN" altLang="en-US" sz="2400" b="1" dirty="0"/>
              <a:t> 查询计算机科学系全体学生的名单。</a:t>
            </a:r>
            <a:endParaRPr lang="zh-CN" altLang="en-US" sz="2400" b="1" dirty="0"/>
          </a:p>
          <a:p>
            <a:pPr lvl="1" eaLnBrk="1" hangingPunct="1">
              <a:lnSpc>
                <a:spcPct val="90000"/>
              </a:lnSpc>
              <a:buFont typeface="Wingdings" panose="05000000000000000000" pitchFamily="2" charset="2"/>
              <a:buNone/>
            </a:pPr>
            <a:r>
              <a:rPr lang="zh-CN" altLang="en-US" b="1" dirty="0"/>
              <a:t>    </a:t>
            </a:r>
            <a:r>
              <a:rPr lang="en-US" altLang="zh-CN" b="1" dirty="0"/>
              <a:t>SELECT </a:t>
            </a:r>
            <a:r>
              <a:rPr lang="en-US" altLang="zh-CN" b="1" dirty="0" err="1"/>
              <a:t>Sname</a:t>
            </a:r>
            <a:endParaRPr lang="en-US" altLang="zh-CN" b="1" dirty="0"/>
          </a:p>
          <a:p>
            <a:pPr lvl="1" eaLnBrk="1" hangingPunct="1">
              <a:lnSpc>
                <a:spcPct val="90000"/>
              </a:lnSpc>
              <a:buFont typeface="Wingdings" panose="05000000000000000000" pitchFamily="2" charset="2"/>
              <a:buNone/>
            </a:pPr>
            <a:r>
              <a:rPr lang="en-US" altLang="zh-CN" b="1" dirty="0"/>
              <a:t>    FROM     Student</a:t>
            </a:r>
            <a:endParaRPr lang="en-US" altLang="zh-CN" b="1" dirty="0"/>
          </a:p>
          <a:p>
            <a:pPr lvl="1" eaLnBrk="1" hangingPunct="1">
              <a:lnSpc>
                <a:spcPct val="90000"/>
              </a:lnSpc>
              <a:buFont typeface="Wingdings" panose="05000000000000000000" pitchFamily="2" charset="2"/>
              <a:buNone/>
            </a:pPr>
            <a:r>
              <a:rPr lang="en-US" altLang="zh-CN" b="1" dirty="0"/>
              <a:t>    WHERE  </a:t>
            </a:r>
            <a:r>
              <a:rPr lang="en-US" altLang="zh-CN" b="1" dirty="0" err="1"/>
              <a:t>Sdept</a:t>
            </a:r>
            <a:r>
              <a:rPr lang="en-US" altLang="zh-CN" b="1" dirty="0"/>
              <a:t>=‘CS’</a:t>
            </a:r>
            <a:r>
              <a:rPr lang="zh-CN" altLang="en-US" b="1" dirty="0"/>
              <a:t>; </a:t>
            </a:r>
            <a:endParaRPr lang="zh-CN" altLang="en-US" b="1" dirty="0"/>
          </a:p>
          <a:p>
            <a:pPr eaLnBrk="1" hangingPunct="1">
              <a:lnSpc>
                <a:spcPct val="90000"/>
              </a:lnSpc>
              <a:buFont typeface="Wingdings" panose="05000000000000000000" pitchFamily="2" charset="2"/>
              <a:buNone/>
            </a:pPr>
            <a:r>
              <a:rPr lang="en-US" altLang="zh-CN" sz="2400" b="1" dirty="0"/>
              <a:t>[</a:t>
            </a:r>
            <a:r>
              <a:rPr lang="zh-CN" altLang="en-US" sz="2400" b="1" dirty="0"/>
              <a:t>例</a:t>
            </a:r>
            <a:r>
              <a:rPr lang="en-US" altLang="zh-CN" sz="2400" b="1" dirty="0"/>
              <a:t>3.23]</a:t>
            </a:r>
            <a:r>
              <a:rPr lang="zh-CN" altLang="en-US" sz="2400" b="1" dirty="0"/>
              <a:t>查询所有年龄在</a:t>
            </a:r>
            <a:r>
              <a:rPr lang="en-US" altLang="zh-CN" sz="2400" b="1" dirty="0"/>
              <a:t>20</a:t>
            </a:r>
            <a:r>
              <a:rPr lang="zh-CN" altLang="en-US" sz="2400" b="1" dirty="0"/>
              <a:t>岁以下的学生姓名及其年龄。</a:t>
            </a:r>
            <a:endParaRPr lang="zh-CN" altLang="en-US" sz="2400" b="1" dirty="0"/>
          </a:p>
          <a:p>
            <a:pPr lvl="1" algn="just" eaLnBrk="1" hangingPunct="1">
              <a:lnSpc>
                <a:spcPct val="90000"/>
              </a:lnSpc>
              <a:buFont typeface="Wingdings" panose="05000000000000000000" pitchFamily="2" charset="2"/>
              <a:buNone/>
            </a:pPr>
            <a:r>
              <a:rPr lang="zh-CN" altLang="en-US" b="1" dirty="0"/>
              <a:t>     </a:t>
            </a:r>
            <a:r>
              <a:rPr lang="en-US" altLang="zh-CN" b="1" dirty="0"/>
              <a:t>SELECT </a:t>
            </a:r>
            <a:r>
              <a:rPr lang="en-US" altLang="zh-CN" b="1" dirty="0" err="1"/>
              <a:t>Sname</a:t>
            </a:r>
            <a:r>
              <a:rPr lang="zh-CN" altLang="en-US" b="1" dirty="0"/>
              <a:t>,</a:t>
            </a:r>
            <a:r>
              <a:rPr lang="en-US" altLang="zh-CN" b="1" dirty="0"/>
              <a:t>Sage </a:t>
            </a:r>
            <a:endParaRPr lang="en-US" altLang="zh-CN" b="1" dirty="0"/>
          </a:p>
          <a:p>
            <a:pPr lvl="1" algn="just" eaLnBrk="1" hangingPunct="1">
              <a:lnSpc>
                <a:spcPct val="90000"/>
              </a:lnSpc>
              <a:buFont typeface="Wingdings" panose="05000000000000000000" pitchFamily="2" charset="2"/>
              <a:buNone/>
            </a:pPr>
            <a:r>
              <a:rPr lang="en-US" altLang="zh-CN" b="1" dirty="0"/>
              <a:t>     FROM     Student    </a:t>
            </a:r>
            <a:endParaRPr lang="en-US" altLang="zh-CN" b="1" dirty="0"/>
          </a:p>
          <a:p>
            <a:pPr lvl="1" algn="just" eaLnBrk="1" hangingPunct="1">
              <a:lnSpc>
                <a:spcPct val="90000"/>
              </a:lnSpc>
              <a:buFont typeface="Wingdings" panose="05000000000000000000" pitchFamily="2" charset="2"/>
              <a:buNone/>
            </a:pPr>
            <a:r>
              <a:rPr lang="en-US" altLang="zh-CN" b="1" dirty="0"/>
              <a:t>     WHERE  Sage &lt; 20</a:t>
            </a:r>
            <a:r>
              <a:rPr lang="zh-CN" altLang="en-US" b="1" dirty="0"/>
              <a:t>;</a:t>
            </a:r>
            <a:endParaRPr lang="zh-CN" altLang="en-US" b="1" dirty="0"/>
          </a:p>
          <a:p>
            <a:pPr eaLnBrk="1" hangingPunct="1">
              <a:lnSpc>
                <a:spcPct val="90000"/>
              </a:lnSpc>
              <a:buFont typeface="Wingdings" panose="05000000000000000000" pitchFamily="2" charset="2"/>
              <a:buNone/>
            </a:pPr>
            <a:r>
              <a:rPr lang="en-US" altLang="zh-CN" sz="2400" b="1" dirty="0"/>
              <a:t>[</a:t>
            </a:r>
            <a:r>
              <a:rPr lang="zh-CN" altLang="en-US" sz="2400" b="1" dirty="0"/>
              <a:t>例</a:t>
            </a:r>
            <a:r>
              <a:rPr lang="en-US" altLang="zh-CN" sz="2400" b="1" dirty="0"/>
              <a:t>3.24]</a:t>
            </a:r>
            <a:r>
              <a:rPr lang="zh-CN" altLang="en-US" sz="2400" b="1" dirty="0"/>
              <a:t>查询考试成绩有不及格的学生的学号。</a:t>
            </a:r>
            <a:endParaRPr lang="zh-CN" altLang="en-US" sz="2400" b="1" dirty="0"/>
          </a:p>
          <a:p>
            <a:pPr lvl="2" eaLnBrk="1" hangingPunct="1">
              <a:lnSpc>
                <a:spcPct val="90000"/>
              </a:lnSpc>
              <a:buFont typeface="Arial" panose="020B0604020202020204" pitchFamily="34" charset="0"/>
              <a:buNone/>
            </a:pPr>
            <a:r>
              <a:rPr lang="en-US" altLang="zh-CN" sz="2400" b="1" dirty="0"/>
              <a:t>SELECT DISTINCT Sn</a:t>
            </a:r>
            <a:endParaRPr lang="en-US" altLang="zh-CN" sz="2400" b="1" dirty="0"/>
          </a:p>
          <a:p>
            <a:pPr lvl="2" eaLnBrk="1" hangingPunct="1">
              <a:lnSpc>
                <a:spcPct val="90000"/>
              </a:lnSpc>
              <a:buFont typeface="Arial" panose="020B0604020202020204" pitchFamily="34" charset="0"/>
              <a:buNone/>
            </a:pPr>
            <a:r>
              <a:rPr lang="en-US" altLang="zh-CN" sz="2400" b="1" dirty="0"/>
              <a:t>FROM  SC</a:t>
            </a:r>
            <a:endParaRPr lang="en-US" altLang="zh-CN" sz="2400" b="1" dirty="0"/>
          </a:p>
          <a:p>
            <a:pPr lvl="2" eaLnBrk="1" hangingPunct="1">
              <a:lnSpc>
                <a:spcPct val="90000"/>
              </a:lnSpc>
              <a:buFont typeface="Arial" panose="020B0604020202020204" pitchFamily="34" charset="0"/>
              <a:buNone/>
            </a:pPr>
            <a:r>
              <a:rPr lang="en-US" altLang="zh-CN" sz="2400" b="1" dirty="0"/>
              <a:t>WHERE Grade&lt;60</a:t>
            </a:r>
            <a:r>
              <a:rPr lang="zh-CN" altLang="en-US" sz="2400" b="1" dirty="0"/>
              <a:t>; </a:t>
            </a:r>
            <a:endParaRPr lang="zh-CN" altLang="en-US" sz="2400" b="1" dirty="0"/>
          </a:p>
          <a:p>
            <a:pPr lvl="2" eaLnBrk="1" hangingPunct="1">
              <a:lnSpc>
                <a:spcPct val="80000"/>
              </a:lnSpc>
              <a:buFont typeface="Arial" panose="020B0604020202020204" pitchFamily="34" charset="0"/>
              <a:buNone/>
            </a:pP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284018" y="0"/>
            <a:ext cx="10515600" cy="1325563"/>
          </a:xfrm>
        </p:spPr>
        <p:txBody>
          <a:bodyPr/>
          <a:lstStyle/>
          <a:p>
            <a:pPr eaLnBrk="1" hangingPunct="1"/>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② 确定范围</a:t>
            </a:r>
            <a:endParaRPr lang="zh-CN" altLang="en-US"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9875" name="Rectangle 3"/>
          <p:cNvSpPr>
            <a:spLocks noGrp="1" noChangeArrowheads="1"/>
          </p:cNvSpPr>
          <p:nvPr>
            <p:ph type="body" idx="4294967295"/>
          </p:nvPr>
        </p:nvSpPr>
        <p:spPr>
          <a:xfrm>
            <a:off x="434109" y="1325563"/>
            <a:ext cx="11526982" cy="5129213"/>
          </a:xfrm>
        </p:spPr>
        <p:txBody>
          <a:bodyPr>
            <a:normAutofit lnSpcReduction="10000"/>
          </a:bodyPr>
          <a:lstStyle/>
          <a:p>
            <a:pPr eaLnBrk="1" hangingPunct="1">
              <a:lnSpc>
                <a:spcPct val="90000"/>
              </a:lnSpc>
            </a:pPr>
            <a:r>
              <a:rPr lang="zh-CN" altLang="en-US" b="1" dirty="0"/>
              <a:t>谓词</a:t>
            </a:r>
            <a:r>
              <a:rPr lang="en-US" altLang="zh-CN" b="1" dirty="0"/>
              <a:t>:</a:t>
            </a:r>
            <a:r>
              <a:rPr lang="en-US" altLang="zh-CN" sz="2000" b="1" dirty="0"/>
              <a:t>   </a:t>
            </a:r>
            <a:r>
              <a:rPr lang="en-US" altLang="zh-CN" sz="2400" b="1" dirty="0"/>
              <a:t>BETWEEN </a:t>
            </a:r>
            <a:r>
              <a:rPr lang="en-US" altLang="zh-CN" sz="2400" b="1" dirty="0">
                <a:latin typeface="Courier New" panose="02070309020205020404" pitchFamily="49" charset="0"/>
              </a:rPr>
              <a:t>…</a:t>
            </a:r>
            <a:r>
              <a:rPr lang="en-US" altLang="zh-CN" sz="2400" b="1" dirty="0"/>
              <a:t>  AND  </a:t>
            </a:r>
            <a:r>
              <a:rPr lang="en-US" altLang="zh-CN" sz="2400" b="1" dirty="0">
                <a:latin typeface="Courier New" panose="02070309020205020404" pitchFamily="49" charset="0"/>
              </a:rPr>
              <a:t>…</a:t>
            </a:r>
            <a:endParaRPr lang="en-US" altLang="zh-CN" b="1" dirty="0">
              <a:latin typeface="Courier New" panose="02070309020205020404" pitchFamily="49" charset="0"/>
            </a:endParaRPr>
          </a:p>
          <a:p>
            <a:pPr eaLnBrk="1" hangingPunct="1">
              <a:lnSpc>
                <a:spcPct val="90000"/>
              </a:lnSpc>
              <a:buFont typeface="Wingdings" panose="05000000000000000000" pitchFamily="2" charset="2"/>
              <a:buNone/>
            </a:pPr>
            <a:r>
              <a:rPr lang="en-US" altLang="zh-CN" sz="2400" b="1" dirty="0"/>
              <a:t>                 NOT BETWEEN  </a:t>
            </a:r>
            <a:r>
              <a:rPr lang="en-US" altLang="zh-CN" sz="2400" b="1" dirty="0">
                <a:latin typeface="Courier New" panose="02070309020205020404" pitchFamily="49" charset="0"/>
              </a:rPr>
              <a:t>…</a:t>
            </a:r>
            <a:r>
              <a:rPr lang="en-US" altLang="zh-CN" sz="2400" b="1" dirty="0"/>
              <a:t>  AND  </a:t>
            </a:r>
            <a:r>
              <a:rPr lang="en-US" altLang="zh-CN" sz="2400" b="1" dirty="0">
                <a:latin typeface="Courier New" panose="02070309020205020404" pitchFamily="49" charset="0"/>
              </a:rPr>
              <a:t>…</a:t>
            </a:r>
            <a:endParaRPr lang="en-US" altLang="zh-CN" sz="2400" b="1" dirty="0">
              <a:latin typeface="Courier New" panose="02070309020205020404" pitchFamily="49" charset="0"/>
            </a:endParaRPr>
          </a:p>
          <a:p>
            <a:pPr eaLnBrk="1" hangingPunct="1">
              <a:lnSpc>
                <a:spcPct val="90000"/>
              </a:lnSpc>
              <a:buFont typeface="Wingdings" panose="05000000000000000000" pitchFamily="2" charset="2"/>
              <a:buNone/>
            </a:pPr>
            <a:endParaRPr lang="en-US" altLang="zh-CN" b="1" dirty="0">
              <a:latin typeface="Courier New" panose="02070309020205020404" pitchFamily="49" charset="0"/>
            </a:endParaRPr>
          </a:p>
          <a:p>
            <a:pPr eaLnBrk="1" hangingPunct="1">
              <a:lnSpc>
                <a:spcPct val="90000"/>
              </a:lnSpc>
              <a:buFont typeface="Wingdings" panose="05000000000000000000" pitchFamily="2" charset="2"/>
              <a:buNone/>
            </a:pPr>
            <a:r>
              <a:rPr lang="en-US" altLang="zh-CN" sz="2400" b="1" dirty="0"/>
              <a:t>[</a:t>
            </a:r>
            <a:r>
              <a:rPr lang="zh-CN" altLang="en-US" sz="2400" b="1" dirty="0"/>
              <a:t>例</a:t>
            </a:r>
            <a:r>
              <a:rPr lang="en-US" altLang="zh-CN" sz="2400" b="1" dirty="0"/>
              <a:t>3.25]</a:t>
            </a:r>
            <a:r>
              <a:rPr lang="en-US" altLang="zh-CN" sz="1800" b="1" dirty="0"/>
              <a:t> </a:t>
            </a:r>
            <a:r>
              <a:rPr lang="zh-CN" altLang="en-US" sz="2400" b="1" dirty="0"/>
              <a:t>查询年龄在</a:t>
            </a:r>
            <a:r>
              <a:rPr lang="en-US" altLang="zh-CN" sz="2400" b="1" dirty="0"/>
              <a:t>20~23</a:t>
            </a:r>
            <a:r>
              <a:rPr lang="zh-CN" altLang="en-US" sz="2400" b="1" dirty="0"/>
              <a:t>岁（包括</a:t>
            </a:r>
            <a:r>
              <a:rPr lang="en-US" altLang="zh-CN" sz="2400" b="1" dirty="0"/>
              <a:t>20</a:t>
            </a:r>
            <a:r>
              <a:rPr lang="zh-CN" altLang="en-US" sz="2400" b="1" dirty="0"/>
              <a:t>岁和</a:t>
            </a:r>
            <a:r>
              <a:rPr lang="en-US" altLang="zh-CN" sz="2400" b="1" dirty="0"/>
              <a:t>23</a:t>
            </a:r>
            <a:r>
              <a:rPr lang="zh-CN" altLang="en-US" sz="2400" b="1" dirty="0"/>
              <a:t>岁）之间的学生的姓名、系别和年龄</a:t>
            </a:r>
            <a:endParaRPr lang="zh-CN" altLang="en-US" sz="2400" b="1" dirty="0"/>
          </a:p>
          <a:p>
            <a:pPr lvl="1" algn="just" eaLnBrk="1" hangingPunct="1">
              <a:lnSpc>
                <a:spcPct val="90000"/>
              </a:lnSpc>
              <a:buFont typeface="Wingdings" panose="05000000000000000000" pitchFamily="2" charset="2"/>
              <a:buNone/>
            </a:pPr>
            <a:r>
              <a:rPr lang="zh-CN" altLang="en-US" b="1" dirty="0"/>
              <a:t>     </a:t>
            </a:r>
            <a:r>
              <a:rPr lang="en-US" altLang="zh-CN" b="1" dirty="0"/>
              <a:t>SELECT </a:t>
            </a:r>
            <a:r>
              <a:rPr lang="en-US" altLang="zh-CN" b="1" dirty="0" err="1"/>
              <a:t>Sname</a:t>
            </a:r>
            <a:r>
              <a:rPr lang="zh-CN" altLang="en-US" b="1" dirty="0"/>
              <a:t>, </a:t>
            </a:r>
            <a:r>
              <a:rPr lang="en-US" altLang="zh-CN" b="1" dirty="0" err="1"/>
              <a:t>Sdept</a:t>
            </a:r>
            <a:r>
              <a:rPr lang="zh-CN" altLang="en-US" b="1" dirty="0"/>
              <a:t>, </a:t>
            </a:r>
            <a:r>
              <a:rPr lang="en-US" altLang="zh-CN" b="1" dirty="0"/>
              <a:t>Sage</a:t>
            </a:r>
            <a:endParaRPr lang="en-US" altLang="zh-CN" b="1" dirty="0"/>
          </a:p>
          <a:p>
            <a:pPr lvl="2" algn="just" eaLnBrk="1" hangingPunct="1">
              <a:lnSpc>
                <a:spcPct val="90000"/>
              </a:lnSpc>
              <a:buFont typeface="Arial" panose="020B0604020202020204" pitchFamily="34" charset="0"/>
              <a:buNone/>
            </a:pPr>
            <a:r>
              <a:rPr lang="en-US" altLang="zh-CN" sz="2400" b="1" dirty="0"/>
              <a:t>FROM     Student</a:t>
            </a:r>
            <a:endParaRPr lang="en-US" altLang="zh-CN" sz="2400" b="1" dirty="0"/>
          </a:p>
          <a:p>
            <a:pPr lvl="2" eaLnBrk="1" hangingPunct="1">
              <a:lnSpc>
                <a:spcPct val="90000"/>
              </a:lnSpc>
              <a:buFont typeface="Arial" panose="020B0604020202020204" pitchFamily="34" charset="0"/>
              <a:buNone/>
            </a:pPr>
            <a:r>
              <a:rPr lang="en-US" altLang="zh-CN" sz="2400" b="1" dirty="0"/>
              <a:t>WHERE   Sage BETWEEN 20 AND 23</a:t>
            </a:r>
            <a:r>
              <a:rPr lang="zh-CN" altLang="en-US" sz="2400" b="1" dirty="0"/>
              <a:t>; </a:t>
            </a:r>
            <a:endParaRPr lang="zh-CN" altLang="en-US" sz="2400" b="1" dirty="0"/>
          </a:p>
          <a:p>
            <a:pPr lvl="2" eaLnBrk="1" hangingPunct="1">
              <a:lnSpc>
                <a:spcPct val="90000"/>
              </a:lnSpc>
              <a:buFont typeface="Arial" panose="020B0604020202020204" pitchFamily="34" charset="0"/>
              <a:buNone/>
            </a:pPr>
            <a:endParaRPr lang="zh-CN" altLang="en-US" sz="2800" b="1" dirty="0"/>
          </a:p>
          <a:p>
            <a:pPr algn="just" eaLnBrk="1" hangingPunct="1">
              <a:lnSpc>
                <a:spcPct val="90000"/>
              </a:lnSpc>
              <a:buFont typeface="Wingdings" panose="05000000000000000000" pitchFamily="2" charset="2"/>
              <a:buNone/>
            </a:pPr>
            <a:r>
              <a:rPr lang="en-US" altLang="zh-CN" sz="2400" b="1" dirty="0"/>
              <a:t>[</a:t>
            </a:r>
            <a:r>
              <a:rPr lang="zh-CN" altLang="en-US" sz="2400" b="1" dirty="0"/>
              <a:t>例</a:t>
            </a:r>
            <a:r>
              <a:rPr lang="en-US" altLang="zh-CN" sz="2400" b="1" dirty="0"/>
              <a:t>3.26]  </a:t>
            </a:r>
            <a:r>
              <a:rPr lang="zh-CN" altLang="en-US" sz="2400" b="1" dirty="0"/>
              <a:t>查询年龄不在</a:t>
            </a:r>
            <a:r>
              <a:rPr lang="en-US" altLang="zh-CN" sz="2400" b="1" dirty="0"/>
              <a:t>20~23</a:t>
            </a:r>
            <a:r>
              <a:rPr lang="zh-CN" altLang="en-US" sz="2400" b="1" dirty="0"/>
              <a:t>岁之间的学生姓名、系别和年龄</a:t>
            </a:r>
            <a:endParaRPr lang="zh-CN" altLang="en-US" sz="2400" b="1" dirty="0"/>
          </a:p>
          <a:p>
            <a:pPr algn="just" eaLnBrk="1" hangingPunct="1">
              <a:lnSpc>
                <a:spcPct val="90000"/>
              </a:lnSpc>
              <a:buFont typeface="Wingdings" panose="05000000000000000000" pitchFamily="2" charset="2"/>
              <a:buNone/>
            </a:pPr>
            <a:r>
              <a:rPr lang="zh-CN" altLang="en-US" sz="2400" b="1" dirty="0"/>
              <a:t>	       </a:t>
            </a:r>
            <a:r>
              <a:rPr lang="en-US" altLang="zh-CN" sz="2400" b="1" dirty="0"/>
              <a:t>SELECT </a:t>
            </a:r>
            <a:r>
              <a:rPr lang="en-US" altLang="zh-CN" sz="2400" b="1" dirty="0" err="1"/>
              <a:t>Sname</a:t>
            </a:r>
            <a:r>
              <a:rPr lang="zh-CN" altLang="en-US" sz="2400" b="1" dirty="0"/>
              <a:t>, </a:t>
            </a:r>
            <a:r>
              <a:rPr lang="en-US" altLang="zh-CN" sz="2400" b="1" dirty="0" err="1"/>
              <a:t>Sdept</a:t>
            </a:r>
            <a:r>
              <a:rPr lang="zh-CN" altLang="en-US" sz="2400" b="1" dirty="0"/>
              <a:t>, </a:t>
            </a:r>
            <a:r>
              <a:rPr lang="en-US" altLang="zh-CN" sz="2400" b="1" dirty="0"/>
              <a:t>Sage</a:t>
            </a:r>
            <a:endParaRPr lang="en-US" altLang="zh-CN" sz="2400" b="1" dirty="0"/>
          </a:p>
          <a:p>
            <a:pPr algn="just" eaLnBrk="1" hangingPunct="1">
              <a:lnSpc>
                <a:spcPct val="90000"/>
              </a:lnSpc>
              <a:buFont typeface="Wingdings" panose="05000000000000000000" pitchFamily="2" charset="2"/>
              <a:buNone/>
            </a:pPr>
            <a:r>
              <a:rPr lang="en-US" altLang="zh-CN" sz="2400" b="1" dirty="0"/>
              <a:t>	       FROM    Student</a:t>
            </a:r>
            <a:endParaRPr lang="en-US" altLang="zh-CN" sz="2400" b="1" dirty="0"/>
          </a:p>
          <a:p>
            <a:pPr algn="just" eaLnBrk="1" hangingPunct="1">
              <a:lnSpc>
                <a:spcPct val="90000"/>
              </a:lnSpc>
              <a:buFont typeface="Wingdings" panose="05000000000000000000" pitchFamily="2" charset="2"/>
              <a:buNone/>
            </a:pPr>
            <a:r>
              <a:rPr lang="en-US" altLang="zh-CN" sz="2400" b="1" dirty="0"/>
              <a:t>	       WHERE Sage NOT BETWEEN 20 AND 23</a:t>
            </a:r>
            <a:r>
              <a:rPr lang="zh-CN" altLang="en-US" sz="2400" b="1" dirty="0"/>
              <a:t>; </a:t>
            </a:r>
            <a:endParaRPr lang="zh-CN" alt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zh-CN" altLang="en-US" sz="3600" dirty="0">
                <a:latin typeface="微软雅黑" panose="020B0503020204020204" pitchFamily="34" charset="-122"/>
                <a:ea typeface="微软雅黑" panose="020B0503020204020204" pitchFamily="34" charset="-122"/>
              </a:rPr>
              <a:t>考试</a:t>
            </a:r>
            <a:endParaRPr lang="zh-CN" altLang="en-US" sz="3600" dirty="0">
              <a:latin typeface="微软雅黑" panose="020B0503020204020204" pitchFamily="34" charset="-122"/>
              <a:ea typeface="微软雅黑" panose="020B0503020204020204" pitchFamily="34" charset="-122"/>
            </a:endParaRPr>
          </a:p>
        </p:txBody>
      </p:sp>
      <p:sp>
        <p:nvSpPr>
          <p:cNvPr id="5123" name="Rectangle 3"/>
          <p:cNvSpPr>
            <a:spLocks noGrp="1" noChangeArrowheads="1"/>
          </p:cNvSpPr>
          <p:nvPr>
            <p:ph idx="1"/>
          </p:nvPr>
        </p:nvSpPr>
        <p:spPr>
          <a:xfrm>
            <a:off x="689610" y="1077595"/>
            <a:ext cx="10515600" cy="3437255"/>
          </a:xfrm>
        </p:spPr>
        <p:txBody>
          <a:bodyPr>
            <a:normAutofit fontScale="90000"/>
          </a:bodyPr>
          <a:lstStyle/>
          <a:p>
            <a:pPr fontAlgn="auto">
              <a:lnSpc>
                <a:spcPct val="150000"/>
              </a:lnSpc>
              <a:defRPr/>
            </a:pPr>
            <a:r>
              <a:rPr lang="zh-CN" altLang="zh-CN" kern="100" dirty="0">
                <a:cs typeface="Times New Roman" panose="02020603050405020304" pitchFamily="18" charset="0"/>
              </a:rPr>
              <a:t>学生最终成绩由平时成绩和期末考试成绩两部分组成。</a:t>
            </a:r>
            <a:endParaRPr lang="en-US" altLang="zh-CN" kern="100" dirty="0">
              <a:cs typeface="Times New Roman" panose="02020603050405020304" pitchFamily="18" charset="0"/>
            </a:endParaRPr>
          </a:p>
          <a:p>
            <a:pPr fontAlgn="auto">
              <a:lnSpc>
                <a:spcPct val="150000"/>
              </a:lnSpc>
              <a:defRPr/>
            </a:pPr>
            <a:r>
              <a:rPr lang="zh-CN" altLang="zh-CN" b="1" kern="100" dirty="0">
                <a:cs typeface="Times New Roman" panose="02020603050405020304" pitchFamily="18" charset="0"/>
              </a:rPr>
              <a:t>平时成绩占</a:t>
            </a:r>
            <a:r>
              <a:rPr lang="en-US" altLang="zh-CN" b="1" kern="100" dirty="0">
                <a:cs typeface="Times New Roman" panose="02020603050405020304" pitchFamily="18" charset="0"/>
              </a:rPr>
              <a:t>40%</a:t>
            </a:r>
            <a:r>
              <a:rPr lang="zh-CN" altLang="zh-CN" kern="100" dirty="0">
                <a:cs typeface="Times New Roman" panose="02020603050405020304" pitchFamily="18" charset="0"/>
              </a:rPr>
              <a:t>（其中考勤占</a:t>
            </a:r>
            <a:r>
              <a:rPr lang="en-US" altLang="zh-CN" kern="100" dirty="0">
                <a:cs typeface="Times New Roman" panose="02020603050405020304" pitchFamily="18" charset="0"/>
              </a:rPr>
              <a:t>5%</a:t>
            </a:r>
            <a:r>
              <a:rPr lang="zh-CN" altLang="zh-CN" kern="100" dirty="0">
                <a:cs typeface="Times New Roman" panose="02020603050405020304" pitchFamily="18" charset="0"/>
              </a:rPr>
              <a:t>，课堂表现占</a:t>
            </a:r>
            <a:r>
              <a:rPr lang="en-US" altLang="zh-CN" kern="100" dirty="0">
                <a:cs typeface="Times New Roman" panose="02020603050405020304" pitchFamily="18" charset="0"/>
              </a:rPr>
              <a:t>5%</a:t>
            </a:r>
            <a:r>
              <a:rPr lang="zh-CN" altLang="zh-CN" kern="100" dirty="0">
                <a:cs typeface="Times New Roman" panose="02020603050405020304" pitchFamily="18" charset="0"/>
              </a:rPr>
              <a:t>，平时作业完成情况占</a:t>
            </a:r>
            <a:r>
              <a:rPr lang="en-US" altLang="zh-CN" kern="100" dirty="0">
                <a:cs typeface="Times New Roman" panose="02020603050405020304" pitchFamily="18" charset="0"/>
              </a:rPr>
              <a:t>10%</a:t>
            </a:r>
            <a:r>
              <a:rPr lang="zh-CN" altLang="zh-CN" kern="100" dirty="0">
                <a:cs typeface="Times New Roman" panose="02020603050405020304" pitchFamily="18" charset="0"/>
              </a:rPr>
              <a:t>、随堂测验占</a:t>
            </a:r>
            <a:r>
              <a:rPr lang="en-US" altLang="zh-CN" kern="100" dirty="0">
                <a:cs typeface="Times New Roman" panose="02020603050405020304" pitchFamily="18" charset="0"/>
              </a:rPr>
              <a:t>10%</a:t>
            </a:r>
            <a:r>
              <a:rPr lang="zh-CN" altLang="zh-CN" kern="100" dirty="0">
                <a:cs typeface="Times New Roman" panose="02020603050405020304" pitchFamily="18" charset="0"/>
              </a:rPr>
              <a:t>，实验情况占</a:t>
            </a:r>
            <a:r>
              <a:rPr lang="en-US" altLang="zh-CN" kern="100" dirty="0">
                <a:cs typeface="Times New Roman" panose="02020603050405020304" pitchFamily="18" charset="0"/>
              </a:rPr>
              <a:t>10%</a:t>
            </a:r>
            <a:r>
              <a:rPr lang="zh-CN" altLang="zh-CN" kern="100" dirty="0">
                <a:cs typeface="Times New Roman" panose="02020603050405020304" pitchFamily="18" charset="0"/>
              </a:rPr>
              <a:t>）；</a:t>
            </a:r>
            <a:endParaRPr lang="en-US" altLang="zh-CN" kern="100" dirty="0">
              <a:cs typeface="Times New Roman" panose="02020603050405020304" pitchFamily="18" charset="0"/>
            </a:endParaRPr>
          </a:p>
          <a:p>
            <a:pPr fontAlgn="auto">
              <a:lnSpc>
                <a:spcPct val="150000"/>
              </a:lnSpc>
              <a:defRPr/>
            </a:pPr>
            <a:r>
              <a:rPr lang="zh-CN" altLang="zh-CN" b="1" kern="100" dirty="0">
                <a:cs typeface="Times New Roman" panose="02020603050405020304" pitchFamily="18" charset="0"/>
              </a:rPr>
              <a:t>期末成绩占</a:t>
            </a:r>
            <a:r>
              <a:rPr lang="en-US" altLang="zh-CN" b="1" kern="100" dirty="0">
                <a:cs typeface="Times New Roman" panose="02020603050405020304" pitchFamily="18" charset="0"/>
              </a:rPr>
              <a:t>60</a:t>
            </a:r>
            <a:r>
              <a:rPr lang="zh-CN" altLang="zh-CN" b="1" kern="100" dirty="0">
                <a:cs typeface="Times New Roman" panose="02020603050405020304" pitchFamily="18" charset="0"/>
              </a:rPr>
              <a:t>％</a:t>
            </a:r>
            <a:r>
              <a:rPr lang="zh-CN" altLang="zh-CN" kern="100" dirty="0">
                <a:cs typeface="Times New Roman" panose="02020603050405020304" pitchFamily="18" charset="0"/>
              </a:rPr>
              <a:t>，期末考试采用闭卷笔试的形式。</a:t>
            </a:r>
            <a:endParaRPr lang="en-US" altLang="zh-CN" kern="100" dirty="0">
              <a:cs typeface="Times New Roman" panose="02020603050405020304" pitchFamily="18" charset="0"/>
            </a:endParaRPr>
          </a:p>
          <a:p>
            <a:pPr fontAlgn="auto">
              <a:lnSpc>
                <a:spcPct val="150000"/>
              </a:lnSpc>
              <a:defRPr/>
            </a:pPr>
            <a:r>
              <a:rPr lang="zh-CN" altLang="en-US" b="1" i="1" kern="100" dirty="0">
                <a:solidFill>
                  <a:srgbClr val="FF0000"/>
                </a:solidFill>
                <a:cs typeface="Times New Roman" panose="02020603050405020304" pitchFamily="18" charset="0"/>
              </a:rPr>
              <a:t>（提醒：考试形式灵活，请大家读懂题目，按照要点答题）</a:t>
            </a:r>
            <a:endParaRPr lang="zh-CN" altLang="en-US" b="1" i="1" kern="100" dirty="0">
              <a:solidFill>
                <a:srgbClr val="FF0000"/>
              </a:solidFill>
              <a:cs typeface="Times New Roman" panose="02020603050405020304" pitchFamily="18" charset="0"/>
            </a:endParaRPr>
          </a:p>
        </p:txBody>
      </p:sp>
      <p:graphicFrame>
        <p:nvGraphicFramePr>
          <p:cNvPr id="4" name="表格 3"/>
          <p:cNvGraphicFramePr>
            <a:graphicFrameLocks noGrp="1"/>
          </p:cNvGraphicFramePr>
          <p:nvPr>
            <p:custDataLst>
              <p:tags r:id="rId1"/>
            </p:custDataLst>
          </p:nvPr>
        </p:nvGraphicFramePr>
        <p:xfrm>
          <a:off x="1635331" y="4490376"/>
          <a:ext cx="8625016" cy="2100652"/>
        </p:xfrm>
        <a:graphic>
          <a:graphicData uri="http://schemas.openxmlformats.org/drawingml/2006/table">
            <a:tbl>
              <a:tblPr>
                <a:tableStyleId>{5C22544A-7EE6-4342-B048-85BDC9FD1C3A}</a:tableStyleId>
              </a:tblPr>
              <a:tblGrid>
                <a:gridCol w="1564438"/>
                <a:gridCol w="1411330"/>
                <a:gridCol w="1411330"/>
                <a:gridCol w="1413294"/>
                <a:gridCol w="1411330"/>
                <a:gridCol w="1413294"/>
              </a:tblGrid>
              <a:tr h="525163">
                <a:tc>
                  <a:txBody>
                    <a:bodyPr/>
                    <a:lstStyle/>
                    <a:p>
                      <a:pPr algn="ctr">
                        <a:spcAft>
                          <a:spcPts val="0"/>
                        </a:spcAft>
                        <a:tabLst>
                          <a:tab pos="3095625" algn="l"/>
                        </a:tabLst>
                      </a:pPr>
                      <a:r>
                        <a:rPr lang="zh-CN" sz="2400" b="1" kern="100" dirty="0">
                          <a:effectLst/>
                          <a:latin typeface="黑体" panose="02010609060101010101" pitchFamily="49" charset="-122"/>
                          <a:ea typeface="黑体" panose="02010609060101010101" pitchFamily="49" charset="-122"/>
                        </a:rPr>
                        <a:t>大题题号</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dirty="0">
                          <a:effectLst/>
                          <a:latin typeface="黑体" panose="02010609060101010101" pitchFamily="49" charset="-122"/>
                          <a:ea typeface="黑体" panose="02010609060101010101" pitchFamily="49" charset="-122"/>
                        </a:rPr>
                        <a:t>一</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a:effectLst/>
                          <a:latin typeface="黑体" panose="02010609060101010101" pitchFamily="49" charset="-122"/>
                          <a:ea typeface="黑体" panose="02010609060101010101" pitchFamily="49" charset="-122"/>
                        </a:rPr>
                        <a:t>二</a:t>
                      </a:r>
                      <a:endParaRPr lang="zh-CN" sz="2400" b="1" kern="10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a:effectLst/>
                          <a:latin typeface="黑体" panose="02010609060101010101" pitchFamily="49" charset="-122"/>
                          <a:ea typeface="黑体" panose="02010609060101010101" pitchFamily="49" charset="-122"/>
                        </a:rPr>
                        <a:t>三</a:t>
                      </a:r>
                      <a:endParaRPr lang="zh-CN" sz="2400" b="1" kern="10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a:effectLst/>
                          <a:latin typeface="黑体" panose="02010609060101010101" pitchFamily="49" charset="-122"/>
                          <a:ea typeface="黑体" panose="02010609060101010101" pitchFamily="49" charset="-122"/>
                        </a:rPr>
                        <a:t>四</a:t>
                      </a:r>
                      <a:endParaRPr lang="zh-CN" sz="2400" b="1" kern="10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dirty="0">
                          <a:effectLst/>
                          <a:latin typeface="黑体" panose="02010609060101010101" pitchFamily="49" charset="-122"/>
                          <a:ea typeface="黑体" panose="02010609060101010101" pitchFamily="49" charset="-122"/>
                        </a:rPr>
                        <a:t>五</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r>
              <a:tr h="525163">
                <a:tc>
                  <a:txBody>
                    <a:bodyPr/>
                    <a:lstStyle/>
                    <a:p>
                      <a:pPr algn="ctr">
                        <a:spcAft>
                          <a:spcPts val="0"/>
                        </a:spcAft>
                        <a:tabLst>
                          <a:tab pos="3095625" algn="l"/>
                        </a:tabLst>
                      </a:pPr>
                      <a:r>
                        <a:rPr lang="zh-CN" sz="2400" b="1" kern="100" dirty="0">
                          <a:effectLst/>
                          <a:latin typeface="黑体" panose="02010609060101010101" pitchFamily="49" charset="-122"/>
                          <a:ea typeface="黑体" panose="02010609060101010101" pitchFamily="49" charset="-122"/>
                        </a:rPr>
                        <a:t>题型</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dirty="0">
                          <a:effectLst/>
                          <a:latin typeface="黑体" panose="02010609060101010101" pitchFamily="49" charset="-122"/>
                          <a:ea typeface="黑体" panose="02010609060101010101" pitchFamily="49" charset="-122"/>
                        </a:rPr>
                        <a:t>计算题</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dirty="0">
                          <a:effectLst/>
                          <a:latin typeface="黑体" panose="02010609060101010101" pitchFamily="49" charset="-122"/>
                          <a:ea typeface="黑体" panose="02010609060101010101" pitchFamily="49" charset="-122"/>
                        </a:rPr>
                        <a:t>操作题</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dirty="0">
                          <a:effectLst/>
                          <a:latin typeface="黑体" panose="02010609060101010101" pitchFamily="49" charset="-122"/>
                          <a:ea typeface="黑体" panose="02010609060101010101" pitchFamily="49" charset="-122"/>
                        </a:rPr>
                        <a:t>案例题</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dirty="0">
                          <a:effectLst/>
                          <a:latin typeface="黑体" panose="02010609060101010101" pitchFamily="49" charset="-122"/>
                          <a:ea typeface="黑体" panose="02010609060101010101" pitchFamily="49" charset="-122"/>
                        </a:rPr>
                        <a:t>设计题</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zh-CN" sz="2400" b="1" kern="100">
                          <a:effectLst/>
                          <a:latin typeface="黑体" panose="02010609060101010101" pitchFamily="49" charset="-122"/>
                          <a:ea typeface="黑体" panose="02010609060101010101" pitchFamily="49" charset="-122"/>
                        </a:rPr>
                        <a:t>综合题</a:t>
                      </a:r>
                      <a:endParaRPr lang="zh-CN" sz="2400" b="1" kern="100">
                        <a:effectLst/>
                        <a:latin typeface="黑体" panose="02010609060101010101" pitchFamily="49" charset="-122"/>
                        <a:ea typeface="黑体" panose="02010609060101010101" pitchFamily="49" charset="-122"/>
                      </a:endParaRPr>
                    </a:p>
                  </a:txBody>
                  <a:tcPr marL="68580" marR="68580" marT="0" marB="0" anchor="ctr"/>
                </a:tc>
              </a:tr>
              <a:tr h="525163">
                <a:tc>
                  <a:txBody>
                    <a:bodyPr/>
                    <a:lstStyle/>
                    <a:p>
                      <a:pPr algn="ctr">
                        <a:spcAft>
                          <a:spcPts val="0"/>
                        </a:spcAft>
                        <a:tabLst>
                          <a:tab pos="3095625" algn="l"/>
                        </a:tabLst>
                      </a:pPr>
                      <a:r>
                        <a:rPr lang="zh-CN" sz="2400" b="1" kern="100">
                          <a:effectLst/>
                          <a:latin typeface="黑体" panose="02010609060101010101" pitchFamily="49" charset="-122"/>
                          <a:ea typeface="黑体" panose="02010609060101010101" pitchFamily="49" charset="-122"/>
                        </a:rPr>
                        <a:t>小题题量</a:t>
                      </a:r>
                      <a:endParaRPr lang="zh-CN" sz="2400" b="1" kern="10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a:effectLst/>
                          <a:latin typeface="黑体" panose="02010609060101010101" pitchFamily="49" charset="-122"/>
                          <a:ea typeface="黑体" panose="02010609060101010101" pitchFamily="49" charset="-122"/>
                        </a:rPr>
                        <a:t>2</a:t>
                      </a:r>
                      <a:endParaRPr lang="zh-CN" sz="2400" b="1" kern="10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dirty="0">
                          <a:effectLst/>
                          <a:latin typeface="黑体" panose="02010609060101010101" pitchFamily="49" charset="-122"/>
                          <a:ea typeface="黑体" panose="02010609060101010101" pitchFamily="49" charset="-122"/>
                        </a:rPr>
                        <a:t>12</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dirty="0">
                          <a:effectLst/>
                          <a:latin typeface="黑体" panose="02010609060101010101" pitchFamily="49" charset="-122"/>
                          <a:ea typeface="黑体" panose="02010609060101010101" pitchFamily="49" charset="-122"/>
                        </a:rPr>
                        <a:t>5</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dirty="0">
                          <a:effectLst/>
                          <a:latin typeface="黑体" panose="02010609060101010101" pitchFamily="49" charset="-122"/>
                          <a:ea typeface="黑体" panose="02010609060101010101" pitchFamily="49" charset="-122"/>
                        </a:rPr>
                        <a:t>1</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dirty="0">
                          <a:effectLst/>
                          <a:latin typeface="黑体" panose="02010609060101010101" pitchFamily="49" charset="-122"/>
                          <a:ea typeface="黑体" panose="02010609060101010101" pitchFamily="49" charset="-122"/>
                        </a:rPr>
                        <a:t>1</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r>
              <a:tr h="525163">
                <a:tc>
                  <a:txBody>
                    <a:bodyPr/>
                    <a:lstStyle/>
                    <a:p>
                      <a:pPr algn="ctr">
                        <a:spcAft>
                          <a:spcPts val="0"/>
                        </a:spcAft>
                        <a:tabLst>
                          <a:tab pos="3095625" algn="l"/>
                        </a:tabLst>
                      </a:pPr>
                      <a:r>
                        <a:rPr lang="zh-CN" sz="2400" b="1" kern="100" dirty="0">
                          <a:effectLst/>
                          <a:latin typeface="黑体" panose="02010609060101010101" pitchFamily="49" charset="-122"/>
                          <a:ea typeface="黑体" panose="02010609060101010101" pitchFamily="49" charset="-122"/>
                        </a:rPr>
                        <a:t>分值比例</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dirty="0">
                          <a:effectLst/>
                          <a:latin typeface="黑体" panose="02010609060101010101" pitchFamily="49" charset="-122"/>
                          <a:ea typeface="黑体" panose="02010609060101010101" pitchFamily="49" charset="-122"/>
                        </a:rPr>
                        <a:t>10</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a:effectLst/>
                          <a:latin typeface="黑体" panose="02010609060101010101" pitchFamily="49" charset="-122"/>
                          <a:ea typeface="黑体" panose="02010609060101010101" pitchFamily="49" charset="-122"/>
                        </a:rPr>
                        <a:t>45</a:t>
                      </a:r>
                      <a:endParaRPr lang="zh-CN" sz="2400" b="1" kern="10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dirty="0">
                          <a:effectLst/>
                          <a:latin typeface="黑体" panose="02010609060101010101" pitchFamily="49" charset="-122"/>
                          <a:ea typeface="黑体" panose="02010609060101010101" pitchFamily="49" charset="-122"/>
                        </a:rPr>
                        <a:t>25</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dirty="0">
                          <a:effectLst/>
                          <a:latin typeface="黑体" panose="02010609060101010101" pitchFamily="49" charset="-122"/>
                          <a:ea typeface="黑体" panose="02010609060101010101" pitchFamily="49" charset="-122"/>
                        </a:rPr>
                        <a:t>10</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c>
                  <a:txBody>
                    <a:bodyPr/>
                    <a:lstStyle/>
                    <a:p>
                      <a:pPr algn="ctr">
                        <a:spcAft>
                          <a:spcPts val="0"/>
                        </a:spcAft>
                        <a:tabLst>
                          <a:tab pos="3095625" algn="l"/>
                        </a:tabLst>
                      </a:pPr>
                      <a:r>
                        <a:rPr lang="en-US" sz="2400" b="1" kern="100" dirty="0">
                          <a:effectLst/>
                          <a:latin typeface="黑体" panose="02010609060101010101" pitchFamily="49" charset="-122"/>
                          <a:ea typeface="黑体" panose="02010609060101010101" pitchFamily="49" charset="-122"/>
                        </a:rPr>
                        <a:t>10</a:t>
                      </a:r>
                      <a:endParaRPr lang="zh-CN" sz="2400" b="1" kern="100" dirty="0">
                        <a:effectLst/>
                        <a:latin typeface="黑体" panose="02010609060101010101" pitchFamily="49" charset="-122"/>
                        <a:ea typeface="黑体" panose="02010609060101010101" pitchFamily="49" charset="-122"/>
                      </a:endParaRPr>
                    </a:p>
                  </a:txBody>
                  <a:tcPr marL="68580" marR="68580" marT="0" marB="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284018" y="115744"/>
            <a:ext cx="10515600" cy="1325563"/>
          </a:xfrm>
        </p:spPr>
        <p:txBody>
          <a:bodyPr/>
          <a:lstStyle/>
          <a:p>
            <a:pPr eaLnBrk="1" hangingPunct="1"/>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③</a:t>
            </a:r>
            <a:r>
              <a:rPr lang="en-US" altLang="zh-CN" sz="3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确定集合</a:t>
            </a:r>
            <a:endParaRPr lang="zh-CN" altLang="en-US"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0899" name="Rectangle 3"/>
          <p:cNvSpPr>
            <a:spLocks noGrp="1" noChangeArrowheads="1"/>
          </p:cNvSpPr>
          <p:nvPr>
            <p:ph type="body" idx="4294967295"/>
          </p:nvPr>
        </p:nvSpPr>
        <p:spPr>
          <a:xfrm>
            <a:off x="350983" y="1441307"/>
            <a:ext cx="11720944" cy="5184775"/>
          </a:xfrm>
        </p:spPr>
        <p:txBody>
          <a:bodyPr/>
          <a:lstStyle/>
          <a:p>
            <a:pPr algn="just" eaLnBrk="1" hangingPunct="1">
              <a:lnSpc>
                <a:spcPct val="150000"/>
              </a:lnSpc>
            </a:pPr>
            <a:r>
              <a:rPr lang="zh-CN" altLang="en-US" b="1" dirty="0"/>
              <a:t>谓词：</a:t>
            </a:r>
            <a:r>
              <a:rPr lang="en-US" altLang="zh-CN" b="1" dirty="0"/>
              <a:t>IN &lt;</a:t>
            </a:r>
            <a:r>
              <a:rPr lang="zh-CN" altLang="en-US" b="1" dirty="0"/>
              <a:t>值表</a:t>
            </a:r>
            <a:r>
              <a:rPr lang="en-US" altLang="zh-CN" b="1" dirty="0"/>
              <a:t>&gt;,  NOT IN &lt;</a:t>
            </a:r>
            <a:r>
              <a:rPr lang="zh-CN" altLang="en-US" b="1" dirty="0"/>
              <a:t>值表</a:t>
            </a:r>
            <a:r>
              <a:rPr lang="en-US" altLang="zh-CN" b="1" dirty="0"/>
              <a:t>&gt;  </a:t>
            </a:r>
            <a:endParaRPr lang="en-US" altLang="zh-CN" b="1" dirty="0"/>
          </a:p>
          <a:p>
            <a:pPr algn="just" eaLnBrk="1" hangingPunct="1">
              <a:lnSpc>
                <a:spcPct val="150000"/>
              </a:lnSpc>
              <a:buFont typeface="Wingdings" panose="05000000000000000000" pitchFamily="2" charset="2"/>
              <a:buNone/>
            </a:pPr>
            <a:r>
              <a:rPr lang="en-US" altLang="zh-CN" sz="1000" b="1" dirty="0"/>
              <a:t>        </a:t>
            </a:r>
            <a:endParaRPr lang="en-US" altLang="zh-CN" sz="1000" b="1" dirty="0"/>
          </a:p>
          <a:p>
            <a:pPr eaLnBrk="1" hangingPunct="1">
              <a:buFont typeface="Wingdings" panose="05000000000000000000" pitchFamily="2" charset="2"/>
              <a:buNone/>
            </a:pPr>
            <a:r>
              <a:rPr lang="en-US" altLang="zh-CN" sz="2400" b="1" dirty="0"/>
              <a:t>[</a:t>
            </a:r>
            <a:r>
              <a:rPr lang="zh-CN" altLang="en-US" sz="2400" b="1" dirty="0">
                <a:ea typeface="黑体" panose="02010609060101010101" pitchFamily="49" charset="-122"/>
              </a:rPr>
              <a:t>例</a:t>
            </a:r>
            <a:r>
              <a:rPr lang="en-US" altLang="zh-CN" sz="2400" b="1" dirty="0">
                <a:ea typeface="黑体" panose="02010609060101010101" pitchFamily="49" charset="-122"/>
              </a:rPr>
              <a:t>3.</a:t>
            </a:r>
            <a:r>
              <a:rPr lang="en-US" altLang="zh-CN" sz="2400" b="1" dirty="0"/>
              <a:t>27]</a:t>
            </a:r>
            <a:r>
              <a:rPr lang="zh-CN" altLang="en-US" sz="2400" b="1" dirty="0"/>
              <a:t>查询计算机科学系（</a:t>
            </a:r>
            <a:r>
              <a:rPr lang="en-US" altLang="zh-CN" sz="2400" b="1" dirty="0"/>
              <a:t>CS</a:t>
            </a:r>
            <a:r>
              <a:rPr lang="zh-CN" altLang="en-US" sz="2400" b="1" dirty="0"/>
              <a:t>）、数学系（</a:t>
            </a:r>
            <a:r>
              <a:rPr lang="en-US" altLang="zh-CN" sz="2400" b="1" dirty="0"/>
              <a:t>MA</a:t>
            </a:r>
            <a:r>
              <a:rPr lang="zh-CN" altLang="en-US" sz="2400" b="1" dirty="0"/>
              <a:t>）和信息系（</a:t>
            </a:r>
            <a:r>
              <a:rPr lang="en-US" altLang="zh-CN" sz="2400" b="1" dirty="0"/>
              <a:t>IS</a:t>
            </a:r>
            <a:r>
              <a:rPr lang="zh-CN" altLang="en-US" sz="2400" b="1" dirty="0"/>
              <a:t>）学生的姓名和性别。</a:t>
            </a:r>
            <a:endParaRPr lang="zh-CN" altLang="en-US" sz="2400" b="1" dirty="0"/>
          </a:p>
          <a:p>
            <a:pPr lvl="1" eaLnBrk="1" hangingPunct="1">
              <a:buFont typeface="Wingdings" panose="05000000000000000000" pitchFamily="2" charset="2"/>
              <a:buNone/>
            </a:pPr>
            <a:r>
              <a:rPr lang="zh-CN" altLang="en-US" sz="2000" b="1" dirty="0"/>
              <a:t>	</a:t>
            </a:r>
            <a:r>
              <a:rPr lang="en-US" altLang="zh-CN" sz="2000" b="1" dirty="0"/>
              <a:t>SELECT </a:t>
            </a:r>
            <a:r>
              <a:rPr lang="en-US" altLang="zh-CN" sz="2000" b="1" dirty="0" err="1"/>
              <a:t>Sname</a:t>
            </a:r>
            <a:r>
              <a:rPr lang="zh-CN" altLang="en-US" sz="2000" b="1" dirty="0"/>
              <a:t>, </a:t>
            </a:r>
            <a:r>
              <a:rPr lang="en-US" altLang="zh-CN" sz="2000" b="1" dirty="0" err="1"/>
              <a:t>Ssex</a:t>
            </a:r>
            <a:endParaRPr lang="en-US" altLang="zh-CN" sz="2000" b="1" dirty="0"/>
          </a:p>
          <a:p>
            <a:pPr lvl="1" eaLnBrk="1" hangingPunct="1">
              <a:buFont typeface="Wingdings" panose="05000000000000000000" pitchFamily="2" charset="2"/>
              <a:buNone/>
            </a:pPr>
            <a:r>
              <a:rPr lang="en-US" altLang="zh-CN" sz="2000" b="1" dirty="0"/>
              <a:t>	FROM  Student</a:t>
            </a:r>
            <a:endParaRPr lang="en-US" altLang="zh-CN" sz="2000" b="1" dirty="0"/>
          </a:p>
          <a:p>
            <a:pPr lvl="1" eaLnBrk="1" hangingPunct="1">
              <a:buFont typeface="Wingdings" panose="05000000000000000000" pitchFamily="2" charset="2"/>
              <a:buNone/>
            </a:pPr>
            <a:r>
              <a:rPr lang="en-US" altLang="zh-CN" sz="2000" b="1" dirty="0"/>
              <a:t>	WHERE </a:t>
            </a:r>
            <a:r>
              <a:rPr lang="en-US" altLang="zh-CN" sz="2000" b="1" dirty="0" err="1"/>
              <a:t>Sdept</a:t>
            </a:r>
            <a:r>
              <a:rPr lang="en-US" altLang="zh-CN" sz="2000" b="1" dirty="0"/>
              <a:t> IN </a:t>
            </a:r>
            <a:r>
              <a:rPr lang="zh-CN" altLang="en-US" sz="2000" b="1" dirty="0"/>
              <a:t>(</a:t>
            </a:r>
            <a:r>
              <a:rPr lang="en-US" altLang="zh-CN" sz="2000" b="1" dirty="0"/>
              <a:t>'CS','MA’,'IS' </a:t>
            </a:r>
            <a:r>
              <a:rPr lang="zh-CN" altLang="en-US" sz="2000" b="1" dirty="0"/>
              <a:t>)</a:t>
            </a:r>
            <a:r>
              <a:rPr lang="en-US" altLang="zh-CN" sz="2000" b="1" dirty="0"/>
              <a:t>;</a:t>
            </a:r>
            <a:endParaRPr lang="en-US" altLang="zh-CN" sz="2000" b="1" dirty="0"/>
          </a:p>
          <a:p>
            <a:pPr lvl="1" eaLnBrk="1" hangingPunct="1">
              <a:buFont typeface="Wingdings" panose="05000000000000000000" pitchFamily="2" charset="2"/>
              <a:buNone/>
            </a:pPr>
            <a:endParaRPr lang="en-US" altLang="zh-CN" sz="2000" b="1" dirty="0"/>
          </a:p>
          <a:p>
            <a:pPr algn="just" eaLnBrk="1" hangingPunct="1">
              <a:buFont typeface="Wingdings" panose="05000000000000000000" pitchFamily="2" charset="2"/>
              <a:buNone/>
            </a:pPr>
            <a:r>
              <a:rPr lang="en-US" altLang="zh-CN" sz="2400" b="1" dirty="0"/>
              <a:t>[</a:t>
            </a:r>
            <a:r>
              <a:rPr lang="zh-CN" altLang="en-US" sz="2400" b="1" dirty="0">
                <a:ea typeface="黑体" panose="02010609060101010101" pitchFamily="49" charset="-122"/>
              </a:rPr>
              <a:t>例</a:t>
            </a:r>
            <a:r>
              <a:rPr lang="en-US" altLang="zh-CN" sz="2400" b="1" dirty="0">
                <a:ea typeface="黑体" panose="02010609060101010101" pitchFamily="49" charset="-122"/>
              </a:rPr>
              <a:t>3.</a:t>
            </a:r>
            <a:r>
              <a:rPr lang="en-US" altLang="zh-CN" sz="2400" b="1" dirty="0"/>
              <a:t>28]</a:t>
            </a:r>
            <a:r>
              <a:rPr lang="zh-CN" altLang="en-US" sz="2400" b="1" dirty="0"/>
              <a:t>查询既不是计算机科学系、数学系，也不是信息系的学生的姓名和性别。</a:t>
            </a:r>
            <a:endParaRPr lang="zh-CN" altLang="en-US" sz="2400" b="1" dirty="0"/>
          </a:p>
          <a:p>
            <a:pPr lvl="1" algn="just" eaLnBrk="1" hangingPunct="1">
              <a:buFont typeface="Wingdings" panose="05000000000000000000" pitchFamily="2" charset="2"/>
              <a:buNone/>
            </a:pPr>
            <a:r>
              <a:rPr lang="zh-CN" altLang="en-US" sz="2000" b="1" dirty="0"/>
              <a:t>	</a:t>
            </a:r>
            <a:r>
              <a:rPr lang="en-US" altLang="zh-CN" sz="2000" b="1" dirty="0"/>
              <a:t>SELECT </a:t>
            </a:r>
            <a:r>
              <a:rPr lang="en-US" altLang="zh-CN" sz="2000" b="1" dirty="0" err="1"/>
              <a:t>Sname</a:t>
            </a:r>
            <a:r>
              <a:rPr lang="zh-CN" altLang="en-US" sz="2000" b="1" dirty="0"/>
              <a:t>, </a:t>
            </a:r>
            <a:r>
              <a:rPr lang="en-US" altLang="zh-CN" sz="2000" b="1" dirty="0" err="1"/>
              <a:t>Ssex</a:t>
            </a:r>
            <a:endParaRPr lang="en-US" altLang="zh-CN" sz="2000" b="1" dirty="0"/>
          </a:p>
          <a:p>
            <a:pPr lvl="1" algn="just" eaLnBrk="1" hangingPunct="1">
              <a:buFont typeface="Wingdings" panose="05000000000000000000" pitchFamily="2" charset="2"/>
              <a:buNone/>
            </a:pPr>
            <a:r>
              <a:rPr lang="zh-CN" altLang="en-US" sz="2000" b="1" dirty="0"/>
              <a:t>	</a:t>
            </a:r>
            <a:r>
              <a:rPr lang="en-US" altLang="zh-CN" sz="2000" b="1" dirty="0"/>
              <a:t>FROM Student</a:t>
            </a:r>
            <a:endParaRPr lang="en-US" altLang="zh-CN" sz="2000" b="1" dirty="0"/>
          </a:p>
          <a:p>
            <a:pPr algn="just" eaLnBrk="1" hangingPunct="1">
              <a:buFont typeface="Wingdings" panose="05000000000000000000" pitchFamily="2" charset="2"/>
              <a:buNone/>
            </a:pPr>
            <a:r>
              <a:rPr lang="en-US" altLang="zh-CN" sz="2000" b="1" dirty="0"/>
              <a:t>	  </a:t>
            </a:r>
            <a:r>
              <a:rPr lang="zh-CN" altLang="en-US" sz="2000" b="1" dirty="0"/>
              <a:t>    </a:t>
            </a:r>
            <a:r>
              <a:rPr lang="en-US" altLang="zh-CN" sz="2000" b="1" dirty="0"/>
              <a:t>WHERE </a:t>
            </a:r>
            <a:r>
              <a:rPr lang="en-US" altLang="zh-CN" sz="2000" b="1" dirty="0" err="1"/>
              <a:t>Sdept</a:t>
            </a:r>
            <a:r>
              <a:rPr lang="en-US" altLang="zh-CN" sz="2000" b="1" dirty="0"/>
              <a:t> NOT IN </a:t>
            </a:r>
            <a:r>
              <a:rPr lang="zh-CN" altLang="en-US" sz="2000" b="1" dirty="0"/>
              <a:t>(</a:t>
            </a:r>
            <a:r>
              <a:rPr lang="en-US" altLang="zh-CN" sz="2000" b="1" dirty="0"/>
              <a:t>'IS','MA’,'CS' </a:t>
            </a:r>
            <a:r>
              <a:rPr lang="zh-CN" altLang="en-US" sz="2000" b="1" dirty="0"/>
              <a:t>)</a:t>
            </a:r>
            <a:r>
              <a:rPr lang="en-US" altLang="zh-CN" sz="2000" b="1" dirty="0"/>
              <a:t>;</a:t>
            </a:r>
            <a:endParaRPr lang="en-US" altLang="zh-CN"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631825" y="78740"/>
            <a:ext cx="10149205" cy="1325880"/>
          </a:xfrm>
        </p:spPr>
        <p:txBody>
          <a:bodyPr/>
          <a:lstStyle/>
          <a:p>
            <a:pPr eaLnBrk="1" hangingPunct="1"/>
            <a:r>
              <a:rPr lang="zh-CN" altLang="en-US" sz="3600" b="1" dirty="0">
                <a:latin typeface="微软雅黑" panose="020B0503020204020204" pitchFamily="34" charset="-122"/>
                <a:ea typeface="微软雅黑" panose="020B0503020204020204" pitchFamily="34" charset="-122"/>
              </a:rPr>
              <a:t>④字符匹配</a:t>
            </a:r>
            <a:endParaRPr lang="zh-CN" altLang="en-US" sz="3600" b="1" dirty="0">
              <a:latin typeface="微软雅黑" panose="020B0503020204020204" pitchFamily="34" charset="-122"/>
              <a:ea typeface="微软雅黑" panose="020B0503020204020204" pitchFamily="34" charset="-122"/>
            </a:endParaRPr>
          </a:p>
        </p:txBody>
      </p:sp>
      <p:sp>
        <p:nvSpPr>
          <p:cNvPr id="83971" name="Rectangle 3"/>
          <p:cNvSpPr>
            <a:spLocks noGrp="1" noChangeArrowheads="1"/>
          </p:cNvSpPr>
          <p:nvPr>
            <p:ph type="body" idx="4294967295"/>
          </p:nvPr>
        </p:nvSpPr>
        <p:spPr>
          <a:xfrm>
            <a:off x="1408545" y="1551133"/>
            <a:ext cx="8229600" cy="5095875"/>
          </a:xfrm>
        </p:spPr>
        <p:txBody>
          <a:bodyPr/>
          <a:lstStyle/>
          <a:p>
            <a:pPr eaLnBrk="1" hangingPunct="1">
              <a:buFont typeface="Wingdings" panose="05000000000000000000" pitchFamily="2" charset="2"/>
              <a:buNone/>
            </a:pPr>
            <a:r>
              <a:rPr lang="en-US" altLang="zh-CN" sz="3200" b="1" dirty="0"/>
              <a:t>[</a:t>
            </a:r>
            <a:r>
              <a:rPr lang="zh-CN" altLang="en-US" sz="2400" b="1" dirty="0"/>
              <a:t>例</a:t>
            </a:r>
            <a:r>
              <a:rPr lang="en-US" altLang="zh-CN" sz="2400" b="1" dirty="0"/>
              <a:t>3.30]  </a:t>
            </a:r>
            <a:r>
              <a:rPr lang="zh-CN" altLang="en-US" sz="2400" b="1" dirty="0"/>
              <a:t>查询所有姓刘学生的姓名、学号和性别。</a:t>
            </a:r>
            <a:endParaRPr lang="zh-CN" altLang="en-US" sz="2400" b="1" dirty="0"/>
          </a:p>
          <a:p>
            <a:pPr lvl="1" eaLnBrk="1" hangingPunct="1">
              <a:buFont typeface="Wingdings" panose="05000000000000000000" pitchFamily="2" charset="2"/>
              <a:buNone/>
            </a:pPr>
            <a:r>
              <a:rPr lang="zh-CN" altLang="en-US" sz="2000" b="1" dirty="0"/>
              <a:t>       </a:t>
            </a:r>
            <a:r>
              <a:rPr lang="en-US" altLang="zh-CN" b="1" dirty="0"/>
              <a:t>SELECT </a:t>
            </a:r>
            <a:r>
              <a:rPr lang="en-US" altLang="zh-CN" b="1" dirty="0" err="1"/>
              <a:t>Sname</a:t>
            </a:r>
            <a:r>
              <a:rPr lang="zh-CN" altLang="en-US" b="1" dirty="0"/>
              <a:t>, </a:t>
            </a:r>
            <a:r>
              <a:rPr lang="en-US" altLang="zh-CN" b="1" dirty="0" err="1"/>
              <a:t>Sno</a:t>
            </a:r>
            <a:r>
              <a:rPr lang="zh-CN" altLang="en-US" b="1" dirty="0"/>
              <a:t>, </a:t>
            </a:r>
            <a:r>
              <a:rPr lang="en-US" altLang="zh-CN" b="1" dirty="0" err="1"/>
              <a:t>Ssex</a:t>
            </a:r>
            <a:endParaRPr lang="en-US" altLang="zh-CN" b="1" dirty="0"/>
          </a:p>
          <a:p>
            <a:pPr lvl="1" eaLnBrk="1" hangingPunct="1">
              <a:buFont typeface="Wingdings" panose="05000000000000000000" pitchFamily="2" charset="2"/>
              <a:buNone/>
            </a:pPr>
            <a:r>
              <a:rPr lang="en-US" altLang="zh-CN" b="1" dirty="0"/>
              <a:t>      FROM Student</a:t>
            </a:r>
            <a:endParaRPr lang="en-US" altLang="zh-CN" b="1" dirty="0"/>
          </a:p>
          <a:p>
            <a:pPr lvl="1" eaLnBrk="1" hangingPunct="1">
              <a:buFont typeface="Wingdings" panose="05000000000000000000" pitchFamily="2" charset="2"/>
              <a:buNone/>
            </a:pPr>
            <a:r>
              <a:rPr lang="en-US" altLang="zh-CN" b="1" dirty="0"/>
              <a:t>      WHERE  </a:t>
            </a:r>
            <a:r>
              <a:rPr lang="en-US" altLang="zh-CN" b="1" dirty="0" err="1"/>
              <a:t>Sname</a:t>
            </a:r>
            <a:r>
              <a:rPr lang="en-US" altLang="zh-CN" b="1" dirty="0"/>
              <a:t> LIKE </a:t>
            </a:r>
            <a:r>
              <a:rPr lang="zh-CN" altLang="en-US" b="1" dirty="0"/>
              <a:t>'刘</a:t>
            </a:r>
            <a:r>
              <a:rPr lang="en-US" altLang="zh-CN" b="1" dirty="0"/>
              <a:t>%</a:t>
            </a:r>
            <a:r>
              <a:rPr lang="zh-CN" altLang="en-US" b="1" dirty="0"/>
              <a:t>';</a:t>
            </a:r>
            <a:endParaRPr lang="zh-CN" altLang="en-US" b="1" dirty="0"/>
          </a:p>
          <a:p>
            <a:pPr lvl="1" eaLnBrk="1" hangingPunct="1">
              <a:buFont typeface="Wingdings" panose="05000000000000000000" pitchFamily="2" charset="2"/>
              <a:buNone/>
            </a:pPr>
            <a:endParaRPr lang="zh-CN" altLang="en-US" b="1" dirty="0"/>
          </a:p>
          <a:p>
            <a:pPr eaLnBrk="1" hangingPunct="1">
              <a:buFont typeface="Wingdings" panose="05000000000000000000" pitchFamily="2" charset="2"/>
              <a:buNone/>
            </a:pPr>
            <a:r>
              <a:rPr lang="en-US" altLang="zh-CN" sz="2400" b="1" dirty="0"/>
              <a:t>[</a:t>
            </a:r>
            <a:r>
              <a:rPr lang="zh-CN" altLang="en-US" sz="2400" b="1" dirty="0"/>
              <a:t>例</a:t>
            </a:r>
            <a:r>
              <a:rPr lang="en-US" altLang="zh-CN" sz="2400" b="1" dirty="0"/>
              <a:t>3.31]  </a:t>
            </a:r>
            <a:r>
              <a:rPr lang="zh-CN" altLang="en-US" sz="2400" b="1" dirty="0"/>
              <a:t>查询姓</a:t>
            </a:r>
            <a:r>
              <a:rPr lang="en-US" altLang="zh-CN" sz="2400" b="1" dirty="0"/>
              <a:t>"</a:t>
            </a:r>
            <a:r>
              <a:rPr lang="zh-CN" altLang="en-US" sz="2400" b="1" dirty="0"/>
              <a:t>欧阳</a:t>
            </a:r>
            <a:r>
              <a:rPr lang="en-US" altLang="zh-CN" sz="2400" b="1" dirty="0"/>
              <a:t>"</a:t>
            </a:r>
            <a:r>
              <a:rPr lang="zh-CN" altLang="en-US" sz="2400" b="1" dirty="0"/>
              <a:t>且全名为三个汉字的学生的姓名。</a:t>
            </a:r>
            <a:endParaRPr lang="zh-CN" altLang="en-US" sz="2400" b="1" dirty="0"/>
          </a:p>
          <a:p>
            <a:pPr lvl="1" eaLnBrk="1" hangingPunct="1">
              <a:buFont typeface="Wingdings" panose="05000000000000000000" pitchFamily="2" charset="2"/>
              <a:buNone/>
            </a:pPr>
            <a:r>
              <a:rPr lang="zh-CN" altLang="en-US" sz="2000" b="1" dirty="0"/>
              <a:t>     </a:t>
            </a:r>
            <a:r>
              <a:rPr lang="zh-CN" altLang="en-US" b="1" dirty="0"/>
              <a:t>  </a:t>
            </a:r>
            <a:r>
              <a:rPr lang="en-US" altLang="zh-CN" b="1" dirty="0"/>
              <a:t>SELECT </a:t>
            </a:r>
            <a:r>
              <a:rPr lang="en-US" altLang="zh-CN" b="1" dirty="0" err="1"/>
              <a:t>Sname</a:t>
            </a:r>
            <a:endParaRPr lang="en-US" altLang="zh-CN" b="1" dirty="0"/>
          </a:p>
          <a:p>
            <a:pPr lvl="1" eaLnBrk="1" hangingPunct="1">
              <a:buFont typeface="Wingdings" panose="05000000000000000000" pitchFamily="2" charset="2"/>
              <a:buNone/>
            </a:pPr>
            <a:r>
              <a:rPr lang="en-US" altLang="zh-CN" b="1" dirty="0"/>
              <a:t>      FROM   Student</a:t>
            </a:r>
            <a:endParaRPr lang="en-US" altLang="zh-CN" b="1" dirty="0"/>
          </a:p>
          <a:p>
            <a:pPr lvl="1" eaLnBrk="1" hangingPunct="1">
              <a:buFont typeface="Wingdings" panose="05000000000000000000" pitchFamily="2" charset="2"/>
              <a:buNone/>
            </a:pPr>
            <a:r>
              <a:rPr lang="en-US" altLang="zh-CN" b="1" dirty="0"/>
              <a:t>      WHERE  </a:t>
            </a:r>
            <a:r>
              <a:rPr lang="en-US" altLang="zh-CN" b="1" dirty="0" err="1"/>
              <a:t>Sname</a:t>
            </a:r>
            <a:r>
              <a:rPr lang="en-US" altLang="zh-CN" b="1" dirty="0"/>
              <a:t> LIKE '</a:t>
            </a:r>
            <a:r>
              <a:rPr lang="zh-CN" altLang="en-US" b="1" dirty="0"/>
              <a:t>欧阳</a:t>
            </a:r>
            <a:r>
              <a:rPr lang="en-US" altLang="zh-CN" b="1" dirty="0"/>
              <a:t>__'</a:t>
            </a:r>
            <a:r>
              <a:rPr lang="zh-CN" altLang="en-US" b="1" dirty="0"/>
              <a:t>;</a:t>
            </a:r>
            <a:endParaRPr lang="zh-CN"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606425" y="97155"/>
            <a:ext cx="10137775" cy="1325880"/>
          </a:xfrm>
        </p:spPr>
        <p:txBody>
          <a:bodyPr/>
          <a:lstStyle/>
          <a:p>
            <a:pPr eaLnBrk="1" hangingPunct="1"/>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⑤</a:t>
            </a:r>
            <a:r>
              <a:rPr lang="en-US" altLang="zh-CN" sz="3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涉及空值的查询</a:t>
            </a:r>
            <a:endParaRPr lang="zh-CN" altLang="en-US"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043" name="Rectangle 3"/>
          <p:cNvSpPr>
            <a:spLocks noGrp="1" noChangeArrowheads="1"/>
          </p:cNvSpPr>
          <p:nvPr>
            <p:ph type="body" idx="4294967295"/>
          </p:nvPr>
        </p:nvSpPr>
        <p:spPr>
          <a:xfrm>
            <a:off x="500208" y="1297422"/>
            <a:ext cx="11359283" cy="5330825"/>
          </a:xfrm>
        </p:spPr>
        <p:txBody>
          <a:bodyPr>
            <a:normAutofit/>
          </a:bodyPr>
          <a:lstStyle/>
          <a:p>
            <a:pPr lvl="1" eaLnBrk="1" hangingPunct="1">
              <a:lnSpc>
                <a:spcPct val="120000"/>
              </a:lnSpc>
              <a:spcBef>
                <a:spcPct val="0"/>
              </a:spcBef>
              <a:buFont typeface="Wingdings" panose="05000000000000000000" pitchFamily="2" charset="2"/>
              <a:buChar char="v"/>
            </a:pPr>
            <a:r>
              <a:rPr lang="zh-CN" altLang="en-US" sz="2800" b="1" dirty="0"/>
              <a:t>谓词： </a:t>
            </a:r>
            <a:r>
              <a:rPr lang="en-US" altLang="zh-CN" sz="2800" b="1" dirty="0"/>
              <a:t>IS NULL </a:t>
            </a:r>
            <a:r>
              <a:rPr lang="zh-CN" altLang="en-US" sz="2800" b="1" dirty="0"/>
              <a:t>或 </a:t>
            </a:r>
            <a:r>
              <a:rPr lang="en-US" altLang="zh-CN" sz="2800" b="1" dirty="0"/>
              <a:t>IS NOT NULL</a:t>
            </a:r>
            <a:endParaRPr lang="en-US" altLang="zh-CN" sz="2800" b="1" dirty="0"/>
          </a:p>
          <a:p>
            <a:pPr lvl="2" eaLnBrk="1" hangingPunct="1">
              <a:lnSpc>
                <a:spcPct val="120000"/>
              </a:lnSpc>
              <a:spcBef>
                <a:spcPct val="0"/>
              </a:spcBef>
              <a:buFont typeface="Wingdings" panose="05000000000000000000" pitchFamily="2" charset="2"/>
              <a:buChar char="n"/>
            </a:pPr>
            <a:r>
              <a:rPr lang="en-US" altLang="zh-CN" sz="2400" b="1" dirty="0"/>
              <a:t> </a:t>
            </a:r>
            <a:r>
              <a:rPr lang="en-US" altLang="zh-CN" sz="2400" b="1" dirty="0">
                <a:solidFill>
                  <a:srgbClr val="FF0000"/>
                </a:solidFill>
              </a:rPr>
              <a:t>“IS” </a:t>
            </a:r>
            <a:r>
              <a:rPr lang="zh-CN" altLang="en-US" sz="2400" b="1" dirty="0">
                <a:solidFill>
                  <a:srgbClr val="FF0000"/>
                </a:solidFill>
              </a:rPr>
              <a:t>不能用 “</a:t>
            </a:r>
            <a:r>
              <a:rPr lang="en-US" altLang="zh-CN" sz="2400" b="1" dirty="0">
                <a:solidFill>
                  <a:srgbClr val="FF0000"/>
                </a:solidFill>
              </a:rPr>
              <a:t>=” </a:t>
            </a:r>
            <a:r>
              <a:rPr lang="zh-CN" altLang="en-US" sz="2400" b="1" dirty="0">
                <a:solidFill>
                  <a:srgbClr val="FF0000"/>
                </a:solidFill>
              </a:rPr>
              <a:t>代替</a:t>
            </a:r>
            <a:endParaRPr lang="zh-CN" altLang="en-US" sz="2400" b="1" dirty="0">
              <a:solidFill>
                <a:srgbClr val="FF0000"/>
              </a:solidFill>
            </a:endParaRPr>
          </a:p>
          <a:p>
            <a:pPr eaLnBrk="1" hangingPunct="1">
              <a:lnSpc>
                <a:spcPct val="120000"/>
              </a:lnSpc>
              <a:spcBef>
                <a:spcPct val="0"/>
              </a:spcBef>
              <a:buFont typeface="Wingdings" panose="05000000000000000000" pitchFamily="2" charset="2"/>
              <a:buNone/>
            </a:pPr>
            <a:r>
              <a:rPr lang="zh-CN" altLang="en-US" sz="2400" b="1" dirty="0"/>
              <a:t>	</a:t>
            </a:r>
            <a:r>
              <a:rPr lang="en-US" altLang="zh-CN" sz="2400" b="1" dirty="0"/>
              <a:t>[</a:t>
            </a:r>
            <a:r>
              <a:rPr lang="zh-CN" altLang="en-US" sz="2400" b="1" dirty="0"/>
              <a:t>例</a:t>
            </a:r>
            <a:r>
              <a:rPr lang="en-US" altLang="zh-CN" sz="2400" b="1" dirty="0"/>
              <a:t>3.36]  </a:t>
            </a:r>
            <a:r>
              <a:rPr lang="zh-CN" altLang="en-US" sz="2400" b="1" dirty="0"/>
              <a:t>某些学生选修课程后没有参加考试，所以有选课记录，但没有考试成绩。查询缺少成绩的学生的学号和相应的课程号。</a:t>
            </a:r>
            <a:endParaRPr lang="zh-CN" altLang="en-US" sz="2400" b="1" dirty="0"/>
          </a:p>
          <a:p>
            <a:pPr lvl="1" eaLnBrk="1" hangingPunct="1">
              <a:lnSpc>
                <a:spcPct val="120000"/>
              </a:lnSpc>
              <a:spcBef>
                <a:spcPct val="0"/>
              </a:spcBef>
              <a:buFont typeface="Wingdings" panose="05000000000000000000" pitchFamily="2" charset="2"/>
              <a:buNone/>
            </a:pPr>
            <a:r>
              <a:rPr lang="zh-CN" altLang="en-US" b="1" dirty="0"/>
              <a:t>	  </a:t>
            </a:r>
            <a:r>
              <a:rPr lang="en-US" altLang="zh-CN" b="1" dirty="0"/>
              <a:t>SELECT </a:t>
            </a:r>
            <a:r>
              <a:rPr lang="en-US" altLang="zh-CN" b="1" dirty="0" err="1"/>
              <a:t>Sno</a:t>
            </a:r>
            <a:r>
              <a:rPr lang="zh-CN" altLang="en-US" b="1" dirty="0"/>
              <a:t>，</a:t>
            </a:r>
            <a:r>
              <a:rPr lang="en-US" altLang="zh-CN" b="1" dirty="0" err="1"/>
              <a:t>Cno</a:t>
            </a:r>
            <a:endParaRPr lang="en-US" altLang="zh-CN" b="1" dirty="0"/>
          </a:p>
          <a:p>
            <a:pPr lvl="1" eaLnBrk="1" hangingPunct="1">
              <a:lnSpc>
                <a:spcPct val="120000"/>
              </a:lnSpc>
              <a:spcBef>
                <a:spcPct val="0"/>
              </a:spcBef>
              <a:buFont typeface="Wingdings" panose="05000000000000000000" pitchFamily="2" charset="2"/>
              <a:buNone/>
            </a:pPr>
            <a:r>
              <a:rPr lang="en-US" altLang="zh-CN" b="1" dirty="0"/>
              <a:t>      FROM    SC</a:t>
            </a:r>
            <a:endParaRPr lang="en-US" altLang="zh-CN" b="1" dirty="0"/>
          </a:p>
          <a:p>
            <a:pPr lvl="1" eaLnBrk="1" hangingPunct="1">
              <a:lnSpc>
                <a:spcPct val="120000"/>
              </a:lnSpc>
              <a:spcBef>
                <a:spcPct val="0"/>
              </a:spcBef>
              <a:buFont typeface="Wingdings" panose="05000000000000000000" pitchFamily="2" charset="2"/>
              <a:buNone/>
            </a:pPr>
            <a:r>
              <a:rPr lang="en-US" altLang="zh-CN" b="1" dirty="0"/>
              <a:t>      WHERE  Grade IS NULL</a:t>
            </a:r>
            <a:endParaRPr lang="en-US" altLang="zh-CN" b="1" dirty="0"/>
          </a:p>
          <a:p>
            <a:pPr lvl="1" eaLnBrk="1" hangingPunct="1">
              <a:lnSpc>
                <a:spcPct val="120000"/>
              </a:lnSpc>
              <a:spcBef>
                <a:spcPct val="0"/>
              </a:spcBef>
              <a:buFont typeface="Wingdings" panose="05000000000000000000" pitchFamily="2" charset="2"/>
              <a:buNone/>
            </a:pPr>
            <a:r>
              <a:rPr lang="en-US" altLang="zh-CN" b="1" dirty="0"/>
              <a:t>[</a:t>
            </a:r>
            <a:r>
              <a:rPr lang="zh-CN" altLang="en-US" b="1" dirty="0"/>
              <a:t>例</a:t>
            </a:r>
            <a:r>
              <a:rPr lang="en-US" altLang="zh-CN" b="1" dirty="0"/>
              <a:t>3.37]  </a:t>
            </a:r>
            <a:r>
              <a:rPr lang="zh-CN" altLang="en-US" b="1" dirty="0"/>
              <a:t>查所有有成绩的学生学号和课程号。</a:t>
            </a:r>
            <a:endParaRPr lang="zh-CN" altLang="en-US" b="1" dirty="0"/>
          </a:p>
          <a:p>
            <a:pPr lvl="1" eaLnBrk="1" hangingPunct="1">
              <a:lnSpc>
                <a:spcPct val="120000"/>
              </a:lnSpc>
              <a:spcBef>
                <a:spcPct val="0"/>
              </a:spcBef>
              <a:buFont typeface="Wingdings" panose="05000000000000000000" pitchFamily="2" charset="2"/>
              <a:buNone/>
            </a:pPr>
            <a:r>
              <a:rPr lang="zh-CN" altLang="en-US" b="1" dirty="0"/>
              <a:t>      </a:t>
            </a:r>
            <a:r>
              <a:rPr lang="en-US" altLang="zh-CN" b="1" dirty="0"/>
              <a:t>SELECT </a:t>
            </a:r>
            <a:r>
              <a:rPr lang="en-US" altLang="zh-CN" b="1" dirty="0" err="1"/>
              <a:t>Sno</a:t>
            </a:r>
            <a:r>
              <a:rPr lang="zh-CN" altLang="en-US" b="1" dirty="0"/>
              <a:t>，</a:t>
            </a:r>
            <a:r>
              <a:rPr lang="en-US" altLang="zh-CN" b="1" dirty="0" err="1"/>
              <a:t>Cno</a:t>
            </a:r>
            <a:endParaRPr lang="en-US" altLang="zh-CN" b="1" dirty="0"/>
          </a:p>
          <a:p>
            <a:pPr lvl="1" eaLnBrk="1" hangingPunct="1">
              <a:lnSpc>
                <a:spcPct val="120000"/>
              </a:lnSpc>
              <a:spcBef>
                <a:spcPct val="0"/>
              </a:spcBef>
              <a:buFont typeface="Wingdings" panose="05000000000000000000" pitchFamily="2" charset="2"/>
              <a:buNone/>
            </a:pPr>
            <a:r>
              <a:rPr lang="en-US" altLang="zh-CN" b="1" dirty="0"/>
              <a:t>      FROM     SC</a:t>
            </a:r>
            <a:endParaRPr lang="en-US" altLang="zh-CN" b="1" dirty="0"/>
          </a:p>
          <a:p>
            <a:pPr lvl="1" eaLnBrk="1" hangingPunct="1">
              <a:lnSpc>
                <a:spcPct val="120000"/>
              </a:lnSpc>
              <a:spcBef>
                <a:spcPct val="0"/>
              </a:spcBef>
              <a:buFont typeface="Wingdings" panose="05000000000000000000" pitchFamily="2" charset="2"/>
              <a:buNone/>
            </a:pPr>
            <a:r>
              <a:rPr lang="en-US" altLang="zh-CN" b="1" dirty="0"/>
              <a:t>      WHERE  Grade IS NOT NULL</a:t>
            </a:r>
            <a:r>
              <a:rPr lang="zh-CN" altLang="en-US" b="1" dirty="0"/>
              <a:t>;</a:t>
            </a:r>
            <a:endParaRPr lang="zh-CN" alt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302491" y="78798"/>
            <a:ext cx="10515600" cy="1325563"/>
          </a:xfrm>
        </p:spPr>
        <p:txBody>
          <a:bodyPr/>
          <a:lstStyle/>
          <a:p>
            <a:pPr eaLnBrk="1" hangingPunct="1"/>
            <a:r>
              <a:rPr lang="en-US" altLang="zh-CN" sz="3600" b="1" dirty="0">
                <a:latin typeface="微软雅黑" panose="020B0503020204020204" pitchFamily="34" charset="-122"/>
                <a:ea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rPr>
              <a:t>多重条件查询</a:t>
            </a:r>
            <a:endParaRPr lang="zh-CN" altLang="en-US" sz="3600" b="1" dirty="0">
              <a:latin typeface="微软雅黑" panose="020B0503020204020204" pitchFamily="34" charset="-122"/>
              <a:ea typeface="微软雅黑" panose="020B0503020204020204" pitchFamily="34" charset="-122"/>
            </a:endParaRPr>
          </a:p>
        </p:txBody>
      </p:sp>
      <p:sp>
        <p:nvSpPr>
          <p:cNvPr id="89091" name="Rectangle 3"/>
          <p:cNvSpPr>
            <a:spLocks noGrp="1" noChangeArrowheads="1"/>
          </p:cNvSpPr>
          <p:nvPr>
            <p:ph type="body" idx="4294967295"/>
          </p:nvPr>
        </p:nvSpPr>
        <p:spPr>
          <a:xfrm>
            <a:off x="834302" y="1404361"/>
            <a:ext cx="11043661" cy="4710113"/>
          </a:xfrm>
        </p:spPr>
        <p:txBody>
          <a:bodyPr/>
          <a:lstStyle/>
          <a:p>
            <a:pPr eaLnBrk="1" hangingPunct="1">
              <a:lnSpc>
                <a:spcPct val="90000"/>
              </a:lnSpc>
              <a:buFont typeface="Wingdings" panose="05000000000000000000" pitchFamily="2" charset="2"/>
              <a:buNone/>
            </a:pPr>
            <a:r>
              <a:rPr lang="en-US" altLang="zh-CN" sz="2400" b="1" dirty="0"/>
              <a:t>[</a:t>
            </a:r>
            <a:r>
              <a:rPr lang="zh-CN" altLang="en-US" sz="2400" b="1" dirty="0"/>
              <a:t>例</a:t>
            </a:r>
            <a:r>
              <a:rPr lang="en-US" altLang="zh-CN" sz="2400" b="1" dirty="0"/>
              <a:t>3.27]  </a:t>
            </a:r>
            <a:r>
              <a:rPr lang="zh-CN" altLang="en-US" sz="2400" b="1" dirty="0"/>
              <a:t>查询计算机科学系（</a:t>
            </a:r>
            <a:r>
              <a:rPr lang="en-US" altLang="zh-CN" sz="2400" b="1" dirty="0"/>
              <a:t>CS</a:t>
            </a:r>
            <a:r>
              <a:rPr lang="zh-CN" altLang="en-US" sz="2400" b="1" dirty="0"/>
              <a:t>）、数学系（</a:t>
            </a:r>
            <a:r>
              <a:rPr lang="en-US" altLang="zh-CN" sz="2400" b="1" dirty="0"/>
              <a:t>MA</a:t>
            </a:r>
            <a:r>
              <a:rPr lang="zh-CN" altLang="en-US" sz="2400" b="1" dirty="0"/>
              <a:t>）和信息系（</a:t>
            </a:r>
            <a:r>
              <a:rPr lang="en-US" altLang="zh-CN" sz="2400" b="1" dirty="0"/>
              <a:t>IS</a:t>
            </a:r>
            <a:r>
              <a:rPr lang="zh-CN" altLang="en-US" sz="2400" b="1" dirty="0"/>
              <a:t>）学生的姓名和性别。</a:t>
            </a:r>
            <a:endParaRPr lang="zh-CN" altLang="en-US" sz="2400" b="1" dirty="0"/>
          </a:p>
          <a:p>
            <a:pPr lvl="2" eaLnBrk="1" hangingPunct="1">
              <a:lnSpc>
                <a:spcPct val="90000"/>
              </a:lnSpc>
              <a:buFont typeface="Arial" panose="020B0604020202020204" pitchFamily="34" charset="0"/>
              <a:buNone/>
            </a:pPr>
            <a:r>
              <a:rPr lang="en-US" altLang="zh-CN" sz="2400" b="1" dirty="0"/>
              <a:t>SELECT </a:t>
            </a:r>
            <a:r>
              <a:rPr lang="en-US" altLang="zh-CN" sz="2400" b="1" dirty="0" err="1"/>
              <a:t>Sname</a:t>
            </a:r>
            <a:r>
              <a:rPr lang="zh-CN" altLang="en-US" sz="2400" b="1" dirty="0"/>
              <a:t>, </a:t>
            </a:r>
            <a:r>
              <a:rPr lang="en-US" altLang="zh-CN" sz="2400" b="1" dirty="0" err="1"/>
              <a:t>Ssex</a:t>
            </a:r>
            <a:endParaRPr lang="en-US" altLang="zh-CN" sz="2400" b="1" dirty="0"/>
          </a:p>
          <a:p>
            <a:pPr lvl="2" eaLnBrk="1" hangingPunct="1">
              <a:lnSpc>
                <a:spcPct val="90000"/>
              </a:lnSpc>
              <a:buFont typeface="Arial" panose="020B0604020202020204" pitchFamily="34" charset="0"/>
              <a:buNone/>
            </a:pPr>
            <a:r>
              <a:rPr lang="en-US" altLang="zh-CN" sz="2400" b="1" dirty="0"/>
              <a:t>FROM     Student</a:t>
            </a:r>
            <a:endParaRPr lang="en-US" altLang="zh-CN" sz="2400" b="1" dirty="0"/>
          </a:p>
          <a:p>
            <a:pPr lvl="2" eaLnBrk="1" hangingPunct="1">
              <a:lnSpc>
                <a:spcPct val="90000"/>
              </a:lnSpc>
              <a:buFont typeface="Arial" panose="020B0604020202020204" pitchFamily="34" charset="0"/>
              <a:buNone/>
            </a:pPr>
            <a:r>
              <a:rPr lang="en-US" altLang="zh-CN" sz="2400" b="1" dirty="0"/>
              <a:t>WHERE  </a:t>
            </a:r>
            <a:r>
              <a:rPr lang="en-US" altLang="zh-CN" sz="2400" b="1" dirty="0" err="1"/>
              <a:t>Sdept</a:t>
            </a:r>
            <a:r>
              <a:rPr lang="en-US" altLang="zh-CN" sz="2400" b="1" dirty="0"/>
              <a:t> IN </a:t>
            </a:r>
            <a:r>
              <a:rPr lang="zh-CN" altLang="en-US" sz="2400" b="1" dirty="0"/>
              <a:t>(</a:t>
            </a:r>
            <a:r>
              <a:rPr lang="en-US" altLang="zh-CN" sz="2400" b="1" dirty="0"/>
              <a:t>'CS ','MA ','IS’</a:t>
            </a:r>
            <a:r>
              <a:rPr lang="zh-CN" altLang="en-US" sz="2400" b="1" dirty="0"/>
              <a:t>)</a:t>
            </a:r>
            <a:endParaRPr lang="en-US" altLang="zh-CN" sz="2400" b="1" dirty="0"/>
          </a:p>
          <a:p>
            <a:pPr lvl="2" eaLnBrk="1" hangingPunct="1">
              <a:lnSpc>
                <a:spcPct val="90000"/>
              </a:lnSpc>
              <a:buFont typeface="Arial" panose="020B0604020202020204" pitchFamily="34" charset="0"/>
              <a:buNone/>
            </a:pPr>
            <a:endParaRPr lang="zh-CN" altLang="en-US" sz="2400" b="1" dirty="0"/>
          </a:p>
          <a:p>
            <a:pPr eaLnBrk="1" hangingPunct="1">
              <a:lnSpc>
                <a:spcPct val="140000"/>
              </a:lnSpc>
              <a:buFont typeface="Wingdings" panose="05000000000000000000" pitchFamily="2" charset="2"/>
              <a:buNone/>
            </a:pPr>
            <a:r>
              <a:rPr lang="zh-CN" altLang="en-US" sz="2400" b="1" dirty="0"/>
              <a:t>可改写为：</a:t>
            </a:r>
            <a:endParaRPr lang="zh-CN" altLang="en-US" sz="2400" b="1" dirty="0"/>
          </a:p>
          <a:p>
            <a:pPr lvl="2" eaLnBrk="1" hangingPunct="1">
              <a:lnSpc>
                <a:spcPct val="90000"/>
              </a:lnSpc>
              <a:buFont typeface="Arial" panose="020B0604020202020204" pitchFamily="34" charset="0"/>
              <a:buNone/>
            </a:pPr>
            <a:r>
              <a:rPr lang="en-US" altLang="zh-CN" sz="2400" b="1" dirty="0"/>
              <a:t>SELECT </a:t>
            </a:r>
            <a:r>
              <a:rPr lang="en-US" altLang="zh-CN" sz="2400" b="1" dirty="0" err="1"/>
              <a:t>Sname</a:t>
            </a:r>
            <a:r>
              <a:rPr lang="zh-CN" altLang="en-US" sz="2400" b="1" dirty="0"/>
              <a:t>, </a:t>
            </a:r>
            <a:r>
              <a:rPr lang="en-US" altLang="zh-CN" sz="2400" b="1" dirty="0" err="1"/>
              <a:t>Ssex</a:t>
            </a:r>
            <a:endParaRPr lang="en-US" altLang="zh-CN" sz="2400" b="1" dirty="0"/>
          </a:p>
          <a:p>
            <a:pPr lvl="2" eaLnBrk="1" hangingPunct="1">
              <a:lnSpc>
                <a:spcPct val="90000"/>
              </a:lnSpc>
              <a:buFont typeface="Arial" panose="020B0604020202020204" pitchFamily="34" charset="0"/>
              <a:buNone/>
            </a:pPr>
            <a:r>
              <a:rPr lang="en-US" altLang="zh-CN" sz="2400" b="1" dirty="0"/>
              <a:t>FROM     Student</a:t>
            </a:r>
            <a:endParaRPr lang="en-US" altLang="zh-CN" sz="2400" b="1" dirty="0"/>
          </a:p>
          <a:p>
            <a:pPr lvl="2" eaLnBrk="1" hangingPunct="1">
              <a:lnSpc>
                <a:spcPct val="90000"/>
              </a:lnSpc>
              <a:buFont typeface="Arial" panose="020B0604020202020204" pitchFamily="34" charset="0"/>
              <a:buNone/>
            </a:pPr>
            <a:r>
              <a:rPr lang="en-US" altLang="zh-CN" sz="2400" b="1" dirty="0"/>
              <a:t>WHERE  </a:t>
            </a:r>
            <a:r>
              <a:rPr lang="en-US" altLang="zh-CN" sz="2400" b="1" dirty="0" err="1"/>
              <a:t>Sdept</a:t>
            </a:r>
            <a:r>
              <a:rPr lang="en-US" altLang="zh-CN" sz="2400" b="1" dirty="0"/>
              <a:t>= ' CS' OR </a:t>
            </a:r>
            <a:r>
              <a:rPr lang="en-US" altLang="zh-CN" sz="2400" b="1" dirty="0" err="1"/>
              <a:t>Sdept</a:t>
            </a:r>
            <a:r>
              <a:rPr lang="en-US" altLang="zh-CN" sz="2400" b="1" dirty="0"/>
              <a:t>= ' MA' OR </a:t>
            </a:r>
            <a:r>
              <a:rPr lang="en-US" altLang="zh-CN" sz="2400" b="1" dirty="0" err="1"/>
              <a:t>Sdept</a:t>
            </a:r>
            <a:r>
              <a:rPr lang="en-US" altLang="zh-CN" sz="2400" b="1" dirty="0"/>
              <a:t>= 'IS '</a:t>
            </a:r>
            <a:r>
              <a:rPr lang="zh-CN" altLang="en-US" sz="2400" b="1" dirty="0"/>
              <a:t>;</a:t>
            </a:r>
            <a:endParaRPr lang="zh-CN" altLang="en-US" sz="2400" b="1" dirty="0"/>
          </a:p>
          <a:p>
            <a:pPr lvl="1" eaLnBrk="1" hangingPunct="1">
              <a:lnSpc>
                <a:spcPct val="90000"/>
              </a:lnSpc>
              <a:buFont typeface="Wingdings" panose="05000000000000000000" pitchFamily="2" charset="2"/>
              <a:buNone/>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117764" y="88034"/>
            <a:ext cx="10515600" cy="1325563"/>
          </a:xfrm>
        </p:spPr>
        <p:txBody>
          <a:bodyPr/>
          <a:lstStyle/>
          <a:p>
            <a:pPr eaLnBrk="1" hangingPunct="1"/>
            <a:r>
              <a:rPr lang="en-US" altLang="zh-CN" sz="3600" b="1" dirty="0">
                <a:latin typeface="微软雅黑" panose="020B0503020204020204" pitchFamily="34" charset="-122"/>
                <a:ea typeface="微软雅黑" panose="020B0503020204020204" pitchFamily="34" charset="-122"/>
                <a:cs typeface="微软雅黑" panose="020B0503020204020204" pitchFamily="34" charset="-122"/>
              </a:rPr>
              <a:t>   ORDER BY</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子句</a:t>
            </a:r>
            <a:endParaRPr lang="zh-CN" altLang="en-US"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63" name="Rectangle 3"/>
          <p:cNvSpPr>
            <a:spLocks noGrp="1" noChangeArrowheads="1"/>
          </p:cNvSpPr>
          <p:nvPr>
            <p:ph type="body" idx="4294967295"/>
          </p:nvPr>
        </p:nvSpPr>
        <p:spPr>
          <a:xfrm>
            <a:off x="646545" y="1337975"/>
            <a:ext cx="11065163" cy="5256212"/>
          </a:xfrm>
        </p:spPr>
        <p:txBody>
          <a:bodyPr/>
          <a:lstStyle/>
          <a:p>
            <a:pPr algn="just" eaLnBrk="1" hangingPunct="1">
              <a:buFont typeface="Wingdings" panose="05000000000000000000" pitchFamily="2" charset="2"/>
              <a:buNone/>
            </a:pPr>
            <a:r>
              <a:rPr lang="en-US" altLang="zh-CN" sz="2400" b="1" dirty="0"/>
              <a:t>[</a:t>
            </a:r>
            <a:r>
              <a:rPr lang="zh-CN" altLang="en-US" sz="2400" b="1" dirty="0"/>
              <a:t>例</a:t>
            </a:r>
            <a:r>
              <a:rPr lang="en-US" altLang="zh-CN" sz="2400" b="1" dirty="0"/>
              <a:t>3.39]</a:t>
            </a:r>
            <a:r>
              <a:rPr lang="zh-CN" altLang="en-US" sz="2400" b="1" dirty="0"/>
              <a:t>查询选修了</a:t>
            </a:r>
            <a:r>
              <a:rPr lang="en-US" altLang="zh-CN" sz="2400" b="1" dirty="0"/>
              <a:t>3</a:t>
            </a:r>
            <a:r>
              <a:rPr lang="zh-CN" altLang="en-US" sz="2400" b="1" dirty="0"/>
              <a:t>号课程的学生的学号及其成绩，查询结果按分数降序排列。</a:t>
            </a:r>
            <a:endParaRPr lang="zh-CN" altLang="en-US" sz="2400" b="1" dirty="0"/>
          </a:p>
          <a:p>
            <a:pPr algn="just" eaLnBrk="1" hangingPunct="1">
              <a:buFont typeface="Wingdings" panose="05000000000000000000" pitchFamily="2" charset="2"/>
              <a:buNone/>
            </a:pPr>
            <a:r>
              <a:rPr lang="zh-CN" altLang="en-US" sz="2400" b="1" dirty="0"/>
              <a:t>        </a:t>
            </a:r>
            <a:r>
              <a:rPr lang="en-US" altLang="zh-CN" sz="2400" b="1" dirty="0"/>
              <a:t>SELECT </a:t>
            </a:r>
            <a:r>
              <a:rPr lang="en-US" altLang="zh-CN" sz="2400" b="1" dirty="0" err="1"/>
              <a:t>Sno</a:t>
            </a:r>
            <a:r>
              <a:rPr lang="zh-CN" altLang="en-US" sz="2400" b="1" dirty="0"/>
              <a:t>, </a:t>
            </a:r>
            <a:r>
              <a:rPr lang="en-US" altLang="zh-CN" sz="2400" b="1" dirty="0"/>
              <a:t>Grade</a:t>
            </a:r>
            <a:endParaRPr lang="en-US" altLang="zh-CN" sz="2400" b="1" dirty="0"/>
          </a:p>
          <a:p>
            <a:pPr algn="just" eaLnBrk="1" hangingPunct="1">
              <a:buFont typeface="Wingdings" panose="05000000000000000000" pitchFamily="2" charset="2"/>
              <a:buNone/>
            </a:pPr>
            <a:r>
              <a:rPr lang="en-US" altLang="zh-CN" sz="2400" b="1" dirty="0"/>
              <a:t>        FROM    SC</a:t>
            </a:r>
            <a:endParaRPr lang="en-US" altLang="zh-CN" sz="2400" b="1" dirty="0"/>
          </a:p>
          <a:p>
            <a:pPr algn="just" eaLnBrk="1" hangingPunct="1">
              <a:buFont typeface="Wingdings" panose="05000000000000000000" pitchFamily="2" charset="2"/>
              <a:buNone/>
            </a:pPr>
            <a:r>
              <a:rPr lang="en-US" altLang="zh-CN" sz="2400" b="1" dirty="0"/>
              <a:t>        WHERE  </a:t>
            </a:r>
            <a:r>
              <a:rPr lang="en-US" altLang="zh-CN" sz="2400" b="1" dirty="0" err="1"/>
              <a:t>Cno</a:t>
            </a:r>
            <a:r>
              <a:rPr lang="en-US" altLang="zh-CN" sz="2400" b="1" dirty="0"/>
              <a:t>= ' 3 '</a:t>
            </a:r>
            <a:endParaRPr lang="en-US" altLang="zh-CN" sz="2400" b="1" dirty="0"/>
          </a:p>
          <a:p>
            <a:pPr algn="just" eaLnBrk="1" hangingPunct="1">
              <a:buFont typeface="Wingdings" panose="05000000000000000000" pitchFamily="2" charset="2"/>
              <a:buNone/>
            </a:pPr>
            <a:r>
              <a:rPr lang="en-US" altLang="zh-CN" sz="2400" b="1" dirty="0"/>
              <a:t>        ORDER BY Grade DESC</a:t>
            </a:r>
            <a:r>
              <a:rPr lang="zh-CN" altLang="en-US" sz="2400" b="1" dirty="0"/>
              <a:t>;</a:t>
            </a:r>
            <a:endParaRPr lang="zh-CN" altLang="en-US" sz="2400" b="1" dirty="0"/>
          </a:p>
          <a:p>
            <a:pPr algn="just" eaLnBrk="1" hangingPunct="1">
              <a:buFont typeface="Wingdings" panose="05000000000000000000" pitchFamily="2" charset="2"/>
              <a:buNone/>
            </a:pPr>
            <a:endParaRPr lang="zh-CN" altLang="en-US" sz="2400" b="1" dirty="0"/>
          </a:p>
          <a:p>
            <a:pPr eaLnBrk="1" hangingPunct="1">
              <a:buFont typeface="Wingdings" panose="05000000000000000000" pitchFamily="2" charset="2"/>
              <a:buNone/>
            </a:pPr>
            <a:r>
              <a:rPr lang="en-US" altLang="zh-CN" sz="2400" b="1" dirty="0"/>
              <a:t>[</a:t>
            </a:r>
            <a:r>
              <a:rPr lang="zh-CN" altLang="en-US" sz="2400" b="1" dirty="0"/>
              <a:t>例</a:t>
            </a:r>
            <a:r>
              <a:rPr lang="en-US" altLang="zh-CN" sz="2400" b="1" dirty="0"/>
              <a:t>3.40]</a:t>
            </a:r>
            <a:r>
              <a:rPr lang="zh-CN" altLang="en-US" sz="2400" b="1" dirty="0"/>
              <a:t>查询全体学生情况，查询结果按所在系的系号升序排列，同一系中的学生按年龄降序排列。</a:t>
            </a:r>
            <a:endParaRPr lang="zh-CN" altLang="en-US" sz="2400" b="1" dirty="0"/>
          </a:p>
          <a:p>
            <a:pPr eaLnBrk="1" hangingPunct="1">
              <a:buFont typeface="Wingdings" panose="05000000000000000000" pitchFamily="2" charset="2"/>
              <a:buNone/>
            </a:pPr>
            <a:r>
              <a:rPr lang="zh-CN" altLang="en-US" sz="2400" b="1" dirty="0"/>
              <a:t>        </a:t>
            </a:r>
            <a:r>
              <a:rPr lang="en-US" altLang="zh-CN" sz="2400" b="1" dirty="0"/>
              <a:t>SELECT  *</a:t>
            </a:r>
            <a:endParaRPr lang="en-US" altLang="zh-CN" sz="2400" b="1" dirty="0"/>
          </a:p>
          <a:p>
            <a:pPr eaLnBrk="1" hangingPunct="1">
              <a:buFont typeface="Wingdings" panose="05000000000000000000" pitchFamily="2" charset="2"/>
              <a:buNone/>
            </a:pPr>
            <a:r>
              <a:rPr lang="en-US" altLang="zh-CN" sz="2400" b="1" dirty="0"/>
              <a:t>        FROM  Student</a:t>
            </a:r>
            <a:endParaRPr lang="en-US" altLang="zh-CN" sz="2400" b="1" dirty="0"/>
          </a:p>
          <a:p>
            <a:pPr eaLnBrk="1" hangingPunct="1">
              <a:buFont typeface="Wingdings" panose="05000000000000000000" pitchFamily="2" charset="2"/>
              <a:buNone/>
            </a:pPr>
            <a:r>
              <a:rPr lang="en-US" altLang="zh-CN" sz="2400" b="1" dirty="0"/>
              <a:t>        ORDER BY </a:t>
            </a:r>
            <a:r>
              <a:rPr lang="en-US" altLang="zh-CN" sz="2400" b="1" dirty="0" err="1"/>
              <a:t>Sdept</a:t>
            </a:r>
            <a:r>
              <a:rPr lang="zh-CN" altLang="en-US" sz="2400" b="1" dirty="0"/>
              <a:t>, </a:t>
            </a:r>
            <a:r>
              <a:rPr lang="en-US" altLang="zh-CN" sz="2400" b="1" dirty="0"/>
              <a:t>Sage DESC</a:t>
            </a:r>
            <a:r>
              <a:rPr lang="zh-CN" altLang="en-US" sz="2400" b="1" dirty="0"/>
              <a:t>;  </a:t>
            </a:r>
            <a:endParaRPr lang="zh-CN" alt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a:xfrm>
            <a:off x="182418" y="69561"/>
            <a:ext cx="10515600" cy="1325563"/>
          </a:xfrm>
        </p:spPr>
        <p:txBody>
          <a:bodyPr/>
          <a:lstStyle/>
          <a:p>
            <a:pPr eaLnBrk="1" hangingPunct="1"/>
            <a:r>
              <a:rPr lang="en-US" altLang="zh-CN" sz="3600" b="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聚集函数</a:t>
            </a:r>
            <a:endParaRPr lang="zh-CN" altLang="en-US"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5235" name="Rectangle 3"/>
          <p:cNvSpPr>
            <a:spLocks noGrp="1" noChangeArrowheads="1"/>
          </p:cNvSpPr>
          <p:nvPr>
            <p:ph type="body" idx="4294967295"/>
          </p:nvPr>
        </p:nvSpPr>
        <p:spPr>
          <a:xfrm>
            <a:off x="1981200" y="1098550"/>
            <a:ext cx="8229600" cy="5759450"/>
          </a:xfrm>
        </p:spPr>
        <p:txBody>
          <a:bodyPr>
            <a:normAutofit lnSpcReduction="10000"/>
          </a:bodyPr>
          <a:lstStyle/>
          <a:p>
            <a:pPr algn="just" eaLnBrk="1" hangingPunct="1">
              <a:lnSpc>
                <a:spcPct val="110000"/>
              </a:lnSpc>
              <a:buFont typeface="Wingdings" panose="05000000000000000000" pitchFamily="2" charset="2"/>
              <a:buNone/>
            </a:pPr>
            <a:r>
              <a:rPr lang="en-US" altLang="zh-CN" sz="2000" b="1" dirty="0"/>
              <a:t>   </a:t>
            </a:r>
            <a:r>
              <a:rPr lang="en-US" altLang="zh-CN" sz="2400" b="1" dirty="0"/>
              <a:t> [</a:t>
            </a:r>
            <a:r>
              <a:rPr lang="zh-CN" altLang="en-US" sz="2400" b="1" dirty="0"/>
              <a:t>例</a:t>
            </a:r>
            <a:r>
              <a:rPr lang="en-US" altLang="zh-CN" sz="2400" b="1" dirty="0"/>
              <a:t>3.41]  </a:t>
            </a:r>
            <a:r>
              <a:rPr lang="zh-CN" altLang="en-US" sz="2400" b="1" dirty="0"/>
              <a:t>查询学生总人数。</a:t>
            </a:r>
            <a:endParaRPr lang="zh-CN" altLang="en-US" sz="2400" b="1" dirty="0"/>
          </a:p>
          <a:p>
            <a:pPr lvl="2" algn="just" eaLnBrk="1" hangingPunct="1">
              <a:lnSpc>
                <a:spcPct val="110000"/>
              </a:lnSpc>
              <a:buFont typeface="Arial" panose="020B0604020202020204" pitchFamily="34" charset="0"/>
              <a:buNone/>
            </a:pPr>
            <a:r>
              <a:rPr lang="zh-CN" altLang="en-US" sz="2600" b="1" dirty="0"/>
              <a:t>    </a:t>
            </a:r>
            <a:r>
              <a:rPr lang="en-US" altLang="zh-CN" sz="2400" b="1" dirty="0"/>
              <a:t>SELECT COUNT</a:t>
            </a:r>
            <a:r>
              <a:rPr lang="zh-CN" altLang="en-US" sz="2400" b="1" dirty="0"/>
              <a:t>(</a:t>
            </a:r>
            <a:r>
              <a:rPr lang="en-US" altLang="zh-CN" sz="2400" b="1" dirty="0"/>
              <a:t>*</a:t>
            </a:r>
            <a:r>
              <a:rPr lang="zh-CN" altLang="en-US" sz="2400" b="1" dirty="0"/>
              <a:t>)</a:t>
            </a:r>
            <a:endParaRPr lang="zh-CN" altLang="en-US" sz="2800" b="1" dirty="0"/>
          </a:p>
          <a:p>
            <a:pPr lvl="2" algn="just" eaLnBrk="1" hangingPunct="1">
              <a:lnSpc>
                <a:spcPct val="110000"/>
              </a:lnSpc>
              <a:buFont typeface="Arial" panose="020B0604020202020204" pitchFamily="34" charset="0"/>
              <a:buNone/>
            </a:pPr>
            <a:r>
              <a:rPr lang="en-US" altLang="zh-CN" sz="2400" b="1" dirty="0"/>
              <a:t>    FROM  Student</a:t>
            </a:r>
            <a:r>
              <a:rPr lang="zh-CN" altLang="en-US" sz="2400" b="1" dirty="0"/>
              <a:t>;</a:t>
            </a:r>
            <a:r>
              <a:rPr lang="zh-CN" altLang="en-US" sz="2600" b="1" dirty="0">
                <a:latin typeface="Courier New" panose="02070309020205020404" pitchFamily="49" charset="0"/>
              </a:rPr>
              <a:t> </a:t>
            </a:r>
            <a:endParaRPr lang="en-US" altLang="zh-CN" sz="2600" b="1" dirty="0">
              <a:latin typeface="Courier New" panose="02070309020205020404" pitchFamily="49" charset="0"/>
            </a:endParaRPr>
          </a:p>
          <a:p>
            <a:pPr lvl="2" algn="just" eaLnBrk="1" hangingPunct="1">
              <a:lnSpc>
                <a:spcPct val="110000"/>
              </a:lnSpc>
              <a:buFont typeface="Arial" panose="020B0604020202020204" pitchFamily="34" charset="0"/>
              <a:buNone/>
            </a:pPr>
            <a:endParaRPr lang="zh-CN" altLang="en-US" sz="3000" b="1" dirty="0">
              <a:latin typeface="Courier New" panose="02070309020205020404" pitchFamily="49" charset="0"/>
            </a:endParaRPr>
          </a:p>
          <a:p>
            <a:pPr algn="just" eaLnBrk="1" hangingPunct="1">
              <a:lnSpc>
                <a:spcPct val="110000"/>
              </a:lnSpc>
              <a:buFont typeface="Wingdings" panose="05000000000000000000" pitchFamily="2" charset="2"/>
              <a:buNone/>
            </a:pPr>
            <a:r>
              <a:rPr lang="zh-CN" altLang="en-US" sz="2000" b="1" dirty="0"/>
              <a:t>     </a:t>
            </a:r>
            <a:r>
              <a:rPr lang="en-US" altLang="zh-CN" sz="2400" b="1" dirty="0"/>
              <a:t>[</a:t>
            </a:r>
            <a:r>
              <a:rPr lang="zh-CN" altLang="en-US" sz="2400" b="1" dirty="0"/>
              <a:t>例</a:t>
            </a:r>
            <a:r>
              <a:rPr lang="en-US" altLang="zh-CN" sz="2400" b="1" dirty="0"/>
              <a:t>3.42]  </a:t>
            </a:r>
            <a:r>
              <a:rPr lang="zh-CN" altLang="en-US" sz="2400" b="1" dirty="0"/>
              <a:t>查询选修了课程的学生人数。</a:t>
            </a:r>
            <a:endParaRPr lang="zh-CN" altLang="en-US" sz="2400" b="1" dirty="0"/>
          </a:p>
          <a:p>
            <a:pPr lvl="2" algn="just" eaLnBrk="1" hangingPunct="1">
              <a:lnSpc>
                <a:spcPct val="110000"/>
              </a:lnSpc>
              <a:buFont typeface="Arial" panose="020B0604020202020204" pitchFamily="34" charset="0"/>
              <a:buNone/>
            </a:pPr>
            <a:r>
              <a:rPr lang="zh-CN" altLang="en-US" sz="2400" b="1" dirty="0"/>
              <a:t>     </a:t>
            </a:r>
            <a:r>
              <a:rPr lang="en-US" altLang="zh-CN" sz="2400" b="1" dirty="0"/>
              <a:t>SELECT COUNT</a:t>
            </a:r>
            <a:r>
              <a:rPr lang="zh-CN" altLang="en-US" sz="2400" b="1" dirty="0"/>
              <a:t>(</a:t>
            </a:r>
            <a:r>
              <a:rPr lang="en-US" altLang="zh-CN" sz="2400" b="1" dirty="0"/>
              <a:t>DISTINCT </a:t>
            </a:r>
            <a:r>
              <a:rPr lang="en-US" altLang="zh-CN" sz="2400" b="1" dirty="0" err="1"/>
              <a:t>Sno</a:t>
            </a:r>
            <a:r>
              <a:rPr lang="zh-CN" altLang="en-US" sz="2400" b="1" dirty="0"/>
              <a:t>)</a:t>
            </a:r>
            <a:endParaRPr lang="zh-CN" altLang="en-US" sz="2800" b="1" dirty="0"/>
          </a:p>
          <a:p>
            <a:pPr lvl="2" algn="just" eaLnBrk="1" hangingPunct="1">
              <a:lnSpc>
                <a:spcPct val="110000"/>
              </a:lnSpc>
              <a:buFont typeface="Arial" panose="020B0604020202020204" pitchFamily="34" charset="0"/>
              <a:buNone/>
            </a:pPr>
            <a:r>
              <a:rPr lang="en-US" altLang="zh-CN" sz="2400" b="1" dirty="0"/>
              <a:t>     FROM SC</a:t>
            </a:r>
            <a:r>
              <a:rPr lang="zh-CN" altLang="en-US" sz="2400" b="1" dirty="0"/>
              <a:t>;</a:t>
            </a:r>
            <a:endParaRPr lang="en-US" altLang="zh-CN" sz="2400" b="1" dirty="0"/>
          </a:p>
          <a:p>
            <a:pPr lvl="2" algn="just" eaLnBrk="1" hangingPunct="1">
              <a:lnSpc>
                <a:spcPct val="110000"/>
              </a:lnSpc>
              <a:buFont typeface="Arial" panose="020B0604020202020204" pitchFamily="34" charset="0"/>
              <a:buNone/>
            </a:pPr>
            <a:endParaRPr lang="zh-CN" altLang="en-US" sz="2400" b="1" dirty="0"/>
          </a:p>
          <a:p>
            <a:pPr algn="just" eaLnBrk="1" hangingPunct="1">
              <a:lnSpc>
                <a:spcPct val="110000"/>
              </a:lnSpc>
              <a:buFont typeface="Wingdings" panose="05000000000000000000" pitchFamily="2" charset="2"/>
              <a:buNone/>
            </a:pPr>
            <a:r>
              <a:rPr lang="zh-CN" altLang="en-US" sz="2000" b="1" dirty="0"/>
              <a:t>   </a:t>
            </a:r>
            <a:r>
              <a:rPr lang="zh-CN" altLang="en-US" sz="2400" b="1" dirty="0"/>
              <a:t>  </a:t>
            </a:r>
            <a:r>
              <a:rPr lang="en-US" altLang="zh-CN" sz="2400" b="1" dirty="0"/>
              <a:t>[</a:t>
            </a:r>
            <a:r>
              <a:rPr lang="zh-CN" altLang="en-US" sz="2400" b="1" dirty="0"/>
              <a:t>例</a:t>
            </a:r>
            <a:r>
              <a:rPr lang="en-US" altLang="zh-CN" sz="2400" b="1" dirty="0"/>
              <a:t>3.43]  </a:t>
            </a:r>
            <a:r>
              <a:rPr lang="zh-CN" altLang="en-US" sz="2400" b="1" dirty="0"/>
              <a:t>计算</a:t>
            </a:r>
            <a:r>
              <a:rPr lang="en-US" altLang="zh-CN" sz="2400" b="1" dirty="0"/>
              <a:t>1</a:t>
            </a:r>
            <a:r>
              <a:rPr lang="zh-CN" altLang="en-US" sz="2400" b="1" dirty="0"/>
              <a:t>号课程的学生平均成绩。</a:t>
            </a:r>
            <a:endParaRPr lang="zh-CN" altLang="en-US" sz="2400" b="1" dirty="0"/>
          </a:p>
          <a:p>
            <a:pPr lvl="1" algn="just" eaLnBrk="1" hangingPunct="1">
              <a:lnSpc>
                <a:spcPct val="110000"/>
              </a:lnSpc>
              <a:buFont typeface="Wingdings" panose="05000000000000000000" pitchFamily="2" charset="2"/>
              <a:buNone/>
            </a:pPr>
            <a:r>
              <a:rPr lang="zh-CN" altLang="en-US" sz="2000" b="1" dirty="0"/>
              <a:t>          </a:t>
            </a:r>
            <a:r>
              <a:rPr lang="en-US" altLang="zh-CN" b="1" dirty="0"/>
              <a:t>SELECT AVG</a:t>
            </a:r>
            <a:r>
              <a:rPr lang="zh-CN" altLang="en-US" b="1" dirty="0"/>
              <a:t>(</a:t>
            </a:r>
            <a:r>
              <a:rPr lang="en-US" altLang="zh-CN" b="1" dirty="0"/>
              <a:t>Grade</a:t>
            </a:r>
            <a:r>
              <a:rPr lang="zh-CN" altLang="en-US" b="1" dirty="0"/>
              <a:t>)</a:t>
            </a:r>
            <a:endParaRPr lang="zh-CN" altLang="en-US" sz="2800" b="1" dirty="0"/>
          </a:p>
          <a:p>
            <a:pPr lvl="1" algn="just" eaLnBrk="1" hangingPunct="1">
              <a:lnSpc>
                <a:spcPct val="110000"/>
              </a:lnSpc>
              <a:buFont typeface="Wingdings" panose="05000000000000000000" pitchFamily="2" charset="2"/>
              <a:buNone/>
            </a:pPr>
            <a:r>
              <a:rPr lang="en-US" altLang="zh-CN" b="1" dirty="0"/>
              <a:t>          FROM    SC</a:t>
            </a:r>
            <a:endParaRPr lang="en-US" altLang="zh-CN" b="1" dirty="0"/>
          </a:p>
          <a:p>
            <a:pPr lvl="1" algn="just" eaLnBrk="1" hangingPunct="1">
              <a:lnSpc>
                <a:spcPct val="110000"/>
              </a:lnSpc>
              <a:buFont typeface="Wingdings" panose="05000000000000000000" pitchFamily="2" charset="2"/>
              <a:buNone/>
            </a:pPr>
            <a:r>
              <a:rPr lang="en-US" altLang="zh-CN" b="1" dirty="0"/>
              <a:t>          WHERE </a:t>
            </a:r>
            <a:r>
              <a:rPr lang="en-US" altLang="zh-CN" b="1" dirty="0" err="1"/>
              <a:t>Cno</a:t>
            </a:r>
            <a:r>
              <a:rPr lang="en-US" altLang="zh-CN" b="1" dirty="0"/>
              <a:t>= ' 1 '</a:t>
            </a:r>
            <a:r>
              <a:rPr lang="zh-CN" altLang="en-US" b="1" dirty="0"/>
              <a:t>;</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380769" y="78798"/>
            <a:ext cx="10515600" cy="1325563"/>
          </a:xfrm>
        </p:spPr>
        <p:txBody>
          <a:bodyPr/>
          <a:lstStyle/>
          <a:p>
            <a:pPr eaLnBrk="1" hangingPunct="1"/>
            <a:r>
              <a:rPr lang="en-US" altLang="zh-CN" sz="3600" b="1" dirty="0">
                <a:latin typeface="微软雅黑" panose="020B0503020204020204" pitchFamily="34" charset="-122"/>
                <a:ea typeface="微软雅黑" panose="020B0503020204020204" pitchFamily="34" charset="-122"/>
                <a:cs typeface="微软雅黑" panose="020B0503020204020204" pitchFamily="34" charset="-122"/>
              </a:rPr>
              <a:t>GROUP BY</a:t>
            </a:r>
            <a:r>
              <a:rPr lang="zh-CN" altLang="en-US" sz="3600" b="1" dirty="0">
                <a:latin typeface="微软雅黑" panose="020B0503020204020204" pitchFamily="34" charset="-122"/>
                <a:ea typeface="微软雅黑" panose="020B0503020204020204" pitchFamily="34" charset="-122"/>
                <a:cs typeface="微软雅黑" panose="020B0503020204020204" pitchFamily="34" charset="-122"/>
              </a:rPr>
              <a:t>子句</a:t>
            </a:r>
            <a:endParaRPr lang="zh-CN" altLang="en-US" sz="36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9331" name="Rectangle 3"/>
          <p:cNvSpPr>
            <a:spLocks noGrp="1" noChangeArrowheads="1"/>
          </p:cNvSpPr>
          <p:nvPr>
            <p:ph type="body" idx="4294967295"/>
          </p:nvPr>
        </p:nvSpPr>
        <p:spPr>
          <a:xfrm>
            <a:off x="2438400" y="1270000"/>
            <a:ext cx="6400800" cy="4495800"/>
          </a:xfrm>
        </p:spPr>
        <p:txBody>
          <a:bodyPr>
            <a:normAutofit fontScale="92500" lnSpcReduction="20000"/>
          </a:bodyPr>
          <a:lstStyle/>
          <a:p>
            <a:pPr algn="just" eaLnBrk="1" hangingPunct="1">
              <a:lnSpc>
                <a:spcPct val="90000"/>
              </a:lnSpc>
              <a:buFont typeface="Wingdings" panose="05000000000000000000" pitchFamily="2" charset="2"/>
              <a:buNone/>
            </a:pPr>
            <a:r>
              <a:rPr lang="en-US" altLang="zh-CN" b="1" dirty="0"/>
              <a:t>[</a:t>
            </a:r>
            <a:r>
              <a:rPr lang="zh-CN" altLang="en-US" sz="2400" b="1" dirty="0">
                <a:ea typeface="黑体" panose="02010609060101010101" pitchFamily="49" charset="-122"/>
              </a:rPr>
              <a:t>例</a:t>
            </a:r>
            <a:r>
              <a:rPr lang="en-US" altLang="zh-CN" sz="2400" b="1" dirty="0">
                <a:ea typeface="黑体" panose="02010609060101010101" pitchFamily="49" charset="-122"/>
              </a:rPr>
              <a:t>3.</a:t>
            </a:r>
            <a:r>
              <a:rPr lang="en-US" altLang="zh-CN" sz="2400" b="1" dirty="0"/>
              <a:t>46]  </a:t>
            </a:r>
            <a:r>
              <a:rPr lang="zh-CN" altLang="en-US" sz="2400" b="1" dirty="0"/>
              <a:t>求各个课程号及相应的选课人数。</a:t>
            </a:r>
            <a:endParaRPr lang="zh-CN" altLang="en-US" sz="2400" b="1" dirty="0"/>
          </a:p>
          <a:p>
            <a:pPr algn="just" eaLnBrk="1" hangingPunct="1">
              <a:lnSpc>
                <a:spcPct val="90000"/>
              </a:lnSpc>
              <a:buFont typeface="Wingdings" panose="05000000000000000000" pitchFamily="2" charset="2"/>
              <a:buNone/>
            </a:pPr>
            <a:r>
              <a:rPr lang="zh-CN" altLang="en-US" sz="2400" b="1" dirty="0"/>
              <a:t>     </a:t>
            </a:r>
            <a:r>
              <a:rPr lang="en-US" altLang="zh-CN" sz="2400" b="1" dirty="0"/>
              <a:t>SELECT </a:t>
            </a:r>
            <a:r>
              <a:rPr lang="en-US" altLang="zh-CN" sz="2400" b="1" dirty="0" err="1"/>
              <a:t>Cno</a:t>
            </a:r>
            <a:r>
              <a:rPr lang="zh-CN" altLang="en-US" sz="2400" b="1" dirty="0"/>
              <a:t>，</a:t>
            </a:r>
            <a:r>
              <a:rPr lang="en-US" altLang="zh-CN" sz="2400" b="1" dirty="0"/>
              <a:t>COUNT</a:t>
            </a:r>
            <a:r>
              <a:rPr lang="zh-CN" altLang="en-US" sz="2400" b="1" dirty="0"/>
              <a:t>(</a:t>
            </a:r>
            <a:r>
              <a:rPr lang="en-US" altLang="zh-CN" sz="2400" b="1" dirty="0" err="1"/>
              <a:t>Sno</a:t>
            </a:r>
            <a:r>
              <a:rPr lang="zh-CN" altLang="en-US" sz="2400" b="1" dirty="0"/>
              <a:t>)</a:t>
            </a:r>
            <a:endParaRPr lang="zh-CN" altLang="en-US" b="1" dirty="0"/>
          </a:p>
          <a:p>
            <a:pPr algn="just" eaLnBrk="1" hangingPunct="1">
              <a:lnSpc>
                <a:spcPct val="90000"/>
              </a:lnSpc>
              <a:buFont typeface="Wingdings" panose="05000000000000000000" pitchFamily="2" charset="2"/>
              <a:buNone/>
            </a:pPr>
            <a:r>
              <a:rPr lang="en-US" altLang="zh-CN" sz="2400" b="1" dirty="0"/>
              <a:t>     FROM    SC</a:t>
            </a:r>
            <a:endParaRPr lang="en-US" altLang="zh-CN" sz="2400" b="1" dirty="0"/>
          </a:p>
          <a:p>
            <a:pPr algn="just" eaLnBrk="1" hangingPunct="1">
              <a:lnSpc>
                <a:spcPct val="90000"/>
              </a:lnSpc>
              <a:buFont typeface="Wingdings" panose="05000000000000000000" pitchFamily="2" charset="2"/>
              <a:buNone/>
            </a:pPr>
            <a:r>
              <a:rPr lang="en-US" altLang="zh-CN" sz="2400" b="1" dirty="0"/>
              <a:t>     GROUP BY </a:t>
            </a:r>
            <a:r>
              <a:rPr lang="en-US" altLang="zh-CN" sz="2400" b="1" dirty="0" err="1"/>
              <a:t>Cno</a:t>
            </a:r>
            <a:r>
              <a:rPr lang="zh-CN" altLang="en-US" sz="2400" b="1" dirty="0"/>
              <a:t>; </a:t>
            </a:r>
            <a:endParaRPr lang="en-US" altLang="zh-CN" sz="2400" b="1" dirty="0"/>
          </a:p>
          <a:p>
            <a:pPr algn="just" eaLnBrk="1" hangingPunct="1">
              <a:lnSpc>
                <a:spcPct val="90000"/>
              </a:lnSpc>
              <a:buFont typeface="Wingdings" panose="05000000000000000000" pitchFamily="2" charset="2"/>
              <a:buNone/>
            </a:pPr>
            <a:endParaRPr lang="zh-CN" altLang="en-US" sz="2400" dirty="0"/>
          </a:p>
          <a:p>
            <a:pPr eaLnBrk="1" hangingPunct="1">
              <a:lnSpc>
                <a:spcPct val="90000"/>
              </a:lnSpc>
              <a:buFont typeface="Wingdings" panose="05000000000000000000" pitchFamily="2" charset="2"/>
              <a:buNone/>
            </a:pPr>
            <a:r>
              <a:rPr lang="zh-CN" altLang="en-US" sz="2400" dirty="0"/>
              <a:t>     查询结果可能为：</a:t>
            </a:r>
            <a:endParaRPr lang="zh-CN" altLang="en-US" sz="2400" dirty="0"/>
          </a:p>
          <a:p>
            <a:pPr eaLnBrk="1" hangingPunct="1">
              <a:lnSpc>
                <a:spcPct val="90000"/>
              </a:lnSpc>
              <a:buFont typeface="Wingdings" panose="05000000000000000000" pitchFamily="2" charset="2"/>
              <a:buNone/>
            </a:pPr>
            <a:r>
              <a:rPr lang="zh-CN" altLang="en-US" sz="2400" dirty="0"/>
              <a:t>                          </a:t>
            </a:r>
            <a:r>
              <a:rPr lang="en-US" altLang="zh-CN" sz="2400" dirty="0" err="1"/>
              <a:t>Cno</a:t>
            </a:r>
            <a:r>
              <a:rPr lang="en-US" altLang="zh-CN" sz="2400" dirty="0"/>
              <a:t>     COUNT</a:t>
            </a:r>
            <a:r>
              <a:rPr lang="zh-CN" altLang="en-US" sz="2400" dirty="0"/>
              <a:t>(</a:t>
            </a:r>
            <a:r>
              <a:rPr lang="en-US" altLang="zh-CN" sz="2400" dirty="0" err="1"/>
              <a:t>Sno</a:t>
            </a:r>
            <a:r>
              <a:rPr lang="zh-CN" altLang="en-US" sz="2400" dirty="0"/>
              <a:t>)</a:t>
            </a:r>
            <a:endParaRPr lang="zh-CN" altLang="en-US" dirty="0"/>
          </a:p>
          <a:p>
            <a:pPr eaLnBrk="1" hangingPunct="1">
              <a:lnSpc>
                <a:spcPct val="90000"/>
              </a:lnSpc>
              <a:buFont typeface="Wingdings" panose="05000000000000000000" pitchFamily="2" charset="2"/>
              <a:buNone/>
            </a:pPr>
            <a:r>
              <a:rPr lang="en-US" altLang="zh-CN" dirty="0"/>
              <a:t> 			</a:t>
            </a:r>
            <a:r>
              <a:rPr lang="en-US" altLang="zh-CN" sz="2400" dirty="0"/>
              <a:t>1             22</a:t>
            </a:r>
            <a:endParaRPr lang="en-US" altLang="zh-CN" sz="2400" dirty="0"/>
          </a:p>
          <a:p>
            <a:pPr algn="just" eaLnBrk="1" hangingPunct="1">
              <a:lnSpc>
                <a:spcPct val="90000"/>
              </a:lnSpc>
              <a:buFont typeface="Wingdings" panose="05000000000000000000" pitchFamily="2" charset="2"/>
              <a:buNone/>
            </a:pPr>
            <a:r>
              <a:rPr lang="en-US" altLang="zh-CN" sz="2400" dirty="0"/>
              <a:t>    </a:t>
            </a:r>
            <a:r>
              <a:rPr lang="en-US" altLang="zh-CN" dirty="0"/>
              <a:t>		</a:t>
            </a:r>
            <a:r>
              <a:rPr lang="en-US" altLang="zh-CN" sz="2400" dirty="0"/>
              <a:t>2             34</a:t>
            </a:r>
            <a:endParaRPr lang="en-US" altLang="zh-CN" sz="2400" dirty="0"/>
          </a:p>
          <a:p>
            <a:pPr algn="just" eaLnBrk="1" hangingPunct="1">
              <a:lnSpc>
                <a:spcPct val="90000"/>
              </a:lnSpc>
              <a:buFont typeface="Wingdings" panose="05000000000000000000" pitchFamily="2" charset="2"/>
              <a:buNone/>
            </a:pPr>
            <a:r>
              <a:rPr lang="en-US" altLang="zh-CN" sz="2400" dirty="0"/>
              <a:t>     		3             44</a:t>
            </a:r>
            <a:endParaRPr lang="en-US" altLang="zh-CN" sz="2400" dirty="0"/>
          </a:p>
          <a:p>
            <a:pPr algn="just" eaLnBrk="1" hangingPunct="1">
              <a:lnSpc>
                <a:spcPct val="90000"/>
              </a:lnSpc>
              <a:buFont typeface="Wingdings" panose="05000000000000000000" pitchFamily="2" charset="2"/>
              <a:buNone/>
            </a:pPr>
            <a:r>
              <a:rPr lang="en-US" altLang="zh-CN" sz="2400" dirty="0"/>
              <a:t>  			4             33</a:t>
            </a:r>
            <a:endParaRPr lang="en-US" altLang="zh-CN" sz="2400" dirty="0"/>
          </a:p>
          <a:p>
            <a:pPr algn="just" eaLnBrk="1" hangingPunct="1">
              <a:lnSpc>
                <a:spcPct val="90000"/>
              </a:lnSpc>
              <a:buFont typeface="Wingdings" panose="05000000000000000000" pitchFamily="2" charset="2"/>
              <a:buNone/>
            </a:pPr>
            <a:r>
              <a:rPr lang="en-US" altLang="zh-CN" sz="2400" dirty="0"/>
              <a:t>       		5             48</a:t>
            </a:r>
            <a:endParaRPr lang="en-US" altLang="zh-CN" sz="2400" dirty="0"/>
          </a:p>
        </p:txBody>
      </p:sp>
      <p:sp>
        <p:nvSpPr>
          <p:cNvPr id="99332" name="Line 4"/>
          <p:cNvSpPr>
            <a:spLocks noChangeShapeType="1"/>
          </p:cNvSpPr>
          <p:nvPr/>
        </p:nvSpPr>
        <p:spPr bwMode="auto">
          <a:xfrm>
            <a:off x="3739613" y="3833457"/>
            <a:ext cx="2563813"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dirty="0">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dirty="0">
                <a:latin typeface="微软雅黑" panose="020B0503020204020204" pitchFamily="34" charset="-122"/>
                <a:ea typeface="微软雅黑" panose="020B0503020204020204" pitchFamily="34" charset="-122"/>
              </a:rPr>
              <a:t>多表连接</a:t>
            </a:r>
            <a:endParaRPr lang="zh-CN" altLang="en-US" sz="3600" dirty="0">
              <a:latin typeface="微软雅黑" panose="020B0503020204020204" pitchFamily="34" charset="-122"/>
              <a:ea typeface="微软雅黑" panose="020B0503020204020204" pitchFamily="34" charset="-122"/>
            </a:endParaRPr>
          </a:p>
        </p:txBody>
      </p:sp>
      <p:sp>
        <p:nvSpPr>
          <p:cNvPr id="26627" name="Rectangle 3"/>
          <p:cNvSpPr>
            <a:spLocks noGrp="1" noChangeArrowheads="1"/>
          </p:cNvSpPr>
          <p:nvPr>
            <p:ph idx="1"/>
          </p:nvPr>
        </p:nvSpPr>
        <p:spPr/>
        <p:txBody>
          <a:bodyPr>
            <a:normAutofit/>
          </a:bodyPr>
          <a:lstStyle/>
          <a:p>
            <a:pPr eaLnBrk="1" hangingPunct="1">
              <a:lnSpc>
                <a:spcPct val="170000"/>
              </a:lnSpc>
            </a:pPr>
            <a:r>
              <a:rPr lang="zh-CN" altLang="en-US" sz="2400" dirty="0"/>
              <a:t>多表连接：两个以上的表进行连接</a:t>
            </a:r>
            <a:endParaRPr lang="zh-CN" altLang="en-US" dirty="0"/>
          </a:p>
          <a:p>
            <a:pPr algn="just" eaLnBrk="1" hangingPunct="1">
              <a:buFont typeface="Wingdings" panose="05000000000000000000" pitchFamily="2" charset="2"/>
              <a:buNone/>
            </a:pPr>
            <a:endParaRPr lang="zh-CN" altLang="en-US" sz="3200" dirty="0"/>
          </a:p>
          <a:p>
            <a:pPr algn="just" eaLnBrk="1" hangingPunct="1">
              <a:buFont typeface="Wingdings" panose="05000000000000000000" pitchFamily="2" charset="2"/>
              <a:buNone/>
            </a:pPr>
            <a:r>
              <a:rPr lang="en-US" altLang="zh-CN" sz="2400" dirty="0"/>
              <a:t>[</a:t>
            </a:r>
            <a:r>
              <a:rPr lang="zh-CN" altLang="en-US" sz="2400" dirty="0"/>
              <a:t>例</a:t>
            </a:r>
            <a:r>
              <a:rPr lang="en-US" altLang="zh-CN" sz="2400" dirty="0"/>
              <a:t>3.54]</a:t>
            </a:r>
            <a:r>
              <a:rPr lang="zh-CN" altLang="en-US" sz="2400" dirty="0"/>
              <a:t>查询每个学生的学号、姓名、选修的课程名及成绩</a:t>
            </a:r>
            <a:endParaRPr lang="zh-CN" altLang="en-US" sz="2400" dirty="0"/>
          </a:p>
          <a:p>
            <a:pPr lvl="1" algn="just">
              <a:lnSpc>
                <a:spcPct val="120000"/>
              </a:lnSpc>
              <a:buFont typeface="Wingdings" panose="05000000000000000000" pitchFamily="2" charset="2"/>
              <a:buNone/>
            </a:pPr>
            <a:r>
              <a:rPr lang="zh-CN" altLang="en-US" dirty="0"/>
              <a:t>  </a:t>
            </a:r>
            <a:r>
              <a:rPr lang="en-US" altLang="zh-CN" dirty="0"/>
              <a:t>SELECT </a:t>
            </a:r>
            <a:r>
              <a:rPr lang="en-US" altLang="zh-CN" dirty="0" err="1"/>
              <a:t>Student.Sno</a:t>
            </a:r>
            <a:r>
              <a:rPr lang="zh-CN" altLang="en-US" dirty="0"/>
              <a:t>, </a:t>
            </a:r>
            <a:r>
              <a:rPr lang="en-US" altLang="zh-CN" dirty="0" err="1"/>
              <a:t>Sname</a:t>
            </a:r>
            <a:r>
              <a:rPr lang="zh-CN" altLang="en-US" dirty="0"/>
              <a:t>, </a:t>
            </a:r>
            <a:r>
              <a:rPr lang="en-US" altLang="zh-CN" dirty="0" err="1"/>
              <a:t>Cname</a:t>
            </a:r>
            <a:r>
              <a:rPr lang="zh-CN" altLang="en-US" dirty="0"/>
              <a:t>, </a:t>
            </a:r>
            <a:r>
              <a:rPr lang="en-US" altLang="zh-CN" dirty="0"/>
              <a:t>Grade</a:t>
            </a:r>
            <a:endParaRPr lang="en-US" altLang="zh-CN" dirty="0"/>
          </a:p>
          <a:p>
            <a:pPr lvl="1" algn="just">
              <a:lnSpc>
                <a:spcPct val="120000"/>
              </a:lnSpc>
              <a:buFont typeface="Wingdings" panose="05000000000000000000" pitchFamily="2" charset="2"/>
              <a:buNone/>
            </a:pPr>
            <a:r>
              <a:rPr lang="en-US" altLang="zh-CN" dirty="0"/>
              <a:t>   FROM    Student</a:t>
            </a:r>
            <a:r>
              <a:rPr lang="zh-CN" altLang="en-US" dirty="0"/>
              <a:t>, </a:t>
            </a:r>
            <a:r>
              <a:rPr lang="en-US" altLang="zh-CN" dirty="0"/>
              <a:t>SC</a:t>
            </a:r>
            <a:r>
              <a:rPr lang="zh-CN" altLang="en-US" dirty="0"/>
              <a:t>, </a:t>
            </a:r>
            <a:r>
              <a:rPr lang="en-US" altLang="zh-CN" dirty="0"/>
              <a:t>Course    </a:t>
            </a:r>
            <a:r>
              <a:rPr lang="en-US" altLang="zh-CN" sz="2000" dirty="0">
                <a:solidFill>
                  <a:srgbClr val="E02920"/>
                </a:solidFill>
              </a:rPr>
              <a:t>/*</a:t>
            </a:r>
            <a:r>
              <a:rPr lang="zh-CN" altLang="en-US" sz="2000" dirty="0">
                <a:solidFill>
                  <a:srgbClr val="E02920"/>
                </a:solidFill>
              </a:rPr>
              <a:t>多表连接*</a:t>
            </a:r>
            <a:r>
              <a:rPr lang="en-US" altLang="zh-CN" sz="2000" dirty="0">
                <a:solidFill>
                  <a:srgbClr val="E02920"/>
                </a:solidFill>
              </a:rPr>
              <a:t>/</a:t>
            </a:r>
            <a:endParaRPr lang="en-US" altLang="zh-CN" dirty="0">
              <a:solidFill>
                <a:srgbClr val="E02920"/>
              </a:solidFill>
            </a:endParaRPr>
          </a:p>
          <a:p>
            <a:pPr lvl="1" algn="just">
              <a:lnSpc>
                <a:spcPct val="120000"/>
              </a:lnSpc>
              <a:buFont typeface="Wingdings" panose="05000000000000000000" pitchFamily="2" charset="2"/>
              <a:buNone/>
            </a:pPr>
            <a:r>
              <a:rPr lang="en-US" altLang="zh-CN" dirty="0"/>
              <a:t>   WHERE </a:t>
            </a:r>
            <a:r>
              <a:rPr lang="en-US" altLang="zh-CN" dirty="0" err="1"/>
              <a:t>Student.Sno</a:t>
            </a:r>
            <a:r>
              <a:rPr lang="en-US" altLang="zh-CN" dirty="0"/>
              <a:t> = </a:t>
            </a:r>
            <a:r>
              <a:rPr lang="en-US" altLang="zh-CN" dirty="0" err="1"/>
              <a:t>SC.Sno</a:t>
            </a:r>
            <a:r>
              <a:rPr lang="en-US" altLang="zh-CN" dirty="0"/>
              <a:t> </a:t>
            </a:r>
            <a:endParaRPr lang="en-US" altLang="zh-CN" dirty="0"/>
          </a:p>
          <a:p>
            <a:pPr lvl="1" algn="just">
              <a:lnSpc>
                <a:spcPct val="120000"/>
              </a:lnSpc>
              <a:buFont typeface="Wingdings" panose="05000000000000000000" pitchFamily="2" charset="2"/>
              <a:buNone/>
            </a:pPr>
            <a:r>
              <a:rPr lang="en-US" altLang="zh-CN" dirty="0"/>
              <a:t>                  AND </a:t>
            </a:r>
            <a:r>
              <a:rPr lang="en-US" altLang="zh-CN" dirty="0" err="1"/>
              <a:t>SC.Cno</a:t>
            </a:r>
            <a:r>
              <a:rPr lang="en-US" altLang="zh-CN" dirty="0"/>
              <a:t> = </a:t>
            </a:r>
            <a:r>
              <a:rPr lang="en-US" altLang="zh-CN" dirty="0" err="1"/>
              <a:t>Course.Cno</a:t>
            </a:r>
            <a:r>
              <a:rPr lang="zh-CN" altLang="en-US" dirty="0"/>
              <a:t>;</a:t>
            </a:r>
            <a:endParaRPr lang="zh-CN" altLang="en-US" dirty="0"/>
          </a:p>
          <a:p>
            <a:pPr algn="just" eaLnBrk="1" hangingPunct="1">
              <a:lnSpc>
                <a:spcPct val="120000"/>
              </a:lnSpc>
              <a:buFont typeface="Wingdings" panose="05000000000000000000" pitchFamily="2" charset="2"/>
              <a:buNone/>
            </a:pPr>
            <a:r>
              <a:rPr lang="zh-CN" altLang="en-US" sz="2000" dirty="0">
                <a:latin typeface="Courier New" panose="02070309020205020404" pitchFamily="49" charset="0"/>
              </a:rPr>
              <a:t> </a:t>
            </a:r>
            <a:endParaRPr lang="zh-CN" altLang="en-US" sz="2000" dirty="0">
              <a:latin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带有</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ANY</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SOME</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ALL</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谓词的子查询</a:t>
            </a: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55" name="Rectangle 3"/>
          <p:cNvSpPr>
            <a:spLocks noGrp="1" noChangeArrowheads="1"/>
          </p:cNvSpPr>
          <p:nvPr>
            <p:ph idx="1"/>
          </p:nvPr>
        </p:nvSpPr>
        <p:spPr/>
        <p:txBody>
          <a:bodyPr/>
          <a:lstStyle/>
          <a:p>
            <a:pPr marL="609600" indent="-609600">
              <a:buNone/>
            </a:pPr>
            <a:r>
              <a:rPr lang="en-US" altLang="zh-CN" sz="2400" dirty="0"/>
              <a:t>[</a:t>
            </a:r>
            <a:r>
              <a:rPr lang="zh-CN" altLang="en-US" sz="2400" dirty="0"/>
              <a:t>例 </a:t>
            </a:r>
            <a:r>
              <a:rPr lang="en-US" altLang="zh-CN" sz="2400" dirty="0"/>
              <a:t>3.58]  </a:t>
            </a:r>
            <a:r>
              <a:rPr lang="zh-CN" altLang="en-US" sz="2400" dirty="0"/>
              <a:t>查询非计算机科学系中比计算机科学系任意一个学生年龄小的学生姓名和年龄</a:t>
            </a:r>
            <a:endParaRPr lang="zh-CN" altLang="en-US" sz="2400" dirty="0"/>
          </a:p>
          <a:p>
            <a:pPr marL="609600" indent="-609600">
              <a:lnSpc>
                <a:spcPct val="110000"/>
              </a:lnSpc>
              <a:buNone/>
            </a:pPr>
            <a:r>
              <a:rPr lang="zh-CN" altLang="en-US" sz="2400" dirty="0"/>
              <a:t>    </a:t>
            </a:r>
            <a:r>
              <a:rPr lang="en-US" altLang="zh-CN" sz="2400" dirty="0"/>
              <a:t>SELECT </a:t>
            </a:r>
            <a:r>
              <a:rPr lang="en-US" altLang="zh-CN" sz="2400" dirty="0" err="1"/>
              <a:t>Sname</a:t>
            </a:r>
            <a:r>
              <a:rPr lang="zh-CN" altLang="en-US" sz="2400" dirty="0"/>
              <a:t>,</a:t>
            </a:r>
            <a:r>
              <a:rPr lang="en-US" altLang="zh-CN" sz="2400" dirty="0"/>
              <a:t>Sage</a:t>
            </a:r>
            <a:endParaRPr lang="en-US" altLang="zh-CN" sz="2400" dirty="0"/>
          </a:p>
          <a:p>
            <a:pPr marL="609600" indent="-609600">
              <a:lnSpc>
                <a:spcPct val="110000"/>
              </a:lnSpc>
              <a:buNone/>
            </a:pPr>
            <a:r>
              <a:rPr lang="en-US" altLang="zh-CN" sz="2400" dirty="0"/>
              <a:t>    FROM    Student</a:t>
            </a:r>
            <a:endParaRPr lang="en-US" altLang="zh-CN" sz="2400" dirty="0"/>
          </a:p>
          <a:p>
            <a:pPr marL="609600" indent="-609600">
              <a:lnSpc>
                <a:spcPct val="110000"/>
              </a:lnSpc>
              <a:buNone/>
            </a:pPr>
            <a:r>
              <a:rPr lang="en-US" altLang="zh-CN" sz="2400" dirty="0"/>
              <a:t>    WHERE Sage &lt; </a:t>
            </a:r>
            <a:r>
              <a:rPr lang="en-US" altLang="zh-CN" sz="2400" dirty="0">
                <a:solidFill>
                  <a:srgbClr val="D75B5B"/>
                </a:solidFill>
              </a:rPr>
              <a:t>ANY</a:t>
            </a:r>
            <a:r>
              <a:rPr lang="en-US" altLang="zh-CN" sz="2400" dirty="0"/>
              <a:t> </a:t>
            </a:r>
            <a:r>
              <a:rPr lang="zh-CN" altLang="en-US" sz="2400" dirty="0"/>
              <a:t>(</a:t>
            </a:r>
            <a:r>
              <a:rPr lang="en-US" altLang="zh-CN" sz="2400" dirty="0"/>
              <a:t>SELECT  Sage</a:t>
            </a:r>
            <a:endParaRPr lang="en-US" altLang="zh-CN" sz="2400" dirty="0"/>
          </a:p>
          <a:p>
            <a:pPr marL="609600" indent="-609600">
              <a:lnSpc>
                <a:spcPct val="110000"/>
              </a:lnSpc>
              <a:buNone/>
            </a:pPr>
            <a:r>
              <a:rPr lang="en-US" altLang="zh-CN" sz="2400" dirty="0"/>
              <a:t>                                         FROM    Student</a:t>
            </a:r>
            <a:endParaRPr lang="en-US" altLang="zh-CN" sz="2400" dirty="0"/>
          </a:p>
          <a:p>
            <a:pPr marL="609600" indent="-609600">
              <a:lnSpc>
                <a:spcPct val="110000"/>
              </a:lnSpc>
              <a:buNone/>
            </a:pPr>
            <a:r>
              <a:rPr lang="en-US" altLang="zh-CN" sz="2400" dirty="0"/>
              <a:t>                                         WHERE </a:t>
            </a:r>
            <a:r>
              <a:rPr lang="en-US" altLang="zh-CN" sz="2400" dirty="0" err="1"/>
              <a:t>Sdept</a:t>
            </a:r>
            <a:r>
              <a:rPr lang="en-US" altLang="zh-CN" sz="2400" dirty="0"/>
              <a:t>= ' CS '</a:t>
            </a:r>
            <a:r>
              <a:rPr lang="zh-CN" altLang="en-US" sz="2400" dirty="0"/>
              <a:t>)</a:t>
            </a:r>
            <a:endParaRPr lang="zh-CN" altLang="en-US" sz="2400" dirty="0"/>
          </a:p>
          <a:p>
            <a:pPr marL="609600" indent="-609600">
              <a:lnSpc>
                <a:spcPct val="110000"/>
              </a:lnSpc>
              <a:buNone/>
            </a:pPr>
            <a:r>
              <a:rPr lang="en-US" altLang="zh-CN" sz="2400" dirty="0"/>
              <a:t>     </a:t>
            </a:r>
            <a:r>
              <a:rPr lang="en-US" altLang="zh-CN" sz="2400" dirty="0">
                <a:solidFill>
                  <a:srgbClr val="D75B5B"/>
                </a:solidFill>
              </a:rPr>
              <a:t>AND </a:t>
            </a:r>
            <a:r>
              <a:rPr lang="en-US" altLang="zh-CN" sz="2400" dirty="0" err="1">
                <a:solidFill>
                  <a:srgbClr val="D75B5B"/>
                </a:solidFill>
              </a:rPr>
              <a:t>Sdept</a:t>
            </a:r>
            <a:r>
              <a:rPr lang="en-US" altLang="zh-CN" sz="2400" dirty="0">
                <a:solidFill>
                  <a:srgbClr val="D75B5B"/>
                </a:solidFill>
              </a:rPr>
              <a:t> &lt;&gt; ‘CS '</a:t>
            </a:r>
            <a:r>
              <a:rPr lang="en-US" altLang="zh-CN" sz="2400" dirty="0"/>
              <a:t> </a:t>
            </a:r>
            <a:r>
              <a:rPr lang="en-US" altLang="zh-CN" sz="2000" dirty="0"/>
              <a:t>;           /*</a:t>
            </a:r>
            <a:r>
              <a:rPr lang="zh-CN" altLang="en-US" sz="2000" dirty="0"/>
              <a:t>父查询块中的条件 *</a:t>
            </a:r>
            <a:r>
              <a:rPr lang="en-US" altLang="zh-CN" sz="2000" dirty="0"/>
              <a:t>/</a:t>
            </a: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6743" y="175665"/>
            <a:ext cx="10515600" cy="989652"/>
          </a:xfrm>
        </p:spPr>
        <p:txBody>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数据的更新</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7" name="Rectangle 3"/>
          <p:cNvSpPr>
            <a:spLocks noGrp="1" noChangeArrowheads="1"/>
          </p:cNvSpPr>
          <p:nvPr>
            <p:ph idx="1"/>
          </p:nvPr>
        </p:nvSpPr>
        <p:spPr>
          <a:xfrm>
            <a:off x="364490" y="1482090"/>
            <a:ext cx="11560175" cy="2251075"/>
          </a:xfrm>
        </p:spPr>
        <p:txBody>
          <a:bodyPr>
            <a:normAutofit/>
          </a:bodyPr>
          <a:lstStyle/>
          <a:p>
            <a:pPr marL="609600" indent="-609600" fontAlgn="auto">
              <a:lnSpc>
                <a:spcPct val="110000"/>
              </a:lnSpc>
            </a:pPr>
            <a:r>
              <a:rPr lang="zh-CN" altLang="en-US" b="1"/>
              <a:t>语句格式</a:t>
            </a:r>
            <a:endParaRPr lang="zh-CN" altLang="en-US" b="1"/>
          </a:p>
          <a:p>
            <a:pPr marL="609600" indent="-609600" fontAlgn="auto">
              <a:lnSpc>
                <a:spcPct val="110000"/>
              </a:lnSpc>
              <a:buNone/>
            </a:pPr>
            <a:r>
              <a:rPr lang="zh-CN" altLang="en-US" sz="2400"/>
              <a:t>	</a:t>
            </a:r>
            <a:r>
              <a:rPr lang="en-US" altLang="zh-CN" sz="2400" b="1"/>
              <a:t>INSERT</a:t>
            </a:r>
            <a:endParaRPr lang="en-US" altLang="zh-CN" sz="2400" b="1"/>
          </a:p>
          <a:p>
            <a:pPr marL="609600" indent="-609600" fontAlgn="auto">
              <a:lnSpc>
                <a:spcPct val="110000"/>
              </a:lnSpc>
              <a:buNone/>
            </a:pPr>
            <a:r>
              <a:rPr lang="en-US" altLang="zh-CN" sz="2400" b="1"/>
              <a:t>	INTO &lt;</a:t>
            </a:r>
            <a:r>
              <a:rPr lang="zh-CN" altLang="en-US" sz="2400" b="1"/>
              <a:t>表名</a:t>
            </a:r>
            <a:r>
              <a:rPr lang="en-US" altLang="zh-CN" sz="2400" b="1"/>
              <a:t>&gt; [</a:t>
            </a:r>
            <a:r>
              <a:rPr lang="zh-CN" altLang="en-US" sz="2400" b="1"/>
              <a:t>(</a:t>
            </a:r>
            <a:r>
              <a:rPr lang="en-US" altLang="zh-CN" sz="2400" b="1"/>
              <a:t>&lt;</a:t>
            </a:r>
            <a:r>
              <a:rPr lang="zh-CN" altLang="en-US" sz="2400" b="1"/>
              <a:t>属性列</a:t>
            </a:r>
            <a:r>
              <a:rPr lang="en-US" altLang="zh-CN" sz="2400" b="1"/>
              <a:t>1&gt;[</a:t>
            </a:r>
            <a:r>
              <a:rPr lang="zh-CN" altLang="en-US" sz="2400" b="1"/>
              <a:t>,</a:t>
            </a:r>
            <a:r>
              <a:rPr lang="en-US" altLang="zh-CN" sz="2400" b="1"/>
              <a:t>&lt;</a:t>
            </a:r>
            <a:r>
              <a:rPr lang="zh-CN" altLang="en-US" sz="2400" b="1"/>
              <a:t>属性列</a:t>
            </a:r>
            <a:r>
              <a:rPr lang="en-US" altLang="zh-CN" sz="2400" b="1"/>
              <a:t>2 &gt;…</a:t>
            </a:r>
            <a:r>
              <a:rPr lang="zh-CN" altLang="en-US" sz="2400" b="1"/>
              <a:t>)</a:t>
            </a:r>
            <a:r>
              <a:rPr lang="en-US" altLang="zh-CN" sz="2400" b="1"/>
              <a:t>]</a:t>
            </a:r>
            <a:endParaRPr lang="en-US" altLang="zh-CN" sz="2400" b="1"/>
          </a:p>
          <a:p>
            <a:pPr marL="609600" indent="-609600" fontAlgn="auto">
              <a:lnSpc>
                <a:spcPct val="110000"/>
              </a:lnSpc>
              <a:buNone/>
            </a:pPr>
            <a:r>
              <a:rPr lang="en-US" altLang="zh-CN" sz="2400" b="1"/>
              <a:t>       VALUES </a:t>
            </a:r>
            <a:r>
              <a:rPr lang="zh-CN" altLang="en-US" sz="2400" b="1"/>
              <a:t>(</a:t>
            </a:r>
            <a:r>
              <a:rPr lang="en-US" altLang="zh-CN" sz="2400" b="1"/>
              <a:t>&lt;</a:t>
            </a:r>
            <a:r>
              <a:rPr lang="zh-CN" altLang="en-US" sz="2400" b="1"/>
              <a:t>常量</a:t>
            </a:r>
            <a:r>
              <a:rPr lang="en-US" altLang="zh-CN" sz="2400" b="1"/>
              <a:t>1&gt; [</a:t>
            </a:r>
            <a:r>
              <a:rPr lang="zh-CN" altLang="en-US" sz="2400" b="1"/>
              <a:t>,</a:t>
            </a:r>
            <a:r>
              <a:rPr lang="en-US" altLang="zh-CN" sz="2400" b="1"/>
              <a:t>&lt;</a:t>
            </a:r>
            <a:r>
              <a:rPr lang="zh-CN" altLang="en-US" sz="2400" b="1"/>
              <a:t>常量</a:t>
            </a:r>
            <a:r>
              <a:rPr lang="en-US" altLang="zh-CN" sz="2400" b="1"/>
              <a:t>2&gt;]… </a:t>
            </a:r>
            <a:r>
              <a:rPr lang="zh-CN" altLang="en-US" sz="2400" b="1"/>
              <a:t>)</a:t>
            </a:r>
            <a:r>
              <a:rPr lang="en-US" altLang="zh-CN" sz="2400" b="1"/>
              <a:t>;</a:t>
            </a:r>
            <a:endParaRPr lang="en-US" altLang="zh-CN" b="1"/>
          </a:p>
          <a:p>
            <a:pPr marL="990600" lvl="1" indent="-533400">
              <a:buNone/>
            </a:pPr>
            <a:endParaRPr lang="en-US" altLang="zh-CN" b="1"/>
          </a:p>
        </p:txBody>
      </p:sp>
      <p:sp>
        <p:nvSpPr>
          <p:cNvPr id="7171" name="Rectangle 3"/>
          <p:cNvSpPr>
            <a:spLocks noGrp="1" noChangeArrowheads="1"/>
          </p:cNvSpPr>
          <p:nvPr/>
        </p:nvSpPr>
        <p:spPr>
          <a:xfrm>
            <a:off x="364490" y="3949065"/>
            <a:ext cx="6786880" cy="2736215"/>
          </a:xfrm>
          <a:prstGeom prst="rect">
            <a:avLst/>
          </a:prstGeom>
          <a:solidFill>
            <a:srgbClr val="92D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en-US" altLang="zh-CN" sz="2000" b="1">
                <a:solidFill>
                  <a:srgbClr val="FF0000"/>
                </a:solidFill>
              </a:rPr>
              <a:t> INTO</a:t>
            </a:r>
            <a:r>
              <a:rPr lang="zh-CN" altLang="en-US" sz="2000" b="1">
                <a:solidFill>
                  <a:srgbClr val="FF0000"/>
                </a:solidFill>
              </a:rPr>
              <a:t>子句</a:t>
            </a:r>
            <a:endParaRPr lang="zh-CN" altLang="en-US" sz="2000" b="1">
              <a:solidFill>
                <a:srgbClr val="FF0000"/>
              </a:solidFill>
            </a:endParaRPr>
          </a:p>
          <a:p>
            <a:pPr lvl="1">
              <a:lnSpc>
                <a:spcPct val="120000"/>
              </a:lnSpc>
            </a:pPr>
            <a:r>
              <a:rPr lang="zh-CN" altLang="en-US" sz="2000" b="1"/>
              <a:t>指定要插入数据的表名及属性列</a:t>
            </a:r>
            <a:endParaRPr lang="zh-CN" altLang="en-US" sz="2000" b="1"/>
          </a:p>
          <a:p>
            <a:pPr lvl="1">
              <a:lnSpc>
                <a:spcPct val="120000"/>
              </a:lnSpc>
            </a:pPr>
            <a:r>
              <a:rPr lang="zh-CN" altLang="en-US" sz="2000" b="1"/>
              <a:t>属性列的顺序可与表定义中的顺序不一致</a:t>
            </a:r>
            <a:endParaRPr lang="zh-CN" altLang="en-US" sz="2000" b="1"/>
          </a:p>
          <a:p>
            <a:pPr lvl="1">
              <a:lnSpc>
                <a:spcPct val="120000"/>
              </a:lnSpc>
            </a:pPr>
            <a:r>
              <a:rPr lang="zh-CN" altLang="en-US" sz="2000" b="1"/>
              <a:t>没有指定属性列：表示要插入的是一条完整的元组，且属性列属性与表定义中的顺序一致</a:t>
            </a:r>
            <a:endParaRPr lang="zh-CN" altLang="en-US" sz="2000" b="1"/>
          </a:p>
          <a:p>
            <a:pPr lvl="1">
              <a:lnSpc>
                <a:spcPct val="120000"/>
              </a:lnSpc>
            </a:pPr>
            <a:r>
              <a:rPr lang="zh-CN" altLang="en-US" sz="2000" b="1"/>
              <a:t>指定部分属性列：插入的元组在其余属性列上取空值</a:t>
            </a:r>
            <a:endParaRPr lang="zh-CN" altLang="en-US" sz="2000" b="1"/>
          </a:p>
        </p:txBody>
      </p:sp>
      <p:sp>
        <p:nvSpPr>
          <p:cNvPr id="8195" name="Rectangle 3"/>
          <p:cNvSpPr>
            <a:spLocks noGrp="1" noChangeArrowheads="1"/>
          </p:cNvSpPr>
          <p:nvPr/>
        </p:nvSpPr>
        <p:spPr>
          <a:xfrm>
            <a:off x="7529195" y="3733165"/>
            <a:ext cx="4468495" cy="226123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zh-CN" altLang="en-US" sz="2000" b="1">
                <a:solidFill>
                  <a:srgbClr val="FF0000"/>
                </a:solidFill>
              </a:rPr>
              <a:t>VALUES子句</a:t>
            </a:r>
            <a:endParaRPr lang="zh-CN" altLang="en-US" sz="2000" b="1">
              <a:solidFill>
                <a:srgbClr val="FF0000"/>
              </a:solidFill>
            </a:endParaRPr>
          </a:p>
          <a:p>
            <a:pPr lvl="1">
              <a:lnSpc>
                <a:spcPct val="120000"/>
              </a:lnSpc>
            </a:pPr>
            <a:r>
              <a:rPr lang="zh-CN" altLang="en-US" sz="2000" b="1"/>
              <a:t> 提供的值必须与INTO子句匹配</a:t>
            </a:r>
            <a:endParaRPr lang="zh-CN" altLang="en-US" sz="2000" b="1"/>
          </a:p>
          <a:p>
            <a:pPr lvl="2">
              <a:lnSpc>
                <a:spcPct val="120000"/>
              </a:lnSpc>
              <a:buSzPct val="87000"/>
              <a:buFont typeface="Wingdings" panose="05000000000000000000" pitchFamily="2" charset="2"/>
              <a:buChar char="l"/>
            </a:pPr>
            <a:r>
              <a:rPr lang="zh-CN" altLang="en-US" sz="2000" b="1"/>
              <a:t>值的个数</a:t>
            </a:r>
            <a:endParaRPr lang="zh-CN" altLang="en-US" sz="2000" b="1"/>
          </a:p>
          <a:p>
            <a:pPr lvl="2">
              <a:lnSpc>
                <a:spcPct val="120000"/>
              </a:lnSpc>
              <a:buSzPct val="87000"/>
              <a:buFont typeface="Wingdings" panose="05000000000000000000" pitchFamily="2" charset="2"/>
              <a:buChar char="l"/>
            </a:pPr>
            <a:r>
              <a:rPr lang="zh-CN" altLang="en-US" sz="2000" b="1"/>
              <a:t>值的类型</a:t>
            </a:r>
            <a:endParaRPr lang="zh-CN" alt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6443" y="908455"/>
            <a:ext cx="10515600" cy="989652"/>
          </a:xfrm>
        </p:spPr>
        <p:txBody>
          <a:bodyPr/>
          <a:lstStyle/>
          <a:p>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rPr>
              <a:t>数据管理技术发展阶段划分</a:t>
            </a:r>
            <a:endPar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 name="内容占位符 4"/>
          <p:cNvGraphicFramePr>
            <a:graphicFrameLocks noGrp="1"/>
          </p:cNvGraphicFramePr>
          <p:nvPr>
            <p:ph idx="1"/>
          </p:nvPr>
        </p:nvGraphicFramePr>
        <p:xfrm>
          <a:off x="2049800" y="908720"/>
          <a:ext cx="8229600" cy="5949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灯片编号占位符 3"/>
          <p:cNvSpPr>
            <a:spLocks noGrp="1"/>
          </p:cNvSpPr>
          <p:nvPr>
            <p:ph type="sldNum" sz="quarter" idx="10"/>
          </p:nvPr>
        </p:nvSpPr>
        <p:spPr/>
        <p:txBody>
          <a:bodyPr/>
          <a:lstStyle/>
          <a:p>
            <a:pPr>
              <a:defRPr/>
            </a:pPr>
            <a:fld id="{256368FD-7F19-4A35-A5F6-1A880D25A3DD}" type="slidenum">
              <a:rPr lang="zh-CN" altLang="en-US" smtClean="0"/>
            </a:fld>
            <a:endParaRPr lang="en-US" altLang="zh-CN" dirty="0"/>
          </a:p>
        </p:txBody>
      </p:sp>
      <p:sp>
        <p:nvSpPr>
          <p:cNvPr id="8" name="矩形 7"/>
          <p:cNvSpPr/>
          <p:nvPr/>
        </p:nvSpPr>
        <p:spPr bwMode="auto">
          <a:xfrm>
            <a:off x="4907358" y="3284984"/>
            <a:ext cx="1690660" cy="720080"/>
          </a:xfrm>
          <a:prstGeom prst="rect">
            <a:avLst/>
          </a:prstGeom>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第二代：关系数据库系统</a:t>
            </a:r>
            <a:endParaRPr kumimoji="0" lang="zh-CN" altLang="en-US" sz="180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17" name="矩形 16"/>
          <p:cNvSpPr/>
          <p:nvPr/>
        </p:nvSpPr>
        <p:spPr bwMode="auto">
          <a:xfrm>
            <a:off x="4777941" y="1555051"/>
            <a:ext cx="2232248"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传统的划分方式</a:t>
            </a:r>
            <a:endPar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grpSp>
        <p:nvGrpSpPr>
          <p:cNvPr id="27" name="组合 26"/>
          <p:cNvGrpSpPr/>
          <p:nvPr/>
        </p:nvGrpSpPr>
        <p:grpSpPr>
          <a:xfrm>
            <a:off x="2282825" y="2093595"/>
            <a:ext cx="7320915" cy="4620260"/>
            <a:chOff x="885840" y="1303080"/>
            <a:chExt cx="8052440" cy="5009880"/>
          </a:xfrm>
        </p:grpSpPr>
        <p:grpSp>
          <p:nvGrpSpPr>
            <p:cNvPr id="25" name="组合 24"/>
            <p:cNvGrpSpPr/>
            <p:nvPr/>
          </p:nvGrpSpPr>
          <p:grpSpPr>
            <a:xfrm>
              <a:off x="885840" y="1303080"/>
              <a:ext cx="8052440" cy="5009880"/>
              <a:chOff x="885840" y="1303080"/>
              <a:chExt cx="8052440" cy="5009880"/>
            </a:xfrm>
          </p:grpSpPr>
          <p:sp>
            <p:nvSpPr>
              <p:cNvPr id="6" name="矩形 5"/>
              <p:cNvSpPr/>
              <p:nvPr/>
            </p:nvSpPr>
            <p:spPr bwMode="auto">
              <a:xfrm>
                <a:off x="899592" y="4929336"/>
                <a:ext cx="1512168" cy="720080"/>
              </a:xfrm>
              <a:prstGeom prst="rect">
                <a:avLst/>
              </a:prstGeom>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人工与文件</a:t>
                </a:r>
                <a:r>
                  <a:rPr lang="zh-CN" altLang="en-US" dirty="0" smtClean="0">
                    <a:solidFill>
                      <a:schemeClr val="bg1"/>
                    </a:solidFill>
                    <a:latin typeface="黑体" panose="02010609060101010101" pitchFamily="49" charset="-122"/>
                    <a:ea typeface="黑体" panose="02010609060101010101" pitchFamily="49" charset="-122"/>
                  </a:rPr>
                  <a:t>管理阶段</a:t>
                </a:r>
                <a:endParaRPr kumimoji="0" lang="zh-CN" altLang="en-US" sz="180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7" name="矩形 6"/>
              <p:cNvSpPr/>
              <p:nvPr/>
            </p:nvSpPr>
            <p:spPr bwMode="auto">
              <a:xfrm>
                <a:off x="1979712" y="4100304"/>
                <a:ext cx="1811404" cy="720080"/>
              </a:xfrm>
              <a:prstGeom prst="rect">
                <a:avLst/>
              </a:prstGeom>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第一代：层次与网状数据库系统</a:t>
                </a:r>
                <a:endParaRPr kumimoji="0" lang="zh-CN" altLang="en-US" sz="180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cxnSp>
            <p:nvCxnSpPr>
              <p:cNvPr id="11" name="直接箭头连接符 10"/>
              <p:cNvCxnSpPr/>
              <p:nvPr/>
            </p:nvCxnSpPr>
            <p:spPr bwMode="auto">
              <a:xfrm>
                <a:off x="899592" y="5805264"/>
                <a:ext cx="7776864"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 name="组合 23"/>
              <p:cNvGrpSpPr/>
              <p:nvPr/>
            </p:nvGrpSpPr>
            <p:grpSpPr>
              <a:xfrm>
                <a:off x="885840" y="1303080"/>
                <a:ext cx="8052440" cy="3562024"/>
                <a:chOff x="899592" y="1303080"/>
                <a:chExt cx="8052440" cy="3562024"/>
              </a:xfrm>
            </p:grpSpPr>
            <p:sp>
              <p:nvSpPr>
                <p:cNvPr id="9" name="矩形 8"/>
                <p:cNvSpPr/>
                <p:nvPr/>
              </p:nvSpPr>
              <p:spPr bwMode="auto">
                <a:xfrm>
                  <a:off x="4228688" y="2276872"/>
                  <a:ext cx="3187118" cy="720080"/>
                </a:xfrm>
                <a:prstGeom prst="rect">
                  <a:avLst/>
                </a:prstGeom>
                <a:ln>
                  <a:no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第三代：数据库（关系模型、对象模型，新技术结合）</a:t>
                  </a:r>
                  <a:endParaRPr kumimoji="0" lang="zh-CN" altLang="en-US" sz="1800"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12" name="云形 11"/>
                <p:cNvSpPr/>
                <p:nvPr/>
              </p:nvSpPr>
              <p:spPr bwMode="auto">
                <a:xfrm>
                  <a:off x="6804248" y="1303080"/>
                  <a:ext cx="2147784" cy="792088"/>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rPr>
                    <a:t>互联网时代数据库技术</a:t>
                  </a:r>
                  <a:endParaRPr kumimoji="0" lang="zh-CN" altLang="en-US" sz="1800" b="1" i="0" u="none" strike="noStrike" cap="none" normalizeH="0" baseline="0" dirty="0" smtClean="0">
                    <a:ln>
                      <a:noFill/>
                    </a:ln>
                    <a:solidFill>
                      <a:schemeClr val="bg1"/>
                    </a:solidFill>
                    <a:effectLst/>
                    <a:latin typeface="黑体" panose="02010609060101010101" pitchFamily="49" charset="-122"/>
                    <a:ea typeface="黑体" panose="02010609060101010101" pitchFamily="49" charset="-122"/>
                  </a:endParaRPr>
                </a:p>
              </p:txBody>
            </p:sp>
            <p:sp>
              <p:nvSpPr>
                <p:cNvPr id="13" name="上箭头 12"/>
                <p:cNvSpPr/>
                <p:nvPr/>
              </p:nvSpPr>
              <p:spPr bwMode="auto">
                <a:xfrm>
                  <a:off x="7816944" y="2420888"/>
                  <a:ext cx="715496" cy="2039456"/>
                </a:xfrm>
                <a:prstGeom prst="upArrow">
                  <a:avLst>
                    <a:gd name="adj1" fmla="val 50000"/>
                    <a:gd name="adj2" fmla="val 9587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panose="020B0604020202020204" pitchFamily="34" charset="0"/>
                    </a:rPr>
                    <a:t>数据科学</a:t>
                  </a:r>
                  <a:endParaRPr kumimoji="0" lang="zh-CN" altLang="en-US" sz="1800" b="1"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bwMode="auto">
                <a:xfrm>
                  <a:off x="7994672" y="4569512"/>
                  <a:ext cx="360040" cy="167248"/>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5" name="矩形 14"/>
                <p:cNvSpPr/>
                <p:nvPr/>
              </p:nvSpPr>
              <p:spPr bwMode="auto">
                <a:xfrm>
                  <a:off x="7994672" y="4781480"/>
                  <a:ext cx="360040" cy="8362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ndParaRPr>
                </a:p>
              </p:txBody>
            </p:sp>
            <p:sp>
              <p:nvSpPr>
                <p:cNvPr id="16" name="左大括号 15"/>
                <p:cNvSpPr/>
                <p:nvPr/>
              </p:nvSpPr>
              <p:spPr bwMode="auto">
                <a:xfrm rot="5400000">
                  <a:off x="3563926" y="-965211"/>
                  <a:ext cx="341197" cy="5669866"/>
                </a:xfrm>
                <a:prstGeom prst="leftBrace">
                  <a:avLst>
                    <a:gd name="adj1" fmla="val 113299"/>
                    <a:gd name="adj2" fmla="val 42304"/>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noFill/>
                    <a:effectLst/>
                    <a:latin typeface="Arial" panose="020B0604020202020204" pitchFamily="34" charset="0"/>
                  </a:endParaRPr>
                </a:p>
              </p:txBody>
            </p:sp>
          </p:grpSp>
          <p:sp>
            <p:nvSpPr>
              <p:cNvPr id="18" name="矩形 17"/>
              <p:cNvSpPr/>
              <p:nvPr/>
            </p:nvSpPr>
            <p:spPr bwMode="auto">
              <a:xfrm>
                <a:off x="1251718" y="5841424"/>
                <a:ext cx="807916"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1960</a:t>
                </a:r>
                <a:endPar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19" name="矩形 18"/>
              <p:cNvSpPr/>
              <p:nvPr/>
            </p:nvSpPr>
            <p:spPr bwMode="auto">
              <a:xfrm>
                <a:off x="2504296" y="5845928"/>
                <a:ext cx="807916"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1970</a:t>
                </a:r>
                <a:endPar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20" name="矩形 19"/>
              <p:cNvSpPr/>
              <p:nvPr/>
            </p:nvSpPr>
            <p:spPr bwMode="auto">
              <a:xfrm>
                <a:off x="3645220" y="5841424"/>
                <a:ext cx="807916"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1980</a:t>
                </a:r>
                <a:endPar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21" name="矩形 20"/>
              <p:cNvSpPr/>
              <p:nvPr/>
            </p:nvSpPr>
            <p:spPr bwMode="auto">
              <a:xfrm>
                <a:off x="4788024" y="5880912"/>
                <a:ext cx="807916"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1990</a:t>
                </a:r>
                <a:endPar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22" name="矩形 21"/>
              <p:cNvSpPr/>
              <p:nvPr/>
            </p:nvSpPr>
            <p:spPr bwMode="auto">
              <a:xfrm>
                <a:off x="5996332" y="5863944"/>
                <a:ext cx="807916"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2000</a:t>
                </a:r>
                <a:endPar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sp>
            <p:nvSpPr>
              <p:cNvPr id="23" name="矩形 22"/>
              <p:cNvSpPr/>
              <p:nvPr/>
            </p:nvSpPr>
            <p:spPr bwMode="auto">
              <a:xfrm>
                <a:off x="7724524" y="5880912"/>
                <a:ext cx="807916"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2010</a:t>
                </a:r>
                <a:endParaRPr kumimoji="0" lang="zh-CN" altLang="en-US" sz="18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p:txBody>
          </p:sp>
        </p:grpSp>
        <p:sp>
          <p:nvSpPr>
            <p:cNvPr id="26" name="新月形 25"/>
            <p:cNvSpPr/>
            <p:nvPr/>
          </p:nvSpPr>
          <p:spPr bwMode="auto">
            <a:xfrm rot="13133115">
              <a:off x="4923233" y="3152520"/>
              <a:ext cx="1104643" cy="2240270"/>
            </a:xfrm>
            <a:prstGeom prst="moon">
              <a:avLst>
                <a:gd name="adj" fmla="val 59700"/>
              </a:avLst>
            </a:prstGeom>
            <a:ln>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vert"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Arial" panose="020B0604020202020204" pitchFamily="34" charset="0"/>
                </a:rPr>
                <a:t>数据库管理</a:t>
              </a:r>
              <a:endParaRPr kumimoji="0" lang="zh-CN" altLang="en-US" sz="1800" b="1" i="0" u="none" strike="noStrike" cap="none" normalizeH="0" baseline="0" dirty="0" smtClean="0">
                <a:ln>
                  <a:noFill/>
                </a:ln>
                <a:solidFill>
                  <a:schemeClr val="tx1"/>
                </a:solidFill>
                <a:effectLst/>
                <a:latin typeface="Arial" panose="020B0604020202020204" pitchFamily="34" charset="0"/>
              </a:endParaRPr>
            </a:p>
          </p:txBody>
        </p:sp>
      </p:grpSp>
      <p:sp>
        <p:nvSpPr>
          <p:cNvPr id="3" name="标题 1"/>
          <p:cNvSpPr>
            <a:spLocks noGrp="1"/>
          </p:cNvSpPr>
          <p:nvPr>
            <p:custDataLst>
              <p:tags r:id="rId6"/>
            </p:custDataLst>
          </p:nvPr>
        </p:nvSpPr>
        <p:spPr>
          <a:xfrm>
            <a:off x="690418" y="88035"/>
            <a:ext cx="10515600" cy="9896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u="none" kern="1200">
                <a:solidFill>
                  <a:schemeClr val="tx1"/>
                </a:solidFill>
                <a:latin typeface="+mj-lt"/>
                <a:ea typeface="+mj-ea"/>
                <a:cs typeface="+mj-cs"/>
              </a:defRPr>
            </a:lvl1pPr>
          </a:lstStyle>
          <a:p>
            <a:pPr algn="ctr"/>
            <a:r>
              <a:rPr lang="zh-CN" altLang="en-US" sz="360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章</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绪论</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数据的更新</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9"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dirty="0"/>
              <a:t>[</a:t>
            </a:r>
            <a:r>
              <a:rPr lang="zh-CN" altLang="en-US" sz="2400" dirty="0"/>
              <a:t>例</a:t>
            </a:r>
            <a:r>
              <a:rPr lang="en-US" altLang="zh-CN" sz="2400" dirty="0"/>
              <a:t>3.69]</a:t>
            </a:r>
            <a:r>
              <a:rPr lang="zh-CN" altLang="en-US" sz="2400" dirty="0"/>
              <a:t>将一个新学生元组</a:t>
            </a:r>
            <a:r>
              <a:rPr lang="en-US" altLang="zh-CN" sz="2400" dirty="0"/>
              <a:t>（</a:t>
            </a:r>
            <a:r>
              <a:rPr lang="zh-CN" altLang="en-US" sz="2400" dirty="0"/>
              <a:t>学号：</a:t>
            </a:r>
            <a:r>
              <a:rPr lang="en-US" altLang="zh-CN" sz="2400" dirty="0"/>
              <a:t>201215128</a:t>
            </a:r>
            <a:r>
              <a:rPr lang="zh-CN" altLang="en-US" sz="2400" dirty="0"/>
              <a:t>;姓名：陈冬;性别：男;所在系：</a:t>
            </a:r>
            <a:r>
              <a:rPr lang="en-US" altLang="zh-CN" sz="2400" dirty="0"/>
              <a:t>IS</a:t>
            </a:r>
            <a:r>
              <a:rPr lang="zh-CN" altLang="en-US" sz="2400" dirty="0"/>
              <a:t>;年龄：</a:t>
            </a:r>
            <a:r>
              <a:rPr lang="en-US" altLang="zh-CN" sz="2400" dirty="0"/>
              <a:t>18</a:t>
            </a:r>
            <a:r>
              <a:rPr lang="zh-CN" altLang="en-US" sz="2400" dirty="0"/>
              <a:t>岁</a:t>
            </a:r>
            <a:r>
              <a:rPr lang="en-US" altLang="zh-CN" sz="2400" dirty="0"/>
              <a:t>）</a:t>
            </a:r>
            <a:r>
              <a:rPr lang="zh-CN" altLang="en-US" sz="2400" dirty="0"/>
              <a:t>插入到</a:t>
            </a:r>
            <a:r>
              <a:rPr lang="en-US" altLang="zh-CN" sz="2400" dirty="0"/>
              <a:t>Student</a:t>
            </a:r>
            <a:r>
              <a:rPr lang="zh-CN" altLang="en-US" sz="2400" dirty="0"/>
              <a:t>表中。</a:t>
            </a:r>
            <a:endParaRPr lang="zh-CN" altLang="en-US" sz="2400" dirty="0"/>
          </a:p>
          <a:p>
            <a:pPr eaLnBrk="1" hangingPunct="1">
              <a:buFont typeface="Wingdings" panose="05000000000000000000" pitchFamily="2" charset="2"/>
              <a:buNone/>
            </a:pPr>
            <a:r>
              <a:rPr lang="en-US" altLang="zh-CN" sz="2400" dirty="0"/>
              <a:t>INSERT</a:t>
            </a:r>
            <a:endParaRPr lang="en-US" altLang="zh-CN" sz="2400" dirty="0"/>
          </a:p>
          <a:p>
            <a:pPr eaLnBrk="1" hangingPunct="1">
              <a:buFont typeface="Wingdings" panose="05000000000000000000" pitchFamily="2" charset="2"/>
              <a:buNone/>
            </a:pPr>
            <a:r>
              <a:rPr lang="en-US" altLang="zh-CN" sz="2400" dirty="0"/>
              <a:t>INTO  Student </a:t>
            </a:r>
            <a:r>
              <a:rPr lang="zh-CN" altLang="en-US" sz="2400" dirty="0"/>
              <a:t>(</a:t>
            </a:r>
            <a:r>
              <a:rPr lang="en-US" altLang="zh-CN" sz="2400" dirty="0" err="1"/>
              <a: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err="1"/>
              <a:t>Sdept</a:t>
            </a:r>
            <a:r>
              <a:rPr lang="zh-CN" altLang="en-US" sz="2400" dirty="0"/>
              <a:t>,</a:t>
            </a:r>
            <a:r>
              <a:rPr lang="en-US" altLang="zh-CN" sz="2400" dirty="0"/>
              <a:t>Sage</a:t>
            </a:r>
            <a:r>
              <a:rPr lang="zh-CN" altLang="en-US" sz="2400" dirty="0"/>
              <a:t>)</a:t>
            </a:r>
            <a:endParaRPr lang="zh-CN" altLang="en-US" sz="2400" dirty="0"/>
          </a:p>
          <a:p>
            <a:pPr eaLnBrk="1" hangingPunct="1">
              <a:buFont typeface="Wingdings" panose="05000000000000000000" pitchFamily="2" charset="2"/>
              <a:buNone/>
            </a:pPr>
            <a:r>
              <a:rPr lang="en-US" altLang="zh-CN" sz="2400" dirty="0"/>
              <a:t>VALUES </a:t>
            </a:r>
            <a:r>
              <a:rPr lang="zh-CN" altLang="en-US" sz="2400" dirty="0"/>
              <a:t>(</a:t>
            </a:r>
            <a:r>
              <a:rPr lang="en-US" altLang="zh-CN" sz="2400" dirty="0"/>
              <a:t>'201215128'</a:t>
            </a:r>
            <a:r>
              <a:rPr lang="zh-CN" altLang="en-US" sz="2400" dirty="0"/>
              <a:t>,</a:t>
            </a:r>
            <a:r>
              <a:rPr lang="en-US" altLang="zh-CN" sz="2400" dirty="0"/>
              <a:t>'</a:t>
            </a:r>
            <a:r>
              <a:rPr lang="zh-CN" altLang="en-US" sz="2400" dirty="0"/>
              <a:t>陈冬</a:t>
            </a:r>
            <a:r>
              <a:rPr lang="en-US" altLang="zh-CN" sz="2400" dirty="0"/>
              <a:t>'</a:t>
            </a:r>
            <a:r>
              <a:rPr lang="zh-CN" altLang="en-US" sz="2400" dirty="0"/>
              <a:t>,</a:t>
            </a:r>
            <a:r>
              <a:rPr lang="en-US" altLang="zh-CN" sz="2400" dirty="0"/>
              <a:t>'</a:t>
            </a:r>
            <a:r>
              <a:rPr lang="zh-CN" altLang="en-US" sz="2400" dirty="0"/>
              <a:t>男</a:t>
            </a:r>
            <a:r>
              <a:rPr lang="en-US" altLang="zh-CN" sz="2400" dirty="0"/>
              <a:t>'</a:t>
            </a:r>
            <a:r>
              <a:rPr lang="zh-CN" altLang="en-US" sz="2400" dirty="0"/>
              <a:t>,</a:t>
            </a:r>
            <a:r>
              <a:rPr lang="en-US" altLang="zh-CN" sz="2400" dirty="0"/>
              <a:t>'IS'</a:t>
            </a:r>
            <a:r>
              <a:rPr lang="zh-CN" altLang="en-US" sz="2400" dirty="0"/>
              <a:t>,</a:t>
            </a:r>
            <a:r>
              <a:rPr lang="en-US" altLang="zh-CN" sz="2400" dirty="0"/>
              <a:t>18</a:t>
            </a:r>
            <a:r>
              <a:rPr lang="zh-CN" altLang="en-US" sz="2400" dirty="0"/>
              <a:t>);</a:t>
            </a:r>
            <a:endParaRPr lang="en-US" altLang="zh-CN" sz="24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None/>
            </a:pPr>
            <a:r>
              <a:rPr lang="zh-CN" altLang="en-US" sz="2400" dirty="0"/>
              <a:t>完整的元组可简写</a:t>
            </a:r>
            <a:endParaRPr lang="en-US" altLang="zh-CN" sz="2400" dirty="0"/>
          </a:p>
          <a:p>
            <a:pPr>
              <a:buNone/>
            </a:pPr>
            <a:r>
              <a:rPr lang="en-US" altLang="zh-CN" sz="2400" dirty="0"/>
              <a:t>INSERT</a:t>
            </a:r>
            <a:endParaRPr lang="en-US" altLang="zh-CN" sz="2400" dirty="0"/>
          </a:p>
          <a:p>
            <a:pPr>
              <a:buNone/>
            </a:pPr>
            <a:r>
              <a:rPr lang="en-US" altLang="zh-CN" sz="2400" dirty="0"/>
              <a:t>INTO  Student</a:t>
            </a:r>
            <a:endParaRPr lang="en-US" altLang="zh-CN" sz="2400" dirty="0"/>
          </a:p>
          <a:p>
            <a:pPr>
              <a:buNone/>
            </a:pPr>
            <a:r>
              <a:rPr lang="en-US" altLang="zh-CN" sz="2400" dirty="0"/>
              <a:t>VALUES </a:t>
            </a:r>
            <a:r>
              <a:rPr lang="zh-CN" altLang="en-US" sz="2400" dirty="0"/>
              <a:t>('</a:t>
            </a:r>
            <a:r>
              <a:rPr lang="en-US" altLang="zh-CN" sz="2400" dirty="0"/>
              <a:t>201215126</a:t>
            </a:r>
            <a:r>
              <a:rPr lang="zh-CN" altLang="en-US" sz="2400" dirty="0"/>
              <a:t>'</a:t>
            </a:r>
            <a:r>
              <a:rPr lang="en-US" altLang="zh-CN" sz="2400" dirty="0"/>
              <a:t>,</a:t>
            </a:r>
            <a:r>
              <a:rPr lang="zh-CN" altLang="en-US" sz="2400" dirty="0"/>
              <a:t>'张成民'</a:t>
            </a:r>
            <a:r>
              <a:rPr lang="en-US" altLang="zh-CN" sz="2400" dirty="0"/>
              <a:t>,</a:t>
            </a:r>
            <a:r>
              <a:rPr lang="zh-CN" altLang="en-US" sz="2400" dirty="0"/>
              <a:t>'男</a:t>
            </a:r>
            <a:r>
              <a:rPr lang="en-US" altLang="zh-CN" sz="2400" dirty="0"/>
              <a:t>’,18,'CS'</a:t>
            </a:r>
            <a:r>
              <a:rPr lang="zh-CN" altLang="en-US" sz="2400" dirty="0"/>
              <a:t>)</a:t>
            </a:r>
            <a:r>
              <a:rPr lang="en-US" altLang="zh-CN" sz="2400" dirty="0"/>
              <a:t>; </a:t>
            </a:r>
            <a:endParaRPr lang="en-US" altLang="zh-CN" sz="2400" dirty="0"/>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endParaRPr lang="en-US" altLang="zh-CN" sz="2400" dirty="0"/>
          </a:p>
        </p:txBody>
      </p:sp>
      <p:sp>
        <p:nvSpPr>
          <p:cNvPr id="2" name="日期占位符 1"/>
          <p:cNvSpPr>
            <a:spLocks noGrp="1"/>
          </p:cNvSpPr>
          <p:nvPr>
            <p:ph type="dt" sz="half" idx="10"/>
          </p:nvPr>
        </p:nvSpPr>
        <p:spPr/>
        <p:txBody>
          <a:bodyPr/>
          <a:lstStyle/>
          <a:p>
            <a:fld id="{F7A38E54-A146-42FA-9EA9-5B23670BA458}" type="datetime8">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修改数据</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87" name="Rectangle 3"/>
          <p:cNvSpPr>
            <a:spLocks noGrp="1" noChangeArrowheads="1"/>
          </p:cNvSpPr>
          <p:nvPr>
            <p:ph idx="1"/>
          </p:nvPr>
        </p:nvSpPr>
        <p:spPr/>
        <p:txBody>
          <a:bodyPr>
            <a:normAutofit/>
          </a:bodyPr>
          <a:lstStyle/>
          <a:p>
            <a:pPr eaLnBrk="1" hangingPunct="1">
              <a:lnSpc>
                <a:spcPct val="90000"/>
              </a:lnSpc>
            </a:pPr>
            <a:r>
              <a:rPr lang="zh-CN" altLang="en-US">
                <a:highlight>
                  <a:srgbClr val="FFFF00"/>
                </a:highlight>
              </a:rPr>
              <a:t>语句格式</a:t>
            </a:r>
            <a:endParaRPr lang="zh-CN" altLang="en-US">
              <a:highlight>
                <a:srgbClr val="FFFF00"/>
              </a:highlight>
            </a:endParaRPr>
          </a:p>
          <a:p>
            <a:pPr eaLnBrk="1" hangingPunct="1">
              <a:lnSpc>
                <a:spcPct val="90000"/>
              </a:lnSpc>
              <a:buFont typeface="Wingdings" panose="05000000000000000000" pitchFamily="2" charset="2"/>
              <a:buNone/>
            </a:pPr>
            <a:r>
              <a:rPr lang="zh-CN" altLang="en-US">
                <a:highlight>
                  <a:srgbClr val="FFFF00"/>
                </a:highlight>
              </a:rPr>
              <a:t>   </a:t>
            </a:r>
            <a:r>
              <a:rPr lang="en-US" altLang="zh-CN" sz="2400">
                <a:highlight>
                  <a:srgbClr val="FFFF00"/>
                </a:highlight>
              </a:rPr>
              <a:t>UPDATE  &lt;</a:t>
            </a:r>
            <a:r>
              <a:rPr lang="zh-CN" altLang="en-US" sz="2400">
                <a:highlight>
                  <a:srgbClr val="FFFF00"/>
                </a:highlight>
              </a:rPr>
              <a:t>表名</a:t>
            </a:r>
            <a:r>
              <a:rPr lang="en-US" altLang="zh-CN" sz="2400">
                <a:highlight>
                  <a:srgbClr val="FFFF00"/>
                </a:highlight>
              </a:rPr>
              <a:t>&gt;</a:t>
            </a:r>
            <a:endParaRPr lang="en-US" altLang="zh-CN" sz="2400">
              <a:highlight>
                <a:srgbClr val="FFFF00"/>
              </a:highlight>
            </a:endParaRPr>
          </a:p>
          <a:p>
            <a:pPr eaLnBrk="1" hangingPunct="1">
              <a:lnSpc>
                <a:spcPct val="90000"/>
              </a:lnSpc>
              <a:buFont typeface="Wingdings" panose="05000000000000000000" pitchFamily="2" charset="2"/>
              <a:buNone/>
            </a:pPr>
            <a:r>
              <a:rPr lang="en-US" altLang="zh-CN" sz="2400">
                <a:highlight>
                  <a:srgbClr val="FFFF00"/>
                </a:highlight>
              </a:rPr>
              <a:t>    SET  &lt;</a:t>
            </a:r>
            <a:r>
              <a:rPr lang="zh-CN" altLang="en-US" sz="2400">
                <a:highlight>
                  <a:srgbClr val="FFFF00"/>
                </a:highlight>
              </a:rPr>
              <a:t>列名</a:t>
            </a:r>
            <a:r>
              <a:rPr lang="en-US" altLang="zh-CN" sz="2400">
                <a:highlight>
                  <a:srgbClr val="FFFF00"/>
                </a:highlight>
              </a:rPr>
              <a:t>&gt;=&lt;</a:t>
            </a:r>
            <a:r>
              <a:rPr lang="zh-CN" altLang="en-US" sz="2400">
                <a:highlight>
                  <a:srgbClr val="FFFF00"/>
                </a:highlight>
              </a:rPr>
              <a:t>表达式</a:t>
            </a:r>
            <a:r>
              <a:rPr lang="en-US" altLang="zh-CN" sz="2400">
                <a:highlight>
                  <a:srgbClr val="FFFF00"/>
                </a:highlight>
              </a:rPr>
              <a:t>&gt;[,&lt;</a:t>
            </a:r>
            <a:r>
              <a:rPr lang="zh-CN" altLang="en-US" sz="2400">
                <a:highlight>
                  <a:srgbClr val="FFFF00"/>
                </a:highlight>
              </a:rPr>
              <a:t>列名</a:t>
            </a:r>
            <a:r>
              <a:rPr lang="en-US" altLang="zh-CN" sz="2400">
                <a:highlight>
                  <a:srgbClr val="FFFF00"/>
                </a:highlight>
              </a:rPr>
              <a:t>&gt;=&lt;</a:t>
            </a:r>
            <a:r>
              <a:rPr lang="zh-CN" altLang="en-US" sz="2400">
                <a:highlight>
                  <a:srgbClr val="FFFF00"/>
                </a:highlight>
              </a:rPr>
              <a:t>表达式</a:t>
            </a:r>
            <a:r>
              <a:rPr lang="en-US" altLang="zh-CN" sz="2400">
                <a:highlight>
                  <a:srgbClr val="FFFF00"/>
                </a:highlight>
              </a:rPr>
              <a:t>&gt;]…</a:t>
            </a:r>
            <a:endParaRPr lang="en-US" altLang="zh-CN" sz="2400">
              <a:highlight>
                <a:srgbClr val="FFFF00"/>
              </a:highlight>
            </a:endParaRPr>
          </a:p>
          <a:p>
            <a:pPr eaLnBrk="1" hangingPunct="1">
              <a:lnSpc>
                <a:spcPct val="90000"/>
              </a:lnSpc>
              <a:buFont typeface="Wingdings" panose="05000000000000000000" pitchFamily="2" charset="2"/>
              <a:buNone/>
            </a:pPr>
            <a:r>
              <a:rPr lang="en-US" altLang="zh-CN" sz="2400">
                <a:highlight>
                  <a:srgbClr val="FFFF00"/>
                </a:highlight>
              </a:rPr>
              <a:t>    [WHERE &lt;</a:t>
            </a:r>
            <a:r>
              <a:rPr lang="zh-CN" altLang="en-US" sz="2400">
                <a:highlight>
                  <a:srgbClr val="FFFF00"/>
                </a:highlight>
              </a:rPr>
              <a:t>条件</a:t>
            </a:r>
            <a:r>
              <a:rPr lang="en-US" altLang="zh-CN" sz="2400">
                <a:highlight>
                  <a:srgbClr val="FFFF00"/>
                </a:highlight>
              </a:rPr>
              <a:t>&gt;]</a:t>
            </a:r>
            <a:r>
              <a:rPr lang="zh-CN" altLang="en-US" sz="2400">
                <a:highlight>
                  <a:srgbClr val="FFFF00"/>
                </a:highlight>
              </a:rPr>
              <a:t>;</a:t>
            </a:r>
            <a:endParaRPr lang="zh-CN" altLang="en-US" sz="2400">
              <a:highlight>
                <a:srgbClr val="FFFF00"/>
              </a:highlight>
            </a:endParaRPr>
          </a:p>
          <a:p>
            <a:pPr lvl="1">
              <a:lnSpc>
                <a:spcPct val="90000"/>
              </a:lnSpc>
              <a:buFont typeface="Wingdings" panose="05000000000000000000" pitchFamily="2" charset="2"/>
              <a:buNone/>
            </a:pPr>
            <a:endParaRPr lang="zh-CN" altLang="en-US"/>
          </a:p>
          <a:p>
            <a:pPr eaLnBrk="1" hangingPunct="1">
              <a:lnSpc>
                <a:spcPct val="90000"/>
              </a:lnSpc>
            </a:pPr>
            <a:r>
              <a:rPr lang="zh-CN" altLang="en-US"/>
              <a:t>功能</a:t>
            </a:r>
            <a:endParaRPr lang="zh-CN" altLang="en-US"/>
          </a:p>
          <a:p>
            <a:pPr lvl="1">
              <a:lnSpc>
                <a:spcPct val="110000"/>
              </a:lnSpc>
            </a:pPr>
            <a:r>
              <a:rPr lang="zh-CN" altLang="en-US"/>
              <a:t>修改指定表中满足</a:t>
            </a:r>
            <a:r>
              <a:rPr lang="en-US" altLang="zh-CN"/>
              <a:t>WHERE</a:t>
            </a:r>
            <a:r>
              <a:rPr lang="zh-CN" altLang="en-US"/>
              <a:t>子句条件的元组</a:t>
            </a:r>
            <a:endParaRPr lang="en-US" altLang="zh-CN"/>
          </a:p>
          <a:p>
            <a:pPr lvl="1">
              <a:lnSpc>
                <a:spcPct val="110000"/>
              </a:lnSpc>
            </a:pPr>
            <a:r>
              <a:rPr lang="en-US" altLang="zh-CN"/>
              <a:t>SET</a:t>
            </a:r>
            <a:r>
              <a:rPr lang="zh-CN" altLang="en-US"/>
              <a:t>子句给出</a:t>
            </a:r>
            <a:r>
              <a:rPr lang="en-US" altLang="zh-CN"/>
              <a:t>&lt;</a:t>
            </a:r>
            <a:r>
              <a:rPr lang="zh-CN" altLang="en-US"/>
              <a:t>表达式</a:t>
            </a:r>
            <a:r>
              <a:rPr lang="en-US" altLang="zh-CN"/>
              <a:t>&gt;</a:t>
            </a:r>
            <a:r>
              <a:rPr lang="zh-CN" altLang="en-US"/>
              <a:t>的值用于取代相应的属性列</a:t>
            </a:r>
            <a:endParaRPr lang="en-US" altLang="zh-CN"/>
          </a:p>
          <a:p>
            <a:pPr lvl="1">
              <a:lnSpc>
                <a:spcPct val="110000"/>
              </a:lnSpc>
            </a:pPr>
            <a:r>
              <a:rPr lang="zh-CN" altLang="en-US"/>
              <a:t>如果省略</a:t>
            </a:r>
            <a:r>
              <a:rPr lang="en-US" altLang="zh-CN"/>
              <a:t>WHERE</a:t>
            </a:r>
            <a:r>
              <a:rPr lang="zh-CN" altLang="en-US"/>
              <a:t>子句，表示要修改表中的所有元组</a:t>
            </a:r>
            <a:endParaRPr lang="en-US" altLang="zh-CN"/>
          </a:p>
          <a:p>
            <a:pPr lvl="1">
              <a:lnSpc>
                <a:spcPct val="110000"/>
              </a:lnSpc>
              <a:buSzPct val="75000"/>
            </a:pPr>
            <a:endParaRPr lang="zh-CN" altLang="en-US"/>
          </a:p>
        </p:txBody>
      </p:sp>
      <p:sp>
        <p:nvSpPr>
          <p:cNvPr id="2" name="日期占位符 1"/>
          <p:cNvSpPr>
            <a:spLocks noGrp="1"/>
          </p:cNvSpPr>
          <p:nvPr>
            <p:ph type="dt" sz="half" idx="10"/>
          </p:nvPr>
        </p:nvSpPr>
        <p:spPr/>
        <p:txBody>
          <a:bodyPr/>
          <a:lstStyle/>
          <a:p>
            <a:fld id="{AEF1BCBA-B908-4C20-B40E-88CDA2F9EB13}" type="datetime8">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删除数据</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555" name="Rectangle 3"/>
          <p:cNvSpPr>
            <a:spLocks noGrp="1" noChangeArrowheads="1"/>
          </p:cNvSpPr>
          <p:nvPr>
            <p:ph idx="1"/>
          </p:nvPr>
        </p:nvSpPr>
        <p:spPr/>
        <p:txBody>
          <a:bodyPr>
            <a:normAutofit/>
          </a:bodyPr>
          <a:lstStyle/>
          <a:p>
            <a:pPr algn="just" eaLnBrk="1" hangingPunct="1">
              <a:lnSpc>
                <a:spcPct val="110000"/>
              </a:lnSpc>
            </a:pPr>
            <a:r>
              <a:rPr lang="zh-CN" altLang="en-US" b="1"/>
              <a:t>语句格式</a:t>
            </a:r>
            <a:endParaRPr lang="zh-CN" altLang="en-US" b="1"/>
          </a:p>
          <a:p>
            <a:pPr algn="just" eaLnBrk="1" hangingPunct="1">
              <a:lnSpc>
                <a:spcPct val="110000"/>
              </a:lnSpc>
              <a:buFont typeface="Wingdings" panose="05000000000000000000" pitchFamily="2" charset="2"/>
              <a:buNone/>
            </a:pPr>
            <a:r>
              <a:rPr lang="zh-CN" altLang="en-US" sz="1800"/>
              <a:t>     </a:t>
            </a:r>
            <a:r>
              <a:rPr lang="zh-CN" altLang="en-US" sz="2400"/>
              <a:t>   </a:t>
            </a:r>
            <a:r>
              <a:rPr lang="en-US" altLang="zh-CN" sz="2400"/>
              <a:t>DELETE</a:t>
            </a:r>
            <a:endParaRPr lang="en-US" altLang="zh-CN" sz="2400"/>
          </a:p>
          <a:p>
            <a:pPr algn="just" eaLnBrk="1" hangingPunct="1">
              <a:lnSpc>
                <a:spcPct val="110000"/>
              </a:lnSpc>
              <a:buFont typeface="Wingdings" panose="05000000000000000000" pitchFamily="2" charset="2"/>
              <a:buNone/>
            </a:pPr>
            <a:r>
              <a:rPr lang="en-US" altLang="zh-CN" sz="2400"/>
              <a:t>       FROM     &lt;</a:t>
            </a:r>
            <a:r>
              <a:rPr lang="zh-CN" altLang="en-US" sz="2400"/>
              <a:t>表名</a:t>
            </a:r>
            <a:r>
              <a:rPr lang="en-US" altLang="zh-CN" sz="2400"/>
              <a:t>&gt;</a:t>
            </a:r>
            <a:endParaRPr lang="en-US" altLang="zh-CN" sz="2400"/>
          </a:p>
          <a:p>
            <a:pPr algn="just" eaLnBrk="1" hangingPunct="1">
              <a:lnSpc>
                <a:spcPct val="110000"/>
              </a:lnSpc>
              <a:buFont typeface="Wingdings" panose="05000000000000000000" pitchFamily="2" charset="2"/>
              <a:buNone/>
            </a:pPr>
            <a:r>
              <a:rPr lang="en-US" altLang="zh-CN" sz="2400"/>
              <a:t>       [WHERE &lt;</a:t>
            </a:r>
            <a:r>
              <a:rPr lang="zh-CN" altLang="en-US" sz="2400"/>
              <a:t>条件</a:t>
            </a:r>
            <a:r>
              <a:rPr lang="en-US" altLang="zh-CN" sz="2400"/>
              <a:t>&gt;]</a:t>
            </a:r>
            <a:r>
              <a:rPr lang="zh-CN" altLang="en-US" sz="2400"/>
              <a:t>;</a:t>
            </a:r>
            <a:endParaRPr lang="zh-CN" altLang="en-US" sz="2400"/>
          </a:p>
          <a:p>
            <a:pPr algn="just" eaLnBrk="1" hangingPunct="1">
              <a:lnSpc>
                <a:spcPct val="110000"/>
              </a:lnSpc>
            </a:pPr>
            <a:r>
              <a:rPr lang="zh-CN" altLang="en-US" b="1"/>
              <a:t>功能</a:t>
            </a:r>
            <a:endParaRPr lang="zh-CN" altLang="en-US" b="1"/>
          </a:p>
          <a:p>
            <a:pPr lvl="1" algn="just">
              <a:lnSpc>
                <a:spcPct val="110000"/>
              </a:lnSpc>
            </a:pPr>
            <a:r>
              <a:rPr lang="zh-CN" altLang="en-US"/>
              <a:t>删除指定表中满足</a:t>
            </a:r>
            <a:r>
              <a:rPr lang="en-US" altLang="zh-CN"/>
              <a:t>WHERE</a:t>
            </a:r>
            <a:r>
              <a:rPr lang="zh-CN" altLang="en-US"/>
              <a:t>子句条件的元组</a:t>
            </a:r>
            <a:endParaRPr lang="zh-CN" altLang="en-US"/>
          </a:p>
          <a:p>
            <a:pPr algn="just" eaLnBrk="1" hangingPunct="1">
              <a:lnSpc>
                <a:spcPct val="110000"/>
              </a:lnSpc>
            </a:pPr>
            <a:r>
              <a:rPr lang="en-US" altLang="zh-CN" b="1"/>
              <a:t>WHERE</a:t>
            </a:r>
            <a:r>
              <a:rPr lang="zh-CN" altLang="en-US" b="1"/>
              <a:t>子句</a:t>
            </a:r>
            <a:endParaRPr lang="zh-CN" altLang="en-US" b="1"/>
          </a:p>
          <a:p>
            <a:pPr lvl="1" algn="just">
              <a:lnSpc>
                <a:spcPct val="110000"/>
              </a:lnSpc>
            </a:pPr>
            <a:r>
              <a:rPr lang="zh-CN" altLang="en-US"/>
              <a:t>指定要删除的元组</a:t>
            </a:r>
            <a:endParaRPr lang="zh-CN" altLang="en-US"/>
          </a:p>
          <a:p>
            <a:pPr lvl="1" algn="just">
              <a:lnSpc>
                <a:spcPct val="110000"/>
              </a:lnSpc>
            </a:pPr>
            <a:r>
              <a:rPr lang="zh-CN" altLang="en-US"/>
              <a:t>缺省表示要删除表中的全部元组，表的定义仍在字典中</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600" dirty="0">
                <a:latin typeface="微软雅黑" panose="020B0503020204020204" pitchFamily="34" charset="-122"/>
                <a:ea typeface="微软雅黑" panose="020B0503020204020204" pitchFamily="34" charset="-122"/>
              </a:rPr>
              <a:t>举例：删除某一个元组的值</a:t>
            </a:r>
            <a:endParaRPr lang="zh-CN" altLang="en-US" sz="3600" dirty="0">
              <a:latin typeface="微软雅黑" panose="020B0503020204020204" pitchFamily="34" charset="-122"/>
              <a:ea typeface="微软雅黑" panose="020B0503020204020204" pitchFamily="34" charset="-122"/>
            </a:endParaRPr>
          </a:p>
        </p:txBody>
      </p:sp>
      <p:sp>
        <p:nvSpPr>
          <p:cNvPr id="25603" name="Rectangle 3"/>
          <p:cNvSpPr>
            <a:spLocks noGrp="1" noChangeArrowheads="1"/>
          </p:cNvSpPr>
          <p:nvPr>
            <p:ph idx="1"/>
          </p:nvPr>
        </p:nvSpPr>
        <p:spPr/>
        <p:txBody>
          <a:bodyPr/>
          <a:lstStyle/>
          <a:p>
            <a:pPr eaLnBrk="1" hangingPunct="1">
              <a:buFont typeface="Wingdings" panose="05000000000000000000" pitchFamily="2" charset="2"/>
              <a:buNone/>
            </a:pPr>
            <a:r>
              <a:rPr lang="en-US" altLang="zh-CN" sz="2400"/>
              <a:t>    [</a:t>
            </a:r>
            <a:r>
              <a:rPr lang="zh-CN" altLang="en-US" sz="2400"/>
              <a:t>例</a:t>
            </a:r>
            <a:r>
              <a:rPr lang="en-US" altLang="zh-CN" sz="2400"/>
              <a:t>3.76]  </a:t>
            </a:r>
            <a:r>
              <a:rPr lang="zh-CN" altLang="en-US" sz="2400"/>
              <a:t>删除学号为</a:t>
            </a:r>
            <a:r>
              <a:rPr lang="en-US" altLang="zh-CN" sz="2400"/>
              <a:t>201215128</a:t>
            </a:r>
            <a:r>
              <a:rPr lang="zh-CN" altLang="en-US" sz="2400"/>
              <a:t>的学生记录。</a:t>
            </a:r>
            <a:endParaRPr lang="zh-CN" altLang="en-US" sz="2400"/>
          </a:p>
          <a:p>
            <a:pPr eaLnBrk="1" hangingPunct="1">
              <a:lnSpc>
                <a:spcPct val="130000"/>
              </a:lnSpc>
              <a:buFont typeface="Wingdings" panose="05000000000000000000" pitchFamily="2" charset="2"/>
              <a:buNone/>
            </a:pPr>
            <a:r>
              <a:rPr lang="zh-CN" altLang="en-US"/>
              <a:t>        </a:t>
            </a:r>
            <a:r>
              <a:rPr lang="en-US" altLang="zh-CN" sz="2400"/>
              <a:t>DELETE</a:t>
            </a:r>
            <a:endParaRPr lang="en-US" altLang="zh-CN" sz="2400"/>
          </a:p>
          <a:p>
            <a:pPr eaLnBrk="1" hangingPunct="1">
              <a:lnSpc>
                <a:spcPct val="130000"/>
              </a:lnSpc>
              <a:buFont typeface="Wingdings" panose="05000000000000000000" pitchFamily="2" charset="2"/>
              <a:buNone/>
            </a:pPr>
            <a:r>
              <a:rPr lang="en-US" altLang="zh-CN" sz="2400"/>
              <a:t>         FROM Student</a:t>
            </a:r>
            <a:endParaRPr lang="en-US" altLang="zh-CN" sz="2400"/>
          </a:p>
          <a:p>
            <a:pPr eaLnBrk="1" hangingPunct="1">
              <a:lnSpc>
                <a:spcPct val="130000"/>
              </a:lnSpc>
              <a:buFont typeface="Wingdings" panose="05000000000000000000" pitchFamily="2" charset="2"/>
              <a:buNone/>
            </a:pPr>
            <a:r>
              <a:rPr lang="en-US" altLang="zh-CN" sz="2400"/>
              <a:t>         WHERE Sno= 201215128 '</a:t>
            </a:r>
            <a:r>
              <a:rPr lang="zh-CN" altLang="en-US" sz="2400"/>
              <a:t>;</a:t>
            </a:r>
            <a:endParaRPr lang="zh-CN" altLang="en-US" sz="2400"/>
          </a:p>
          <a:p>
            <a:pPr eaLnBrk="1" hangingPunct="1">
              <a:buFont typeface="Wingdings" panose="05000000000000000000" pitchFamily="2" charset="2"/>
              <a:buNone/>
            </a:pPr>
            <a:endParaRPr lang="en-US" altLang="zh-CN"/>
          </a:p>
        </p:txBody>
      </p:sp>
      <p:sp>
        <p:nvSpPr>
          <p:cNvPr id="2" name="日期占位符 1"/>
          <p:cNvSpPr>
            <a:spLocks noGrp="1"/>
          </p:cNvSpPr>
          <p:nvPr>
            <p:ph type="dt" sz="half" idx="10"/>
          </p:nvPr>
        </p:nvSpPr>
        <p:spPr/>
        <p:txBody>
          <a:bodyPr/>
          <a:lstStyle/>
          <a:p>
            <a:fld id="{DB0001CD-F8E6-458A-BC50-4F5A6CC3B4F5}" type="datetime8">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4 .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视图的作用</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3731" name="Rectangle 3"/>
          <p:cNvSpPr>
            <a:spLocks noGrp="1" noChangeArrowheads="1"/>
          </p:cNvSpPr>
          <p:nvPr>
            <p:ph idx="1"/>
          </p:nvPr>
        </p:nvSpPr>
        <p:spPr>
          <a:xfrm>
            <a:off x="690245" y="1077595"/>
            <a:ext cx="10881360" cy="6572885"/>
          </a:xfrm>
        </p:spPr>
        <p:txBody>
          <a:bodyPr>
            <a:normAutofit/>
          </a:bodyPr>
          <a:lstStyle/>
          <a:p>
            <a:pPr indent="0" fontAlgn="auto">
              <a:lnSpc>
                <a:spcPct val="130000"/>
              </a:lnSpc>
            </a:pPr>
            <a:r>
              <a:rPr lang="zh-CN" altLang="en-US" sz="2400" b="1"/>
              <a:t>视图能够简化用户的操作</a:t>
            </a:r>
            <a:endParaRPr lang="zh-CN" altLang="en-US" sz="2400" b="1"/>
          </a:p>
          <a:p>
            <a:pPr marL="0" lvl="1" indent="0" fontAlgn="auto">
              <a:lnSpc>
                <a:spcPct val="130000"/>
              </a:lnSpc>
              <a:buNone/>
            </a:pPr>
            <a:r>
              <a:rPr lang="en-US" altLang="zh-CN" sz="2400" b="1" dirty="0">
                <a:sym typeface="+mn-ea"/>
              </a:rPr>
              <a:t>     </a:t>
            </a:r>
            <a:r>
              <a:rPr lang="en-US" altLang="zh-CN" sz="2000" b="1" dirty="0">
                <a:sym typeface="+mn-ea"/>
              </a:rPr>
              <a:t> </a:t>
            </a:r>
            <a:r>
              <a:rPr lang="zh-CN" altLang="en-US" sz="2000" b="1" dirty="0">
                <a:solidFill>
                  <a:srgbClr val="7030A0"/>
                </a:solidFill>
                <a:sym typeface="+mn-ea"/>
              </a:rPr>
              <a:t>数据看起来简单、清晰。</a:t>
            </a:r>
            <a:endParaRPr lang="zh-CN" altLang="en-US" sz="2000"/>
          </a:p>
          <a:p>
            <a:pPr indent="0" fontAlgn="auto">
              <a:lnSpc>
                <a:spcPct val="130000"/>
              </a:lnSpc>
            </a:pPr>
            <a:r>
              <a:rPr lang="zh-CN" altLang="en-US" sz="2400" b="1"/>
              <a:t>视图使用户能以多种角度看待同一数据 </a:t>
            </a:r>
            <a:endParaRPr lang="zh-CN" altLang="en-US" sz="2400" b="1"/>
          </a:p>
          <a:p>
            <a:pPr marL="0" indent="0" fontAlgn="auto">
              <a:lnSpc>
                <a:spcPct val="130000"/>
              </a:lnSpc>
              <a:buNone/>
            </a:pPr>
            <a:r>
              <a:rPr lang="en-US" altLang="zh-CN" sz="2400" b="1" dirty="0">
                <a:sym typeface="+mn-ea"/>
              </a:rPr>
              <a:t>     </a:t>
            </a:r>
            <a:r>
              <a:rPr lang="zh-CN" altLang="en-US" sz="2000" b="1" dirty="0">
                <a:solidFill>
                  <a:srgbClr val="7030A0"/>
                </a:solidFill>
                <a:sym typeface="+mn-ea"/>
              </a:rPr>
              <a:t>灵活共享数据库。</a:t>
            </a:r>
            <a:endParaRPr lang="zh-CN" altLang="en-US" sz="2400"/>
          </a:p>
          <a:p>
            <a:pPr indent="0" fontAlgn="auto">
              <a:lnSpc>
                <a:spcPct val="130000"/>
              </a:lnSpc>
            </a:pPr>
            <a:r>
              <a:rPr lang="zh-CN" altLang="en-US" sz="2400" b="1"/>
              <a:t>视图对重构数据库提供了一定程度的逻辑独立性</a:t>
            </a:r>
            <a:endParaRPr lang="zh-CN" altLang="en-US" sz="2400" b="1"/>
          </a:p>
          <a:p>
            <a:pPr marL="0" indent="0" fontAlgn="auto">
              <a:lnSpc>
                <a:spcPct val="130000"/>
              </a:lnSpc>
              <a:buNone/>
            </a:pPr>
            <a:r>
              <a:rPr lang="en-US" altLang="zh-CN" sz="2000" b="1" dirty="0">
                <a:solidFill>
                  <a:srgbClr val="7030A0"/>
                </a:solidFill>
                <a:sym typeface="+mn-ea"/>
              </a:rPr>
              <a:t>     </a:t>
            </a:r>
            <a:r>
              <a:rPr lang="zh-CN" altLang="en-US" sz="2000" b="1" dirty="0">
                <a:solidFill>
                  <a:srgbClr val="7030A0"/>
                </a:solidFill>
                <a:sym typeface="+mn-ea"/>
              </a:rPr>
              <a:t>当数据库重构造(如增加表，或增加字段)时，用户和用户程序不会受影响。只是由于视图的</a:t>
            </a:r>
            <a:endParaRPr lang="zh-CN" altLang="en-US" sz="2000" b="1" dirty="0">
              <a:solidFill>
                <a:srgbClr val="7030A0"/>
              </a:solidFill>
              <a:sym typeface="+mn-ea"/>
            </a:endParaRPr>
          </a:p>
          <a:p>
            <a:pPr marL="0" indent="0" fontAlgn="auto">
              <a:lnSpc>
                <a:spcPct val="130000"/>
              </a:lnSpc>
              <a:buNone/>
            </a:pPr>
            <a:r>
              <a:rPr lang="zh-CN" altLang="en-US" sz="2000" b="1" dirty="0">
                <a:solidFill>
                  <a:srgbClr val="7030A0"/>
                </a:solidFill>
                <a:sym typeface="+mn-ea"/>
              </a:rPr>
              <a:t> </a:t>
            </a:r>
            <a:r>
              <a:rPr lang="en-US" altLang="zh-CN" sz="2000" b="1" dirty="0">
                <a:solidFill>
                  <a:srgbClr val="7030A0"/>
                </a:solidFill>
                <a:sym typeface="+mn-ea"/>
              </a:rPr>
              <a:t>    </a:t>
            </a:r>
            <a:r>
              <a:rPr lang="zh-CN" altLang="en-US" sz="2000" b="1" dirty="0">
                <a:solidFill>
                  <a:srgbClr val="7030A0"/>
                </a:solidFill>
                <a:sym typeface="+mn-ea"/>
              </a:rPr>
              <a:t>更新是有条件的，因此视图只能在一定程度上提供数据的逻辑独立性。</a:t>
            </a:r>
            <a:r>
              <a:rPr lang="zh-CN" altLang="en-US" sz="2400"/>
              <a:t> </a:t>
            </a:r>
            <a:endParaRPr lang="zh-CN" altLang="en-US" sz="2400"/>
          </a:p>
          <a:p>
            <a:pPr indent="0" fontAlgn="auto">
              <a:lnSpc>
                <a:spcPct val="130000"/>
              </a:lnSpc>
            </a:pPr>
            <a:r>
              <a:rPr lang="zh-CN" altLang="en-US" sz="2400" b="1"/>
              <a:t>视图能够对机密数据提供安全保护</a:t>
            </a:r>
            <a:endParaRPr lang="zh-CN" altLang="en-US" sz="2400" b="1"/>
          </a:p>
          <a:p>
            <a:pPr marL="0" lvl="1" indent="0" fontAlgn="auto">
              <a:lnSpc>
                <a:spcPct val="130000"/>
              </a:lnSpc>
              <a:buNone/>
            </a:pPr>
            <a:r>
              <a:rPr lang="en-US" altLang="zh-CN" sz="2000" b="1" dirty="0">
                <a:solidFill>
                  <a:srgbClr val="7030A0"/>
                </a:solidFill>
                <a:sym typeface="+mn-ea"/>
              </a:rPr>
              <a:t>    </a:t>
            </a:r>
            <a:r>
              <a:rPr lang="zh-CN" altLang="en-US" sz="2000" b="1" dirty="0">
                <a:solidFill>
                  <a:srgbClr val="7030A0"/>
                </a:solidFill>
                <a:sym typeface="+mn-ea"/>
              </a:rPr>
              <a:t>对不同的用户定义不同的视图，实现重要数据的隐藏。</a:t>
            </a:r>
            <a:endParaRPr lang="zh-CN" altLang="en-US" sz="2000" b="1" dirty="0">
              <a:solidFill>
                <a:srgbClr val="7030A0"/>
              </a:solidFill>
            </a:endParaRPr>
          </a:p>
          <a:p>
            <a:pPr indent="0" fontAlgn="auto">
              <a:lnSpc>
                <a:spcPct val="130000"/>
              </a:lnSpc>
            </a:pPr>
            <a:r>
              <a:rPr lang="zh-CN" altLang="en-US" sz="2400" b="1"/>
              <a:t>适当的利用视图可以更清晰的表达查询</a:t>
            </a:r>
            <a:endParaRPr lang="zh-CN" altLang="en-US" sz="2400" b="1"/>
          </a:p>
          <a:p>
            <a:pPr marL="0" indent="0" eaLnBrk="1" hangingPunct="1">
              <a:buNone/>
            </a:pPr>
            <a:endParaRPr lang="zh-CN" altLang="en-US" sz="24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6816725"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b="1">
              <a:solidFill>
                <a:srgbClr val="F03628"/>
              </a:solidFill>
            </a:endParaRPr>
          </a:p>
        </p:txBody>
      </p:sp>
      <p:sp>
        <p:nvSpPr>
          <p:cNvPr id="4099" name="Rectangle 2"/>
          <p:cNvSpPr>
            <a:spLocks noGrp="1" noChangeArrowheads="1"/>
          </p:cNvSpPr>
          <p:nvPr>
            <p:ph type="title"/>
          </p:nvPr>
        </p:nvSpPr>
        <p:spPr/>
        <p:txBody>
          <a:bodyPr/>
          <a:lstStyle/>
          <a:p>
            <a:pPr algn="ctr" eaLnBrk="1" hangingPunct="1"/>
            <a:r>
              <a:rPr lang="zh-CN" altLang="en-US" sz="3600">
                <a:latin typeface="微软雅黑" panose="020B0503020204020204" pitchFamily="34" charset="-122"/>
                <a:ea typeface="微软雅黑" panose="020B0503020204020204" pitchFamily="34" charset="-122"/>
                <a:cs typeface="微软雅黑" panose="020B0503020204020204" pitchFamily="34" charset="-122"/>
                <a:sym typeface="+mn-ea"/>
              </a:rPr>
              <a:t>第</a:t>
            </a:r>
            <a:r>
              <a:rPr lang="en-US" altLang="zh-CN" sz="360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3600">
                <a:latin typeface="微软雅黑" panose="020B0503020204020204" pitchFamily="34" charset="-122"/>
                <a:ea typeface="微软雅黑" panose="020B0503020204020204" pitchFamily="34" charset="-122"/>
                <a:cs typeface="微软雅黑" panose="020B0503020204020204" pitchFamily="34" charset="-122"/>
                <a:sym typeface="+mn-ea"/>
              </a:rPr>
              <a:t>章</a:t>
            </a:r>
            <a:r>
              <a:rPr lang="en-US" altLang="zh-CN" sz="36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3600">
                <a:latin typeface="微软雅黑" panose="020B0503020204020204" pitchFamily="34" charset="-122"/>
                <a:ea typeface="微软雅黑" panose="020B0503020204020204" pitchFamily="34" charset="-122"/>
                <a:cs typeface="微软雅黑" panose="020B0503020204020204" pitchFamily="34" charset="-122"/>
                <a:sym typeface="+mn-ea"/>
              </a:rPr>
              <a:t>数据库安全性</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00" name="Rectangle 3"/>
          <p:cNvSpPr>
            <a:spLocks noGrp="1" noChangeArrowheads="1"/>
          </p:cNvSpPr>
          <p:nvPr>
            <p:ph idx="1"/>
          </p:nvPr>
        </p:nvSpPr>
        <p:spPr/>
        <p:txBody>
          <a:bodyPr/>
          <a:lstStyle/>
          <a:p>
            <a:pPr lvl="1" algn="just">
              <a:lnSpc>
                <a:spcPct val="120000"/>
              </a:lnSpc>
              <a:spcBef>
                <a:spcPct val="0"/>
              </a:spcBef>
              <a:buSzPct val="100000"/>
              <a:defRPr/>
            </a:pPr>
            <a:r>
              <a:rPr lang="zh-CN" altLang="en-US" dirty="0"/>
              <a:t>数据库的安全性是指保护数据库以防止不合法使用所造成的数据泄露、更改或破坏 。</a:t>
            </a:r>
            <a:endParaRPr lang="zh-CN" altLang="en-US" dirty="0"/>
          </a:p>
          <a:p>
            <a:pPr lvl="1" algn="just" eaLnBrk="1" hangingPunct="1">
              <a:lnSpc>
                <a:spcPct val="120000"/>
              </a:lnSpc>
              <a:spcBef>
                <a:spcPct val="0"/>
              </a:spcBef>
            </a:pPr>
            <a:endParaRPr lang="zh-CN" altLang="en-US" dirty="0"/>
          </a:p>
          <a:p>
            <a:r>
              <a:rPr lang="zh-CN" altLang="en-US" dirty="0"/>
              <a:t>数据库安全性</a:t>
            </a:r>
            <a:r>
              <a:rPr lang="zh-CN" altLang="en-US" b="1" dirty="0"/>
              <a:t>控制的常用方法</a:t>
            </a:r>
            <a:r>
              <a:rPr lang="zh-CN" altLang="en-US" i="1" dirty="0">
                <a:solidFill>
                  <a:srgbClr val="FF0000"/>
                </a:solidFill>
                <a:effectLst>
                  <a:outerShdw blurRad="38100" dist="38100" dir="2700000" algn="tl">
                    <a:srgbClr val="000000">
                      <a:alpha val="43137"/>
                    </a:srgbClr>
                  </a:outerShdw>
                </a:effectLst>
              </a:rPr>
              <a:t>（提高安全性的方法）</a:t>
            </a:r>
            <a:endParaRPr lang="zh-CN" altLang="en-US" dirty="0"/>
          </a:p>
          <a:p>
            <a:pPr lvl="1">
              <a:lnSpc>
                <a:spcPct val="130000"/>
              </a:lnSpc>
            </a:pPr>
            <a:r>
              <a:rPr lang="zh-CN" altLang="en-US" dirty="0"/>
              <a:t>用户标识和鉴定</a:t>
            </a:r>
            <a:endParaRPr lang="zh-CN" altLang="en-US" dirty="0"/>
          </a:p>
          <a:p>
            <a:pPr lvl="1">
              <a:lnSpc>
                <a:spcPct val="130000"/>
              </a:lnSpc>
            </a:pPr>
            <a:r>
              <a:rPr lang="zh-CN" altLang="en-US" dirty="0"/>
              <a:t>存取控制</a:t>
            </a:r>
            <a:endParaRPr lang="zh-CN" altLang="en-US" dirty="0"/>
          </a:p>
          <a:p>
            <a:pPr lvl="1">
              <a:lnSpc>
                <a:spcPct val="130000"/>
              </a:lnSpc>
            </a:pPr>
            <a:r>
              <a:rPr lang="zh-CN" altLang="en-US" dirty="0"/>
              <a:t>视图</a:t>
            </a:r>
            <a:endParaRPr lang="zh-CN" altLang="en-US" dirty="0"/>
          </a:p>
          <a:p>
            <a:pPr lvl="1">
              <a:lnSpc>
                <a:spcPct val="130000"/>
              </a:lnSpc>
            </a:pPr>
            <a:r>
              <a:rPr lang="zh-CN" altLang="en-US" dirty="0"/>
              <a:t>审计</a:t>
            </a:r>
            <a:endParaRPr lang="zh-CN" altLang="en-US" dirty="0"/>
          </a:p>
          <a:p>
            <a:pPr lvl="1">
              <a:lnSpc>
                <a:spcPct val="120000"/>
              </a:lnSpc>
            </a:pPr>
            <a:r>
              <a:rPr lang="zh-CN" altLang="en-US" dirty="0"/>
              <a:t>数据加密</a:t>
            </a:r>
            <a:endParaRPr lang="zh-CN" altLang="en-US" dirty="0"/>
          </a:p>
          <a:p>
            <a:pPr lvl="1" algn="just" eaLnBrk="1" hangingPunct="1">
              <a:lnSpc>
                <a:spcPct val="80000"/>
              </a:lnSpc>
              <a:buFont typeface="Wingdings" panose="05000000000000000000" pitchFamily="2" charset="2"/>
              <a:buNone/>
            </a:pPr>
            <a:endParaRPr lang="en-US" altLang="zh-CN"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b="1">
              <a:solidFill>
                <a:srgbClr val="F03628"/>
              </a:solidFill>
            </a:endParaRPr>
          </a:p>
        </p:txBody>
      </p:sp>
      <p:sp>
        <p:nvSpPr>
          <p:cNvPr id="40963" name="Rectangle 2"/>
          <p:cNvSpPr>
            <a:spLocks noGrp="1" noChangeArrowheads="1"/>
          </p:cNvSpPr>
          <p:nvPr>
            <p:ph type="title"/>
          </p:nvPr>
        </p:nvSpPr>
        <p:spPr/>
        <p:txBody>
          <a:bodyPr/>
          <a:lstStyle/>
          <a:p>
            <a:pPr eaLnBrk="1" hangingPunct="1"/>
            <a:r>
              <a:rPr lang="zh-CN" altLang="en-US" sz="3600" dirty="0">
                <a:latin typeface="微软雅黑" panose="020B0503020204020204" pitchFamily="34" charset="-122"/>
                <a:ea typeface="微软雅黑" panose="020B0503020204020204" pitchFamily="34" charset="-122"/>
              </a:rPr>
              <a:t>存取控制</a:t>
            </a:r>
            <a:endParaRPr lang="zh-CN" altLang="en-US" sz="3600" dirty="0">
              <a:latin typeface="微软雅黑" panose="020B0503020204020204" pitchFamily="34" charset="-122"/>
              <a:ea typeface="微软雅黑" panose="020B0503020204020204" pitchFamily="34" charset="-122"/>
            </a:endParaRPr>
          </a:p>
        </p:txBody>
      </p:sp>
      <p:sp>
        <p:nvSpPr>
          <p:cNvPr id="40964" name="Rectangle 3"/>
          <p:cNvSpPr>
            <a:spLocks noGrp="1" noChangeArrowheads="1"/>
          </p:cNvSpPr>
          <p:nvPr>
            <p:ph idx="1"/>
          </p:nvPr>
        </p:nvSpPr>
        <p:spPr>
          <a:xfrm>
            <a:off x="690245" y="1155700"/>
            <a:ext cx="10515600" cy="5871210"/>
          </a:xfrm>
        </p:spPr>
        <p:txBody>
          <a:bodyPr>
            <a:normAutofit fontScale="80000"/>
          </a:bodyPr>
          <a:lstStyle/>
          <a:p>
            <a:pPr eaLnBrk="1" hangingPunct="1">
              <a:lnSpc>
                <a:spcPct val="120000"/>
              </a:lnSpc>
            </a:pPr>
            <a:r>
              <a:rPr lang="zh-CN" altLang="en-US" sz="3000" b="1" dirty="0"/>
              <a:t>自主存取控制</a:t>
            </a:r>
            <a:r>
              <a:rPr lang="en-US" altLang="zh-CN" sz="3000">
                <a:sym typeface="+mn-ea"/>
              </a:rPr>
              <a:t>DAC</a:t>
            </a:r>
            <a:endParaRPr lang="zh-CN" altLang="en-US" sz="3000" b="1" dirty="0"/>
          </a:p>
          <a:p>
            <a:pPr marL="0" indent="0" eaLnBrk="1" hangingPunct="1">
              <a:lnSpc>
                <a:spcPct val="120000"/>
              </a:lnSpc>
              <a:buNone/>
            </a:pPr>
            <a:r>
              <a:rPr lang="en-US" altLang="zh-CN" dirty="0"/>
              <a:t>       </a:t>
            </a:r>
            <a:r>
              <a:rPr lang="zh-CN" altLang="en-US" dirty="0">
                <a:sym typeface="+mn-ea"/>
              </a:rPr>
              <a:t>通过 </a:t>
            </a:r>
            <a:r>
              <a:rPr lang="en-US" altLang="zh-CN" dirty="0">
                <a:sym typeface="+mn-ea"/>
              </a:rPr>
              <a:t>SQL </a:t>
            </a:r>
            <a:r>
              <a:rPr lang="zh-CN" altLang="en-US" dirty="0">
                <a:sym typeface="+mn-ea"/>
              </a:rPr>
              <a:t>的</a:t>
            </a:r>
            <a:r>
              <a:rPr lang="en-US" altLang="zh-CN" b="1" dirty="0">
                <a:solidFill>
                  <a:srgbClr val="FF0000"/>
                </a:solidFill>
                <a:sym typeface="+mn-ea"/>
              </a:rPr>
              <a:t>GRANT</a:t>
            </a:r>
            <a:r>
              <a:rPr lang="en-US" altLang="zh-CN" dirty="0">
                <a:sym typeface="+mn-ea"/>
              </a:rPr>
              <a:t> </a:t>
            </a:r>
            <a:r>
              <a:rPr lang="zh-CN" altLang="en-US" dirty="0">
                <a:sym typeface="+mn-ea"/>
              </a:rPr>
              <a:t>语句和</a:t>
            </a:r>
            <a:r>
              <a:rPr lang="en-US" altLang="zh-CN" dirty="0">
                <a:sym typeface="+mn-ea"/>
              </a:rPr>
              <a:t>REVOKE </a:t>
            </a:r>
            <a:r>
              <a:rPr lang="zh-CN" altLang="en-US" dirty="0">
                <a:sym typeface="+mn-ea"/>
              </a:rPr>
              <a:t>语句实现</a:t>
            </a:r>
            <a:endParaRPr lang="zh-CN" altLang="en-US" dirty="0"/>
          </a:p>
          <a:p>
            <a:pPr eaLnBrk="1" hangingPunct="1">
              <a:lnSpc>
                <a:spcPct val="120000"/>
              </a:lnSpc>
              <a:spcBef>
                <a:spcPct val="0"/>
              </a:spcBef>
            </a:pPr>
            <a:r>
              <a:rPr lang="zh-CN" altLang="en-US" sz="2800">
                <a:sym typeface="+mn-ea"/>
              </a:rPr>
              <a:t>常用存取控制方法</a:t>
            </a:r>
            <a:endParaRPr lang="zh-CN" altLang="en-US" sz="2800"/>
          </a:p>
          <a:p>
            <a:pPr lvl="2" eaLnBrk="1" hangingPunct="1">
              <a:lnSpc>
                <a:spcPct val="120000"/>
              </a:lnSpc>
              <a:spcBef>
                <a:spcPct val="0"/>
              </a:spcBef>
              <a:buSzPct val="87000"/>
              <a:buFont typeface="Wingdings" panose="05000000000000000000" pitchFamily="2" charset="2"/>
              <a:buChar char="l"/>
            </a:pPr>
            <a:r>
              <a:rPr lang="zh-CN" altLang="en-US" sz="2800">
                <a:sym typeface="+mn-ea"/>
              </a:rPr>
              <a:t> </a:t>
            </a:r>
            <a:r>
              <a:rPr lang="en-US" altLang="zh-CN" sz="2800">
                <a:sym typeface="+mn-ea"/>
              </a:rPr>
              <a:t>C2</a:t>
            </a:r>
            <a:r>
              <a:rPr lang="zh-CN" altLang="en-US" sz="2800">
                <a:sym typeface="+mn-ea"/>
              </a:rPr>
              <a:t>级</a:t>
            </a:r>
            <a:endParaRPr lang="zh-CN" altLang="en-US" sz="2800"/>
          </a:p>
          <a:p>
            <a:pPr lvl="2">
              <a:lnSpc>
                <a:spcPct val="120000"/>
              </a:lnSpc>
              <a:spcBef>
                <a:spcPct val="0"/>
              </a:spcBef>
              <a:buSzPct val="87000"/>
              <a:buFont typeface="Wingdings" panose="05000000000000000000" pitchFamily="2" charset="2"/>
              <a:buChar char="l"/>
            </a:pPr>
            <a:r>
              <a:rPr lang="zh-CN" altLang="en-US" sz="2800">
                <a:sym typeface="+mn-ea"/>
              </a:rPr>
              <a:t>用户对不同的数据对象有不同的存取权限</a:t>
            </a:r>
            <a:endParaRPr lang="zh-CN" altLang="en-US" sz="2800"/>
          </a:p>
          <a:p>
            <a:pPr lvl="2">
              <a:lnSpc>
                <a:spcPct val="120000"/>
              </a:lnSpc>
              <a:spcBef>
                <a:spcPct val="0"/>
              </a:spcBef>
              <a:buSzPct val="87000"/>
              <a:buFont typeface="Wingdings" panose="05000000000000000000" pitchFamily="2" charset="2"/>
              <a:buChar char="l"/>
            </a:pPr>
            <a:r>
              <a:rPr lang="zh-CN" altLang="en-US" sz="2800">
                <a:sym typeface="+mn-ea"/>
              </a:rPr>
              <a:t>不同的用户对同一对象也有不同的权限</a:t>
            </a:r>
            <a:endParaRPr lang="zh-CN" altLang="en-US" sz="2800"/>
          </a:p>
          <a:p>
            <a:pPr lvl="2">
              <a:lnSpc>
                <a:spcPct val="120000"/>
              </a:lnSpc>
              <a:spcBef>
                <a:spcPct val="0"/>
              </a:spcBef>
              <a:buSzPct val="87000"/>
              <a:buFont typeface="Wingdings" panose="05000000000000000000" pitchFamily="2" charset="2"/>
              <a:buChar char="l"/>
            </a:pPr>
            <a:r>
              <a:rPr lang="zh-CN" altLang="en-US" sz="2800">
                <a:sym typeface="+mn-ea"/>
              </a:rPr>
              <a:t>用户还可将其拥有的存取权限转授给其他用户</a:t>
            </a:r>
            <a:endParaRPr lang="zh-CN" altLang="en-US" dirty="0"/>
          </a:p>
          <a:p>
            <a:pPr eaLnBrk="1" hangingPunct="1">
              <a:lnSpc>
                <a:spcPct val="120000"/>
              </a:lnSpc>
            </a:pPr>
            <a:r>
              <a:rPr lang="zh-CN" altLang="en-US" sz="3000" b="1" dirty="0"/>
              <a:t>强制存取控制</a:t>
            </a:r>
            <a:r>
              <a:rPr lang="zh-CN" altLang="en-US" sz="3000" dirty="0">
                <a:sym typeface="+mn-ea"/>
              </a:rPr>
              <a:t> </a:t>
            </a:r>
            <a:r>
              <a:rPr lang="en-US" altLang="zh-CN" sz="3000" dirty="0">
                <a:sym typeface="+mn-ea"/>
              </a:rPr>
              <a:t>MAC</a:t>
            </a:r>
            <a:endParaRPr lang="zh-CN" altLang="en-US" sz="3000" b="1" dirty="0"/>
          </a:p>
          <a:p>
            <a:pPr eaLnBrk="1" hangingPunct="1">
              <a:lnSpc>
                <a:spcPct val="120000"/>
              </a:lnSpc>
              <a:spcBef>
                <a:spcPct val="0"/>
              </a:spcBef>
            </a:pPr>
            <a:r>
              <a:rPr lang="zh-CN" altLang="en-US" sz="2800" dirty="0">
                <a:sym typeface="+mn-ea"/>
              </a:rPr>
              <a:t>常用存取控制方法</a:t>
            </a:r>
            <a:endParaRPr lang="zh-CN" altLang="en-US" sz="2800" dirty="0"/>
          </a:p>
          <a:p>
            <a:pPr lvl="2" eaLnBrk="1" hangingPunct="1">
              <a:lnSpc>
                <a:spcPct val="120000"/>
              </a:lnSpc>
              <a:spcBef>
                <a:spcPct val="0"/>
              </a:spcBef>
              <a:buSzPct val="87000"/>
              <a:buFont typeface="Wingdings" panose="05000000000000000000" pitchFamily="2" charset="2"/>
              <a:buChar char="l"/>
            </a:pPr>
            <a:r>
              <a:rPr lang="en-US" altLang="zh-CN" sz="2800" dirty="0">
                <a:sym typeface="+mn-ea"/>
              </a:rPr>
              <a:t>B1</a:t>
            </a:r>
            <a:r>
              <a:rPr lang="zh-CN" altLang="en-US" sz="2800" dirty="0">
                <a:sym typeface="+mn-ea"/>
              </a:rPr>
              <a:t>级</a:t>
            </a:r>
            <a:endParaRPr lang="zh-CN" altLang="en-US" sz="2800" dirty="0"/>
          </a:p>
          <a:p>
            <a:pPr lvl="2">
              <a:lnSpc>
                <a:spcPct val="120000"/>
              </a:lnSpc>
              <a:spcBef>
                <a:spcPct val="0"/>
              </a:spcBef>
              <a:buSzPct val="87000"/>
              <a:buFont typeface="Wingdings" panose="05000000000000000000" pitchFamily="2" charset="2"/>
              <a:buChar char="l"/>
            </a:pPr>
            <a:r>
              <a:rPr lang="zh-CN" altLang="en-US" sz="2800" dirty="0">
                <a:sym typeface="+mn-ea"/>
              </a:rPr>
              <a:t>每一个数据对象被标以一定的密级</a:t>
            </a:r>
            <a:endParaRPr lang="zh-CN" altLang="en-US" sz="2800" dirty="0"/>
          </a:p>
          <a:p>
            <a:pPr lvl="2">
              <a:lnSpc>
                <a:spcPct val="120000"/>
              </a:lnSpc>
              <a:spcBef>
                <a:spcPct val="0"/>
              </a:spcBef>
              <a:buSzPct val="87000"/>
              <a:buFont typeface="Wingdings" panose="05000000000000000000" pitchFamily="2" charset="2"/>
              <a:buChar char="l"/>
            </a:pPr>
            <a:r>
              <a:rPr lang="zh-CN" altLang="en-US" sz="2800" dirty="0">
                <a:sym typeface="+mn-ea"/>
              </a:rPr>
              <a:t>每一个用户也被授予某一个级别的许可证</a:t>
            </a:r>
            <a:endParaRPr lang="zh-CN" altLang="en-US" sz="2800" dirty="0"/>
          </a:p>
          <a:p>
            <a:pPr lvl="2">
              <a:lnSpc>
                <a:spcPct val="120000"/>
              </a:lnSpc>
              <a:spcBef>
                <a:spcPct val="0"/>
              </a:spcBef>
              <a:buSzPct val="87000"/>
              <a:buFont typeface="Wingdings" panose="05000000000000000000" pitchFamily="2" charset="2"/>
              <a:buChar char="l"/>
            </a:pPr>
            <a:r>
              <a:rPr lang="zh-CN" altLang="en-US" sz="2800" dirty="0">
                <a:sym typeface="+mn-ea"/>
              </a:rPr>
              <a:t>对于任意一个对象，只有具有合法许可证的用户才可以存取</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b="1">
              <a:solidFill>
                <a:srgbClr val="F03628"/>
              </a:solidFill>
            </a:endParaRPr>
          </a:p>
        </p:txBody>
      </p:sp>
      <p:sp>
        <p:nvSpPr>
          <p:cNvPr id="8195" name="Rectangle 2"/>
          <p:cNvSpPr>
            <a:spLocks noGrp="1" noChangeArrowheads="1"/>
          </p:cNvSpPr>
          <p:nvPr>
            <p:ph type="title"/>
          </p:nvPr>
        </p:nvSpPr>
        <p:spPr>
          <a:xfrm>
            <a:off x="713913" y="203605"/>
            <a:ext cx="10515600" cy="989652"/>
          </a:xfrm>
        </p:spPr>
        <p:txBody>
          <a:bodyPr/>
          <a:lstStyle/>
          <a:p>
            <a:pPr algn="ctr" eaLnBrk="1" hangingPunct="1"/>
            <a:r>
              <a:rPr lang="zh-CN" altLang="zh-CN" sz="3600">
                <a:latin typeface="微软雅黑" panose="020B0503020204020204" pitchFamily="34" charset="-122"/>
                <a:ea typeface="微软雅黑" panose="020B0503020204020204" pitchFamily="34" charset="-122"/>
                <a:cs typeface="微软雅黑" panose="020B0503020204020204" pitchFamily="34" charset="-122"/>
              </a:rPr>
              <a:t>第五章 数据库完整性</a:t>
            </a:r>
            <a:endParaRPr lang="zh-CN" altLang="zh-CN"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96" name="Rectangle 3"/>
          <p:cNvSpPr>
            <a:spLocks noGrp="1" noChangeArrowheads="1"/>
          </p:cNvSpPr>
          <p:nvPr>
            <p:ph idx="1"/>
          </p:nvPr>
        </p:nvSpPr>
        <p:spPr/>
        <p:txBody>
          <a:bodyPr>
            <a:normAutofit/>
          </a:bodyPr>
          <a:lstStyle/>
          <a:p>
            <a:pPr eaLnBrk="1" hangingPunct="1">
              <a:lnSpc>
                <a:spcPct val="130000"/>
              </a:lnSpc>
              <a:buFont typeface="Wingdings" panose="05000000000000000000" pitchFamily="2" charset="2"/>
              <a:buNone/>
            </a:pPr>
            <a:r>
              <a:rPr lang="en-US" altLang="zh-CN" dirty="0">
                <a:solidFill>
                  <a:schemeClr val="tx1"/>
                </a:solidFill>
              </a:rPr>
              <a:t>1. </a:t>
            </a:r>
            <a:r>
              <a:rPr lang="zh-CN" altLang="en-US" dirty="0">
                <a:solidFill>
                  <a:schemeClr val="tx1"/>
                </a:solidFill>
              </a:rPr>
              <a:t>实体完整性</a:t>
            </a:r>
            <a:endParaRPr lang="zh-CN" altLang="en-US" dirty="0">
              <a:solidFill>
                <a:schemeClr val="tx1"/>
              </a:solidFill>
            </a:endParaRPr>
          </a:p>
          <a:p>
            <a:pPr eaLnBrk="1" hangingPunct="1">
              <a:lnSpc>
                <a:spcPct val="130000"/>
              </a:lnSpc>
              <a:buFont typeface="Wingdings" panose="05000000000000000000" pitchFamily="2" charset="2"/>
              <a:buNone/>
            </a:pPr>
            <a:r>
              <a:rPr lang="en-US" altLang="zh-CN" dirty="0"/>
              <a:t>2.  </a:t>
            </a:r>
            <a:r>
              <a:rPr lang="zh-CN" altLang="en-US" dirty="0"/>
              <a:t>参照完整性</a:t>
            </a:r>
            <a:endParaRPr lang="zh-CN" altLang="en-US" dirty="0"/>
          </a:p>
          <a:p>
            <a:pPr eaLnBrk="1" hangingPunct="1">
              <a:lnSpc>
                <a:spcPct val="130000"/>
              </a:lnSpc>
              <a:buFont typeface="Wingdings" panose="05000000000000000000" pitchFamily="2" charset="2"/>
              <a:buNone/>
            </a:pPr>
            <a:r>
              <a:rPr lang="en-US" altLang="zh-CN" dirty="0"/>
              <a:t>3.  </a:t>
            </a:r>
            <a:r>
              <a:rPr lang="zh-CN" altLang="en-US" dirty="0"/>
              <a:t>用户定义的完整性</a:t>
            </a:r>
            <a:endParaRPr lang="zh-CN" altLang="en-US" dirty="0"/>
          </a:p>
          <a:p>
            <a:pPr marL="0" indent="0" eaLnBrk="1" hangingPunct="1">
              <a:buNone/>
            </a:pP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b="1">
              <a:solidFill>
                <a:srgbClr val="F03628"/>
              </a:solidFill>
            </a:endParaRPr>
          </a:p>
        </p:txBody>
      </p:sp>
      <p:sp>
        <p:nvSpPr>
          <p:cNvPr id="10243" name="Rectangle 2"/>
          <p:cNvSpPr>
            <a:spLocks noGrp="1" noChangeArrowheads="1"/>
          </p:cNvSpPr>
          <p:nvPr>
            <p:ph type="title"/>
          </p:nvPr>
        </p:nvSpPr>
        <p:spPr/>
        <p:txBody>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实体完整性定义</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44" name="Rectangle 3"/>
          <p:cNvSpPr>
            <a:spLocks noGrp="1" noChangeArrowheads="1"/>
          </p:cNvSpPr>
          <p:nvPr>
            <p:ph idx="1"/>
          </p:nvPr>
        </p:nvSpPr>
        <p:spPr/>
        <p:txBody>
          <a:bodyPr/>
          <a:lstStyle/>
          <a:p>
            <a:pPr eaLnBrk="1" hangingPunct="1">
              <a:lnSpc>
                <a:spcPct val="140000"/>
              </a:lnSpc>
            </a:pPr>
            <a:r>
              <a:rPr lang="zh-CN" altLang="en-US" dirty="0"/>
              <a:t>关系模型的实体完整性</a:t>
            </a:r>
            <a:endParaRPr lang="zh-CN" altLang="en-US" dirty="0"/>
          </a:p>
          <a:p>
            <a:pPr lvl="1" eaLnBrk="1" hangingPunct="1">
              <a:lnSpc>
                <a:spcPct val="140000"/>
              </a:lnSpc>
            </a:pPr>
            <a:r>
              <a:rPr lang="en-US" altLang="zh-CN" dirty="0"/>
              <a:t>CREATE  TABLE</a:t>
            </a:r>
            <a:r>
              <a:rPr lang="zh-CN" altLang="en-US" dirty="0"/>
              <a:t>中用</a:t>
            </a:r>
            <a:r>
              <a:rPr lang="en-US" altLang="zh-CN" dirty="0">
                <a:solidFill>
                  <a:srgbClr val="C00000"/>
                </a:solidFill>
                <a:effectLst>
                  <a:outerShdw blurRad="38100" dist="38100" dir="2700000" algn="tl">
                    <a:srgbClr val="000000">
                      <a:alpha val="43137"/>
                    </a:srgbClr>
                  </a:outerShdw>
                </a:effectLst>
              </a:rPr>
              <a:t>PRIMARY KEY</a:t>
            </a:r>
            <a:r>
              <a:rPr lang="zh-CN" altLang="en-US" dirty="0"/>
              <a:t>定义</a:t>
            </a:r>
            <a:endParaRPr lang="zh-CN" altLang="en-US" dirty="0"/>
          </a:p>
          <a:p>
            <a:pPr marL="0" indent="0" eaLnBrk="1" hangingPunct="1">
              <a:lnSpc>
                <a:spcPct val="140000"/>
              </a:lnSpc>
              <a:buNone/>
            </a:pPr>
            <a:r>
              <a:rPr lang="en-US" altLang="zh-CN" dirty="0"/>
              <a:t>  </a:t>
            </a:r>
            <a:r>
              <a:rPr lang="en-US" altLang="zh-CN" dirty="0">
                <a:highlight>
                  <a:srgbClr val="FFFF00"/>
                </a:highlight>
              </a:rPr>
              <a:t>  </a:t>
            </a:r>
            <a:r>
              <a:rPr lang="zh-CN" altLang="en-US" dirty="0">
                <a:highlight>
                  <a:srgbClr val="FFFF00"/>
                </a:highlight>
              </a:rPr>
              <a:t>主属性不能为空</a:t>
            </a:r>
            <a:endParaRPr lang="zh-CN" altLang="en-US" dirty="0">
              <a:highlight>
                <a:srgbClr val="FFFF00"/>
              </a:highlight>
            </a:endParaRPr>
          </a:p>
          <a:p>
            <a:pPr eaLnBrk="1" hangingPunct="1">
              <a:lnSpc>
                <a:spcPct val="180000"/>
              </a:lnSpc>
            </a:pPr>
            <a:r>
              <a:rPr lang="zh-CN" altLang="en-US" sz="2800">
                <a:sym typeface="+mn-ea"/>
              </a:rPr>
              <a:t>完整性规则自动进行检查。包括：</a:t>
            </a:r>
            <a:endParaRPr lang="zh-CN" altLang="en-US" sz="2800"/>
          </a:p>
          <a:p>
            <a:pPr lvl="1" eaLnBrk="1" hangingPunct="1">
              <a:lnSpc>
                <a:spcPct val="120000"/>
              </a:lnSpc>
            </a:pPr>
            <a:r>
              <a:rPr lang="zh-CN" altLang="en-US">
                <a:sym typeface="+mn-ea"/>
              </a:rPr>
              <a:t>检查主码值</a:t>
            </a:r>
            <a:r>
              <a:rPr lang="zh-CN" altLang="en-US" b="1">
                <a:solidFill>
                  <a:srgbClr val="C00000"/>
                </a:solidFill>
                <a:effectLst>
                  <a:outerShdw blurRad="38100" dist="38100" dir="2700000" algn="tl">
                    <a:srgbClr val="000000">
                      <a:alpha val="43137"/>
                    </a:srgbClr>
                  </a:outerShdw>
                </a:effectLst>
                <a:sym typeface="+mn-ea"/>
              </a:rPr>
              <a:t>是否唯一</a:t>
            </a:r>
            <a:r>
              <a:rPr lang="zh-CN" altLang="en-US">
                <a:sym typeface="+mn-ea"/>
              </a:rPr>
              <a:t>，如果不唯一则拒绝插入或修改</a:t>
            </a:r>
            <a:endParaRPr lang="zh-CN" altLang="en-US"/>
          </a:p>
          <a:p>
            <a:pPr lvl="1" eaLnBrk="1" hangingPunct="1">
              <a:lnSpc>
                <a:spcPct val="120000"/>
              </a:lnSpc>
            </a:pPr>
            <a:r>
              <a:rPr lang="zh-CN" altLang="en-US">
                <a:sym typeface="+mn-ea"/>
              </a:rPr>
              <a:t>检查主码的各个属性</a:t>
            </a:r>
            <a:r>
              <a:rPr lang="zh-CN" altLang="en-US" b="1">
                <a:solidFill>
                  <a:srgbClr val="C00000"/>
                </a:solidFill>
                <a:effectLst>
                  <a:outerShdw blurRad="38100" dist="38100" dir="2700000" algn="tl">
                    <a:srgbClr val="000000">
                      <a:alpha val="43137"/>
                    </a:srgbClr>
                  </a:outerShdw>
                </a:effectLst>
                <a:sym typeface="+mn-ea"/>
              </a:rPr>
              <a:t>是否为空</a:t>
            </a:r>
            <a:r>
              <a:rPr lang="zh-CN" altLang="en-US">
                <a:sym typeface="+mn-ea"/>
              </a:rPr>
              <a:t>，只要有一个为空就拒绝插入或修改</a:t>
            </a:r>
            <a:endParaRPr lang="zh-CN" altLang="en-US"/>
          </a:p>
          <a:p>
            <a:pPr marL="0" indent="0" eaLnBrk="1" hangingPunct="1">
              <a:lnSpc>
                <a:spcPct val="140000"/>
              </a:lnSpc>
              <a:buNone/>
            </a:pP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b="1">
              <a:solidFill>
                <a:srgbClr val="F03628"/>
              </a:solidFill>
            </a:endParaRPr>
          </a:p>
        </p:txBody>
      </p:sp>
      <p:sp>
        <p:nvSpPr>
          <p:cNvPr id="21507" name="Rectangle 2"/>
          <p:cNvSpPr>
            <a:spLocks noGrp="1" noChangeArrowheads="1"/>
          </p:cNvSpPr>
          <p:nvPr>
            <p:ph type="title"/>
          </p:nvPr>
        </p:nvSpPr>
        <p:spPr/>
        <p:txBody>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参照完整性定义</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08" name="Rectangle 3"/>
          <p:cNvSpPr>
            <a:spLocks noGrp="1" noChangeArrowheads="1"/>
          </p:cNvSpPr>
          <p:nvPr>
            <p:ph idx="1"/>
          </p:nvPr>
        </p:nvSpPr>
        <p:spPr/>
        <p:txBody>
          <a:bodyPr/>
          <a:lstStyle/>
          <a:p>
            <a:pPr eaLnBrk="1" hangingPunct="1">
              <a:lnSpc>
                <a:spcPct val="180000"/>
              </a:lnSpc>
            </a:pPr>
            <a:r>
              <a:rPr lang="zh-CN" altLang="en-US" dirty="0"/>
              <a:t>关系模型的参照完整性定义</a:t>
            </a:r>
            <a:endParaRPr lang="zh-CN" altLang="en-US" dirty="0"/>
          </a:p>
          <a:p>
            <a:pPr lvl="1" eaLnBrk="1" hangingPunct="1">
              <a:lnSpc>
                <a:spcPct val="180000"/>
              </a:lnSpc>
            </a:pPr>
            <a:r>
              <a:rPr lang="zh-CN" altLang="en-US" dirty="0"/>
              <a:t>在</a:t>
            </a:r>
            <a:r>
              <a:rPr lang="en-US" altLang="zh-CN" dirty="0"/>
              <a:t>CREATE  TABLE</a:t>
            </a:r>
            <a:r>
              <a:rPr lang="zh-CN" altLang="en-US" dirty="0"/>
              <a:t>中用</a:t>
            </a:r>
            <a:r>
              <a:rPr lang="en-US" altLang="zh-CN" dirty="0">
                <a:solidFill>
                  <a:srgbClr val="FF0000"/>
                </a:solidFill>
              </a:rPr>
              <a:t>FOREIGN KEY</a:t>
            </a:r>
            <a:r>
              <a:rPr lang="zh-CN" altLang="en-US" dirty="0"/>
              <a:t>短语定义哪些列为外码</a:t>
            </a:r>
            <a:endParaRPr lang="zh-CN" altLang="en-US" dirty="0"/>
          </a:p>
          <a:p>
            <a:pPr lvl="1" eaLnBrk="1" hangingPunct="1">
              <a:lnSpc>
                <a:spcPct val="180000"/>
              </a:lnSpc>
            </a:pPr>
            <a:r>
              <a:rPr lang="zh-CN" altLang="en-US" dirty="0"/>
              <a:t>用</a:t>
            </a:r>
            <a:r>
              <a:rPr lang="en-US" altLang="zh-CN" dirty="0">
                <a:solidFill>
                  <a:srgbClr val="FF0000"/>
                </a:solidFill>
              </a:rPr>
              <a:t>REFERENCES</a:t>
            </a:r>
            <a:r>
              <a:rPr lang="zh-CN" altLang="en-US" dirty="0"/>
              <a:t>短语指明这些外码参照哪些表的主码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1026"/>
          <p:cNvSpPr>
            <a:spLocks noGrp="1" noChangeArrowheads="1"/>
          </p:cNvSpPr>
          <p:nvPr>
            <p:ph type="title"/>
          </p:nvPr>
        </p:nvSpPr>
        <p:spPr/>
        <p:txBody>
          <a:bodyPr/>
          <a:lstStyle/>
          <a:p>
            <a:pPr eaLnBrk="1" hangingPunct="1">
              <a:defRPr/>
            </a:pP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数据库系统的三级模式结构</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87" name="Rectangle 2050"/>
          <p:cNvSpPr>
            <a:spLocks noGrp="1" noChangeArrowheads="1"/>
          </p:cNvSpPr>
          <p:nvPr>
            <p:ph idx="1"/>
          </p:nvPr>
        </p:nvSpPr>
        <p:spPr/>
        <p:txBody>
          <a:bodyPr>
            <a:normAutofit/>
          </a:bodyPr>
          <a:lstStyle/>
          <a:p>
            <a:pPr eaLnBrk="1" hangingPunct="1">
              <a:lnSpc>
                <a:spcPct val="80000"/>
              </a:lnSpc>
              <a:buFont typeface="Wingdings" panose="05000000000000000000" pitchFamily="2" charset="2"/>
              <a:buNone/>
            </a:pPr>
            <a:r>
              <a:rPr lang="zh-CN" altLang="en-US" sz="1800"/>
              <a:t>数据库系统的三级模式结构 </a:t>
            </a:r>
            <a:endParaRPr lang="zh-CN" altLang="en-US" sz="1800"/>
          </a:p>
        </p:txBody>
      </p:sp>
      <p:pic>
        <p:nvPicPr>
          <p:cNvPr id="16388" name="Picture 2055" descr="databa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73949" y="1964800"/>
            <a:ext cx="7443787"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026"/>
          <p:cNvSpPr>
            <a:spLocks noGrp="1" noChangeArrowheads="1"/>
          </p:cNvSpPr>
          <p:nvPr/>
        </p:nvSpPr>
        <p:spPr>
          <a:xfrm>
            <a:off x="256540" y="5486400"/>
            <a:ext cx="7821295" cy="989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u="none" kern="1200">
                <a:solidFill>
                  <a:schemeClr val="tx1"/>
                </a:solidFill>
                <a:latin typeface="+mj-lt"/>
                <a:ea typeface="+mj-ea"/>
                <a:cs typeface="+mj-cs"/>
              </a:defRPr>
            </a:lvl1pPr>
          </a:lstStyle>
          <a:p>
            <a:pPr eaLnBrk="1" hangingPunct="1">
              <a:defRPr/>
            </a:pPr>
            <a:r>
              <a:rPr lang="zh-CN" sz="3200" i="1" u="sng"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如何保证数据的独立性的？</a:t>
            </a:r>
            <a:endParaRPr lang="zh-CN" sz="3200" i="1" u="sng"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z="3200" dirty="0">
                <a:latin typeface="微软雅黑" panose="020B0503020204020204" pitchFamily="34" charset="-122"/>
                <a:ea typeface="微软雅黑" panose="020B0503020204020204" pitchFamily="34" charset="-122"/>
              </a:rPr>
              <a:t>参照完整性检查和违约处理</a:t>
            </a:r>
            <a:endParaRPr lang="zh-CN" altLang="en-US" sz="3200" dirty="0">
              <a:latin typeface="微软雅黑" panose="020B0503020204020204" pitchFamily="34" charset="-122"/>
              <a:ea typeface="微软雅黑" panose="020B0503020204020204" pitchFamily="34" charset="-122"/>
            </a:endParaRPr>
          </a:p>
        </p:txBody>
      </p:sp>
      <p:sp>
        <p:nvSpPr>
          <p:cNvPr id="25603" name="Rectangle 3"/>
          <p:cNvSpPr>
            <a:spLocks noGrp="1" noChangeArrowheads="1"/>
          </p:cNvSpPr>
          <p:nvPr>
            <p:ph idx="1"/>
          </p:nvPr>
        </p:nvSpPr>
        <p:spPr/>
        <p:txBody>
          <a:bodyPr/>
          <a:lstStyle/>
          <a:p>
            <a:pPr fontAlgn="auto">
              <a:lnSpc>
                <a:spcPct val="15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a:t>
            </a:r>
            <a:endParaRPr lang="zh-CN" altLang="en-US" dirty="0"/>
          </a:p>
          <a:p>
            <a:pPr lvl="1" fontAlgn="auto">
              <a:lnSpc>
                <a:spcPct val="150000"/>
              </a:lnSpc>
              <a:spcBef>
                <a:spcPct val="0"/>
              </a:spcBef>
            </a:pPr>
            <a:r>
              <a:rPr lang="en-US" altLang="zh-CN" sz="2000" dirty="0">
                <a:solidFill>
                  <a:srgbClr val="FF0000"/>
                </a:solidFill>
              </a:rPr>
              <a:t>SC</a:t>
            </a:r>
            <a:r>
              <a:rPr lang="zh-CN" altLang="en-US" sz="2000" dirty="0">
                <a:solidFill>
                  <a:srgbClr val="FF0000"/>
                </a:solidFill>
              </a:rPr>
              <a:t>表中增加一个元组</a:t>
            </a:r>
            <a:r>
              <a:rPr lang="zh-CN" altLang="en-US" sz="2000" dirty="0"/>
              <a:t>，该元组的</a:t>
            </a:r>
            <a:r>
              <a:rPr lang="en-US" altLang="zh-CN" sz="2000" dirty="0" err="1"/>
              <a:t>Sno</a:t>
            </a:r>
            <a:r>
              <a:rPr lang="zh-CN" altLang="en-US" sz="2000" dirty="0"/>
              <a:t>属性的值在表</a:t>
            </a:r>
            <a:r>
              <a:rPr lang="en-US" altLang="zh-CN" sz="2000" dirty="0"/>
              <a:t>Student</a:t>
            </a:r>
            <a:r>
              <a:rPr lang="zh-CN" altLang="en-US" sz="2000" dirty="0"/>
              <a:t>中找不到一个元组，其</a:t>
            </a:r>
            <a:r>
              <a:rPr lang="en-US" altLang="zh-CN" sz="2000" dirty="0" err="1"/>
              <a:t>Sno</a:t>
            </a:r>
            <a:r>
              <a:rPr lang="zh-CN" altLang="en-US" sz="2000" dirty="0"/>
              <a:t>属性的值与之相等。</a:t>
            </a:r>
            <a:endParaRPr lang="zh-CN" altLang="en-US" sz="2000" dirty="0"/>
          </a:p>
          <a:p>
            <a:pPr lvl="1" fontAlgn="auto">
              <a:lnSpc>
                <a:spcPct val="150000"/>
              </a:lnSpc>
              <a:spcBef>
                <a:spcPct val="0"/>
              </a:spcBef>
            </a:pPr>
            <a:r>
              <a:rPr lang="zh-CN" altLang="en-US" sz="2000" dirty="0">
                <a:solidFill>
                  <a:srgbClr val="FF0000"/>
                </a:solidFill>
              </a:rPr>
              <a:t>修改</a:t>
            </a:r>
            <a:r>
              <a:rPr lang="en-US" altLang="zh-CN" sz="2000" dirty="0">
                <a:solidFill>
                  <a:srgbClr val="FF0000"/>
                </a:solidFill>
              </a:rPr>
              <a:t>SC</a:t>
            </a:r>
            <a:r>
              <a:rPr lang="zh-CN" altLang="en-US" sz="2000" dirty="0">
                <a:solidFill>
                  <a:srgbClr val="FF0000"/>
                </a:solidFill>
              </a:rPr>
              <a:t>表中的一个元组</a:t>
            </a:r>
            <a:r>
              <a:rPr lang="zh-CN" altLang="en-US" sz="2000" dirty="0"/>
              <a:t>，修改后该元组的</a:t>
            </a:r>
            <a:r>
              <a:rPr lang="en-US" altLang="zh-CN" sz="2000" dirty="0" err="1"/>
              <a:t>Sno</a:t>
            </a:r>
            <a:r>
              <a:rPr lang="zh-CN" altLang="en-US" sz="2000" dirty="0"/>
              <a:t>属性的值在表</a:t>
            </a:r>
            <a:r>
              <a:rPr lang="en-US" altLang="zh-CN" sz="2000" dirty="0"/>
              <a:t>Student</a:t>
            </a:r>
            <a:r>
              <a:rPr lang="zh-CN" altLang="en-US" sz="2000" dirty="0"/>
              <a:t>中找不到一个元组，其</a:t>
            </a:r>
            <a:r>
              <a:rPr lang="en-US" altLang="zh-CN" sz="2000" dirty="0" err="1"/>
              <a:t>Sno</a:t>
            </a:r>
            <a:r>
              <a:rPr lang="zh-CN" altLang="en-US" sz="2000" dirty="0"/>
              <a:t>属性的值与之相等。</a:t>
            </a:r>
            <a:endParaRPr lang="en-US" altLang="zh-CN" sz="2000" dirty="0"/>
          </a:p>
          <a:p>
            <a:pPr lvl="1" fontAlgn="auto">
              <a:lnSpc>
                <a:spcPct val="150000"/>
              </a:lnSpc>
              <a:spcBef>
                <a:spcPct val="0"/>
              </a:spcBef>
            </a:pPr>
            <a:r>
              <a:rPr lang="zh-CN" altLang="en-US" sz="2000" dirty="0">
                <a:solidFill>
                  <a:srgbClr val="FF0000"/>
                </a:solidFill>
              </a:rPr>
              <a:t>从</a:t>
            </a:r>
            <a:r>
              <a:rPr lang="en-US" altLang="zh-CN" sz="2000" dirty="0">
                <a:solidFill>
                  <a:srgbClr val="FF0000"/>
                </a:solidFill>
              </a:rPr>
              <a:t>Student</a:t>
            </a:r>
            <a:r>
              <a:rPr lang="zh-CN" altLang="en-US" sz="2000" dirty="0">
                <a:solidFill>
                  <a:srgbClr val="FF0000"/>
                </a:solidFill>
              </a:rPr>
              <a:t>表中删除一个元组</a:t>
            </a:r>
            <a:r>
              <a:rPr lang="zh-CN" altLang="en-US" sz="2000" dirty="0"/>
              <a:t>，造成</a:t>
            </a:r>
            <a:r>
              <a:rPr lang="en-US" altLang="zh-CN" sz="2000" dirty="0"/>
              <a:t>SC</a:t>
            </a:r>
            <a:r>
              <a:rPr lang="zh-CN" altLang="en-US" sz="2000" dirty="0"/>
              <a:t>表中某些元组的</a:t>
            </a:r>
            <a:r>
              <a:rPr lang="en-US" altLang="zh-CN" sz="2000" dirty="0" err="1"/>
              <a:t>Sno</a:t>
            </a:r>
            <a:r>
              <a:rPr lang="zh-CN" altLang="en-US" sz="2000" dirty="0"/>
              <a:t>属性的值在表</a:t>
            </a:r>
            <a:r>
              <a:rPr lang="en-US" altLang="zh-CN" sz="2000" dirty="0"/>
              <a:t>Student</a:t>
            </a:r>
            <a:r>
              <a:rPr lang="zh-CN" altLang="en-US" sz="2000" dirty="0"/>
              <a:t>中找不到一个元组，其</a:t>
            </a:r>
            <a:r>
              <a:rPr lang="en-US" altLang="zh-CN" sz="2000" dirty="0" err="1"/>
              <a:t>Sno</a:t>
            </a:r>
            <a:r>
              <a:rPr lang="zh-CN" altLang="en-US" sz="2000" dirty="0"/>
              <a:t>属性的值与之相等。</a:t>
            </a:r>
            <a:endParaRPr lang="zh-CN" altLang="en-US" sz="2000" dirty="0"/>
          </a:p>
          <a:p>
            <a:pPr lvl="1" fontAlgn="auto">
              <a:lnSpc>
                <a:spcPct val="150000"/>
              </a:lnSpc>
              <a:spcBef>
                <a:spcPct val="0"/>
              </a:spcBef>
            </a:pPr>
            <a:r>
              <a:rPr lang="zh-CN" altLang="en-US" sz="2000" dirty="0">
                <a:solidFill>
                  <a:srgbClr val="FF0000"/>
                </a:solidFill>
              </a:rPr>
              <a:t>修改</a:t>
            </a:r>
            <a:r>
              <a:rPr lang="en-US" altLang="zh-CN" sz="2000" dirty="0">
                <a:solidFill>
                  <a:srgbClr val="FF0000"/>
                </a:solidFill>
              </a:rPr>
              <a:t>Student</a:t>
            </a:r>
            <a:r>
              <a:rPr lang="zh-CN" altLang="en-US" sz="2000" dirty="0">
                <a:solidFill>
                  <a:srgbClr val="FF0000"/>
                </a:solidFill>
              </a:rPr>
              <a:t>表中一个元组的</a:t>
            </a:r>
            <a:r>
              <a:rPr lang="en-US" altLang="zh-CN" sz="2000" dirty="0" err="1">
                <a:solidFill>
                  <a:srgbClr val="FF0000"/>
                </a:solidFill>
              </a:rPr>
              <a:t>Sno</a:t>
            </a:r>
            <a:r>
              <a:rPr lang="zh-CN" altLang="en-US" sz="2000" dirty="0">
                <a:solidFill>
                  <a:srgbClr val="FF0000"/>
                </a:solidFill>
              </a:rPr>
              <a:t>属性</a:t>
            </a:r>
            <a:r>
              <a:rPr lang="zh-CN" altLang="en-US" sz="2000" dirty="0"/>
              <a:t>，造成</a:t>
            </a:r>
            <a:r>
              <a:rPr lang="en-US" altLang="zh-CN" sz="2000" dirty="0"/>
              <a:t>SC</a:t>
            </a:r>
            <a:r>
              <a:rPr lang="zh-CN" altLang="en-US" sz="2000" dirty="0"/>
              <a:t>表中某些元组的</a:t>
            </a:r>
            <a:r>
              <a:rPr lang="en-US" altLang="zh-CN" sz="2000" dirty="0" err="1"/>
              <a:t>Sno</a:t>
            </a:r>
            <a:r>
              <a:rPr lang="zh-CN" altLang="en-US" sz="2000" dirty="0"/>
              <a:t>属性的值在表</a:t>
            </a:r>
            <a:r>
              <a:rPr lang="en-US" altLang="zh-CN" sz="2000" dirty="0"/>
              <a:t>Student</a:t>
            </a:r>
            <a:r>
              <a:rPr lang="zh-CN" altLang="en-US" sz="2000" dirty="0"/>
              <a:t>中找不到一个元组，其</a:t>
            </a:r>
            <a:r>
              <a:rPr lang="en-US" altLang="zh-CN" sz="2000" dirty="0" err="1"/>
              <a:t>Sno</a:t>
            </a:r>
            <a:r>
              <a:rPr lang="zh-CN" altLang="en-US" sz="2000" dirty="0"/>
              <a:t>属性的值与之相等 。</a:t>
            </a:r>
            <a:endParaRPr lang="zh-CN" altLang="en-US" sz="2000" dirty="0"/>
          </a:p>
          <a:p>
            <a:pPr lvl="1">
              <a:lnSpc>
                <a:spcPct val="130000"/>
              </a:lnSpc>
              <a:spcBef>
                <a:spcPct val="0"/>
              </a:spcBef>
            </a:pPr>
            <a:endParaRPr lang="zh-CN" alt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b="1">
              <a:solidFill>
                <a:srgbClr val="F03628"/>
              </a:solidFill>
            </a:endParaRPr>
          </a:p>
        </p:txBody>
      </p:sp>
      <p:sp>
        <p:nvSpPr>
          <p:cNvPr id="33795" name="Rectangle 2"/>
          <p:cNvSpPr>
            <a:spLocks noGrp="1" noChangeArrowheads="1"/>
          </p:cNvSpPr>
          <p:nvPr>
            <p:ph type="title"/>
          </p:nvPr>
        </p:nvSpPr>
        <p:spPr/>
        <p:txBody>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用户定义的完整性</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796" name="Rectangle 3"/>
          <p:cNvSpPr>
            <a:spLocks noGrp="1" noChangeArrowheads="1"/>
          </p:cNvSpPr>
          <p:nvPr>
            <p:ph idx="1"/>
          </p:nvPr>
        </p:nvSpPr>
        <p:spPr/>
        <p:txBody>
          <a:bodyPr/>
          <a:lstStyle/>
          <a:p>
            <a:pPr eaLnBrk="1" hangingPunct="1">
              <a:lnSpc>
                <a:spcPct val="150000"/>
              </a:lnSpc>
            </a:pPr>
            <a:r>
              <a:rPr lang="en-US" altLang="zh-CN" sz="2800" dirty="0">
                <a:sym typeface="+mn-ea"/>
              </a:rPr>
              <a:t>CREATE TABLE</a:t>
            </a:r>
            <a:r>
              <a:rPr lang="zh-CN" altLang="en-US" sz="2800" dirty="0">
                <a:sym typeface="+mn-ea"/>
              </a:rPr>
              <a:t>时</a:t>
            </a:r>
            <a:r>
              <a:rPr lang="zh-CN" altLang="en-US" sz="2800" dirty="0">
                <a:solidFill>
                  <a:srgbClr val="FF0000"/>
                </a:solidFill>
                <a:sym typeface="+mn-ea"/>
              </a:rPr>
              <a:t>定义属性上的约束条件</a:t>
            </a:r>
            <a:endParaRPr lang="zh-CN" altLang="en-US" sz="2800" dirty="0">
              <a:solidFill>
                <a:srgbClr val="FF0000"/>
              </a:solidFill>
            </a:endParaRPr>
          </a:p>
          <a:p>
            <a:pPr lvl="1" eaLnBrk="1" hangingPunct="1">
              <a:lnSpc>
                <a:spcPct val="150000"/>
              </a:lnSpc>
            </a:pPr>
            <a:r>
              <a:rPr lang="zh-CN" altLang="en-US" sz="2800" dirty="0">
                <a:sym typeface="+mn-ea"/>
              </a:rPr>
              <a:t>列值非空（</a:t>
            </a:r>
            <a:r>
              <a:rPr lang="en-US" altLang="zh-CN" sz="2800" dirty="0">
                <a:sym typeface="+mn-ea"/>
              </a:rPr>
              <a:t>NOT NULL</a:t>
            </a:r>
            <a:r>
              <a:rPr lang="zh-CN" altLang="en-US" sz="2800" dirty="0">
                <a:sym typeface="+mn-ea"/>
              </a:rPr>
              <a:t>）</a:t>
            </a:r>
            <a:endParaRPr lang="zh-CN" altLang="en-US" sz="2800" dirty="0"/>
          </a:p>
          <a:p>
            <a:pPr lvl="1" eaLnBrk="1" hangingPunct="1">
              <a:lnSpc>
                <a:spcPct val="150000"/>
              </a:lnSpc>
            </a:pPr>
            <a:r>
              <a:rPr lang="zh-CN" altLang="en-US" sz="2800" dirty="0">
                <a:sym typeface="+mn-ea"/>
              </a:rPr>
              <a:t>列值唯一（</a:t>
            </a:r>
            <a:r>
              <a:rPr lang="en-US" altLang="zh-CN" sz="2800" dirty="0">
                <a:sym typeface="+mn-ea"/>
              </a:rPr>
              <a:t>UNIQUE</a:t>
            </a:r>
            <a:r>
              <a:rPr lang="zh-CN" altLang="en-US" sz="2800" dirty="0">
                <a:sym typeface="+mn-ea"/>
              </a:rPr>
              <a:t>）</a:t>
            </a:r>
            <a:endParaRPr lang="zh-CN" altLang="en-US" sz="2800" dirty="0"/>
          </a:p>
          <a:p>
            <a:pPr lvl="1" eaLnBrk="1" hangingPunct="1">
              <a:lnSpc>
                <a:spcPct val="150000"/>
              </a:lnSpc>
            </a:pPr>
            <a:r>
              <a:rPr lang="zh-CN" altLang="en-US" sz="2800" dirty="0">
                <a:sym typeface="+mn-ea"/>
              </a:rPr>
              <a:t>检查列值是否满足一个条件表达式（</a:t>
            </a:r>
            <a:r>
              <a:rPr lang="en-US" altLang="zh-CN" sz="2800" dirty="0">
                <a:sym typeface="+mn-ea"/>
              </a:rPr>
              <a:t>CHECK</a:t>
            </a:r>
            <a:r>
              <a:rPr lang="zh-CN" altLang="en-US" sz="2800" dirty="0">
                <a:sym typeface="+mn-ea"/>
              </a:rPr>
              <a:t>）</a:t>
            </a:r>
            <a:endParaRPr lang="zh-CN" altLang="en-US" sz="3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zh-CN"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第六章 关系数据理论</a:t>
            </a:r>
            <a:endParaRPr 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23" name="Rectangle 3"/>
          <p:cNvSpPr>
            <a:spLocks noGrp="1" noChangeArrowheads="1"/>
          </p:cNvSpPr>
          <p:nvPr>
            <p:ph idx="1"/>
          </p:nvPr>
        </p:nvSpPr>
        <p:spPr/>
        <p:txBody>
          <a:bodyPr/>
          <a:lstStyle/>
          <a:p>
            <a:pPr marL="457200" lvl="1" indent="0" algn="l">
              <a:lnSpc>
                <a:spcPct val="150000"/>
              </a:lnSpc>
              <a:buNone/>
              <a:tabLst>
                <a:tab pos="1431925" algn="l"/>
              </a:tabLst>
            </a:pPr>
            <a:r>
              <a:rPr lang="en-US" altLang="zh-CN" sz="2800" dirty="0">
                <a:solidFill>
                  <a:schemeClr val="tx1"/>
                </a:solidFill>
                <a:sym typeface="Calibri" panose="020F0502020204030204" charset="0"/>
              </a:rPr>
              <a:t>1. </a:t>
            </a:r>
            <a:r>
              <a:rPr lang="zh-CN" altLang="en-US" sz="2800" dirty="0">
                <a:solidFill>
                  <a:schemeClr val="tx1"/>
                </a:solidFill>
                <a:sym typeface="Calibri" panose="020F0502020204030204" charset="0"/>
              </a:rPr>
              <a:t>问题的提出</a:t>
            </a:r>
            <a:endParaRPr lang="zh-CN" altLang="en-US" sz="2800" dirty="0">
              <a:solidFill>
                <a:schemeClr val="tx1"/>
              </a:solidFill>
              <a:sym typeface="Calibri" panose="020F0502020204030204" charset="0"/>
            </a:endParaRPr>
          </a:p>
          <a:p>
            <a:pPr marL="457200" indent="0" algn="l">
              <a:lnSpc>
                <a:spcPct val="150000"/>
              </a:lnSpc>
              <a:buNone/>
              <a:tabLst>
                <a:tab pos="1431925" algn="l"/>
              </a:tabLst>
            </a:pPr>
            <a:r>
              <a:rPr lang="en-US" altLang="zh-CN" dirty="0">
                <a:solidFill>
                  <a:schemeClr val="tx1"/>
                </a:solidFill>
                <a:sym typeface="Calibri" panose="020F0502020204030204" charset="0"/>
              </a:rPr>
              <a:t>2. </a:t>
            </a:r>
            <a:r>
              <a:rPr lang="zh-CN" altLang="en-US" dirty="0">
                <a:solidFill>
                  <a:schemeClr val="tx1"/>
                </a:solidFill>
                <a:sym typeface="Calibri" panose="020F0502020204030204" charset="0"/>
              </a:rPr>
              <a:t>规范化</a:t>
            </a:r>
            <a:endParaRPr lang="zh-CN" altLang="en-US" dirty="0">
              <a:solidFill>
                <a:schemeClr val="tx1"/>
              </a:solidFill>
              <a:sym typeface="Calibri" panose="020F0502020204030204" charset="0"/>
            </a:endParaRPr>
          </a:p>
          <a:p>
            <a:pPr marL="457200" indent="0" algn="l">
              <a:lnSpc>
                <a:spcPct val="150000"/>
              </a:lnSpc>
              <a:buNone/>
              <a:tabLst>
                <a:tab pos="1431925" algn="l"/>
              </a:tabLst>
            </a:pPr>
            <a:r>
              <a:rPr lang="en-US" altLang="zh-CN" dirty="0">
                <a:solidFill>
                  <a:schemeClr val="tx1"/>
                </a:solidFill>
                <a:sym typeface="Calibri" panose="020F0502020204030204" charset="0"/>
              </a:rPr>
              <a:t>3. </a:t>
            </a:r>
            <a:r>
              <a:rPr lang="zh-CN" altLang="en-US" dirty="0">
                <a:sym typeface="微软雅黑" panose="020B0503020204020204" pitchFamily="34" charset="-122"/>
              </a:rPr>
              <a:t>数据依赖的公理系统</a:t>
            </a:r>
            <a:endParaRPr lang="zh-CN" altLang="en-US" dirty="0">
              <a:sym typeface="微软雅黑" panose="020B0503020204020204" pitchFamily="34" charset="-122"/>
            </a:endParaRPr>
          </a:p>
          <a:p>
            <a:pPr marL="457200" indent="0" algn="l">
              <a:lnSpc>
                <a:spcPct val="150000"/>
              </a:lnSpc>
              <a:buNone/>
              <a:tabLst>
                <a:tab pos="1431925" algn="l"/>
              </a:tabLst>
            </a:pPr>
            <a:endParaRPr lang="zh-CN" altLang="en-US" dirty="0">
              <a:solidFill>
                <a:schemeClr val="tx1"/>
              </a:solidFill>
              <a:sym typeface="Calibri" panose="020F0502020204030204" charset="0"/>
            </a:endParaRPr>
          </a:p>
          <a:p>
            <a:pPr marL="457200" indent="0" algn="l">
              <a:lnSpc>
                <a:spcPct val="150000"/>
              </a:lnSpc>
              <a:buNone/>
              <a:tabLst>
                <a:tab pos="1431925" algn="l"/>
              </a:tabLst>
            </a:pPr>
            <a:endParaRPr lang="zh-CN" altLang="en-US" dirty="0">
              <a:solidFill>
                <a:schemeClr val="tx1"/>
              </a:solidFill>
              <a:sym typeface="Calibri" panose="020F050202020403020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框 4"/>
          <p:cNvSpPr>
            <a:spLocks noChangeArrowheads="1"/>
          </p:cNvSpPr>
          <p:nvPr/>
        </p:nvSpPr>
        <p:spPr bwMode="auto">
          <a:xfrm>
            <a:off x="2063750" y="6334126"/>
            <a:ext cx="2160588" cy="246221"/>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5364" name="Rectangle 1026"/>
          <p:cNvSpPr>
            <a:spLocks noGrp="1" noChangeArrowheads="1"/>
          </p:cNvSpPr>
          <p:nvPr>
            <p:ph type="title"/>
          </p:nvPr>
        </p:nvSpPr>
        <p:spPr/>
        <p:txBody>
          <a:bodyPr/>
          <a:lstStyle/>
          <a:p>
            <a:r>
              <a:rPr lang="en-US" altLang="zh-CN" sz="3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1. </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问题的提出</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5365" name="Rectangle 1027"/>
          <p:cNvSpPr>
            <a:spLocks noGrp="1" noChangeArrowheads="1"/>
          </p:cNvSpPr>
          <p:nvPr>
            <p:ph idx="1"/>
          </p:nvPr>
        </p:nvSpPr>
        <p:spPr>
          <a:xfrm>
            <a:off x="838200" y="1270726"/>
            <a:ext cx="10515600" cy="4870677"/>
          </a:xfrm>
        </p:spPr>
        <p:txBody>
          <a:bodyPr>
            <a:normAutofit/>
          </a:bodyPr>
          <a:lstStyle/>
          <a:p>
            <a:pPr marL="342900" indent="-342900" algn="l">
              <a:lnSpc>
                <a:spcPct val="150000"/>
              </a:lnSpc>
            </a:pPr>
            <a:r>
              <a:rPr lang="zh-CN" altLang="en-US" dirty="0">
                <a:sym typeface="Calibri" panose="020F0502020204030204" charset="0"/>
              </a:rPr>
              <a:t>关系模式</a:t>
            </a:r>
            <a:r>
              <a:rPr lang="en-US" altLang="zh-CN" dirty="0">
                <a:sym typeface="Calibri" panose="020F0502020204030204" charset="0"/>
              </a:rPr>
              <a:t>Student&lt;U, F&gt;</a:t>
            </a:r>
            <a:r>
              <a:rPr lang="zh-CN" altLang="en-US" dirty="0">
                <a:sym typeface="Calibri" panose="020F0502020204030204" charset="0"/>
              </a:rPr>
              <a:t>中存在的问题：</a:t>
            </a:r>
            <a:endParaRPr lang="en-US" altLang="zh-CN" dirty="0">
              <a:sym typeface="Calibri" panose="020F0502020204030204" charset="0"/>
            </a:endParaRPr>
          </a:p>
          <a:p>
            <a:pPr marL="0" indent="0" algn="l">
              <a:lnSpc>
                <a:spcPct val="110000"/>
              </a:lnSpc>
              <a:buNone/>
            </a:pPr>
            <a:r>
              <a:rPr lang="zh-CN" altLang="en-US" sz="2600" dirty="0">
                <a:sym typeface="Calibri" panose="020F0502020204030204" charset="0"/>
              </a:rPr>
              <a:t>（</a:t>
            </a:r>
            <a:r>
              <a:rPr lang="en-US" altLang="zh-CN" sz="2600" dirty="0">
                <a:sym typeface="Calibri" panose="020F0502020204030204" charset="0"/>
              </a:rPr>
              <a:t>1</a:t>
            </a:r>
            <a:r>
              <a:rPr lang="zh-CN" altLang="en-US" sz="2600" dirty="0">
                <a:sym typeface="Calibri" panose="020F0502020204030204" charset="0"/>
              </a:rPr>
              <a:t>）</a:t>
            </a:r>
            <a:r>
              <a:rPr lang="zh-CN" altLang="en-US" sz="2600" b="1" dirty="0">
                <a:sym typeface="Calibri" panose="020F0502020204030204" charset="0"/>
              </a:rPr>
              <a:t>数据冗余</a:t>
            </a:r>
            <a:r>
              <a:rPr lang="zh-CN" altLang="en-US" sz="2600" dirty="0">
                <a:sym typeface="Calibri" panose="020F0502020204030204" charset="0"/>
              </a:rPr>
              <a:t>：每一个系主任的姓名重复出现。</a:t>
            </a:r>
            <a:endParaRPr lang="zh-CN" altLang="en-US" sz="2600" dirty="0">
              <a:sym typeface="Calibri" panose="020F0502020204030204" charset="0"/>
            </a:endParaRPr>
          </a:p>
          <a:p>
            <a:pPr>
              <a:lnSpc>
                <a:spcPct val="110000"/>
              </a:lnSpc>
              <a:buNone/>
            </a:pPr>
            <a:r>
              <a:rPr lang="zh-CN" altLang="en-US" sz="2600" dirty="0">
                <a:sym typeface="Calibri" panose="020F0502020204030204" charset="0"/>
              </a:rPr>
              <a:t>（</a:t>
            </a:r>
            <a:r>
              <a:rPr lang="en-US" altLang="zh-CN" sz="2600" dirty="0">
                <a:sym typeface="Calibri" panose="020F0502020204030204" charset="0"/>
              </a:rPr>
              <a:t>2</a:t>
            </a:r>
            <a:r>
              <a:rPr lang="zh-CN" altLang="en-US" sz="2600" dirty="0">
                <a:sym typeface="Calibri" panose="020F0502020204030204" charset="0"/>
              </a:rPr>
              <a:t>）</a:t>
            </a:r>
            <a:r>
              <a:rPr lang="zh-CN" altLang="en-US" sz="2600" b="1" dirty="0">
                <a:sym typeface="Calibri" panose="020F0502020204030204" charset="0"/>
              </a:rPr>
              <a:t>更新异常</a:t>
            </a:r>
            <a:r>
              <a:rPr lang="zh-CN" altLang="en-US" sz="2600" dirty="0">
                <a:sym typeface="Calibri" panose="020F0502020204030204" charset="0"/>
              </a:rPr>
              <a:t>：某系更换系主任后，必须修改与该系学生有关的每一个元组。</a:t>
            </a:r>
            <a:endParaRPr lang="zh-CN" altLang="en-US" sz="2600" dirty="0">
              <a:sym typeface="Calibri" panose="020F0502020204030204" charset="0"/>
            </a:endParaRPr>
          </a:p>
          <a:p>
            <a:pPr marL="0" indent="0">
              <a:lnSpc>
                <a:spcPct val="110000"/>
              </a:lnSpc>
              <a:buNone/>
            </a:pPr>
            <a:r>
              <a:rPr lang="zh-CN" altLang="en-US" sz="2600" dirty="0">
                <a:sym typeface="Calibri" panose="020F0502020204030204" charset="0"/>
              </a:rPr>
              <a:t>（</a:t>
            </a:r>
            <a:r>
              <a:rPr lang="en-US" altLang="zh-CN" sz="2600" dirty="0">
                <a:sym typeface="Calibri" panose="020F0502020204030204" charset="0"/>
              </a:rPr>
              <a:t>3</a:t>
            </a:r>
            <a:r>
              <a:rPr lang="zh-CN" altLang="en-US" sz="2600" dirty="0">
                <a:sym typeface="Calibri" panose="020F0502020204030204" charset="0"/>
              </a:rPr>
              <a:t>）</a:t>
            </a:r>
            <a:r>
              <a:rPr lang="zh-CN" altLang="en-US" sz="2600" b="1" dirty="0">
                <a:sym typeface="Calibri" panose="020F0502020204030204" charset="0"/>
              </a:rPr>
              <a:t>插入异常</a:t>
            </a:r>
            <a:r>
              <a:rPr lang="zh-CN" altLang="en-US" sz="2600" dirty="0">
                <a:sym typeface="Calibri" panose="020F0502020204030204" charset="0"/>
              </a:rPr>
              <a:t>：如果一个系刚成立，尚无学生，则无法把这个系及其系主任的信息存入数据库。</a:t>
            </a:r>
            <a:endParaRPr lang="zh-CN" altLang="en-US" sz="2600" dirty="0">
              <a:sym typeface="Calibri" panose="020F0502020204030204" charset="0"/>
            </a:endParaRPr>
          </a:p>
          <a:p>
            <a:pPr>
              <a:lnSpc>
                <a:spcPct val="110000"/>
              </a:lnSpc>
              <a:buNone/>
            </a:pPr>
            <a:r>
              <a:rPr lang="zh-CN" altLang="en-US" sz="2600" dirty="0">
                <a:sym typeface="Calibri" panose="020F0502020204030204" charset="0"/>
              </a:rPr>
              <a:t>（</a:t>
            </a:r>
            <a:r>
              <a:rPr lang="en-US" altLang="zh-CN" sz="2600" dirty="0">
                <a:sym typeface="Calibri" panose="020F0502020204030204" charset="0"/>
              </a:rPr>
              <a:t>4</a:t>
            </a:r>
            <a:r>
              <a:rPr lang="zh-CN" altLang="en-US" sz="2600" dirty="0">
                <a:sym typeface="Calibri" panose="020F0502020204030204" charset="0"/>
              </a:rPr>
              <a:t>）</a:t>
            </a:r>
            <a:r>
              <a:rPr lang="zh-CN" altLang="en-US" sz="2600" b="1" dirty="0">
                <a:sym typeface="Calibri" panose="020F0502020204030204" charset="0"/>
              </a:rPr>
              <a:t>删除异常</a:t>
            </a:r>
            <a:r>
              <a:rPr lang="zh-CN" altLang="en-US" sz="2600" dirty="0">
                <a:sym typeface="Calibri" panose="020F0502020204030204" charset="0"/>
              </a:rPr>
              <a:t>：如果某个系的学生全部毕业了， 则在删除该系学生信息的同时，把这个系及其系主任的信息也丢掉了。</a:t>
            </a:r>
            <a:endParaRPr lang="zh-CN" altLang="en-US" sz="2600" dirty="0"/>
          </a:p>
          <a:p>
            <a:pPr marL="342900" indent="-342900" algn="l">
              <a:buFont typeface="Wingdings" panose="05000000000000000000" pitchFamily="2" charset="2"/>
              <a:buChar char="v"/>
            </a:pPr>
            <a:endParaRPr lang="zh-CN" altLang="en-US" dirty="0">
              <a:sym typeface="Calibri" panose="020F050202020403020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文本框 4"/>
          <p:cNvSpPr>
            <a:spLocks noChangeArrowheads="1"/>
          </p:cNvSpPr>
          <p:nvPr/>
        </p:nvSpPr>
        <p:spPr bwMode="auto">
          <a:xfrm>
            <a:off x="2063750" y="6334126"/>
            <a:ext cx="2160588" cy="246221"/>
          </a:xfrm>
          <a:prstGeom prst="rect">
            <a:avLst/>
          </a:prstGeom>
          <a:noFill/>
          <a:ln w="9525">
            <a:noFill/>
            <a:miter lim="800000"/>
          </a:ln>
        </p:spPr>
        <p:txBody>
          <a:bodyPr>
            <a:spAutoFit/>
          </a:bodyPr>
          <a:lstStyle/>
          <a:p>
            <a:pPr>
              <a:buSzPct val="100000"/>
            </a:pPr>
            <a:endParaRPr lang="zh-CN" altLang="zh-CN" sz="1000" b="1">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86021" name="Rectangle 2"/>
          <p:cNvSpPr>
            <a:spLocks noGrp="1" noChangeArrowheads="1"/>
          </p:cNvSpPr>
          <p:nvPr>
            <p:ph type="title"/>
          </p:nvPr>
        </p:nvSpPr>
        <p:spPr/>
        <p:txBody>
          <a:bodyPr/>
          <a:lstStyle/>
          <a:p>
            <a:r>
              <a:rPr lang="en-US" altLang="zh-CN" sz="3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2. </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规范化小结</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86022" name="Rectangle 3"/>
          <p:cNvSpPr>
            <a:spLocks noGrp="1" noChangeArrowheads="1"/>
          </p:cNvSpPr>
          <p:nvPr>
            <p:ph idx="1"/>
          </p:nvPr>
        </p:nvSpPr>
        <p:spPr/>
        <p:txBody>
          <a:bodyPr>
            <a:normAutofit lnSpcReduction="10000"/>
          </a:bodyPr>
          <a:lstStyle/>
          <a:p>
            <a:pPr marL="0" indent="0" algn="l">
              <a:buNone/>
            </a:pPr>
            <a:r>
              <a:rPr lang="zh-CN" altLang="en-US" dirty="0">
                <a:sym typeface="Calibri" panose="020F0502020204030204" charset="0"/>
              </a:rPr>
              <a:t>关系模式规范化的基本步骤</a:t>
            </a:r>
            <a:endParaRPr lang="en-US" dirty="0">
              <a:sym typeface="Calibri" panose="020F0502020204030204" charset="0"/>
            </a:endParaRPr>
          </a:p>
          <a:p>
            <a:pPr marL="0" indent="0" algn="l">
              <a:buNone/>
            </a:pPr>
            <a:r>
              <a:rPr lang="en-US" dirty="0">
                <a:sym typeface="Calibri" panose="020F0502020204030204" charset="0"/>
              </a:rPr>
              <a:t>                             </a:t>
            </a:r>
            <a:r>
              <a:rPr lang="zh-CN" altLang="en-US" dirty="0">
                <a:sym typeface="Calibri" panose="020F0502020204030204" charset="0"/>
              </a:rPr>
              <a:t> </a:t>
            </a:r>
            <a:r>
              <a:rPr lang="en-US" altLang="zh-CN" dirty="0">
                <a:sym typeface="Calibri" panose="020F0502020204030204" charset="0"/>
              </a:rPr>
              <a:t>1NF</a:t>
            </a:r>
            <a:endParaRPr lang="zh-CN" altLang="en-US" dirty="0">
              <a:sym typeface="Calibri" panose="020F0502020204030204" charset="0"/>
            </a:endParaRPr>
          </a:p>
          <a:p>
            <a:pPr marL="0" indent="0" algn="l">
              <a:buNone/>
            </a:pPr>
            <a:r>
              <a:rPr lang="en-US" altLang="zh-CN" dirty="0">
                <a:sym typeface="Calibri" panose="020F0502020204030204" charset="0"/>
              </a:rPr>
              <a:t>                	              ↓      </a:t>
            </a:r>
            <a:r>
              <a:rPr lang="zh-CN" altLang="en-US" dirty="0">
                <a:sym typeface="Calibri" panose="020F0502020204030204" charset="0"/>
              </a:rPr>
              <a:t>消除非主属性对码的部分函数依赖</a:t>
            </a:r>
            <a:endParaRPr lang="zh-CN" altLang="en-US" dirty="0">
              <a:sym typeface="Calibri" panose="020F0502020204030204" charset="0"/>
            </a:endParaRPr>
          </a:p>
          <a:p>
            <a:pPr marL="0" indent="0" algn="l">
              <a:buNone/>
            </a:pPr>
            <a:r>
              <a:rPr lang="zh-CN" altLang="en-US" dirty="0">
                <a:sym typeface="Calibri" panose="020F0502020204030204" charset="0"/>
              </a:rPr>
              <a:t>消除决定因素        </a:t>
            </a:r>
            <a:r>
              <a:rPr lang="en-US" altLang="zh-CN" dirty="0">
                <a:sym typeface="Calibri" panose="020F0502020204030204" charset="0"/>
              </a:rPr>
              <a:t>2NF</a:t>
            </a:r>
            <a:endParaRPr lang="zh-CN" altLang="en-US" dirty="0">
              <a:sym typeface="Calibri" panose="020F0502020204030204" charset="0"/>
            </a:endParaRPr>
          </a:p>
          <a:p>
            <a:pPr marL="0" indent="0" algn="l">
              <a:buNone/>
            </a:pPr>
            <a:r>
              <a:rPr lang="zh-CN" altLang="en-US" dirty="0">
                <a:sym typeface="Calibri" panose="020F0502020204030204" charset="0"/>
              </a:rPr>
              <a:t>非码的非平凡           ↓      消除非主属性对码的传递函数依赖</a:t>
            </a:r>
            <a:endParaRPr lang="zh-CN" altLang="en-US" dirty="0">
              <a:sym typeface="Calibri" panose="020F0502020204030204" charset="0"/>
            </a:endParaRPr>
          </a:p>
          <a:p>
            <a:pPr marL="0" indent="0" algn="l">
              <a:buNone/>
            </a:pPr>
            <a:r>
              <a:rPr lang="zh-CN" altLang="en-US" dirty="0">
                <a:sym typeface="Calibri" panose="020F0502020204030204" charset="0"/>
              </a:rPr>
              <a:t>函数依赖               </a:t>
            </a:r>
            <a:r>
              <a:rPr lang="en-US" altLang="zh-CN" dirty="0">
                <a:sym typeface="Calibri" panose="020F0502020204030204" charset="0"/>
              </a:rPr>
              <a:t>3NF</a:t>
            </a:r>
            <a:endParaRPr lang="zh-CN" altLang="en-US" dirty="0">
              <a:sym typeface="Calibri" panose="020F0502020204030204" charset="0"/>
            </a:endParaRPr>
          </a:p>
          <a:p>
            <a:pPr marL="0" indent="0" algn="l">
              <a:buNone/>
            </a:pPr>
            <a:r>
              <a:rPr lang="en-US" altLang="zh-CN" dirty="0">
                <a:sym typeface="Calibri" panose="020F0502020204030204" charset="0"/>
              </a:rPr>
              <a:t>                	              ↓      </a:t>
            </a:r>
            <a:r>
              <a:rPr lang="zh-CN" altLang="en-US" dirty="0">
                <a:highlight>
                  <a:srgbClr val="FFFF00"/>
                </a:highlight>
                <a:sym typeface="Calibri" panose="020F0502020204030204" charset="0"/>
              </a:rPr>
              <a:t>消除主属性对码的部分和传递函数依赖</a:t>
            </a:r>
            <a:endParaRPr lang="zh-CN" altLang="en-US" dirty="0">
              <a:sym typeface="Calibri" panose="020F0502020204030204" charset="0"/>
            </a:endParaRPr>
          </a:p>
          <a:p>
            <a:pPr marL="0" indent="0" algn="l">
              <a:buNone/>
            </a:pPr>
            <a:r>
              <a:rPr lang="zh-CN" altLang="en-US" dirty="0">
                <a:sym typeface="Calibri" panose="020F0502020204030204" charset="0"/>
              </a:rPr>
              <a:t>                             </a:t>
            </a:r>
            <a:r>
              <a:rPr lang="en-US" altLang="zh-CN" dirty="0">
                <a:sym typeface="Calibri" panose="020F0502020204030204" charset="0"/>
              </a:rPr>
              <a:t>BCNF </a:t>
            </a:r>
            <a:endParaRPr lang="zh-CN" altLang="en-US" dirty="0">
              <a:sym typeface="Calibri" panose="020F0502020204030204" charset="0"/>
            </a:endParaRPr>
          </a:p>
          <a:p>
            <a:pPr marL="0" indent="0" algn="l">
              <a:buNone/>
            </a:pPr>
            <a:r>
              <a:rPr lang="en-US" altLang="zh-CN" dirty="0">
                <a:sym typeface="Calibri" panose="020F0502020204030204" charset="0"/>
              </a:rPr>
              <a:t>                	              ↓      </a:t>
            </a:r>
            <a:r>
              <a:rPr lang="zh-CN" altLang="en-US" dirty="0">
                <a:sym typeface="Calibri" panose="020F0502020204030204" charset="0"/>
              </a:rPr>
              <a:t>消除非平凡且非函数依赖的多值依赖</a:t>
            </a:r>
            <a:endParaRPr lang="zh-CN" altLang="en-US" dirty="0">
              <a:sym typeface="Calibri" panose="020F0502020204030204" charset="0"/>
            </a:endParaRPr>
          </a:p>
          <a:p>
            <a:pPr marL="0" indent="0" algn="l">
              <a:buNone/>
            </a:pPr>
            <a:r>
              <a:rPr lang="zh-CN" altLang="en-US" dirty="0">
                <a:sym typeface="Calibri" panose="020F0502020204030204" charset="0"/>
              </a:rPr>
              <a:t>                        </a:t>
            </a:r>
            <a:r>
              <a:rPr lang="en-US" altLang="zh-CN" dirty="0">
                <a:sym typeface="Calibri" panose="020F0502020204030204" charset="0"/>
              </a:rPr>
              <a:t>    </a:t>
            </a:r>
            <a:r>
              <a:rPr lang="zh-CN" altLang="en-US" dirty="0">
                <a:sym typeface="Calibri" panose="020F0502020204030204" charset="0"/>
              </a:rPr>
              <a:t> </a:t>
            </a:r>
            <a:r>
              <a:rPr lang="en-US" altLang="zh-CN" dirty="0">
                <a:sym typeface="Calibri" panose="020F0502020204030204" charset="0"/>
              </a:rPr>
              <a:t>4NF</a:t>
            </a:r>
            <a:endParaRPr lang="zh-CN" altLang="en-US" dirty="0">
              <a:sym typeface="Calibri" panose="020F0502020204030204" charset="0"/>
            </a:endParaRPr>
          </a:p>
        </p:txBody>
      </p:sp>
      <p:sp>
        <p:nvSpPr>
          <p:cNvPr id="86023" name="Line 4"/>
          <p:cNvSpPr>
            <a:spLocks noChangeShapeType="1"/>
          </p:cNvSpPr>
          <p:nvPr/>
        </p:nvSpPr>
        <p:spPr bwMode="auto">
          <a:xfrm flipH="1">
            <a:off x="3540919" y="1812927"/>
            <a:ext cx="1587" cy="2786062"/>
          </a:xfrm>
          <a:prstGeom prst="line">
            <a:avLst/>
          </a:prstGeom>
          <a:noFill/>
          <a:ln w="28575">
            <a:solidFill>
              <a:schemeClr val="tx1"/>
            </a:solidFill>
            <a:rou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3144044" y="4657426"/>
            <a:ext cx="793750" cy="1587"/>
          </a:xfrm>
          <a:prstGeom prst="line">
            <a:avLst/>
          </a:prstGeom>
          <a:noFill/>
          <a:ln w="38100">
            <a:solidFill>
              <a:schemeClr val="tx1"/>
            </a:solidFill>
            <a:prstDash val="dash"/>
            <a:round/>
          </a:ln>
        </p:spPr>
        <p:txBody>
          <a:bodyPr/>
          <a:lstStyle/>
          <a:p>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文本框 4"/>
          <p:cNvSpPr>
            <a:spLocks noChangeArrowheads="1"/>
          </p:cNvSpPr>
          <p:nvPr/>
        </p:nvSpPr>
        <p:spPr bwMode="auto">
          <a:xfrm>
            <a:off x="2063750" y="6334126"/>
            <a:ext cx="2160588" cy="246221"/>
          </a:xfrm>
          <a:prstGeom prst="rect">
            <a:avLst/>
          </a:prstGeom>
          <a:noFill/>
          <a:ln w="9525">
            <a:noFill/>
            <a:miter lim="800000"/>
          </a:ln>
        </p:spPr>
        <p:txBody>
          <a:bodyPr>
            <a:spAutoFit/>
          </a:bodyPr>
          <a:lstStyle/>
          <a:p>
            <a:endParaRPr lang="zh-CN" altLang="zh-CN" sz="1000">
              <a:solidFill>
                <a:srgbClr val="000000"/>
              </a:solidFill>
              <a:latin typeface="Times New Roman" panose="02020603050405020304" pitchFamily="18" charset="0"/>
              <a:ea typeface="黑体" panose="02010609060101010101" pitchFamily="49" charset="-122"/>
              <a:sym typeface="Times New Roman" panose="02020603050405020304" pitchFamily="18" charset="0"/>
            </a:endParaRPr>
          </a:p>
        </p:txBody>
      </p:sp>
      <p:sp>
        <p:nvSpPr>
          <p:cNvPr id="102404" name="Rectangle 2"/>
          <p:cNvSpPr>
            <a:spLocks noGrp="1" noChangeArrowheads="1"/>
          </p:cNvSpPr>
          <p:nvPr>
            <p:ph type="title"/>
          </p:nvPr>
        </p:nvSpPr>
        <p:spPr/>
        <p:txBody>
          <a:bodyPr/>
          <a:lstStyle/>
          <a:p>
            <a:r>
              <a:rPr lang="en-US" altLang="zh-CN" sz="3600" dirty="0">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3600" dirty="0">
                <a:latin typeface="微软雅黑" panose="020B0503020204020204" pitchFamily="34" charset="-122"/>
                <a:ea typeface="微软雅黑" panose="020B0503020204020204" pitchFamily="34" charset="-122"/>
                <a:sym typeface="微软雅黑" panose="020B0503020204020204" pitchFamily="34" charset="-122"/>
              </a:rPr>
              <a:t>数据依赖的公理系统</a:t>
            </a:r>
            <a:endParaRPr lang="zh-CN" altLang="en-US" sz="3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05" name="Rectangle 3"/>
          <p:cNvSpPr>
            <a:spLocks noGrp="1" noChangeArrowheads="1"/>
          </p:cNvSpPr>
          <p:nvPr>
            <p:ph idx="1"/>
          </p:nvPr>
        </p:nvSpPr>
        <p:spPr/>
        <p:txBody>
          <a:bodyPr>
            <a:normAutofit fontScale="92500" lnSpcReduction="20000"/>
          </a:bodyPr>
          <a:lstStyle/>
          <a:p>
            <a:pPr>
              <a:lnSpc>
                <a:spcPct val="150000"/>
              </a:lnSpc>
              <a:buNone/>
            </a:pPr>
            <a:r>
              <a:rPr lang="en-US" altLang="zh-CN" dirty="0">
                <a:sym typeface="Calibri" panose="020F0502020204030204" charset="0"/>
              </a:rPr>
              <a:t>[</a:t>
            </a:r>
            <a:r>
              <a:rPr lang="zh-CN" altLang="en-US" dirty="0">
                <a:sym typeface="Calibri" panose="020F0502020204030204" charset="0"/>
              </a:rPr>
              <a:t>例</a:t>
            </a:r>
            <a:r>
              <a:rPr lang="en-US" altLang="zh-CN" dirty="0">
                <a:sym typeface="Calibri" panose="020F0502020204030204" charset="0"/>
              </a:rPr>
              <a:t>6.11]  </a:t>
            </a:r>
            <a:r>
              <a:rPr lang="zh-CN" altLang="en-US" dirty="0">
                <a:sym typeface="Calibri" panose="020F0502020204030204" charset="0"/>
              </a:rPr>
              <a:t>已知关系模式</a:t>
            </a:r>
            <a:r>
              <a:rPr lang="en-US" altLang="zh-CN" i="1" dirty="0">
                <a:sym typeface="Calibri" panose="020F0502020204030204" charset="0"/>
              </a:rPr>
              <a:t>R</a:t>
            </a:r>
            <a:r>
              <a:rPr lang="en-US" altLang="zh-CN" dirty="0">
                <a:sym typeface="Calibri" panose="020F0502020204030204" charset="0"/>
              </a:rPr>
              <a:t>&lt;</a:t>
            </a:r>
            <a:r>
              <a:rPr lang="en-US" altLang="zh-CN" i="1" dirty="0">
                <a:sym typeface="Calibri" panose="020F0502020204030204" charset="0"/>
              </a:rPr>
              <a:t>U</a:t>
            </a:r>
            <a:r>
              <a:rPr lang="zh-CN" altLang="en-US" dirty="0">
                <a:sym typeface="Calibri" panose="020F0502020204030204" charset="0"/>
              </a:rPr>
              <a:t>, </a:t>
            </a:r>
            <a:r>
              <a:rPr lang="en-US" altLang="zh-CN" i="1" dirty="0">
                <a:sym typeface="Calibri" panose="020F0502020204030204" charset="0"/>
              </a:rPr>
              <a:t>F</a:t>
            </a:r>
            <a:r>
              <a:rPr lang="en-US" altLang="zh-CN" dirty="0">
                <a:sym typeface="Calibri" panose="020F0502020204030204" charset="0"/>
              </a:rPr>
              <a:t>&gt;</a:t>
            </a:r>
            <a:r>
              <a:rPr lang="zh-CN" altLang="en-US" dirty="0">
                <a:sym typeface="Calibri" panose="020F0502020204030204" charset="0"/>
              </a:rPr>
              <a:t>，其中</a:t>
            </a:r>
            <a:endParaRPr lang="zh-CN" altLang="en-US" sz="3200" dirty="0">
              <a:sym typeface="Calibri" panose="020F0502020204030204" charset="0"/>
            </a:endParaRPr>
          </a:p>
          <a:p>
            <a:pPr lvl="1">
              <a:lnSpc>
                <a:spcPct val="150000"/>
              </a:lnSpc>
              <a:buFont typeface="Wingdings" panose="05000000000000000000" pitchFamily="2" charset="2"/>
              <a:buNone/>
            </a:pPr>
            <a:r>
              <a:rPr lang="zh-CN" altLang="en-US" dirty="0">
                <a:sym typeface="Calibri" panose="020F0502020204030204" charset="0"/>
              </a:rPr>
              <a:t>	</a:t>
            </a:r>
            <a:r>
              <a:rPr lang="en-US" altLang="zh-CN" sz="2800" i="1" dirty="0">
                <a:sym typeface="Calibri" panose="020F0502020204030204" charset="0"/>
              </a:rPr>
              <a:t>U</a:t>
            </a:r>
            <a:r>
              <a:rPr lang="en-US" altLang="zh-CN" sz="2800" dirty="0">
                <a:sym typeface="Calibri" panose="020F0502020204030204" charset="0"/>
              </a:rPr>
              <a:t>={</a:t>
            </a:r>
            <a:r>
              <a:rPr lang="en-US" altLang="zh-CN" sz="2800" i="1" dirty="0">
                <a:sym typeface="Calibri" panose="020F0502020204030204" charset="0"/>
              </a:rPr>
              <a:t>A</a:t>
            </a:r>
            <a:r>
              <a:rPr lang="zh-CN" altLang="en-US" sz="2800" dirty="0">
                <a:sym typeface="Calibri" panose="020F0502020204030204" charset="0"/>
              </a:rPr>
              <a:t>, </a:t>
            </a:r>
            <a:r>
              <a:rPr lang="en-US" altLang="zh-CN" sz="2800" i="1" dirty="0">
                <a:sym typeface="Calibri" panose="020F0502020204030204" charset="0"/>
              </a:rPr>
              <a:t>B</a:t>
            </a:r>
            <a:r>
              <a:rPr lang="zh-CN" altLang="en-US" sz="2800" dirty="0">
                <a:sym typeface="Calibri" panose="020F0502020204030204" charset="0"/>
              </a:rPr>
              <a:t>, </a:t>
            </a:r>
            <a:r>
              <a:rPr lang="en-US" altLang="zh-CN" sz="2800" i="1" dirty="0">
                <a:sym typeface="Calibri" panose="020F0502020204030204" charset="0"/>
              </a:rPr>
              <a:t>C</a:t>
            </a:r>
            <a:r>
              <a:rPr lang="zh-CN" altLang="en-US" sz="2800" dirty="0">
                <a:sym typeface="Calibri" panose="020F0502020204030204" charset="0"/>
              </a:rPr>
              <a:t>, </a:t>
            </a:r>
            <a:r>
              <a:rPr lang="en-US" altLang="zh-CN" sz="2800" i="1" dirty="0">
                <a:sym typeface="Calibri" panose="020F0502020204030204" charset="0"/>
              </a:rPr>
              <a:t>D</a:t>
            </a:r>
            <a:r>
              <a:rPr lang="zh-CN" altLang="en-US" sz="2800" dirty="0">
                <a:sym typeface="Calibri" panose="020F0502020204030204" charset="0"/>
              </a:rPr>
              <a:t>, </a:t>
            </a:r>
            <a:r>
              <a:rPr lang="en-US" altLang="zh-CN" sz="2800" i="1" dirty="0">
                <a:sym typeface="Calibri" panose="020F0502020204030204" charset="0"/>
              </a:rPr>
              <a:t>E</a:t>
            </a:r>
            <a:r>
              <a:rPr lang="en-US" altLang="zh-CN" sz="2800" dirty="0">
                <a:sym typeface="Calibri" panose="020F0502020204030204" charset="0"/>
              </a:rPr>
              <a:t>}</a:t>
            </a:r>
            <a:r>
              <a:rPr lang="zh-CN" altLang="en-US" sz="2800" dirty="0">
                <a:sym typeface="Calibri" panose="020F0502020204030204" charset="0"/>
              </a:rPr>
              <a:t>；</a:t>
            </a:r>
            <a:endParaRPr lang="zh-CN" altLang="en-US" sz="3200" dirty="0">
              <a:sym typeface="Calibri" panose="020F0502020204030204" charset="0"/>
            </a:endParaRPr>
          </a:p>
          <a:p>
            <a:pPr lvl="1">
              <a:lnSpc>
                <a:spcPct val="150000"/>
              </a:lnSpc>
              <a:buFont typeface="Wingdings" panose="05000000000000000000" pitchFamily="2" charset="2"/>
              <a:buNone/>
            </a:pPr>
            <a:r>
              <a:rPr lang="zh-CN" altLang="en-US" sz="2800" dirty="0">
                <a:sym typeface="Calibri" panose="020F0502020204030204" charset="0"/>
              </a:rPr>
              <a:t>	</a:t>
            </a:r>
            <a:r>
              <a:rPr lang="en-US" altLang="zh-CN" sz="2800" i="1" dirty="0">
                <a:sym typeface="Calibri" panose="020F0502020204030204" charset="0"/>
              </a:rPr>
              <a:t>F</a:t>
            </a:r>
            <a:r>
              <a:rPr lang="en-US" altLang="zh-CN" sz="2800" dirty="0">
                <a:sym typeface="Calibri" panose="020F0502020204030204" charset="0"/>
              </a:rPr>
              <a:t>={</a:t>
            </a:r>
            <a:r>
              <a:rPr lang="en-US" altLang="zh-CN" sz="2800" i="1" dirty="0">
                <a:sym typeface="Calibri" panose="020F0502020204030204" charset="0"/>
              </a:rPr>
              <a:t>AB</a:t>
            </a:r>
            <a:r>
              <a:rPr lang="en-US" altLang="zh-CN" sz="2800" dirty="0">
                <a:sym typeface="Calibri" panose="020F0502020204030204" charset="0"/>
              </a:rPr>
              <a:t>→</a:t>
            </a:r>
            <a:r>
              <a:rPr lang="en-US" altLang="zh-CN" sz="2800" i="1" dirty="0">
                <a:sym typeface="Calibri" panose="020F0502020204030204" charset="0"/>
              </a:rPr>
              <a:t>C</a:t>
            </a:r>
            <a:r>
              <a:rPr lang="zh-CN" altLang="en-US" sz="2800" dirty="0">
                <a:sym typeface="Calibri" panose="020F0502020204030204" charset="0"/>
              </a:rPr>
              <a:t>, </a:t>
            </a:r>
            <a:r>
              <a:rPr lang="en-US" altLang="zh-CN" sz="2800" i="1" dirty="0">
                <a:sym typeface="Calibri" panose="020F0502020204030204" charset="0"/>
              </a:rPr>
              <a:t>B</a:t>
            </a:r>
            <a:r>
              <a:rPr lang="en-US" altLang="zh-CN" sz="2800" dirty="0">
                <a:sym typeface="Calibri" panose="020F0502020204030204" charset="0"/>
              </a:rPr>
              <a:t>→</a:t>
            </a:r>
            <a:r>
              <a:rPr lang="en-US" altLang="zh-CN" sz="2800" i="1" dirty="0">
                <a:sym typeface="Calibri" panose="020F0502020204030204" charset="0"/>
              </a:rPr>
              <a:t>D</a:t>
            </a:r>
            <a:r>
              <a:rPr lang="zh-CN" altLang="en-US" sz="2800" dirty="0">
                <a:sym typeface="Calibri" panose="020F0502020204030204" charset="0"/>
              </a:rPr>
              <a:t>, </a:t>
            </a:r>
            <a:r>
              <a:rPr lang="en-US" altLang="zh-CN" sz="2800" i="1" dirty="0">
                <a:sym typeface="Calibri" panose="020F0502020204030204" charset="0"/>
              </a:rPr>
              <a:t>C</a:t>
            </a:r>
            <a:r>
              <a:rPr lang="en-US" altLang="zh-CN" sz="2800" dirty="0">
                <a:sym typeface="Calibri" panose="020F0502020204030204" charset="0"/>
              </a:rPr>
              <a:t>→</a:t>
            </a:r>
            <a:r>
              <a:rPr lang="en-US" altLang="zh-CN" sz="2800" i="1" dirty="0">
                <a:sym typeface="Calibri" panose="020F0502020204030204" charset="0"/>
              </a:rPr>
              <a:t>E</a:t>
            </a:r>
            <a:r>
              <a:rPr lang="zh-CN" altLang="en-US" sz="2800" dirty="0">
                <a:sym typeface="Calibri" panose="020F0502020204030204" charset="0"/>
              </a:rPr>
              <a:t>, </a:t>
            </a:r>
            <a:r>
              <a:rPr lang="en-US" altLang="zh-CN" sz="2800" i="1" dirty="0">
                <a:sym typeface="Calibri" panose="020F0502020204030204" charset="0"/>
              </a:rPr>
              <a:t>EC</a:t>
            </a:r>
            <a:r>
              <a:rPr lang="en-US" altLang="zh-CN" sz="2800" dirty="0">
                <a:sym typeface="Calibri" panose="020F0502020204030204" charset="0"/>
              </a:rPr>
              <a:t>→</a:t>
            </a:r>
            <a:r>
              <a:rPr lang="en-US" altLang="zh-CN" sz="2800" i="1" dirty="0">
                <a:sym typeface="Calibri" panose="020F0502020204030204" charset="0"/>
              </a:rPr>
              <a:t>B</a:t>
            </a:r>
            <a:r>
              <a:rPr lang="zh-CN" altLang="en-US" sz="2800" dirty="0">
                <a:sym typeface="Calibri" panose="020F0502020204030204" charset="0"/>
              </a:rPr>
              <a:t>, </a:t>
            </a:r>
            <a:r>
              <a:rPr lang="en-US" altLang="zh-CN" sz="2800" i="1" dirty="0">
                <a:sym typeface="Calibri" panose="020F0502020204030204" charset="0"/>
              </a:rPr>
              <a:t>AC</a:t>
            </a:r>
            <a:r>
              <a:rPr lang="en-US" altLang="zh-CN" sz="2800" dirty="0">
                <a:sym typeface="Calibri" panose="020F0502020204030204" charset="0"/>
              </a:rPr>
              <a:t>→</a:t>
            </a:r>
            <a:r>
              <a:rPr lang="en-US" altLang="zh-CN" sz="2800" i="1" dirty="0">
                <a:sym typeface="Calibri" panose="020F0502020204030204" charset="0"/>
              </a:rPr>
              <a:t>B</a:t>
            </a:r>
            <a:r>
              <a:rPr lang="en-US" altLang="zh-CN" sz="2800" dirty="0">
                <a:sym typeface="Calibri" panose="020F0502020204030204" charset="0"/>
              </a:rPr>
              <a:t>}</a:t>
            </a:r>
            <a:r>
              <a:rPr lang="zh-CN" altLang="en-US" sz="2800" dirty="0">
                <a:sym typeface="Calibri" panose="020F0502020204030204" charset="0"/>
              </a:rPr>
              <a:t>。</a:t>
            </a:r>
            <a:endParaRPr lang="zh-CN" altLang="en-US" sz="3200" dirty="0">
              <a:sym typeface="Calibri" panose="020F0502020204030204" charset="0"/>
            </a:endParaRPr>
          </a:p>
          <a:p>
            <a:pPr lvl="1">
              <a:lnSpc>
                <a:spcPct val="150000"/>
              </a:lnSpc>
              <a:buFont typeface="Wingdings" panose="05000000000000000000" pitchFamily="2" charset="2"/>
              <a:buNone/>
            </a:pPr>
            <a:r>
              <a:rPr lang="zh-CN" altLang="en-US" sz="2800" dirty="0">
                <a:sym typeface="Calibri" panose="020F0502020204030204" charset="0"/>
              </a:rPr>
              <a:t>	求(</a:t>
            </a:r>
            <a:r>
              <a:rPr lang="en-US" altLang="zh-CN" sz="2800" i="1" dirty="0">
                <a:sym typeface="Calibri" panose="020F0502020204030204" charset="0"/>
              </a:rPr>
              <a:t>AB</a:t>
            </a:r>
            <a:r>
              <a:rPr lang="zh-CN" altLang="en-US" sz="2800" dirty="0">
                <a:sym typeface="Calibri" panose="020F0502020204030204" charset="0"/>
              </a:rPr>
              <a:t>)</a:t>
            </a:r>
            <a:r>
              <a:rPr lang="en-US" altLang="zh-CN" sz="2800" baseline="-25000" dirty="0">
                <a:sym typeface="Calibri" panose="020F0502020204030204" charset="0"/>
              </a:rPr>
              <a:t>F</a:t>
            </a:r>
            <a:r>
              <a:rPr lang="en-US" altLang="zh-CN" sz="2800" baseline="30000" dirty="0">
                <a:sym typeface="Calibri" panose="020F0502020204030204" charset="0"/>
              </a:rPr>
              <a:t>+</a:t>
            </a:r>
            <a:r>
              <a:rPr lang="en-US" altLang="zh-CN" sz="2800" dirty="0">
                <a:sym typeface="Calibri" panose="020F0502020204030204" charset="0"/>
              </a:rPr>
              <a:t> </a:t>
            </a:r>
            <a:r>
              <a:rPr lang="zh-CN" altLang="en-US" sz="2800" dirty="0">
                <a:sym typeface="Calibri" panose="020F0502020204030204" charset="0"/>
              </a:rPr>
              <a:t>。</a:t>
            </a:r>
            <a:endParaRPr lang="en-US" altLang="zh-CN" sz="2800" dirty="0">
              <a:sym typeface="Calibri" panose="020F0502020204030204" charset="0"/>
            </a:endParaRPr>
          </a:p>
          <a:p>
            <a:pPr lvl="1">
              <a:lnSpc>
                <a:spcPct val="150000"/>
              </a:lnSpc>
              <a:buFont typeface="Wingdings" panose="05000000000000000000" pitchFamily="2" charset="2"/>
              <a:buNone/>
            </a:pPr>
            <a:endParaRPr lang="en-US" altLang="zh-CN" sz="2800" dirty="0">
              <a:sym typeface="Calibri" panose="020F0502020204030204" charset="0"/>
            </a:endParaRPr>
          </a:p>
          <a:p>
            <a:pPr lvl="1">
              <a:lnSpc>
                <a:spcPct val="150000"/>
              </a:lnSpc>
              <a:buFont typeface="Wingdings" panose="05000000000000000000" pitchFamily="2" charset="2"/>
              <a:buNone/>
            </a:pPr>
            <a:r>
              <a:rPr lang="en-US" altLang="zh-CN" sz="2800" dirty="0">
                <a:sym typeface="Calibri" panose="020F0502020204030204" charset="0"/>
              </a:rPr>
              <a:t>X0=AB  </a:t>
            </a:r>
            <a:endParaRPr lang="en-US" altLang="zh-CN" sz="2800" dirty="0">
              <a:sym typeface="Calibri" panose="020F0502020204030204" charset="0"/>
            </a:endParaRPr>
          </a:p>
          <a:p>
            <a:pPr lvl="1">
              <a:lnSpc>
                <a:spcPct val="150000"/>
              </a:lnSpc>
              <a:buFont typeface="Wingdings" panose="05000000000000000000" pitchFamily="2" charset="2"/>
              <a:buNone/>
            </a:pPr>
            <a:r>
              <a:rPr lang="en-US" altLang="zh-CN" sz="2800" dirty="0">
                <a:sym typeface="Calibri" panose="020F0502020204030204" charset="0"/>
              </a:rPr>
              <a:t>X1=ABCD  </a:t>
            </a:r>
            <a:endParaRPr lang="en-US" altLang="zh-CN" sz="2800" dirty="0">
              <a:sym typeface="Calibri" panose="020F0502020204030204" charset="0"/>
            </a:endParaRPr>
          </a:p>
          <a:p>
            <a:pPr lvl="1">
              <a:lnSpc>
                <a:spcPct val="150000"/>
              </a:lnSpc>
              <a:buFont typeface="Wingdings" panose="05000000000000000000" pitchFamily="2" charset="2"/>
              <a:buNone/>
            </a:pPr>
            <a:r>
              <a:rPr lang="en-US" altLang="zh-CN" sz="2800" dirty="0">
                <a:sym typeface="Calibri" panose="020F0502020204030204" charset="0"/>
              </a:rPr>
              <a:t>X2 =ABCDE =U</a:t>
            </a:r>
            <a:endParaRPr lang="en-US" altLang="zh-CN" sz="2800" dirty="0">
              <a:sym typeface="Calibri" panose="020F0502020204030204" charset="0"/>
            </a:endParaRPr>
          </a:p>
          <a:p>
            <a:pPr lvl="1">
              <a:lnSpc>
                <a:spcPct val="150000"/>
              </a:lnSpc>
              <a:buFont typeface="Wingdings" panose="05000000000000000000" pitchFamily="2" charset="2"/>
              <a:buNone/>
            </a:pPr>
            <a:endParaRPr lang="en-US" altLang="zh-CN" sz="2800" dirty="0">
              <a:sym typeface="Calibri" panose="020F0502020204030204" charset="0"/>
            </a:endParaRPr>
          </a:p>
          <a:p>
            <a:pPr lvl="1">
              <a:lnSpc>
                <a:spcPct val="150000"/>
              </a:lnSpc>
              <a:buFont typeface="Wingdings" panose="05000000000000000000" pitchFamily="2" charset="2"/>
              <a:buNone/>
            </a:pPr>
            <a:endParaRPr lang="zh-CN" altLang="en-US" sz="2800" dirty="0">
              <a:sym typeface="Calibri" panose="020F050202020403020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8335" y="188914"/>
            <a:ext cx="10515600" cy="768350"/>
          </a:xfrm>
        </p:spPr>
        <p:txBody>
          <a:bodyPr vert="horz" wrap="square" lIns="91440" tIns="45720" rIns="91440" bIns="45720" numCol="1" rtlCol="0" anchor="b" anchorCtr="0" compatLnSpc="1">
            <a:spAutoFit/>
          </a:bodyPr>
          <a:lstStyle/>
          <a:p>
            <a:pPr algn="l" eaLnBrk="0" fontAlgn="base" hangingPunct="0">
              <a:lnSpc>
                <a:spcPct val="100000"/>
              </a:lnSpc>
              <a:spcAft>
                <a:spcPct val="0"/>
              </a:spcAft>
              <a:defRPr/>
            </a:pPr>
            <a:r>
              <a:rPr kumimoji="1" lang="zh-CN" altLang="en-US" b="1" kern="0" dirty="0">
                <a:solidFill>
                  <a:schemeClr val="tx1"/>
                </a:solidFill>
                <a:effectLst/>
                <a:latin typeface="微软雅黑" panose="020B0503020204020204" pitchFamily="34" charset="-122"/>
                <a:ea typeface="微软雅黑" panose="020B0503020204020204" pitchFamily="34" charset="-122"/>
              </a:rPr>
              <a:t>综合题典型练习</a:t>
            </a:r>
            <a:endParaRPr kumimoji="1" lang="zh-CN" altLang="en-US" b="1" kern="0" dirty="0">
              <a:solidFill>
                <a:schemeClr val="tx1"/>
              </a:solidFill>
              <a:effectLst/>
              <a:latin typeface="微软雅黑" panose="020B0503020204020204" pitchFamily="34" charset="-122"/>
              <a:ea typeface="微软雅黑" panose="020B0503020204020204" pitchFamily="34" charset="-122"/>
            </a:endParaRPr>
          </a:p>
        </p:txBody>
      </p:sp>
      <p:sp>
        <p:nvSpPr>
          <p:cNvPr id="111618" name="TextBox 2"/>
          <p:cNvSpPr txBox="1"/>
          <p:nvPr/>
        </p:nvSpPr>
        <p:spPr>
          <a:xfrm>
            <a:off x="1416685" y="1395730"/>
            <a:ext cx="9627870" cy="4286885"/>
          </a:xfrm>
          <a:prstGeom prst="rect">
            <a:avLst/>
          </a:prstGeom>
          <a:noFill/>
          <a:ln w="9525">
            <a:noFill/>
          </a:ln>
        </p:spPr>
        <p:txBody>
          <a:bodyPr wrap="square" anchor="t" anchorCtr="0">
            <a:spAutoFit/>
          </a:bodyPr>
          <a:lstStyle/>
          <a:p>
            <a:pPr eaLnBrk="0" hangingPunct="0">
              <a:lnSpc>
                <a:spcPct val="130000"/>
              </a:lnSpc>
            </a:pPr>
            <a:r>
              <a:rPr lang="zh-CN" altLang="en-US" sz="2800" b="1" dirty="0">
                <a:latin typeface="Times New Roman" panose="02020603050405020304" pitchFamily="18" charset="0"/>
              </a:rPr>
              <a:t>已知：关系模式</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U,F)</a:t>
            </a:r>
            <a:r>
              <a:rPr lang="zh-CN" altLang="en-US" sz="2800" b="1" dirty="0">
                <a:latin typeface="Times New Roman" panose="02020603050405020304" pitchFamily="18" charset="0"/>
              </a:rPr>
              <a:t>中</a:t>
            </a:r>
            <a:r>
              <a:rPr lang="en-US" altLang="zh-CN" sz="2800" b="1" dirty="0">
                <a:latin typeface="Times New Roman" panose="02020603050405020304" pitchFamily="18" charset="0"/>
              </a:rPr>
              <a:t>U=ABCDEG</a:t>
            </a:r>
            <a:endParaRPr lang="en-US" altLang="zh-CN" sz="2800" b="1" dirty="0">
              <a:latin typeface="Times New Roman" panose="02020603050405020304" pitchFamily="18" charset="0"/>
            </a:endParaRPr>
          </a:p>
          <a:p>
            <a:pPr eaLnBrk="0" hangingPunct="0">
              <a:lnSpc>
                <a:spcPct val="130000"/>
              </a:lnSpc>
            </a:pPr>
            <a:r>
              <a:rPr lang="en-US" altLang="zh-CN" sz="2800" b="1" dirty="0">
                <a:latin typeface="Times New Roman" panose="02020603050405020304" pitchFamily="18" charset="0"/>
              </a:rPr>
              <a:t>F={BG →C,BD →E,DG →C,ADG →BC,AG →B,B →D}</a:t>
            </a:r>
            <a:endParaRPr lang="en-US" altLang="zh-CN" sz="2800" b="1" dirty="0">
              <a:latin typeface="Times New Roman" panose="02020603050405020304" pitchFamily="18" charset="0"/>
            </a:endParaRPr>
          </a:p>
          <a:p>
            <a:pPr eaLnBrk="0" hangingPunct="0">
              <a:lnSpc>
                <a:spcPct val="130000"/>
              </a:lnSpc>
            </a:pPr>
            <a:r>
              <a:rPr lang="zh-CN" altLang="en-US" sz="2800" b="1" dirty="0">
                <a:latin typeface="Times New Roman" panose="02020603050405020304" pitchFamily="18" charset="0"/>
              </a:rPr>
              <a:t>求</a:t>
            </a:r>
            <a:r>
              <a:rPr lang="zh-CN" altLang="en-US" sz="2800" b="1" dirty="0">
                <a:latin typeface="Times New Roman" panose="02020603050405020304" pitchFamily="18" charset="0"/>
                <a:sym typeface="Wingdings" panose="05000000000000000000" pitchFamily="2" charset="2"/>
              </a:rPr>
              <a:t>：</a:t>
            </a:r>
            <a:endParaRPr lang="en-US" altLang="zh-CN" sz="2800" b="1" dirty="0">
              <a:latin typeface="Times New Roman" panose="02020603050405020304" pitchFamily="18" charset="0"/>
              <a:sym typeface="Wingdings" panose="05000000000000000000" pitchFamily="2" charset="2"/>
            </a:endParaRPr>
          </a:p>
          <a:p>
            <a:pPr eaLnBrk="0" hangingPunct="0">
              <a:lnSpc>
                <a:spcPct val="130000"/>
              </a:lnSpc>
            </a:pPr>
            <a:r>
              <a:rPr lang="zh-CN" altLang="en-US" sz="2800" b="1" dirty="0">
                <a:latin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sym typeface="Wingdings" panose="05000000000000000000" pitchFamily="2" charset="2"/>
              </a:rPr>
              <a:t>1</a:t>
            </a:r>
            <a:r>
              <a:rPr lang="zh-CN" altLang="en-US" sz="2800" b="1" dirty="0">
                <a:latin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sym typeface="Wingdings" panose="05000000000000000000" pitchFamily="2" charset="2"/>
              </a:rPr>
              <a:t>F</a:t>
            </a:r>
            <a:r>
              <a:rPr lang="zh-CN" altLang="en-US" sz="2800" b="1" dirty="0">
                <a:latin typeface="Times New Roman" panose="02020603050405020304" pitchFamily="18" charset="0"/>
                <a:sym typeface="Wingdings" panose="05000000000000000000" pitchFamily="2" charset="2"/>
              </a:rPr>
              <a:t>的最小函数依赖集。</a:t>
            </a:r>
            <a:endParaRPr lang="en-US" altLang="zh-CN" sz="2800" b="1" dirty="0">
              <a:latin typeface="Times New Roman" panose="02020603050405020304" pitchFamily="18" charset="0"/>
              <a:sym typeface="Wingdings" panose="05000000000000000000" pitchFamily="2" charset="2"/>
            </a:endParaRPr>
          </a:p>
          <a:p>
            <a:pPr eaLnBrk="0" hangingPunct="0">
              <a:lnSpc>
                <a:spcPct val="130000"/>
              </a:lnSpc>
            </a:pPr>
            <a:r>
              <a:rPr lang="zh-CN" altLang="en-US" sz="2800" b="1" dirty="0">
                <a:latin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sym typeface="Wingdings" panose="05000000000000000000" pitchFamily="2" charset="2"/>
              </a:rPr>
              <a:t>2</a:t>
            </a:r>
            <a:r>
              <a:rPr lang="zh-CN" altLang="en-US" sz="2800" b="1" dirty="0">
                <a:latin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sym typeface="Wingdings" panose="05000000000000000000" pitchFamily="2" charset="2"/>
              </a:rPr>
              <a:t>R</a:t>
            </a:r>
            <a:r>
              <a:rPr lang="zh-CN" altLang="en-US" sz="2800" b="1" dirty="0">
                <a:latin typeface="Times New Roman" panose="02020603050405020304" pitchFamily="18" charset="0"/>
                <a:sym typeface="Wingdings" panose="05000000000000000000" pitchFamily="2" charset="2"/>
              </a:rPr>
              <a:t>的候选码。</a:t>
            </a:r>
            <a:endParaRPr lang="en-US" altLang="zh-CN" sz="2800" b="1" dirty="0">
              <a:latin typeface="Times New Roman" panose="02020603050405020304" pitchFamily="18" charset="0"/>
              <a:sym typeface="Wingdings" panose="05000000000000000000" pitchFamily="2" charset="2"/>
            </a:endParaRPr>
          </a:p>
          <a:p>
            <a:pPr eaLnBrk="0" hangingPunct="0">
              <a:lnSpc>
                <a:spcPct val="130000"/>
              </a:lnSpc>
            </a:pPr>
            <a:r>
              <a:rPr lang="zh-CN" altLang="en-US" sz="2800" b="1" dirty="0">
                <a:latin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sym typeface="Wingdings" panose="05000000000000000000" pitchFamily="2" charset="2"/>
              </a:rPr>
              <a:t>3</a:t>
            </a:r>
            <a:r>
              <a:rPr lang="zh-CN" altLang="en-US" sz="2800" b="1" dirty="0">
                <a:latin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sym typeface="Wingdings" panose="05000000000000000000" pitchFamily="2" charset="2"/>
              </a:rPr>
              <a:t>R</a:t>
            </a:r>
            <a:r>
              <a:rPr lang="zh-CN" altLang="en-US" sz="2800" b="1" dirty="0">
                <a:latin typeface="Times New Roman" panose="02020603050405020304" pitchFamily="18" charset="0"/>
                <a:sym typeface="Wingdings" panose="05000000000000000000" pitchFamily="2" charset="2"/>
              </a:rPr>
              <a:t>最高属于哪级范式。</a:t>
            </a:r>
            <a:endParaRPr lang="en-US" altLang="zh-CN" sz="2800" b="1" dirty="0">
              <a:latin typeface="Times New Roman" panose="02020603050405020304" pitchFamily="18" charset="0"/>
              <a:sym typeface="Wingdings" panose="05000000000000000000" pitchFamily="2" charset="2"/>
            </a:endParaRPr>
          </a:p>
          <a:p>
            <a:pPr eaLnBrk="0" hangingPunct="0">
              <a:lnSpc>
                <a:spcPct val="130000"/>
              </a:lnSpc>
            </a:pPr>
            <a:r>
              <a:rPr lang="zh-CN" altLang="en-US" sz="2800" b="1" dirty="0">
                <a:latin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sym typeface="Wingdings" panose="05000000000000000000" pitchFamily="2" charset="2"/>
              </a:rPr>
              <a:t>4</a:t>
            </a:r>
            <a:r>
              <a:rPr lang="zh-CN" altLang="en-US" sz="2800" b="1" dirty="0">
                <a:latin typeface="Times New Roman" panose="02020603050405020304" pitchFamily="18" charset="0"/>
                <a:sym typeface="Wingdings" panose="05000000000000000000" pitchFamily="2" charset="2"/>
              </a:rPr>
              <a:t>）将模式</a:t>
            </a:r>
            <a:r>
              <a:rPr lang="en-US" altLang="zh-CN" sz="2800" b="1" dirty="0">
                <a:latin typeface="Times New Roman" panose="02020603050405020304" pitchFamily="18" charset="0"/>
                <a:sym typeface="Wingdings" panose="05000000000000000000" pitchFamily="2" charset="2"/>
              </a:rPr>
              <a:t>R</a:t>
            </a:r>
            <a:r>
              <a:rPr lang="zh-CN" altLang="en-US" sz="2800" b="1" dirty="0">
                <a:latin typeface="Times New Roman" panose="02020603050405020304" pitchFamily="18" charset="0"/>
                <a:sym typeface="Wingdings" panose="05000000000000000000" pitchFamily="2" charset="2"/>
              </a:rPr>
              <a:t>按规范化要求分解。</a:t>
            </a:r>
            <a:endParaRPr lang="en-US" altLang="zh-CN" sz="2800" b="1" dirty="0">
              <a:latin typeface="Times New Roman" panose="02020603050405020304" pitchFamily="18" charset="0"/>
              <a:sym typeface="Wingdings" panose="05000000000000000000" pitchFamily="2" charset="2"/>
            </a:endParaRPr>
          </a:p>
          <a:p>
            <a:pPr eaLnBrk="0" hangingPunct="0"/>
            <a:endParaRPr lang="zh-CN" altLang="en-US" b="1" dirty="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章</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数据库设计的基本步骤</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363" name="Rectangle 3"/>
          <p:cNvSpPr>
            <a:spLocks noGrp="1" noChangeArrowheads="1"/>
          </p:cNvSpPr>
          <p:nvPr>
            <p:ph idx="1"/>
          </p:nvPr>
        </p:nvSpPr>
        <p:spPr/>
        <p:txBody>
          <a:bodyPr>
            <a:normAutofit lnSpcReduction="10000"/>
          </a:bodyPr>
          <a:lstStyle/>
          <a:p>
            <a:pPr indent="0" fontAlgn="auto">
              <a:lnSpc>
                <a:spcPct val="150000"/>
              </a:lnSpc>
            </a:pPr>
            <a:r>
              <a:rPr lang="zh-CN" altLang="en-US" b="1" dirty="0"/>
              <a:t>数据库设计分</a:t>
            </a:r>
            <a:r>
              <a:rPr lang="en-US" altLang="zh-CN" b="1" dirty="0"/>
              <a:t>6</a:t>
            </a:r>
            <a:r>
              <a:rPr lang="zh-CN" altLang="en-US" b="1" dirty="0"/>
              <a:t>个阶段</a:t>
            </a:r>
            <a:endParaRPr lang="zh-CN" altLang="en-US" b="1" dirty="0"/>
          </a:p>
          <a:p>
            <a:pPr marL="971550" lvl="1" indent="0" fontAlgn="auto">
              <a:lnSpc>
                <a:spcPct val="150000"/>
              </a:lnSpc>
              <a:buFont typeface="+mj-lt"/>
              <a:buAutoNum type="arabicPeriod"/>
            </a:pPr>
            <a:r>
              <a:rPr lang="zh-CN" altLang="en-US" sz="2800" dirty="0"/>
              <a:t>需求分析</a:t>
            </a:r>
            <a:endParaRPr lang="zh-CN" altLang="en-US" sz="2800" dirty="0"/>
          </a:p>
          <a:p>
            <a:pPr marL="971550" lvl="1" indent="0" fontAlgn="auto">
              <a:lnSpc>
                <a:spcPct val="150000"/>
              </a:lnSpc>
              <a:buFont typeface="+mj-lt"/>
              <a:buAutoNum type="arabicPeriod"/>
            </a:pPr>
            <a:r>
              <a:rPr lang="zh-CN" altLang="en-US" sz="2800" b="1" dirty="0">
                <a:solidFill>
                  <a:srgbClr val="FF0000"/>
                </a:solidFill>
              </a:rPr>
              <a:t>概念结构设计</a:t>
            </a:r>
            <a:endParaRPr lang="zh-CN" altLang="en-US" sz="2800" b="1" dirty="0">
              <a:solidFill>
                <a:srgbClr val="FF0000"/>
              </a:solidFill>
            </a:endParaRPr>
          </a:p>
          <a:p>
            <a:pPr marL="971550" lvl="1" indent="0" fontAlgn="auto">
              <a:lnSpc>
                <a:spcPct val="150000"/>
              </a:lnSpc>
              <a:buFont typeface="+mj-lt"/>
              <a:buAutoNum type="arabicPeriod"/>
            </a:pPr>
            <a:r>
              <a:rPr lang="zh-CN" altLang="en-US" sz="2800" b="1" dirty="0">
                <a:solidFill>
                  <a:srgbClr val="FF0000"/>
                </a:solidFill>
              </a:rPr>
              <a:t>逻辑结构设计</a:t>
            </a:r>
            <a:endParaRPr lang="zh-CN" altLang="en-US" sz="2800" b="1" dirty="0">
              <a:solidFill>
                <a:srgbClr val="FF0000"/>
              </a:solidFill>
            </a:endParaRPr>
          </a:p>
          <a:p>
            <a:pPr marL="971550" lvl="1" indent="0" fontAlgn="auto">
              <a:lnSpc>
                <a:spcPct val="150000"/>
              </a:lnSpc>
              <a:buFont typeface="+mj-lt"/>
              <a:buAutoNum type="arabicPeriod"/>
            </a:pPr>
            <a:r>
              <a:rPr lang="zh-CN" altLang="en-US" sz="2800" dirty="0"/>
              <a:t>物理结构设计</a:t>
            </a:r>
            <a:endParaRPr lang="zh-CN" altLang="en-US" sz="2800" dirty="0"/>
          </a:p>
          <a:p>
            <a:pPr marL="971550" lvl="1" indent="0" fontAlgn="auto">
              <a:lnSpc>
                <a:spcPct val="150000"/>
              </a:lnSpc>
              <a:buFont typeface="+mj-lt"/>
              <a:buAutoNum type="arabicPeriod"/>
            </a:pPr>
            <a:r>
              <a:rPr lang="zh-CN" altLang="en-US" sz="2800" dirty="0"/>
              <a:t>数据库实施</a:t>
            </a:r>
            <a:endParaRPr lang="zh-CN" altLang="en-US" sz="2800" dirty="0"/>
          </a:p>
          <a:p>
            <a:pPr marL="971550" lvl="1" indent="0" fontAlgn="auto">
              <a:lnSpc>
                <a:spcPct val="150000"/>
              </a:lnSpc>
              <a:buFont typeface="+mj-lt"/>
              <a:buAutoNum type="arabicPeriod"/>
            </a:pPr>
            <a:r>
              <a:rPr lang="zh-CN" altLang="en-US" sz="2800" dirty="0"/>
              <a:t>数据库运行和维护 </a:t>
            </a:r>
            <a:endParaRPr lang="zh-CN" altLang="en-US" sz="2800" dirty="0"/>
          </a:p>
          <a:p>
            <a:pPr marL="0" indent="0">
              <a:buNone/>
            </a:pPr>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Picture 89" descr="20080420224522296"/>
          <p:cNvPicPr>
            <a:picLocks noChangeAspect="1"/>
          </p:cNvPicPr>
          <p:nvPr/>
        </p:nvPicPr>
        <p:blipFill>
          <a:blip r:embed="rId1"/>
          <a:stretch>
            <a:fillRect/>
          </a:stretch>
        </p:blipFill>
        <p:spPr>
          <a:xfrm>
            <a:off x="2952750" y="201613"/>
            <a:ext cx="6429375" cy="6545262"/>
          </a:xfrm>
          <a:prstGeom prst="rect">
            <a:avLst/>
          </a:prstGeom>
          <a:noFill/>
          <a:ln w="9525">
            <a:noFill/>
          </a:ln>
        </p:spPr>
      </p:pic>
      <p:sp>
        <p:nvSpPr>
          <p:cNvPr id="16" name="AutoShape 94"/>
          <p:cNvSpPr>
            <a:spLocks noChangeArrowheads="1"/>
          </p:cNvSpPr>
          <p:nvPr/>
        </p:nvSpPr>
        <p:spPr bwMode="auto">
          <a:xfrm>
            <a:off x="2928938" y="1557338"/>
            <a:ext cx="4464050" cy="1871663"/>
          </a:xfrm>
          <a:prstGeom prst="wedgeRoundRectCallout">
            <a:avLst>
              <a:gd name="adj1" fmla="val 70550"/>
              <a:gd name="adj2" fmla="val -64034"/>
              <a:gd name="adj3" fmla="val 16667"/>
            </a:avLst>
          </a:prstGeom>
          <a:solidFill>
            <a:srgbClr val="FFF5C9"/>
          </a:solidFill>
          <a:ln w="9525">
            <a:solidFill>
              <a:srgbClr val="2B166E"/>
            </a:solidFill>
            <a:miter lim="800000"/>
          </a:ln>
          <a:effectLst/>
        </p:spPr>
        <p:txBody>
          <a:bodyPr/>
          <a:lstStyle/>
          <a:p>
            <a:pPr marL="457200" marR="0" lvl="0" indent="-457200" algn="l"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rPr>
              <a:t>需求分析阶段</a:t>
            </a:r>
            <a:endPar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准确了解与分析用户需求（包括数据与处理）</a:t>
            </a:r>
            <a:endPar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是整个设计过程的基础，是最困难、最耗费时间的一步</a:t>
            </a:r>
            <a:endPar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a:p>
            <a:pPr marL="457200" marR="0" lvl="0" indent="-457200" algn="ctr" defTabSz="914400" rtl="0" eaLnBrk="1" fontAlgn="auto" latinLnBrk="0" hangingPunct="1">
              <a:lnSpc>
                <a:spcPct val="100000"/>
              </a:lnSpc>
              <a:spcBef>
                <a:spcPts val="0"/>
              </a:spcBef>
              <a:spcAft>
                <a:spcPts val="0"/>
              </a:spcAft>
              <a:buClrTx/>
              <a:buSzTx/>
              <a:buFontTx/>
              <a:buNone/>
              <a:defRPr/>
            </a:pPr>
            <a:endParaRPr kumimoji="1" lang="en-US" altLang="zh-CN"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p:txBody>
      </p:sp>
      <p:sp>
        <p:nvSpPr>
          <p:cNvPr id="18" name="AutoShape 95"/>
          <p:cNvSpPr>
            <a:spLocks noChangeArrowheads="1"/>
          </p:cNvSpPr>
          <p:nvPr/>
        </p:nvSpPr>
        <p:spPr bwMode="auto">
          <a:xfrm>
            <a:off x="2713038" y="2205038"/>
            <a:ext cx="4679950" cy="1871663"/>
          </a:xfrm>
          <a:prstGeom prst="wedgeRoundRectCallout">
            <a:avLst>
              <a:gd name="adj1" fmla="val 71604"/>
              <a:gd name="adj2" fmla="val -58104"/>
              <a:gd name="adj3" fmla="val 16667"/>
            </a:avLst>
          </a:prstGeom>
          <a:solidFill>
            <a:srgbClr val="FFF5C9"/>
          </a:solidFill>
          <a:ln w="9525">
            <a:solidFill>
              <a:srgbClr val="2B166E"/>
            </a:solidFill>
            <a:miter lim="800000"/>
          </a:ln>
          <a:effectLst/>
        </p:spPr>
        <p:txBody>
          <a:bodyPr/>
          <a:lstStyle/>
          <a:p>
            <a:pPr marL="457200" marR="0" lvl="0" indent="-457200" algn="l"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rPr>
              <a:t>概念结构设计阶段</a:t>
            </a:r>
            <a:endPar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是整个数据库设计的关键</a:t>
            </a:r>
            <a:endPar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通过对用户需求进行综合、归纳与抽象，形成一个独立于具体</a:t>
            </a:r>
            <a:r>
              <a:rPr kumimoji="1" lang="en-US" altLang="zh-CN"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DBMS</a:t>
            </a: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的概念模型</a:t>
            </a:r>
            <a:endParaRPr kumimoji="1" lang="zh-CN" altLang="en-US" sz="18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a:p>
            <a:pPr marL="457200" marR="0" lvl="0" indent="-457200" algn="ctr" defTabSz="914400" rtl="0" eaLnBrk="1" fontAlgn="auto" latinLnBrk="0" hangingPunct="1">
              <a:lnSpc>
                <a:spcPct val="100000"/>
              </a:lnSpc>
              <a:spcBef>
                <a:spcPts val="0"/>
              </a:spcBef>
              <a:spcAft>
                <a:spcPts val="0"/>
              </a:spcAft>
              <a:buClrTx/>
              <a:buSzTx/>
              <a:buFontTx/>
              <a:buNone/>
              <a:defRPr/>
            </a:pPr>
            <a:endParaRPr kumimoji="1" lang="en-US" altLang="zh-CN" sz="18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p:txBody>
      </p:sp>
      <p:sp>
        <p:nvSpPr>
          <p:cNvPr id="20" name="AutoShape 96"/>
          <p:cNvSpPr>
            <a:spLocks noChangeArrowheads="1"/>
          </p:cNvSpPr>
          <p:nvPr/>
        </p:nvSpPr>
        <p:spPr bwMode="auto">
          <a:xfrm>
            <a:off x="2928938" y="2924175"/>
            <a:ext cx="4464050" cy="1584325"/>
          </a:xfrm>
          <a:prstGeom prst="wedgeRoundRectCallout">
            <a:avLst>
              <a:gd name="adj1" fmla="val 71211"/>
              <a:gd name="adj2" fmla="val -54105"/>
              <a:gd name="adj3" fmla="val 16667"/>
            </a:avLst>
          </a:prstGeom>
          <a:solidFill>
            <a:srgbClr val="FFF5C9"/>
          </a:solidFill>
          <a:ln w="9525">
            <a:solidFill>
              <a:srgbClr val="2B166E"/>
            </a:solidFill>
            <a:miter lim="800000"/>
          </a:ln>
          <a:effectLst/>
        </p:spPr>
        <p:txBody>
          <a:bodyPr/>
          <a:lstStyle/>
          <a:p>
            <a:pPr marL="457200" marR="0" lvl="0" indent="-457200" algn="l"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rPr>
              <a:t>逻辑结构设计阶段</a:t>
            </a:r>
            <a:endPar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将概念结构转换为某个</a:t>
            </a:r>
            <a:r>
              <a:rPr kumimoji="1" lang="en-US" altLang="zh-CN"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DBMS</a:t>
            </a: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所支持的数据模型</a:t>
            </a:r>
            <a:endPar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对其进行优化</a:t>
            </a:r>
            <a:endParaRPr kumimoji="1" lang="zh-CN" altLang="en-US" sz="16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p:txBody>
      </p:sp>
      <p:sp>
        <p:nvSpPr>
          <p:cNvPr id="22" name="AutoShape 97"/>
          <p:cNvSpPr>
            <a:spLocks noChangeArrowheads="1"/>
          </p:cNvSpPr>
          <p:nvPr/>
        </p:nvSpPr>
        <p:spPr bwMode="auto">
          <a:xfrm>
            <a:off x="2928938" y="3284538"/>
            <a:ext cx="4464050" cy="1584325"/>
          </a:xfrm>
          <a:prstGeom prst="wedgeRoundRectCallout">
            <a:avLst>
              <a:gd name="adj1" fmla="val 72682"/>
              <a:gd name="adj2" fmla="val 5568"/>
              <a:gd name="adj3" fmla="val 16667"/>
            </a:avLst>
          </a:prstGeom>
          <a:solidFill>
            <a:srgbClr val="FFF5C9"/>
          </a:solidFill>
          <a:ln w="9525">
            <a:solidFill>
              <a:srgbClr val="2B166E"/>
            </a:solidFill>
            <a:miter lim="800000"/>
          </a:ln>
          <a:effectLst/>
        </p:spPr>
        <p:txBody>
          <a:bodyPr/>
          <a:lstStyle/>
          <a:p>
            <a:pPr marL="457200" marR="0" lvl="0" indent="-457200" algn="l"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rPr>
              <a:t>数据库物理设计阶段</a:t>
            </a:r>
            <a:endPar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None/>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      为逻辑数据模型选取一个最适合应用环境的物理结构（包括存储结构和存取方法）</a:t>
            </a:r>
            <a:endPar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p:txBody>
      </p:sp>
      <p:sp>
        <p:nvSpPr>
          <p:cNvPr id="24" name="AutoShape 98"/>
          <p:cNvSpPr>
            <a:spLocks noChangeArrowheads="1"/>
          </p:cNvSpPr>
          <p:nvPr/>
        </p:nvSpPr>
        <p:spPr bwMode="auto">
          <a:xfrm>
            <a:off x="2928938" y="3573463"/>
            <a:ext cx="4464050" cy="2735263"/>
          </a:xfrm>
          <a:prstGeom prst="wedgeRoundRectCallout">
            <a:avLst>
              <a:gd name="adj1" fmla="val 70168"/>
              <a:gd name="adj2" fmla="val 19506"/>
              <a:gd name="adj3" fmla="val 16667"/>
            </a:avLst>
          </a:prstGeom>
          <a:solidFill>
            <a:srgbClr val="FFF5C9"/>
          </a:solidFill>
          <a:ln w="9525">
            <a:solidFill>
              <a:srgbClr val="2B166E"/>
            </a:solidFill>
            <a:miter lim="800000"/>
          </a:ln>
          <a:effectLst/>
        </p:spPr>
        <p:txBody>
          <a:bodyPr/>
          <a:lstStyle/>
          <a:p>
            <a:pPr marL="457200" marR="0" lvl="0" indent="-457200" algn="l" defTabSz="914400" rtl="0" eaLnBrk="1" fontAlgn="auto" latinLnBrk="0" hangingPunct="1">
              <a:lnSpc>
                <a:spcPct val="100000"/>
              </a:lnSpc>
              <a:spcBef>
                <a:spcPts val="0"/>
              </a:spcBef>
              <a:spcAft>
                <a:spcPts val="0"/>
              </a:spcAft>
              <a:buClrTx/>
              <a:buSzTx/>
              <a:buFontTx/>
              <a:buNone/>
              <a:defRPr/>
            </a:pPr>
            <a:r>
              <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rPr>
              <a:t>数据库实施阶段</a:t>
            </a:r>
            <a:endParaRPr kumimoji="1" lang="zh-CN" altLang="en-US" sz="1800" b="1" i="0" u="none" strike="noStrike" kern="0" cap="none" spc="0" normalizeH="0" baseline="0" noProof="0" dirty="0">
              <a:ln>
                <a:noFill/>
              </a:ln>
              <a:solidFill>
                <a:srgbClr val="FF0000"/>
              </a:solidFill>
              <a:effectLst/>
              <a:uLnTx/>
              <a:uFillTx/>
              <a:latin typeface="Tahoma" panose="020B0604030504040204" pitchFamily="34" charset="0"/>
              <a:ea typeface="宋体" panose="02010600030101010101" pitchFamily="2" charset="-122"/>
              <a:cs typeface="+mn-cs"/>
            </a:endParaRPr>
          </a:p>
          <a:p>
            <a:pPr marL="457200" marR="0" lvl="0" indent="-457200" algn="l" defTabSz="914400" rtl="0" eaLnBrk="1" fontAlgn="auto" latinLnBrk="0" hangingPunct="1">
              <a:lnSpc>
                <a:spcPct val="100000"/>
              </a:lnSpc>
              <a:spcBef>
                <a:spcPts val="0"/>
              </a:spcBef>
              <a:spcAft>
                <a:spcPts val="0"/>
              </a:spcAft>
              <a:buClrTx/>
              <a:buSzTx/>
              <a:buFontTx/>
              <a:buNone/>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      运用</a:t>
            </a:r>
            <a:r>
              <a:rPr kumimoji="1" lang="en-US" altLang="zh-CN"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DBMS</a:t>
            </a: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提供的数据语言、工具及宿主语言，根据逻辑设计和物理设计的结果</a:t>
            </a:r>
            <a:endPar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建立数据库</a:t>
            </a:r>
            <a:endPar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编制与调试应用程序</a:t>
            </a:r>
            <a:endPar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组织数据入库</a:t>
            </a:r>
            <a:endPar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a:p>
            <a:pPr marL="914400" marR="0" lvl="1" indent="-457200" algn="l" defTabSz="914400" rtl="0" eaLnBrk="1" fontAlgn="auto" latinLnBrk="0" hangingPunct="1">
              <a:lnSpc>
                <a:spcPct val="100000"/>
              </a:lnSpc>
              <a:spcBef>
                <a:spcPts val="0"/>
              </a:spcBef>
              <a:spcAft>
                <a:spcPts val="0"/>
              </a:spcAft>
              <a:buClrTx/>
              <a:buSzTx/>
              <a:buFontTx/>
              <a:buAutoNum type="arabicPeriod"/>
              <a:defRPr/>
            </a:pPr>
            <a:r>
              <a:rPr kumimoji="1" lang="zh-CN" altLang="en-US" sz="20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rPr>
              <a:t>并进行试运行</a:t>
            </a:r>
            <a:endParaRPr kumimoji="1" lang="zh-CN" altLang="en-US" sz="1800" b="0" i="0" u="none" strike="noStrike" kern="0" cap="none" spc="0" normalizeH="0" baseline="0" noProof="0" dirty="0">
              <a:ln>
                <a:noFill/>
              </a:ln>
              <a:solidFill>
                <a:sysClr val="windowText" lastClr="000000"/>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bldLvl="0" animBg="1"/>
      <p:bldP spid="20" grpId="0" bldLvl="0" animBg="1"/>
      <p:bldP spid="22" grpId="0" bldLvl="0" animBg="1"/>
      <p:bldP spid="24"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设计题典型题型：</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E-R</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图向关系模型的转换</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363" name="矩形 4"/>
          <p:cNvSpPr>
            <a:spLocks noChangeArrowheads="1"/>
          </p:cNvSpPr>
          <p:nvPr/>
        </p:nvSpPr>
        <p:spPr bwMode="auto">
          <a:xfrm>
            <a:off x="387350" y="4267200"/>
            <a:ext cx="6720205"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E-R</a:t>
            </a:r>
            <a:r>
              <a:rPr lang="zh-CN"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图转换为关系模型</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关系的码用下横线标出。</a:t>
            </a:r>
            <a:endParaRPr lang="zh-CN" altLang="zh-CN"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36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7350" y="1655445"/>
            <a:ext cx="6146800" cy="216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3"/>
          <p:cNvSpPr>
            <a:spLocks noGrp="1" noChangeArrowheads="1"/>
          </p:cNvSpPr>
          <p:nvPr>
            <p:ph idx="1"/>
          </p:nvPr>
        </p:nvSpPr>
        <p:spPr>
          <a:xfrm>
            <a:off x="6641465" y="1655445"/>
            <a:ext cx="5426075" cy="4417060"/>
          </a:xfrm>
        </p:spPr>
        <p:txBody>
          <a:bodyPr>
            <a:normAutofit fontScale="80000"/>
          </a:bodyPr>
          <a:p>
            <a:pPr>
              <a:lnSpc>
                <a:spcPct val="120000"/>
              </a:lnSpc>
              <a:buSzPct val="87000"/>
              <a:buFont typeface="Wingdings" panose="05000000000000000000" pitchFamily="2" charset="2"/>
              <a:buChar char="n"/>
              <a:defRPr/>
            </a:pPr>
            <a:r>
              <a:rPr lang="zh-CN" altLang="zh-CN" sz="2400" dirty="0"/>
              <a:t>部门（</a:t>
            </a:r>
            <a:r>
              <a:rPr lang="zh-CN" altLang="zh-CN" sz="2400" u="sng" dirty="0"/>
              <a:t>部门号</a:t>
            </a:r>
            <a:r>
              <a:rPr lang="zh-CN" altLang="zh-CN" sz="2400" dirty="0"/>
              <a:t>，部门名，</a:t>
            </a:r>
            <a:r>
              <a:rPr lang="zh-CN" altLang="zh-CN" sz="2400" b="1" dirty="0"/>
              <a:t>经理的职工号</a:t>
            </a:r>
            <a:r>
              <a:rPr lang="zh-CN" altLang="zh-CN" sz="2400" dirty="0"/>
              <a:t>，…）</a:t>
            </a:r>
            <a:endParaRPr lang="zh-CN" altLang="zh-CN" sz="2400" dirty="0"/>
          </a:p>
          <a:p>
            <a:pPr>
              <a:lnSpc>
                <a:spcPct val="120000"/>
              </a:lnSpc>
              <a:buSzPct val="87000"/>
              <a:buFont typeface="Wingdings" panose="05000000000000000000" pitchFamily="2" charset="2"/>
              <a:buChar char="n"/>
              <a:defRPr/>
            </a:pPr>
            <a:r>
              <a:rPr lang="zh-CN" altLang="zh-CN" sz="2400" dirty="0"/>
              <a:t>职工（</a:t>
            </a:r>
            <a:r>
              <a:rPr lang="zh-CN" altLang="zh-CN" sz="2400" u="sng" dirty="0"/>
              <a:t>职工号</a:t>
            </a:r>
            <a:r>
              <a:rPr lang="zh-CN" altLang="zh-CN" sz="2400" dirty="0"/>
              <a:t>、</a:t>
            </a:r>
            <a:r>
              <a:rPr lang="zh-CN" altLang="zh-CN" sz="2400" b="1" dirty="0"/>
              <a:t>部门号</a:t>
            </a:r>
            <a:r>
              <a:rPr lang="zh-CN" altLang="zh-CN" sz="2400" dirty="0"/>
              <a:t>，职工名，职务，…）</a:t>
            </a:r>
            <a:endParaRPr lang="zh-CN" altLang="zh-CN" sz="2400" dirty="0"/>
          </a:p>
          <a:p>
            <a:pPr>
              <a:lnSpc>
                <a:spcPct val="120000"/>
              </a:lnSpc>
              <a:buSzPct val="87000"/>
              <a:buFont typeface="Wingdings" panose="05000000000000000000" pitchFamily="2" charset="2"/>
              <a:buChar char="n"/>
              <a:defRPr/>
            </a:pPr>
            <a:r>
              <a:rPr lang="zh-CN" altLang="zh-CN" sz="2400" dirty="0"/>
              <a:t>产品（</a:t>
            </a:r>
            <a:r>
              <a:rPr lang="zh-CN" altLang="zh-CN" sz="2400" u="sng" dirty="0"/>
              <a:t>产品号</a:t>
            </a:r>
            <a:r>
              <a:rPr lang="zh-CN" altLang="zh-CN" sz="2400" dirty="0"/>
              <a:t>，产品名，</a:t>
            </a:r>
            <a:r>
              <a:rPr lang="zh-CN" altLang="zh-CN" sz="2400" b="1" dirty="0"/>
              <a:t>产品组长的职工号</a:t>
            </a:r>
            <a:r>
              <a:rPr lang="zh-CN" altLang="zh-CN" sz="2400" dirty="0"/>
              <a:t>，…）</a:t>
            </a:r>
            <a:endParaRPr lang="zh-CN" altLang="zh-CN" sz="2400" dirty="0"/>
          </a:p>
          <a:p>
            <a:pPr>
              <a:lnSpc>
                <a:spcPct val="120000"/>
              </a:lnSpc>
              <a:buSzPct val="87000"/>
              <a:buFont typeface="Wingdings" panose="05000000000000000000" pitchFamily="2" charset="2"/>
              <a:buChar char="n"/>
              <a:defRPr/>
            </a:pPr>
            <a:r>
              <a:rPr lang="zh-CN" altLang="zh-CN" sz="2400" dirty="0"/>
              <a:t>供应商（</a:t>
            </a:r>
            <a:r>
              <a:rPr lang="zh-CN" altLang="zh-CN" sz="2400" u="sng" dirty="0"/>
              <a:t>供应商号</a:t>
            </a:r>
            <a:r>
              <a:rPr lang="zh-CN" altLang="zh-CN" sz="2400" dirty="0"/>
              <a:t>，姓名，…）</a:t>
            </a:r>
            <a:endParaRPr lang="zh-CN" altLang="zh-CN" sz="2400" dirty="0"/>
          </a:p>
          <a:p>
            <a:pPr>
              <a:lnSpc>
                <a:spcPct val="120000"/>
              </a:lnSpc>
              <a:buSzPct val="87000"/>
              <a:buFont typeface="Wingdings" panose="05000000000000000000" pitchFamily="2" charset="2"/>
              <a:buChar char="n"/>
              <a:defRPr/>
            </a:pPr>
            <a:r>
              <a:rPr lang="zh-CN" altLang="zh-CN" sz="2400" dirty="0"/>
              <a:t>零件（</a:t>
            </a:r>
            <a:r>
              <a:rPr lang="zh-CN" altLang="zh-CN" sz="2400" u="sng" dirty="0"/>
              <a:t>零件号</a:t>
            </a:r>
            <a:r>
              <a:rPr lang="zh-CN" altLang="zh-CN" sz="2400" dirty="0"/>
              <a:t>，零件名，…）</a:t>
            </a:r>
            <a:endParaRPr lang="zh-CN" altLang="zh-CN" sz="2400" dirty="0"/>
          </a:p>
          <a:p>
            <a:pPr>
              <a:lnSpc>
                <a:spcPct val="120000"/>
              </a:lnSpc>
              <a:buSzPct val="87000"/>
              <a:buFont typeface="Wingdings" panose="05000000000000000000" pitchFamily="2" charset="2"/>
              <a:buChar char="n"/>
              <a:defRPr/>
            </a:pPr>
            <a:r>
              <a:rPr lang="zh-CN" altLang="zh-CN" sz="2400" dirty="0"/>
              <a:t>职工工作（</a:t>
            </a:r>
            <a:r>
              <a:rPr lang="zh-CN" altLang="zh-CN" sz="2400" u="sng" dirty="0"/>
              <a:t>职工号，产品号</a:t>
            </a:r>
            <a:r>
              <a:rPr lang="zh-CN" altLang="zh-CN" sz="2400" dirty="0"/>
              <a:t>，工作天数，…）</a:t>
            </a:r>
            <a:endParaRPr lang="zh-CN" altLang="zh-CN" sz="2400" dirty="0"/>
          </a:p>
          <a:p>
            <a:pPr>
              <a:lnSpc>
                <a:spcPct val="120000"/>
              </a:lnSpc>
              <a:buSzPct val="87000"/>
              <a:buFont typeface="Wingdings" panose="05000000000000000000" pitchFamily="2" charset="2"/>
              <a:buChar char="n"/>
              <a:defRPr/>
            </a:pPr>
            <a:r>
              <a:rPr lang="zh-CN" altLang="zh-CN" sz="2400" dirty="0"/>
              <a:t>供应（</a:t>
            </a:r>
            <a:r>
              <a:rPr lang="zh-CN" altLang="zh-CN" sz="2400" u="sng" dirty="0"/>
              <a:t>产品号，供应商号，零件号</a:t>
            </a:r>
            <a:r>
              <a:rPr lang="zh-CN" altLang="zh-CN" sz="2400" dirty="0"/>
              <a:t>，供应量）</a:t>
            </a:r>
            <a:endParaRPr lang="zh-CN" altLang="zh-CN" sz="2400" dirty="0"/>
          </a:p>
          <a:p>
            <a:pPr lvl="1">
              <a:defRPr/>
            </a:pPr>
            <a:endParaRPr lang="en-US" dirty="0"/>
          </a:p>
          <a:p>
            <a:pPr lvl="1">
              <a:defRPr/>
            </a:pPr>
            <a:endParaRPr lang="en-US" dirty="0"/>
          </a:p>
          <a:p>
            <a:pPr marL="0" indent="0">
              <a:defRPr/>
            </a:pP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60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章</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关系代数</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内容占位符 2"/>
          <p:cNvSpPr>
            <a:spLocks noGrp="1"/>
          </p:cNvSpPr>
          <p:nvPr>
            <p:ph idx="1"/>
          </p:nvPr>
        </p:nvSpPr>
        <p:spPr>
          <a:xfrm>
            <a:off x="1247775" y="1629410"/>
            <a:ext cx="8542655" cy="3415030"/>
          </a:xfrm>
        </p:spPr>
        <p:txBody>
          <a:bodyPr/>
          <a:p>
            <a:pPr marL="0" indent="0" fontAlgn="auto">
              <a:lnSpc>
                <a:spcPct val="150000"/>
              </a:lnSpc>
              <a:buNone/>
            </a:pPr>
            <a:r>
              <a:rPr lang="en-US" altLang="zh-CN"/>
              <a:t>1. </a:t>
            </a:r>
            <a:r>
              <a:rPr lang="zh-CN" altLang="en-US"/>
              <a:t>集合运算</a:t>
            </a:r>
            <a:endParaRPr lang="zh-CN" altLang="en-US"/>
          </a:p>
          <a:p>
            <a:pPr marL="0" indent="0" fontAlgn="auto">
              <a:lnSpc>
                <a:spcPct val="150000"/>
              </a:lnSpc>
              <a:buNone/>
            </a:pPr>
            <a:r>
              <a:rPr lang="en-US" altLang="zh-CN"/>
              <a:t>2.</a:t>
            </a:r>
            <a:r>
              <a:rPr lang="zh-CN" altLang="en-US" smtClean="0">
                <a:sym typeface="+mn-ea"/>
              </a:rPr>
              <a:t>专门的关系运算</a:t>
            </a:r>
            <a:endParaRPr lang="zh-CN" altLang="en-US" smtClean="0">
              <a:sym typeface="+mn-ea"/>
            </a:endParaRPr>
          </a:p>
          <a:p>
            <a:pPr marL="0" indent="0" fontAlgn="auto">
              <a:lnSpc>
                <a:spcPct val="150000"/>
              </a:lnSpc>
              <a:buNone/>
            </a:pP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418" y="163600"/>
            <a:ext cx="10515600" cy="989652"/>
          </a:xfrm>
        </p:spPr>
        <p:txBody>
          <a:bodyPr>
            <a:normAutofit/>
          </a:bodyPr>
          <a:lstStyle/>
          <a:p>
            <a:pPr algn="ct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章</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数据库编程</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2931" name="Rectangle 3"/>
          <p:cNvSpPr>
            <a:spLocks noGrp="1" noChangeArrowheads="1"/>
          </p:cNvSpPr>
          <p:nvPr>
            <p:ph idx="1"/>
          </p:nvPr>
        </p:nvSpPr>
        <p:spPr>
          <a:xfrm>
            <a:off x="838199" y="1306286"/>
            <a:ext cx="11296135" cy="5551714"/>
          </a:xfrm>
        </p:spPr>
        <p:txBody>
          <a:bodyPr>
            <a:normAutofit/>
          </a:bodyPr>
          <a:lstStyle/>
          <a:p>
            <a:r>
              <a:rPr lang="zh-CN" altLang="en-US" dirty="0"/>
              <a:t>数据库工作单元与源程序工作单元之间的通信：</a:t>
            </a:r>
            <a:endParaRPr lang="zh-CN" altLang="en-US" dirty="0"/>
          </a:p>
          <a:p>
            <a:pPr marL="457200" lvl="1" indent="0">
              <a:buNone/>
            </a:pPr>
            <a:r>
              <a:rPr lang="en-US" altLang="zh-CN" dirty="0"/>
              <a:t>1. SQL</a:t>
            </a:r>
            <a:r>
              <a:rPr lang="zh-CN" altLang="en-US" dirty="0"/>
              <a:t>通信区（</a:t>
            </a:r>
            <a:r>
              <a:rPr lang="en-US" altLang="zh-CN" dirty="0"/>
              <a:t>SQLCA</a:t>
            </a:r>
            <a:r>
              <a:rPr lang="zh-CN" altLang="en-US" dirty="0"/>
              <a:t>： </a:t>
            </a:r>
            <a:r>
              <a:rPr lang="en-US" altLang="zh-CN" dirty="0"/>
              <a:t>SQL Communication Area</a:t>
            </a:r>
            <a:r>
              <a:rPr lang="zh-CN" altLang="en-US" dirty="0"/>
              <a:t>）</a:t>
            </a:r>
            <a:endParaRPr lang="zh-CN" altLang="en-US" dirty="0"/>
          </a:p>
          <a:p>
            <a:pPr lvl="2"/>
            <a:r>
              <a:rPr lang="zh-CN" altLang="en-US" dirty="0"/>
              <a:t>向主语言传递</a:t>
            </a:r>
            <a:r>
              <a:rPr lang="en-US" altLang="zh-CN" dirty="0"/>
              <a:t>SQL</a:t>
            </a:r>
            <a:r>
              <a:rPr lang="zh-CN" altLang="en-US" dirty="0"/>
              <a:t>语句的执行</a:t>
            </a:r>
            <a:r>
              <a:rPr lang="zh-CN" altLang="en-US"/>
              <a:t>状态信息，使</a:t>
            </a:r>
            <a:r>
              <a:rPr lang="zh-CN" altLang="en-US" dirty="0"/>
              <a:t>主语言能够据此控制程序流程</a:t>
            </a:r>
            <a:endParaRPr lang="en-US" altLang="zh-CN" dirty="0"/>
          </a:p>
          <a:p>
            <a:pPr lvl="2"/>
            <a:endParaRPr lang="zh-CN" altLang="en-US" dirty="0"/>
          </a:p>
          <a:p>
            <a:pPr marL="457200" lvl="1" indent="0">
              <a:buNone/>
            </a:pPr>
            <a:r>
              <a:rPr lang="en-US" altLang="zh-CN" dirty="0"/>
              <a:t>2. </a:t>
            </a:r>
            <a:r>
              <a:rPr lang="zh-CN" altLang="en-US" dirty="0"/>
              <a:t>主变量</a:t>
            </a:r>
            <a:endParaRPr lang="zh-CN" altLang="en-US" dirty="0"/>
          </a:p>
          <a:p>
            <a:pPr lvl="2"/>
            <a:r>
              <a:rPr lang="zh-CN" altLang="en-US" dirty="0"/>
              <a:t>主语言向</a:t>
            </a:r>
            <a:r>
              <a:rPr lang="en-US" altLang="zh-CN" dirty="0"/>
              <a:t>SQL</a:t>
            </a:r>
            <a:r>
              <a:rPr lang="zh-CN" altLang="en-US" dirty="0"/>
              <a:t>语句提供参数</a:t>
            </a:r>
            <a:endParaRPr lang="zh-CN" altLang="en-US" dirty="0"/>
          </a:p>
          <a:p>
            <a:pPr lvl="2"/>
            <a:r>
              <a:rPr lang="zh-CN" altLang="en-US" dirty="0"/>
              <a:t>将</a:t>
            </a:r>
            <a:r>
              <a:rPr lang="en-US" altLang="zh-CN" dirty="0"/>
              <a:t>SQL</a:t>
            </a:r>
            <a:r>
              <a:rPr lang="zh-CN" altLang="en-US" dirty="0"/>
              <a:t>语句查询数据库的结果交主语言进一步处理</a:t>
            </a:r>
            <a:endParaRPr lang="en-US" altLang="zh-CN" dirty="0"/>
          </a:p>
          <a:p>
            <a:pPr marL="914400" lvl="2" indent="0">
              <a:buNone/>
            </a:pPr>
            <a:r>
              <a:rPr lang="zh-CN" altLang="en-US" dirty="0"/>
              <a:t>指示变量是一个整型变量，用来“指示”所指主变量的值或条件</a:t>
            </a:r>
            <a:endParaRPr lang="zh-CN" altLang="en-US" dirty="0"/>
          </a:p>
          <a:p>
            <a:pPr marL="914400" lvl="2" indent="0">
              <a:buNone/>
            </a:pPr>
            <a:endParaRPr lang="zh-CN" altLang="en-US" dirty="0"/>
          </a:p>
          <a:p>
            <a:pPr marL="457200" lvl="1" indent="0">
              <a:buNone/>
            </a:pPr>
            <a:r>
              <a:rPr lang="en-US" altLang="zh-CN" dirty="0"/>
              <a:t>3. </a:t>
            </a:r>
            <a:r>
              <a:rPr lang="zh-CN" altLang="en-US" dirty="0"/>
              <a:t>游标</a:t>
            </a:r>
            <a:endParaRPr lang="zh-CN" altLang="en-US" dirty="0"/>
          </a:p>
          <a:p>
            <a:pPr lvl="2"/>
            <a:r>
              <a:rPr lang="zh-CN" altLang="en-US" dirty="0"/>
              <a:t>解决集合性操作语言与过程性操作语言的不匹配</a:t>
            </a:r>
            <a:endParaRPr lang="en-US" altLang="zh-CN" dirty="0"/>
          </a:p>
          <a:p>
            <a:pPr lvl="2"/>
            <a:r>
              <a:rPr lang="zh-CN" altLang="en-US" dirty="0"/>
              <a:t>游标是系统为用户开设的一个数据缓冲区，存放</a:t>
            </a:r>
            <a:r>
              <a:rPr lang="en-US" altLang="zh-CN" dirty="0"/>
              <a:t>SQL</a:t>
            </a:r>
            <a:r>
              <a:rPr lang="zh-CN" altLang="en-US" dirty="0"/>
              <a:t>语句的执行结果；</a:t>
            </a:r>
            <a:endParaRPr lang="en-US" altLang="zh-CN" dirty="0"/>
          </a:p>
          <a:p>
            <a:pPr lvl="2"/>
            <a:r>
              <a:rPr lang="zh-CN" altLang="en-US" dirty="0"/>
              <a:t>用户可以用</a:t>
            </a:r>
            <a:r>
              <a:rPr lang="en-US" altLang="zh-CN" dirty="0"/>
              <a:t>SQL</a:t>
            </a:r>
            <a:r>
              <a:rPr lang="zh-CN" altLang="en-US" dirty="0"/>
              <a:t>语句逐一从游标中获取记录，并赋给主变量，交由主语言进一步处理；</a:t>
            </a:r>
            <a:endParaRPr lang="en-US" altLang="zh-CN" dirty="0"/>
          </a:p>
          <a:p>
            <a:pPr lvl="2"/>
            <a:endParaRPr lang="en-US" altLang="zh-CN" dirty="0"/>
          </a:p>
          <a:p>
            <a:pPr lvl="2"/>
            <a:endParaRPr lang="zh-CN" altLang="en-US"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algn="ctr"/>
            <a:r>
              <a:rPr lang="zh-CN" altLang="zh-CN" sz="360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第</a:t>
            </a:r>
            <a:r>
              <a:rPr lang="en-US" altLang="zh-CN" sz="360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9</a:t>
            </a:r>
            <a:r>
              <a:rPr lang="zh-CN" altLang="zh-CN" sz="360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章</a:t>
            </a:r>
            <a:r>
              <a:rPr lang="zh-CN" altLang="zh-CN" sz="36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360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关系</a:t>
            </a:r>
            <a:r>
              <a:rPr lang="zh-CN" altLang="en-US" sz="360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查询处理和查询</a:t>
            </a:r>
            <a:r>
              <a:rPr lang="zh-CN" altLang="zh-CN" sz="360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优化</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9" name="内容占位符 2"/>
          <p:cNvSpPr>
            <a:spLocks noGrp="1"/>
          </p:cNvSpPr>
          <p:nvPr>
            <p:ph idx="1"/>
          </p:nvPr>
        </p:nvSpPr>
        <p:spPr>
          <a:xfrm>
            <a:off x="623570" y="1306195"/>
            <a:ext cx="10730230" cy="4870450"/>
          </a:xfrm>
        </p:spPr>
        <p:txBody>
          <a:bodyPr>
            <a:noAutofit/>
          </a:bodyPr>
          <a:lstStyle/>
          <a:p>
            <a:pPr lvl="1" eaLnBrk="1" hangingPunct="1">
              <a:lnSpc>
                <a:spcPct val="140000"/>
              </a:lnSpc>
              <a:buFont typeface="Wingdings" panose="05000000000000000000" pitchFamily="2" charset="2"/>
              <a:buNone/>
            </a:pPr>
            <a:r>
              <a:rPr lang="en-US" altLang="zh-CN" sz="2400" b="1" dirty="0"/>
              <a:t>1. </a:t>
            </a:r>
            <a:r>
              <a:rPr lang="zh-CN" altLang="en-US" sz="2400" b="1" dirty="0"/>
              <a:t>代数优化</a:t>
            </a:r>
            <a:endParaRPr lang="zh-CN" altLang="en-US" sz="2400" b="1" dirty="0"/>
          </a:p>
          <a:p>
            <a:pPr>
              <a:lnSpc>
                <a:spcPct val="120000"/>
              </a:lnSpc>
            </a:pPr>
            <a:r>
              <a:rPr lang="zh-CN" altLang="en-US" sz="2000" dirty="0">
                <a:sym typeface="+mn-ea"/>
              </a:rPr>
              <a:t>代数优化策略：通过对关系代数表达式的等价变换来提高查询效率 </a:t>
            </a:r>
            <a:endParaRPr lang="zh-CN" altLang="en-US" sz="2000" dirty="0"/>
          </a:p>
          <a:p>
            <a:pPr>
              <a:defRPr/>
            </a:pPr>
            <a:r>
              <a:rPr lang="zh-CN" altLang="en-US" sz="2000" dirty="0">
                <a:sym typeface="+mn-ea"/>
              </a:rPr>
              <a:t>典型的</a:t>
            </a:r>
            <a:r>
              <a:rPr lang="zh-CN" altLang="en-US" sz="2000" b="1" dirty="0">
                <a:solidFill>
                  <a:srgbClr val="FF0000"/>
                </a:solidFill>
                <a:sym typeface="+mn-ea"/>
              </a:rPr>
              <a:t>启发式规则</a:t>
            </a:r>
            <a:r>
              <a:rPr lang="zh-CN" altLang="en-US" sz="2000" dirty="0">
                <a:sym typeface="+mn-ea"/>
              </a:rPr>
              <a:t>：</a:t>
            </a:r>
            <a:r>
              <a:rPr lang="zh-CN" altLang="en-US" sz="2000" b="1" dirty="0">
                <a:sym typeface="+mn-ea"/>
              </a:rPr>
              <a:t>选择运算应尽可能先做</a:t>
            </a:r>
            <a:endParaRPr lang="zh-CN" altLang="en-US" sz="2000" b="1" dirty="0">
              <a:sym typeface="+mn-ea"/>
            </a:endParaRPr>
          </a:p>
          <a:p>
            <a:pPr marL="0" indent="0">
              <a:buNone/>
              <a:defRPr/>
            </a:pPr>
            <a:endParaRPr lang="zh-CN" altLang="en-US" sz="2400" dirty="0"/>
          </a:p>
          <a:p>
            <a:pPr lvl="1" eaLnBrk="1" hangingPunct="1">
              <a:lnSpc>
                <a:spcPct val="140000"/>
              </a:lnSpc>
              <a:buFont typeface="Wingdings" panose="05000000000000000000" pitchFamily="2" charset="2"/>
              <a:buNone/>
            </a:pPr>
            <a:r>
              <a:rPr lang="en-US" altLang="zh-CN" sz="2400" b="1" dirty="0"/>
              <a:t>2. </a:t>
            </a:r>
            <a:r>
              <a:rPr lang="zh-CN" altLang="en-US" sz="2400" b="1" dirty="0"/>
              <a:t>物理优化 </a:t>
            </a:r>
            <a:endParaRPr lang="zh-CN" altLang="en-US" sz="2400" b="1" dirty="0"/>
          </a:p>
          <a:p>
            <a:pPr lvl="1" eaLnBrk="1" hangingPunct="1">
              <a:lnSpc>
                <a:spcPct val="140000"/>
              </a:lnSpc>
              <a:buFont typeface="Wingdings" panose="05000000000000000000" pitchFamily="2" charset="2"/>
              <a:buNone/>
            </a:pPr>
            <a:r>
              <a:rPr lang="zh-CN" altLang="en-US" sz="2000" dirty="0">
                <a:sym typeface="+mn-ea"/>
              </a:rPr>
              <a:t>物理优化就是要</a:t>
            </a:r>
            <a:r>
              <a:rPr lang="zh-CN" altLang="en-US" sz="2000" b="1" dirty="0">
                <a:sym typeface="+mn-ea"/>
              </a:rPr>
              <a:t>选择高效合理的操作算法或存取路径</a:t>
            </a:r>
            <a:r>
              <a:rPr lang="zh-CN" altLang="en-US" sz="2000" dirty="0">
                <a:sym typeface="+mn-ea"/>
              </a:rPr>
              <a:t>，求得优化的查询计划 ；</a:t>
            </a:r>
            <a:endParaRPr lang="zh-CN" altLang="en-US" sz="2000" dirty="0"/>
          </a:p>
          <a:p>
            <a:pPr lvl="1" eaLnBrk="1" hangingPunct="1">
              <a:lnSpc>
                <a:spcPct val="140000"/>
              </a:lnSpc>
              <a:buFont typeface="Wingdings" panose="05000000000000000000" pitchFamily="2" charset="2"/>
              <a:buNone/>
            </a:pPr>
            <a:r>
              <a:rPr lang="zh-CN" altLang="en-US" sz="2000" dirty="0">
                <a:sym typeface="+mn-ea"/>
              </a:rPr>
              <a:t>选择的方法：</a:t>
            </a:r>
            <a:endParaRPr lang="zh-CN" altLang="en-US" sz="2000" dirty="0"/>
          </a:p>
          <a:p>
            <a:pPr lvl="1"/>
            <a:r>
              <a:rPr lang="zh-CN" altLang="en-US" sz="2000" dirty="0">
                <a:sym typeface="+mn-ea"/>
              </a:rPr>
              <a:t>基于规则的启发式优化</a:t>
            </a:r>
            <a:endParaRPr lang="zh-CN" altLang="en-US" sz="2000" dirty="0"/>
          </a:p>
          <a:p>
            <a:pPr lvl="1"/>
            <a:r>
              <a:rPr lang="zh-CN" altLang="en-US" sz="2000" dirty="0">
                <a:sym typeface="+mn-ea"/>
              </a:rPr>
              <a:t>基于代价估算的优化</a:t>
            </a:r>
            <a:endParaRPr lang="zh-CN" altLang="en-US" sz="2000" dirty="0"/>
          </a:p>
          <a:p>
            <a:pPr lvl="1"/>
            <a:r>
              <a:rPr lang="zh-CN" altLang="en-US" sz="2000" dirty="0">
                <a:sym typeface="+mn-ea"/>
              </a:rPr>
              <a:t>两者结合的优化方法</a:t>
            </a:r>
            <a:endParaRPr lang="zh-CN" altLang="en-US" sz="2000" dirty="0"/>
          </a:p>
          <a:p>
            <a:pPr lvl="1" eaLnBrk="1" hangingPunct="1">
              <a:lnSpc>
                <a:spcPct val="140000"/>
              </a:lnSpc>
              <a:buFont typeface="Wingdings" panose="05000000000000000000" pitchFamily="2" charset="2"/>
              <a:buNone/>
            </a:pPr>
            <a:endParaRPr lang="zh-CN" alt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algn="ctr" eaLnBrk="1" hangingPunct="1"/>
            <a:r>
              <a:rPr lang="zh-CN" altLang="zh-CN" sz="360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10</a:t>
            </a:r>
            <a:r>
              <a:rPr lang="zh-CN" altLang="zh-CN" sz="3600">
                <a:latin typeface="微软雅黑" panose="020B0503020204020204" pitchFamily="34" charset="-122"/>
                <a:ea typeface="微软雅黑" panose="020B0503020204020204" pitchFamily="34" charset="-122"/>
                <a:cs typeface="微软雅黑" panose="020B0503020204020204" pitchFamily="34" charset="-122"/>
              </a:rPr>
              <a:t>章  数据库恢复技术</a:t>
            </a:r>
            <a:endParaRPr lang="zh-CN" altLang="zh-CN"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99" name="Rectangle 3"/>
          <p:cNvSpPr>
            <a:spLocks noGrp="1" noChangeArrowheads="1"/>
          </p:cNvSpPr>
          <p:nvPr>
            <p:ph idx="1"/>
          </p:nvPr>
        </p:nvSpPr>
        <p:spPr>
          <a:xfrm>
            <a:off x="1108075" y="1769745"/>
            <a:ext cx="7185660" cy="3318510"/>
          </a:xfrm>
        </p:spPr>
        <p:txBody>
          <a:bodyPr>
            <a:normAutofit/>
          </a:bodyPr>
          <a:lstStyle/>
          <a:p>
            <a:pPr marL="0" indent="0">
              <a:lnSpc>
                <a:spcPct val="130000"/>
              </a:lnSpc>
              <a:buNone/>
            </a:pPr>
            <a:r>
              <a:rPr lang="en-US" altLang="zh-CN">
                <a:solidFill>
                  <a:schemeClr val="tx1"/>
                </a:solidFill>
              </a:rPr>
              <a:t>1.  </a:t>
            </a:r>
            <a:r>
              <a:rPr lang="zh-CN" altLang="en-US">
                <a:solidFill>
                  <a:schemeClr val="tx1"/>
                </a:solidFill>
              </a:rPr>
              <a:t>事务的基本概念</a:t>
            </a:r>
            <a:endParaRPr lang="zh-CN" altLang="en-US">
              <a:solidFill>
                <a:schemeClr val="tx1"/>
              </a:solidFill>
            </a:endParaRPr>
          </a:p>
          <a:p>
            <a:pPr marL="0" indent="0">
              <a:lnSpc>
                <a:spcPct val="130000"/>
              </a:lnSpc>
              <a:buNone/>
            </a:pPr>
            <a:r>
              <a:rPr lang="en-US" altLang="zh-CN"/>
              <a:t>2.  </a:t>
            </a:r>
            <a:r>
              <a:rPr lang="zh-CN" altLang="en-US"/>
              <a:t>故障的种类</a:t>
            </a:r>
            <a:endParaRPr lang="zh-CN" altLang="en-US"/>
          </a:p>
          <a:p>
            <a:pPr marL="0" indent="0">
              <a:lnSpc>
                <a:spcPct val="130000"/>
              </a:lnSpc>
              <a:buNone/>
            </a:pPr>
            <a:r>
              <a:rPr lang="en-US" altLang="zh-CN"/>
              <a:t>3. </a:t>
            </a:r>
            <a:r>
              <a:rPr lang="zh-CN" altLang="en-US"/>
              <a:t>数据库的恢复</a:t>
            </a:r>
            <a:endParaRPr lang="zh-CN" altLang="en-US"/>
          </a:p>
          <a:p>
            <a:pPr marL="0" indent="0">
              <a:lnSpc>
                <a:spcPct val="130000"/>
              </a:lnSpc>
              <a:buNone/>
            </a:pP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p:nvPr>
        </p:nvSpPr>
        <p:spPr/>
        <p:txBody>
          <a:bodyPr>
            <a:normAutofit/>
          </a:bodyPr>
          <a:lstStyle/>
          <a:p>
            <a:pPr eaLnBrk="1" hangingPunct="1"/>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zh-CN" sz="3600" dirty="0">
                <a:latin typeface="微软雅黑" panose="020B0503020204020204" pitchFamily="34" charset="-122"/>
                <a:ea typeface="微软雅黑" panose="020B0503020204020204" pitchFamily="34" charset="-122"/>
                <a:cs typeface="微软雅黑" panose="020B0503020204020204" pitchFamily="34" charset="-122"/>
              </a:rPr>
              <a:t>事务</a:t>
            </a:r>
            <a:endParaRPr lang="zh-CN" altLang="zh-CN"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8" name="Rectangle 3"/>
          <p:cNvSpPr>
            <a:spLocks noGrp="1" noChangeArrowheads="1"/>
          </p:cNvSpPr>
          <p:nvPr>
            <p:ph idx="1"/>
          </p:nvPr>
        </p:nvSpPr>
        <p:spPr>
          <a:xfrm>
            <a:off x="690245" y="1230630"/>
            <a:ext cx="10515600" cy="5396230"/>
          </a:xfrm>
        </p:spPr>
        <p:txBody>
          <a:bodyPr>
            <a:normAutofit/>
          </a:bodyPr>
          <a:lstStyle/>
          <a:p>
            <a:pPr eaLnBrk="1" hangingPunct="1">
              <a:lnSpc>
                <a:spcPct val="90000"/>
              </a:lnSpc>
            </a:pPr>
            <a:r>
              <a:rPr lang="zh-CN" altLang="en-US" sz="2400"/>
              <a:t>事务</a:t>
            </a:r>
            <a:r>
              <a:rPr lang="en-US" altLang="zh-CN" sz="2400"/>
              <a:t>(Transaction)</a:t>
            </a:r>
            <a:r>
              <a:rPr lang="zh-CN" altLang="en-US" sz="2400"/>
              <a:t>是用户定义的一个数据库操作序列，这些操作要么全做，要么全不做，是一个不可分割的工作单位。</a:t>
            </a:r>
            <a:endParaRPr lang="zh-CN" altLang="en-US" sz="2400"/>
          </a:p>
          <a:p>
            <a:pPr eaLnBrk="1" hangingPunct="1">
              <a:lnSpc>
                <a:spcPct val="90000"/>
              </a:lnSpc>
            </a:pPr>
            <a:endParaRPr lang="zh-CN" altLang="en-US" sz="2200"/>
          </a:p>
          <a:p>
            <a:pPr eaLnBrk="1" hangingPunct="1">
              <a:lnSpc>
                <a:spcPct val="90000"/>
              </a:lnSpc>
            </a:pPr>
            <a:r>
              <a:rPr lang="zh-CN" altLang="en-US" sz="2400" b="1"/>
              <a:t>事务是恢复和并发控制的基本单位</a:t>
            </a:r>
            <a:endParaRPr lang="zh-CN" altLang="en-US" sz="2400" b="1"/>
          </a:p>
          <a:p>
            <a:pPr eaLnBrk="1" hangingPunct="1">
              <a:lnSpc>
                <a:spcPct val="90000"/>
              </a:lnSpc>
            </a:pPr>
            <a:endParaRPr lang="zh-CN" altLang="en-US" sz="2400" b="1"/>
          </a:p>
          <a:p>
            <a:pPr eaLnBrk="1" hangingPunct="1">
              <a:lnSpc>
                <a:spcPct val="90000"/>
              </a:lnSpc>
            </a:pPr>
            <a:r>
              <a:rPr lang="zh-CN" altLang="en-US" sz="2400">
                <a:sym typeface="+mn-ea"/>
              </a:rPr>
              <a:t>事务的</a:t>
            </a:r>
            <a:r>
              <a:rPr lang="en-US" altLang="zh-CN" sz="2400">
                <a:sym typeface="+mn-ea"/>
              </a:rPr>
              <a:t>ACID</a:t>
            </a:r>
            <a:r>
              <a:rPr lang="zh-CN" altLang="en-US" sz="2400">
                <a:sym typeface="+mn-ea"/>
              </a:rPr>
              <a:t>特性：</a:t>
            </a:r>
            <a:endParaRPr lang="zh-CN" altLang="en-US" sz="2400"/>
          </a:p>
          <a:p>
            <a:pPr marL="765175" indent="-485775">
              <a:lnSpc>
                <a:spcPct val="130000"/>
              </a:lnSpc>
            </a:pPr>
            <a:r>
              <a:rPr lang="zh-CN" altLang="en-US" sz="2400">
                <a:sym typeface="+mn-ea"/>
              </a:rPr>
              <a:t>原子性（</a:t>
            </a:r>
            <a:r>
              <a:rPr lang="en-US" altLang="zh-CN" sz="2400">
                <a:sym typeface="+mn-ea"/>
              </a:rPr>
              <a:t>Atomicity</a:t>
            </a:r>
            <a:r>
              <a:rPr lang="zh-CN" altLang="en-US" sz="2400">
                <a:sym typeface="+mn-ea"/>
              </a:rPr>
              <a:t>）</a:t>
            </a:r>
            <a:endParaRPr lang="zh-CN" altLang="en-US" sz="2400"/>
          </a:p>
          <a:p>
            <a:pPr marL="765175" indent="-485775">
              <a:lnSpc>
                <a:spcPct val="130000"/>
              </a:lnSpc>
            </a:pPr>
            <a:r>
              <a:rPr lang="zh-CN" altLang="en-US" sz="2400">
                <a:sym typeface="+mn-ea"/>
              </a:rPr>
              <a:t>一致性（</a:t>
            </a:r>
            <a:r>
              <a:rPr lang="en-US" altLang="zh-CN" sz="2400">
                <a:sym typeface="+mn-ea"/>
              </a:rPr>
              <a:t>Consistency</a:t>
            </a:r>
            <a:r>
              <a:rPr lang="zh-CN" altLang="en-US" sz="2400">
                <a:sym typeface="+mn-ea"/>
              </a:rPr>
              <a:t>）</a:t>
            </a:r>
            <a:endParaRPr lang="zh-CN" altLang="en-US" sz="2400"/>
          </a:p>
          <a:p>
            <a:pPr marL="765175" indent="-485775">
              <a:lnSpc>
                <a:spcPct val="130000"/>
              </a:lnSpc>
            </a:pPr>
            <a:r>
              <a:rPr lang="zh-CN" altLang="en-US" sz="2400">
                <a:sym typeface="+mn-ea"/>
              </a:rPr>
              <a:t>隔离性（</a:t>
            </a:r>
            <a:r>
              <a:rPr lang="en-US" altLang="zh-CN" sz="2400">
                <a:sym typeface="+mn-ea"/>
              </a:rPr>
              <a:t>Isolation</a:t>
            </a:r>
            <a:r>
              <a:rPr lang="zh-CN" altLang="en-US" sz="2400">
                <a:sym typeface="+mn-ea"/>
              </a:rPr>
              <a:t>）</a:t>
            </a:r>
            <a:endParaRPr lang="zh-CN" altLang="en-US" sz="2400"/>
          </a:p>
          <a:p>
            <a:pPr marL="765175" indent="-485775">
              <a:lnSpc>
                <a:spcPct val="130000"/>
              </a:lnSpc>
            </a:pPr>
            <a:r>
              <a:rPr lang="zh-CN" altLang="en-US" sz="2400">
                <a:sym typeface="+mn-ea"/>
              </a:rPr>
              <a:t>持续性（</a:t>
            </a:r>
            <a:r>
              <a:rPr lang="en-US" altLang="zh-CN" sz="2400">
                <a:sym typeface="+mn-ea"/>
              </a:rPr>
              <a:t>Durability </a:t>
            </a:r>
            <a:r>
              <a:rPr lang="zh-CN" altLang="en-US" sz="2400">
                <a:sym typeface="+mn-ea"/>
              </a:rPr>
              <a:t>）</a:t>
            </a:r>
            <a:endParaRPr lang="zh-CN" altLang="en-US" sz="2400"/>
          </a:p>
          <a:p>
            <a:pPr eaLnBrk="1" hangingPunct="1">
              <a:lnSpc>
                <a:spcPct val="90000"/>
              </a:lnSpc>
            </a:pPr>
            <a:endParaRPr lang="zh-CN"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1400">
              <a:solidFill>
                <a:srgbClr val="F03628"/>
              </a:solidFill>
            </a:endParaRPr>
          </a:p>
        </p:txBody>
      </p:sp>
      <p:sp>
        <p:nvSpPr>
          <p:cNvPr id="21507" name="Rectangle 2"/>
          <p:cNvSpPr>
            <a:spLocks noGrp="1" noChangeArrowheads="1"/>
          </p:cNvSpPr>
          <p:nvPr>
            <p:ph type="title"/>
          </p:nvPr>
        </p:nvSpPr>
        <p:spPr/>
        <p:txBody>
          <a:bodyPr>
            <a:normAutofit/>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3600">
                <a:latin typeface="微软雅黑" panose="020B0503020204020204" pitchFamily="34" charset="-122"/>
                <a:ea typeface="微软雅黑" panose="020B0503020204020204" pitchFamily="34" charset="-122"/>
                <a:cs typeface="微软雅黑" panose="020B0503020204020204" pitchFamily="34" charset="-122"/>
              </a:rPr>
              <a:t>故障的种类</a:t>
            </a:r>
            <a:endParaRPr lang="zh-CN" altLang="zh-CN"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08" name="Rectangle 3"/>
          <p:cNvSpPr>
            <a:spLocks noGrp="1" noChangeArrowheads="1"/>
          </p:cNvSpPr>
          <p:nvPr>
            <p:ph idx="1"/>
          </p:nvPr>
        </p:nvSpPr>
        <p:spPr>
          <a:xfrm>
            <a:off x="838200" y="1306195"/>
            <a:ext cx="10515600" cy="3787775"/>
          </a:xfrm>
        </p:spPr>
        <p:txBody>
          <a:bodyPr/>
          <a:lstStyle/>
          <a:p>
            <a:pPr eaLnBrk="1" hangingPunct="1">
              <a:lnSpc>
                <a:spcPct val="180000"/>
              </a:lnSpc>
              <a:buFont typeface="Wingdings" panose="05000000000000000000" pitchFamily="2" charset="2"/>
              <a:buNone/>
            </a:pPr>
            <a:r>
              <a:rPr lang="en-US" altLang="zh-CN"/>
              <a:t>1.</a:t>
            </a:r>
            <a:r>
              <a:rPr lang="zh-CN" altLang="zh-CN"/>
              <a:t>事务内部的故障</a:t>
            </a:r>
            <a:endParaRPr lang="zh-CN" altLang="zh-CN"/>
          </a:p>
          <a:p>
            <a:pPr eaLnBrk="1" hangingPunct="1">
              <a:lnSpc>
                <a:spcPct val="180000"/>
              </a:lnSpc>
              <a:buFont typeface="Wingdings" panose="05000000000000000000" pitchFamily="2" charset="2"/>
              <a:buNone/>
            </a:pPr>
            <a:r>
              <a:rPr lang="en-US" altLang="zh-CN"/>
              <a:t>2.</a:t>
            </a:r>
            <a:r>
              <a:rPr lang="zh-CN" altLang="zh-CN"/>
              <a:t>系统故障</a:t>
            </a:r>
            <a:endParaRPr lang="zh-CN" altLang="zh-CN"/>
          </a:p>
          <a:p>
            <a:pPr eaLnBrk="1" hangingPunct="1">
              <a:lnSpc>
                <a:spcPct val="180000"/>
              </a:lnSpc>
              <a:buFont typeface="Wingdings" panose="05000000000000000000" pitchFamily="2" charset="2"/>
              <a:buNone/>
            </a:pPr>
            <a:r>
              <a:rPr lang="en-US" altLang="zh-CN"/>
              <a:t>3.</a:t>
            </a:r>
            <a:r>
              <a:rPr lang="zh-CN" altLang="zh-CN"/>
              <a:t>介质故障</a:t>
            </a:r>
            <a:endParaRPr lang="zh-CN" altLang="zh-CN"/>
          </a:p>
          <a:p>
            <a:pPr eaLnBrk="1" hangingPunct="1">
              <a:lnSpc>
                <a:spcPct val="180000"/>
              </a:lnSpc>
              <a:buFont typeface="Wingdings" panose="05000000000000000000" pitchFamily="2" charset="2"/>
              <a:buNone/>
            </a:pPr>
            <a:r>
              <a:rPr lang="en-US" altLang="zh-CN"/>
              <a:t>4.</a:t>
            </a:r>
            <a:r>
              <a:rPr lang="zh-CN" altLang="zh-CN"/>
              <a:t>计算机病毒</a:t>
            </a:r>
            <a:endParaRPr lang="zh-CN" altLang="zh-CN"/>
          </a:p>
        </p:txBody>
      </p:sp>
      <p:sp>
        <p:nvSpPr>
          <p:cNvPr id="100" name="文本框 99"/>
          <p:cNvSpPr txBox="1"/>
          <p:nvPr/>
        </p:nvSpPr>
        <p:spPr>
          <a:xfrm>
            <a:off x="3691890" y="3016250"/>
            <a:ext cx="7742555" cy="243014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p>
            <a:pPr indent="0" fontAlgn="auto">
              <a:lnSpc>
                <a:spcPct val="200000"/>
              </a:lnSpc>
            </a:pPr>
            <a:r>
              <a:rPr lang="zh-CN" sz="2800" b="1">
                <a:solidFill>
                  <a:srgbClr val="FF0000"/>
                </a:solidFill>
                <a:latin typeface="微软雅黑" panose="020B0503020204020204" pitchFamily="34" charset="-122"/>
                <a:ea typeface="微软雅黑" panose="020B0503020204020204" pitchFamily="34" charset="-122"/>
                <a:cs typeface="䅂䍄䕅⯋컌" charset="0"/>
              </a:rPr>
              <a:t>说明：</a:t>
            </a:r>
            <a:endParaRPr lang="zh-CN" sz="2800" b="1">
              <a:solidFill>
                <a:srgbClr val="FF0000"/>
              </a:solidFill>
              <a:latin typeface="微软雅黑" panose="020B0503020204020204" pitchFamily="34" charset="-122"/>
              <a:ea typeface="微软雅黑" panose="020B0503020204020204" pitchFamily="34" charset="-122"/>
              <a:cs typeface="䅂䍄䕅⯋컌" charset="0"/>
            </a:endParaRPr>
          </a:p>
          <a:p>
            <a:pPr indent="0" fontAlgn="auto">
              <a:lnSpc>
                <a:spcPct val="200000"/>
              </a:lnSpc>
            </a:pPr>
            <a:r>
              <a:rPr lang="zh-CN" sz="2400" b="0">
                <a:solidFill>
                  <a:srgbClr val="000000"/>
                </a:solidFill>
                <a:latin typeface="黑体" panose="02010609060101010101" pitchFamily="49" charset="-122"/>
                <a:ea typeface="黑体" panose="02010609060101010101" pitchFamily="49" charset="-122"/>
                <a:cs typeface="䅂䍄䕅⯋컌" charset="0"/>
              </a:rPr>
              <a:t>①事务故障、系统故障和介质故障影响事务的正常执行；②介质故障和计算机病毒破坏数据库数</a:t>
            </a:r>
            <a:r>
              <a:rPr lang="zh-CN" sz="2400" b="0">
                <a:solidFill>
                  <a:srgbClr val="000000"/>
                </a:solidFill>
                <a:latin typeface="黑体" panose="02010609060101010101" pitchFamily="49" charset="-122"/>
                <a:ea typeface="黑体" panose="02010609060101010101" pitchFamily="49" charset="-122"/>
              </a:rPr>
              <a:t>据。</a:t>
            </a:r>
            <a:endParaRPr lang="zh-CN" altLang="en-US" sz="2400" b="0">
              <a:solidFill>
                <a:srgbClr val="000000"/>
              </a:solidFill>
              <a:latin typeface="黑体" panose="02010609060101010101" pitchFamily="49" charset="-122"/>
              <a:ea typeface="黑体" panose="020106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normAutofit/>
          </a:bodyPr>
          <a:lstStyle/>
          <a:p>
            <a:r>
              <a:rPr lang="en-US" altLang="zh-CN" sz="36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36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数据库恢复</a:t>
            </a:r>
            <a:endParaRPr lang="zh-CN" altLang="zh-CN"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060" name="Rectangle 3"/>
          <p:cNvSpPr>
            <a:spLocks noGrp="1" noChangeArrowheads="1"/>
          </p:cNvSpPr>
          <p:nvPr>
            <p:ph idx="1"/>
          </p:nvPr>
        </p:nvSpPr>
        <p:spPr/>
        <p:style>
          <a:lnRef idx="1">
            <a:schemeClr val="accent6"/>
          </a:lnRef>
          <a:fillRef idx="2">
            <a:schemeClr val="accent6"/>
          </a:fillRef>
          <a:effectRef idx="1">
            <a:schemeClr val="accent6"/>
          </a:effectRef>
          <a:fontRef idx="minor">
            <a:schemeClr val="dk1"/>
          </a:fontRef>
        </p:style>
        <p:txBody>
          <a:bodyPr>
            <a:normAutofit fontScale="90000" lnSpcReduction="10000"/>
          </a:bodyPr>
          <a:lstStyle/>
          <a:p>
            <a:pPr lvl="0">
              <a:lnSpc>
                <a:spcPct val="160000"/>
              </a:lnSpc>
              <a:buNone/>
            </a:pPr>
            <a:r>
              <a:rPr lang="zh-CN" altLang="en-US" sz="3100" b="1" dirty="0">
                <a:solidFill>
                  <a:srgbClr val="FF0000"/>
                </a:solidFill>
              </a:rPr>
              <a:t>防止数据丢失的方法：数据备份和数据恢复</a:t>
            </a:r>
            <a:endParaRPr lang="zh-CN" altLang="en-US" sz="3100" b="1" dirty="0">
              <a:solidFill>
                <a:srgbClr val="FF0000"/>
              </a:solidFill>
            </a:endParaRPr>
          </a:p>
          <a:p>
            <a:pPr lvl="0">
              <a:lnSpc>
                <a:spcPct val="160000"/>
              </a:lnSpc>
              <a:buNone/>
            </a:pPr>
            <a:r>
              <a:rPr lang="zh-CN" altLang="en-US" dirty="0">
                <a:solidFill>
                  <a:prstClr val="black"/>
                </a:solidFill>
              </a:rPr>
              <a:t>恢复机制涉及的关键问题</a:t>
            </a:r>
            <a:endParaRPr lang="zh-CN" altLang="en-US" sz="2400" dirty="0">
              <a:solidFill>
                <a:prstClr val="black"/>
              </a:solidFill>
            </a:endParaRPr>
          </a:p>
          <a:p>
            <a:pPr lvl="1">
              <a:lnSpc>
                <a:spcPct val="160000"/>
              </a:lnSpc>
              <a:buNone/>
            </a:pPr>
            <a:r>
              <a:rPr lang="en-US" altLang="zh-CN" dirty="0">
                <a:solidFill>
                  <a:prstClr val="black"/>
                </a:solidFill>
              </a:rPr>
              <a:t>1. </a:t>
            </a:r>
            <a:r>
              <a:rPr lang="zh-CN" altLang="en-US" dirty="0">
                <a:solidFill>
                  <a:prstClr val="black"/>
                </a:solidFill>
              </a:rPr>
              <a:t>如何建立冗余数据</a:t>
            </a:r>
            <a:endParaRPr lang="zh-CN" altLang="en-US" dirty="0">
              <a:solidFill>
                <a:prstClr val="black"/>
              </a:solidFill>
            </a:endParaRPr>
          </a:p>
          <a:p>
            <a:pPr lvl="2">
              <a:lnSpc>
                <a:spcPct val="160000"/>
              </a:lnSpc>
              <a:buSzPct val="87000"/>
              <a:buFont typeface="Wingdings" panose="05000000000000000000" pitchFamily="2" charset="2"/>
              <a:buChar char="n"/>
            </a:pPr>
            <a:r>
              <a:rPr lang="zh-CN" altLang="en-US" sz="2400" dirty="0">
                <a:solidFill>
                  <a:prstClr val="black"/>
                </a:solidFill>
              </a:rPr>
              <a:t>数据转储（</a:t>
            </a:r>
            <a:r>
              <a:rPr lang="en-US" altLang="zh-CN" sz="2400" dirty="0">
                <a:solidFill>
                  <a:prstClr val="black"/>
                </a:solidFill>
              </a:rPr>
              <a:t>backup</a:t>
            </a:r>
            <a:r>
              <a:rPr lang="zh-CN" altLang="en-US" sz="2400" dirty="0">
                <a:solidFill>
                  <a:prstClr val="black"/>
                </a:solidFill>
              </a:rPr>
              <a:t>）</a:t>
            </a:r>
            <a:endParaRPr lang="en-US" altLang="zh-CN" sz="2400" dirty="0">
              <a:solidFill>
                <a:prstClr val="black"/>
              </a:solidFill>
            </a:endParaRPr>
          </a:p>
          <a:p>
            <a:pPr lvl="2">
              <a:lnSpc>
                <a:spcPct val="140000"/>
              </a:lnSpc>
              <a:buNone/>
            </a:pPr>
            <a:r>
              <a:rPr lang="zh-CN" altLang="en-US" dirty="0"/>
              <a:t>（</a:t>
            </a:r>
            <a:r>
              <a:rPr lang="en-US" altLang="zh-CN" dirty="0"/>
              <a:t>1</a:t>
            </a:r>
            <a:r>
              <a:rPr lang="zh-CN" altLang="en-US" dirty="0"/>
              <a:t>）静态转储与动态转储</a:t>
            </a:r>
            <a:endParaRPr lang="zh-CN" altLang="en-US" dirty="0"/>
          </a:p>
          <a:p>
            <a:pPr lvl="2">
              <a:lnSpc>
                <a:spcPct val="140000"/>
              </a:lnSpc>
              <a:buNone/>
            </a:pPr>
            <a:r>
              <a:rPr lang="zh-CN" altLang="en-US" dirty="0"/>
              <a:t>（</a:t>
            </a:r>
            <a:r>
              <a:rPr lang="en-US" altLang="zh-CN" dirty="0"/>
              <a:t>2</a:t>
            </a:r>
            <a:r>
              <a:rPr lang="zh-CN" altLang="en-US" dirty="0"/>
              <a:t>）海量转储与增量转储</a:t>
            </a:r>
            <a:endParaRPr lang="zh-CN" altLang="en-US" sz="1600" dirty="0">
              <a:solidFill>
                <a:prstClr val="black"/>
              </a:solidFill>
            </a:endParaRPr>
          </a:p>
          <a:p>
            <a:pPr lvl="2">
              <a:lnSpc>
                <a:spcPct val="160000"/>
              </a:lnSpc>
              <a:buSzPct val="87000"/>
              <a:buFont typeface="Wingdings" panose="05000000000000000000" pitchFamily="2" charset="2"/>
              <a:buChar char="n"/>
            </a:pPr>
            <a:r>
              <a:rPr lang="zh-CN" altLang="en-US" sz="2400" dirty="0">
                <a:solidFill>
                  <a:prstClr val="black"/>
                </a:solidFill>
              </a:rPr>
              <a:t>登记日志文件（</a:t>
            </a:r>
            <a:r>
              <a:rPr lang="en-US" altLang="zh-CN" sz="2400" dirty="0">
                <a:solidFill>
                  <a:prstClr val="black"/>
                </a:solidFill>
              </a:rPr>
              <a:t>logging</a:t>
            </a:r>
            <a:r>
              <a:rPr lang="zh-CN" altLang="en-US" sz="2400" dirty="0">
                <a:solidFill>
                  <a:prstClr val="black"/>
                </a:solidFill>
              </a:rPr>
              <a:t>）</a:t>
            </a:r>
            <a:endParaRPr lang="zh-CN" altLang="en-US" sz="2400" dirty="0">
              <a:solidFill>
                <a:prstClr val="black"/>
              </a:solidFill>
            </a:endParaRPr>
          </a:p>
          <a:p>
            <a:pPr lvl="1">
              <a:lnSpc>
                <a:spcPct val="160000"/>
              </a:lnSpc>
              <a:buNone/>
            </a:pPr>
            <a:r>
              <a:rPr lang="en-US" altLang="zh-CN" dirty="0">
                <a:solidFill>
                  <a:prstClr val="black"/>
                </a:solidFill>
              </a:rPr>
              <a:t>2. </a:t>
            </a:r>
            <a:r>
              <a:rPr lang="zh-CN" altLang="en-US" dirty="0">
                <a:solidFill>
                  <a:prstClr val="black"/>
                </a:solidFill>
              </a:rPr>
              <a:t>如何利用这些冗余数据实施数据库恢复（</a:t>
            </a:r>
            <a:r>
              <a:rPr lang="zh-CN" altLang="en-US" b="1" i="1" dirty="0">
                <a:solidFill>
                  <a:srgbClr val="7030A0"/>
                </a:solidFill>
              </a:rPr>
              <a:t>结合不同的故障恢复方法答题</a:t>
            </a:r>
            <a:r>
              <a:rPr lang="zh-CN" altLang="en-US" dirty="0">
                <a:solidFill>
                  <a:prstClr val="black"/>
                </a:solidFill>
              </a:rPr>
              <a:t>）</a:t>
            </a:r>
            <a:endParaRPr lang="zh-CN" altLang="en-US" sz="2000" dirty="0">
              <a:solidFill>
                <a:prstClr val="black"/>
              </a:solidFill>
            </a:endParaRPr>
          </a:p>
          <a:p>
            <a:pPr lvl="1">
              <a:buNone/>
            </a:pPr>
            <a:r>
              <a:rPr lang="zh-CN" altLang="en-US" sz="2000" dirty="0">
                <a:solidFill>
                  <a:prstClr val="black"/>
                </a:solidFill>
              </a:rPr>
              <a:t>　　</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algn="ctr" eaLnBrk="1" hangingPunct="1"/>
            <a:r>
              <a:rPr lang="zh-CN" altLang="zh-CN" sz="3600">
                <a:latin typeface="微软雅黑" panose="020B0503020204020204" pitchFamily="34" charset="-122"/>
                <a:ea typeface="微软雅黑" panose="020B0503020204020204" pitchFamily="34" charset="-122"/>
                <a:cs typeface="微软雅黑" panose="020B0503020204020204" pitchFamily="34" charset="-122"/>
              </a:rPr>
              <a:t>第</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11</a:t>
            </a:r>
            <a:r>
              <a:rPr lang="zh-CN" altLang="zh-CN" sz="3600">
                <a:latin typeface="微软雅黑" panose="020B0503020204020204" pitchFamily="34" charset="-122"/>
                <a:ea typeface="微软雅黑" panose="020B0503020204020204" pitchFamily="34" charset="-122"/>
                <a:cs typeface="微软雅黑" panose="020B0503020204020204" pitchFamily="34" charset="-122"/>
              </a:rPr>
              <a:t>章  并发控制</a:t>
            </a:r>
            <a:endParaRPr lang="zh-CN" altLang="zh-CN"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243" name="Rectangle 3"/>
          <p:cNvSpPr>
            <a:spLocks noGrp="1" noChangeArrowheads="1"/>
          </p:cNvSpPr>
          <p:nvPr>
            <p:ph idx="1"/>
          </p:nvPr>
        </p:nvSpPr>
        <p:spPr/>
        <p:txBody>
          <a:bodyPr>
            <a:normAutofit/>
          </a:bodyPr>
          <a:lstStyle/>
          <a:p>
            <a:pPr marL="0" indent="0" algn="just">
              <a:lnSpc>
                <a:spcPct val="130000"/>
              </a:lnSpc>
              <a:buNone/>
            </a:pPr>
            <a:r>
              <a:rPr lang="en-US" altLang="zh-CN" sz="2400" dirty="0">
                <a:solidFill>
                  <a:schemeClr val="tx1"/>
                </a:solidFill>
              </a:rPr>
              <a:t>1.  </a:t>
            </a:r>
            <a:r>
              <a:rPr lang="zh-CN" altLang="en-US" sz="2400" dirty="0">
                <a:solidFill>
                  <a:schemeClr val="tx1"/>
                </a:solidFill>
              </a:rPr>
              <a:t>并发控制</a:t>
            </a:r>
            <a:endParaRPr lang="zh-CN" altLang="en-US" sz="2400" dirty="0">
              <a:solidFill>
                <a:schemeClr val="tx1"/>
              </a:solidFill>
            </a:endParaRPr>
          </a:p>
          <a:p>
            <a:pPr marL="0" indent="0" algn="just">
              <a:lnSpc>
                <a:spcPct val="130000"/>
              </a:lnSpc>
              <a:buNone/>
            </a:pPr>
            <a:r>
              <a:rPr lang="en-US" altLang="zh-CN" sz="2400" dirty="0"/>
              <a:t>2.   </a:t>
            </a:r>
            <a:r>
              <a:rPr lang="zh-CN" altLang="en-US" sz="2400" dirty="0"/>
              <a:t>封锁</a:t>
            </a:r>
            <a:endParaRPr lang="en-US" altLang="zh-CN" sz="2400" dirty="0"/>
          </a:p>
          <a:p>
            <a:pPr marL="0" indent="0" algn="just">
              <a:lnSpc>
                <a:spcPct val="130000"/>
              </a:lnSpc>
              <a:buNone/>
            </a:pPr>
            <a:r>
              <a:rPr lang="en-US" altLang="zh-CN" sz="2400" dirty="0"/>
              <a:t>3.   </a:t>
            </a:r>
            <a:r>
              <a:rPr lang="zh-CN" altLang="en-US" sz="2400" dirty="0"/>
              <a:t>活锁和死锁</a:t>
            </a:r>
            <a:endParaRPr lang="zh-CN" altLang="en-US" sz="2400" dirty="0"/>
          </a:p>
          <a:p>
            <a:pPr marL="0" indent="0" algn="just">
              <a:lnSpc>
                <a:spcPct val="130000"/>
              </a:lnSpc>
              <a:buNone/>
            </a:pPr>
            <a:endParaRPr lang="zh-CN" alt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altLang="zh-CN" sz="3600">
                <a:latin typeface="微软雅黑" panose="020B0503020204020204" pitchFamily="34" charset="-122"/>
                <a:ea typeface="微软雅黑" panose="020B0503020204020204" pitchFamily="34" charset="-122"/>
                <a:cs typeface="微软雅黑" panose="020B0503020204020204" pitchFamily="34" charset="-122"/>
              </a:rPr>
              <a:t> 1. </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并发控制</a:t>
            </a:r>
            <a:endParaRPr lang="zh-CN" altLang="en-US" sz="3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23" name="Rectangle 3"/>
          <p:cNvSpPr>
            <a:spLocks noGrp="1" noChangeArrowheads="1"/>
          </p:cNvSpPr>
          <p:nvPr>
            <p:ph idx="1"/>
          </p:nvPr>
        </p:nvSpPr>
        <p:spPr/>
        <p:txBody>
          <a:bodyPr>
            <a:normAutofit/>
          </a:bodyPr>
          <a:lstStyle/>
          <a:p>
            <a:pPr algn="just">
              <a:lnSpc>
                <a:spcPct val="130000"/>
              </a:lnSpc>
            </a:pPr>
            <a:r>
              <a:rPr lang="zh-CN" altLang="en-US" dirty="0"/>
              <a:t>事务并发执行带来的问题</a:t>
            </a:r>
            <a:endParaRPr lang="zh-CN" altLang="en-US" dirty="0"/>
          </a:p>
          <a:p>
            <a:pPr lvl="1" algn="just">
              <a:lnSpc>
                <a:spcPct val="130000"/>
              </a:lnSpc>
            </a:pPr>
            <a:r>
              <a:rPr lang="zh-CN" altLang="en-US" dirty="0"/>
              <a:t>会产生多个事务同时存取同一数据的情况 </a:t>
            </a:r>
            <a:endParaRPr lang="zh-CN" altLang="en-US" dirty="0"/>
          </a:p>
          <a:p>
            <a:pPr lvl="1" algn="just">
              <a:lnSpc>
                <a:spcPct val="130000"/>
              </a:lnSpc>
            </a:pPr>
            <a:r>
              <a:rPr lang="zh-CN" altLang="en-US" dirty="0"/>
              <a:t>可能会存取和存储不正确的数据，破坏</a:t>
            </a:r>
            <a:r>
              <a:rPr lang="zh-CN" altLang="en-US" b="1" dirty="0">
                <a:solidFill>
                  <a:srgbClr val="FF0000"/>
                </a:solidFill>
              </a:rPr>
              <a:t>事务隔离性</a:t>
            </a:r>
            <a:r>
              <a:rPr lang="zh-CN" altLang="en-US" dirty="0"/>
              <a:t>和</a:t>
            </a:r>
            <a:r>
              <a:rPr lang="zh-CN" altLang="en-US" b="1" dirty="0">
                <a:solidFill>
                  <a:srgbClr val="FF0000"/>
                </a:solidFill>
              </a:rPr>
              <a:t>数据库的一致性</a:t>
            </a:r>
            <a:endParaRPr lang="en-US" altLang="zh-CN" dirty="0"/>
          </a:p>
          <a:p>
            <a:pPr lvl="1" algn="just">
              <a:lnSpc>
                <a:spcPct val="130000"/>
              </a:lnSpc>
            </a:pPr>
            <a:endParaRPr lang="en-US" altLang="zh-CN" dirty="0"/>
          </a:p>
          <a:p>
            <a:pPr algn="just">
              <a:lnSpc>
                <a:spcPct val="150000"/>
              </a:lnSpc>
              <a:defRPr/>
            </a:pPr>
            <a:r>
              <a:rPr lang="zh-CN" altLang="en-US" dirty="0"/>
              <a:t>并发操作带来的数据不一致性</a:t>
            </a:r>
            <a:endParaRPr lang="zh-CN" altLang="en-US" dirty="0"/>
          </a:p>
          <a:p>
            <a:pPr marL="457200" lvl="1" indent="0" algn="just">
              <a:lnSpc>
                <a:spcPct val="150000"/>
              </a:lnSpc>
              <a:buNone/>
              <a:defRPr/>
            </a:pPr>
            <a:r>
              <a:rPr lang="en-US" altLang="zh-CN" dirty="0"/>
              <a:t>1.</a:t>
            </a:r>
            <a:r>
              <a:rPr lang="zh-CN" altLang="en-US" dirty="0"/>
              <a:t>丢失修改（</a:t>
            </a:r>
            <a:r>
              <a:rPr lang="en-US" altLang="zh-CN" dirty="0"/>
              <a:t>Lost Update</a:t>
            </a:r>
            <a:r>
              <a:rPr lang="zh-CN" altLang="en-US" dirty="0"/>
              <a:t>）</a:t>
            </a:r>
            <a:endParaRPr lang="zh-CN" altLang="en-US" dirty="0"/>
          </a:p>
          <a:p>
            <a:pPr marL="457200" lvl="1" indent="0" algn="just">
              <a:lnSpc>
                <a:spcPct val="150000"/>
              </a:lnSpc>
              <a:buNone/>
              <a:defRPr/>
            </a:pPr>
            <a:r>
              <a:rPr lang="en-US" altLang="zh-CN" dirty="0"/>
              <a:t>2.</a:t>
            </a:r>
            <a:r>
              <a:rPr lang="zh-CN" altLang="en-US" dirty="0"/>
              <a:t>不可重复读（</a:t>
            </a:r>
            <a:r>
              <a:rPr lang="en-US" altLang="zh-CN" dirty="0"/>
              <a:t>Non-repeatable Read</a:t>
            </a:r>
            <a:r>
              <a:rPr lang="zh-CN" altLang="en-US" dirty="0"/>
              <a:t>）</a:t>
            </a:r>
            <a:endParaRPr lang="zh-CN" altLang="en-US" dirty="0"/>
          </a:p>
          <a:p>
            <a:pPr marL="457200" lvl="1" indent="0" algn="just">
              <a:lnSpc>
                <a:spcPct val="150000"/>
              </a:lnSpc>
              <a:buNone/>
              <a:defRPr/>
            </a:pPr>
            <a:r>
              <a:rPr lang="en-US" altLang="zh-CN" dirty="0"/>
              <a:t>3.</a:t>
            </a:r>
            <a:r>
              <a:rPr lang="zh-CN" altLang="en-US" dirty="0"/>
              <a:t>读“脏”数据（</a:t>
            </a:r>
            <a:r>
              <a:rPr lang="en-US" altLang="zh-CN" dirty="0"/>
              <a:t>Dirty Read</a:t>
            </a:r>
            <a:r>
              <a:rPr lang="zh-CN" altLang="en-US" dirty="0"/>
              <a:t>）</a:t>
            </a:r>
            <a:endParaRPr lang="zh-CN" altLang="en-US" dirty="0"/>
          </a:p>
          <a:p>
            <a:pPr marL="457200" lvl="1" indent="0" algn="just">
              <a:lnSpc>
                <a:spcPct val="130000"/>
              </a:lnSpc>
              <a:buNone/>
            </a:pP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eaLnBrk="1" hangingPunct="1"/>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zh-CN" sz="3600" dirty="0">
                <a:latin typeface="微软雅黑" panose="020B0503020204020204" pitchFamily="34" charset="-122"/>
                <a:ea typeface="微软雅黑" panose="020B0503020204020204" pitchFamily="34" charset="-122"/>
                <a:cs typeface="微软雅黑" panose="020B0503020204020204" pitchFamily="34" charset="-122"/>
              </a:rPr>
              <a:t>封锁</a:t>
            </a:r>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（三级封锁协议）</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51" name="Rectangle 3"/>
          <p:cNvSpPr>
            <a:spLocks noGrp="1" noChangeArrowheads="1"/>
          </p:cNvSpPr>
          <p:nvPr>
            <p:ph idx="1"/>
          </p:nvPr>
        </p:nvSpPr>
        <p:spPr/>
        <p:txBody>
          <a:bodyPr/>
          <a:lstStyle/>
          <a:p>
            <a:pPr eaLnBrk="1" hangingPunct="1">
              <a:lnSpc>
                <a:spcPct val="200000"/>
              </a:lnSpc>
            </a:pPr>
            <a:r>
              <a:rPr lang="zh-CN" altLang="en-US" sz="2400" dirty="0"/>
              <a:t>封锁就是事务</a:t>
            </a:r>
            <a:r>
              <a:rPr lang="en-US" altLang="zh-CN" sz="2400" dirty="0"/>
              <a:t>T</a:t>
            </a:r>
            <a:r>
              <a:rPr lang="zh-CN" altLang="en-US" sz="2400" dirty="0"/>
              <a:t>在对某个数据对象（例如表、记录等）操作之前，先向系统发出请求，对其加锁。加锁后事务</a:t>
            </a:r>
            <a:r>
              <a:rPr lang="en-US" altLang="zh-CN" sz="2400" dirty="0"/>
              <a:t>T</a:t>
            </a:r>
            <a:r>
              <a:rPr lang="zh-CN" altLang="en-US" sz="2400" dirty="0"/>
              <a:t>就对该数据对象有了一定的控制，在事务</a:t>
            </a:r>
            <a:r>
              <a:rPr lang="en-US" altLang="zh-CN" sz="2400" dirty="0"/>
              <a:t>T</a:t>
            </a:r>
            <a:r>
              <a:rPr lang="zh-CN" altLang="en-US" sz="2400" dirty="0"/>
              <a:t>释放它的锁之前，其它的事务不能更新此数据对象。</a:t>
            </a:r>
            <a:endParaRPr lang="zh-CN" altLang="en-US" sz="2400" dirty="0"/>
          </a:p>
          <a:p>
            <a:pPr>
              <a:lnSpc>
                <a:spcPct val="190000"/>
              </a:lnSpc>
            </a:pPr>
            <a:r>
              <a:rPr lang="zh-CN" altLang="en-US" dirty="0"/>
              <a:t>基本封锁类型</a:t>
            </a:r>
            <a:endParaRPr lang="zh-CN" altLang="en-US" dirty="0"/>
          </a:p>
          <a:p>
            <a:pPr lvl="1">
              <a:lnSpc>
                <a:spcPct val="190000"/>
              </a:lnSpc>
            </a:pPr>
            <a:r>
              <a:rPr lang="zh-CN" altLang="en-US" dirty="0"/>
              <a:t>排它锁（</a:t>
            </a:r>
            <a:r>
              <a:rPr lang="en-US" altLang="zh-CN" dirty="0"/>
              <a:t>Exclusive Locks</a:t>
            </a:r>
            <a:r>
              <a:rPr lang="zh-CN" altLang="en-US" dirty="0"/>
              <a:t>，简记为</a:t>
            </a:r>
            <a:r>
              <a:rPr lang="en-US" altLang="zh-CN" dirty="0"/>
              <a:t>X</a:t>
            </a:r>
            <a:r>
              <a:rPr lang="zh-CN" altLang="en-US" dirty="0"/>
              <a:t>锁）</a:t>
            </a:r>
            <a:endParaRPr lang="zh-CN" altLang="en-US" dirty="0"/>
          </a:p>
          <a:p>
            <a:pPr lvl="1">
              <a:lnSpc>
                <a:spcPct val="190000"/>
              </a:lnSpc>
            </a:pPr>
            <a:r>
              <a:rPr lang="zh-CN" altLang="en-US" dirty="0"/>
              <a:t>共享锁（</a:t>
            </a:r>
            <a:r>
              <a:rPr lang="en-US" altLang="zh-CN" dirty="0"/>
              <a:t>Share Locks</a:t>
            </a:r>
            <a:r>
              <a:rPr lang="zh-CN" altLang="en-US" dirty="0"/>
              <a:t>，简记为</a:t>
            </a:r>
            <a:r>
              <a:rPr lang="en-US" altLang="zh-CN" dirty="0"/>
              <a:t>S</a:t>
            </a:r>
            <a:r>
              <a:rPr lang="zh-CN" altLang="en-US" dirty="0"/>
              <a:t>锁）</a:t>
            </a:r>
            <a:endParaRPr lang="zh-CN" altLang="en-US" dirty="0"/>
          </a:p>
          <a:p>
            <a:pPr eaLnBrk="1" hangingPunct="1"/>
            <a:endParaRPr lang="en-US" altLang="zh-CN"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活锁</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059" name="Rectangle 3"/>
          <p:cNvSpPr>
            <a:spLocks noGrp="1" noChangeArrowheads="1"/>
          </p:cNvSpPr>
          <p:nvPr>
            <p:ph idx="1"/>
          </p:nvPr>
        </p:nvSpPr>
        <p:spPr/>
        <p:txBody>
          <a:bodyPr>
            <a:normAutofit/>
          </a:bodyPr>
          <a:lstStyle/>
          <a:p>
            <a:pPr>
              <a:lnSpc>
                <a:spcPct val="150000"/>
              </a:lnSpc>
            </a:pPr>
            <a:r>
              <a:rPr lang="zh-CN" altLang="en-US" sz="2000" dirty="0"/>
              <a:t>事务</a:t>
            </a:r>
            <a:r>
              <a:rPr lang="en-US" altLang="zh-CN" sz="2000" dirty="0"/>
              <a:t>T</a:t>
            </a:r>
            <a:r>
              <a:rPr lang="en-US" altLang="zh-CN" sz="2000" baseline="-25000" dirty="0"/>
              <a:t>1</a:t>
            </a:r>
            <a:r>
              <a:rPr lang="zh-CN" altLang="en-US" sz="2000" dirty="0"/>
              <a:t>封锁了数据</a:t>
            </a:r>
            <a:r>
              <a:rPr lang="en-US" altLang="zh-CN" sz="2000" dirty="0"/>
              <a:t>R</a:t>
            </a:r>
            <a:endParaRPr lang="en-US" altLang="zh-CN" sz="2000" dirty="0"/>
          </a:p>
          <a:p>
            <a:pPr>
              <a:lnSpc>
                <a:spcPct val="150000"/>
              </a:lnSpc>
            </a:pPr>
            <a:r>
              <a:rPr lang="zh-CN" altLang="en-US" sz="2000" dirty="0"/>
              <a:t>事务</a:t>
            </a:r>
            <a:r>
              <a:rPr lang="en-US" altLang="zh-CN" sz="2000" dirty="0"/>
              <a:t>T</a:t>
            </a:r>
            <a:r>
              <a:rPr lang="en-US" altLang="zh-CN" sz="2000" baseline="-25000" dirty="0"/>
              <a:t>2</a:t>
            </a:r>
            <a:r>
              <a:rPr lang="zh-CN" altLang="en-US" sz="2000" dirty="0"/>
              <a:t>又请求封锁</a:t>
            </a:r>
            <a:r>
              <a:rPr lang="en-US" altLang="zh-CN" sz="2000" dirty="0"/>
              <a:t>R</a:t>
            </a:r>
            <a:r>
              <a:rPr lang="zh-CN" altLang="en-US" sz="2000" dirty="0"/>
              <a:t>，于是</a:t>
            </a:r>
            <a:r>
              <a:rPr lang="en-US" altLang="zh-CN" sz="2000" dirty="0"/>
              <a:t>T</a:t>
            </a:r>
            <a:r>
              <a:rPr lang="en-US" altLang="zh-CN" sz="2000" baseline="-25000" dirty="0"/>
              <a:t>2</a:t>
            </a:r>
            <a:r>
              <a:rPr lang="zh-CN" altLang="en-US" sz="2000" dirty="0"/>
              <a:t>等待。</a:t>
            </a:r>
            <a:endParaRPr lang="zh-CN" altLang="en-US" sz="2000" dirty="0"/>
          </a:p>
          <a:p>
            <a:pPr>
              <a:lnSpc>
                <a:spcPct val="150000"/>
              </a:lnSpc>
            </a:pPr>
            <a:r>
              <a:rPr lang="en-US" altLang="zh-CN" sz="2000" dirty="0"/>
              <a:t>T</a:t>
            </a:r>
            <a:r>
              <a:rPr lang="en-US" altLang="zh-CN" sz="2000" baseline="-25000" dirty="0"/>
              <a:t>3</a:t>
            </a:r>
            <a:r>
              <a:rPr lang="zh-CN" altLang="en-US" sz="2000" dirty="0"/>
              <a:t>也请求封锁</a:t>
            </a:r>
            <a:r>
              <a:rPr lang="en-US" altLang="zh-CN" sz="2000" dirty="0"/>
              <a:t>R</a:t>
            </a:r>
            <a:r>
              <a:rPr lang="zh-CN" altLang="en-US" sz="2000" dirty="0"/>
              <a:t>，当</a:t>
            </a:r>
            <a:r>
              <a:rPr lang="en-US" altLang="zh-CN" sz="2000" dirty="0"/>
              <a:t>T</a:t>
            </a:r>
            <a:r>
              <a:rPr lang="en-US" altLang="zh-CN" sz="2000" baseline="-25000" dirty="0"/>
              <a:t>1</a:t>
            </a:r>
            <a:r>
              <a:rPr lang="zh-CN" altLang="en-US" sz="2000" dirty="0"/>
              <a:t>释放了</a:t>
            </a:r>
            <a:r>
              <a:rPr lang="en-US" altLang="zh-CN" sz="2000" dirty="0"/>
              <a:t>R</a:t>
            </a:r>
            <a:r>
              <a:rPr lang="zh-CN" altLang="en-US" sz="2000" dirty="0"/>
              <a:t>上的封锁之后系统首先批准了</a:t>
            </a:r>
            <a:r>
              <a:rPr lang="en-US" altLang="zh-CN" sz="2000" dirty="0"/>
              <a:t>T</a:t>
            </a:r>
            <a:r>
              <a:rPr lang="en-US" altLang="zh-CN" sz="2000" baseline="-25000" dirty="0"/>
              <a:t>3</a:t>
            </a:r>
            <a:r>
              <a:rPr lang="zh-CN" altLang="en-US" sz="2000" dirty="0"/>
              <a:t>的请求，</a:t>
            </a:r>
            <a:r>
              <a:rPr lang="en-US" altLang="zh-CN" sz="2000" dirty="0"/>
              <a:t>T</a:t>
            </a:r>
            <a:r>
              <a:rPr lang="en-US" altLang="zh-CN" sz="2000" baseline="-25000" dirty="0"/>
              <a:t>2</a:t>
            </a:r>
            <a:r>
              <a:rPr lang="zh-CN" altLang="en-US" sz="2000" dirty="0"/>
              <a:t>仍然等待。</a:t>
            </a:r>
            <a:endParaRPr lang="zh-CN" altLang="en-US" sz="2000" dirty="0"/>
          </a:p>
          <a:p>
            <a:pPr>
              <a:lnSpc>
                <a:spcPct val="150000"/>
              </a:lnSpc>
            </a:pPr>
            <a:r>
              <a:rPr lang="en-US" altLang="zh-CN" sz="2000" dirty="0"/>
              <a:t>T</a:t>
            </a:r>
            <a:r>
              <a:rPr lang="en-US" altLang="zh-CN" sz="2000" baseline="-25000" dirty="0"/>
              <a:t>4</a:t>
            </a:r>
            <a:r>
              <a:rPr lang="zh-CN" altLang="en-US" sz="2000" dirty="0"/>
              <a:t>又请求封锁</a:t>
            </a:r>
            <a:r>
              <a:rPr lang="en-US" altLang="zh-CN" sz="2000" dirty="0"/>
              <a:t>R</a:t>
            </a:r>
            <a:r>
              <a:rPr lang="zh-CN" altLang="en-US" sz="2000" dirty="0"/>
              <a:t>，当</a:t>
            </a:r>
            <a:r>
              <a:rPr lang="en-US" altLang="zh-CN" sz="2000" dirty="0"/>
              <a:t>T</a:t>
            </a:r>
            <a:r>
              <a:rPr lang="en-US" altLang="zh-CN" sz="2000" baseline="-25000" dirty="0"/>
              <a:t>3</a:t>
            </a:r>
            <a:r>
              <a:rPr lang="zh-CN" altLang="en-US" sz="2000" dirty="0"/>
              <a:t>释放了</a:t>
            </a:r>
            <a:r>
              <a:rPr lang="en-US" altLang="zh-CN" sz="2000" dirty="0"/>
              <a:t>R</a:t>
            </a:r>
            <a:r>
              <a:rPr lang="zh-CN" altLang="en-US" sz="2000" dirty="0"/>
              <a:t>上的封锁之后系统又批准了</a:t>
            </a:r>
            <a:r>
              <a:rPr lang="en-US" altLang="zh-CN" sz="2000" dirty="0"/>
              <a:t>T</a:t>
            </a:r>
            <a:r>
              <a:rPr lang="en-US" altLang="zh-CN" sz="2000" baseline="-25000" dirty="0"/>
              <a:t>4</a:t>
            </a:r>
            <a:r>
              <a:rPr lang="zh-CN" altLang="en-US" sz="2000" dirty="0"/>
              <a:t>的请求</a:t>
            </a:r>
            <a:r>
              <a:rPr lang="en-US" altLang="zh-CN" sz="2000" dirty="0"/>
              <a:t>……</a:t>
            </a:r>
            <a:endParaRPr lang="en-US" altLang="zh-CN" sz="2000" dirty="0"/>
          </a:p>
          <a:p>
            <a:pPr>
              <a:lnSpc>
                <a:spcPct val="150000"/>
              </a:lnSpc>
            </a:pPr>
            <a:r>
              <a:rPr lang="en-US" altLang="zh-CN" sz="2000" b="1" dirty="0"/>
              <a:t>T</a:t>
            </a:r>
            <a:r>
              <a:rPr lang="en-US" altLang="zh-CN" sz="2000" b="1" baseline="-25000" dirty="0"/>
              <a:t>2</a:t>
            </a:r>
            <a:r>
              <a:rPr lang="zh-CN" altLang="en-US" sz="2000" b="1" dirty="0"/>
              <a:t>有可能永远等待，这就是活锁的情形 </a:t>
            </a:r>
            <a:endParaRPr lang="zh-CN" altLang="en-US" sz="2000" b="1" dirty="0"/>
          </a:p>
          <a:p>
            <a:pPr eaLnBrk="1" hangingPunct="1"/>
            <a:endParaRPr lang="en-US" altLang="zh-CN" dirty="0"/>
          </a:p>
          <a:p>
            <a:r>
              <a:rPr lang="zh-CN" altLang="en-US" sz="2400" dirty="0"/>
              <a:t>避免活锁：采用</a:t>
            </a:r>
            <a:r>
              <a:rPr lang="zh-CN" altLang="en-US" sz="2400" b="1" dirty="0">
                <a:solidFill>
                  <a:srgbClr val="FF0000"/>
                </a:solidFill>
              </a:rPr>
              <a:t>先来先服务</a:t>
            </a:r>
            <a:r>
              <a:rPr lang="zh-CN" altLang="en-US" sz="2400" dirty="0"/>
              <a:t>的策略</a:t>
            </a:r>
            <a:endParaRPr lang="zh-CN" altLang="en-US" sz="2400" dirty="0"/>
          </a:p>
          <a:p>
            <a:pPr eaLnBrk="1" hangingPunct="1"/>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602" name="Group 2"/>
          <p:cNvGrpSpPr/>
          <p:nvPr/>
        </p:nvGrpSpPr>
        <p:grpSpPr bwMode="auto">
          <a:xfrm>
            <a:off x="1752600" y="0"/>
            <a:ext cx="3048000" cy="2962276"/>
            <a:chOff x="144" y="144"/>
            <a:chExt cx="1920" cy="1866"/>
          </a:xfrm>
        </p:grpSpPr>
        <p:sp>
          <p:nvSpPr>
            <p:cNvPr id="25646" name="Text Box 3"/>
            <p:cNvSpPr txBox="1">
              <a:spLocks noChangeArrowheads="1"/>
            </p:cNvSpPr>
            <p:nvPr/>
          </p:nvSpPr>
          <p:spPr bwMode="auto">
            <a:xfrm>
              <a:off x="144" y="144"/>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1"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rPr>
                <a:t>S</a:t>
              </a:r>
              <a:endParaRPr kumimoji="1"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sp>
          <p:nvSpPr>
            <p:cNvPr id="25647" name="Line 4"/>
            <p:cNvSpPr>
              <a:spLocks noChangeShapeType="1"/>
            </p:cNvSpPr>
            <p:nvPr/>
          </p:nvSpPr>
          <p:spPr bwMode="auto">
            <a:xfrm>
              <a:off x="144" y="384"/>
              <a:ext cx="18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48" name="Line 5"/>
            <p:cNvSpPr>
              <a:spLocks noChangeShapeType="1"/>
            </p:cNvSpPr>
            <p:nvPr/>
          </p:nvSpPr>
          <p:spPr bwMode="auto">
            <a:xfrm>
              <a:off x="144" y="624"/>
              <a:ext cx="18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49" name="Line 6"/>
            <p:cNvSpPr>
              <a:spLocks noChangeShapeType="1"/>
            </p:cNvSpPr>
            <p:nvPr/>
          </p:nvSpPr>
          <p:spPr bwMode="auto">
            <a:xfrm>
              <a:off x="624" y="384"/>
              <a:ext cx="0" cy="15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50" name="Line 7"/>
            <p:cNvSpPr>
              <a:spLocks noChangeShapeType="1"/>
            </p:cNvSpPr>
            <p:nvPr/>
          </p:nvSpPr>
          <p:spPr bwMode="auto">
            <a:xfrm>
              <a:off x="1296" y="432"/>
              <a:ext cx="0" cy="15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51" name="Line 8"/>
            <p:cNvSpPr>
              <a:spLocks noChangeShapeType="1"/>
            </p:cNvSpPr>
            <p:nvPr/>
          </p:nvSpPr>
          <p:spPr bwMode="auto">
            <a:xfrm>
              <a:off x="192" y="1968"/>
              <a:ext cx="18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52" name="Text Box 9"/>
            <p:cNvSpPr txBox="1">
              <a:spLocks noChangeArrowheads="1"/>
            </p:cNvSpPr>
            <p:nvPr/>
          </p:nvSpPr>
          <p:spPr bwMode="auto">
            <a:xfrm>
              <a:off x="192" y="384"/>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         B           C</a:t>
              </a:r>
              <a:endPar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5653" name="Text Box 10"/>
            <p:cNvSpPr txBox="1">
              <a:spLocks noChangeArrowheads="1"/>
            </p:cNvSpPr>
            <p:nvPr/>
          </p:nvSpPr>
          <p:spPr bwMode="auto">
            <a:xfrm>
              <a:off x="192" y="672"/>
              <a:ext cx="1824" cy="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a1        b1         c1</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a1        b2         c2</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a2        b2         c1</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a1        b3         c2</a:t>
              </a:r>
              <a:endPar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grpSp>
        <p:nvGrpSpPr>
          <p:cNvPr id="25603" name="Group 11"/>
          <p:cNvGrpSpPr/>
          <p:nvPr/>
        </p:nvGrpSpPr>
        <p:grpSpPr bwMode="auto">
          <a:xfrm>
            <a:off x="1752600" y="3038475"/>
            <a:ext cx="3200400" cy="1828800"/>
            <a:chOff x="2880" y="144"/>
            <a:chExt cx="2016" cy="1152"/>
          </a:xfrm>
        </p:grpSpPr>
        <p:sp>
          <p:nvSpPr>
            <p:cNvPr id="25638" name="Text Box 12"/>
            <p:cNvSpPr txBox="1">
              <a:spLocks noChangeArrowheads="1"/>
            </p:cNvSpPr>
            <p:nvPr/>
          </p:nvSpPr>
          <p:spPr bwMode="auto">
            <a:xfrm>
              <a:off x="2976" y="14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rPr>
                <a:t>RS</a:t>
              </a:r>
              <a:endParaRPr kumimoji="1"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sp>
          <p:nvSpPr>
            <p:cNvPr id="25639" name="Line 13"/>
            <p:cNvSpPr>
              <a:spLocks noChangeShapeType="1"/>
            </p:cNvSpPr>
            <p:nvPr/>
          </p:nvSpPr>
          <p:spPr bwMode="auto">
            <a:xfrm>
              <a:off x="2880" y="384"/>
              <a:ext cx="19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40" name="Line 14"/>
            <p:cNvSpPr>
              <a:spLocks noChangeShapeType="1"/>
            </p:cNvSpPr>
            <p:nvPr/>
          </p:nvSpPr>
          <p:spPr bwMode="auto">
            <a:xfrm>
              <a:off x="2880" y="672"/>
              <a:ext cx="19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41" name="Line 15"/>
            <p:cNvSpPr>
              <a:spLocks noChangeShapeType="1"/>
            </p:cNvSpPr>
            <p:nvPr/>
          </p:nvSpPr>
          <p:spPr bwMode="auto">
            <a:xfrm>
              <a:off x="3456" y="384"/>
              <a:ext cx="0" cy="9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42" name="Line 16"/>
            <p:cNvSpPr>
              <a:spLocks noChangeShapeType="1"/>
            </p:cNvSpPr>
            <p:nvPr/>
          </p:nvSpPr>
          <p:spPr bwMode="auto">
            <a:xfrm>
              <a:off x="4128" y="384"/>
              <a:ext cx="0" cy="9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43" name="Line 17"/>
            <p:cNvSpPr>
              <a:spLocks noChangeShapeType="1"/>
            </p:cNvSpPr>
            <p:nvPr/>
          </p:nvSpPr>
          <p:spPr bwMode="auto">
            <a:xfrm>
              <a:off x="2880" y="1296"/>
              <a:ext cx="201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44" name="Text Box 18"/>
            <p:cNvSpPr txBox="1">
              <a:spLocks noChangeArrowheads="1"/>
            </p:cNvSpPr>
            <p:nvPr/>
          </p:nvSpPr>
          <p:spPr bwMode="auto">
            <a:xfrm>
              <a:off x="2976" y="384"/>
              <a:ext cx="17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           B           C</a:t>
              </a:r>
              <a:endPar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5645" name="Text Box 19"/>
            <p:cNvSpPr txBox="1">
              <a:spLocks noChangeArrowheads="1"/>
            </p:cNvSpPr>
            <p:nvPr/>
          </p:nvSpPr>
          <p:spPr bwMode="auto">
            <a:xfrm>
              <a:off x="2928" y="768"/>
              <a:ext cx="183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a1          b2          c2</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a2          b2          c1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grpSp>
        <p:nvGrpSpPr>
          <p:cNvPr id="25604" name="Group 20"/>
          <p:cNvGrpSpPr/>
          <p:nvPr/>
        </p:nvGrpSpPr>
        <p:grpSpPr bwMode="auto">
          <a:xfrm>
            <a:off x="1752600" y="4972050"/>
            <a:ext cx="3124200" cy="1828800"/>
            <a:chOff x="144" y="2400"/>
            <a:chExt cx="2016" cy="1296"/>
          </a:xfrm>
        </p:grpSpPr>
        <p:sp>
          <p:nvSpPr>
            <p:cNvPr id="25631" name="Text Box 21"/>
            <p:cNvSpPr txBox="1">
              <a:spLocks noChangeArrowheads="1"/>
            </p:cNvSpPr>
            <p:nvPr/>
          </p:nvSpPr>
          <p:spPr bwMode="auto">
            <a:xfrm>
              <a:off x="192" y="2400"/>
              <a:ext cx="168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rPr>
                <a:t>R-S</a:t>
              </a:r>
              <a:endParaRPr kumimoji="1"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sp>
          <p:nvSpPr>
            <p:cNvPr id="25632" name="Line 22"/>
            <p:cNvSpPr>
              <a:spLocks noChangeShapeType="1"/>
            </p:cNvSpPr>
            <p:nvPr/>
          </p:nvSpPr>
          <p:spPr bwMode="auto">
            <a:xfrm>
              <a:off x="192" y="2688"/>
              <a:ext cx="19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33" name="Line 23"/>
            <p:cNvSpPr>
              <a:spLocks noChangeShapeType="1"/>
            </p:cNvSpPr>
            <p:nvPr/>
          </p:nvSpPr>
          <p:spPr bwMode="auto">
            <a:xfrm>
              <a:off x="192" y="3024"/>
              <a:ext cx="19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34" name="Line 24"/>
            <p:cNvSpPr>
              <a:spLocks noChangeShapeType="1"/>
            </p:cNvSpPr>
            <p:nvPr/>
          </p:nvSpPr>
          <p:spPr bwMode="auto">
            <a:xfrm>
              <a:off x="624" y="2688"/>
              <a:ext cx="0" cy="100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35" name="Line 25"/>
            <p:cNvSpPr>
              <a:spLocks noChangeShapeType="1"/>
            </p:cNvSpPr>
            <p:nvPr/>
          </p:nvSpPr>
          <p:spPr bwMode="auto">
            <a:xfrm>
              <a:off x="1344" y="2688"/>
              <a:ext cx="0" cy="100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36" name="Line 26"/>
            <p:cNvSpPr>
              <a:spLocks noChangeShapeType="1"/>
            </p:cNvSpPr>
            <p:nvPr/>
          </p:nvSpPr>
          <p:spPr bwMode="auto">
            <a:xfrm flipV="1">
              <a:off x="144" y="3696"/>
              <a:ext cx="19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37" name="Text Box 27"/>
            <p:cNvSpPr txBox="1">
              <a:spLocks noChangeArrowheads="1"/>
            </p:cNvSpPr>
            <p:nvPr/>
          </p:nvSpPr>
          <p:spPr bwMode="auto">
            <a:xfrm>
              <a:off x="192" y="2736"/>
              <a:ext cx="1968"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           B            C</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a1         b1           c1</a:t>
              </a:r>
              <a:endPar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25605" name="Text Box 28"/>
          <p:cNvSpPr txBox="1">
            <a:spLocks noChangeArrowheads="1"/>
          </p:cNvSpPr>
          <p:nvPr/>
        </p:nvSpPr>
        <p:spPr bwMode="auto">
          <a:xfrm>
            <a:off x="5867400" y="22860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rPr>
              <a:t>RS</a:t>
            </a:r>
            <a:endParaRPr kumimoji="1"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sp>
        <p:nvSpPr>
          <p:cNvPr id="25606" name="Line 29"/>
          <p:cNvSpPr>
            <a:spLocks noChangeShapeType="1"/>
          </p:cNvSpPr>
          <p:nvPr/>
        </p:nvSpPr>
        <p:spPr bwMode="auto">
          <a:xfrm>
            <a:off x="5105400" y="2667000"/>
            <a:ext cx="5562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07" name="Line 30"/>
          <p:cNvSpPr>
            <a:spLocks noChangeShapeType="1"/>
          </p:cNvSpPr>
          <p:nvPr/>
        </p:nvSpPr>
        <p:spPr bwMode="auto">
          <a:xfrm>
            <a:off x="5105400" y="3124200"/>
            <a:ext cx="5562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08" name="Line 31"/>
          <p:cNvSpPr>
            <a:spLocks noChangeShapeType="1"/>
          </p:cNvSpPr>
          <p:nvPr/>
        </p:nvSpPr>
        <p:spPr bwMode="auto">
          <a:xfrm>
            <a:off x="8001000" y="2667000"/>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09" name="Line 32"/>
          <p:cNvSpPr>
            <a:spLocks noChangeShapeType="1"/>
          </p:cNvSpPr>
          <p:nvPr/>
        </p:nvSpPr>
        <p:spPr bwMode="auto">
          <a:xfrm>
            <a:off x="7010400" y="2667000"/>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10" name="Line 33"/>
          <p:cNvSpPr>
            <a:spLocks noChangeShapeType="1"/>
          </p:cNvSpPr>
          <p:nvPr/>
        </p:nvSpPr>
        <p:spPr bwMode="auto">
          <a:xfrm>
            <a:off x="6019800" y="2667000"/>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11" name="Line 34"/>
          <p:cNvSpPr>
            <a:spLocks noChangeShapeType="1"/>
          </p:cNvSpPr>
          <p:nvPr/>
        </p:nvSpPr>
        <p:spPr bwMode="auto">
          <a:xfrm>
            <a:off x="8915400" y="2667000"/>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12" name="Line 35"/>
          <p:cNvSpPr>
            <a:spLocks noChangeShapeType="1"/>
          </p:cNvSpPr>
          <p:nvPr/>
        </p:nvSpPr>
        <p:spPr bwMode="auto">
          <a:xfrm>
            <a:off x="9829800" y="2667000"/>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13" name="Line 36"/>
          <p:cNvSpPr>
            <a:spLocks noChangeShapeType="1"/>
          </p:cNvSpPr>
          <p:nvPr/>
        </p:nvSpPr>
        <p:spPr bwMode="auto">
          <a:xfrm>
            <a:off x="5105400" y="2667000"/>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5614" name="Text Box 37"/>
          <p:cNvSpPr txBox="1">
            <a:spLocks noChangeArrowheads="1"/>
          </p:cNvSpPr>
          <p:nvPr/>
        </p:nvSpPr>
        <p:spPr bwMode="auto">
          <a:xfrm>
            <a:off x="5181600" y="2743201"/>
            <a:ext cx="52578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3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a:t>
            </a:r>
            <a:r>
              <a:rPr kumimoji="1" lang="en-US" altLang="zh-CN" sz="23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     </a:t>
            </a:r>
            <a:r>
              <a:rPr kumimoji="1" lang="zh-CN" altLang="en-US" sz="23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3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R.B       R.C       S.A     </a:t>
            </a:r>
            <a:r>
              <a:rPr kumimoji="1" lang="zh-CN" altLang="en-US" sz="23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23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S.B   S.C</a:t>
            </a:r>
            <a:endParaRPr kumimoji="1" lang="en-US" altLang="zh-CN" sz="23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a1              b1              c1             a1            b2          c2</a:t>
            </a:r>
            <a:endPar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a1              b1              c1             a1            b3          c2</a:t>
            </a:r>
            <a:endPar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a1              b1              c1             a2            b2          c1</a:t>
            </a:r>
            <a:endPar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a1              b2              c2             a1            b2          c2</a:t>
            </a:r>
            <a:endPar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a1              b2              c2             a1            b3          c2</a:t>
            </a:r>
            <a:endPar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a1              b2              c2             a2            b2          c1</a:t>
            </a:r>
            <a:endPar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a2              b2              c1             a1            b2          c2</a:t>
            </a:r>
            <a:endPar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a2              b2              c1             a1            b3          c2</a:t>
            </a:r>
            <a:endPar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a2              b2              c1             a2            b2          c1</a:t>
            </a:r>
            <a:endPar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nvGrpSpPr>
          <p:cNvPr id="25615" name="Group 38"/>
          <p:cNvGrpSpPr/>
          <p:nvPr/>
        </p:nvGrpSpPr>
        <p:grpSpPr bwMode="auto">
          <a:xfrm>
            <a:off x="5029200" y="76201"/>
            <a:ext cx="2743200" cy="2162175"/>
            <a:chOff x="432" y="1152"/>
            <a:chExt cx="2208" cy="1728"/>
          </a:xfrm>
        </p:grpSpPr>
        <p:sp>
          <p:nvSpPr>
            <p:cNvPr id="25624" name="Line 39"/>
            <p:cNvSpPr>
              <a:spLocks noChangeShapeType="1"/>
            </p:cNvSpPr>
            <p:nvPr/>
          </p:nvSpPr>
          <p:spPr bwMode="auto">
            <a:xfrm>
              <a:off x="432" y="1440"/>
              <a:ext cx="216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endParaRPr>
            </a:p>
          </p:txBody>
        </p:sp>
        <p:sp>
          <p:nvSpPr>
            <p:cNvPr id="25625" name="Line 40"/>
            <p:cNvSpPr>
              <a:spLocks noChangeShapeType="1"/>
            </p:cNvSpPr>
            <p:nvPr/>
          </p:nvSpPr>
          <p:spPr bwMode="auto">
            <a:xfrm>
              <a:off x="480" y="1776"/>
              <a:ext cx="216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endParaRPr>
            </a:p>
          </p:txBody>
        </p:sp>
        <p:sp>
          <p:nvSpPr>
            <p:cNvPr id="25626" name="Line 41"/>
            <p:cNvSpPr>
              <a:spLocks noChangeShapeType="1"/>
            </p:cNvSpPr>
            <p:nvPr/>
          </p:nvSpPr>
          <p:spPr bwMode="auto">
            <a:xfrm>
              <a:off x="1056" y="1440"/>
              <a:ext cx="0" cy="14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endParaRPr>
            </a:p>
          </p:txBody>
        </p:sp>
        <p:sp>
          <p:nvSpPr>
            <p:cNvPr id="25627" name="Line 42"/>
            <p:cNvSpPr>
              <a:spLocks noChangeShapeType="1"/>
            </p:cNvSpPr>
            <p:nvPr/>
          </p:nvSpPr>
          <p:spPr bwMode="auto">
            <a:xfrm>
              <a:off x="1824" y="1440"/>
              <a:ext cx="0" cy="14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endParaRPr>
            </a:p>
          </p:txBody>
        </p:sp>
        <p:sp>
          <p:nvSpPr>
            <p:cNvPr id="25628" name="Text Box 43"/>
            <p:cNvSpPr txBox="1">
              <a:spLocks noChangeArrowheads="1"/>
            </p:cNvSpPr>
            <p:nvPr/>
          </p:nvSpPr>
          <p:spPr bwMode="auto">
            <a:xfrm>
              <a:off x="481" y="1489"/>
              <a:ext cx="196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Ａ　　　Ｂ　　　Ｃ</a:t>
              </a:r>
              <a:endParaRPr kumimoji="1" lang="zh-CN" altLang="en-US" sz="1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452652" name="Text Box 44"/>
            <p:cNvSpPr txBox="1">
              <a:spLocks noChangeArrowheads="1"/>
            </p:cNvSpPr>
            <p:nvPr/>
          </p:nvSpPr>
          <p:spPr bwMode="auto">
            <a:xfrm>
              <a:off x="481" y="1824"/>
              <a:ext cx="2111" cy="1048"/>
            </a:xfrm>
            <a:prstGeom prst="rect">
              <a:avLst/>
            </a:prstGeom>
            <a:noFill/>
            <a:ln w="9525">
              <a:noFill/>
              <a:miter lim="800000"/>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a1           b1            c1</a:t>
              </a:r>
              <a:endPar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a1           b2            c2</a:t>
              </a:r>
              <a:endPar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a2           b2            c1</a:t>
              </a:r>
              <a:endPar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25630" name="Text Box 45"/>
            <p:cNvSpPr txBox="1">
              <a:spLocks noChangeArrowheads="1"/>
            </p:cNvSpPr>
            <p:nvPr/>
          </p:nvSpPr>
          <p:spPr bwMode="auto">
            <a:xfrm>
              <a:off x="432" y="1152"/>
              <a:ext cx="134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R</a:t>
              </a:r>
              <a:endParaRPr kumimoji="1" lang="en-US" altLang="zh-CN" sz="20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grpSp>
      <p:grpSp>
        <p:nvGrpSpPr>
          <p:cNvPr id="25616" name="Group 46"/>
          <p:cNvGrpSpPr/>
          <p:nvPr/>
        </p:nvGrpSpPr>
        <p:grpSpPr bwMode="auto">
          <a:xfrm>
            <a:off x="7924800" y="28576"/>
            <a:ext cx="2743200" cy="2219325"/>
            <a:chOff x="3072" y="1152"/>
            <a:chExt cx="2112" cy="1758"/>
          </a:xfrm>
        </p:grpSpPr>
        <p:sp>
          <p:nvSpPr>
            <p:cNvPr id="25617" name="Line 47"/>
            <p:cNvSpPr>
              <a:spLocks noChangeShapeType="1"/>
            </p:cNvSpPr>
            <p:nvPr/>
          </p:nvSpPr>
          <p:spPr bwMode="auto">
            <a:xfrm>
              <a:off x="3120" y="1440"/>
              <a:ext cx="19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endParaRPr>
            </a:p>
          </p:txBody>
        </p:sp>
        <p:sp>
          <p:nvSpPr>
            <p:cNvPr id="25618" name="Line 48"/>
            <p:cNvSpPr>
              <a:spLocks noChangeShapeType="1"/>
            </p:cNvSpPr>
            <p:nvPr/>
          </p:nvSpPr>
          <p:spPr bwMode="auto">
            <a:xfrm>
              <a:off x="3168" y="1776"/>
              <a:ext cx="196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endParaRPr>
            </a:p>
          </p:txBody>
        </p:sp>
        <p:sp>
          <p:nvSpPr>
            <p:cNvPr id="25619" name="Line 49"/>
            <p:cNvSpPr>
              <a:spLocks noChangeShapeType="1"/>
            </p:cNvSpPr>
            <p:nvPr/>
          </p:nvSpPr>
          <p:spPr bwMode="auto">
            <a:xfrm>
              <a:off x="3744" y="1440"/>
              <a:ext cx="0" cy="14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endParaRPr>
            </a:p>
          </p:txBody>
        </p:sp>
        <p:sp>
          <p:nvSpPr>
            <p:cNvPr id="25620" name="Line 50"/>
            <p:cNvSpPr>
              <a:spLocks noChangeShapeType="1"/>
            </p:cNvSpPr>
            <p:nvPr/>
          </p:nvSpPr>
          <p:spPr bwMode="auto">
            <a:xfrm>
              <a:off x="4416" y="1440"/>
              <a:ext cx="0" cy="14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Calibri" panose="020F0502020204030204"/>
                <a:ea typeface="宋体" panose="02010600030101010101" pitchFamily="2" charset="-122"/>
                <a:cs typeface="+mn-cs"/>
              </a:endParaRPr>
            </a:p>
          </p:txBody>
        </p:sp>
        <p:sp>
          <p:nvSpPr>
            <p:cNvPr id="25621" name="Text Box 51"/>
            <p:cNvSpPr txBox="1">
              <a:spLocks noChangeArrowheads="1"/>
            </p:cNvSpPr>
            <p:nvPr/>
          </p:nvSpPr>
          <p:spPr bwMode="auto">
            <a:xfrm>
              <a:off x="3169" y="1489"/>
              <a:ext cx="2015"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Ａ　　　Ｂ　　Ｃ</a:t>
              </a:r>
              <a:endParaRPr kumimoji="1" lang="zh-CN" altLang="en-US" sz="20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452660" name="Text Box 52"/>
            <p:cNvSpPr txBox="1">
              <a:spLocks noChangeArrowheads="1"/>
            </p:cNvSpPr>
            <p:nvPr/>
          </p:nvSpPr>
          <p:spPr bwMode="auto">
            <a:xfrm>
              <a:off x="3121" y="1871"/>
              <a:ext cx="2014" cy="1039"/>
            </a:xfrm>
            <a:prstGeom prst="rect">
              <a:avLst/>
            </a:prstGeom>
            <a:noFill/>
            <a:ln w="9525">
              <a:noFill/>
              <a:miter lim="800000"/>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a1            b2           c2</a:t>
              </a:r>
              <a:endPar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a1            b3           c2</a:t>
              </a:r>
              <a:endPar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a2            b2           c1</a:t>
              </a:r>
              <a:endPar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endParaRPr>
            </a:p>
          </p:txBody>
        </p:sp>
        <p:sp>
          <p:nvSpPr>
            <p:cNvPr id="25623" name="Text Box 53"/>
            <p:cNvSpPr txBox="1">
              <a:spLocks noChangeArrowheads="1"/>
            </p:cNvSpPr>
            <p:nvPr/>
          </p:nvSpPr>
          <p:spPr bwMode="auto">
            <a:xfrm>
              <a:off x="3072" y="1152"/>
              <a:ext cx="134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0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rPr>
                <a:t>S</a:t>
              </a:r>
              <a:endParaRPr kumimoji="1" lang="en-US" altLang="zh-CN" sz="20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sym typeface="Symbol" panose="05050102010706020507" pitchFamily="18" charset="2"/>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pPr eaLnBrk="1" hangingPunct="1"/>
            <a:r>
              <a:rPr lang="en-US" altLang="zh-CN" sz="360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3600" dirty="0">
                <a:latin typeface="微软雅黑" panose="020B0503020204020204" pitchFamily="34" charset="-122"/>
                <a:ea typeface="微软雅黑" panose="020B0503020204020204" pitchFamily="34" charset="-122"/>
                <a:cs typeface="微软雅黑" panose="020B0503020204020204" pitchFamily="34" charset="-122"/>
              </a:rPr>
              <a:t>死锁</a:t>
            </a:r>
            <a:endParaRPr lang="zh-CN" altLang="en-US" sz="3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203" name="Rectangle 10"/>
          <p:cNvSpPr>
            <a:spLocks noGrp="1" noChangeArrowheads="1"/>
          </p:cNvSpPr>
          <p:nvPr>
            <p:ph idx="1"/>
          </p:nvPr>
        </p:nvSpPr>
        <p:spPr>
          <a:xfrm>
            <a:off x="838200" y="1306195"/>
            <a:ext cx="10515600" cy="5123180"/>
          </a:xfrm>
        </p:spPr>
        <p:txBody>
          <a:bodyPr>
            <a:normAutofit fontScale="92500" lnSpcReduction="10000"/>
          </a:bodyPr>
          <a:lstStyle/>
          <a:p>
            <a:pPr eaLnBrk="1" hangingPunct="1">
              <a:lnSpc>
                <a:spcPct val="130000"/>
              </a:lnSpc>
            </a:pPr>
            <a:r>
              <a:rPr lang="zh-CN" altLang="en-US" sz="2400" dirty="0"/>
              <a:t>事务</a:t>
            </a:r>
            <a:r>
              <a:rPr lang="en-US" altLang="zh-CN" sz="2400" dirty="0"/>
              <a:t>T</a:t>
            </a:r>
            <a:r>
              <a:rPr lang="en-US" altLang="zh-CN" sz="2400" baseline="-25000" dirty="0"/>
              <a:t>1</a:t>
            </a:r>
            <a:r>
              <a:rPr lang="zh-CN" altLang="en-US" sz="2400" dirty="0"/>
              <a:t>封锁了数据</a:t>
            </a:r>
            <a:r>
              <a:rPr lang="en-US" altLang="zh-CN" sz="2400" dirty="0"/>
              <a:t>R</a:t>
            </a:r>
            <a:r>
              <a:rPr lang="en-US" altLang="zh-CN" sz="2400" baseline="-25000" dirty="0"/>
              <a:t>1</a:t>
            </a:r>
            <a:endParaRPr lang="en-US" altLang="zh-CN" sz="2400" baseline="-25000" dirty="0"/>
          </a:p>
          <a:p>
            <a:pPr eaLnBrk="1" hangingPunct="1">
              <a:lnSpc>
                <a:spcPct val="130000"/>
              </a:lnSpc>
            </a:pPr>
            <a:r>
              <a:rPr lang="en-US" altLang="zh-CN" sz="2400" dirty="0"/>
              <a:t>T</a:t>
            </a:r>
            <a:r>
              <a:rPr lang="en-US" altLang="zh-CN" sz="2400" baseline="-25000" dirty="0"/>
              <a:t>2</a:t>
            </a:r>
            <a:r>
              <a:rPr lang="zh-CN" altLang="en-US" sz="2400" dirty="0"/>
              <a:t>封锁了数据</a:t>
            </a:r>
            <a:r>
              <a:rPr lang="en-US" altLang="zh-CN" sz="2400" dirty="0"/>
              <a:t>R</a:t>
            </a:r>
            <a:r>
              <a:rPr lang="en-US" altLang="zh-CN" sz="2400" baseline="-25000" dirty="0"/>
              <a:t>2</a:t>
            </a:r>
            <a:endParaRPr lang="en-US" altLang="zh-CN" sz="2400" baseline="-25000" dirty="0"/>
          </a:p>
          <a:p>
            <a:pPr eaLnBrk="1" hangingPunct="1">
              <a:lnSpc>
                <a:spcPct val="130000"/>
              </a:lnSpc>
            </a:pPr>
            <a:r>
              <a:rPr lang="en-US" altLang="zh-CN" sz="2400" dirty="0"/>
              <a:t>T</a:t>
            </a:r>
            <a:r>
              <a:rPr lang="en-US" altLang="zh-CN" sz="2400" baseline="-25000" dirty="0"/>
              <a:t>1</a:t>
            </a:r>
            <a:r>
              <a:rPr lang="zh-CN" altLang="en-US" sz="2400" dirty="0"/>
              <a:t>又请求封锁</a:t>
            </a:r>
            <a:r>
              <a:rPr lang="en-US" altLang="zh-CN" sz="2400" dirty="0"/>
              <a:t>R</a:t>
            </a:r>
            <a:r>
              <a:rPr lang="en-US" altLang="zh-CN" sz="2400" baseline="-25000" dirty="0"/>
              <a:t>2</a:t>
            </a:r>
            <a:r>
              <a:rPr lang="zh-CN" altLang="en-US" sz="2400" dirty="0"/>
              <a:t>，因</a:t>
            </a:r>
            <a:r>
              <a:rPr lang="en-US" altLang="zh-CN" sz="2400" dirty="0"/>
              <a:t>T</a:t>
            </a:r>
            <a:r>
              <a:rPr lang="en-US" altLang="zh-CN" sz="2400" baseline="-25000" dirty="0"/>
              <a:t>2</a:t>
            </a:r>
            <a:r>
              <a:rPr lang="zh-CN" altLang="en-US" sz="2400" dirty="0"/>
              <a:t>已封锁了</a:t>
            </a:r>
            <a:r>
              <a:rPr lang="en-US" altLang="zh-CN" sz="2400" dirty="0"/>
              <a:t>R</a:t>
            </a:r>
            <a:r>
              <a:rPr lang="en-US" altLang="zh-CN" sz="2400" baseline="-25000" dirty="0"/>
              <a:t>2</a:t>
            </a:r>
            <a:r>
              <a:rPr lang="zh-CN" altLang="en-US" sz="2400" dirty="0"/>
              <a:t>，于是</a:t>
            </a:r>
            <a:r>
              <a:rPr lang="en-US" altLang="zh-CN" sz="2400" dirty="0"/>
              <a:t>T</a:t>
            </a:r>
            <a:r>
              <a:rPr lang="en-US" altLang="zh-CN" sz="2400" baseline="-25000" dirty="0"/>
              <a:t>1</a:t>
            </a:r>
            <a:r>
              <a:rPr lang="zh-CN" altLang="en-US" sz="2400" dirty="0"/>
              <a:t>等待</a:t>
            </a:r>
            <a:r>
              <a:rPr lang="en-US" altLang="zh-CN" sz="2400" dirty="0"/>
              <a:t>T</a:t>
            </a:r>
            <a:r>
              <a:rPr lang="en-US" altLang="zh-CN" sz="2400" baseline="-25000" dirty="0"/>
              <a:t>2</a:t>
            </a:r>
            <a:r>
              <a:rPr lang="zh-CN" altLang="en-US" sz="2400" dirty="0"/>
              <a:t>释放</a:t>
            </a:r>
            <a:r>
              <a:rPr lang="en-US" altLang="zh-CN" sz="2400" dirty="0"/>
              <a:t>R</a:t>
            </a:r>
            <a:r>
              <a:rPr lang="en-US" altLang="zh-CN" sz="2400" baseline="-25000" dirty="0"/>
              <a:t>2</a:t>
            </a:r>
            <a:r>
              <a:rPr lang="zh-CN" altLang="en-US" sz="2400" dirty="0"/>
              <a:t>上的锁</a:t>
            </a:r>
            <a:endParaRPr lang="zh-CN" altLang="en-US" sz="2400" dirty="0"/>
          </a:p>
          <a:p>
            <a:pPr eaLnBrk="1" hangingPunct="1">
              <a:lnSpc>
                <a:spcPct val="130000"/>
              </a:lnSpc>
            </a:pPr>
            <a:r>
              <a:rPr lang="zh-CN" altLang="en-US" sz="2400" dirty="0"/>
              <a:t>接着</a:t>
            </a:r>
            <a:r>
              <a:rPr lang="en-US" altLang="zh-CN" sz="2400" dirty="0"/>
              <a:t>T</a:t>
            </a:r>
            <a:r>
              <a:rPr lang="en-US" altLang="zh-CN" sz="2400" baseline="-25000" dirty="0"/>
              <a:t>2</a:t>
            </a:r>
            <a:r>
              <a:rPr lang="zh-CN" altLang="en-US" sz="2400" dirty="0"/>
              <a:t>又申请封锁</a:t>
            </a:r>
            <a:r>
              <a:rPr lang="en-US" altLang="zh-CN" sz="2400" dirty="0"/>
              <a:t>R</a:t>
            </a:r>
            <a:r>
              <a:rPr lang="en-US" altLang="zh-CN" sz="2400" baseline="-25000" dirty="0"/>
              <a:t>1</a:t>
            </a:r>
            <a:r>
              <a:rPr lang="zh-CN" altLang="en-US" sz="2400" dirty="0"/>
              <a:t>，因</a:t>
            </a:r>
            <a:r>
              <a:rPr lang="en-US" altLang="zh-CN" sz="2400" dirty="0"/>
              <a:t>T</a:t>
            </a:r>
            <a:r>
              <a:rPr lang="en-US" altLang="zh-CN" sz="2400" baseline="-25000" dirty="0"/>
              <a:t>1</a:t>
            </a:r>
            <a:r>
              <a:rPr lang="zh-CN" altLang="en-US" sz="2400" dirty="0"/>
              <a:t>已封锁了</a:t>
            </a:r>
            <a:r>
              <a:rPr lang="en-US" altLang="zh-CN" sz="2400" dirty="0"/>
              <a:t>R</a:t>
            </a:r>
            <a:r>
              <a:rPr lang="en-US" altLang="zh-CN" sz="2400" baseline="-25000" dirty="0"/>
              <a:t>1</a:t>
            </a:r>
            <a:r>
              <a:rPr lang="zh-CN" altLang="en-US" sz="2400" dirty="0"/>
              <a:t>，</a:t>
            </a:r>
            <a:r>
              <a:rPr lang="en-US" altLang="zh-CN" sz="2400" dirty="0"/>
              <a:t>T</a:t>
            </a:r>
            <a:r>
              <a:rPr lang="en-US" altLang="zh-CN" sz="2400" baseline="-25000" dirty="0"/>
              <a:t>2</a:t>
            </a:r>
            <a:r>
              <a:rPr lang="zh-CN" altLang="en-US" sz="2400" dirty="0"/>
              <a:t>也只能等待</a:t>
            </a:r>
            <a:r>
              <a:rPr lang="en-US" altLang="zh-CN" sz="2400" dirty="0"/>
              <a:t>T</a:t>
            </a:r>
            <a:r>
              <a:rPr lang="en-US" altLang="zh-CN" sz="2400" baseline="-25000" dirty="0"/>
              <a:t>1</a:t>
            </a:r>
            <a:r>
              <a:rPr lang="zh-CN" altLang="en-US" sz="2400" dirty="0"/>
              <a:t>释放</a:t>
            </a:r>
            <a:r>
              <a:rPr lang="en-US" altLang="zh-CN" sz="2400" dirty="0"/>
              <a:t>R</a:t>
            </a:r>
            <a:r>
              <a:rPr lang="en-US" altLang="zh-CN" sz="2400" baseline="-25000" dirty="0"/>
              <a:t>1</a:t>
            </a:r>
            <a:r>
              <a:rPr lang="zh-CN" altLang="en-US" sz="2400" dirty="0"/>
              <a:t>上的锁</a:t>
            </a:r>
            <a:endParaRPr lang="zh-CN" altLang="en-US" sz="2400" dirty="0"/>
          </a:p>
          <a:p>
            <a:pPr eaLnBrk="1" hangingPunct="1">
              <a:lnSpc>
                <a:spcPct val="130000"/>
              </a:lnSpc>
            </a:pPr>
            <a:r>
              <a:rPr lang="zh-CN" altLang="en-US" sz="2400" b="1" dirty="0"/>
              <a:t>这样</a:t>
            </a:r>
            <a:r>
              <a:rPr lang="en-US" altLang="zh-CN" sz="2400" b="1" dirty="0"/>
              <a:t>T</a:t>
            </a:r>
            <a:r>
              <a:rPr lang="en-US" altLang="zh-CN" sz="2400" b="1" baseline="-25000" dirty="0"/>
              <a:t>1</a:t>
            </a:r>
            <a:r>
              <a:rPr lang="zh-CN" altLang="en-US" sz="2400" b="1" dirty="0"/>
              <a:t>在等待</a:t>
            </a:r>
            <a:r>
              <a:rPr lang="en-US" altLang="zh-CN" sz="2400" b="1" dirty="0"/>
              <a:t>T</a:t>
            </a:r>
            <a:r>
              <a:rPr lang="en-US" altLang="zh-CN" sz="2400" b="1" baseline="-25000" dirty="0"/>
              <a:t>2</a:t>
            </a:r>
            <a:r>
              <a:rPr lang="zh-CN" altLang="en-US" sz="2400" b="1" dirty="0"/>
              <a:t>，而</a:t>
            </a:r>
            <a:r>
              <a:rPr lang="en-US" altLang="zh-CN" sz="2400" b="1" dirty="0"/>
              <a:t>T</a:t>
            </a:r>
            <a:r>
              <a:rPr lang="en-US" altLang="zh-CN" sz="2400" b="1" baseline="-25000" dirty="0"/>
              <a:t>2</a:t>
            </a:r>
            <a:r>
              <a:rPr lang="zh-CN" altLang="en-US" sz="2400" b="1" dirty="0"/>
              <a:t>又在等待</a:t>
            </a:r>
            <a:r>
              <a:rPr lang="en-US" altLang="zh-CN" sz="2400" b="1" dirty="0"/>
              <a:t>T</a:t>
            </a:r>
            <a:r>
              <a:rPr lang="en-US" altLang="zh-CN" sz="2400" b="1" baseline="-25000" dirty="0"/>
              <a:t>1</a:t>
            </a:r>
            <a:r>
              <a:rPr lang="zh-CN" altLang="en-US" sz="2400" b="1" dirty="0"/>
              <a:t>，</a:t>
            </a:r>
            <a:r>
              <a:rPr lang="en-US" altLang="zh-CN" sz="2400" b="1" dirty="0"/>
              <a:t>T</a:t>
            </a:r>
            <a:r>
              <a:rPr lang="en-US" altLang="zh-CN" sz="2400" b="1" baseline="-25000" dirty="0"/>
              <a:t>1</a:t>
            </a:r>
            <a:r>
              <a:rPr lang="zh-CN" altLang="en-US" sz="2400" b="1" dirty="0"/>
              <a:t>和</a:t>
            </a:r>
            <a:r>
              <a:rPr lang="en-US" altLang="zh-CN" sz="2400" b="1" dirty="0"/>
              <a:t>T</a:t>
            </a:r>
            <a:r>
              <a:rPr lang="en-US" altLang="zh-CN" sz="2400" b="1" baseline="-25000" dirty="0"/>
              <a:t>2</a:t>
            </a:r>
            <a:r>
              <a:rPr lang="zh-CN" altLang="en-US" sz="2400" b="1" dirty="0"/>
              <a:t>两个事务永远不能结束，形成死锁</a:t>
            </a:r>
            <a:r>
              <a:rPr lang="zh-CN" altLang="en-US" b="1" dirty="0"/>
              <a:t> </a:t>
            </a:r>
            <a:endParaRPr lang="en-US" altLang="zh-CN" b="1" dirty="0"/>
          </a:p>
          <a:p>
            <a:pPr>
              <a:lnSpc>
                <a:spcPct val="190000"/>
              </a:lnSpc>
            </a:pPr>
            <a:r>
              <a:rPr lang="zh-CN" altLang="en-US" dirty="0"/>
              <a:t>死锁的诊断</a:t>
            </a:r>
            <a:r>
              <a:rPr lang="zh-CN" altLang="en-US" b="1" dirty="0">
                <a:solidFill>
                  <a:schemeClr val="accent6">
                    <a:lumMod val="75000"/>
                  </a:schemeClr>
                </a:solidFill>
              </a:rPr>
              <a:t>（</a:t>
            </a:r>
            <a:r>
              <a:rPr lang="en-US" altLang="zh-CN" b="1" dirty="0">
                <a:solidFill>
                  <a:schemeClr val="accent6">
                    <a:lumMod val="75000"/>
                  </a:schemeClr>
                </a:solidFill>
              </a:rPr>
              <a:t>1</a:t>
            </a:r>
            <a:r>
              <a:rPr lang="zh-CN" altLang="en-US" b="1" dirty="0">
                <a:solidFill>
                  <a:schemeClr val="accent6">
                    <a:lumMod val="75000"/>
                  </a:schemeClr>
                </a:solidFill>
              </a:rPr>
              <a:t>）超时法</a:t>
            </a:r>
            <a:r>
              <a:rPr lang="zh-CN" altLang="en-US" b="1" dirty="0">
                <a:gradFill>
                  <a:gsLst>
                    <a:gs pos="0">
                      <a:srgbClr val="007BD3"/>
                    </a:gs>
                    <a:gs pos="100000">
                      <a:srgbClr val="034373"/>
                    </a:gs>
                  </a:gsLst>
                  <a:lin scaled="0"/>
                </a:gradFill>
              </a:rPr>
              <a:t>（</a:t>
            </a:r>
            <a:r>
              <a:rPr lang="en-US" altLang="zh-CN" b="1" dirty="0">
                <a:gradFill>
                  <a:gsLst>
                    <a:gs pos="0">
                      <a:srgbClr val="007BD3"/>
                    </a:gs>
                    <a:gs pos="100000">
                      <a:srgbClr val="034373"/>
                    </a:gs>
                  </a:gsLst>
                  <a:lin scaled="0"/>
                </a:gradFill>
              </a:rPr>
              <a:t>2</a:t>
            </a:r>
            <a:r>
              <a:rPr lang="zh-CN" altLang="en-US" b="1" dirty="0">
                <a:gradFill>
                  <a:gsLst>
                    <a:gs pos="0">
                      <a:srgbClr val="007BD3"/>
                    </a:gs>
                    <a:gs pos="100000">
                      <a:srgbClr val="034373"/>
                    </a:gs>
                  </a:gsLst>
                  <a:lin scaled="0"/>
                </a:gradFill>
              </a:rPr>
              <a:t>）等待图法 </a:t>
            </a:r>
            <a:endParaRPr lang="en-US" altLang="zh-CN" dirty="0"/>
          </a:p>
          <a:p>
            <a:r>
              <a:rPr lang="zh-CN" altLang="en-US" sz="3000" b="1" dirty="0">
                <a:solidFill>
                  <a:srgbClr val="C00000"/>
                </a:solidFill>
              </a:rPr>
              <a:t>解除死锁</a:t>
            </a:r>
            <a:endParaRPr lang="zh-CN" altLang="en-US" sz="3000" b="1" dirty="0">
              <a:solidFill>
                <a:srgbClr val="C00000"/>
              </a:solidFill>
            </a:endParaRPr>
          </a:p>
          <a:p>
            <a:pPr lvl="1">
              <a:lnSpc>
                <a:spcPct val="140000"/>
              </a:lnSpc>
            </a:pPr>
            <a:r>
              <a:rPr lang="zh-CN" altLang="en-US" sz="2200" dirty="0"/>
              <a:t>选择一个处理死锁代价最小的事务，将其撤消</a:t>
            </a:r>
            <a:endParaRPr lang="zh-CN" altLang="en-US" sz="2200" dirty="0"/>
          </a:p>
          <a:p>
            <a:pPr lvl="1">
              <a:lnSpc>
                <a:spcPct val="140000"/>
              </a:lnSpc>
            </a:pPr>
            <a:r>
              <a:rPr lang="zh-CN" altLang="en-US" sz="2200" dirty="0"/>
              <a:t>释放此事务持有的所有的锁，使其它事务能继续运行下去</a:t>
            </a:r>
            <a:endParaRPr lang="zh-CN" altLang="en-US" sz="2200" dirty="0"/>
          </a:p>
          <a:p>
            <a:pPr eaLnBrk="1" hangingPunct="1">
              <a:lnSpc>
                <a:spcPct val="130000"/>
              </a:lnSpc>
            </a:pPr>
            <a:endParaRPr lang="en-US" altLang="zh-CN" dirty="0"/>
          </a:p>
          <a:p>
            <a:pPr marL="0" indent="0" eaLnBrk="1" hangingPunct="1">
              <a:lnSpc>
                <a:spcPct val="130000"/>
              </a:lnSpc>
              <a:buNone/>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781368" y="1539557"/>
            <a:ext cx="8907462" cy="4419600"/>
          </a:xfrm>
        </p:spPr>
        <p:txBody>
          <a:bodyPr/>
          <a:lstStyle/>
          <a:p>
            <a:pPr lvl="2" fontAlgn="auto">
              <a:lnSpc>
                <a:spcPct val="150000"/>
              </a:lnSpc>
              <a:buFont typeface="Wingdings" panose="05000000000000000000" charset="0"/>
              <a:buChar char="Ø"/>
            </a:pPr>
            <a:r>
              <a:rPr lang="zh-CN" altLang="en-US" sz="2800" b="1" dirty="0"/>
              <a:t>选择</a:t>
            </a:r>
            <a:endParaRPr lang="zh-CN" altLang="en-US" sz="2800" b="1" dirty="0"/>
          </a:p>
          <a:p>
            <a:pPr lvl="2" fontAlgn="auto">
              <a:lnSpc>
                <a:spcPct val="150000"/>
              </a:lnSpc>
              <a:buFont typeface="Wingdings" panose="05000000000000000000" charset="0"/>
              <a:buChar char="Ø"/>
            </a:pPr>
            <a:r>
              <a:rPr lang="zh-CN" altLang="en-US" sz="2800" b="1" dirty="0"/>
              <a:t>投影</a:t>
            </a:r>
            <a:r>
              <a:rPr lang="en-US" altLang="zh-CN" sz="2800" b="1" dirty="0"/>
              <a:t>  </a:t>
            </a:r>
            <a:endParaRPr lang="en-US" altLang="zh-CN" sz="2800" b="1" dirty="0"/>
          </a:p>
          <a:p>
            <a:pPr lvl="2" fontAlgn="auto">
              <a:lnSpc>
                <a:spcPct val="150000"/>
              </a:lnSpc>
              <a:buFont typeface="Wingdings" panose="05000000000000000000" charset="0"/>
              <a:buChar char="Ø"/>
            </a:pPr>
            <a:r>
              <a:rPr lang="zh-CN" altLang="en-US" sz="2800" b="1" dirty="0"/>
              <a:t>连接</a:t>
            </a:r>
            <a:r>
              <a:rPr lang="en-US" altLang="zh-CN" sz="2800" b="1" dirty="0"/>
              <a:t>     </a:t>
            </a:r>
            <a:r>
              <a:rPr lang="en-US" altLang="zh-CN" sz="2800" dirty="0"/>
              <a:t>R      S </a:t>
            </a:r>
            <a:endParaRPr lang="en-US" altLang="zh-CN" sz="2800" dirty="0"/>
          </a:p>
          <a:p>
            <a:pPr lvl="2" fontAlgn="auto">
              <a:lnSpc>
                <a:spcPct val="150000"/>
              </a:lnSpc>
              <a:buFont typeface="Wingdings" panose="05000000000000000000" charset="0"/>
              <a:buChar char="Ø"/>
            </a:pPr>
            <a:r>
              <a:rPr lang="zh-CN" altLang="en-US" sz="2800" b="1" dirty="0"/>
              <a:t>除</a:t>
            </a:r>
            <a:r>
              <a:rPr lang="en-US" altLang="zh-CN" sz="2800" b="1" dirty="0"/>
              <a:t>     </a:t>
            </a:r>
            <a:r>
              <a:rPr lang="en-US" altLang="zh-CN" sz="2800" dirty="0"/>
              <a:t>   </a:t>
            </a:r>
            <a:endParaRPr lang="en-US" altLang="zh-CN" sz="2800" dirty="0"/>
          </a:p>
        </p:txBody>
      </p:sp>
      <p:sp>
        <p:nvSpPr>
          <p:cNvPr id="458754" name="Rectangle 2"/>
          <p:cNvSpPr>
            <a:spLocks noGrp="1" noChangeArrowheads="1"/>
          </p:cNvSpPr>
          <p:nvPr>
            <p:ph type="title"/>
          </p:nvPr>
        </p:nvSpPr>
        <p:spPr>
          <a:xfrm>
            <a:off x="1002030" y="0"/>
            <a:ext cx="9580245" cy="1325880"/>
          </a:xfrm>
        </p:spPr>
        <p:txBody>
          <a:bodyPr/>
          <a:lstStyle/>
          <a:p>
            <a:pPr eaLnBrk="1" hangingPunct="1">
              <a:defRPr/>
            </a:pPr>
            <a:r>
              <a:rPr lang="en-US" altLang="zh-CN" sz="3600" b="1" dirty="0">
                <a:latin typeface="微软雅黑" panose="020B0503020204020204" pitchFamily="34" charset="-122"/>
                <a:ea typeface="微软雅黑" panose="020B0503020204020204" pitchFamily="34" charset="-122"/>
              </a:rPr>
              <a:t>2. </a:t>
            </a:r>
            <a:r>
              <a:rPr lang="zh-CN" altLang="en-US" sz="3600" b="1" dirty="0">
                <a:latin typeface="微软雅黑" panose="020B0503020204020204" pitchFamily="34" charset="-122"/>
                <a:ea typeface="微软雅黑" panose="020B0503020204020204" pitchFamily="34" charset="-122"/>
              </a:rPr>
              <a:t>专门的关系运算</a:t>
            </a:r>
            <a:endParaRPr lang="zh-CN" altLang="en-US" sz="3600" b="1" dirty="0">
              <a:latin typeface="微软雅黑" panose="020B0503020204020204" pitchFamily="34" charset="-122"/>
              <a:ea typeface="微软雅黑" panose="020B0503020204020204" pitchFamily="34" charset="-122"/>
            </a:endParaRPr>
          </a:p>
        </p:txBody>
      </p:sp>
      <p:graphicFrame>
        <p:nvGraphicFramePr>
          <p:cNvPr id="28678" name="Object 4"/>
          <p:cNvGraphicFramePr>
            <a:graphicFrameLocks noChangeAspect="1"/>
          </p:cNvGraphicFramePr>
          <p:nvPr/>
        </p:nvGraphicFramePr>
        <p:xfrm>
          <a:off x="3325179" y="1714817"/>
          <a:ext cx="4648201" cy="544512"/>
        </p:xfrm>
        <a:graphic>
          <a:graphicData uri="http://schemas.openxmlformats.org/presentationml/2006/ole">
            <mc:AlternateContent xmlns:mc="http://schemas.openxmlformats.org/markup-compatibility/2006">
              <mc:Choice xmlns:v="urn:schemas-microsoft-com:vml" Requires="v">
                <p:oleObj spid="_x0000_s4126" name="Microsoft 公式 3.0" r:id="rId1" imgW="1841500" imgH="215900" progId="Equation.3">
                  <p:embed/>
                </p:oleObj>
              </mc:Choice>
              <mc:Fallback>
                <p:oleObj name="Microsoft 公式 3.0" r:id="rId1" imgW="1841500" imgH="215900" progId="Equation.3">
                  <p:embed/>
                  <p:pic>
                    <p:nvPicPr>
                      <p:cNvPr id="0" name="图片 41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179" y="1714817"/>
                        <a:ext cx="4648201"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4"/>
          <p:cNvGraphicFramePr>
            <a:graphicFrameLocks noChangeAspect="1"/>
          </p:cNvGraphicFramePr>
          <p:nvPr/>
        </p:nvGraphicFramePr>
        <p:xfrm>
          <a:off x="3325499" y="2453005"/>
          <a:ext cx="3505200" cy="566738"/>
        </p:xfrm>
        <a:graphic>
          <a:graphicData uri="http://schemas.openxmlformats.org/presentationml/2006/ole">
            <mc:AlternateContent xmlns:mc="http://schemas.openxmlformats.org/markup-compatibility/2006">
              <mc:Choice xmlns:v="urn:schemas-microsoft-com:vml" Requires="v">
                <p:oleObj spid="_x0000_s5150" name="Equation" r:id="rId3" imgW="1256665" imgH="203200" progId="Equation.3">
                  <p:embed/>
                </p:oleObj>
              </mc:Choice>
              <mc:Fallback>
                <p:oleObj name="Equation" r:id="rId3" imgW="1256665" imgH="203200" progId="Equation.3">
                  <p:embed/>
                  <p:pic>
                    <p:nvPicPr>
                      <p:cNvPr id="0" name="图片 51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499" y="2453005"/>
                        <a:ext cx="3505200"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9985" name="Group 55"/>
          <p:cNvGrpSpPr/>
          <p:nvPr/>
        </p:nvGrpSpPr>
        <p:grpSpPr bwMode="auto">
          <a:xfrm>
            <a:off x="3578225" y="3352800"/>
            <a:ext cx="304800" cy="152400"/>
            <a:chOff x="3072" y="768"/>
            <a:chExt cx="192" cy="96"/>
          </a:xfrm>
        </p:grpSpPr>
        <p:sp>
          <p:nvSpPr>
            <p:cNvPr id="39988" name="Line 56"/>
            <p:cNvSpPr>
              <a:spLocks noChangeShapeType="1"/>
            </p:cNvSpPr>
            <p:nvPr/>
          </p:nvSpPr>
          <p:spPr bwMode="auto">
            <a:xfrm>
              <a:off x="3072" y="768"/>
              <a:ext cx="0" cy="96"/>
            </a:xfrm>
            <a:prstGeom prst="line">
              <a:avLst/>
            </a:prstGeom>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p>
              <a:endParaRPr lang="zh-CN" altLang="en-US"/>
            </a:p>
          </p:txBody>
        </p:sp>
        <p:sp>
          <p:nvSpPr>
            <p:cNvPr id="39989" name="Line 57"/>
            <p:cNvSpPr>
              <a:spLocks noChangeShapeType="1"/>
            </p:cNvSpPr>
            <p:nvPr/>
          </p:nvSpPr>
          <p:spPr bwMode="auto">
            <a:xfrm>
              <a:off x="3264" y="768"/>
              <a:ext cx="0" cy="96"/>
            </a:xfrm>
            <a:prstGeom prst="line">
              <a:avLst/>
            </a:prstGeom>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p>
              <a:endParaRPr lang="zh-CN" altLang="en-US"/>
            </a:p>
          </p:txBody>
        </p:sp>
        <p:sp>
          <p:nvSpPr>
            <p:cNvPr id="39990" name="Line 58"/>
            <p:cNvSpPr>
              <a:spLocks noChangeShapeType="1"/>
            </p:cNvSpPr>
            <p:nvPr/>
          </p:nvSpPr>
          <p:spPr bwMode="auto">
            <a:xfrm>
              <a:off x="3072" y="768"/>
              <a:ext cx="0" cy="96"/>
            </a:xfrm>
            <a:prstGeom prst="line">
              <a:avLst/>
            </a:prstGeom>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p>
              <a:endParaRPr lang="zh-CN" altLang="en-US"/>
            </a:p>
          </p:txBody>
        </p:sp>
        <p:grpSp>
          <p:nvGrpSpPr>
            <p:cNvPr id="39991" name="Group 59"/>
            <p:cNvGrpSpPr/>
            <p:nvPr/>
          </p:nvGrpSpPr>
          <p:grpSpPr bwMode="auto">
            <a:xfrm>
              <a:off x="3072" y="768"/>
              <a:ext cx="192" cy="96"/>
              <a:chOff x="3072" y="768"/>
              <a:chExt cx="192" cy="96"/>
            </a:xfrm>
          </p:grpSpPr>
          <p:sp>
            <p:nvSpPr>
              <p:cNvPr id="39992" name="Line 60"/>
              <p:cNvSpPr>
                <a:spLocks noChangeShapeType="1"/>
              </p:cNvSpPr>
              <p:nvPr/>
            </p:nvSpPr>
            <p:spPr bwMode="auto">
              <a:xfrm>
                <a:off x="3072" y="768"/>
                <a:ext cx="192" cy="96"/>
              </a:xfrm>
              <a:prstGeom prst="line">
                <a:avLst/>
              </a:prstGeom>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p>
                <a:endParaRPr lang="zh-CN" altLang="en-US"/>
              </a:p>
            </p:txBody>
          </p:sp>
          <p:sp>
            <p:nvSpPr>
              <p:cNvPr id="39993" name="Line 61"/>
              <p:cNvSpPr>
                <a:spLocks noChangeShapeType="1"/>
              </p:cNvSpPr>
              <p:nvPr/>
            </p:nvSpPr>
            <p:spPr bwMode="auto">
              <a:xfrm flipV="1">
                <a:off x="3072" y="768"/>
                <a:ext cx="192" cy="96"/>
              </a:xfrm>
              <a:prstGeom prst="line">
                <a:avLst/>
              </a:prstGeom>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a:p>
                <a:endParaRPr lang="zh-CN" altLang="en-US"/>
              </a:p>
            </p:txBody>
          </p:sp>
        </p:grpSp>
      </p:grpSp>
      <p:graphicFrame>
        <p:nvGraphicFramePr>
          <p:cNvPr id="43014" name="Object 4"/>
          <p:cNvGraphicFramePr>
            <a:graphicFrameLocks noChangeAspect="1"/>
          </p:cNvGraphicFramePr>
          <p:nvPr/>
        </p:nvGraphicFramePr>
        <p:xfrm>
          <a:off x="3325495" y="3932873"/>
          <a:ext cx="6400800" cy="476250"/>
        </p:xfrm>
        <a:graphic>
          <a:graphicData uri="http://schemas.openxmlformats.org/presentationml/2006/ole">
            <mc:AlternateContent xmlns:mc="http://schemas.openxmlformats.org/markup-compatibility/2006">
              <mc:Choice xmlns:v="urn:schemas-microsoft-com:vml" Requires="v">
                <p:oleObj spid="_x0000_s12297" name="Equation" r:id="rId5" imgW="2730500" imgH="203200" progId="Equation.3">
                  <p:embed/>
                </p:oleObj>
              </mc:Choice>
              <mc:Fallback>
                <p:oleObj name="Equation" r:id="rId5" imgW="2730500" imgH="203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5495" y="3932873"/>
                        <a:ext cx="64008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752600" y="171451"/>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dirty="0">
                <a:ea typeface="楷体_GB2312" pitchFamily="49" charset="-122"/>
              </a:rPr>
              <a:t>连接运算示例</a:t>
            </a:r>
            <a:endParaRPr lang="zh-CN" altLang="en-US" sz="2800" b="1" dirty="0">
              <a:ea typeface="楷体_GB2312" pitchFamily="49" charset="-122"/>
            </a:endParaRPr>
          </a:p>
        </p:txBody>
      </p:sp>
      <p:sp>
        <p:nvSpPr>
          <p:cNvPr id="39939" name="Line 3"/>
          <p:cNvSpPr>
            <a:spLocks noChangeShapeType="1"/>
          </p:cNvSpPr>
          <p:nvPr/>
        </p:nvSpPr>
        <p:spPr bwMode="auto">
          <a:xfrm>
            <a:off x="1524000" y="1471613"/>
            <a:ext cx="1219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0" name="Line 4"/>
          <p:cNvSpPr>
            <a:spLocks noChangeShapeType="1"/>
          </p:cNvSpPr>
          <p:nvPr/>
        </p:nvSpPr>
        <p:spPr bwMode="auto">
          <a:xfrm>
            <a:off x="1524000" y="1928813"/>
            <a:ext cx="1219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1" name="Line 5"/>
          <p:cNvSpPr>
            <a:spLocks noChangeShapeType="1"/>
          </p:cNvSpPr>
          <p:nvPr/>
        </p:nvSpPr>
        <p:spPr bwMode="auto">
          <a:xfrm>
            <a:off x="1905000" y="1471613"/>
            <a:ext cx="0" cy="213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2" name="Line 6"/>
          <p:cNvSpPr>
            <a:spLocks noChangeShapeType="1"/>
          </p:cNvSpPr>
          <p:nvPr/>
        </p:nvSpPr>
        <p:spPr bwMode="auto">
          <a:xfrm>
            <a:off x="2362200" y="1471613"/>
            <a:ext cx="0" cy="2209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3" name="Line 7"/>
          <p:cNvSpPr>
            <a:spLocks noChangeShapeType="1"/>
          </p:cNvSpPr>
          <p:nvPr/>
        </p:nvSpPr>
        <p:spPr bwMode="auto">
          <a:xfrm>
            <a:off x="1524000" y="3681413"/>
            <a:ext cx="1219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4" name="Text Box 8"/>
          <p:cNvSpPr txBox="1">
            <a:spLocks noChangeArrowheads="1"/>
          </p:cNvSpPr>
          <p:nvPr/>
        </p:nvSpPr>
        <p:spPr bwMode="auto">
          <a:xfrm>
            <a:off x="1524001" y="1547813"/>
            <a:ext cx="1349375"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dirty="0"/>
              <a:t>A    B     C</a:t>
            </a:r>
            <a:endParaRPr lang="en-US" altLang="zh-CN" sz="1800" b="1" dirty="0"/>
          </a:p>
          <a:p>
            <a:pPr eaLnBrk="1" hangingPunct="1">
              <a:spcBef>
                <a:spcPct val="50000"/>
              </a:spcBef>
            </a:pPr>
            <a:r>
              <a:rPr lang="en-US" altLang="zh-CN" sz="1800" b="1" dirty="0"/>
              <a:t>a1  b1     5</a:t>
            </a:r>
            <a:endParaRPr lang="en-US" altLang="zh-CN" sz="1800" b="1" dirty="0"/>
          </a:p>
          <a:p>
            <a:pPr eaLnBrk="1" hangingPunct="1">
              <a:spcBef>
                <a:spcPct val="50000"/>
              </a:spcBef>
            </a:pPr>
            <a:r>
              <a:rPr lang="en-US" altLang="zh-CN" sz="1800" b="1" dirty="0"/>
              <a:t>a1  b2     6</a:t>
            </a:r>
            <a:endParaRPr lang="en-US" altLang="zh-CN" sz="1800" b="1" dirty="0"/>
          </a:p>
          <a:p>
            <a:pPr eaLnBrk="1" hangingPunct="1">
              <a:spcBef>
                <a:spcPct val="50000"/>
              </a:spcBef>
            </a:pPr>
            <a:r>
              <a:rPr lang="en-US" altLang="zh-CN" sz="1800" b="1" dirty="0"/>
              <a:t>a2  b3     8</a:t>
            </a:r>
            <a:endParaRPr lang="en-US" altLang="zh-CN" sz="1800" b="1" dirty="0"/>
          </a:p>
          <a:p>
            <a:pPr eaLnBrk="1" hangingPunct="1">
              <a:spcBef>
                <a:spcPct val="50000"/>
              </a:spcBef>
            </a:pPr>
            <a:r>
              <a:rPr lang="en-US" altLang="zh-CN" sz="1800" b="1" dirty="0"/>
              <a:t>a2  b4    12</a:t>
            </a:r>
            <a:endParaRPr lang="en-US" altLang="zh-CN" sz="1800" b="1" dirty="0"/>
          </a:p>
        </p:txBody>
      </p:sp>
      <p:sp>
        <p:nvSpPr>
          <p:cNvPr id="39945" name="Text Box 9"/>
          <p:cNvSpPr txBox="1">
            <a:spLocks noChangeArrowheads="1"/>
          </p:cNvSpPr>
          <p:nvPr/>
        </p:nvSpPr>
        <p:spPr bwMode="auto">
          <a:xfrm>
            <a:off x="1524000" y="1014413"/>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t>R</a:t>
            </a:r>
            <a:endParaRPr lang="en-US" altLang="zh-CN" sz="1800" b="1"/>
          </a:p>
        </p:txBody>
      </p:sp>
      <p:sp>
        <p:nvSpPr>
          <p:cNvPr id="39946" name="Line 10"/>
          <p:cNvSpPr>
            <a:spLocks noChangeShapeType="1"/>
          </p:cNvSpPr>
          <p:nvPr/>
        </p:nvSpPr>
        <p:spPr bwMode="auto">
          <a:xfrm>
            <a:off x="3200400" y="1471613"/>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7" name="Line 11"/>
          <p:cNvSpPr>
            <a:spLocks noChangeShapeType="1"/>
          </p:cNvSpPr>
          <p:nvPr/>
        </p:nvSpPr>
        <p:spPr bwMode="auto">
          <a:xfrm>
            <a:off x="3200400" y="1928813"/>
            <a:ext cx="914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8" name="Line 12"/>
          <p:cNvSpPr>
            <a:spLocks noChangeShapeType="1"/>
          </p:cNvSpPr>
          <p:nvPr/>
        </p:nvSpPr>
        <p:spPr bwMode="auto">
          <a:xfrm>
            <a:off x="3200400" y="3986213"/>
            <a:ext cx="990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49" name="Line 13"/>
          <p:cNvSpPr>
            <a:spLocks noChangeShapeType="1"/>
          </p:cNvSpPr>
          <p:nvPr/>
        </p:nvSpPr>
        <p:spPr bwMode="auto">
          <a:xfrm>
            <a:off x="3657600" y="1471613"/>
            <a:ext cx="0" cy="2514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0" name="Text Box 14"/>
          <p:cNvSpPr txBox="1">
            <a:spLocks noChangeArrowheads="1"/>
          </p:cNvSpPr>
          <p:nvPr/>
        </p:nvSpPr>
        <p:spPr bwMode="auto">
          <a:xfrm>
            <a:off x="3186113" y="1547813"/>
            <a:ext cx="9906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dirty="0"/>
              <a:t>B       E</a:t>
            </a:r>
            <a:endParaRPr lang="en-US" altLang="zh-CN" sz="1800" b="1" dirty="0"/>
          </a:p>
          <a:p>
            <a:pPr eaLnBrk="1" hangingPunct="1">
              <a:spcBef>
                <a:spcPct val="50000"/>
              </a:spcBef>
            </a:pPr>
            <a:r>
              <a:rPr lang="en-US" altLang="zh-CN" sz="1800" b="1" dirty="0"/>
              <a:t> b1    3</a:t>
            </a:r>
            <a:endParaRPr lang="en-US" altLang="zh-CN" sz="1800" b="1" dirty="0"/>
          </a:p>
          <a:p>
            <a:pPr eaLnBrk="1" hangingPunct="1">
              <a:spcBef>
                <a:spcPct val="50000"/>
              </a:spcBef>
            </a:pPr>
            <a:r>
              <a:rPr lang="en-US" altLang="zh-CN" sz="1800" b="1" dirty="0"/>
              <a:t> b2    7</a:t>
            </a:r>
            <a:endParaRPr lang="en-US" altLang="zh-CN" sz="1800" b="1" dirty="0"/>
          </a:p>
          <a:p>
            <a:pPr eaLnBrk="1" hangingPunct="1">
              <a:spcBef>
                <a:spcPct val="50000"/>
              </a:spcBef>
            </a:pPr>
            <a:r>
              <a:rPr lang="en-US" altLang="zh-CN" sz="1800" b="1" dirty="0"/>
              <a:t> b3   10</a:t>
            </a:r>
            <a:endParaRPr lang="en-US" altLang="zh-CN" sz="1800" b="1" dirty="0"/>
          </a:p>
          <a:p>
            <a:pPr eaLnBrk="1" hangingPunct="1">
              <a:spcBef>
                <a:spcPct val="50000"/>
              </a:spcBef>
            </a:pPr>
            <a:r>
              <a:rPr lang="en-US" altLang="zh-CN" sz="1800" b="1" dirty="0"/>
              <a:t> b3    2</a:t>
            </a:r>
            <a:endParaRPr lang="en-US" altLang="zh-CN" sz="1800" b="1" dirty="0"/>
          </a:p>
          <a:p>
            <a:pPr eaLnBrk="1" hangingPunct="1">
              <a:spcBef>
                <a:spcPct val="50000"/>
              </a:spcBef>
            </a:pPr>
            <a:r>
              <a:rPr lang="en-US" altLang="zh-CN" sz="1800" b="1" dirty="0"/>
              <a:t> b5    2</a:t>
            </a:r>
            <a:endParaRPr lang="en-US" altLang="zh-CN" sz="1800" b="1" dirty="0"/>
          </a:p>
        </p:txBody>
      </p:sp>
      <p:sp>
        <p:nvSpPr>
          <p:cNvPr id="39951" name="Text Box 15"/>
          <p:cNvSpPr txBox="1">
            <a:spLocks noChangeArrowheads="1"/>
          </p:cNvSpPr>
          <p:nvPr/>
        </p:nvSpPr>
        <p:spPr bwMode="auto">
          <a:xfrm>
            <a:off x="3176588" y="1014413"/>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b="1"/>
              <a:t>S</a:t>
            </a:r>
            <a:endParaRPr lang="en-US" altLang="zh-CN" sz="1800" b="1"/>
          </a:p>
        </p:txBody>
      </p:sp>
      <p:sp>
        <p:nvSpPr>
          <p:cNvPr id="39952" name="Text Box 16"/>
          <p:cNvSpPr txBox="1">
            <a:spLocks noChangeArrowheads="1"/>
          </p:cNvSpPr>
          <p:nvPr/>
        </p:nvSpPr>
        <p:spPr bwMode="auto">
          <a:xfrm>
            <a:off x="4572000" y="1547813"/>
            <a:ext cx="30480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dirty="0">
                <a:solidFill>
                  <a:schemeClr val="accent2"/>
                </a:solidFill>
              </a:rPr>
              <a:t>   </a:t>
            </a:r>
            <a:r>
              <a:rPr lang="en-US" altLang="zh-CN" sz="1800" b="1" dirty="0">
                <a:solidFill>
                  <a:schemeClr val="accent2"/>
                </a:solidFill>
              </a:rPr>
              <a:t>A       R.B     C    S.B     E</a:t>
            </a:r>
            <a:endParaRPr lang="en-US" altLang="zh-CN" sz="1800" b="1" dirty="0">
              <a:solidFill>
                <a:schemeClr val="accent2"/>
              </a:solidFill>
            </a:endParaRPr>
          </a:p>
          <a:p>
            <a:pPr eaLnBrk="1" hangingPunct="1">
              <a:spcBef>
                <a:spcPct val="50000"/>
              </a:spcBef>
            </a:pPr>
            <a:r>
              <a:rPr lang="en-US" altLang="zh-CN" sz="1800" b="1" dirty="0">
                <a:solidFill>
                  <a:schemeClr val="accent2"/>
                </a:solidFill>
              </a:rPr>
              <a:t>   a1        b1      5      b2     7</a:t>
            </a:r>
            <a:endParaRPr lang="en-US" altLang="zh-CN" sz="1800" b="1" dirty="0">
              <a:solidFill>
                <a:schemeClr val="accent2"/>
              </a:solidFill>
            </a:endParaRPr>
          </a:p>
          <a:p>
            <a:pPr eaLnBrk="1" hangingPunct="1">
              <a:spcBef>
                <a:spcPct val="50000"/>
              </a:spcBef>
            </a:pPr>
            <a:r>
              <a:rPr lang="en-US" altLang="zh-CN" sz="1800" b="1" dirty="0">
                <a:solidFill>
                  <a:schemeClr val="accent2"/>
                </a:solidFill>
              </a:rPr>
              <a:t>   a1        b1      5      b3     10</a:t>
            </a:r>
            <a:endParaRPr lang="en-US" altLang="zh-CN" sz="1800" b="1" dirty="0">
              <a:solidFill>
                <a:schemeClr val="accent2"/>
              </a:solidFill>
            </a:endParaRPr>
          </a:p>
          <a:p>
            <a:pPr eaLnBrk="1" hangingPunct="1">
              <a:spcBef>
                <a:spcPct val="50000"/>
              </a:spcBef>
            </a:pPr>
            <a:r>
              <a:rPr lang="en-US" altLang="zh-CN" sz="1800" b="1" dirty="0">
                <a:solidFill>
                  <a:schemeClr val="accent2"/>
                </a:solidFill>
              </a:rPr>
              <a:t>   a1        b2      6      b2     7</a:t>
            </a:r>
            <a:endParaRPr lang="en-US" altLang="zh-CN" sz="1800" b="1" dirty="0">
              <a:solidFill>
                <a:schemeClr val="accent2"/>
              </a:solidFill>
            </a:endParaRPr>
          </a:p>
          <a:p>
            <a:pPr eaLnBrk="1" hangingPunct="1">
              <a:spcBef>
                <a:spcPct val="50000"/>
              </a:spcBef>
            </a:pPr>
            <a:r>
              <a:rPr lang="en-US" altLang="zh-CN" sz="1800" b="1" dirty="0">
                <a:solidFill>
                  <a:schemeClr val="accent2"/>
                </a:solidFill>
              </a:rPr>
              <a:t>   a1        b2      6      b3     10</a:t>
            </a:r>
            <a:endParaRPr lang="en-US" altLang="zh-CN" sz="1800" b="1" dirty="0">
              <a:solidFill>
                <a:schemeClr val="accent2"/>
              </a:solidFill>
            </a:endParaRPr>
          </a:p>
          <a:p>
            <a:pPr eaLnBrk="1" hangingPunct="1">
              <a:spcBef>
                <a:spcPct val="50000"/>
              </a:spcBef>
            </a:pPr>
            <a:r>
              <a:rPr lang="en-US" altLang="zh-CN" sz="1800" b="1" dirty="0">
                <a:solidFill>
                  <a:schemeClr val="accent2"/>
                </a:solidFill>
              </a:rPr>
              <a:t>   a2        b3      8      b3     10</a:t>
            </a:r>
            <a:endParaRPr lang="en-US" altLang="zh-CN" sz="1800" b="1" dirty="0">
              <a:solidFill>
                <a:schemeClr val="accent2"/>
              </a:solidFill>
            </a:endParaRPr>
          </a:p>
        </p:txBody>
      </p:sp>
      <p:sp>
        <p:nvSpPr>
          <p:cNvPr id="39953" name="Line 17"/>
          <p:cNvSpPr>
            <a:spLocks noChangeShapeType="1"/>
          </p:cNvSpPr>
          <p:nvPr/>
        </p:nvSpPr>
        <p:spPr bwMode="auto">
          <a:xfrm>
            <a:off x="4572000" y="1471613"/>
            <a:ext cx="2895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4" name="Line 18"/>
          <p:cNvSpPr>
            <a:spLocks noChangeShapeType="1"/>
          </p:cNvSpPr>
          <p:nvPr/>
        </p:nvSpPr>
        <p:spPr bwMode="auto">
          <a:xfrm>
            <a:off x="4572000" y="3986213"/>
            <a:ext cx="2971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a:off x="5257800" y="1471613"/>
            <a:ext cx="0" cy="2514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6" name="Line 20"/>
          <p:cNvSpPr>
            <a:spLocks noChangeShapeType="1"/>
          </p:cNvSpPr>
          <p:nvPr/>
        </p:nvSpPr>
        <p:spPr bwMode="auto">
          <a:xfrm>
            <a:off x="5867400" y="1471613"/>
            <a:ext cx="0" cy="2514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7" name="Line 21"/>
          <p:cNvSpPr>
            <a:spLocks noChangeShapeType="1"/>
          </p:cNvSpPr>
          <p:nvPr/>
        </p:nvSpPr>
        <p:spPr bwMode="auto">
          <a:xfrm>
            <a:off x="6324600" y="1471613"/>
            <a:ext cx="0" cy="2514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8" name="Line 22"/>
          <p:cNvSpPr>
            <a:spLocks noChangeShapeType="1"/>
          </p:cNvSpPr>
          <p:nvPr/>
        </p:nvSpPr>
        <p:spPr bwMode="auto">
          <a:xfrm>
            <a:off x="6858000" y="1471613"/>
            <a:ext cx="0" cy="2514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9" name="Line 23"/>
          <p:cNvSpPr>
            <a:spLocks noChangeShapeType="1"/>
          </p:cNvSpPr>
          <p:nvPr/>
        </p:nvSpPr>
        <p:spPr bwMode="auto">
          <a:xfrm>
            <a:off x="4572000" y="1928813"/>
            <a:ext cx="2895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0" name="Text Box 24"/>
          <p:cNvSpPr txBox="1">
            <a:spLocks noChangeArrowheads="1"/>
          </p:cNvSpPr>
          <p:nvPr/>
        </p:nvSpPr>
        <p:spPr bwMode="auto">
          <a:xfrm>
            <a:off x="4724400" y="952501"/>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accent2"/>
                </a:solidFill>
              </a:rPr>
              <a:t>R</a:t>
            </a:r>
            <a:r>
              <a:rPr lang="en-US" altLang="zh-CN" sz="1800" b="1">
                <a:solidFill>
                  <a:schemeClr val="accent2"/>
                </a:solidFill>
              </a:rPr>
              <a:t> </a:t>
            </a:r>
            <a:r>
              <a:rPr lang="en-US" altLang="zh-CN" sz="1200" b="1">
                <a:solidFill>
                  <a:schemeClr val="accent2"/>
                </a:solidFill>
              </a:rPr>
              <a:t>C&lt;E</a:t>
            </a:r>
            <a:r>
              <a:rPr lang="en-US" altLang="zh-CN" b="1">
                <a:solidFill>
                  <a:schemeClr val="accent2"/>
                </a:solidFill>
              </a:rPr>
              <a:t> </a:t>
            </a:r>
            <a:r>
              <a:rPr lang="en-US" altLang="zh-CN" sz="2800" b="1">
                <a:solidFill>
                  <a:schemeClr val="accent2"/>
                </a:solidFill>
              </a:rPr>
              <a:t>S</a:t>
            </a:r>
            <a:endParaRPr lang="en-US" altLang="zh-CN" sz="2800" b="1">
              <a:solidFill>
                <a:schemeClr val="accent2"/>
              </a:solidFill>
            </a:endParaRPr>
          </a:p>
        </p:txBody>
      </p:sp>
      <p:sp>
        <p:nvSpPr>
          <p:cNvPr id="39961" name="Line 25"/>
          <p:cNvSpPr>
            <a:spLocks noChangeShapeType="1"/>
          </p:cNvSpPr>
          <p:nvPr/>
        </p:nvSpPr>
        <p:spPr bwMode="auto">
          <a:xfrm>
            <a:off x="5105400" y="1014413"/>
            <a:ext cx="0" cy="152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2" name="Line 26"/>
          <p:cNvSpPr>
            <a:spLocks noChangeShapeType="1"/>
          </p:cNvSpPr>
          <p:nvPr/>
        </p:nvSpPr>
        <p:spPr bwMode="auto">
          <a:xfrm>
            <a:off x="5410200" y="1014413"/>
            <a:ext cx="0" cy="15240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3" name="Line 27"/>
          <p:cNvSpPr>
            <a:spLocks noChangeShapeType="1"/>
          </p:cNvSpPr>
          <p:nvPr/>
        </p:nvSpPr>
        <p:spPr bwMode="auto">
          <a:xfrm>
            <a:off x="5105400" y="1014413"/>
            <a:ext cx="0" cy="15240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4" name="Line 28"/>
          <p:cNvSpPr>
            <a:spLocks noChangeShapeType="1"/>
          </p:cNvSpPr>
          <p:nvPr/>
        </p:nvSpPr>
        <p:spPr bwMode="auto">
          <a:xfrm>
            <a:off x="5105400" y="1014413"/>
            <a:ext cx="304800" cy="15240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5" name="Line 29"/>
          <p:cNvSpPr>
            <a:spLocks noChangeShapeType="1"/>
          </p:cNvSpPr>
          <p:nvPr/>
        </p:nvSpPr>
        <p:spPr bwMode="auto">
          <a:xfrm flipV="1">
            <a:off x="5105400" y="1014413"/>
            <a:ext cx="304800" cy="15240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6" name="Line 30"/>
          <p:cNvSpPr>
            <a:spLocks noChangeShapeType="1"/>
          </p:cNvSpPr>
          <p:nvPr/>
        </p:nvSpPr>
        <p:spPr bwMode="auto">
          <a:xfrm>
            <a:off x="7772400" y="1471613"/>
            <a:ext cx="2590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7" name="Text Box 31"/>
          <p:cNvSpPr txBox="1">
            <a:spLocks noChangeArrowheads="1"/>
          </p:cNvSpPr>
          <p:nvPr/>
        </p:nvSpPr>
        <p:spPr bwMode="auto">
          <a:xfrm>
            <a:off x="7620000" y="1547813"/>
            <a:ext cx="3048000"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solidFill>
                  <a:schemeClr val="accent2"/>
                </a:solidFill>
              </a:rPr>
              <a:t>  </a:t>
            </a:r>
            <a:r>
              <a:rPr lang="en-US" altLang="zh-CN" sz="1800" b="1">
                <a:solidFill>
                  <a:schemeClr val="accent2"/>
                </a:solidFill>
              </a:rPr>
              <a:t>A        R.B     C    S.B     E</a:t>
            </a:r>
            <a:endParaRPr lang="en-US" altLang="zh-CN" sz="1800" b="1">
              <a:solidFill>
                <a:schemeClr val="accent2"/>
              </a:solidFill>
            </a:endParaRPr>
          </a:p>
          <a:p>
            <a:pPr eaLnBrk="1" hangingPunct="1">
              <a:spcBef>
                <a:spcPct val="50000"/>
              </a:spcBef>
            </a:pPr>
            <a:r>
              <a:rPr lang="en-US" altLang="zh-CN" sz="1800" b="1">
                <a:solidFill>
                  <a:schemeClr val="accent2"/>
                </a:solidFill>
              </a:rPr>
              <a:t>   a1        b1      5      b1     3</a:t>
            </a:r>
            <a:endParaRPr lang="en-US" altLang="zh-CN" sz="1800" b="1">
              <a:solidFill>
                <a:schemeClr val="accent2"/>
              </a:solidFill>
            </a:endParaRPr>
          </a:p>
          <a:p>
            <a:pPr eaLnBrk="1" hangingPunct="1">
              <a:spcBef>
                <a:spcPct val="50000"/>
              </a:spcBef>
            </a:pPr>
            <a:r>
              <a:rPr lang="en-US" altLang="zh-CN" sz="1800" b="1">
                <a:solidFill>
                  <a:schemeClr val="accent2"/>
                </a:solidFill>
              </a:rPr>
              <a:t>   a1        b2      6      b2     7</a:t>
            </a:r>
            <a:endParaRPr lang="en-US" altLang="zh-CN" sz="1800" b="1">
              <a:solidFill>
                <a:schemeClr val="accent2"/>
              </a:solidFill>
            </a:endParaRPr>
          </a:p>
          <a:p>
            <a:pPr eaLnBrk="1" hangingPunct="1">
              <a:spcBef>
                <a:spcPct val="50000"/>
              </a:spcBef>
            </a:pPr>
            <a:r>
              <a:rPr lang="en-US" altLang="zh-CN" sz="1800" b="1">
                <a:solidFill>
                  <a:schemeClr val="accent2"/>
                </a:solidFill>
              </a:rPr>
              <a:t>   a2        b3      8      b3     10</a:t>
            </a:r>
            <a:endParaRPr lang="en-US" altLang="zh-CN" sz="1800" b="1">
              <a:solidFill>
                <a:schemeClr val="accent2"/>
              </a:solidFill>
            </a:endParaRPr>
          </a:p>
          <a:p>
            <a:pPr eaLnBrk="1" hangingPunct="1">
              <a:spcBef>
                <a:spcPct val="50000"/>
              </a:spcBef>
            </a:pPr>
            <a:r>
              <a:rPr lang="en-US" altLang="zh-CN" sz="1800" b="1">
                <a:solidFill>
                  <a:schemeClr val="accent2"/>
                </a:solidFill>
              </a:rPr>
              <a:t>   a2        b3      8      b3     2</a:t>
            </a:r>
            <a:endParaRPr lang="en-US" altLang="zh-CN" sz="1800" b="1">
              <a:solidFill>
                <a:schemeClr val="accent2"/>
              </a:solidFill>
            </a:endParaRPr>
          </a:p>
          <a:p>
            <a:pPr eaLnBrk="1" hangingPunct="1">
              <a:spcBef>
                <a:spcPct val="50000"/>
              </a:spcBef>
            </a:pPr>
            <a:endParaRPr lang="zh-CN" altLang="en-US" sz="1800" b="1">
              <a:solidFill>
                <a:schemeClr val="accent2"/>
              </a:solidFill>
            </a:endParaRPr>
          </a:p>
        </p:txBody>
      </p:sp>
      <p:sp>
        <p:nvSpPr>
          <p:cNvPr id="39968" name="Line 32"/>
          <p:cNvSpPr>
            <a:spLocks noChangeShapeType="1"/>
          </p:cNvSpPr>
          <p:nvPr/>
        </p:nvSpPr>
        <p:spPr bwMode="auto">
          <a:xfrm>
            <a:off x="7696200" y="3529013"/>
            <a:ext cx="2743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9" name="Line 33"/>
          <p:cNvSpPr>
            <a:spLocks noChangeShapeType="1"/>
          </p:cNvSpPr>
          <p:nvPr/>
        </p:nvSpPr>
        <p:spPr bwMode="auto">
          <a:xfrm>
            <a:off x="8229600" y="1471613"/>
            <a:ext cx="0" cy="2057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0" name="Line 34"/>
          <p:cNvSpPr>
            <a:spLocks noChangeShapeType="1"/>
          </p:cNvSpPr>
          <p:nvPr/>
        </p:nvSpPr>
        <p:spPr bwMode="auto">
          <a:xfrm>
            <a:off x="8915400" y="1471613"/>
            <a:ext cx="0" cy="2057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1" name="Line 35"/>
          <p:cNvSpPr>
            <a:spLocks noChangeShapeType="1"/>
          </p:cNvSpPr>
          <p:nvPr/>
        </p:nvSpPr>
        <p:spPr bwMode="auto">
          <a:xfrm>
            <a:off x="9296400" y="1471613"/>
            <a:ext cx="0" cy="2057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2" name="Line 36"/>
          <p:cNvSpPr>
            <a:spLocks noChangeShapeType="1"/>
          </p:cNvSpPr>
          <p:nvPr/>
        </p:nvSpPr>
        <p:spPr bwMode="auto">
          <a:xfrm>
            <a:off x="9906000" y="1471613"/>
            <a:ext cx="0" cy="2057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3" name="Line 37"/>
          <p:cNvSpPr>
            <a:spLocks noChangeShapeType="1"/>
          </p:cNvSpPr>
          <p:nvPr/>
        </p:nvSpPr>
        <p:spPr bwMode="auto">
          <a:xfrm>
            <a:off x="7772400" y="1928813"/>
            <a:ext cx="2590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4" name="Text Box 38"/>
          <p:cNvSpPr txBox="1">
            <a:spLocks noChangeArrowheads="1"/>
          </p:cNvSpPr>
          <p:nvPr/>
        </p:nvSpPr>
        <p:spPr bwMode="auto">
          <a:xfrm>
            <a:off x="7848600" y="938213"/>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solidFill>
                  <a:schemeClr val="accent2"/>
                </a:solidFill>
              </a:rPr>
              <a:t>等值连接</a:t>
            </a:r>
            <a:endParaRPr lang="zh-CN" altLang="en-US" sz="1800" b="1">
              <a:solidFill>
                <a:schemeClr val="accent2"/>
              </a:solidFill>
            </a:endParaRPr>
          </a:p>
        </p:txBody>
      </p:sp>
      <p:sp>
        <p:nvSpPr>
          <p:cNvPr id="39975" name="Line 39"/>
          <p:cNvSpPr>
            <a:spLocks noChangeShapeType="1"/>
          </p:cNvSpPr>
          <p:nvPr/>
        </p:nvSpPr>
        <p:spPr bwMode="auto">
          <a:xfrm>
            <a:off x="3276600" y="4291013"/>
            <a:ext cx="320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6" name="Line 40"/>
          <p:cNvSpPr>
            <a:spLocks noChangeShapeType="1"/>
          </p:cNvSpPr>
          <p:nvPr/>
        </p:nvSpPr>
        <p:spPr bwMode="auto">
          <a:xfrm>
            <a:off x="3276600" y="4748213"/>
            <a:ext cx="320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7" name="Text Box 41"/>
          <p:cNvSpPr txBox="1">
            <a:spLocks noChangeArrowheads="1"/>
          </p:cNvSpPr>
          <p:nvPr/>
        </p:nvSpPr>
        <p:spPr bwMode="auto">
          <a:xfrm>
            <a:off x="3429000" y="4367213"/>
            <a:ext cx="35814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solidFill>
                  <a:schemeClr val="accent2"/>
                </a:solidFill>
              </a:rPr>
              <a:t>   Ａ　   Ｂ　　  Ｃ　　Ｅ</a:t>
            </a:r>
            <a:endParaRPr lang="zh-CN" altLang="en-US" sz="1800" b="1">
              <a:solidFill>
                <a:schemeClr val="accent2"/>
              </a:solidFill>
            </a:endParaRPr>
          </a:p>
          <a:p>
            <a:pPr eaLnBrk="1" hangingPunct="1">
              <a:spcBef>
                <a:spcPct val="50000"/>
              </a:spcBef>
            </a:pPr>
            <a:r>
              <a:rPr lang="zh-CN" altLang="en-US" sz="1800" b="1">
                <a:solidFill>
                  <a:schemeClr val="accent2"/>
                </a:solidFill>
              </a:rPr>
              <a:t>   </a:t>
            </a:r>
            <a:r>
              <a:rPr lang="en-US" altLang="zh-CN" sz="1800" b="1">
                <a:solidFill>
                  <a:schemeClr val="accent2"/>
                </a:solidFill>
              </a:rPr>
              <a:t>a1        b1          5           3</a:t>
            </a:r>
            <a:endParaRPr lang="en-US" altLang="zh-CN" sz="1800" b="1">
              <a:solidFill>
                <a:schemeClr val="accent2"/>
              </a:solidFill>
            </a:endParaRPr>
          </a:p>
          <a:p>
            <a:pPr eaLnBrk="1" hangingPunct="1">
              <a:spcBef>
                <a:spcPct val="50000"/>
              </a:spcBef>
            </a:pPr>
            <a:r>
              <a:rPr lang="en-US" altLang="zh-CN" sz="1800" b="1">
                <a:solidFill>
                  <a:schemeClr val="accent2"/>
                </a:solidFill>
              </a:rPr>
              <a:t>   a1        b2          6           7</a:t>
            </a:r>
            <a:endParaRPr lang="en-US" altLang="zh-CN" sz="1800" b="1">
              <a:solidFill>
                <a:schemeClr val="accent2"/>
              </a:solidFill>
            </a:endParaRPr>
          </a:p>
          <a:p>
            <a:pPr eaLnBrk="1" hangingPunct="1">
              <a:spcBef>
                <a:spcPct val="50000"/>
              </a:spcBef>
            </a:pPr>
            <a:r>
              <a:rPr lang="en-US" altLang="zh-CN" sz="1800" b="1">
                <a:solidFill>
                  <a:schemeClr val="accent2"/>
                </a:solidFill>
              </a:rPr>
              <a:t>   a2        b3          8           10</a:t>
            </a:r>
            <a:endParaRPr lang="en-US" altLang="zh-CN" sz="1800" b="1">
              <a:solidFill>
                <a:schemeClr val="accent2"/>
              </a:solidFill>
            </a:endParaRPr>
          </a:p>
          <a:p>
            <a:pPr eaLnBrk="1" hangingPunct="1">
              <a:spcBef>
                <a:spcPct val="50000"/>
              </a:spcBef>
            </a:pPr>
            <a:r>
              <a:rPr lang="en-US" altLang="zh-CN" sz="1800" b="1">
                <a:solidFill>
                  <a:schemeClr val="accent2"/>
                </a:solidFill>
              </a:rPr>
              <a:t>   a2        b3          8           2</a:t>
            </a:r>
            <a:endParaRPr lang="en-US" altLang="zh-CN" sz="1800" b="1">
              <a:solidFill>
                <a:schemeClr val="accent2"/>
              </a:solidFill>
            </a:endParaRPr>
          </a:p>
        </p:txBody>
      </p:sp>
      <p:sp>
        <p:nvSpPr>
          <p:cNvPr id="39978" name="Line 42"/>
          <p:cNvSpPr>
            <a:spLocks noChangeShapeType="1"/>
          </p:cNvSpPr>
          <p:nvPr/>
        </p:nvSpPr>
        <p:spPr bwMode="auto">
          <a:xfrm>
            <a:off x="4038600" y="4291013"/>
            <a:ext cx="0" cy="2209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9" name="Line 43"/>
          <p:cNvSpPr>
            <a:spLocks noChangeShapeType="1"/>
          </p:cNvSpPr>
          <p:nvPr/>
        </p:nvSpPr>
        <p:spPr bwMode="auto">
          <a:xfrm>
            <a:off x="4876800" y="4291013"/>
            <a:ext cx="0" cy="2209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80" name="Line 44"/>
          <p:cNvSpPr>
            <a:spLocks noChangeShapeType="1"/>
          </p:cNvSpPr>
          <p:nvPr/>
        </p:nvSpPr>
        <p:spPr bwMode="auto">
          <a:xfrm>
            <a:off x="5562600" y="4291013"/>
            <a:ext cx="0" cy="2209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81" name="Text Box 45"/>
          <p:cNvSpPr txBox="1">
            <a:spLocks noChangeArrowheads="1"/>
          </p:cNvSpPr>
          <p:nvPr/>
        </p:nvSpPr>
        <p:spPr bwMode="auto">
          <a:xfrm>
            <a:off x="1828800" y="4214813"/>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b="1">
                <a:solidFill>
                  <a:schemeClr val="accent2"/>
                </a:solidFill>
              </a:rPr>
              <a:t>自然连接</a:t>
            </a:r>
            <a:endParaRPr lang="zh-CN" altLang="en-US" sz="1800" b="1">
              <a:solidFill>
                <a:schemeClr val="accent2"/>
              </a:solidFill>
            </a:endParaRPr>
          </a:p>
        </p:txBody>
      </p:sp>
      <p:sp>
        <p:nvSpPr>
          <p:cNvPr id="39982" name="Text Box 46"/>
          <p:cNvSpPr txBox="1">
            <a:spLocks noChangeArrowheads="1"/>
          </p:cNvSpPr>
          <p:nvPr/>
        </p:nvSpPr>
        <p:spPr bwMode="auto">
          <a:xfrm>
            <a:off x="8975725" y="776288"/>
            <a:ext cx="1333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accent2"/>
                </a:solidFill>
              </a:rPr>
              <a:t>R</a:t>
            </a:r>
            <a:r>
              <a:rPr lang="en-US" altLang="zh-CN" sz="1800" b="1">
                <a:solidFill>
                  <a:schemeClr val="accent2"/>
                </a:solidFill>
              </a:rPr>
              <a:t> </a:t>
            </a:r>
            <a:r>
              <a:rPr lang="en-US" altLang="zh-CN" sz="1200" b="1">
                <a:solidFill>
                  <a:schemeClr val="accent2"/>
                </a:solidFill>
              </a:rPr>
              <a:t>R.B=S.B</a:t>
            </a:r>
            <a:r>
              <a:rPr lang="en-US" altLang="zh-CN" b="1">
                <a:solidFill>
                  <a:schemeClr val="accent2"/>
                </a:solidFill>
              </a:rPr>
              <a:t> </a:t>
            </a:r>
            <a:r>
              <a:rPr lang="en-US" altLang="zh-CN" sz="2800" b="1">
                <a:solidFill>
                  <a:schemeClr val="accent2"/>
                </a:solidFill>
              </a:rPr>
              <a:t>S</a:t>
            </a:r>
            <a:endParaRPr lang="en-US" altLang="zh-CN" sz="2800" b="1">
              <a:solidFill>
                <a:schemeClr val="accent2"/>
              </a:solidFill>
            </a:endParaRPr>
          </a:p>
        </p:txBody>
      </p:sp>
      <p:grpSp>
        <p:nvGrpSpPr>
          <p:cNvPr id="39983" name="Group 47"/>
          <p:cNvGrpSpPr/>
          <p:nvPr/>
        </p:nvGrpSpPr>
        <p:grpSpPr bwMode="auto">
          <a:xfrm>
            <a:off x="9448800" y="862013"/>
            <a:ext cx="304800" cy="152400"/>
            <a:chOff x="3072" y="768"/>
            <a:chExt cx="192" cy="96"/>
          </a:xfrm>
        </p:grpSpPr>
        <p:sp>
          <p:nvSpPr>
            <p:cNvPr id="39994" name="Line 48"/>
            <p:cNvSpPr>
              <a:spLocks noChangeShapeType="1"/>
            </p:cNvSpPr>
            <p:nvPr/>
          </p:nvSpPr>
          <p:spPr bwMode="auto">
            <a:xfrm>
              <a:off x="3072" y="768"/>
              <a:ext cx="0"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95" name="Line 49"/>
            <p:cNvSpPr>
              <a:spLocks noChangeShapeType="1"/>
            </p:cNvSpPr>
            <p:nvPr/>
          </p:nvSpPr>
          <p:spPr bwMode="auto">
            <a:xfrm>
              <a:off x="3264" y="768"/>
              <a:ext cx="0"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96" name="Line 50"/>
            <p:cNvSpPr>
              <a:spLocks noChangeShapeType="1"/>
            </p:cNvSpPr>
            <p:nvPr/>
          </p:nvSpPr>
          <p:spPr bwMode="auto">
            <a:xfrm>
              <a:off x="3072" y="768"/>
              <a:ext cx="0"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997" name="Group 51"/>
            <p:cNvGrpSpPr/>
            <p:nvPr/>
          </p:nvGrpSpPr>
          <p:grpSpPr bwMode="auto">
            <a:xfrm>
              <a:off x="3072" y="768"/>
              <a:ext cx="192" cy="96"/>
              <a:chOff x="3072" y="768"/>
              <a:chExt cx="192" cy="96"/>
            </a:xfrm>
          </p:grpSpPr>
          <p:sp>
            <p:nvSpPr>
              <p:cNvPr id="39998" name="Line 52"/>
              <p:cNvSpPr>
                <a:spLocks noChangeShapeType="1"/>
              </p:cNvSpPr>
              <p:nvPr/>
            </p:nvSpPr>
            <p:spPr bwMode="auto">
              <a:xfrm>
                <a:off x="3072" y="768"/>
                <a:ext cx="192"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99" name="Line 53"/>
              <p:cNvSpPr>
                <a:spLocks noChangeShapeType="1"/>
              </p:cNvSpPr>
              <p:nvPr/>
            </p:nvSpPr>
            <p:spPr bwMode="auto">
              <a:xfrm flipV="1">
                <a:off x="3072" y="768"/>
                <a:ext cx="192"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9984" name="Text Box 54"/>
          <p:cNvSpPr txBox="1">
            <a:spLocks noChangeArrowheads="1"/>
          </p:cNvSpPr>
          <p:nvPr/>
        </p:nvSpPr>
        <p:spPr bwMode="auto">
          <a:xfrm>
            <a:off x="1752601" y="4748213"/>
            <a:ext cx="1039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chemeClr val="accent2"/>
                </a:solidFill>
              </a:rPr>
              <a:t>R</a:t>
            </a:r>
            <a:r>
              <a:rPr lang="en-US" altLang="zh-CN" sz="1800" b="1">
                <a:solidFill>
                  <a:schemeClr val="accent2"/>
                </a:solidFill>
              </a:rPr>
              <a:t>       </a:t>
            </a:r>
            <a:r>
              <a:rPr lang="en-US" altLang="zh-CN" sz="2800" b="1">
                <a:solidFill>
                  <a:schemeClr val="accent2"/>
                </a:solidFill>
              </a:rPr>
              <a:t>S</a:t>
            </a:r>
            <a:endParaRPr lang="en-US" altLang="zh-CN" sz="2800" b="1">
              <a:solidFill>
                <a:schemeClr val="accent2"/>
              </a:solidFill>
            </a:endParaRPr>
          </a:p>
        </p:txBody>
      </p:sp>
      <p:grpSp>
        <p:nvGrpSpPr>
          <p:cNvPr id="39985" name="Group 55"/>
          <p:cNvGrpSpPr/>
          <p:nvPr/>
        </p:nvGrpSpPr>
        <p:grpSpPr bwMode="auto">
          <a:xfrm>
            <a:off x="2133600" y="4933950"/>
            <a:ext cx="304800" cy="152400"/>
            <a:chOff x="3072" y="768"/>
            <a:chExt cx="192" cy="96"/>
          </a:xfrm>
        </p:grpSpPr>
        <p:sp>
          <p:nvSpPr>
            <p:cNvPr id="39988" name="Line 56"/>
            <p:cNvSpPr>
              <a:spLocks noChangeShapeType="1"/>
            </p:cNvSpPr>
            <p:nvPr/>
          </p:nvSpPr>
          <p:spPr bwMode="auto">
            <a:xfrm>
              <a:off x="3072" y="768"/>
              <a:ext cx="0"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89" name="Line 57"/>
            <p:cNvSpPr>
              <a:spLocks noChangeShapeType="1"/>
            </p:cNvSpPr>
            <p:nvPr/>
          </p:nvSpPr>
          <p:spPr bwMode="auto">
            <a:xfrm>
              <a:off x="3264" y="768"/>
              <a:ext cx="0"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90" name="Line 58"/>
            <p:cNvSpPr>
              <a:spLocks noChangeShapeType="1"/>
            </p:cNvSpPr>
            <p:nvPr/>
          </p:nvSpPr>
          <p:spPr bwMode="auto">
            <a:xfrm>
              <a:off x="3072" y="768"/>
              <a:ext cx="0"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991" name="Group 59"/>
            <p:cNvGrpSpPr/>
            <p:nvPr/>
          </p:nvGrpSpPr>
          <p:grpSpPr bwMode="auto">
            <a:xfrm>
              <a:off x="3072" y="768"/>
              <a:ext cx="192" cy="96"/>
              <a:chOff x="3072" y="768"/>
              <a:chExt cx="192" cy="96"/>
            </a:xfrm>
          </p:grpSpPr>
          <p:sp>
            <p:nvSpPr>
              <p:cNvPr id="39992" name="Line 60"/>
              <p:cNvSpPr>
                <a:spLocks noChangeShapeType="1"/>
              </p:cNvSpPr>
              <p:nvPr/>
            </p:nvSpPr>
            <p:spPr bwMode="auto">
              <a:xfrm>
                <a:off x="3072" y="768"/>
                <a:ext cx="192"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93" name="Line 61"/>
              <p:cNvSpPr>
                <a:spLocks noChangeShapeType="1"/>
              </p:cNvSpPr>
              <p:nvPr/>
            </p:nvSpPr>
            <p:spPr bwMode="auto">
              <a:xfrm flipV="1">
                <a:off x="3072" y="768"/>
                <a:ext cx="192" cy="96"/>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9986" name="AutoShape 62"/>
          <p:cNvSpPr>
            <a:spLocks noChangeArrowheads="1"/>
          </p:cNvSpPr>
          <p:nvPr/>
        </p:nvSpPr>
        <p:spPr bwMode="auto">
          <a:xfrm>
            <a:off x="7924800" y="4291013"/>
            <a:ext cx="2286000" cy="1981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2206 w 21600"/>
              <a:gd name="T25" fmla="*/ 17460 h 21600"/>
              <a:gd name="T26" fmla="*/ 19515 w 21600"/>
              <a:gd name="T27" fmla="*/ 1951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488" y="0"/>
                </a:moveTo>
                <a:lnTo>
                  <a:pt x="15375" y="6681"/>
                </a:lnTo>
                <a:lnTo>
                  <a:pt x="17460" y="6681"/>
                </a:lnTo>
                <a:lnTo>
                  <a:pt x="17460" y="17460"/>
                </a:lnTo>
                <a:lnTo>
                  <a:pt x="6681" y="17460"/>
                </a:lnTo>
                <a:lnTo>
                  <a:pt x="6681" y="15375"/>
                </a:lnTo>
                <a:lnTo>
                  <a:pt x="0" y="18488"/>
                </a:lnTo>
                <a:lnTo>
                  <a:pt x="6681" y="21600"/>
                </a:lnTo>
                <a:lnTo>
                  <a:pt x="6681" y="19515"/>
                </a:lnTo>
                <a:lnTo>
                  <a:pt x="19515" y="19515"/>
                </a:lnTo>
                <a:lnTo>
                  <a:pt x="19515" y="6681"/>
                </a:lnTo>
                <a:lnTo>
                  <a:pt x="21600" y="6681"/>
                </a:lnTo>
                <a:lnTo>
                  <a:pt x="18488" y="0"/>
                </a:lnTo>
                <a:close/>
              </a:path>
            </a:pathLst>
          </a:custGeom>
          <a:solidFill>
            <a:schemeClr val="accent1"/>
          </a:solidFill>
          <a:ln w="9525">
            <a:solidFill>
              <a:schemeClr val="tx1"/>
            </a:solidFill>
            <a:miter lim="800000"/>
          </a:ln>
        </p:spPr>
        <p:txBody>
          <a:bodyPr wrap="none" anchor="ctr"/>
          <a:lstStyle/>
          <a:p>
            <a:endParaRPr lang="zh-CN" altLang="en-US"/>
          </a:p>
        </p:txBody>
      </p:sp>
      <p:pic>
        <p:nvPicPr>
          <p:cNvPr id="39987" name="Picture 63" descr="j00787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39200" y="3986213"/>
            <a:ext cx="838200" cy="1905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body" sz="half" idx="1"/>
          </p:nvPr>
        </p:nvSpPr>
        <p:spPr>
          <a:xfrm>
            <a:off x="5347732" y="3710864"/>
            <a:ext cx="6965596" cy="3398345"/>
          </a:xfrm>
        </p:spPr>
        <p:txBody>
          <a:bodyPr>
            <a:normAutofit/>
          </a:bodyPr>
          <a:lstStyle/>
          <a:p>
            <a:pPr eaLnBrk="1" hangingPunct="1">
              <a:lnSpc>
                <a:spcPct val="90000"/>
              </a:lnSpc>
              <a:buFont typeface="Wingdings" panose="05000000000000000000" pitchFamily="2" charset="2"/>
              <a:buNone/>
            </a:pPr>
            <a:r>
              <a:rPr lang="en-US" altLang="zh-CN" sz="2400" b="1" dirty="0">
                <a:ea typeface="宋体" panose="02010600030101010101" pitchFamily="2" charset="-122"/>
              </a:rPr>
              <a:t>97001</a:t>
            </a:r>
            <a:r>
              <a:rPr lang="zh-CN" altLang="en-US" sz="2400" b="1" dirty="0">
                <a:ea typeface="宋体" panose="02010600030101010101" pitchFamily="2" charset="-122"/>
              </a:rPr>
              <a:t>的象集为｛</a:t>
            </a:r>
            <a:r>
              <a:rPr lang="en-US" altLang="zh-CN" sz="2400" b="1" dirty="0">
                <a:ea typeface="宋体" panose="02010600030101010101" pitchFamily="2" charset="-122"/>
              </a:rPr>
              <a:t>c1,c2,c3</a:t>
            </a:r>
            <a:r>
              <a:rPr lang="zh-CN" altLang="en-US" sz="2400" b="1" dirty="0">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eaLnBrk="1" hangingPunct="1">
              <a:lnSpc>
                <a:spcPct val="90000"/>
              </a:lnSpc>
              <a:buFont typeface="Wingdings" panose="05000000000000000000" pitchFamily="2" charset="2"/>
              <a:buNone/>
            </a:pPr>
            <a:r>
              <a:rPr lang="en-US" altLang="zh-CN" sz="2400" b="1" dirty="0">
                <a:ea typeface="宋体" panose="02010600030101010101" pitchFamily="2" charset="-122"/>
              </a:rPr>
              <a:t> 97002</a:t>
            </a:r>
            <a:r>
              <a:rPr lang="zh-CN" altLang="en-US" sz="2400" b="1" dirty="0">
                <a:ea typeface="宋体" panose="02010600030101010101" pitchFamily="2" charset="-122"/>
              </a:rPr>
              <a:t>的象集为｛</a:t>
            </a:r>
            <a:r>
              <a:rPr lang="en-US" altLang="zh-CN" sz="2400" b="1" dirty="0">
                <a:ea typeface="宋体" panose="02010600030101010101" pitchFamily="2" charset="-122"/>
              </a:rPr>
              <a:t>c1,c3</a:t>
            </a:r>
            <a:r>
              <a:rPr lang="zh-CN" altLang="en-US" sz="2400" b="1" dirty="0">
                <a:ea typeface="宋体" panose="02010600030101010101" pitchFamily="2" charset="-122"/>
              </a:rPr>
              <a:t>｝</a:t>
            </a:r>
            <a:r>
              <a:rPr lang="en-US" altLang="zh-CN" sz="2400" b="1" dirty="0">
                <a:ea typeface="宋体" panose="02010600030101010101" pitchFamily="2" charset="-122"/>
              </a:rPr>
              <a:t>,97003</a:t>
            </a:r>
            <a:r>
              <a:rPr lang="zh-CN" altLang="en-US" sz="2400" b="1" dirty="0">
                <a:ea typeface="宋体" panose="02010600030101010101" pitchFamily="2" charset="-122"/>
              </a:rPr>
              <a:t>的象集为｛</a:t>
            </a:r>
            <a:r>
              <a:rPr lang="en-US" altLang="zh-CN" sz="2400" b="1" dirty="0">
                <a:ea typeface="宋体" panose="02010600030101010101" pitchFamily="2" charset="-122"/>
              </a:rPr>
              <a:t>c1,c2</a:t>
            </a:r>
            <a:r>
              <a:rPr lang="zh-CN" altLang="en-US" sz="2400" b="1" dirty="0">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eaLnBrk="1" hangingPunct="1">
              <a:lnSpc>
                <a:spcPct val="90000"/>
              </a:lnSpc>
              <a:buFont typeface="Wingdings" panose="05000000000000000000" pitchFamily="2" charset="2"/>
              <a:buNone/>
            </a:pPr>
            <a:r>
              <a:rPr lang="en-US" altLang="zh-CN" sz="2400" b="1" dirty="0">
                <a:ea typeface="宋体" panose="02010600030101010101" pitchFamily="2" charset="-122"/>
              </a:rPr>
              <a:t>97004</a:t>
            </a:r>
            <a:r>
              <a:rPr lang="zh-CN" altLang="en-US" sz="2400" b="1" dirty="0">
                <a:ea typeface="宋体" panose="02010600030101010101" pitchFamily="2" charset="-122"/>
              </a:rPr>
              <a:t>的象集为｛</a:t>
            </a:r>
            <a:r>
              <a:rPr lang="en-US" altLang="zh-CN" sz="2400" b="1" dirty="0">
                <a:ea typeface="宋体" panose="02010600030101010101" pitchFamily="2" charset="-122"/>
              </a:rPr>
              <a:t>c1,c2,c3</a:t>
            </a:r>
            <a:r>
              <a:rPr lang="zh-CN" altLang="en-US" sz="2400" b="1" dirty="0">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eaLnBrk="1" hangingPunct="1">
              <a:lnSpc>
                <a:spcPct val="90000"/>
              </a:lnSpc>
              <a:buFont typeface="Wingdings" panose="05000000000000000000" pitchFamily="2" charset="2"/>
              <a:buNone/>
            </a:pPr>
            <a:r>
              <a:rPr lang="zh-CN" altLang="en-US" sz="2400" b="1" dirty="0">
                <a:ea typeface="宋体" panose="02010600030101010101" pitchFamily="2" charset="-122"/>
              </a:rPr>
              <a:t>而Ｓ在</a:t>
            </a:r>
            <a:r>
              <a:rPr lang="en-US" altLang="zh-CN" sz="2400" b="1" dirty="0">
                <a:ea typeface="宋体" panose="02010600030101010101" pitchFamily="2" charset="-122"/>
              </a:rPr>
              <a:t>Y</a:t>
            </a:r>
            <a:r>
              <a:rPr lang="zh-CN" altLang="en-US" sz="2400" b="1" dirty="0">
                <a:ea typeface="宋体" panose="02010600030101010101" pitchFamily="2" charset="-122"/>
              </a:rPr>
              <a:t>上的投影为｛</a:t>
            </a:r>
            <a:r>
              <a:rPr lang="en-US" altLang="zh-CN" sz="2400" b="1" dirty="0">
                <a:ea typeface="宋体" panose="02010600030101010101" pitchFamily="2" charset="-122"/>
              </a:rPr>
              <a:t>c1,c2,c3</a:t>
            </a:r>
            <a:r>
              <a:rPr lang="zh-CN" altLang="en-US" sz="2400" b="1" dirty="0">
                <a:ea typeface="宋体" panose="02010600030101010101" pitchFamily="2" charset="-122"/>
              </a:rPr>
              <a:t>｝</a:t>
            </a:r>
            <a:r>
              <a:rPr lang="en-US" altLang="zh-CN" sz="2400" b="1" dirty="0">
                <a:ea typeface="宋体" panose="02010600030101010101" pitchFamily="2" charset="-122"/>
              </a:rPr>
              <a:t>,</a:t>
            </a:r>
            <a:endParaRPr lang="en-US" altLang="zh-CN" sz="2400" b="1" dirty="0">
              <a:ea typeface="宋体" panose="02010600030101010101" pitchFamily="2" charset="-122"/>
            </a:endParaRPr>
          </a:p>
          <a:p>
            <a:pPr eaLnBrk="1" hangingPunct="1">
              <a:lnSpc>
                <a:spcPct val="90000"/>
              </a:lnSpc>
              <a:buFont typeface="Wingdings" panose="05000000000000000000" pitchFamily="2" charset="2"/>
              <a:buNone/>
            </a:pPr>
            <a:r>
              <a:rPr lang="zh-CN" altLang="en-US" sz="2400" b="1" dirty="0">
                <a:ea typeface="宋体" panose="02010600030101010101" pitchFamily="2" charset="-122"/>
              </a:rPr>
              <a:t>因为</a:t>
            </a:r>
            <a:r>
              <a:rPr lang="en-US" altLang="zh-CN" sz="2400" b="1" dirty="0">
                <a:ea typeface="宋体" panose="02010600030101010101" pitchFamily="2" charset="-122"/>
              </a:rPr>
              <a:t>97001,97004</a:t>
            </a:r>
            <a:r>
              <a:rPr lang="zh-CN" altLang="en-US" sz="2400" b="1" dirty="0">
                <a:ea typeface="宋体" panose="02010600030101010101" pitchFamily="2" charset="-122"/>
              </a:rPr>
              <a:t>的象集包含</a:t>
            </a:r>
            <a:endParaRPr lang="zh-CN" altLang="en-US" sz="2400" b="1" dirty="0">
              <a:ea typeface="宋体" panose="02010600030101010101" pitchFamily="2" charset="-122"/>
            </a:endParaRPr>
          </a:p>
          <a:p>
            <a:pPr eaLnBrk="1" hangingPunct="1">
              <a:lnSpc>
                <a:spcPct val="90000"/>
              </a:lnSpc>
              <a:buFont typeface="Wingdings" panose="05000000000000000000" pitchFamily="2" charset="2"/>
              <a:buNone/>
            </a:pPr>
            <a:r>
              <a:rPr lang="zh-CN" altLang="en-US" sz="2400" b="1" dirty="0">
                <a:ea typeface="宋体" panose="02010600030101010101" pitchFamily="2" charset="-122"/>
              </a:rPr>
              <a:t>了Ｓ在</a:t>
            </a:r>
            <a:r>
              <a:rPr lang="en-US" altLang="zh-CN" sz="2400" b="1" dirty="0">
                <a:ea typeface="宋体" panose="02010600030101010101" pitchFamily="2" charset="-122"/>
              </a:rPr>
              <a:t>Y</a:t>
            </a:r>
            <a:r>
              <a:rPr lang="zh-CN" altLang="en-US" sz="2400" b="1" dirty="0">
                <a:ea typeface="宋体" panose="02010600030101010101" pitchFamily="2" charset="-122"/>
              </a:rPr>
              <a:t>属性组上的投影，所以  </a:t>
            </a:r>
            <a:endParaRPr lang="zh-CN" altLang="en-US" sz="2400" b="1" dirty="0">
              <a:ea typeface="宋体" panose="02010600030101010101" pitchFamily="2" charset="-122"/>
            </a:endParaRPr>
          </a:p>
          <a:p>
            <a:pPr eaLnBrk="1" hangingPunct="1">
              <a:lnSpc>
                <a:spcPct val="90000"/>
              </a:lnSpc>
              <a:buFont typeface="Wingdings" panose="05000000000000000000" pitchFamily="2" charset="2"/>
              <a:buNone/>
            </a:pPr>
            <a:r>
              <a:rPr lang="zh-CN" altLang="en-US" sz="2400" b="1" dirty="0">
                <a:ea typeface="宋体" panose="02010600030101010101" pitchFamily="2" charset="-122"/>
              </a:rPr>
              <a:t>Ｒ</a:t>
            </a:r>
            <a:r>
              <a:rPr lang="zh-CN" altLang="en-US" sz="2400" b="1" dirty="0">
                <a:ea typeface="宋体" panose="02010600030101010101" pitchFamily="2" charset="-122"/>
                <a:sym typeface="Symbol" panose="05050102010706020507" pitchFamily="18" charset="2"/>
              </a:rPr>
              <a:t></a:t>
            </a:r>
            <a:r>
              <a:rPr lang="zh-CN" altLang="en-US" sz="2400" b="1" dirty="0">
                <a:ea typeface="宋体" panose="02010600030101010101" pitchFamily="2" charset="-122"/>
              </a:rPr>
              <a:t>Ｓ＝｛</a:t>
            </a:r>
            <a:r>
              <a:rPr lang="en-US" altLang="zh-CN" sz="2400" b="1" dirty="0">
                <a:ea typeface="宋体" panose="02010600030101010101" pitchFamily="2" charset="-122"/>
              </a:rPr>
              <a:t>97001</a:t>
            </a:r>
            <a:r>
              <a:rPr lang="zh-CN" altLang="en-US" sz="2400" b="1" dirty="0">
                <a:ea typeface="宋体" panose="02010600030101010101" pitchFamily="2" charset="-122"/>
              </a:rPr>
              <a:t>，</a:t>
            </a:r>
            <a:r>
              <a:rPr lang="en-US" altLang="zh-CN" sz="2400" b="1" dirty="0">
                <a:ea typeface="宋体" panose="02010600030101010101" pitchFamily="2" charset="-122"/>
              </a:rPr>
              <a:t>97004</a:t>
            </a:r>
            <a:r>
              <a:rPr lang="zh-CN" altLang="en-US" sz="2400" b="1" dirty="0">
                <a:ea typeface="宋体" panose="02010600030101010101" pitchFamily="2" charset="-122"/>
              </a:rPr>
              <a:t>｝</a:t>
            </a:r>
            <a:endParaRPr lang="zh-CN" altLang="en-US" sz="2400" b="1" dirty="0">
              <a:ea typeface="宋体" panose="02010600030101010101" pitchFamily="2" charset="-122"/>
            </a:endParaRPr>
          </a:p>
        </p:txBody>
      </p:sp>
      <p:graphicFrame>
        <p:nvGraphicFramePr>
          <p:cNvPr id="538736" name="Group 112"/>
          <p:cNvGraphicFramePr>
            <a:graphicFrameLocks noGrp="1"/>
          </p:cNvGraphicFramePr>
          <p:nvPr>
            <p:ph sz="quarter" idx="2"/>
          </p:nvPr>
        </p:nvGraphicFramePr>
        <p:xfrm>
          <a:off x="1951034" y="1272896"/>
          <a:ext cx="3027362" cy="5699364"/>
        </p:xfrm>
        <a:graphic>
          <a:graphicData uri="http://schemas.openxmlformats.org/drawingml/2006/table">
            <a:tbl>
              <a:tblPr/>
              <a:tblGrid>
                <a:gridCol w="1339850"/>
                <a:gridCol w="1687512"/>
              </a:tblGrid>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zh-CN" altLang="en-US" sz="2800" b="1" i="0" u="none" strike="noStrike" cap="none" normalizeH="0" baseline="0" dirty="0">
                          <a:ln>
                            <a:noFill/>
                          </a:ln>
                          <a:solidFill>
                            <a:schemeClr val="tx1"/>
                          </a:solidFill>
                          <a:effectLst/>
                          <a:latin typeface="Arial" panose="020B0604020202020204" pitchFamily="34" charset="0"/>
                          <a:ea typeface="楷体_GB2312" pitchFamily="49" charset="-122"/>
                        </a:rPr>
                        <a:t>学号</a:t>
                      </a:r>
                      <a:r>
                        <a:rPr kumimoji="1" lang="en-US" altLang="zh-CN" sz="2800" b="1" i="0" u="none" strike="noStrike" cap="none" normalizeH="0" baseline="0" dirty="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dirty="0">
                          <a:ln>
                            <a:noFill/>
                          </a:ln>
                          <a:solidFill>
                            <a:schemeClr val="accent2"/>
                          </a:solidFill>
                          <a:effectLst/>
                          <a:latin typeface="Arial" panose="020B0604020202020204" pitchFamily="34" charset="0"/>
                          <a:ea typeface="楷体_GB2312" pitchFamily="49" charset="-122"/>
                        </a:rPr>
                        <a:t>X</a:t>
                      </a:r>
                      <a:r>
                        <a:rPr kumimoji="1" lang="en-US" altLang="zh-CN" sz="2800" b="1" i="0" u="none" strike="noStrike" cap="none" normalizeH="0" baseline="0" dirty="0">
                          <a:ln>
                            <a:noFill/>
                          </a:ln>
                          <a:solidFill>
                            <a:schemeClr val="tx1"/>
                          </a:solidFill>
                          <a:effectLst/>
                          <a:latin typeface="Arial" panose="020B0604020202020204" pitchFamily="34" charset="0"/>
                          <a:ea typeface="楷体_GB2312" pitchFamily="49" charset="-122"/>
                        </a:rPr>
                        <a:t>)</a:t>
                      </a:r>
                      <a:endParaRPr kumimoji="1" lang="en-US" altLang="zh-CN" sz="2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课程号</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a:ln>
                            <a:noFill/>
                          </a:ln>
                          <a:solidFill>
                            <a:schemeClr val="accent2"/>
                          </a:solidFill>
                          <a:effectLst/>
                          <a:latin typeface="Arial" panose="020B0604020202020204" pitchFamily="34" charset="0"/>
                          <a:ea typeface="楷体_GB2312" pitchFamily="49" charset="-122"/>
                        </a:rPr>
                        <a:t>Y</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97001</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C1</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97001</a:t>
                      </a:r>
                      <a:endPar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C2</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97001</a:t>
                      </a:r>
                      <a:endPar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C3</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97002</a:t>
                      </a:r>
                      <a:endPar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C1</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97002</a:t>
                      </a:r>
                      <a:endPar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C3</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97003</a:t>
                      </a:r>
                      <a:endPar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C1</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97003</a:t>
                      </a:r>
                      <a:endPar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C2</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97004</a:t>
                      </a:r>
                      <a:endPar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C1</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97004</a:t>
                      </a:r>
                      <a:endPar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C2</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97004</a:t>
                      </a:r>
                      <a:endPar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Arial" panose="020B0604020202020204" pitchFamily="34" charset="0"/>
                          <a:ea typeface="楷体_GB2312" pitchFamily="49" charset="-122"/>
                        </a:rPr>
                        <a:t>C3</a:t>
                      </a:r>
                      <a:endParaRPr kumimoji="1" lang="en-US" altLang="zh-CN" sz="2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09" name="Text Box 71"/>
          <p:cNvSpPr txBox="1">
            <a:spLocks noChangeArrowheads="1"/>
          </p:cNvSpPr>
          <p:nvPr/>
        </p:nvSpPr>
        <p:spPr bwMode="auto">
          <a:xfrm>
            <a:off x="1271801" y="1518958"/>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chemeClr val="accent2"/>
                </a:solidFill>
              </a:rPr>
              <a:t>R</a:t>
            </a:r>
            <a:endParaRPr lang="en-US" altLang="zh-CN" sz="2800" b="1" dirty="0">
              <a:solidFill>
                <a:schemeClr val="accent2"/>
              </a:solidFill>
            </a:endParaRPr>
          </a:p>
        </p:txBody>
      </p:sp>
      <p:sp>
        <p:nvSpPr>
          <p:cNvPr id="45110" name="AutoShape 72"/>
          <p:cNvSpPr/>
          <p:nvPr/>
        </p:nvSpPr>
        <p:spPr bwMode="auto">
          <a:xfrm>
            <a:off x="3931099" y="2038071"/>
            <a:ext cx="88900" cy="1060450"/>
          </a:xfrm>
          <a:prstGeom prst="rightBrace">
            <a:avLst>
              <a:gd name="adj1" fmla="val 99405"/>
              <a:gd name="adj2" fmla="val 50000"/>
            </a:avLst>
          </a:prstGeom>
          <a:noFill/>
          <a:ln w="28575">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11" name="AutoShape 73"/>
          <p:cNvSpPr/>
          <p:nvPr/>
        </p:nvSpPr>
        <p:spPr bwMode="auto">
          <a:xfrm>
            <a:off x="3932687" y="5682971"/>
            <a:ext cx="88900" cy="1060450"/>
          </a:xfrm>
          <a:prstGeom prst="rightBrace">
            <a:avLst>
              <a:gd name="adj1" fmla="val 99405"/>
              <a:gd name="adj2" fmla="val 50000"/>
            </a:avLst>
          </a:prstGeom>
          <a:noFill/>
          <a:ln w="28575">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38729" name="Group 105"/>
          <p:cNvGraphicFramePr>
            <a:graphicFrameLocks noGrp="1"/>
          </p:cNvGraphicFramePr>
          <p:nvPr>
            <p:ph sz="quarter" idx="3"/>
          </p:nvPr>
        </p:nvGraphicFramePr>
        <p:xfrm>
          <a:off x="6389688" y="1246265"/>
          <a:ext cx="3878262" cy="2330452"/>
        </p:xfrm>
        <a:graphic>
          <a:graphicData uri="http://schemas.openxmlformats.org/drawingml/2006/table">
            <a:tbl>
              <a:tblPr/>
              <a:tblGrid>
                <a:gridCol w="1939925"/>
                <a:gridCol w="1938337"/>
              </a:tblGrid>
              <a:tr h="582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zh-CN" altLang="en-US" sz="2800" b="1" i="0" u="none" strike="noStrike" cap="none" normalizeH="0" baseline="0" dirty="0">
                          <a:ln>
                            <a:noFill/>
                          </a:ln>
                          <a:solidFill>
                            <a:schemeClr val="tx1"/>
                          </a:solidFill>
                          <a:effectLst/>
                          <a:latin typeface="Arial" panose="020B0604020202020204" pitchFamily="34" charset="0"/>
                          <a:ea typeface="楷体_GB2312" pitchFamily="49" charset="-122"/>
                        </a:rPr>
                        <a:t>课程号</a:t>
                      </a:r>
                      <a:r>
                        <a:rPr kumimoji="1" lang="en-US" altLang="zh-CN" sz="2800" b="1" i="0" u="none" strike="noStrike" cap="none" normalizeH="0" baseline="0" dirty="0">
                          <a:ln>
                            <a:noFill/>
                          </a:ln>
                          <a:solidFill>
                            <a:schemeClr val="tx1"/>
                          </a:solidFill>
                          <a:effectLst/>
                          <a:latin typeface="Arial" panose="020B0604020202020204" pitchFamily="34" charset="0"/>
                          <a:ea typeface="楷体_GB2312" pitchFamily="49" charset="-122"/>
                        </a:rPr>
                        <a:t>(</a:t>
                      </a:r>
                      <a:r>
                        <a:rPr kumimoji="1" lang="en-US" altLang="zh-CN" sz="2800" b="1" i="0" u="none" strike="noStrike" cap="none" normalizeH="0" baseline="0" dirty="0">
                          <a:ln>
                            <a:noFill/>
                          </a:ln>
                          <a:solidFill>
                            <a:schemeClr val="accent2"/>
                          </a:solidFill>
                          <a:effectLst/>
                          <a:latin typeface="Arial" panose="020B0604020202020204" pitchFamily="34" charset="0"/>
                          <a:ea typeface="楷体_GB2312" pitchFamily="49" charset="-122"/>
                        </a:rPr>
                        <a:t>Y</a:t>
                      </a:r>
                      <a:r>
                        <a:rPr kumimoji="1" lang="en-US" altLang="zh-CN" sz="2800" b="1" i="0" u="none" strike="noStrike" cap="none" normalizeH="0" baseline="0" dirty="0">
                          <a:ln>
                            <a:noFill/>
                          </a:ln>
                          <a:solidFill>
                            <a:schemeClr val="tx1"/>
                          </a:solidFill>
                          <a:effectLst/>
                          <a:latin typeface="Arial" panose="020B0604020202020204" pitchFamily="34" charset="0"/>
                          <a:ea typeface="楷体_GB2312" pitchFamily="49" charset="-122"/>
                        </a:rPr>
                        <a:t>)</a:t>
                      </a:r>
                      <a:endParaRPr kumimoji="1" lang="zh-CN" altLang="en-US" sz="2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zh-CN" altLang="en-US" sz="2800" b="1" i="0" u="none" strike="noStrike" cap="none" normalizeH="0" baseline="0">
                          <a:ln>
                            <a:noFill/>
                          </a:ln>
                          <a:solidFill>
                            <a:schemeClr val="tx1"/>
                          </a:solidFill>
                          <a:effectLst/>
                          <a:latin typeface="Arial" panose="020B0604020202020204" pitchFamily="34" charset="0"/>
                          <a:ea typeface="楷体_GB2312" pitchFamily="49" charset="-122"/>
                        </a:rPr>
                        <a:t>课程名</a:t>
                      </a: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(Z)</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C1</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DB</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C2</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OS</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26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C3</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5000"/>
                        <a:buFont typeface="Wingdings" panose="05000000000000000000" pitchFamily="2" charset="2"/>
                        <a:buNone/>
                      </a:pPr>
                      <a:r>
                        <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rPr>
                        <a:t>DS</a:t>
                      </a:r>
                      <a:endParaRPr kumimoji="1" lang="en-US"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29" name="Text Box 95"/>
          <p:cNvSpPr txBox="1">
            <a:spLocks noChangeArrowheads="1"/>
          </p:cNvSpPr>
          <p:nvPr/>
        </p:nvSpPr>
        <p:spPr bwMode="auto">
          <a:xfrm>
            <a:off x="5836005" y="1379924"/>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chemeClr val="accent2"/>
                </a:solidFill>
              </a:rPr>
              <a:t>S</a:t>
            </a:r>
            <a:endParaRPr lang="en-US" altLang="zh-CN" sz="2800" b="1" dirty="0">
              <a:solidFill>
                <a:schemeClr val="accent2"/>
              </a:solidFill>
            </a:endParaRPr>
          </a:p>
        </p:txBody>
      </p:sp>
      <p:sp>
        <p:nvSpPr>
          <p:cNvPr id="45130" name="Oval 96"/>
          <p:cNvSpPr>
            <a:spLocks noChangeArrowheads="1"/>
          </p:cNvSpPr>
          <p:nvPr/>
        </p:nvSpPr>
        <p:spPr bwMode="auto">
          <a:xfrm>
            <a:off x="6840539" y="1822528"/>
            <a:ext cx="1131887" cy="1712912"/>
          </a:xfrm>
          <a:prstGeom prst="ellipse">
            <a:avLst/>
          </a:prstGeom>
          <a:noFill/>
          <a:ln w="381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31" name="AutoShape 100"/>
          <p:cNvSpPr/>
          <p:nvPr/>
        </p:nvSpPr>
        <p:spPr bwMode="auto">
          <a:xfrm>
            <a:off x="3929512" y="3574772"/>
            <a:ext cx="88900" cy="523875"/>
          </a:xfrm>
          <a:prstGeom prst="rightBrace">
            <a:avLst>
              <a:gd name="adj1" fmla="val 49107"/>
              <a:gd name="adj2" fmla="val 50000"/>
            </a:avLst>
          </a:prstGeom>
          <a:noFill/>
          <a:ln w="28575">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32" name="AutoShape 101"/>
          <p:cNvSpPr/>
          <p:nvPr/>
        </p:nvSpPr>
        <p:spPr bwMode="auto">
          <a:xfrm>
            <a:off x="3942212" y="4619347"/>
            <a:ext cx="88900" cy="523875"/>
          </a:xfrm>
          <a:prstGeom prst="rightBrace">
            <a:avLst>
              <a:gd name="adj1" fmla="val 49107"/>
              <a:gd name="adj2" fmla="val 50000"/>
            </a:avLst>
          </a:prstGeom>
          <a:noFill/>
          <a:ln w="28575">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Rectangle 2"/>
          <p:cNvSpPr txBox="1">
            <a:spLocks noChangeArrowheads="1"/>
          </p:cNvSpPr>
          <p:nvPr/>
        </p:nvSpPr>
        <p:spPr>
          <a:xfrm>
            <a:off x="516678" y="210499"/>
            <a:ext cx="10576983"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defRPr/>
            </a:pPr>
            <a:r>
              <a:rPr lang="zh-CN" altLang="en-US" sz="3600" b="1" dirty="0">
                <a:sym typeface="+mn-ea"/>
              </a:rPr>
              <a:t>   </a:t>
            </a:r>
            <a:r>
              <a:rPr lang="zh-CN" altLang="en-US" sz="3600" b="1" dirty="0">
                <a:latin typeface="微软雅黑" panose="020B0503020204020204" pitchFamily="34" charset="-122"/>
                <a:ea typeface="微软雅黑" panose="020B0503020204020204" pitchFamily="34" charset="-122"/>
                <a:sym typeface="+mn-ea"/>
              </a:rPr>
              <a:t>关系代数：除</a:t>
            </a:r>
            <a:endParaRPr lang="en-US" altLang="zh-CN" sz="3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8627">
                                            <p:txEl>
                                              <p:pRg st="0" end="0"/>
                                            </p:txEl>
                                          </p:spTgt>
                                        </p:tgtEl>
                                        <p:attrNameLst>
                                          <p:attrName>style.visibility</p:attrName>
                                        </p:attrNameLst>
                                      </p:cBhvr>
                                      <p:to>
                                        <p:strVal val="visible"/>
                                      </p:to>
                                    </p:set>
                                    <p:animEffect transition="in" filter="blinds(horizontal)">
                                      <p:cBhvr>
                                        <p:cTn id="7" dur="500"/>
                                        <p:tgtEl>
                                          <p:spTgt spid="538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8627">
                                            <p:txEl>
                                              <p:pRg st="1" end="1"/>
                                            </p:txEl>
                                          </p:spTgt>
                                        </p:tgtEl>
                                        <p:attrNameLst>
                                          <p:attrName>style.visibility</p:attrName>
                                        </p:attrNameLst>
                                      </p:cBhvr>
                                      <p:to>
                                        <p:strVal val="visible"/>
                                      </p:to>
                                    </p:set>
                                    <p:animEffect transition="in" filter="blinds(horizontal)">
                                      <p:cBhvr>
                                        <p:cTn id="12" dur="500"/>
                                        <p:tgtEl>
                                          <p:spTgt spid="538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8627">
                                            <p:txEl>
                                              <p:pRg st="2" end="2"/>
                                            </p:txEl>
                                          </p:spTgt>
                                        </p:tgtEl>
                                        <p:attrNameLst>
                                          <p:attrName>style.visibility</p:attrName>
                                        </p:attrNameLst>
                                      </p:cBhvr>
                                      <p:to>
                                        <p:strVal val="visible"/>
                                      </p:to>
                                    </p:set>
                                    <p:animEffect transition="in" filter="blinds(horizontal)">
                                      <p:cBhvr>
                                        <p:cTn id="17" dur="500"/>
                                        <p:tgtEl>
                                          <p:spTgt spid="538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8627">
                                            <p:txEl>
                                              <p:pRg st="3" end="3"/>
                                            </p:txEl>
                                          </p:spTgt>
                                        </p:tgtEl>
                                        <p:attrNameLst>
                                          <p:attrName>style.visibility</p:attrName>
                                        </p:attrNameLst>
                                      </p:cBhvr>
                                      <p:to>
                                        <p:strVal val="visible"/>
                                      </p:to>
                                    </p:set>
                                    <p:animEffect transition="in" filter="blinds(horizontal)">
                                      <p:cBhvr>
                                        <p:cTn id="22" dur="500"/>
                                        <p:tgtEl>
                                          <p:spTgt spid="538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8627">
                                            <p:txEl>
                                              <p:pRg st="4" end="4"/>
                                            </p:txEl>
                                          </p:spTgt>
                                        </p:tgtEl>
                                        <p:attrNameLst>
                                          <p:attrName>style.visibility</p:attrName>
                                        </p:attrNameLst>
                                      </p:cBhvr>
                                      <p:to>
                                        <p:strVal val="visible"/>
                                      </p:to>
                                    </p:set>
                                    <p:animEffect transition="in" filter="blinds(horizontal)">
                                      <p:cBhvr>
                                        <p:cTn id="27" dur="500"/>
                                        <p:tgtEl>
                                          <p:spTgt spid="538627">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38627">
                                            <p:txEl>
                                              <p:pRg st="5" end="5"/>
                                            </p:txEl>
                                          </p:spTgt>
                                        </p:tgtEl>
                                        <p:attrNameLst>
                                          <p:attrName>style.visibility</p:attrName>
                                        </p:attrNameLst>
                                      </p:cBhvr>
                                      <p:to>
                                        <p:strVal val="visible"/>
                                      </p:to>
                                    </p:set>
                                    <p:animEffect transition="in" filter="blinds(horizontal)">
                                      <p:cBhvr>
                                        <p:cTn id="30" dur="500"/>
                                        <p:tgtEl>
                                          <p:spTgt spid="53862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38627">
                                            <p:txEl>
                                              <p:pRg st="6" end="6"/>
                                            </p:txEl>
                                          </p:spTgt>
                                        </p:tgtEl>
                                        <p:attrNameLst>
                                          <p:attrName>style.visibility</p:attrName>
                                        </p:attrNameLst>
                                      </p:cBhvr>
                                      <p:to>
                                        <p:strVal val="visible"/>
                                      </p:to>
                                    </p:set>
                                    <p:animEffect transition="in" filter="blinds(horizontal)">
                                      <p:cBhvr>
                                        <p:cTn id="33" dur="500"/>
                                        <p:tgtEl>
                                          <p:spTgt spid="538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297de58b-2817-47de-af24-0ec3c12f70cd}"/>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PP_MARK_KEY" val="c9f621e5-e7a3-4305-8916-3d8c97a0b970"/>
  <p:tag name="COMMONDATA" val="eyJoZGlkIjoiMmQ4NDE4MmIxOTExN2M3NWFiMzRkODMxMGNkZGMwNGYifQ=="/>
  <p:tag name="commondata" val="eyJoZGlkIjoiZjRiMjMxODk1N2Q0N2JkYzhlMzRhYTdmZjUyNzZjNz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11967</Words>
  <Application>WPS 演示</Application>
  <PresentationFormat>宽屏</PresentationFormat>
  <Paragraphs>909</Paragraphs>
  <Slides>60</Slides>
  <Notes>6</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3</vt:i4>
      </vt:variant>
      <vt:variant>
        <vt:lpstr>幻灯片标题</vt:lpstr>
      </vt:variant>
      <vt:variant>
        <vt:i4>60</vt:i4>
      </vt:variant>
    </vt:vector>
  </HeadingPairs>
  <TitlesOfParts>
    <vt:vector size="85" baseType="lpstr">
      <vt:lpstr>Arial</vt:lpstr>
      <vt:lpstr>宋体</vt:lpstr>
      <vt:lpstr>Wingdings</vt:lpstr>
      <vt:lpstr>微软雅黑</vt:lpstr>
      <vt:lpstr>黑体</vt:lpstr>
      <vt:lpstr>方正舒体</vt:lpstr>
      <vt:lpstr>Times New Roman</vt:lpstr>
      <vt:lpstr>Symbol</vt:lpstr>
      <vt:lpstr>Calibri</vt:lpstr>
      <vt:lpstr>Helvetica</vt:lpstr>
      <vt:lpstr>Wingdings</vt:lpstr>
      <vt:lpstr>楷体_GB2312</vt:lpstr>
      <vt:lpstr>新宋体</vt:lpstr>
      <vt:lpstr>Arial Unicode MS</vt:lpstr>
      <vt:lpstr>Calibri Light</vt:lpstr>
      <vt:lpstr>Courier New</vt:lpstr>
      <vt:lpstr>Calibri</vt:lpstr>
      <vt:lpstr>Tahoma</vt:lpstr>
      <vt:lpstr>䅂䍄䕅⯋컌</vt:lpstr>
      <vt:lpstr>Segoe Print</vt:lpstr>
      <vt:lpstr>Office 主题</vt:lpstr>
      <vt:lpstr>自定义设计方案</vt:lpstr>
      <vt:lpstr>Equation.3</vt:lpstr>
      <vt:lpstr>Equation.3</vt:lpstr>
      <vt:lpstr>Equation.3</vt:lpstr>
      <vt:lpstr>PowerPoint 演示文稿</vt:lpstr>
      <vt:lpstr>考试</vt:lpstr>
      <vt:lpstr>1. 数据管理技术发展阶段划分</vt:lpstr>
      <vt:lpstr>2. 数据库系统的三级模式结构</vt:lpstr>
      <vt:lpstr>第2章 关系代数</vt:lpstr>
      <vt:lpstr>PowerPoint 演示文稿</vt:lpstr>
      <vt:lpstr>2. 专门的关系运算</vt:lpstr>
      <vt:lpstr>PowerPoint 演示文稿</vt:lpstr>
      <vt:lpstr>PowerPoint 演示文稿</vt:lpstr>
      <vt:lpstr>   关系代数：除</vt:lpstr>
      <vt:lpstr>第3章 关系数据库语言SQL</vt:lpstr>
      <vt:lpstr>1. 数据的定义（以基本表为例）</vt:lpstr>
      <vt:lpstr>定义表：学生选课表SC</vt:lpstr>
      <vt:lpstr>修改基本表</vt:lpstr>
      <vt:lpstr>修改表-例题</vt:lpstr>
      <vt:lpstr>删除基本表 </vt:lpstr>
      <vt:lpstr>2. 数据的查询</vt:lpstr>
      <vt:lpstr>① 比较大小</vt:lpstr>
      <vt:lpstr>② 确定范围</vt:lpstr>
      <vt:lpstr>③ 确定集合</vt:lpstr>
      <vt:lpstr>④字符匹配</vt:lpstr>
      <vt:lpstr>⑤ 涉及空值的查询</vt:lpstr>
      <vt:lpstr>  多重条件查询</vt:lpstr>
      <vt:lpstr>   ORDER BY子句</vt:lpstr>
      <vt:lpstr>   聚集函数</vt:lpstr>
      <vt:lpstr>GROUP BY子句</vt:lpstr>
      <vt:lpstr>多表连接</vt:lpstr>
      <vt:lpstr>带有ANY（SOME）或ALL谓词的子查询</vt:lpstr>
      <vt:lpstr>3. 数据的更新</vt:lpstr>
      <vt:lpstr>3. 数据的更新</vt:lpstr>
      <vt:lpstr>  修改数据</vt:lpstr>
      <vt:lpstr> 删除数据</vt:lpstr>
      <vt:lpstr>举例：删除某一个元组的值</vt:lpstr>
      <vt:lpstr>4 . 视图的作用</vt:lpstr>
      <vt:lpstr>第4章 数据库安全性</vt:lpstr>
      <vt:lpstr>存取控制</vt:lpstr>
      <vt:lpstr>第五章 数据库完整性</vt:lpstr>
      <vt:lpstr>1. 实体完整性定义</vt:lpstr>
      <vt:lpstr>2. 参照完整性定义</vt:lpstr>
      <vt:lpstr>参照完整性检查和违约处理</vt:lpstr>
      <vt:lpstr>3.  用户定义的完整性</vt:lpstr>
      <vt:lpstr>第六章 关系数据理论</vt:lpstr>
      <vt:lpstr>1. 问题的提出</vt:lpstr>
      <vt:lpstr>2. 规范化小结</vt:lpstr>
      <vt:lpstr>3. 数据依赖的公理系统</vt:lpstr>
      <vt:lpstr>综合题典型练习</vt:lpstr>
      <vt:lpstr>第7章 数据库设计的基本步骤</vt:lpstr>
      <vt:lpstr>PowerPoint 演示文稿</vt:lpstr>
      <vt:lpstr>设计题典型题型：E-R图向关系模型的转换</vt:lpstr>
      <vt:lpstr>第8章 数据库编程</vt:lpstr>
      <vt:lpstr>第9章  关系查询处理和查询优化</vt:lpstr>
      <vt:lpstr>第10章  数据库恢复技术</vt:lpstr>
      <vt:lpstr>1. 事务</vt:lpstr>
      <vt:lpstr>2. 故障的种类</vt:lpstr>
      <vt:lpstr>3. 数据库恢复</vt:lpstr>
      <vt:lpstr>第11章  并发控制</vt:lpstr>
      <vt:lpstr> 1. 并发控制</vt:lpstr>
      <vt:lpstr>2. 封锁 （三级封锁协议）</vt:lpstr>
      <vt:lpstr>3. 活锁</vt:lpstr>
      <vt:lpstr>4. 死锁</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lwy</cp:lastModifiedBy>
  <cp:revision>275</cp:revision>
  <dcterms:created xsi:type="dcterms:W3CDTF">2017-06-06T01:04:00Z</dcterms:created>
  <dcterms:modified xsi:type="dcterms:W3CDTF">2024-06-08T09:33:17Z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FB665F39C98144359A40638DDC1AD135_13</vt:lpwstr>
  </property>
  <property fmtid="{D5CDD505-2E9C-101B-9397-08002B2CF9AE}" pid="3" name="KSOProductBuildVer">
    <vt:lpwstr>2052-12.1.0.16729</vt:lpwstr>
  </property>
</Properties>
</file>