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91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C6539-883F-4E70-868B-68C8F75D4A9B}" v="17" dt="2024-05-03T11:31:29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1993" autoAdjust="0"/>
  </p:normalViewPr>
  <p:slideViewPr>
    <p:cSldViewPr snapToGrid="0" showGuides="1">
      <p:cViewPr varScale="1">
        <p:scale>
          <a:sx n="93" d="100"/>
          <a:sy n="93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07.05.2024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07.05.2024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-CASI = Clinical Acronym Sense Inventory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-MIMIC a de-identified publicly available database of chest radiographs with free-text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-In the resolver, we choose the answer choice with the highest contiguous character overlap with the LLM generated output</a:t>
            </a:r>
          </a:p>
          <a:p>
            <a:r>
              <a:rPr lang="en-GB" dirty="0"/>
              <a:t>-</a:t>
            </a:r>
            <a:r>
              <a:rPr lang="en-GB" dirty="0" err="1"/>
              <a:t>Destilation</a:t>
            </a:r>
            <a:r>
              <a:rPr lang="en-GB" dirty="0"/>
              <a:t>: use outputs of </a:t>
            </a:r>
            <a:r>
              <a:rPr lang="en-GB" dirty="0" err="1"/>
              <a:t>casi</a:t>
            </a:r>
            <a:r>
              <a:rPr lang="en-GB" dirty="0"/>
              <a:t> system as weak supervision to train finetuned 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20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-Labels: active, discontinued, neither</a:t>
            </a:r>
          </a:p>
          <a:p>
            <a:r>
              <a:rPr lang="en-GB" dirty="0"/>
              <a:t>-105 randomly selected snippets manually annotated</a:t>
            </a:r>
          </a:p>
          <a:p>
            <a:r>
              <a:rPr lang="en-GB" dirty="0"/>
              <a:t>-Augment status labels so all are present, or correct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91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-Status labels focused on the examples where </a:t>
            </a:r>
            <a:r>
              <a:rPr lang="en-GB" dirty="0" err="1"/>
              <a:t>gpt</a:t>
            </a:r>
            <a:r>
              <a:rPr lang="en-GB" dirty="0"/>
              <a:t> found the same medications</a:t>
            </a:r>
          </a:p>
          <a:p>
            <a:r>
              <a:rPr lang="en-US" dirty="0"/>
              <a:t>-We find that if the rarer Neither class wasn’t demonstrated</a:t>
            </a:r>
            <a:r>
              <a:rPr lang="en-GB" dirty="0"/>
              <a:t> </a:t>
            </a:r>
            <a:r>
              <a:rPr lang="en-US" dirty="0"/>
              <a:t>in the 1-shot example, it was unlikely to be output, depressing the F1 score; including all classes in the 1-shot prompt appears more important than necessarily having the correct labels.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15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-CRF layer: conditional random field layer</a:t>
            </a:r>
          </a:p>
          <a:p>
            <a:r>
              <a:rPr lang="en-GB" dirty="0"/>
              <a:t>-Specific metric: </a:t>
            </a:r>
            <a:r>
              <a:rPr lang="en-US" dirty="0"/>
              <a:t> simple BERT-based models for relation extraction and semantic role labeling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52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33538"/>
            <a:ext cx="9190417" cy="2772000"/>
          </a:xfrm>
        </p:spPr>
        <p:txBody>
          <a:bodyPr/>
          <a:lstStyle/>
          <a:p>
            <a:r>
              <a:rPr lang="en-GB" dirty="0"/>
              <a:t>Large Language Models are Few-Shot Clinical Information Extractors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Samuel Räber, Luca Sichi</a:t>
            </a:r>
          </a:p>
          <a:p>
            <a:r>
              <a:rPr lang="de-DE" dirty="0"/>
              <a:t>07. 05. 2024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Medication Status Extraction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Extract List of </a:t>
            </a:r>
            <a:r>
              <a:rPr lang="de-DE" dirty="0" err="1"/>
              <a:t>medication</a:t>
            </a:r>
            <a:r>
              <a:rPr lang="de-DE" dirty="0"/>
              <a:t> and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Dataset: </a:t>
            </a:r>
            <a:r>
              <a:rPr lang="de-DE" dirty="0" err="1"/>
              <a:t>modified</a:t>
            </a:r>
            <a:r>
              <a:rPr lang="de-DE" dirty="0"/>
              <a:t> CASI</a:t>
            </a:r>
          </a:p>
          <a:p>
            <a:r>
              <a:rPr lang="de-DE" dirty="0" err="1"/>
              <a:t>Prompting</a:t>
            </a:r>
            <a:r>
              <a:rPr lang="de-DE" dirty="0"/>
              <a:t> and Resolver: </a:t>
            </a:r>
            <a:r>
              <a:rPr lang="de-DE" dirty="0" err="1"/>
              <a:t>InstructGPT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622F8DB-E885-BDF7-CBEC-13268519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26" y="1160351"/>
            <a:ext cx="3847336" cy="25218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1C7B77-DE10-8B50-DE44-02C95EADF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866" y="1160351"/>
            <a:ext cx="3640621" cy="412460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53AEBB-36A9-DA13-ED3E-EEDDFB206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313" y="1215124"/>
            <a:ext cx="3717675" cy="39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Medication Status Extraction 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  <a:p>
            <a:pPr lvl="1"/>
            <a:r>
              <a:rPr lang="de-DE" dirty="0" err="1"/>
              <a:t>Medication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: Rule </a:t>
            </a:r>
            <a:r>
              <a:rPr lang="de-DE" dirty="0" err="1"/>
              <a:t>based</a:t>
            </a:r>
            <a:r>
              <a:rPr lang="de-DE" dirty="0"/>
              <a:t> (</a:t>
            </a:r>
            <a:r>
              <a:rPr lang="de-DE" dirty="0" err="1"/>
              <a:t>ScispaCy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Status </a:t>
            </a:r>
            <a:r>
              <a:rPr lang="de-DE" dirty="0" err="1"/>
              <a:t>label</a:t>
            </a:r>
            <a:r>
              <a:rPr lang="de-DE" dirty="0"/>
              <a:t>: T-</a:t>
            </a:r>
            <a:r>
              <a:rPr lang="de-DE" dirty="0" err="1"/>
              <a:t>few</a:t>
            </a:r>
            <a:r>
              <a:rPr lang="de-DE" dirty="0"/>
              <a:t> (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shot</a:t>
            </a:r>
            <a:r>
              <a:rPr lang="de-DE" dirty="0"/>
              <a:t> LLM)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577AD4-87C1-F65B-A7E3-00549FA8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7" y="2597207"/>
            <a:ext cx="4644769" cy="14046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6B549AA-0E62-FCC9-81D7-845E9AB36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21" y="2630763"/>
            <a:ext cx="4570006" cy="2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3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Medication Attribute Extraction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list</a:t>
            </a:r>
            <a:r>
              <a:rPr lang="de-DE" dirty="0"/>
              <a:t> of </a:t>
            </a:r>
            <a:r>
              <a:rPr lang="de-DE" dirty="0" err="1"/>
              <a:t>medication</a:t>
            </a:r>
            <a:r>
              <a:rPr lang="de-DE" dirty="0"/>
              <a:t> and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(</a:t>
            </a:r>
            <a:r>
              <a:rPr lang="de-DE" dirty="0" err="1"/>
              <a:t>dosage</a:t>
            </a:r>
            <a:r>
              <a:rPr lang="de-DE" dirty="0"/>
              <a:t>, </a:t>
            </a:r>
            <a:r>
              <a:rPr lang="de-DE" dirty="0" err="1"/>
              <a:t>routes</a:t>
            </a:r>
            <a:r>
              <a:rPr lang="de-DE" dirty="0"/>
              <a:t>, </a:t>
            </a:r>
            <a:r>
              <a:rPr lang="de-DE" dirty="0" err="1"/>
              <a:t>frequency</a:t>
            </a:r>
            <a:r>
              <a:rPr lang="de-DE" dirty="0"/>
              <a:t>, </a:t>
            </a:r>
            <a:r>
              <a:rPr lang="de-DE" dirty="0" err="1"/>
              <a:t>reason</a:t>
            </a:r>
            <a:r>
              <a:rPr lang="de-DE" dirty="0"/>
              <a:t>, </a:t>
            </a:r>
            <a:r>
              <a:rPr lang="de-DE" dirty="0" err="1"/>
              <a:t>duration</a:t>
            </a:r>
            <a:r>
              <a:rPr lang="de-DE" dirty="0"/>
              <a:t>)</a:t>
            </a:r>
          </a:p>
          <a:p>
            <a:r>
              <a:rPr lang="de-DE" dirty="0"/>
              <a:t>Dataset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annotators</a:t>
            </a:r>
            <a:r>
              <a:rPr lang="de-DE" dirty="0"/>
              <a:t> (105 </a:t>
            </a:r>
            <a:r>
              <a:rPr lang="de-DE" dirty="0" err="1"/>
              <a:t>samples</a:t>
            </a:r>
            <a:r>
              <a:rPr lang="de-DE" dirty="0"/>
              <a:t>)</a:t>
            </a:r>
          </a:p>
          <a:p>
            <a:r>
              <a:rPr lang="de-DE" dirty="0"/>
              <a:t>Different </a:t>
            </a:r>
            <a:r>
              <a:rPr lang="de-DE" dirty="0" err="1"/>
              <a:t>framing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 Token-level, Phrase-level and end-to-end </a:t>
            </a:r>
            <a:r>
              <a:rPr lang="de-DE" dirty="0" err="1"/>
              <a:t>relation</a:t>
            </a:r>
            <a:endParaRPr lang="de-DE" dirty="0"/>
          </a:p>
          <a:p>
            <a:r>
              <a:rPr lang="de-DE" dirty="0" err="1"/>
              <a:t>Prompting</a:t>
            </a:r>
            <a:r>
              <a:rPr lang="de-DE" dirty="0"/>
              <a:t> and Resolver: </a:t>
            </a:r>
            <a:r>
              <a:rPr lang="de-DE" dirty="0" err="1"/>
              <a:t>InstructGPT</a:t>
            </a:r>
            <a:r>
              <a:rPr lang="de-DE" dirty="0"/>
              <a:t>, different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framing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74E27C3-8072-FAA2-04B6-92659818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825"/>
            <a:ext cx="4023016" cy="46726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72D8FDE-1721-0607-9474-37E55DDB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016" y="765125"/>
            <a:ext cx="4001110" cy="46726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549F6F-B553-4DEF-5484-81F7B296F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25" y="949850"/>
            <a:ext cx="4100943" cy="46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Medication Attribute Extraction 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Token and Phrase: </a:t>
            </a:r>
            <a:r>
              <a:rPr lang="de-DE" dirty="0" err="1"/>
              <a:t>PubMedBERT</a:t>
            </a:r>
            <a:r>
              <a:rPr lang="de-DE" dirty="0"/>
              <a:t> </a:t>
            </a:r>
            <a:r>
              <a:rPr lang="de-DE" dirty="0" err="1"/>
              <a:t>topped</a:t>
            </a:r>
            <a:r>
              <a:rPr lang="de-DE" dirty="0"/>
              <a:t> with CRF </a:t>
            </a:r>
            <a:r>
              <a:rPr lang="de-DE" dirty="0" err="1"/>
              <a:t>layer</a:t>
            </a:r>
            <a:endParaRPr lang="de-DE" dirty="0"/>
          </a:p>
          <a:p>
            <a:pPr lvl="1"/>
            <a:r>
              <a:rPr lang="de-DE" dirty="0"/>
              <a:t>End to end: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,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metric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B34D3E-8654-0C35-0459-4AF6604D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46359"/>
            <a:ext cx="12192000" cy="31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Clinical information extraction</a:t>
            </a:r>
          </a:p>
          <a:p>
            <a:r>
              <a:rPr lang="de-CH" dirty="0"/>
              <a:t>Ambiguous jargon</a:t>
            </a:r>
          </a:p>
          <a:p>
            <a:r>
              <a:rPr lang="de-CH" dirty="0"/>
              <a:t>Non standard phrase structure</a:t>
            </a:r>
          </a:p>
          <a:p>
            <a:r>
              <a:rPr lang="de-CH" dirty="0"/>
              <a:t>Restrictively licensed data sets</a:t>
            </a:r>
          </a:p>
          <a:p>
            <a:pPr marL="0" indent="0">
              <a:buNone/>
            </a:pPr>
            <a:r>
              <a:rPr lang="de-CH" dirty="0"/>
              <a:t>Thus </a:t>
            </a:r>
            <a:r>
              <a:rPr lang="en-GB" dirty="0"/>
              <a:t>most off-the-shelf NLP tools perform poorly.</a:t>
            </a:r>
          </a:p>
          <a:p>
            <a:pPr marL="0" indent="0">
              <a:buNone/>
            </a:pPr>
            <a:r>
              <a:rPr lang="en-GB" dirty="0"/>
              <a:t>Task specific domain knowledge is used to overcome these issues.</a:t>
            </a:r>
          </a:p>
          <a:p>
            <a:pPr marL="0" indent="0">
              <a:buNone/>
            </a:pPr>
            <a:r>
              <a:rPr lang="en-GB" dirty="0"/>
              <a:t>This paper:</a:t>
            </a:r>
          </a:p>
          <a:p>
            <a:r>
              <a:rPr lang="en-GB" dirty="0"/>
              <a:t>Introduces 3 new annotated datasets</a:t>
            </a:r>
          </a:p>
          <a:p>
            <a:r>
              <a:rPr lang="en-GB" dirty="0"/>
              <a:t>Shows GPT-3 performs well in clinical NLP</a:t>
            </a:r>
          </a:p>
          <a:p>
            <a:r>
              <a:rPr lang="en-GB" dirty="0"/>
              <a:t>Introduces guided prompt design and resolvers 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3137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3898886" cy="4680000"/>
          </a:xfrm>
        </p:spPr>
        <p:txBody>
          <a:bodyPr/>
          <a:lstStyle/>
          <a:p>
            <a:r>
              <a:rPr lang="de-DE" dirty="0"/>
              <a:t>Query acces to a LLM</a:t>
            </a:r>
          </a:p>
          <a:p>
            <a:r>
              <a:rPr lang="de-DE" dirty="0"/>
              <a:t>Hand crafted prompt templates using 5 validation examples per task</a:t>
            </a:r>
          </a:p>
          <a:p>
            <a:r>
              <a:rPr lang="de-DE" dirty="0"/>
              <a:t>A </a:t>
            </a:r>
            <a:r>
              <a:rPr lang="de-DE" dirty="0" err="1"/>
              <a:t>resolver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LLM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r>
              <a:rPr lang="de-DE" dirty="0"/>
              <a:t>LOC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8FB2C0-0D04-A313-96A3-8C8B759D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71" y="526472"/>
            <a:ext cx="5732491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Clinical Sense Disambiguation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Expand</a:t>
            </a:r>
            <a:r>
              <a:rPr lang="de-CH" dirty="0"/>
              <a:t> </a:t>
            </a:r>
            <a:r>
              <a:rPr lang="de-CH" dirty="0" err="1"/>
              <a:t>abbreviations</a:t>
            </a:r>
            <a:r>
              <a:rPr lang="de-CH" dirty="0"/>
              <a:t> to </a:t>
            </a:r>
            <a:r>
              <a:rPr lang="de-CH" dirty="0" err="1"/>
              <a:t>corresponding</a:t>
            </a:r>
            <a:r>
              <a:rPr lang="de-CH" dirty="0"/>
              <a:t> </a:t>
            </a:r>
            <a:r>
              <a:rPr lang="de-CH" dirty="0" err="1"/>
              <a:t>word</a:t>
            </a:r>
            <a:endParaRPr lang="de-CH" dirty="0"/>
          </a:p>
          <a:p>
            <a:pPr lvl="1"/>
            <a:r>
              <a:rPr lang="de-CH" dirty="0"/>
              <a:t>Eg. </a:t>
            </a:r>
            <a:r>
              <a:rPr lang="en-US" dirty="0" err="1"/>
              <a:t>patient,physical</a:t>
            </a:r>
            <a:r>
              <a:rPr lang="en-US" dirty="0"/>
              <a:t> therapy, prothrombin time, or posterior tibial</a:t>
            </a:r>
            <a:endParaRPr lang="de-DE" dirty="0"/>
          </a:p>
          <a:p>
            <a:r>
              <a:rPr lang="de-DE" dirty="0"/>
              <a:t>CASI Dataset: 500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75 </a:t>
            </a:r>
            <a:r>
              <a:rPr lang="de-DE" dirty="0" err="1"/>
              <a:t>acronyms</a:t>
            </a:r>
            <a:endParaRPr lang="de-DE" dirty="0"/>
          </a:p>
          <a:p>
            <a:pPr lvl="1"/>
            <a:r>
              <a:rPr lang="de-DE" dirty="0" err="1"/>
              <a:t>Filtered</a:t>
            </a:r>
            <a:r>
              <a:rPr lang="de-DE" dirty="0"/>
              <a:t> to 18164 </a:t>
            </a:r>
            <a:r>
              <a:rPr lang="de-DE" dirty="0" err="1"/>
              <a:t>examples</a:t>
            </a:r>
            <a:r>
              <a:rPr lang="de-DE" dirty="0"/>
              <a:t> and 41 </a:t>
            </a:r>
            <a:r>
              <a:rPr lang="de-DE" dirty="0" err="1"/>
              <a:t>acronyms</a:t>
            </a:r>
            <a:endParaRPr lang="de-DE" dirty="0"/>
          </a:p>
          <a:p>
            <a:r>
              <a:rPr lang="de-DE" dirty="0"/>
              <a:t>MIMIC Dataset: </a:t>
            </a:r>
            <a:r>
              <a:rPr lang="de-DE" dirty="0" err="1"/>
              <a:t>generated</a:t>
            </a:r>
            <a:r>
              <a:rPr lang="de-DE" dirty="0"/>
              <a:t> from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replacing</a:t>
            </a:r>
            <a:r>
              <a:rPr lang="de-DE" dirty="0"/>
              <a:t> </a:t>
            </a:r>
            <a:r>
              <a:rPr lang="de-DE" dirty="0" err="1"/>
              <a:t>expansions</a:t>
            </a:r>
            <a:r>
              <a:rPr lang="de-DE" dirty="0"/>
              <a:t> with </a:t>
            </a:r>
            <a:r>
              <a:rPr lang="de-DE" dirty="0" err="1"/>
              <a:t>acronyms</a:t>
            </a:r>
            <a:endParaRPr lang="de-DE" dirty="0"/>
          </a:p>
          <a:p>
            <a:pPr lvl="1"/>
            <a:r>
              <a:rPr lang="de-DE" dirty="0"/>
              <a:t>8912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same 41 </a:t>
            </a:r>
            <a:r>
              <a:rPr lang="de-DE" dirty="0" err="1"/>
              <a:t>acronyms</a:t>
            </a:r>
            <a:endParaRPr lang="en-US" dirty="0"/>
          </a:p>
          <a:p>
            <a:r>
              <a:rPr lang="en-US" dirty="0"/>
              <a:t>Prompting and Resolver: </a:t>
            </a:r>
          </a:p>
          <a:p>
            <a:pPr lvl="1"/>
            <a:r>
              <a:rPr lang="en-US" dirty="0"/>
              <a:t>Resolver needed (right atria -&gt; right atrium)</a:t>
            </a:r>
          </a:p>
          <a:p>
            <a:r>
              <a:rPr lang="en-US" dirty="0"/>
              <a:t>Model </a:t>
            </a:r>
            <a:r>
              <a:rPr lang="en-US" dirty="0" err="1"/>
              <a:t>Distilation</a:t>
            </a:r>
            <a:endParaRPr lang="en-US" dirty="0"/>
          </a:p>
          <a:p>
            <a:pPr lvl="1"/>
            <a:r>
              <a:rPr lang="en-US" dirty="0"/>
              <a:t>Data privacy and model size</a:t>
            </a:r>
          </a:p>
          <a:p>
            <a:pPr lvl="1"/>
            <a:r>
              <a:rPr lang="en-US" dirty="0"/>
              <a:t>LLM and Resolver as labeler instead of classifier</a:t>
            </a:r>
          </a:p>
          <a:p>
            <a:pPr lvl="1"/>
            <a:r>
              <a:rPr lang="en-US" dirty="0"/>
              <a:t>Finetuned </a:t>
            </a:r>
            <a:r>
              <a:rPr lang="en-US" dirty="0" err="1"/>
              <a:t>PubMedBERT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C59477-D7E0-BFB8-23D0-4F05ACC0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119" y="3210796"/>
            <a:ext cx="3501072" cy="35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Clinical Sense Disambiguation 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82444"/>
            <a:ext cx="10728325" cy="4680000"/>
          </a:xfrm>
        </p:spPr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to:</a:t>
            </a:r>
          </a:p>
          <a:p>
            <a:pPr lvl="1"/>
            <a:r>
              <a:rPr lang="de-DE" dirty="0"/>
              <a:t>Other </a:t>
            </a:r>
            <a:r>
              <a:rPr lang="de-DE" dirty="0" err="1"/>
              <a:t>zero</a:t>
            </a:r>
            <a:r>
              <a:rPr lang="de-DE" dirty="0"/>
              <a:t> </a:t>
            </a:r>
            <a:r>
              <a:rPr lang="de-DE" dirty="0" err="1"/>
              <a:t>shot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1"/>
            <a:r>
              <a:rPr lang="de-DE" dirty="0"/>
              <a:t>Random </a:t>
            </a:r>
            <a:r>
              <a:rPr lang="de-DE" dirty="0" err="1"/>
              <a:t>guessing</a:t>
            </a:r>
            <a:endParaRPr lang="de-DE" dirty="0"/>
          </a:p>
          <a:p>
            <a:pPr lvl="1"/>
            <a:r>
              <a:rPr lang="de-DE" dirty="0"/>
              <a:t>Most probable </a:t>
            </a:r>
            <a:r>
              <a:rPr lang="de-DE" dirty="0" err="1"/>
              <a:t>expansion</a:t>
            </a:r>
            <a:endParaRPr lang="de-DE" dirty="0"/>
          </a:p>
          <a:p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macro</a:t>
            </a:r>
            <a:r>
              <a:rPr lang="de-DE" dirty="0"/>
              <a:t> F1 score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A9CB25-5558-D370-4998-917CFC95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169"/>
            <a:ext cx="12192000" cy="30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Biomedical Evidence Extraction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Aid the adoption of Evidence Based Medicine with automated approaches for parsing clinical abstracts</a:t>
            </a:r>
          </a:p>
          <a:p>
            <a:r>
              <a:rPr lang="en-GB" sz="2400" dirty="0"/>
              <a:t>Identify the distinct arms of a clinical trial (intervention/control)</a:t>
            </a:r>
          </a:p>
          <a:p>
            <a:r>
              <a:rPr lang="en-GB" sz="2400" dirty="0"/>
              <a:t>Evaluated on 187 test abstracts and 20 manually annotated test abstracts</a:t>
            </a:r>
          </a:p>
          <a:p>
            <a:r>
              <a:rPr lang="de-DE" sz="2400" dirty="0"/>
              <a:t>Single prompt with InstructGPT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2241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Biomedical Evidence Extraction Results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DDA1E6-4494-0F64-F81B-93CA6A2B3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6" y="1459377"/>
            <a:ext cx="10728325" cy="34615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DC3E7-5B77-5D37-0AD6-99FB7186C101}"/>
              </a:ext>
            </a:extLst>
          </p:cNvPr>
          <p:cNvSpPr txBox="1"/>
          <p:nvPr/>
        </p:nvSpPr>
        <p:spPr>
          <a:xfrm>
            <a:off x="572086" y="4920909"/>
            <a:ext cx="112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Biomedical Evidence Extraction compared to two supervised baselines which were trained on 4800 abstracts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6718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Coreference Resolution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grouping noun phrases that refer to the same underlying entity</a:t>
            </a:r>
          </a:p>
          <a:p>
            <a:r>
              <a:rPr lang="en-GB" dirty="0"/>
              <a:t>Dataset includes 105 manually annotated coreference pairs</a:t>
            </a:r>
          </a:p>
          <a:p>
            <a:r>
              <a:rPr lang="en-GB" dirty="0"/>
              <a:t>5 used for prompt design and 100 to evaluate</a:t>
            </a:r>
          </a:p>
          <a:p>
            <a:r>
              <a:rPr lang="en-GB" dirty="0"/>
              <a:t>Experiments done with 0-shot prompts and 1-shot prompts</a:t>
            </a:r>
          </a:p>
          <a:p>
            <a:r>
              <a:rPr lang="en-GB" dirty="0"/>
              <a:t>For 1-shot prompts 2 different experiments were made with correct/incorrect answers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16740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Coreference Resolution Results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32F4D9-CCB0-D86C-8E21-0E3E1FBE3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1961859"/>
            <a:ext cx="10728325" cy="358198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07.05.2024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09399619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eth_pp_praesentation_ohne_klassifizierung</Template>
  <TotalTime>0</TotalTime>
  <Words>647</Words>
  <Application>Microsoft Office PowerPoint</Application>
  <PresentationFormat>Breitbild</PresentationFormat>
  <Paragraphs>108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Symbol</vt:lpstr>
      <vt:lpstr>ETH Zürich</vt:lpstr>
      <vt:lpstr>Large Language Models are Few-Shot Clinical Information Extractors</vt:lpstr>
      <vt:lpstr>Background</vt:lpstr>
      <vt:lpstr>Methods</vt:lpstr>
      <vt:lpstr>Clinical Sense Disambiguation</vt:lpstr>
      <vt:lpstr>Clinical Sense Disambiguation Results</vt:lpstr>
      <vt:lpstr>Biomedical Evidence Extraction</vt:lpstr>
      <vt:lpstr>Biomedical Evidence Extraction Results</vt:lpstr>
      <vt:lpstr>Coreference Resolution</vt:lpstr>
      <vt:lpstr>Coreference Resolution Results</vt:lpstr>
      <vt:lpstr>Medication Status Extraction</vt:lpstr>
      <vt:lpstr>Medication Status Extraction Results</vt:lpstr>
      <vt:lpstr>Medication Attribute Extraction</vt:lpstr>
      <vt:lpstr>Medication Attribute Extraction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Räber  Samuel</dc:creator>
  <cp:lastModifiedBy>Sichi  Luca</cp:lastModifiedBy>
  <cp:revision>6</cp:revision>
  <dcterms:created xsi:type="dcterms:W3CDTF">2024-05-03T09:19:42Z</dcterms:created>
  <dcterms:modified xsi:type="dcterms:W3CDTF">2024-05-07T09:40:00Z</dcterms:modified>
</cp:coreProperties>
</file>