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91" r:id="rId10"/>
    <p:sldId id="283" r:id="rId11"/>
    <p:sldId id="284" r:id="rId12"/>
    <p:sldId id="285" r:id="rId13"/>
    <p:sldId id="286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0C6539-883F-4E70-868B-68C8F75D4A9B}" v="17" dt="2024-05-03T11:31:29.3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81993" autoAdjust="0"/>
  </p:normalViewPr>
  <p:slideViewPr>
    <p:cSldViewPr snapToGrid="0" showGuides="1">
      <p:cViewPr varScale="1">
        <p:scale>
          <a:sx n="93" d="100"/>
          <a:sy n="93" d="100"/>
        </p:scale>
        <p:origin x="127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41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07.05.2024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07.05.2024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-CASI = Clinical Acronym Sense Inventory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-MIMIC a de-identified publicly available database of chest radiographs with free-text reports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-In the resolver, we choose the answer choice with the highest contiguous character overlap with the LLM generated output</a:t>
            </a:r>
          </a:p>
          <a:p>
            <a:r>
              <a:rPr lang="en-GB" dirty="0"/>
              <a:t>-</a:t>
            </a:r>
            <a:r>
              <a:rPr lang="en-GB" dirty="0" err="1"/>
              <a:t>Destilation</a:t>
            </a:r>
            <a:r>
              <a:rPr lang="en-GB" dirty="0"/>
              <a:t>: use outputs of </a:t>
            </a:r>
            <a:r>
              <a:rPr lang="en-GB" dirty="0" err="1"/>
              <a:t>casi</a:t>
            </a:r>
            <a:r>
              <a:rPr lang="en-GB" dirty="0"/>
              <a:t> system as weak supervision to train finetuned model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5DDFD-030C-4D5A-B33E-3A7E7538D2B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820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-Labels: active, discontinued, neither</a:t>
            </a:r>
          </a:p>
          <a:p>
            <a:r>
              <a:rPr lang="en-GB" dirty="0"/>
              <a:t>-105 randomly selected snippets manually annotated</a:t>
            </a:r>
          </a:p>
          <a:p>
            <a:r>
              <a:rPr lang="en-GB" dirty="0"/>
              <a:t>-Augment status labels so all are present, or correct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5DDFD-030C-4D5A-B33E-3A7E7538D2BE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0919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-Status labels focused on the examples where </a:t>
            </a:r>
            <a:r>
              <a:rPr lang="en-GB" dirty="0" err="1"/>
              <a:t>gpt</a:t>
            </a:r>
            <a:r>
              <a:rPr lang="en-GB" dirty="0"/>
              <a:t> found the same medications</a:t>
            </a:r>
          </a:p>
          <a:p>
            <a:r>
              <a:rPr lang="en-US" dirty="0"/>
              <a:t>-We find that if the rarer Neither class wasn’t demonstrated</a:t>
            </a:r>
            <a:r>
              <a:rPr lang="en-GB" dirty="0"/>
              <a:t> </a:t>
            </a:r>
            <a:r>
              <a:rPr lang="en-US" dirty="0"/>
              <a:t>in the 1-shot example, it was unlikely to be output, depressing the F1 score; including all classes in the 1-shot prompt appears more important than necessarily having the correct labels.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5DDFD-030C-4D5A-B33E-3A7E7538D2BE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152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-CRF layer: conditional random field layer</a:t>
            </a:r>
          </a:p>
          <a:p>
            <a:r>
              <a:rPr lang="en-GB" dirty="0"/>
              <a:t>-Specific metric: </a:t>
            </a:r>
            <a:r>
              <a:rPr lang="en-US" dirty="0"/>
              <a:t> simple BERT-based models for relation extraction and semantic role labeling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5DDFD-030C-4D5A-B33E-3A7E7538D2BE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1528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2547-0B26-4181-9958-0F74634B97A1}" type="datetime1">
              <a:rPr lang="de-CH" noProof="0" smtClean="0"/>
              <a:t>07.05.2024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3879-9C0F-4F94-919F-30B833E8871A}" type="datetime1">
              <a:rPr lang="de-CH" noProof="0" smtClean="0"/>
              <a:t>07.05.2024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82BE-DF56-4719-B180-C3B0D509F71F}" type="datetime1">
              <a:rPr lang="de-CH" noProof="0" smtClean="0"/>
              <a:t>07.05.2024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07.05.2024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2B2-018B-4FD3-AD95-2F64EDE0E9D6}" type="datetime1">
              <a:rPr lang="de-CH" noProof="0" smtClean="0"/>
              <a:t>07.05.2024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FED0-443D-411A-B8E4-0668A8890EE3}" type="datetime1">
              <a:rPr lang="de-CH" noProof="0" smtClean="0"/>
              <a:t>07.05.2024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GB" noProof="0"/>
              <a:t>Click icon to add table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chemeClr val="accent3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07.05.2024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07.05.2024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E762-278A-4155-9BEB-7C2CB2386E92}" type="datetime1">
              <a:rPr lang="de-CH" noProof="0" smtClean="0"/>
              <a:t>07.05.2024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4EAFE7-317E-4912-B75C-DD6945F82242}" type="datetime1">
              <a:rPr lang="de-CH" noProof="0" smtClean="0"/>
              <a:t>07.05.2024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A358CF3-A22A-46C1-A4E5-5810212466EF}" type="datetime1">
              <a:rPr lang="de-CH" noProof="0" smtClean="0"/>
              <a:t>07.05.2024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 descr="Ein Bild, das Gebäude, Stadt, Schloss, Turm enthält.&#10;&#10;Automatisch generierte Beschreibung">
            <a:extLst>
              <a:ext uri="{FF2B5EF4-FFF2-40B4-BE49-F238E27FC236}">
                <a16:creationId xmlns:a16="http://schemas.microsoft.com/office/drawing/2014/main" id="{882FF669-564A-4497-A386-BA8B28F256B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" b="461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233538"/>
            <a:ext cx="9190417" cy="2772000"/>
          </a:xfrm>
        </p:spPr>
        <p:txBody>
          <a:bodyPr/>
          <a:lstStyle/>
          <a:p>
            <a:r>
              <a:rPr lang="en-GB" dirty="0"/>
              <a:t>Large Language Models are Few-Shot Clinical Information Extractors</a:t>
            </a:r>
            <a:endParaRPr lang="de-CH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Samuel Räber, Luca Sichi</a:t>
            </a:r>
          </a:p>
          <a:p>
            <a:r>
              <a:rPr lang="de-DE" dirty="0"/>
              <a:t>07. 05. 2024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Medication Status Extraction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Extract List of </a:t>
            </a:r>
            <a:r>
              <a:rPr lang="de-DE" dirty="0" err="1"/>
              <a:t>medication</a:t>
            </a:r>
            <a:r>
              <a:rPr lang="de-DE" dirty="0"/>
              <a:t> and </a:t>
            </a:r>
            <a:r>
              <a:rPr lang="de-DE" dirty="0" err="1"/>
              <a:t>status</a:t>
            </a:r>
            <a:r>
              <a:rPr lang="de-DE" dirty="0"/>
              <a:t> </a:t>
            </a:r>
            <a:r>
              <a:rPr lang="de-DE" dirty="0" err="1"/>
              <a:t>labels</a:t>
            </a:r>
            <a:endParaRPr lang="de-DE" dirty="0"/>
          </a:p>
          <a:p>
            <a:r>
              <a:rPr lang="de-DE" dirty="0"/>
              <a:t>Dataset: </a:t>
            </a:r>
            <a:r>
              <a:rPr lang="de-DE" dirty="0" err="1"/>
              <a:t>modified</a:t>
            </a:r>
            <a:r>
              <a:rPr lang="de-DE" dirty="0"/>
              <a:t> CASI</a:t>
            </a:r>
          </a:p>
          <a:p>
            <a:r>
              <a:rPr lang="de-DE" dirty="0" err="1"/>
              <a:t>Prompting</a:t>
            </a:r>
            <a:r>
              <a:rPr lang="de-DE" dirty="0"/>
              <a:t> and Resolver: </a:t>
            </a:r>
            <a:r>
              <a:rPr lang="de-DE" dirty="0" err="1"/>
              <a:t>InstructGPT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de-CH" noProof="0" smtClean="0"/>
              <a:t>07.05.2024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10</a:t>
            </a:fld>
            <a:endParaRPr lang="de-CH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622F8DB-E885-BDF7-CBEC-132685199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26" y="1160351"/>
            <a:ext cx="3847336" cy="252183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01C7B77-DE10-8B50-DE44-02C95EADF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1866" y="1160351"/>
            <a:ext cx="3640621" cy="412460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A53AEBB-36A9-DA13-ED3E-EEDDFB206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8313" y="1215124"/>
            <a:ext cx="3717675" cy="395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8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Medication Status Extraction Results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Comparison</a:t>
            </a:r>
            <a:endParaRPr lang="de-DE" dirty="0"/>
          </a:p>
          <a:p>
            <a:pPr lvl="1"/>
            <a:r>
              <a:rPr lang="de-DE" dirty="0" err="1"/>
              <a:t>Medication</a:t>
            </a:r>
            <a:r>
              <a:rPr lang="de-DE" dirty="0"/>
              <a:t> </a:t>
            </a:r>
            <a:r>
              <a:rPr lang="de-DE" dirty="0" err="1"/>
              <a:t>extraction</a:t>
            </a:r>
            <a:r>
              <a:rPr lang="de-DE" dirty="0"/>
              <a:t>: Rule </a:t>
            </a:r>
            <a:r>
              <a:rPr lang="de-DE" dirty="0" err="1"/>
              <a:t>based</a:t>
            </a:r>
            <a:r>
              <a:rPr lang="de-DE" dirty="0"/>
              <a:t> (</a:t>
            </a:r>
            <a:r>
              <a:rPr lang="de-DE" dirty="0" err="1"/>
              <a:t>ScispaCy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Status </a:t>
            </a:r>
            <a:r>
              <a:rPr lang="de-DE" dirty="0" err="1"/>
              <a:t>label</a:t>
            </a:r>
            <a:r>
              <a:rPr lang="de-DE" dirty="0"/>
              <a:t>: T-</a:t>
            </a:r>
            <a:r>
              <a:rPr lang="de-DE" dirty="0" err="1"/>
              <a:t>few</a:t>
            </a:r>
            <a:r>
              <a:rPr lang="de-DE" dirty="0"/>
              <a:t> (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shot</a:t>
            </a:r>
            <a:r>
              <a:rPr lang="de-DE" dirty="0"/>
              <a:t> LLM)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de-CH" noProof="0" smtClean="0"/>
              <a:t>07.05.2024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11</a:t>
            </a:fld>
            <a:endParaRPr lang="de-CH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C577AD4-87C1-F65B-A7E3-00549FA8D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17" y="2597207"/>
            <a:ext cx="4644769" cy="140464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6B549AA-0E62-FCC9-81D7-845E9AB36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121" y="2630763"/>
            <a:ext cx="4570006" cy="242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37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Medication Attribute Extraction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Extract </a:t>
            </a:r>
            <a:r>
              <a:rPr lang="de-DE" dirty="0" err="1"/>
              <a:t>list</a:t>
            </a:r>
            <a:r>
              <a:rPr lang="de-DE" dirty="0"/>
              <a:t> of </a:t>
            </a:r>
            <a:r>
              <a:rPr lang="de-DE" dirty="0" err="1"/>
              <a:t>medication</a:t>
            </a:r>
            <a:r>
              <a:rPr lang="de-DE" dirty="0"/>
              <a:t> and </a:t>
            </a:r>
            <a:r>
              <a:rPr lang="de-DE" dirty="0" err="1"/>
              <a:t>corresponding</a:t>
            </a:r>
            <a:r>
              <a:rPr lang="de-DE" dirty="0"/>
              <a:t> </a:t>
            </a:r>
            <a:r>
              <a:rPr lang="de-DE" dirty="0" err="1"/>
              <a:t>metrics</a:t>
            </a:r>
            <a:r>
              <a:rPr lang="de-DE" dirty="0"/>
              <a:t> (</a:t>
            </a:r>
            <a:r>
              <a:rPr lang="de-DE" dirty="0" err="1"/>
              <a:t>dosage</a:t>
            </a:r>
            <a:r>
              <a:rPr lang="de-DE" dirty="0"/>
              <a:t>, </a:t>
            </a:r>
            <a:r>
              <a:rPr lang="de-DE" dirty="0" err="1"/>
              <a:t>routes</a:t>
            </a:r>
            <a:r>
              <a:rPr lang="de-DE" dirty="0"/>
              <a:t>, </a:t>
            </a:r>
            <a:r>
              <a:rPr lang="de-DE" dirty="0" err="1"/>
              <a:t>frequency</a:t>
            </a:r>
            <a:r>
              <a:rPr lang="de-DE" dirty="0"/>
              <a:t>, </a:t>
            </a:r>
            <a:r>
              <a:rPr lang="de-DE" dirty="0" err="1"/>
              <a:t>reason</a:t>
            </a:r>
            <a:r>
              <a:rPr lang="de-DE" dirty="0"/>
              <a:t>, </a:t>
            </a:r>
            <a:r>
              <a:rPr lang="de-DE" dirty="0" err="1"/>
              <a:t>duration</a:t>
            </a:r>
            <a:r>
              <a:rPr lang="de-DE" dirty="0"/>
              <a:t>)</a:t>
            </a:r>
          </a:p>
          <a:p>
            <a:r>
              <a:rPr lang="de-DE" dirty="0"/>
              <a:t>Dataset </a:t>
            </a:r>
            <a:r>
              <a:rPr lang="de-DE" dirty="0" err="1"/>
              <a:t>labeled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annotators</a:t>
            </a:r>
            <a:r>
              <a:rPr lang="de-DE" dirty="0"/>
              <a:t> (105 </a:t>
            </a:r>
            <a:r>
              <a:rPr lang="de-DE" dirty="0" err="1"/>
              <a:t>samples</a:t>
            </a:r>
            <a:r>
              <a:rPr lang="de-DE" dirty="0"/>
              <a:t>)</a:t>
            </a:r>
          </a:p>
          <a:p>
            <a:r>
              <a:rPr lang="de-DE" dirty="0"/>
              <a:t>Different </a:t>
            </a:r>
            <a:r>
              <a:rPr lang="de-DE" dirty="0" err="1"/>
              <a:t>framing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: Token-level, Phrase-level and end-to-end </a:t>
            </a:r>
            <a:r>
              <a:rPr lang="de-DE" dirty="0" err="1"/>
              <a:t>relation</a:t>
            </a:r>
            <a:endParaRPr lang="de-DE" dirty="0"/>
          </a:p>
          <a:p>
            <a:r>
              <a:rPr lang="de-DE" dirty="0" err="1"/>
              <a:t>Prompting</a:t>
            </a:r>
            <a:r>
              <a:rPr lang="de-DE" dirty="0"/>
              <a:t> and Resolver: </a:t>
            </a:r>
            <a:r>
              <a:rPr lang="de-DE" dirty="0" err="1"/>
              <a:t>InstructGPT</a:t>
            </a:r>
            <a:r>
              <a:rPr lang="de-DE" dirty="0"/>
              <a:t>, different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framing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de-CH" noProof="0" smtClean="0"/>
              <a:t>07.05.2024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12</a:t>
            </a:fld>
            <a:endParaRPr lang="de-CH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74E27C3-8072-FAA2-04B6-926598185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4825"/>
            <a:ext cx="4023016" cy="467262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72D8FDE-1721-0607-9474-37E55DDB6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016" y="765125"/>
            <a:ext cx="4001110" cy="467262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1549F6F-B553-4DEF-5484-81F7B296F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125" y="949850"/>
            <a:ext cx="4100943" cy="467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Medication Attribute Extraction Results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Comparison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Token and Phrase: </a:t>
            </a:r>
            <a:r>
              <a:rPr lang="de-DE" dirty="0" err="1"/>
              <a:t>PubMedBERT</a:t>
            </a:r>
            <a:r>
              <a:rPr lang="de-DE" dirty="0"/>
              <a:t> </a:t>
            </a:r>
            <a:r>
              <a:rPr lang="de-DE" dirty="0" err="1"/>
              <a:t>topped</a:t>
            </a:r>
            <a:r>
              <a:rPr lang="de-DE" dirty="0"/>
              <a:t> with CRF </a:t>
            </a:r>
            <a:r>
              <a:rPr lang="de-DE" dirty="0" err="1"/>
              <a:t>layer</a:t>
            </a:r>
            <a:endParaRPr lang="de-DE" dirty="0"/>
          </a:p>
          <a:p>
            <a:pPr lvl="1"/>
            <a:r>
              <a:rPr lang="de-DE" dirty="0"/>
              <a:t>End to end: </a:t>
            </a:r>
            <a:r>
              <a:rPr lang="de-DE" dirty="0" err="1"/>
              <a:t>token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baseline</a:t>
            </a:r>
            <a:r>
              <a:rPr lang="de-DE" dirty="0"/>
              <a:t>,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metric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de-CH" noProof="0" smtClean="0"/>
              <a:t>07.05.2024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13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7B34D3E-8654-0C35-0459-4AF6604DC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446359"/>
            <a:ext cx="12192000" cy="312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6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Clinical information extraction</a:t>
            </a:r>
          </a:p>
          <a:p>
            <a:r>
              <a:rPr lang="de-CH" dirty="0"/>
              <a:t>Ambiguous jargon</a:t>
            </a:r>
          </a:p>
          <a:p>
            <a:r>
              <a:rPr lang="de-CH" dirty="0"/>
              <a:t>Non standard phrase structure</a:t>
            </a:r>
          </a:p>
          <a:p>
            <a:r>
              <a:rPr lang="de-CH" dirty="0"/>
              <a:t>Restrictively licensed data sets</a:t>
            </a:r>
          </a:p>
          <a:p>
            <a:pPr marL="0" indent="0">
              <a:buNone/>
            </a:pPr>
            <a:r>
              <a:rPr lang="de-CH" dirty="0"/>
              <a:t>Thus </a:t>
            </a:r>
            <a:r>
              <a:rPr lang="en-GB" dirty="0"/>
              <a:t>most off-the-shelf NLP tools perform poorly.</a:t>
            </a:r>
          </a:p>
          <a:p>
            <a:pPr marL="0" indent="0">
              <a:buNone/>
            </a:pPr>
            <a:r>
              <a:rPr lang="en-GB" dirty="0"/>
              <a:t>Task specific domain knowledge is used to overcome these issues.</a:t>
            </a:r>
          </a:p>
          <a:p>
            <a:pPr marL="0" indent="0">
              <a:buNone/>
            </a:pPr>
            <a:r>
              <a:rPr lang="en-GB" dirty="0"/>
              <a:t>This paper:</a:t>
            </a:r>
          </a:p>
          <a:p>
            <a:r>
              <a:rPr lang="en-GB" dirty="0"/>
              <a:t>Introduces 3 new annotated datasets</a:t>
            </a:r>
          </a:p>
          <a:p>
            <a:r>
              <a:rPr lang="en-GB" dirty="0"/>
              <a:t>Shows GPT-3 performs well in clinical NLP</a:t>
            </a:r>
          </a:p>
          <a:p>
            <a:r>
              <a:rPr lang="en-GB" dirty="0"/>
              <a:t>Introduces guided prompt design and resolvers 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de-CH" noProof="0" smtClean="0"/>
              <a:t>07.05.2024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13137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1412875"/>
            <a:ext cx="3898886" cy="4680000"/>
          </a:xfrm>
        </p:spPr>
        <p:txBody>
          <a:bodyPr/>
          <a:lstStyle/>
          <a:p>
            <a:r>
              <a:rPr lang="de-DE" dirty="0"/>
              <a:t>Query acces to a LLM</a:t>
            </a:r>
          </a:p>
          <a:p>
            <a:r>
              <a:rPr lang="de-DE" dirty="0"/>
              <a:t>Hand crafted prompt templates using 5 validation examples per task</a:t>
            </a:r>
          </a:p>
          <a:p>
            <a:r>
              <a:rPr lang="de-DE" dirty="0"/>
              <a:t>A </a:t>
            </a:r>
            <a:r>
              <a:rPr lang="de-DE" dirty="0" err="1"/>
              <a:t>resolver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LLM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label</a:t>
            </a:r>
            <a:r>
              <a:rPr lang="de-DE" dirty="0"/>
              <a:t> </a:t>
            </a:r>
            <a:r>
              <a:rPr lang="de-DE" dirty="0" err="1"/>
              <a:t>space</a:t>
            </a:r>
            <a:endParaRPr lang="de-DE" dirty="0"/>
          </a:p>
          <a:p>
            <a:r>
              <a:rPr lang="de-DE" dirty="0"/>
              <a:t>LOC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code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resolver</a:t>
            </a:r>
            <a:r>
              <a:rPr lang="de-DE" dirty="0"/>
              <a:t> and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de-CH" noProof="0" smtClean="0"/>
              <a:t>07.05.2024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3</a:t>
            </a:fld>
            <a:endParaRPr lang="de-CH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A8FB2C0-0D04-A313-96A3-8C8B759D3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671" y="526472"/>
            <a:ext cx="5732491" cy="580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8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Clinical Sense Disambiguation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Expand</a:t>
            </a:r>
            <a:r>
              <a:rPr lang="de-CH" dirty="0"/>
              <a:t> </a:t>
            </a:r>
            <a:r>
              <a:rPr lang="de-CH" dirty="0" err="1"/>
              <a:t>abbreviations</a:t>
            </a:r>
            <a:r>
              <a:rPr lang="de-CH" dirty="0"/>
              <a:t> to </a:t>
            </a:r>
            <a:r>
              <a:rPr lang="de-CH" dirty="0" err="1"/>
              <a:t>corresponding</a:t>
            </a:r>
            <a:r>
              <a:rPr lang="de-CH" dirty="0"/>
              <a:t> </a:t>
            </a:r>
            <a:r>
              <a:rPr lang="de-CH" dirty="0" err="1"/>
              <a:t>word</a:t>
            </a:r>
            <a:endParaRPr lang="de-CH" dirty="0"/>
          </a:p>
          <a:p>
            <a:pPr lvl="1"/>
            <a:r>
              <a:rPr lang="de-CH" dirty="0"/>
              <a:t>Eg. </a:t>
            </a:r>
            <a:r>
              <a:rPr lang="en-US" dirty="0" err="1"/>
              <a:t>patient,physical</a:t>
            </a:r>
            <a:r>
              <a:rPr lang="en-US" dirty="0"/>
              <a:t> therapy, prothrombin time, or posterior tibial</a:t>
            </a:r>
            <a:endParaRPr lang="de-DE" dirty="0"/>
          </a:p>
          <a:p>
            <a:r>
              <a:rPr lang="de-DE" dirty="0"/>
              <a:t>CASI Dataset: 500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75 </a:t>
            </a:r>
            <a:r>
              <a:rPr lang="de-DE" dirty="0" err="1"/>
              <a:t>acronyms</a:t>
            </a:r>
            <a:endParaRPr lang="de-DE" dirty="0"/>
          </a:p>
          <a:p>
            <a:pPr lvl="1"/>
            <a:r>
              <a:rPr lang="de-DE" dirty="0" err="1"/>
              <a:t>Filtered</a:t>
            </a:r>
            <a:r>
              <a:rPr lang="de-DE" dirty="0"/>
              <a:t> to 18164 </a:t>
            </a:r>
            <a:r>
              <a:rPr lang="de-DE" dirty="0" err="1"/>
              <a:t>examples</a:t>
            </a:r>
            <a:r>
              <a:rPr lang="de-DE" dirty="0"/>
              <a:t> and 41 </a:t>
            </a:r>
            <a:r>
              <a:rPr lang="de-DE" dirty="0" err="1"/>
              <a:t>acronyms</a:t>
            </a:r>
            <a:endParaRPr lang="de-DE" dirty="0"/>
          </a:p>
          <a:p>
            <a:r>
              <a:rPr lang="de-DE" dirty="0"/>
              <a:t>MIMIC Dataset: </a:t>
            </a:r>
            <a:r>
              <a:rPr lang="de-DE" dirty="0" err="1"/>
              <a:t>generated</a:t>
            </a:r>
            <a:r>
              <a:rPr lang="de-DE" dirty="0"/>
              <a:t> from </a:t>
            </a:r>
            <a:r>
              <a:rPr lang="de-DE" dirty="0" err="1"/>
              <a:t>unlabeled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replacing</a:t>
            </a:r>
            <a:r>
              <a:rPr lang="de-DE" dirty="0"/>
              <a:t> </a:t>
            </a:r>
            <a:r>
              <a:rPr lang="de-DE" dirty="0" err="1"/>
              <a:t>expansions</a:t>
            </a:r>
            <a:r>
              <a:rPr lang="de-DE" dirty="0"/>
              <a:t> with </a:t>
            </a:r>
            <a:r>
              <a:rPr lang="de-DE" dirty="0" err="1"/>
              <a:t>acronyms</a:t>
            </a:r>
            <a:endParaRPr lang="de-DE" dirty="0"/>
          </a:p>
          <a:p>
            <a:pPr lvl="1"/>
            <a:r>
              <a:rPr lang="de-DE" dirty="0"/>
              <a:t>8912 </a:t>
            </a:r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same 41 </a:t>
            </a:r>
            <a:r>
              <a:rPr lang="de-DE" dirty="0" err="1"/>
              <a:t>acronyms</a:t>
            </a:r>
            <a:endParaRPr lang="en-US" dirty="0"/>
          </a:p>
          <a:p>
            <a:r>
              <a:rPr lang="en-US" dirty="0"/>
              <a:t>Prompting and Resolver: </a:t>
            </a:r>
          </a:p>
          <a:p>
            <a:pPr lvl="1"/>
            <a:r>
              <a:rPr lang="en-US" dirty="0"/>
              <a:t>Resolver needed (right atria -&gt; right atrium)</a:t>
            </a:r>
          </a:p>
          <a:p>
            <a:r>
              <a:rPr lang="en-US" dirty="0"/>
              <a:t>Model </a:t>
            </a:r>
            <a:r>
              <a:rPr lang="en-US" dirty="0" err="1"/>
              <a:t>Distilation</a:t>
            </a:r>
            <a:endParaRPr lang="en-US" dirty="0"/>
          </a:p>
          <a:p>
            <a:pPr lvl="1"/>
            <a:r>
              <a:rPr lang="en-US" dirty="0"/>
              <a:t>Data privacy and model size</a:t>
            </a:r>
          </a:p>
          <a:p>
            <a:pPr lvl="1"/>
            <a:r>
              <a:rPr lang="en-US" dirty="0"/>
              <a:t>LLM and Resolver as labeler instead of classifier</a:t>
            </a:r>
          </a:p>
          <a:p>
            <a:pPr lvl="1"/>
            <a:r>
              <a:rPr lang="en-US" dirty="0"/>
              <a:t>Finetuned </a:t>
            </a:r>
            <a:r>
              <a:rPr lang="en-US" dirty="0" err="1"/>
              <a:t>PubMedBERT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de-CH" noProof="0" smtClean="0"/>
              <a:t>07.05.2024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4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EC59477-D7E0-BFB8-23D0-4F05ACC0A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119" y="3210796"/>
            <a:ext cx="3501072" cy="357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8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Clinical Sense Disambiguation Results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82444"/>
            <a:ext cx="10728325" cy="4680000"/>
          </a:xfrm>
        </p:spPr>
        <p:txBody>
          <a:bodyPr/>
          <a:lstStyle/>
          <a:p>
            <a:r>
              <a:rPr lang="de-DE" dirty="0" err="1"/>
              <a:t>Compare</a:t>
            </a:r>
            <a:r>
              <a:rPr lang="de-DE" dirty="0"/>
              <a:t> to:</a:t>
            </a:r>
          </a:p>
          <a:p>
            <a:pPr lvl="1"/>
            <a:r>
              <a:rPr lang="de-DE" dirty="0"/>
              <a:t>Other </a:t>
            </a:r>
            <a:r>
              <a:rPr lang="de-DE" dirty="0" err="1"/>
              <a:t>zero</a:t>
            </a:r>
            <a:r>
              <a:rPr lang="de-DE" dirty="0"/>
              <a:t> </a:t>
            </a:r>
            <a:r>
              <a:rPr lang="de-DE" dirty="0" err="1"/>
              <a:t>shot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de-DE" dirty="0"/>
          </a:p>
          <a:p>
            <a:pPr lvl="1"/>
            <a:r>
              <a:rPr lang="de-DE" dirty="0"/>
              <a:t>Random </a:t>
            </a:r>
            <a:r>
              <a:rPr lang="de-DE" dirty="0" err="1"/>
              <a:t>guessing</a:t>
            </a:r>
            <a:endParaRPr lang="de-DE" dirty="0"/>
          </a:p>
          <a:p>
            <a:pPr lvl="1"/>
            <a:r>
              <a:rPr lang="de-DE" dirty="0"/>
              <a:t>Most probable </a:t>
            </a:r>
            <a:r>
              <a:rPr lang="de-DE" dirty="0" err="1"/>
              <a:t>expansion</a:t>
            </a:r>
            <a:endParaRPr lang="de-DE" dirty="0"/>
          </a:p>
          <a:p>
            <a:r>
              <a:rPr lang="de-DE" dirty="0" err="1"/>
              <a:t>Metrics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: </a:t>
            </a:r>
            <a:r>
              <a:rPr lang="de-DE" dirty="0" err="1"/>
              <a:t>Accuracy</a:t>
            </a:r>
            <a:r>
              <a:rPr lang="de-DE" dirty="0"/>
              <a:t> and </a:t>
            </a:r>
            <a:r>
              <a:rPr lang="de-DE" dirty="0" err="1"/>
              <a:t>macro</a:t>
            </a:r>
            <a:r>
              <a:rPr lang="de-DE" dirty="0"/>
              <a:t> F1 score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de-CH" noProof="0" smtClean="0"/>
              <a:t>07.05.2024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5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5A9CB25-5558-D370-4998-917CFC958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1169"/>
            <a:ext cx="12192000" cy="309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8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Biomedical Evidence Extraction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Aid the adoption of Evidence Based Medicine with automated approaches for parsing clinical abstracts</a:t>
            </a:r>
          </a:p>
          <a:p>
            <a:r>
              <a:rPr lang="en-GB" sz="2400" dirty="0"/>
              <a:t>Identify the distinct arms of a clinical trial (intervention/control)</a:t>
            </a:r>
          </a:p>
          <a:p>
            <a:r>
              <a:rPr lang="en-GB" sz="2400" dirty="0"/>
              <a:t>Evaluated on 187 test abstracts and 20 manually annotated test abstracts</a:t>
            </a:r>
          </a:p>
          <a:p>
            <a:r>
              <a:rPr lang="de-DE" sz="2400" dirty="0"/>
              <a:t>Single prompt with InstructGPT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de-CH" noProof="0" smtClean="0"/>
              <a:t>07.05.2024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6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62241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Biomedical Evidence Extraction Results</a:t>
            </a:r>
            <a:endParaRPr lang="de-CH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3DDA1E6-4494-0F64-F81B-93CA6A2B3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836" y="1459377"/>
            <a:ext cx="10728325" cy="346153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de-CH" noProof="0" smtClean="0"/>
              <a:t>07.05.2024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7</a:t>
            </a:fld>
            <a:endParaRPr lang="de-CH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DC3E7-5B77-5D37-0AD6-99FB7186C101}"/>
              </a:ext>
            </a:extLst>
          </p:cNvPr>
          <p:cNvSpPr txBox="1"/>
          <p:nvPr/>
        </p:nvSpPr>
        <p:spPr>
          <a:xfrm>
            <a:off x="572086" y="4920909"/>
            <a:ext cx="1129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Biomedical Evidence Extraction compared to two supervised baselines which were trained on 4800 abstracts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467181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Coreference Resolution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grouping noun phrases that refer to the same underlying entity</a:t>
            </a:r>
          </a:p>
          <a:p>
            <a:r>
              <a:rPr lang="en-GB" dirty="0"/>
              <a:t>Dataset includes 105 manually annotated coreference pairs</a:t>
            </a:r>
          </a:p>
          <a:p>
            <a:r>
              <a:rPr lang="en-GB" dirty="0"/>
              <a:t>5 used for prompt design and 100 to evaluate</a:t>
            </a:r>
          </a:p>
          <a:p>
            <a:r>
              <a:rPr lang="en-GB" dirty="0"/>
              <a:t>Experiments done with 0-shot prompts and 1-shot prompts</a:t>
            </a:r>
          </a:p>
          <a:p>
            <a:r>
              <a:rPr lang="en-GB" dirty="0"/>
              <a:t>For 1-shot prompts 2 different experiments were made with correct/incorrect answers 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de-CH" noProof="0" smtClean="0"/>
              <a:t>07.05.2024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8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167406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Coreference Resolution Results</a:t>
            </a:r>
            <a:endParaRPr lang="de-CH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32F4D9-CCB0-D86C-8E21-0E3E1FBE3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838" y="1961859"/>
            <a:ext cx="10728325" cy="358198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de-CH" noProof="0" smtClean="0"/>
              <a:t>07.05.2024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9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909399619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Präsentation3" id="{9C84984C-18ED-5E49-A574-15FF8A3954B8}" vid="{0B390235-9264-874C-ABEB-5D2188FC234E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eth_pp_praesentation_ohne_klassifizierung</Template>
  <TotalTime>0</TotalTime>
  <Words>647</Words>
  <Application>Microsoft Office PowerPoint</Application>
  <PresentationFormat>Breitbild</PresentationFormat>
  <Paragraphs>108</Paragraphs>
  <Slides>13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Arial</vt:lpstr>
      <vt:lpstr>Symbol</vt:lpstr>
      <vt:lpstr>ETH Zürich</vt:lpstr>
      <vt:lpstr>Large Language Models are Few-Shot Clinical Information Extractors</vt:lpstr>
      <vt:lpstr>Background</vt:lpstr>
      <vt:lpstr>Methods</vt:lpstr>
      <vt:lpstr>Clinical Sense Disambiguation</vt:lpstr>
      <vt:lpstr>Clinical Sense Disambiguation Results</vt:lpstr>
      <vt:lpstr>Biomedical Evidence Extraction</vt:lpstr>
      <vt:lpstr>Biomedical Evidence Extraction Results</vt:lpstr>
      <vt:lpstr>Coreference Resolution</vt:lpstr>
      <vt:lpstr>Coreference Resolution Results</vt:lpstr>
      <vt:lpstr>Medication Status Extraction</vt:lpstr>
      <vt:lpstr>Medication Status Extraction Results</vt:lpstr>
      <vt:lpstr>Medication Attribute Extraction</vt:lpstr>
      <vt:lpstr>Medication Attribute Extraction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der Titel der Präsentation</dc:title>
  <dc:creator>Räber  Samuel</dc:creator>
  <cp:lastModifiedBy>Sichi  Luca</cp:lastModifiedBy>
  <cp:revision>6</cp:revision>
  <dcterms:created xsi:type="dcterms:W3CDTF">2024-05-03T09:19:42Z</dcterms:created>
  <dcterms:modified xsi:type="dcterms:W3CDTF">2024-05-07T13:39:40Z</dcterms:modified>
</cp:coreProperties>
</file>