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Bodoni"/>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21">
          <p15:clr>
            <a:srgbClr val="A4A3A4"/>
          </p15:clr>
        </p15:guide>
        <p15:guide id="2" pos="3866">
          <p15:clr>
            <a:srgbClr val="A4A3A4"/>
          </p15:clr>
        </p15:guide>
      </p15:sldGuideLst>
    </p:ext>
    <p:ext uri="GoogleSlidesCustomDataVersion2">
      <go:slidesCustomData xmlns:go="http://customooxmlschemas.google.com/" r:id="rId30" roundtripDataSignature="AMtx7mgjhTMHjR0a8HD/J2hWYBGxXkXe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21" orient="horz"/>
        <p:guide pos="386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Bodoni-regular.fntdata"/><Relationship Id="rId21" Type="http://schemas.openxmlformats.org/officeDocument/2006/relationships/slide" Target="slides/slide16.xml"/><Relationship Id="rId24" Type="http://schemas.openxmlformats.org/officeDocument/2006/relationships/font" Target="fonts/Bodoni-italic.fntdata"/><Relationship Id="rId23" Type="http://schemas.openxmlformats.org/officeDocument/2006/relationships/font" Target="fonts/Bodoni-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font" Target="fonts/Bodoni-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The systematic identification of vulnerable parameter combinations can help practitioners secure Kubernetes deployments.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By understanding and mitigating these vulnerabilities, organizations can prevent costly security breaches, maintain user trust, and safeguard sensitive data.</a:t>
            </a:r>
            <a:endParaRPr/>
          </a:p>
        </p:txBody>
      </p:sp>
      <p:sp>
        <p:nvSpPr>
          <p:cNvPr id="351" name="Google Shape;3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2a10b95a37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g32a10b95a37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2a10b95a37_0_1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g32a10b95a37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2a10b95a37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g32a10b95a37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Despite the above-mentioned benefits, Kubernetes-based software deployment infrastructure can be susceptible to security attacks. For example, a Kubernetes-related configuration parameter facilitated a security attack called cryptojacking. Cryptojacking is the attack of using a computing resource to stealthily mine cryptocurrency without the user’s awareness [37]. As part of this attack, malicious users gained access to the containers managed with Kubernetes, and used those containers to mine cryptocurruencies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Kubernetes is an open-source container orchestration platform designed to manage the deployment, scaling, and operation of containerized applications across clusters of servers. It simplifies handling distributed systems by automating tasks like load balancing, resource allocation, and self-healing.</a:t>
            </a:r>
            <a:endParaRPr/>
          </a:p>
          <a:p>
            <a:pPr indent="0" lvl="0" marL="0" rtl="0" algn="l">
              <a:lnSpc>
                <a:spcPct val="100000"/>
              </a:lnSpc>
              <a:spcBef>
                <a:spcPts val="0"/>
              </a:spcBef>
              <a:spcAft>
                <a:spcPts val="0"/>
              </a:spcAft>
              <a:buSzPts val="1400"/>
              <a:buNone/>
            </a:pPr>
            <a:r>
              <a:rPr lang="en-US"/>
              <a:t>Configurations for pods and other K8s entities are specified using configuration scripts that are typically written in the YAML format.</a:t>
            </a:r>
            <a:endParaRPr/>
          </a:p>
          <a:p>
            <a:pPr indent="0" lvl="0" marL="0" rtl="0" algn="l">
              <a:spcBef>
                <a:spcPts val="0"/>
              </a:spcBef>
              <a:spcAft>
                <a:spcPts val="0"/>
              </a:spcAft>
              <a:buSzPts val="1400"/>
              <a:buNone/>
            </a:pPr>
            <a:r>
              <a:rPr b="1" lang="en-US"/>
              <a:t>Pods</a:t>
            </a:r>
            <a:r>
              <a:rPr lang="en-US"/>
              <a:t>: The smallest and most fundamental deployment unit, consisting of one or more containers.</a:t>
            </a:r>
            <a:endParaRPr/>
          </a:p>
          <a:p>
            <a:pPr indent="0" lvl="0" marL="0" rtl="0" algn="l">
              <a:lnSpc>
                <a:spcPct val="100000"/>
              </a:lnSpc>
              <a:spcBef>
                <a:spcPts val="0"/>
              </a:spcBef>
              <a:spcAft>
                <a:spcPts val="0"/>
              </a:spcAft>
              <a:buSzPts val="1400"/>
              <a:buNone/>
            </a:pPr>
            <a:r>
              <a:rPr b="1" lang="en-US"/>
              <a:t>API server</a:t>
            </a:r>
            <a:r>
              <a:rPr lang="en-US"/>
              <a:t>: stores configurations in a database called `etcd'. With the provided configurations, the API server decides which pods can host the given containers. </a:t>
            </a:r>
            <a:endParaRPr/>
          </a:p>
          <a:p>
            <a:pPr indent="0" lvl="0" marL="0" rtl="0" algn="l">
              <a:lnSpc>
                <a:spcPct val="100000"/>
              </a:lnSpc>
              <a:spcBef>
                <a:spcPts val="0"/>
              </a:spcBef>
              <a:spcAft>
                <a:spcPts val="0"/>
              </a:spcAft>
              <a:buSzPts val="1400"/>
              <a:buNone/>
            </a:pPr>
            <a:r>
              <a:rPr b="1" lang="en-US"/>
              <a:t>A controller and scheduler</a:t>
            </a:r>
            <a:r>
              <a:rPr lang="en-US"/>
              <a:t>:  are automated agents that control the state of the K8s to identify a suitable node for a pod.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a10b95a3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32a10b95a3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1100">
                <a:latin typeface="Arial"/>
                <a:ea typeface="Arial"/>
                <a:cs typeface="Arial"/>
                <a:sym typeface="Arial"/>
              </a:rPr>
              <a:t>Rapid Deployment:</a:t>
            </a:r>
            <a:r>
              <a:rPr lang="en-US" sz="1100">
                <a:latin typeface="Arial"/>
                <a:ea typeface="Arial"/>
                <a:cs typeface="Arial"/>
                <a:sym typeface="Arial"/>
              </a:rPr>
              <a:t> Organizations like Capital One and OpenAI have seen significant improvements in deployment efficiency, with OpenAI reported that \kubs\ enabled a reduction of deployment time from ``a couple of months'' to ``two or three days'.</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b="1" lang="en-US" sz="1100">
                <a:latin typeface="Arial"/>
                <a:ea typeface="Arial"/>
                <a:cs typeface="Arial"/>
                <a:sym typeface="Arial"/>
              </a:rPr>
              <a:t>Cost Efficiency:</a:t>
            </a:r>
            <a:r>
              <a:rPr lang="en-US" sz="1100">
                <a:latin typeface="Arial"/>
                <a:ea typeface="Arial"/>
                <a:cs typeface="Arial"/>
                <a:sym typeface="Arial"/>
              </a:rPr>
              <a:t> Enables organizations to manage thousands of servers cost-effectively, </a:t>
            </a:r>
            <a:r>
              <a:rPr b="1" lang="en-US" sz="1000">
                <a:latin typeface="Arial"/>
                <a:ea typeface="Arial"/>
                <a:cs typeface="Arial"/>
                <a:sym typeface="Arial"/>
              </a:rPr>
              <a:t>OpenAI uses Kubernetes to manage containers that run on more than 2,500 servers</a:t>
            </a:r>
            <a:r>
              <a:rPr b="1" lang="en-US" sz="1100">
                <a:latin typeface="Arial"/>
                <a:ea typeface="Arial"/>
                <a:cs typeface="Arial"/>
                <a:sym typeface="Arial"/>
              </a:rPr>
              <a:t>.</a:t>
            </a:r>
            <a:endParaRPr b="1" sz="1100">
              <a:latin typeface="Arial"/>
              <a:ea typeface="Arial"/>
              <a:cs typeface="Arial"/>
              <a:sym typeface="Arial"/>
            </a:endParaRPr>
          </a:p>
          <a:p>
            <a:pPr indent="0" lvl="0" marL="0" rtl="0" algn="l">
              <a:lnSpc>
                <a:spcPct val="100000"/>
              </a:lnSpc>
              <a:spcBef>
                <a:spcPts val="0"/>
              </a:spcBef>
              <a:spcAft>
                <a:spcPts val="0"/>
              </a:spcAft>
              <a:buSzPts val="1400"/>
              <a:buNone/>
            </a:pPr>
            <a:r>
              <a:rPr b="1" lang="en-US" sz="1100">
                <a:latin typeface="Arial"/>
                <a:ea typeface="Arial"/>
                <a:cs typeface="Arial"/>
                <a:sym typeface="Arial"/>
              </a:rPr>
              <a:t>Scalability and Resilience:</a:t>
            </a:r>
            <a:r>
              <a:rPr lang="en-US" sz="1100">
                <a:latin typeface="Arial"/>
                <a:ea typeface="Arial"/>
                <a:cs typeface="Arial"/>
                <a:sym typeface="Arial"/>
              </a:rPr>
              <a:t> Built-in features like autoscaling and failover ensure high availability and optimal performance.</a:t>
            </a:r>
            <a:endParaRPr sz="11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Misconfigured YAML scripts have facilitated security attacks like cryptojacking, where attackers exploited Kubernetes clusters to mine cryptocurrency, costing companies thousands of dollars. </a:t>
            </a:r>
            <a:endParaRPr/>
          </a:p>
          <a:p>
            <a:pPr indent="0" lvl="0" marL="0" rtl="0" algn="l">
              <a:spcBef>
                <a:spcPts val="0"/>
              </a:spcBef>
              <a:spcAft>
                <a:spcPts val="0"/>
              </a:spcAft>
              <a:buClr>
                <a:schemeClr val="dk1"/>
              </a:buClr>
              <a:buSzPts val="1400"/>
              <a:buFont typeface="Arial"/>
              <a:buNone/>
            </a:pPr>
            <a:r>
              <a:rPr lang="en-US"/>
              <a:t>For example, the Telnet attack on Kubernetes led to significant financial losses.</a:t>
            </a:r>
            <a:endParaRPr/>
          </a:p>
        </p:txBody>
      </p:sp>
      <p:sp>
        <p:nvSpPr>
          <p:cNvPr id="255" name="Google Shape;2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2a10b95a37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a:latin typeface="Arial"/>
                <a:ea typeface="Arial"/>
                <a:cs typeface="Arial"/>
                <a:sym typeface="Arial"/>
              </a:rPr>
              <a:t>Tesla’s Kubernetes cluster was breached in 2018 due to an unsecured </a:t>
            </a:r>
            <a:r>
              <a:rPr b="1" lang="en-US" sz="1100">
                <a:latin typeface="Arial"/>
                <a:ea typeface="Arial"/>
                <a:cs typeface="Arial"/>
                <a:sym typeface="Arial"/>
              </a:rPr>
              <a:t>Kubernetes administrative console</a:t>
            </a:r>
            <a:r>
              <a:rPr lang="en-US" sz="1100">
                <a:latin typeface="Arial"/>
                <a:ea typeface="Arial"/>
                <a:cs typeface="Arial"/>
                <a:sym typeface="Arial"/>
              </a:rPr>
              <a:t>.</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lang="en-US" sz="1100">
                <a:latin typeface="Arial"/>
                <a:ea typeface="Arial"/>
                <a:cs typeface="Arial"/>
                <a:sym typeface="Arial"/>
              </a:rPr>
              <a:t>Attackers exploited this misconfiguration to deploy cryptomining software.</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lang="en-US" sz="1100">
                <a:latin typeface="Arial"/>
                <a:ea typeface="Arial"/>
                <a:cs typeface="Arial"/>
                <a:sym typeface="Arial"/>
              </a:rPr>
              <a:t>The breach led to significant financial losses and tarnished Tesla’s reputation for security.</a:t>
            </a:r>
            <a:endParaRPr sz="1100">
              <a:latin typeface="Arial"/>
              <a:ea typeface="Arial"/>
              <a:cs typeface="Arial"/>
              <a:sym typeface="Arial"/>
            </a:endParaRPr>
          </a:p>
        </p:txBody>
      </p:sp>
      <p:sp>
        <p:nvSpPr>
          <p:cNvPr id="290" name="Google Shape;290;g32a10b95a37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2a10b95a37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10" name="Google Shape;310;g32a10b95a37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5" name="Shape 15"/>
        <p:cNvGrpSpPr/>
        <p:nvPr/>
      </p:nvGrpSpPr>
      <p:grpSpPr>
        <a:xfrm>
          <a:off x="0" y="0"/>
          <a:ext cx="0" cy="0"/>
          <a:chOff x="0" y="0"/>
          <a:chExt cx="0" cy="0"/>
        </a:xfrm>
      </p:grpSpPr>
      <p:sp>
        <p:nvSpPr>
          <p:cNvPr id="16" name="Google Shape;1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9" name="Shape 19"/>
        <p:cNvGrpSpPr/>
        <p:nvPr/>
      </p:nvGrpSpPr>
      <p:grpSpPr>
        <a:xfrm>
          <a:off x="0" y="0"/>
          <a:ext cx="0" cy="0"/>
          <a:chOff x="0" y="0"/>
          <a:chExt cx="0" cy="0"/>
        </a:xfrm>
      </p:grpSpPr>
      <p:sp>
        <p:nvSpPr>
          <p:cNvPr id="20" name="Google Shape;20;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1" name="Shape 31"/>
        <p:cNvGrpSpPr/>
        <p:nvPr/>
      </p:nvGrpSpPr>
      <p:grpSpPr>
        <a:xfrm>
          <a:off x="0" y="0"/>
          <a:ext cx="0" cy="0"/>
          <a:chOff x="0" y="0"/>
          <a:chExt cx="0" cy="0"/>
        </a:xfrm>
      </p:grpSpPr>
      <p:sp>
        <p:nvSpPr>
          <p:cNvPr id="32" name="Google Shape;32;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7" name="Shape 37"/>
        <p:cNvGrpSpPr/>
        <p:nvPr/>
      </p:nvGrpSpPr>
      <p:grpSpPr>
        <a:xfrm>
          <a:off x="0" y="0"/>
          <a:ext cx="0" cy="0"/>
          <a:chOff x="0" y="0"/>
          <a:chExt cx="0" cy="0"/>
        </a:xfrm>
      </p:grpSpPr>
      <p:sp>
        <p:nvSpPr>
          <p:cNvPr id="38" name="Google Shape;3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4" name="Shape 44"/>
        <p:cNvGrpSpPr/>
        <p:nvPr/>
      </p:nvGrpSpPr>
      <p:grpSpPr>
        <a:xfrm>
          <a:off x="0" y="0"/>
          <a:ext cx="0" cy="0"/>
          <a:chOff x="0" y="0"/>
          <a:chExt cx="0" cy="0"/>
        </a:xfrm>
      </p:grpSpPr>
      <p:sp>
        <p:nvSpPr>
          <p:cNvPr id="45" name="Google Shape;45;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3" name="Shape 53"/>
        <p:cNvGrpSpPr/>
        <p:nvPr/>
      </p:nvGrpSpPr>
      <p:grpSpPr>
        <a:xfrm>
          <a:off x="0" y="0"/>
          <a:ext cx="0" cy="0"/>
          <a:chOff x="0" y="0"/>
          <a:chExt cx="0" cy="0"/>
        </a:xfrm>
      </p:grpSpPr>
      <p:sp>
        <p:nvSpPr>
          <p:cNvPr id="54" name="Google Shape;5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p:nvPr>
            <p:ph idx="2" type="pic"/>
          </p:nvPr>
        </p:nvSpPr>
        <p:spPr>
          <a:xfrm>
            <a:off x="5183188" y="987425"/>
            <a:ext cx="6172200" cy="4873625"/>
          </a:xfrm>
          <a:prstGeom prst="rect">
            <a:avLst/>
          </a:prstGeom>
          <a:noFill/>
          <a:ln>
            <a:noFill/>
          </a:ln>
        </p:spPr>
      </p:sp>
      <p:sp>
        <p:nvSpPr>
          <p:cNvPr id="68" name="Google Shape;68;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document/d/1fHfuSEMle4zMnrgJH0j0DhLJLZEDJ1ObmWZxyHsGQsE/edit?usp=drive_link" TargetMode="External"/><Relationship Id="rId4" Type="http://schemas.openxmlformats.org/officeDocument/2006/relationships/hyperlink" Target="https://docs.google.com/document/d/1Dgu58sBjDOAlYR0dXRn_T-GXsSC23URnj4MeEJeM3UQ/edit?usp=drive_link" TargetMode="External"/><Relationship Id="rId11" Type="http://schemas.openxmlformats.org/officeDocument/2006/relationships/hyperlink" Target="https://docs.google.com/document/d/1kBL4HvxMeNQQaTpEiSY2w1A2Z7jcGeY9vlU1zuQwbMc/edit?usp=drive_link" TargetMode="External"/><Relationship Id="rId10" Type="http://schemas.openxmlformats.org/officeDocument/2006/relationships/hyperlink" Target="https://docs.google.com/document/d/1O8-Vq5qHNaqRlQ24LMELohzhpWSZna7WxCmpE92oJa0/edit?usp=drive_link" TargetMode="External"/><Relationship Id="rId12" Type="http://schemas.openxmlformats.org/officeDocument/2006/relationships/hyperlink" Target="https://docs.google.com/document/d/1Y8o_4WAHz1b6OwQGwVleWmt7MbdbXxgQ5KGWsFqCcCg/edit?usp=drive_link" TargetMode="External"/><Relationship Id="rId9" Type="http://schemas.openxmlformats.org/officeDocument/2006/relationships/hyperlink" Target="https://docs.google.com/document/d/1ilW8kC5uArLH0kXbvyG4qIdECQtJB_6Nfhvs9WBytZ8/edit?usp=drive_link" TargetMode="External"/><Relationship Id="rId5" Type="http://schemas.openxmlformats.org/officeDocument/2006/relationships/hyperlink" Target="https://docs.google.com/document/d/1mgBVnVsltx2hri90e_c0m-mEmCXVccQnBt9wgj0KEPA/edit?usp=drive_link" TargetMode="External"/><Relationship Id="rId6" Type="http://schemas.openxmlformats.org/officeDocument/2006/relationships/hyperlink" Target="https://docs.google.com/document/d/114_RFbT5MG_izEK1-DoRSyedl6TH3s3B3UPQ_t_A8Gg/edit?usp=drive_link" TargetMode="External"/><Relationship Id="rId7" Type="http://schemas.openxmlformats.org/officeDocument/2006/relationships/hyperlink" Target="https://docs.google.com/document/d/1B4HMNC9Cjs3U6qJ8Ewhmgm-JoABhRHQX8oc0hUi5k9Y/edit?usp=drive_link" TargetMode="External"/><Relationship Id="rId8" Type="http://schemas.openxmlformats.org/officeDocument/2006/relationships/hyperlink" Target="https://docs.google.com/document/d/1H_Cln6KApZwwPkfOFpfIZQQp-Mgl77oZhgTVyhrwmMQ/edit?usp=drive_li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rot="5400000">
            <a:off x="2996226" y="-2996225"/>
            <a:ext cx="6199546" cy="12191999"/>
          </a:xfrm>
          <a:custGeom>
            <a:rect b="b" l="l" r="r" t="t"/>
            <a:pathLst>
              <a:path extrusionOk="0" h="12191999" w="6199546">
                <a:moveTo>
                  <a:pt x="0" y="12191999"/>
                </a:moveTo>
                <a:lnTo>
                  <a:pt x="0" y="0"/>
                </a:lnTo>
                <a:lnTo>
                  <a:pt x="2900886" y="0"/>
                </a:lnTo>
                <a:lnTo>
                  <a:pt x="6199546" y="12191999"/>
                </a:lnTo>
                <a:close/>
              </a:path>
            </a:pathLst>
          </a:custGeom>
          <a:solidFill>
            <a:srgbClr val="F6FAF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Presenter</a:t>
            </a:r>
            <a:endParaRPr b="0" i="0" sz="1800" u="none" cap="none" strike="noStrike">
              <a:solidFill>
                <a:srgbClr val="FFFFFF"/>
              </a:solidFill>
              <a:latin typeface="Arial"/>
              <a:ea typeface="Arial"/>
              <a:cs typeface="Arial"/>
              <a:sym typeface="Arial"/>
            </a:endParaRPr>
          </a:p>
        </p:txBody>
      </p:sp>
      <p:sp>
        <p:nvSpPr>
          <p:cNvPr id="89" name="Google Shape;89;p1"/>
          <p:cNvSpPr/>
          <p:nvPr/>
        </p:nvSpPr>
        <p:spPr>
          <a:xfrm>
            <a:off x="334963" y="333375"/>
            <a:ext cx="11522075" cy="6199547"/>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1"/>
          <p:cNvSpPr/>
          <p:nvPr/>
        </p:nvSpPr>
        <p:spPr>
          <a:xfrm rot="-843440">
            <a:off x="11286605" y="112799"/>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1" name="Google Shape;91;p1"/>
          <p:cNvSpPr/>
          <p:nvPr/>
        </p:nvSpPr>
        <p:spPr>
          <a:xfrm rot="-843440">
            <a:off x="10175377" y="691127"/>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92" name="Google Shape;92;p1"/>
          <p:cNvGrpSpPr/>
          <p:nvPr/>
        </p:nvGrpSpPr>
        <p:grpSpPr>
          <a:xfrm rot="10800000">
            <a:off x="-114660" y="5484213"/>
            <a:ext cx="2153610" cy="1377626"/>
            <a:chOff x="1157092" y="5480374"/>
            <a:chExt cx="2153610" cy="1377626"/>
          </a:xfrm>
        </p:grpSpPr>
        <p:sp>
          <p:nvSpPr>
            <p:cNvPr id="93" name="Google Shape;93;p1"/>
            <p:cNvSpPr/>
            <p:nvPr/>
          </p:nvSpPr>
          <p:spPr>
            <a:xfrm rot="-843440">
              <a:off x="2289750" y="5593172"/>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4" name="Google Shape;94;p1"/>
            <p:cNvSpPr/>
            <p:nvPr/>
          </p:nvSpPr>
          <p:spPr>
            <a:xfrm rot="-843440">
              <a:off x="1178522" y="6171500"/>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95" name="Google Shape;95;p1"/>
          <p:cNvSpPr/>
          <p:nvPr/>
        </p:nvSpPr>
        <p:spPr>
          <a:xfrm rot="-843440">
            <a:off x="10175377" y="3174139"/>
            <a:ext cx="2110749" cy="436696"/>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6" name="Google Shape;96;p1"/>
          <p:cNvSpPr/>
          <p:nvPr/>
        </p:nvSpPr>
        <p:spPr>
          <a:xfrm rot="-843440">
            <a:off x="11139174" y="3493037"/>
            <a:ext cx="1132302"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7" name="Google Shape;97;p1"/>
          <p:cNvSpPr/>
          <p:nvPr/>
        </p:nvSpPr>
        <p:spPr>
          <a:xfrm rot="-843440">
            <a:off x="-63870" y="2987931"/>
            <a:ext cx="570195" cy="377474"/>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8" name="Google Shape;98;p1"/>
          <p:cNvSpPr txBox="1"/>
          <p:nvPr/>
        </p:nvSpPr>
        <p:spPr>
          <a:xfrm>
            <a:off x="806450" y="1873250"/>
            <a:ext cx="10662900" cy="63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5E"/>
              </a:buClr>
              <a:buSzPts val="3200"/>
              <a:buFont typeface="Arial"/>
              <a:buNone/>
            </a:pPr>
            <a:r>
              <a:rPr b="1" lang="en-US" sz="3200">
                <a:solidFill>
                  <a:srgbClr val="33335E"/>
                </a:solidFill>
              </a:rPr>
              <a:t>Security Attacks on Kubernetes Pods</a:t>
            </a:r>
            <a:endParaRPr b="1" i="0" sz="3200" u="none" cap="none" strike="noStrike">
              <a:solidFill>
                <a:srgbClr val="33335E"/>
              </a:solidFill>
              <a:latin typeface="Arial"/>
              <a:ea typeface="Arial"/>
              <a:cs typeface="Arial"/>
              <a:sym typeface="Arial"/>
            </a:endParaRPr>
          </a:p>
        </p:txBody>
      </p:sp>
      <p:cxnSp>
        <p:nvCxnSpPr>
          <p:cNvPr id="99" name="Google Shape;99;p1"/>
          <p:cNvCxnSpPr/>
          <p:nvPr/>
        </p:nvCxnSpPr>
        <p:spPr>
          <a:xfrm flipH="1" rot="10800000">
            <a:off x="-1" y="5219700"/>
            <a:ext cx="2305051" cy="596900"/>
          </a:xfrm>
          <a:prstGeom prst="straightConnector1">
            <a:avLst/>
          </a:prstGeom>
          <a:noFill/>
          <a:ln cap="flat" cmpd="sng" w="9525">
            <a:solidFill>
              <a:srgbClr val="F5C059"/>
            </a:solidFill>
            <a:prstDash val="solid"/>
            <a:miter lim="800000"/>
            <a:headEnd len="sm" w="sm" type="none"/>
            <a:tailEnd len="sm" w="sm" type="none"/>
          </a:ln>
        </p:spPr>
      </p:cxnSp>
      <p:cxnSp>
        <p:nvCxnSpPr>
          <p:cNvPr id="100" name="Google Shape;100;p1"/>
          <p:cNvCxnSpPr/>
          <p:nvPr/>
        </p:nvCxnSpPr>
        <p:spPr>
          <a:xfrm flipH="1" rot="10800000">
            <a:off x="11248283" y="3912934"/>
            <a:ext cx="948405" cy="245592"/>
          </a:xfrm>
          <a:prstGeom prst="straightConnector1">
            <a:avLst/>
          </a:prstGeom>
          <a:noFill/>
          <a:ln cap="flat" cmpd="sng" w="9525">
            <a:solidFill>
              <a:srgbClr val="F5C059"/>
            </a:solidFill>
            <a:prstDash val="solid"/>
            <a:miter lim="800000"/>
            <a:headEnd len="sm" w="sm" type="none"/>
            <a:tailEnd len="sm" w="sm" type="none"/>
          </a:ln>
        </p:spPr>
      </p:cxnSp>
      <p:cxnSp>
        <p:nvCxnSpPr>
          <p:cNvPr id="101" name="Google Shape;101;p1"/>
          <p:cNvCxnSpPr/>
          <p:nvPr/>
        </p:nvCxnSpPr>
        <p:spPr>
          <a:xfrm flipH="1" rot="10800000">
            <a:off x="10346635" y="977223"/>
            <a:ext cx="1832521" cy="474536"/>
          </a:xfrm>
          <a:prstGeom prst="straightConnector1">
            <a:avLst/>
          </a:prstGeom>
          <a:noFill/>
          <a:ln cap="flat" cmpd="sng" w="9525">
            <a:solidFill>
              <a:srgbClr val="F5C059"/>
            </a:solidFill>
            <a:prstDash val="solid"/>
            <a:miter lim="800000"/>
            <a:headEnd len="sm" w="sm" type="none"/>
            <a:tailEnd len="sm" w="sm" type="none"/>
          </a:ln>
        </p:spPr>
      </p:cxnSp>
      <p:cxnSp>
        <p:nvCxnSpPr>
          <p:cNvPr id="102" name="Google Shape;102;p1"/>
          <p:cNvCxnSpPr/>
          <p:nvPr/>
        </p:nvCxnSpPr>
        <p:spPr>
          <a:xfrm flipH="1" rot="10800000">
            <a:off x="-4690" y="2722030"/>
            <a:ext cx="811052" cy="210024"/>
          </a:xfrm>
          <a:prstGeom prst="straightConnector1">
            <a:avLst/>
          </a:prstGeom>
          <a:noFill/>
          <a:ln cap="flat" cmpd="sng" w="9525">
            <a:solidFill>
              <a:srgbClr val="F5C059"/>
            </a:solidFill>
            <a:prstDash val="solid"/>
            <a:miter lim="800000"/>
            <a:headEnd len="sm" w="sm" type="none"/>
            <a:tailEnd len="sm" w="sm" type="none"/>
          </a:ln>
        </p:spPr>
      </p:cxnSp>
      <p:sp>
        <p:nvSpPr>
          <p:cNvPr id="103" name="Google Shape;103;p1"/>
          <p:cNvSpPr txBox="1"/>
          <p:nvPr/>
        </p:nvSpPr>
        <p:spPr>
          <a:xfrm>
            <a:off x="4855845" y="2999105"/>
            <a:ext cx="256349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Presenter: Yue Zhang</a:t>
            </a:r>
            <a:endParaRPr b="0" i="0" sz="1800" u="none" cap="none" strike="noStrike">
              <a:solidFill>
                <a:schemeClr val="dk1"/>
              </a:solidFill>
              <a:latin typeface="Arial"/>
              <a:ea typeface="Arial"/>
              <a:cs typeface="Arial"/>
              <a:sym typeface="Arial"/>
            </a:endParaRPr>
          </a:p>
        </p:txBody>
      </p:sp>
      <p:sp>
        <p:nvSpPr>
          <p:cNvPr id="104" name="Google Shape;104;p1"/>
          <p:cNvSpPr txBox="1"/>
          <p:nvPr/>
        </p:nvSpPr>
        <p:spPr>
          <a:xfrm>
            <a:off x="4762950" y="3691400"/>
            <a:ext cx="2666100" cy="3693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lang="en-US" sz="1800">
                <a:solidFill>
                  <a:schemeClr val="dk1"/>
                </a:solidFill>
              </a:rPr>
              <a:t>Date: 1/28/2025</a:t>
            </a:r>
            <a:endParaRPr b="0" i="0" sz="1800" u="none" cap="none" strike="noStrike">
              <a:solidFill>
                <a:schemeClr val="dk1"/>
              </a:solidFill>
              <a:latin typeface="Arial"/>
              <a:ea typeface="Arial"/>
              <a:cs typeface="Arial"/>
              <a:sym typeface="Arial"/>
            </a:endParaRPr>
          </a:p>
        </p:txBody>
      </p:sp>
      <p:pic>
        <p:nvPicPr>
          <p:cNvPr id="105" name="Google Shape;105;p1"/>
          <p:cNvPicPr preferRelativeResize="0"/>
          <p:nvPr/>
        </p:nvPicPr>
        <p:blipFill rotWithShape="1">
          <a:blip r:embed="rId3">
            <a:alphaModFix/>
          </a:blip>
          <a:srcRect b="0" l="0" r="0" t="0"/>
          <a:stretch/>
        </p:blipFill>
        <p:spPr>
          <a:xfrm>
            <a:off x="806355" y="519800"/>
            <a:ext cx="1476374" cy="13893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1"/>
          <p:cNvSpPr/>
          <p:nvPr/>
        </p:nvSpPr>
        <p:spPr>
          <a:xfrm>
            <a:off x="334963" y="333375"/>
            <a:ext cx="11522075" cy="6199547"/>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33" name="Google Shape;333;p11"/>
          <p:cNvSpPr/>
          <p:nvPr/>
        </p:nvSpPr>
        <p:spPr>
          <a:xfrm rot="-843440">
            <a:off x="11286605" y="112799"/>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34" name="Google Shape;334;p11"/>
          <p:cNvSpPr/>
          <p:nvPr/>
        </p:nvSpPr>
        <p:spPr>
          <a:xfrm rot="-843440">
            <a:off x="10175377" y="691127"/>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335" name="Google Shape;335;p11"/>
          <p:cNvGrpSpPr/>
          <p:nvPr/>
        </p:nvGrpSpPr>
        <p:grpSpPr>
          <a:xfrm rot="10800000">
            <a:off x="-114660" y="5484213"/>
            <a:ext cx="2153610" cy="1377626"/>
            <a:chOff x="1157092" y="5480374"/>
            <a:chExt cx="2153610" cy="1377626"/>
          </a:xfrm>
        </p:grpSpPr>
        <p:sp>
          <p:nvSpPr>
            <p:cNvPr id="336" name="Google Shape;336;p11"/>
            <p:cNvSpPr/>
            <p:nvPr/>
          </p:nvSpPr>
          <p:spPr>
            <a:xfrm rot="-843440">
              <a:off x="2289750" y="5593172"/>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37" name="Google Shape;337;p11"/>
            <p:cNvSpPr/>
            <p:nvPr/>
          </p:nvSpPr>
          <p:spPr>
            <a:xfrm rot="-843440">
              <a:off x="1178522" y="6171500"/>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338" name="Google Shape;338;p11"/>
          <p:cNvSpPr/>
          <p:nvPr/>
        </p:nvSpPr>
        <p:spPr>
          <a:xfrm rot="-843440">
            <a:off x="10175377" y="3174139"/>
            <a:ext cx="2110749" cy="436696"/>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39" name="Google Shape;339;p11"/>
          <p:cNvSpPr/>
          <p:nvPr/>
        </p:nvSpPr>
        <p:spPr>
          <a:xfrm rot="-843440">
            <a:off x="11139174" y="3493037"/>
            <a:ext cx="1132302"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40" name="Google Shape;340;p11"/>
          <p:cNvSpPr/>
          <p:nvPr/>
        </p:nvSpPr>
        <p:spPr>
          <a:xfrm rot="-843440">
            <a:off x="-63870" y="2987931"/>
            <a:ext cx="570195" cy="377474"/>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341" name="Google Shape;341;p11"/>
          <p:cNvCxnSpPr/>
          <p:nvPr/>
        </p:nvCxnSpPr>
        <p:spPr>
          <a:xfrm flipH="1" rot="10800000">
            <a:off x="-1" y="5219700"/>
            <a:ext cx="2305051" cy="596900"/>
          </a:xfrm>
          <a:prstGeom prst="straightConnector1">
            <a:avLst/>
          </a:prstGeom>
          <a:noFill/>
          <a:ln cap="flat" cmpd="sng" w="9525">
            <a:solidFill>
              <a:srgbClr val="F5C059"/>
            </a:solidFill>
            <a:prstDash val="solid"/>
            <a:miter lim="800000"/>
            <a:headEnd len="sm" w="sm" type="none"/>
            <a:tailEnd len="sm" w="sm" type="none"/>
          </a:ln>
        </p:spPr>
      </p:cxnSp>
      <p:cxnSp>
        <p:nvCxnSpPr>
          <p:cNvPr id="342" name="Google Shape;342;p11"/>
          <p:cNvCxnSpPr/>
          <p:nvPr/>
        </p:nvCxnSpPr>
        <p:spPr>
          <a:xfrm flipH="1" rot="10800000">
            <a:off x="11248283" y="3912934"/>
            <a:ext cx="948405" cy="245592"/>
          </a:xfrm>
          <a:prstGeom prst="straightConnector1">
            <a:avLst/>
          </a:prstGeom>
          <a:noFill/>
          <a:ln cap="flat" cmpd="sng" w="9525">
            <a:solidFill>
              <a:srgbClr val="F5C059"/>
            </a:solidFill>
            <a:prstDash val="solid"/>
            <a:miter lim="800000"/>
            <a:headEnd len="sm" w="sm" type="none"/>
            <a:tailEnd len="sm" w="sm" type="none"/>
          </a:ln>
        </p:spPr>
      </p:cxnSp>
      <p:cxnSp>
        <p:nvCxnSpPr>
          <p:cNvPr id="343" name="Google Shape;343;p11"/>
          <p:cNvCxnSpPr/>
          <p:nvPr/>
        </p:nvCxnSpPr>
        <p:spPr>
          <a:xfrm flipH="1" rot="10800000">
            <a:off x="10346635" y="977223"/>
            <a:ext cx="1832521" cy="474536"/>
          </a:xfrm>
          <a:prstGeom prst="straightConnector1">
            <a:avLst/>
          </a:prstGeom>
          <a:noFill/>
          <a:ln cap="flat" cmpd="sng" w="9525">
            <a:solidFill>
              <a:srgbClr val="F5C059"/>
            </a:solidFill>
            <a:prstDash val="solid"/>
            <a:miter lim="800000"/>
            <a:headEnd len="sm" w="sm" type="none"/>
            <a:tailEnd len="sm" w="sm" type="none"/>
          </a:ln>
        </p:spPr>
      </p:cxnSp>
      <p:cxnSp>
        <p:nvCxnSpPr>
          <p:cNvPr id="344" name="Google Shape;344;p11"/>
          <p:cNvCxnSpPr/>
          <p:nvPr/>
        </p:nvCxnSpPr>
        <p:spPr>
          <a:xfrm flipH="1" rot="10800000">
            <a:off x="-4690" y="2722030"/>
            <a:ext cx="811052" cy="210024"/>
          </a:xfrm>
          <a:prstGeom prst="straightConnector1">
            <a:avLst/>
          </a:prstGeom>
          <a:noFill/>
          <a:ln cap="flat" cmpd="sng" w="9525">
            <a:solidFill>
              <a:srgbClr val="F5C059"/>
            </a:solidFill>
            <a:prstDash val="solid"/>
            <a:miter lim="800000"/>
            <a:headEnd len="sm" w="sm" type="none"/>
            <a:tailEnd len="sm" w="sm" type="none"/>
          </a:ln>
        </p:spPr>
      </p:cxnSp>
      <p:sp>
        <p:nvSpPr>
          <p:cNvPr id="345" name="Google Shape;345;p11"/>
          <p:cNvSpPr/>
          <p:nvPr/>
        </p:nvSpPr>
        <p:spPr>
          <a:xfrm>
            <a:off x="4400194" y="1847700"/>
            <a:ext cx="3391612" cy="10147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6000"/>
              <a:buFont typeface="Arial"/>
              <a:buNone/>
            </a:pPr>
            <a:r>
              <a:rPr b="1" i="0" lang="en-US" sz="6000" u="none" cap="none" strike="noStrike">
                <a:solidFill>
                  <a:srgbClr val="3F3F3F"/>
                </a:solidFill>
                <a:latin typeface="Arial"/>
                <a:ea typeface="Arial"/>
                <a:cs typeface="Arial"/>
                <a:sym typeface="Arial"/>
              </a:rPr>
              <a:t>PART 03</a:t>
            </a:r>
            <a:endParaRPr b="1" i="0" sz="6000" u="none" cap="none" strike="noStrike">
              <a:solidFill>
                <a:srgbClr val="3F3F3F"/>
              </a:solidFill>
              <a:latin typeface="Arial"/>
              <a:ea typeface="Arial"/>
              <a:cs typeface="Arial"/>
              <a:sym typeface="Arial"/>
            </a:endParaRPr>
          </a:p>
        </p:txBody>
      </p:sp>
      <p:cxnSp>
        <p:nvCxnSpPr>
          <p:cNvPr id="346" name="Google Shape;346;p11"/>
          <p:cNvCxnSpPr/>
          <p:nvPr/>
        </p:nvCxnSpPr>
        <p:spPr>
          <a:xfrm>
            <a:off x="3198744" y="2863363"/>
            <a:ext cx="5794513" cy="0"/>
          </a:xfrm>
          <a:prstGeom prst="straightConnector1">
            <a:avLst/>
          </a:prstGeom>
          <a:noFill/>
          <a:ln cap="flat" cmpd="sng" w="19050">
            <a:solidFill>
              <a:srgbClr val="7F7F7F"/>
            </a:solidFill>
            <a:prstDash val="solid"/>
            <a:miter lim="800000"/>
            <a:headEnd len="sm" w="sm" type="none"/>
            <a:tailEnd len="sm" w="sm" type="none"/>
          </a:ln>
        </p:spPr>
      </p:cxnSp>
      <p:cxnSp>
        <p:nvCxnSpPr>
          <p:cNvPr id="347" name="Google Shape;347;p11"/>
          <p:cNvCxnSpPr/>
          <p:nvPr/>
        </p:nvCxnSpPr>
        <p:spPr>
          <a:xfrm>
            <a:off x="3198744" y="3986484"/>
            <a:ext cx="5794513" cy="0"/>
          </a:xfrm>
          <a:prstGeom prst="straightConnector1">
            <a:avLst/>
          </a:prstGeom>
          <a:noFill/>
          <a:ln cap="flat" cmpd="sng" w="19050">
            <a:solidFill>
              <a:srgbClr val="7F7F7F"/>
            </a:solidFill>
            <a:prstDash val="solid"/>
            <a:miter lim="800000"/>
            <a:headEnd len="sm" w="sm" type="none"/>
            <a:tailEnd len="sm" w="sm" type="none"/>
          </a:ln>
        </p:spPr>
      </p:cxnSp>
      <p:sp>
        <p:nvSpPr>
          <p:cNvPr id="348" name="Google Shape;348;p11"/>
          <p:cNvSpPr txBox="1"/>
          <p:nvPr/>
        </p:nvSpPr>
        <p:spPr>
          <a:xfrm>
            <a:off x="2629800" y="2963225"/>
            <a:ext cx="6932400" cy="923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5E"/>
              </a:buClr>
              <a:buSzPts val="5400"/>
              <a:buFont typeface="Arial"/>
              <a:buNone/>
            </a:pPr>
            <a:r>
              <a:rPr b="1" lang="en-US" sz="5400">
                <a:solidFill>
                  <a:srgbClr val="33335E"/>
                </a:solidFill>
              </a:rPr>
              <a:t>Research Questions</a:t>
            </a:r>
            <a:endParaRPr b="1" i="0" sz="5400" u="none" cap="none" strike="noStrike">
              <a:solidFill>
                <a:srgbClr val="3F3F3F"/>
              </a:solidFill>
              <a:latin typeface="Bodoni"/>
              <a:ea typeface="Bodoni"/>
              <a:cs typeface="Bodoni"/>
              <a:sym typeface="Bodon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2"/>
          <p:cNvSpPr/>
          <p:nvPr/>
        </p:nvSpPr>
        <p:spPr>
          <a:xfrm>
            <a:off x="334963" y="333375"/>
            <a:ext cx="11522075" cy="6199547"/>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4" name="Google Shape;354;p12"/>
          <p:cNvSpPr/>
          <p:nvPr/>
        </p:nvSpPr>
        <p:spPr>
          <a:xfrm rot="-843440">
            <a:off x="11286605" y="112799"/>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5" name="Google Shape;355;p12"/>
          <p:cNvSpPr/>
          <p:nvPr/>
        </p:nvSpPr>
        <p:spPr>
          <a:xfrm rot="-843440">
            <a:off x="10175377" y="691127"/>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356" name="Google Shape;356;p12"/>
          <p:cNvGrpSpPr/>
          <p:nvPr/>
        </p:nvGrpSpPr>
        <p:grpSpPr>
          <a:xfrm rot="10800000">
            <a:off x="-114660" y="5484213"/>
            <a:ext cx="2153610" cy="1377626"/>
            <a:chOff x="1157092" y="5480374"/>
            <a:chExt cx="2153610" cy="1377626"/>
          </a:xfrm>
        </p:grpSpPr>
        <p:sp>
          <p:nvSpPr>
            <p:cNvPr id="357" name="Google Shape;357;p12"/>
            <p:cNvSpPr/>
            <p:nvPr/>
          </p:nvSpPr>
          <p:spPr>
            <a:xfrm rot="-843440">
              <a:off x="2289750" y="5593172"/>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8" name="Google Shape;358;p12"/>
            <p:cNvSpPr/>
            <p:nvPr/>
          </p:nvSpPr>
          <p:spPr>
            <a:xfrm rot="-843440">
              <a:off x="1178522" y="6171500"/>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359" name="Google Shape;359;p12"/>
          <p:cNvSpPr/>
          <p:nvPr/>
        </p:nvSpPr>
        <p:spPr>
          <a:xfrm rot="-843440">
            <a:off x="10175377" y="3174139"/>
            <a:ext cx="2110749" cy="436696"/>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0" name="Google Shape;360;p12"/>
          <p:cNvSpPr/>
          <p:nvPr/>
        </p:nvSpPr>
        <p:spPr>
          <a:xfrm rot="-843440">
            <a:off x="11139174" y="3493037"/>
            <a:ext cx="1132302"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1" name="Google Shape;361;p12"/>
          <p:cNvSpPr/>
          <p:nvPr/>
        </p:nvSpPr>
        <p:spPr>
          <a:xfrm rot="-843440">
            <a:off x="-63870" y="2987931"/>
            <a:ext cx="570195" cy="377474"/>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362" name="Google Shape;362;p12"/>
          <p:cNvCxnSpPr/>
          <p:nvPr/>
        </p:nvCxnSpPr>
        <p:spPr>
          <a:xfrm flipH="1" rot="10800000">
            <a:off x="-1" y="5219700"/>
            <a:ext cx="2305051" cy="596900"/>
          </a:xfrm>
          <a:prstGeom prst="straightConnector1">
            <a:avLst/>
          </a:prstGeom>
          <a:noFill/>
          <a:ln cap="flat" cmpd="sng" w="9525">
            <a:solidFill>
              <a:srgbClr val="F5C059"/>
            </a:solidFill>
            <a:prstDash val="solid"/>
            <a:miter lim="800000"/>
            <a:headEnd len="sm" w="sm" type="none"/>
            <a:tailEnd len="sm" w="sm" type="none"/>
          </a:ln>
        </p:spPr>
      </p:cxnSp>
      <p:cxnSp>
        <p:nvCxnSpPr>
          <p:cNvPr id="363" name="Google Shape;363;p12"/>
          <p:cNvCxnSpPr/>
          <p:nvPr/>
        </p:nvCxnSpPr>
        <p:spPr>
          <a:xfrm flipH="1" rot="10800000">
            <a:off x="11248283" y="3912934"/>
            <a:ext cx="948405" cy="245592"/>
          </a:xfrm>
          <a:prstGeom prst="straightConnector1">
            <a:avLst/>
          </a:prstGeom>
          <a:noFill/>
          <a:ln cap="flat" cmpd="sng" w="9525">
            <a:solidFill>
              <a:srgbClr val="F5C059"/>
            </a:solidFill>
            <a:prstDash val="solid"/>
            <a:miter lim="800000"/>
            <a:headEnd len="sm" w="sm" type="none"/>
            <a:tailEnd len="sm" w="sm" type="none"/>
          </a:ln>
        </p:spPr>
      </p:cxnSp>
      <p:cxnSp>
        <p:nvCxnSpPr>
          <p:cNvPr id="364" name="Google Shape;364;p12"/>
          <p:cNvCxnSpPr/>
          <p:nvPr/>
        </p:nvCxnSpPr>
        <p:spPr>
          <a:xfrm flipH="1" rot="10800000">
            <a:off x="10346635" y="977223"/>
            <a:ext cx="1832521" cy="474536"/>
          </a:xfrm>
          <a:prstGeom prst="straightConnector1">
            <a:avLst/>
          </a:prstGeom>
          <a:noFill/>
          <a:ln cap="flat" cmpd="sng" w="9525">
            <a:solidFill>
              <a:srgbClr val="F5C059"/>
            </a:solidFill>
            <a:prstDash val="solid"/>
            <a:miter lim="800000"/>
            <a:headEnd len="sm" w="sm" type="none"/>
            <a:tailEnd len="sm" w="sm" type="none"/>
          </a:ln>
        </p:spPr>
      </p:cxnSp>
      <p:cxnSp>
        <p:nvCxnSpPr>
          <p:cNvPr id="365" name="Google Shape;365;p12"/>
          <p:cNvCxnSpPr/>
          <p:nvPr/>
        </p:nvCxnSpPr>
        <p:spPr>
          <a:xfrm flipH="1" rot="10800000">
            <a:off x="-4690" y="2722030"/>
            <a:ext cx="811052" cy="210024"/>
          </a:xfrm>
          <a:prstGeom prst="straightConnector1">
            <a:avLst/>
          </a:prstGeom>
          <a:noFill/>
          <a:ln cap="flat" cmpd="sng" w="9525">
            <a:solidFill>
              <a:srgbClr val="F5C059"/>
            </a:solidFill>
            <a:prstDash val="solid"/>
            <a:miter lim="800000"/>
            <a:headEnd len="sm" w="sm" type="none"/>
            <a:tailEnd len="sm" w="sm" type="none"/>
          </a:ln>
        </p:spPr>
      </p:cxnSp>
      <p:sp>
        <p:nvSpPr>
          <p:cNvPr id="366" name="Google Shape;366;p12"/>
          <p:cNvSpPr txBox="1"/>
          <p:nvPr/>
        </p:nvSpPr>
        <p:spPr>
          <a:xfrm>
            <a:off x="3919350" y="743750"/>
            <a:ext cx="4353300" cy="708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5E"/>
              </a:buClr>
              <a:buSzPts val="4000"/>
              <a:buFont typeface="Bodoni"/>
              <a:buNone/>
            </a:pPr>
            <a:r>
              <a:rPr b="1" lang="en-US" sz="4000">
                <a:solidFill>
                  <a:srgbClr val="33335E"/>
                </a:solidFill>
                <a:latin typeface="Bodoni"/>
                <a:ea typeface="Bodoni"/>
                <a:cs typeface="Bodoni"/>
                <a:sym typeface="Bodoni"/>
              </a:rPr>
              <a:t>Research Questions</a:t>
            </a:r>
            <a:endParaRPr b="1" i="0" sz="4000" u="none" cap="none" strike="noStrike">
              <a:solidFill>
                <a:schemeClr val="dk1"/>
              </a:solidFill>
              <a:latin typeface="Bodoni"/>
              <a:ea typeface="Bodoni"/>
              <a:cs typeface="Bodoni"/>
              <a:sym typeface="Bodoni"/>
            </a:endParaRPr>
          </a:p>
        </p:txBody>
      </p:sp>
      <p:sp>
        <p:nvSpPr>
          <p:cNvPr id="367" name="Google Shape;367;p12"/>
          <p:cNvSpPr txBox="1"/>
          <p:nvPr/>
        </p:nvSpPr>
        <p:spPr>
          <a:xfrm>
            <a:off x="1164775" y="2107850"/>
            <a:ext cx="9760200" cy="3309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Char char="●"/>
            </a:pPr>
            <a:r>
              <a:rPr b="1" lang="en-US" sz="2800">
                <a:solidFill>
                  <a:schemeClr val="dk1"/>
                </a:solidFill>
              </a:rPr>
              <a:t>How many exploit scenarios</a:t>
            </a:r>
            <a:r>
              <a:rPr lang="en-US" sz="2800">
                <a:solidFill>
                  <a:schemeClr val="dk1"/>
                </a:solidFill>
              </a:rPr>
              <a:t> can be constructed by combining identified vulnerable configurations?</a:t>
            </a:r>
            <a:endParaRPr sz="2800">
              <a:solidFill>
                <a:schemeClr val="dk1"/>
              </a:solidFill>
            </a:endParaRPr>
          </a:p>
          <a:p>
            <a:pPr indent="-406400" lvl="0" marL="457200" rtl="0" algn="l">
              <a:spcBef>
                <a:spcPts val="0"/>
              </a:spcBef>
              <a:spcAft>
                <a:spcPts val="0"/>
              </a:spcAft>
              <a:buClr>
                <a:schemeClr val="dk1"/>
              </a:buClr>
              <a:buSzPts val="2800"/>
              <a:buChar char="●"/>
            </a:pPr>
            <a:r>
              <a:rPr b="1" lang="en-US" sz="2800">
                <a:solidFill>
                  <a:schemeClr val="dk1"/>
                </a:solidFill>
              </a:rPr>
              <a:t>How many configurations parameters</a:t>
            </a:r>
            <a:r>
              <a:rPr lang="en-US" sz="2800">
                <a:solidFill>
                  <a:schemeClr val="dk1"/>
                </a:solidFill>
              </a:rPr>
              <a:t> are involved in each exploit?</a:t>
            </a:r>
            <a:endParaRPr sz="2800">
              <a:solidFill>
                <a:schemeClr val="dk1"/>
              </a:solidFill>
            </a:endParaRPr>
          </a:p>
          <a:p>
            <a:pPr indent="-406400" lvl="0" marL="457200" rtl="0" algn="l">
              <a:spcBef>
                <a:spcPts val="0"/>
              </a:spcBef>
              <a:spcAft>
                <a:spcPts val="0"/>
              </a:spcAft>
              <a:buClr>
                <a:schemeClr val="dk1"/>
              </a:buClr>
              <a:buSzPts val="2800"/>
              <a:buChar char="●"/>
            </a:pPr>
            <a:r>
              <a:rPr b="1" lang="en-US" sz="2800">
                <a:solidFill>
                  <a:schemeClr val="dk1"/>
                </a:solidFill>
              </a:rPr>
              <a:t>How frequently</a:t>
            </a:r>
            <a:r>
              <a:rPr lang="en-US" sz="2800">
                <a:solidFill>
                  <a:schemeClr val="dk1"/>
                </a:solidFill>
              </a:rPr>
              <a:t> do identified configuration parameters used in real-world YAML scripts?</a:t>
            </a:r>
            <a:endParaRPr sz="2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4"/>
          <p:cNvSpPr/>
          <p:nvPr/>
        </p:nvSpPr>
        <p:spPr>
          <a:xfrm>
            <a:off x="334963" y="333375"/>
            <a:ext cx="11522075" cy="6199547"/>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3" name="Google Shape;373;p14"/>
          <p:cNvSpPr/>
          <p:nvPr/>
        </p:nvSpPr>
        <p:spPr>
          <a:xfrm rot="-843440">
            <a:off x="11286605" y="112799"/>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4" name="Google Shape;374;p14"/>
          <p:cNvSpPr/>
          <p:nvPr/>
        </p:nvSpPr>
        <p:spPr>
          <a:xfrm rot="-843440">
            <a:off x="10175377" y="691127"/>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375" name="Google Shape;375;p14"/>
          <p:cNvGrpSpPr/>
          <p:nvPr/>
        </p:nvGrpSpPr>
        <p:grpSpPr>
          <a:xfrm rot="10800000">
            <a:off x="-114660" y="5484213"/>
            <a:ext cx="2153610" cy="1377626"/>
            <a:chOff x="1157092" y="5480374"/>
            <a:chExt cx="2153610" cy="1377626"/>
          </a:xfrm>
        </p:grpSpPr>
        <p:sp>
          <p:nvSpPr>
            <p:cNvPr id="376" name="Google Shape;376;p14"/>
            <p:cNvSpPr/>
            <p:nvPr/>
          </p:nvSpPr>
          <p:spPr>
            <a:xfrm rot="-843440">
              <a:off x="2289750" y="5593172"/>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7" name="Google Shape;377;p14"/>
            <p:cNvSpPr/>
            <p:nvPr/>
          </p:nvSpPr>
          <p:spPr>
            <a:xfrm rot="-843440">
              <a:off x="1178522" y="6171500"/>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378" name="Google Shape;378;p14"/>
          <p:cNvSpPr/>
          <p:nvPr/>
        </p:nvSpPr>
        <p:spPr>
          <a:xfrm rot="-843440">
            <a:off x="10175377" y="3174139"/>
            <a:ext cx="2110749" cy="436696"/>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9" name="Google Shape;379;p14"/>
          <p:cNvSpPr/>
          <p:nvPr/>
        </p:nvSpPr>
        <p:spPr>
          <a:xfrm rot="-843440">
            <a:off x="11139174" y="3493037"/>
            <a:ext cx="1132302"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80" name="Google Shape;380;p14"/>
          <p:cNvSpPr/>
          <p:nvPr/>
        </p:nvSpPr>
        <p:spPr>
          <a:xfrm rot="-843440">
            <a:off x="-63870" y="2987931"/>
            <a:ext cx="570195" cy="377474"/>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381" name="Google Shape;381;p14"/>
          <p:cNvCxnSpPr/>
          <p:nvPr/>
        </p:nvCxnSpPr>
        <p:spPr>
          <a:xfrm flipH="1" rot="10800000">
            <a:off x="-1" y="5219700"/>
            <a:ext cx="2305051" cy="596900"/>
          </a:xfrm>
          <a:prstGeom prst="straightConnector1">
            <a:avLst/>
          </a:prstGeom>
          <a:noFill/>
          <a:ln cap="flat" cmpd="sng" w="9525">
            <a:solidFill>
              <a:srgbClr val="F5C059"/>
            </a:solidFill>
            <a:prstDash val="solid"/>
            <a:miter lim="800000"/>
            <a:headEnd len="sm" w="sm" type="none"/>
            <a:tailEnd len="sm" w="sm" type="none"/>
          </a:ln>
        </p:spPr>
      </p:cxnSp>
      <p:cxnSp>
        <p:nvCxnSpPr>
          <p:cNvPr id="382" name="Google Shape;382;p14"/>
          <p:cNvCxnSpPr/>
          <p:nvPr/>
        </p:nvCxnSpPr>
        <p:spPr>
          <a:xfrm flipH="1" rot="10800000">
            <a:off x="11248283" y="3912934"/>
            <a:ext cx="948405" cy="245592"/>
          </a:xfrm>
          <a:prstGeom prst="straightConnector1">
            <a:avLst/>
          </a:prstGeom>
          <a:noFill/>
          <a:ln cap="flat" cmpd="sng" w="9525">
            <a:solidFill>
              <a:srgbClr val="F5C059"/>
            </a:solidFill>
            <a:prstDash val="solid"/>
            <a:miter lim="800000"/>
            <a:headEnd len="sm" w="sm" type="none"/>
            <a:tailEnd len="sm" w="sm" type="none"/>
          </a:ln>
        </p:spPr>
      </p:cxnSp>
      <p:cxnSp>
        <p:nvCxnSpPr>
          <p:cNvPr id="383" name="Google Shape;383;p14"/>
          <p:cNvCxnSpPr/>
          <p:nvPr/>
        </p:nvCxnSpPr>
        <p:spPr>
          <a:xfrm flipH="1" rot="10800000">
            <a:off x="10346635" y="977223"/>
            <a:ext cx="1832521" cy="474536"/>
          </a:xfrm>
          <a:prstGeom prst="straightConnector1">
            <a:avLst/>
          </a:prstGeom>
          <a:noFill/>
          <a:ln cap="flat" cmpd="sng" w="9525">
            <a:solidFill>
              <a:srgbClr val="F5C059"/>
            </a:solidFill>
            <a:prstDash val="solid"/>
            <a:miter lim="800000"/>
            <a:headEnd len="sm" w="sm" type="none"/>
            <a:tailEnd len="sm" w="sm" type="none"/>
          </a:ln>
        </p:spPr>
      </p:cxnSp>
      <p:cxnSp>
        <p:nvCxnSpPr>
          <p:cNvPr id="384" name="Google Shape;384;p14"/>
          <p:cNvCxnSpPr/>
          <p:nvPr/>
        </p:nvCxnSpPr>
        <p:spPr>
          <a:xfrm flipH="1" rot="10800000">
            <a:off x="-4690" y="2722030"/>
            <a:ext cx="811052" cy="210024"/>
          </a:xfrm>
          <a:prstGeom prst="straightConnector1">
            <a:avLst/>
          </a:prstGeom>
          <a:noFill/>
          <a:ln cap="flat" cmpd="sng" w="9525">
            <a:solidFill>
              <a:srgbClr val="F5C059"/>
            </a:solidFill>
            <a:prstDash val="solid"/>
            <a:miter lim="800000"/>
            <a:headEnd len="sm" w="sm" type="none"/>
            <a:tailEnd len="sm" w="sm" type="none"/>
          </a:ln>
        </p:spPr>
      </p:cxnSp>
      <p:sp>
        <p:nvSpPr>
          <p:cNvPr id="385" name="Google Shape;385;p14"/>
          <p:cNvSpPr/>
          <p:nvPr/>
        </p:nvSpPr>
        <p:spPr>
          <a:xfrm>
            <a:off x="4400194" y="1847700"/>
            <a:ext cx="3391612" cy="10147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6000"/>
              <a:buFont typeface="Arial"/>
              <a:buNone/>
            </a:pPr>
            <a:r>
              <a:rPr b="1" i="0" lang="en-US" sz="6000" u="none" cap="none" strike="noStrike">
                <a:solidFill>
                  <a:srgbClr val="3F3F3F"/>
                </a:solidFill>
                <a:latin typeface="Arial"/>
                <a:ea typeface="Arial"/>
                <a:cs typeface="Arial"/>
                <a:sym typeface="Arial"/>
              </a:rPr>
              <a:t>PART 04</a:t>
            </a:r>
            <a:endParaRPr b="1" i="0" sz="6000" u="none" cap="none" strike="noStrike">
              <a:solidFill>
                <a:srgbClr val="3F3F3F"/>
              </a:solidFill>
              <a:latin typeface="Arial"/>
              <a:ea typeface="Arial"/>
              <a:cs typeface="Arial"/>
              <a:sym typeface="Arial"/>
            </a:endParaRPr>
          </a:p>
        </p:txBody>
      </p:sp>
      <p:cxnSp>
        <p:nvCxnSpPr>
          <p:cNvPr id="386" name="Google Shape;386;p14"/>
          <p:cNvCxnSpPr/>
          <p:nvPr/>
        </p:nvCxnSpPr>
        <p:spPr>
          <a:xfrm>
            <a:off x="3198744" y="2863363"/>
            <a:ext cx="5794513" cy="0"/>
          </a:xfrm>
          <a:prstGeom prst="straightConnector1">
            <a:avLst/>
          </a:prstGeom>
          <a:noFill/>
          <a:ln cap="flat" cmpd="sng" w="19050">
            <a:solidFill>
              <a:srgbClr val="7F7F7F"/>
            </a:solidFill>
            <a:prstDash val="solid"/>
            <a:miter lim="800000"/>
            <a:headEnd len="sm" w="sm" type="none"/>
            <a:tailEnd len="sm" w="sm" type="none"/>
          </a:ln>
        </p:spPr>
      </p:cxnSp>
      <p:sp>
        <p:nvSpPr>
          <p:cNvPr id="387" name="Google Shape;387;p14"/>
          <p:cNvSpPr txBox="1"/>
          <p:nvPr/>
        </p:nvSpPr>
        <p:spPr>
          <a:xfrm>
            <a:off x="3198750" y="2962750"/>
            <a:ext cx="5794500" cy="923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5E"/>
              </a:buClr>
              <a:buSzPts val="5400"/>
              <a:buFont typeface="Arial"/>
              <a:buNone/>
            </a:pPr>
            <a:r>
              <a:rPr b="1" lang="en-US" sz="5400">
                <a:solidFill>
                  <a:srgbClr val="33335E"/>
                </a:solidFill>
              </a:rPr>
              <a:t>Current Findings</a:t>
            </a:r>
            <a:endParaRPr b="1" i="0" sz="5400" u="none" cap="none" strike="noStrike">
              <a:solidFill>
                <a:srgbClr val="3F3F3F"/>
              </a:solidFill>
              <a:latin typeface="Bodoni"/>
              <a:ea typeface="Bodoni"/>
              <a:cs typeface="Bodoni"/>
              <a:sym typeface="Bodoni"/>
            </a:endParaRPr>
          </a:p>
        </p:txBody>
      </p:sp>
      <p:cxnSp>
        <p:nvCxnSpPr>
          <p:cNvPr id="388" name="Google Shape;388;p14"/>
          <p:cNvCxnSpPr/>
          <p:nvPr/>
        </p:nvCxnSpPr>
        <p:spPr>
          <a:xfrm>
            <a:off x="3198744" y="3986484"/>
            <a:ext cx="5794513" cy="0"/>
          </a:xfrm>
          <a:prstGeom prst="straightConnector1">
            <a:avLst/>
          </a:prstGeom>
          <a:noFill/>
          <a:ln cap="flat" cmpd="sng" w="19050">
            <a:solidFill>
              <a:srgbClr val="7F7F7F"/>
            </a:solidFill>
            <a:prstDash val="solid"/>
            <a:miter lim="800000"/>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5"/>
          <p:cNvSpPr/>
          <p:nvPr/>
        </p:nvSpPr>
        <p:spPr>
          <a:xfrm rot="5400000">
            <a:off x="2996226" y="-2996225"/>
            <a:ext cx="6199546" cy="12191999"/>
          </a:xfrm>
          <a:custGeom>
            <a:rect b="b" l="l" r="r" t="t"/>
            <a:pathLst>
              <a:path extrusionOk="0" h="12191999" w="6199546">
                <a:moveTo>
                  <a:pt x="0" y="12191999"/>
                </a:moveTo>
                <a:lnTo>
                  <a:pt x="0" y="0"/>
                </a:lnTo>
                <a:lnTo>
                  <a:pt x="2900886" y="0"/>
                </a:lnTo>
                <a:lnTo>
                  <a:pt x="6199546" y="12191999"/>
                </a:lnTo>
                <a:close/>
              </a:path>
            </a:pathLst>
          </a:custGeom>
          <a:solidFill>
            <a:srgbClr val="F6FAF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94" name="Google Shape;394;p15"/>
          <p:cNvSpPr/>
          <p:nvPr/>
        </p:nvSpPr>
        <p:spPr>
          <a:xfrm>
            <a:off x="334963" y="333375"/>
            <a:ext cx="11522075" cy="6199547"/>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95" name="Google Shape;395;p15"/>
          <p:cNvSpPr/>
          <p:nvPr/>
        </p:nvSpPr>
        <p:spPr>
          <a:xfrm rot="-843440">
            <a:off x="11286605" y="112799"/>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96" name="Google Shape;396;p15"/>
          <p:cNvSpPr/>
          <p:nvPr/>
        </p:nvSpPr>
        <p:spPr>
          <a:xfrm rot="-843440">
            <a:off x="10175377" y="691127"/>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397" name="Google Shape;397;p15"/>
          <p:cNvGrpSpPr/>
          <p:nvPr/>
        </p:nvGrpSpPr>
        <p:grpSpPr>
          <a:xfrm rot="10800000">
            <a:off x="-114660" y="5484213"/>
            <a:ext cx="2153610" cy="1377626"/>
            <a:chOff x="1157092" y="5480374"/>
            <a:chExt cx="2153610" cy="1377626"/>
          </a:xfrm>
        </p:grpSpPr>
        <p:sp>
          <p:nvSpPr>
            <p:cNvPr id="398" name="Google Shape;398;p15"/>
            <p:cNvSpPr/>
            <p:nvPr/>
          </p:nvSpPr>
          <p:spPr>
            <a:xfrm rot="-843440">
              <a:off x="2289750" y="5593172"/>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99" name="Google Shape;399;p15"/>
            <p:cNvSpPr/>
            <p:nvPr/>
          </p:nvSpPr>
          <p:spPr>
            <a:xfrm rot="-843440">
              <a:off x="1178522" y="6171500"/>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400" name="Google Shape;400;p15"/>
          <p:cNvSpPr/>
          <p:nvPr/>
        </p:nvSpPr>
        <p:spPr>
          <a:xfrm rot="-843440">
            <a:off x="10175377" y="3174139"/>
            <a:ext cx="2110749" cy="436696"/>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01" name="Google Shape;401;p15"/>
          <p:cNvSpPr/>
          <p:nvPr/>
        </p:nvSpPr>
        <p:spPr>
          <a:xfrm rot="-843440">
            <a:off x="11139174" y="3493037"/>
            <a:ext cx="1132302"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02" name="Google Shape;402;p15"/>
          <p:cNvSpPr/>
          <p:nvPr/>
        </p:nvSpPr>
        <p:spPr>
          <a:xfrm rot="-843440">
            <a:off x="-63870" y="2987931"/>
            <a:ext cx="570195" cy="377474"/>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403" name="Google Shape;403;p15"/>
          <p:cNvCxnSpPr/>
          <p:nvPr/>
        </p:nvCxnSpPr>
        <p:spPr>
          <a:xfrm flipH="1" rot="10800000">
            <a:off x="-1" y="5219700"/>
            <a:ext cx="2305051" cy="596900"/>
          </a:xfrm>
          <a:prstGeom prst="straightConnector1">
            <a:avLst/>
          </a:prstGeom>
          <a:noFill/>
          <a:ln cap="flat" cmpd="sng" w="9525">
            <a:solidFill>
              <a:srgbClr val="F5C059"/>
            </a:solidFill>
            <a:prstDash val="solid"/>
            <a:miter lim="800000"/>
            <a:headEnd len="sm" w="sm" type="none"/>
            <a:tailEnd len="sm" w="sm" type="none"/>
          </a:ln>
        </p:spPr>
      </p:cxnSp>
      <p:cxnSp>
        <p:nvCxnSpPr>
          <p:cNvPr id="404" name="Google Shape;404;p15"/>
          <p:cNvCxnSpPr/>
          <p:nvPr/>
        </p:nvCxnSpPr>
        <p:spPr>
          <a:xfrm flipH="1" rot="10800000">
            <a:off x="11248283" y="3912934"/>
            <a:ext cx="948405" cy="245592"/>
          </a:xfrm>
          <a:prstGeom prst="straightConnector1">
            <a:avLst/>
          </a:prstGeom>
          <a:noFill/>
          <a:ln cap="flat" cmpd="sng" w="9525">
            <a:solidFill>
              <a:srgbClr val="F5C059"/>
            </a:solidFill>
            <a:prstDash val="solid"/>
            <a:miter lim="800000"/>
            <a:headEnd len="sm" w="sm" type="none"/>
            <a:tailEnd len="sm" w="sm" type="none"/>
          </a:ln>
        </p:spPr>
      </p:cxnSp>
      <p:cxnSp>
        <p:nvCxnSpPr>
          <p:cNvPr id="405" name="Google Shape;405;p15"/>
          <p:cNvCxnSpPr/>
          <p:nvPr/>
        </p:nvCxnSpPr>
        <p:spPr>
          <a:xfrm flipH="1" rot="10800000">
            <a:off x="10346635" y="977223"/>
            <a:ext cx="1832521" cy="474536"/>
          </a:xfrm>
          <a:prstGeom prst="straightConnector1">
            <a:avLst/>
          </a:prstGeom>
          <a:noFill/>
          <a:ln cap="flat" cmpd="sng" w="9525">
            <a:solidFill>
              <a:srgbClr val="F5C059"/>
            </a:solidFill>
            <a:prstDash val="solid"/>
            <a:miter lim="800000"/>
            <a:headEnd len="sm" w="sm" type="none"/>
            <a:tailEnd len="sm" w="sm" type="none"/>
          </a:ln>
        </p:spPr>
      </p:cxnSp>
      <p:cxnSp>
        <p:nvCxnSpPr>
          <p:cNvPr id="406" name="Google Shape;406;p15"/>
          <p:cNvCxnSpPr/>
          <p:nvPr/>
        </p:nvCxnSpPr>
        <p:spPr>
          <a:xfrm flipH="1" rot="10800000">
            <a:off x="-4690" y="2722030"/>
            <a:ext cx="811052" cy="210024"/>
          </a:xfrm>
          <a:prstGeom prst="straightConnector1">
            <a:avLst/>
          </a:prstGeom>
          <a:noFill/>
          <a:ln cap="flat" cmpd="sng" w="9525">
            <a:solidFill>
              <a:srgbClr val="F5C059"/>
            </a:solidFill>
            <a:prstDash val="solid"/>
            <a:miter lim="800000"/>
            <a:headEnd len="sm" w="sm" type="none"/>
            <a:tailEnd len="sm" w="sm" type="none"/>
          </a:ln>
        </p:spPr>
      </p:cxnSp>
      <p:sp>
        <p:nvSpPr>
          <p:cNvPr id="407" name="Google Shape;407;p15"/>
          <p:cNvSpPr txBox="1"/>
          <p:nvPr/>
        </p:nvSpPr>
        <p:spPr>
          <a:xfrm>
            <a:off x="3919350" y="743750"/>
            <a:ext cx="4353300" cy="708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5E"/>
              </a:buClr>
              <a:buSzPts val="4000"/>
              <a:buFont typeface="Bodoni"/>
              <a:buNone/>
            </a:pPr>
            <a:r>
              <a:rPr b="1" lang="en-US" sz="4000">
                <a:solidFill>
                  <a:srgbClr val="33335E"/>
                </a:solidFill>
                <a:latin typeface="Bodoni"/>
                <a:ea typeface="Bodoni"/>
                <a:cs typeface="Bodoni"/>
                <a:sym typeface="Bodoni"/>
              </a:rPr>
              <a:t>Current Findings</a:t>
            </a:r>
            <a:endParaRPr b="1" i="0" sz="4000" u="none" cap="none" strike="noStrike">
              <a:solidFill>
                <a:schemeClr val="dk1"/>
              </a:solidFill>
              <a:latin typeface="Bodoni"/>
              <a:ea typeface="Bodoni"/>
              <a:cs typeface="Bodoni"/>
              <a:sym typeface="Bodoni"/>
            </a:endParaRPr>
          </a:p>
        </p:txBody>
      </p:sp>
      <p:sp>
        <p:nvSpPr>
          <p:cNvPr id="408" name="Google Shape;408;p15"/>
          <p:cNvSpPr txBox="1"/>
          <p:nvPr/>
        </p:nvSpPr>
        <p:spPr>
          <a:xfrm>
            <a:off x="965475" y="1575550"/>
            <a:ext cx="5971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10 Security Attacks Identified:</a:t>
            </a:r>
            <a:endParaRPr b="1" sz="2800">
              <a:solidFill>
                <a:schemeClr val="dk1"/>
              </a:solidFill>
            </a:endParaRPr>
          </a:p>
        </p:txBody>
      </p:sp>
      <p:sp>
        <p:nvSpPr>
          <p:cNvPr id="409" name="Google Shape;409;p15"/>
          <p:cNvSpPr txBox="1"/>
          <p:nvPr/>
        </p:nvSpPr>
        <p:spPr>
          <a:xfrm>
            <a:off x="1028000" y="2293175"/>
            <a:ext cx="5336100" cy="3676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AutoNum type="arabicPeriod"/>
            </a:pPr>
            <a:r>
              <a:rPr lang="en-US" sz="2800" u="sng">
                <a:solidFill>
                  <a:schemeClr val="hlink"/>
                </a:solidFill>
                <a:hlinkClick r:id="rId3"/>
              </a:rPr>
              <a:t>Container escape to the host system</a:t>
            </a:r>
            <a:r>
              <a:rPr lang="en-US" sz="2800">
                <a:solidFill>
                  <a:schemeClr val="dk1"/>
                </a:solidFill>
              </a:rPr>
              <a:t>.</a:t>
            </a:r>
            <a:endParaRPr sz="2800">
              <a:solidFill>
                <a:schemeClr val="dk1"/>
              </a:solidFill>
            </a:endParaRPr>
          </a:p>
          <a:p>
            <a:pPr indent="-406400" lvl="0" marL="457200" rtl="0" algn="l">
              <a:spcBef>
                <a:spcPts val="0"/>
              </a:spcBef>
              <a:spcAft>
                <a:spcPts val="0"/>
              </a:spcAft>
              <a:buClr>
                <a:schemeClr val="dk1"/>
              </a:buClr>
              <a:buSzPts val="2800"/>
              <a:buAutoNum type="arabicPeriod"/>
            </a:pPr>
            <a:r>
              <a:rPr lang="en-US" sz="2800" u="sng">
                <a:solidFill>
                  <a:schemeClr val="hlink"/>
                </a:solidFill>
                <a:hlinkClick r:id="rId4"/>
              </a:rPr>
              <a:t>Docker in docker exploitation</a:t>
            </a:r>
            <a:r>
              <a:rPr lang="en-US" sz="2800">
                <a:solidFill>
                  <a:schemeClr val="dk1"/>
                </a:solidFill>
              </a:rPr>
              <a:t>.</a:t>
            </a:r>
            <a:endParaRPr sz="2800">
              <a:solidFill>
                <a:schemeClr val="dk1"/>
              </a:solidFill>
            </a:endParaRPr>
          </a:p>
          <a:p>
            <a:pPr indent="-406400" lvl="0" marL="457200" rtl="0" algn="l">
              <a:spcBef>
                <a:spcPts val="0"/>
              </a:spcBef>
              <a:spcAft>
                <a:spcPts val="0"/>
              </a:spcAft>
              <a:buClr>
                <a:schemeClr val="dk1"/>
              </a:buClr>
              <a:buSzPts val="2800"/>
              <a:buAutoNum type="arabicPeriod"/>
            </a:pPr>
            <a:r>
              <a:rPr lang="en-US" sz="2800" u="sng">
                <a:solidFill>
                  <a:schemeClr val="hlink"/>
                </a:solidFill>
                <a:hlinkClick r:id="rId5"/>
              </a:rPr>
              <a:t>Gain Env info with hardcoded secret</a:t>
            </a:r>
            <a:r>
              <a:rPr lang="en-US" sz="2800">
                <a:solidFill>
                  <a:schemeClr val="dk1"/>
                </a:solidFill>
              </a:rPr>
              <a:t>.</a:t>
            </a:r>
            <a:endParaRPr sz="2800">
              <a:solidFill>
                <a:schemeClr val="dk1"/>
              </a:solidFill>
            </a:endParaRPr>
          </a:p>
          <a:p>
            <a:pPr indent="-406400" lvl="0" marL="457200" rtl="0" algn="l">
              <a:spcBef>
                <a:spcPts val="0"/>
              </a:spcBef>
              <a:spcAft>
                <a:spcPts val="0"/>
              </a:spcAft>
              <a:buClr>
                <a:schemeClr val="dk1"/>
              </a:buClr>
              <a:buSzPts val="2800"/>
              <a:buAutoNum type="arabicPeriod"/>
            </a:pPr>
            <a:r>
              <a:rPr lang="en-US" sz="2800" u="sng">
                <a:solidFill>
                  <a:schemeClr val="hlink"/>
                </a:solidFill>
                <a:hlinkClick r:id="rId6"/>
              </a:rPr>
              <a:t>Dos of CPU/Memory</a:t>
            </a:r>
            <a:endParaRPr sz="2800">
              <a:solidFill>
                <a:schemeClr val="dk1"/>
              </a:solidFill>
            </a:endParaRPr>
          </a:p>
          <a:p>
            <a:pPr indent="-406400" lvl="0" marL="457200" rtl="0" algn="l">
              <a:spcBef>
                <a:spcPts val="0"/>
              </a:spcBef>
              <a:spcAft>
                <a:spcPts val="0"/>
              </a:spcAft>
              <a:buClr>
                <a:schemeClr val="dk1"/>
              </a:buClr>
              <a:buSzPts val="2800"/>
              <a:buAutoNum type="arabicPeriod"/>
            </a:pPr>
            <a:r>
              <a:rPr lang="en-US" sz="2800" u="sng">
                <a:solidFill>
                  <a:schemeClr val="hlink"/>
                </a:solidFill>
                <a:hlinkClick r:id="rId7"/>
              </a:rPr>
              <a:t>RBAC least privileges</a:t>
            </a:r>
            <a:endParaRPr sz="2800">
              <a:solidFill>
                <a:schemeClr val="dk1"/>
              </a:solidFill>
            </a:endParaRPr>
          </a:p>
          <a:p>
            <a:pPr indent="-406400" lvl="0" marL="457200" rtl="0" algn="l">
              <a:spcBef>
                <a:spcPts val="0"/>
              </a:spcBef>
              <a:spcAft>
                <a:spcPts val="0"/>
              </a:spcAft>
              <a:buClr>
                <a:schemeClr val="dk1"/>
              </a:buClr>
              <a:buSzPts val="2800"/>
              <a:buAutoNum type="arabicPeriod"/>
            </a:pPr>
            <a:r>
              <a:rPr lang="en-US" sz="2800" u="sng">
                <a:solidFill>
                  <a:schemeClr val="hlink"/>
                </a:solidFill>
                <a:hlinkClick r:id="rId8"/>
              </a:rPr>
              <a:t>hostPID - Access to host processes</a:t>
            </a:r>
            <a:endParaRPr sz="2800">
              <a:solidFill>
                <a:schemeClr val="dk1"/>
              </a:solidFill>
            </a:endParaRPr>
          </a:p>
        </p:txBody>
      </p:sp>
      <p:sp>
        <p:nvSpPr>
          <p:cNvPr id="410" name="Google Shape;410;p15"/>
          <p:cNvSpPr txBox="1"/>
          <p:nvPr/>
        </p:nvSpPr>
        <p:spPr>
          <a:xfrm>
            <a:off x="6561825" y="2293175"/>
            <a:ext cx="4941000" cy="3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7. </a:t>
            </a:r>
            <a:r>
              <a:rPr lang="en-US" sz="2800" u="sng">
                <a:solidFill>
                  <a:schemeClr val="hlink"/>
                </a:solidFill>
                <a:hlinkClick r:id="rId9"/>
              </a:rPr>
              <a:t>hostIPC - DoS for admin manage containers</a:t>
            </a:r>
            <a:endParaRPr sz="2800">
              <a:solidFill>
                <a:schemeClr val="dk1"/>
              </a:solidFill>
            </a:endParaRPr>
          </a:p>
          <a:p>
            <a:pPr indent="0" lvl="0" marL="0" rtl="0" algn="l">
              <a:spcBef>
                <a:spcPts val="0"/>
              </a:spcBef>
              <a:spcAft>
                <a:spcPts val="0"/>
              </a:spcAft>
              <a:buNone/>
            </a:pPr>
            <a:r>
              <a:rPr lang="en-US" sz="2800">
                <a:solidFill>
                  <a:schemeClr val="dk1"/>
                </a:solidFill>
              </a:rPr>
              <a:t>8. </a:t>
            </a:r>
            <a:r>
              <a:rPr lang="en-US" sz="2800" u="sng">
                <a:solidFill>
                  <a:schemeClr val="hlink"/>
                </a:solidFill>
                <a:hlinkClick r:id="rId10"/>
              </a:rPr>
              <a:t>hostNetwork - Sniff network traffic</a:t>
            </a:r>
            <a:endParaRPr sz="2800">
              <a:solidFill>
                <a:schemeClr val="dk1"/>
              </a:solidFill>
            </a:endParaRPr>
          </a:p>
          <a:p>
            <a:pPr indent="0" lvl="0" marL="0" rtl="0" algn="l">
              <a:spcBef>
                <a:spcPts val="0"/>
              </a:spcBef>
              <a:spcAft>
                <a:spcPts val="0"/>
              </a:spcAft>
              <a:buNone/>
            </a:pPr>
            <a:r>
              <a:rPr lang="en-US" sz="2800">
                <a:solidFill>
                  <a:schemeClr val="dk1"/>
                </a:solidFill>
              </a:rPr>
              <a:t>9. </a:t>
            </a:r>
            <a:r>
              <a:rPr lang="en-US" sz="2800" u="sng">
                <a:solidFill>
                  <a:schemeClr val="hlink"/>
                </a:solidFill>
                <a:hlinkClick r:id="rId11"/>
              </a:rPr>
              <a:t>privileged - Access to sensitive directories</a:t>
            </a:r>
            <a:endParaRPr sz="2800">
              <a:solidFill>
                <a:schemeClr val="dk1"/>
              </a:solidFill>
            </a:endParaRPr>
          </a:p>
          <a:p>
            <a:pPr indent="0" lvl="0" marL="0" rtl="0" algn="l">
              <a:spcBef>
                <a:spcPts val="0"/>
              </a:spcBef>
              <a:spcAft>
                <a:spcPts val="0"/>
              </a:spcAft>
              <a:buNone/>
            </a:pPr>
            <a:r>
              <a:rPr lang="en-US" sz="2800">
                <a:solidFill>
                  <a:schemeClr val="dk1"/>
                </a:solidFill>
              </a:rPr>
              <a:t>10. </a:t>
            </a:r>
            <a:r>
              <a:rPr lang="en-US" sz="2800" u="sng">
                <a:solidFill>
                  <a:schemeClr val="hlink"/>
                </a:solidFill>
                <a:hlinkClick r:id="rId12"/>
              </a:rPr>
              <a:t>Pod to pod attack</a:t>
            </a:r>
            <a:endParaRPr sz="2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32a10b95a37_0_70"/>
          <p:cNvSpPr/>
          <p:nvPr/>
        </p:nvSpPr>
        <p:spPr>
          <a:xfrm rot="5400000">
            <a:off x="2996226" y="-2996225"/>
            <a:ext cx="6199546" cy="12191999"/>
          </a:xfrm>
          <a:custGeom>
            <a:rect b="b" l="l" r="r" t="t"/>
            <a:pathLst>
              <a:path extrusionOk="0" h="12191999" w="6199546">
                <a:moveTo>
                  <a:pt x="0" y="12191999"/>
                </a:moveTo>
                <a:lnTo>
                  <a:pt x="0" y="0"/>
                </a:lnTo>
                <a:lnTo>
                  <a:pt x="2900886" y="0"/>
                </a:lnTo>
                <a:lnTo>
                  <a:pt x="6199546" y="12191999"/>
                </a:lnTo>
                <a:close/>
              </a:path>
            </a:pathLst>
          </a:custGeom>
          <a:solidFill>
            <a:srgbClr val="F6FAF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6" name="Google Shape;416;g32a10b95a37_0_70"/>
          <p:cNvSpPr/>
          <p:nvPr/>
        </p:nvSpPr>
        <p:spPr>
          <a:xfrm>
            <a:off x="334963" y="333375"/>
            <a:ext cx="11522100" cy="6199500"/>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7" name="Google Shape;417;g32a10b95a37_0_70"/>
          <p:cNvSpPr/>
          <p:nvPr/>
        </p:nvSpPr>
        <p:spPr>
          <a:xfrm rot="-843957">
            <a:off x="11286653" y="112720"/>
            <a:ext cx="982560" cy="436710"/>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8" name="Google Shape;418;g32a10b95a37_0_70"/>
          <p:cNvSpPr/>
          <p:nvPr/>
        </p:nvSpPr>
        <p:spPr>
          <a:xfrm rot="-843478">
            <a:off x="10175440" y="691104"/>
            <a:ext cx="2110715"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419" name="Google Shape;419;g32a10b95a37_0_70"/>
          <p:cNvGrpSpPr/>
          <p:nvPr/>
        </p:nvGrpSpPr>
        <p:grpSpPr>
          <a:xfrm rot="10800000">
            <a:off x="-114750" y="5484231"/>
            <a:ext cx="2153700" cy="1377734"/>
            <a:chOff x="1157092" y="5480248"/>
            <a:chExt cx="2153700" cy="1377734"/>
          </a:xfrm>
        </p:grpSpPr>
        <p:sp>
          <p:nvSpPr>
            <p:cNvPr id="420" name="Google Shape;420;g32a10b95a37_0_70"/>
            <p:cNvSpPr/>
            <p:nvPr/>
          </p:nvSpPr>
          <p:spPr>
            <a:xfrm rot="-843957">
              <a:off x="2289798" y="5593093"/>
              <a:ext cx="982560" cy="436710"/>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1" name="Google Shape;421;g32a10b95a37_0_70"/>
            <p:cNvSpPr/>
            <p:nvPr/>
          </p:nvSpPr>
          <p:spPr>
            <a:xfrm rot="-843478">
              <a:off x="1178585" y="6171477"/>
              <a:ext cx="2110715"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422" name="Google Shape;422;g32a10b95a37_0_70"/>
          <p:cNvSpPr/>
          <p:nvPr/>
        </p:nvSpPr>
        <p:spPr>
          <a:xfrm rot="-843478">
            <a:off x="10175440" y="3174116"/>
            <a:ext cx="2110715" cy="436710"/>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3" name="Google Shape;423;g32a10b95a37_0_70"/>
          <p:cNvSpPr/>
          <p:nvPr/>
        </p:nvSpPr>
        <p:spPr>
          <a:xfrm rot="-843721">
            <a:off x="11139229" y="3492985"/>
            <a:ext cx="1132229"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4" name="Google Shape;424;g32a10b95a37_0_70"/>
          <p:cNvSpPr/>
          <p:nvPr/>
        </p:nvSpPr>
        <p:spPr>
          <a:xfrm rot="-843929">
            <a:off x="-63824" y="2987867"/>
            <a:ext cx="570298" cy="377628"/>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5" name="Google Shape;425;g32a10b95a37_0_70"/>
          <p:cNvSpPr txBox="1"/>
          <p:nvPr/>
        </p:nvSpPr>
        <p:spPr>
          <a:xfrm>
            <a:off x="3983125" y="2400025"/>
            <a:ext cx="4308300" cy="1399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33335E"/>
              </a:buClr>
              <a:buSzPts val="7200"/>
              <a:buFont typeface="Bodoni"/>
              <a:buNone/>
            </a:pPr>
            <a:r>
              <a:rPr b="1" i="0" lang="en-US" sz="10300" u="none" cap="none" strike="noStrike">
                <a:solidFill>
                  <a:srgbClr val="33335E"/>
                </a:solidFill>
                <a:latin typeface="Bodoni"/>
                <a:ea typeface="Bodoni"/>
                <a:cs typeface="Bodoni"/>
                <a:sym typeface="Bodoni"/>
              </a:rPr>
              <a:t>Thanks</a:t>
            </a:r>
            <a:endParaRPr b="1" i="0" sz="10300" u="none" cap="none" strike="noStrike">
              <a:solidFill>
                <a:srgbClr val="33335E"/>
              </a:solidFill>
              <a:latin typeface="Bodoni"/>
              <a:ea typeface="Bodoni"/>
              <a:cs typeface="Bodoni"/>
              <a:sym typeface="Bodoni"/>
            </a:endParaRPr>
          </a:p>
        </p:txBody>
      </p:sp>
      <p:cxnSp>
        <p:nvCxnSpPr>
          <p:cNvPr id="426" name="Google Shape;426;g32a10b95a37_0_70"/>
          <p:cNvCxnSpPr/>
          <p:nvPr/>
        </p:nvCxnSpPr>
        <p:spPr>
          <a:xfrm flipH="1" rot="10800000">
            <a:off x="-1" y="5219600"/>
            <a:ext cx="2305200" cy="597000"/>
          </a:xfrm>
          <a:prstGeom prst="straightConnector1">
            <a:avLst/>
          </a:prstGeom>
          <a:noFill/>
          <a:ln cap="flat" cmpd="sng" w="9525">
            <a:solidFill>
              <a:srgbClr val="F5C059"/>
            </a:solidFill>
            <a:prstDash val="solid"/>
            <a:miter lim="800000"/>
            <a:headEnd len="sm" w="sm" type="none"/>
            <a:tailEnd len="sm" w="sm" type="none"/>
          </a:ln>
        </p:spPr>
      </p:cxnSp>
      <p:cxnSp>
        <p:nvCxnSpPr>
          <p:cNvPr id="427" name="Google Shape;427;g32a10b95a37_0_70"/>
          <p:cNvCxnSpPr/>
          <p:nvPr/>
        </p:nvCxnSpPr>
        <p:spPr>
          <a:xfrm flipH="1" rot="10800000">
            <a:off x="11248283" y="3912826"/>
            <a:ext cx="948300" cy="245700"/>
          </a:xfrm>
          <a:prstGeom prst="straightConnector1">
            <a:avLst/>
          </a:prstGeom>
          <a:noFill/>
          <a:ln cap="flat" cmpd="sng" w="9525">
            <a:solidFill>
              <a:srgbClr val="F5C059"/>
            </a:solidFill>
            <a:prstDash val="solid"/>
            <a:miter lim="800000"/>
            <a:headEnd len="sm" w="sm" type="none"/>
            <a:tailEnd len="sm" w="sm" type="none"/>
          </a:ln>
        </p:spPr>
      </p:cxnSp>
      <p:cxnSp>
        <p:nvCxnSpPr>
          <p:cNvPr id="428" name="Google Shape;428;g32a10b95a37_0_70"/>
          <p:cNvCxnSpPr/>
          <p:nvPr/>
        </p:nvCxnSpPr>
        <p:spPr>
          <a:xfrm flipH="1" rot="10800000">
            <a:off x="10346635" y="977159"/>
            <a:ext cx="1832400" cy="474600"/>
          </a:xfrm>
          <a:prstGeom prst="straightConnector1">
            <a:avLst/>
          </a:prstGeom>
          <a:noFill/>
          <a:ln cap="flat" cmpd="sng" w="9525">
            <a:solidFill>
              <a:srgbClr val="F5C059"/>
            </a:solidFill>
            <a:prstDash val="solid"/>
            <a:miter lim="800000"/>
            <a:headEnd len="sm" w="sm" type="none"/>
            <a:tailEnd len="sm" w="sm" type="none"/>
          </a:ln>
        </p:spPr>
      </p:cxnSp>
      <p:cxnSp>
        <p:nvCxnSpPr>
          <p:cNvPr id="429" name="Google Shape;429;g32a10b95a37_0_70"/>
          <p:cNvCxnSpPr/>
          <p:nvPr/>
        </p:nvCxnSpPr>
        <p:spPr>
          <a:xfrm flipH="1" rot="10800000">
            <a:off x="-4690" y="2722054"/>
            <a:ext cx="811200" cy="210000"/>
          </a:xfrm>
          <a:prstGeom prst="straightConnector1">
            <a:avLst/>
          </a:prstGeom>
          <a:noFill/>
          <a:ln cap="flat" cmpd="sng" w="9525">
            <a:solidFill>
              <a:srgbClr val="F5C059"/>
            </a:solidFill>
            <a:prstDash val="solid"/>
            <a:miter lim="800000"/>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32a10b95a37_0_199"/>
          <p:cNvSpPr/>
          <p:nvPr/>
        </p:nvSpPr>
        <p:spPr>
          <a:xfrm rot="5400000">
            <a:off x="2996226" y="-2996225"/>
            <a:ext cx="6199546" cy="12191999"/>
          </a:xfrm>
          <a:custGeom>
            <a:rect b="b" l="l" r="r" t="t"/>
            <a:pathLst>
              <a:path extrusionOk="0" h="12191999" w="6199546">
                <a:moveTo>
                  <a:pt x="0" y="12191999"/>
                </a:moveTo>
                <a:lnTo>
                  <a:pt x="0" y="0"/>
                </a:lnTo>
                <a:lnTo>
                  <a:pt x="2900886" y="0"/>
                </a:lnTo>
                <a:lnTo>
                  <a:pt x="6199546" y="12191999"/>
                </a:lnTo>
                <a:close/>
              </a:path>
            </a:pathLst>
          </a:custGeom>
          <a:solidFill>
            <a:srgbClr val="F6FAF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35" name="Google Shape;435;g32a10b95a37_0_199"/>
          <p:cNvSpPr/>
          <p:nvPr/>
        </p:nvSpPr>
        <p:spPr>
          <a:xfrm>
            <a:off x="334963" y="333375"/>
            <a:ext cx="11522100" cy="6199500"/>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36" name="Google Shape;436;g32a10b95a37_0_199"/>
          <p:cNvSpPr/>
          <p:nvPr/>
        </p:nvSpPr>
        <p:spPr>
          <a:xfrm rot="-843957">
            <a:off x="11286653" y="112720"/>
            <a:ext cx="982560" cy="436710"/>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37" name="Google Shape;437;g32a10b95a37_0_199"/>
          <p:cNvSpPr/>
          <p:nvPr/>
        </p:nvSpPr>
        <p:spPr>
          <a:xfrm rot="-843478">
            <a:off x="10175440" y="691104"/>
            <a:ext cx="2110715"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438" name="Google Shape;438;g32a10b95a37_0_199"/>
          <p:cNvGrpSpPr/>
          <p:nvPr/>
        </p:nvGrpSpPr>
        <p:grpSpPr>
          <a:xfrm rot="10800000">
            <a:off x="-114750" y="5484231"/>
            <a:ext cx="2153700" cy="1377734"/>
            <a:chOff x="1157092" y="5480248"/>
            <a:chExt cx="2153700" cy="1377734"/>
          </a:xfrm>
        </p:grpSpPr>
        <p:sp>
          <p:nvSpPr>
            <p:cNvPr id="439" name="Google Shape;439;g32a10b95a37_0_199"/>
            <p:cNvSpPr/>
            <p:nvPr/>
          </p:nvSpPr>
          <p:spPr>
            <a:xfrm rot="-843957">
              <a:off x="2289798" y="5593093"/>
              <a:ext cx="982560" cy="436710"/>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40" name="Google Shape;440;g32a10b95a37_0_199"/>
            <p:cNvSpPr/>
            <p:nvPr/>
          </p:nvSpPr>
          <p:spPr>
            <a:xfrm rot="-843478">
              <a:off x="1178585" y="6171477"/>
              <a:ext cx="2110715"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441" name="Google Shape;441;g32a10b95a37_0_199"/>
          <p:cNvSpPr/>
          <p:nvPr/>
        </p:nvSpPr>
        <p:spPr>
          <a:xfrm rot="-843478">
            <a:off x="10175440" y="3174116"/>
            <a:ext cx="2110715" cy="436710"/>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42" name="Google Shape;442;g32a10b95a37_0_199"/>
          <p:cNvSpPr/>
          <p:nvPr/>
        </p:nvSpPr>
        <p:spPr>
          <a:xfrm rot="-843721">
            <a:off x="11139229" y="3492985"/>
            <a:ext cx="1132229"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43" name="Google Shape;443;g32a10b95a37_0_199"/>
          <p:cNvSpPr/>
          <p:nvPr/>
        </p:nvSpPr>
        <p:spPr>
          <a:xfrm rot="-843929">
            <a:off x="-63824" y="2987867"/>
            <a:ext cx="570298" cy="377628"/>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44" name="Google Shape;444;g32a10b95a37_0_199"/>
          <p:cNvSpPr txBox="1"/>
          <p:nvPr/>
        </p:nvSpPr>
        <p:spPr>
          <a:xfrm>
            <a:off x="3983125" y="2400025"/>
            <a:ext cx="4308300" cy="1399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33335E"/>
              </a:buClr>
              <a:buSzPts val="7200"/>
              <a:buFont typeface="Bodoni"/>
              <a:buNone/>
            </a:pPr>
            <a:r>
              <a:rPr b="1" lang="en-US" sz="10300">
                <a:solidFill>
                  <a:srgbClr val="33335E"/>
                </a:solidFill>
                <a:latin typeface="Bodoni"/>
                <a:ea typeface="Bodoni"/>
                <a:cs typeface="Bodoni"/>
                <a:sym typeface="Bodoni"/>
              </a:rPr>
              <a:t>Backup</a:t>
            </a:r>
            <a:endParaRPr b="1" i="0" sz="10300" u="none" cap="none" strike="noStrike">
              <a:solidFill>
                <a:srgbClr val="33335E"/>
              </a:solidFill>
              <a:latin typeface="Bodoni"/>
              <a:ea typeface="Bodoni"/>
              <a:cs typeface="Bodoni"/>
              <a:sym typeface="Bodoni"/>
            </a:endParaRPr>
          </a:p>
        </p:txBody>
      </p:sp>
      <p:cxnSp>
        <p:nvCxnSpPr>
          <p:cNvPr id="445" name="Google Shape;445;g32a10b95a37_0_199"/>
          <p:cNvCxnSpPr/>
          <p:nvPr/>
        </p:nvCxnSpPr>
        <p:spPr>
          <a:xfrm flipH="1" rot="10800000">
            <a:off x="-1" y="5219600"/>
            <a:ext cx="2305200" cy="597000"/>
          </a:xfrm>
          <a:prstGeom prst="straightConnector1">
            <a:avLst/>
          </a:prstGeom>
          <a:noFill/>
          <a:ln cap="flat" cmpd="sng" w="9525">
            <a:solidFill>
              <a:srgbClr val="F5C059"/>
            </a:solidFill>
            <a:prstDash val="solid"/>
            <a:miter lim="800000"/>
            <a:headEnd len="sm" w="sm" type="none"/>
            <a:tailEnd len="sm" w="sm" type="none"/>
          </a:ln>
        </p:spPr>
      </p:cxnSp>
      <p:cxnSp>
        <p:nvCxnSpPr>
          <p:cNvPr id="446" name="Google Shape;446;g32a10b95a37_0_199"/>
          <p:cNvCxnSpPr/>
          <p:nvPr/>
        </p:nvCxnSpPr>
        <p:spPr>
          <a:xfrm flipH="1" rot="10800000">
            <a:off x="11248283" y="3912826"/>
            <a:ext cx="948300" cy="245700"/>
          </a:xfrm>
          <a:prstGeom prst="straightConnector1">
            <a:avLst/>
          </a:prstGeom>
          <a:noFill/>
          <a:ln cap="flat" cmpd="sng" w="9525">
            <a:solidFill>
              <a:srgbClr val="F5C059"/>
            </a:solidFill>
            <a:prstDash val="solid"/>
            <a:miter lim="800000"/>
            <a:headEnd len="sm" w="sm" type="none"/>
            <a:tailEnd len="sm" w="sm" type="none"/>
          </a:ln>
        </p:spPr>
      </p:cxnSp>
      <p:cxnSp>
        <p:nvCxnSpPr>
          <p:cNvPr id="447" name="Google Shape;447;g32a10b95a37_0_199"/>
          <p:cNvCxnSpPr/>
          <p:nvPr/>
        </p:nvCxnSpPr>
        <p:spPr>
          <a:xfrm flipH="1" rot="10800000">
            <a:off x="10346635" y="977159"/>
            <a:ext cx="1832400" cy="474600"/>
          </a:xfrm>
          <a:prstGeom prst="straightConnector1">
            <a:avLst/>
          </a:prstGeom>
          <a:noFill/>
          <a:ln cap="flat" cmpd="sng" w="9525">
            <a:solidFill>
              <a:srgbClr val="F5C059"/>
            </a:solidFill>
            <a:prstDash val="solid"/>
            <a:miter lim="800000"/>
            <a:headEnd len="sm" w="sm" type="none"/>
            <a:tailEnd len="sm" w="sm" type="none"/>
          </a:ln>
        </p:spPr>
      </p:cxnSp>
      <p:cxnSp>
        <p:nvCxnSpPr>
          <p:cNvPr id="448" name="Google Shape;448;g32a10b95a37_0_199"/>
          <p:cNvCxnSpPr/>
          <p:nvPr/>
        </p:nvCxnSpPr>
        <p:spPr>
          <a:xfrm flipH="1" rot="10800000">
            <a:off x="-4690" y="2722054"/>
            <a:ext cx="811200" cy="210000"/>
          </a:xfrm>
          <a:prstGeom prst="straightConnector1">
            <a:avLst/>
          </a:prstGeom>
          <a:noFill/>
          <a:ln cap="flat" cmpd="sng" w="9525">
            <a:solidFill>
              <a:srgbClr val="F5C059"/>
            </a:solidFill>
            <a:prstDash val="solid"/>
            <a:miter lim="800000"/>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32a10b95a37_0_17"/>
          <p:cNvSpPr/>
          <p:nvPr/>
        </p:nvSpPr>
        <p:spPr>
          <a:xfrm>
            <a:off x="334963" y="333375"/>
            <a:ext cx="11522100" cy="6199500"/>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54" name="Google Shape;454;g32a10b95a37_0_17"/>
          <p:cNvSpPr/>
          <p:nvPr/>
        </p:nvSpPr>
        <p:spPr>
          <a:xfrm rot="-843957">
            <a:off x="11286653" y="112720"/>
            <a:ext cx="982560" cy="436710"/>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55" name="Google Shape;455;g32a10b95a37_0_17"/>
          <p:cNvSpPr/>
          <p:nvPr/>
        </p:nvSpPr>
        <p:spPr>
          <a:xfrm rot="-843478">
            <a:off x="10175440" y="691104"/>
            <a:ext cx="2110715"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456" name="Google Shape;456;g32a10b95a37_0_17"/>
          <p:cNvGrpSpPr/>
          <p:nvPr/>
        </p:nvGrpSpPr>
        <p:grpSpPr>
          <a:xfrm rot="10800000">
            <a:off x="-114750" y="5484231"/>
            <a:ext cx="2153700" cy="1377734"/>
            <a:chOff x="1157092" y="5480248"/>
            <a:chExt cx="2153700" cy="1377734"/>
          </a:xfrm>
        </p:grpSpPr>
        <p:sp>
          <p:nvSpPr>
            <p:cNvPr id="457" name="Google Shape;457;g32a10b95a37_0_17"/>
            <p:cNvSpPr/>
            <p:nvPr/>
          </p:nvSpPr>
          <p:spPr>
            <a:xfrm rot="-843957">
              <a:off x="2289798" y="5593093"/>
              <a:ext cx="982560" cy="436710"/>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58" name="Google Shape;458;g32a10b95a37_0_17"/>
            <p:cNvSpPr/>
            <p:nvPr/>
          </p:nvSpPr>
          <p:spPr>
            <a:xfrm rot="-843478">
              <a:off x="1178585" y="6171477"/>
              <a:ext cx="2110715"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459" name="Google Shape;459;g32a10b95a37_0_17"/>
          <p:cNvSpPr/>
          <p:nvPr/>
        </p:nvSpPr>
        <p:spPr>
          <a:xfrm rot="-843478">
            <a:off x="10175440" y="3174116"/>
            <a:ext cx="2110715" cy="436710"/>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60" name="Google Shape;460;g32a10b95a37_0_17"/>
          <p:cNvSpPr/>
          <p:nvPr/>
        </p:nvSpPr>
        <p:spPr>
          <a:xfrm rot="-843721">
            <a:off x="11139229" y="3492985"/>
            <a:ext cx="1132229"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61" name="Google Shape;461;g32a10b95a37_0_17"/>
          <p:cNvSpPr/>
          <p:nvPr/>
        </p:nvSpPr>
        <p:spPr>
          <a:xfrm rot="-843929">
            <a:off x="-63824" y="2987867"/>
            <a:ext cx="570298" cy="377628"/>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462" name="Google Shape;462;g32a10b95a37_0_17"/>
          <p:cNvCxnSpPr/>
          <p:nvPr/>
        </p:nvCxnSpPr>
        <p:spPr>
          <a:xfrm flipH="1" rot="10800000">
            <a:off x="-1" y="5219600"/>
            <a:ext cx="2305200" cy="597000"/>
          </a:xfrm>
          <a:prstGeom prst="straightConnector1">
            <a:avLst/>
          </a:prstGeom>
          <a:noFill/>
          <a:ln cap="flat" cmpd="sng" w="9525">
            <a:solidFill>
              <a:srgbClr val="F5C059"/>
            </a:solidFill>
            <a:prstDash val="solid"/>
            <a:miter lim="800000"/>
            <a:headEnd len="sm" w="sm" type="none"/>
            <a:tailEnd len="sm" w="sm" type="none"/>
          </a:ln>
        </p:spPr>
      </p:cxnSp>
      <p:cxnSp>
        <p:nvCxnSpPr>
          <p:cNvPr id="463" name="Google Shape;463;g32a10b95a37_0_17"/>
          <p:cNvCxnSpPr/>
          <p:nvPr/>
        </p:nvCxnSpPr>
        <p:spPr>
          <a:xfrm flipH="1" rot="10800000">
            <a:off x="11248283" y="3912826"/>
            <a:ext cx="948300" cy="245700"/>
          </a:xfrm>
          <a:prstGeom prst="straightConnector1">
            <a:avLst/>
          </a:prstGeom>
          <a:noFill/>
          <a:ln cap="flat" cmpd="sng" w="9525">
            <a:solidFill>
              <a:srgbClr val="F5C059"/>
            </a:solidFill>
            <a:prstDash val="solid"/>
            <a:miter lim="800000"/>
            <a:headEnd len="sm" w="sm" type="none"/>
            <a:tailEnd len="sm" w="sm" type="none"/>
          </a:ln>
        </p:spPr>
      </p:cxnSp>
      <p:cxnSp>
        <p:nvCxnSpPr>
          <p:cNvPr id="464" name="Google Shape;464;g32a10b95a37_0_17"/>
          <p:cNvCxnSpPr/>
          <p:nvPr/>
        </p:nvCxnSpPr>
        <p:spPr>
          <a:xfrm flipH="1" rot="10800000">
            <a:off x="10346635" y="977159"/>
            <a:ext cx="1832400" cy="474600"/>
          </a:xfrm>
          <a:prstGeom prst="straightConnector1">
            <a:avLst/>
          </a:prstGeom>
          <a:noFill/>
          <a:ln cap="flat" cmpd="sng" w="9525">
            <a:solidFill>
              <a:srgbClr val="F5C059"/>
            </a:solidFill>
            <a:prstDash val="solid"/>
            <a:miter lim="800000"/>
            <a:headEnd len="sm" w="sm" type="none"/>
            <a:tailEnd len="sm" w="sm" type="none"/>
          </a:ln>
        </p:spPr>
      </p:cxnSp>
      <p:cxnSp>
        <p:nvCxnSpPr>
          <p:cNvPr id="465" name="Google Shape;465;g32a10b95a37_0_17"/>
          <p:cNvCxnSpPr/>
          <p:nvPr/>
        </p:nvCxnSpPr>
        <p:spPr>
          <a:xfrm flipH="1" rot="10800000">
            <a:off x="-4690" y="2722054"/>
            <a:ext cx="811200" cy="210000"/>
          </a:xfrm>
          <a:prstGeom prst="straightConnector1">
            <a:avLst/>
          </a:prstGeom>
          <a:noFill/>
          <a:ln cap="flat" cmpd="sng" w="9525">
            <a:solidFill>
              <a:srgbClr val="F5C059"/>
            </a:solidFill>
            <a:prstDash val="solid"/>
            <a:miter lim="800000"/>
            <a:headEnd len="sm" w="sm" type="none"/>
            <a:tailEnd len="sm" w="sm" type="none"/>
          </a:ln>
        </p:spPr>
      </p:cxnSp>
      <p:sp>
        <p:nvSpPr>
          <p:cNvPr id="466" name="Google Shape;466;g32a10b95a37_0_17"/>
          <p:cNvSpPr txBox="1"/>
          <p:nvPr/>
        </p:nvSpPr>
        <p:spPr>
          <a:xfrm>
            <a:off x="2862699" y="744850"/>
            <a:ext cx="61509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Bodoni"/>
                <a:ea typeface="Bodoni"/>
                <a:cs typeface="Bodoni"/>
                <a:sym typeface="Bodoni"/>
              </a:rPr>
              <a:t>Introduction </a:t>
            </a:r>
            <a:r>
              <a:rPr b="1" lang="en-US" sz="4000">
                <a:solidFill>
                  <a:schemeClr val="dk1"/>
                </a:solidFill>
                <a:latin typeface="Bodoni"/>
                <a:ea typeface="Bodoni"/>
                <a:cs typeface="Bodoni"/>
                <a:sym typeface="Bodoni"/>
              </a:rPr>
              <a:t>to Kubernetes</a:t>
            </a:r>
            <a:endParaRPr b="1" i="0" sz="4000" u="none" cap="none" strike="noStrike">
              <a:solidFill>
                <a:schemeClr val="dk1"/>
              </a:solidFill>
              <a:latin typeface="Bodoni"/>
              <a:ea typeface="Bodoni"/>
              <a:cs typeface="Bodoni"/>
              <a:sym typeface="Bodon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p:nvPr/>
        </p:nvSpPr>
        <p:spPr>
          <a:xfrm rot="5400000">
            <a:off x="3111796" y="-2919390"/>
            <a:ext cx="6199546" cy="12191999"/>
          </a:xfrm>
          <a:custGeom>
            <a:rect b="b" l="l" r="r" t="t"/>
            <a:pathLst>
              <a:path extrusionOk="0" h="12191999" w="6199546">
                <a:moveTo>
                  <a:pt x="0" y="12191999"/>
                </a:moveTo>
                <a:lnTo>
                  <a:pt x="0" y="0"/>
                </a:lnTo>
                <a:lnTo>
                  <a:pt x="2900886" y="0"/>
                </a:lnTo>
                <a:lnTo>
                  <a:pt x="6199546" y="12191999"/>
                </a:lnTo>
                <a:close/>
              </a:path>
            </a:pathLst>
          </a:custGeom>
          <a:solidFill>
            <a:srgbClr val="F6FAF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1" name="Google Shape;111;p2"/>
          <p:cNvSpPr/>
          <p:nvPr/>
        </p:nvSpPr>
        <p:spPr>
          <a:xfrm>
            <a:off x="334963" y="333375"/>
            <a:ext cx="11522075" cy="6199547"/>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2" name="Google Shape;112;p2"/>
          <p:cNvSpPr/>
          <p:nvPr/>
        </p:nvSpPr>
        <p:spPr>
          <a:xfrm rot="-843440">
            <a:off x="11286605" y="112799"/>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3" name="Google Shape;113;p2"/>
          <p:cNvSpPr/>
          <p:nvPr/>
        </p:nvSpPr>
        <p:spPr>
          <a:xfrm rot="-843440">
            <a:off x="10175377" y="691127"/>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114" name="Google Shape;114;p2"/>
          <p:cNvGrpSpPr/>
          <p:nvPr/>
        </p:nvGrpSpPr>
        <p:grpSpPr>
          <a:xfrm rot="10800000">
            <a:off x="-114660" y="5484213"/>
            <a:ext cx="2153610" cy="1377626"/>
            <a:chOff x="1157092" y="5480374"/>
            <a:chExt cx="2153610" cy="1377626"/>
          </a:xfrm>
        </p:grpSpPr>
        <p:sp>
          <p:nvSpPr>
            <p:cNvPr id="115" name="Google Shape;115;p2"/>
            <p:cNvSpPr/>
            <p:nvPr/>
          </p:nvSpPr>
          <p:spPr>
            <a:xfrm rot="-843440">
              <a:off x="2289750" y="5593172"/>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6" name="Google Shape;116;p2"/>
            <p:cNvSpPr/>
            <p:nvPr/>
          </p:nvSpPr>
          <p:spPr>
            <a:xfrm rot="-843440">
              <a:off x="1178522" y="6171500"/>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117" name="Google Shape;117;p2"/>
          <p:cNvSpPr/>
          <p:nvPr/>
        </p:nvSpPr>
        <p:spPr>
          <a:xfrm rot="-843440">
            <a:off x="10175377" y="3174139"/>
            <a:ext cx="2110749" cy="436696"/>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8" name="Google Shape;118;p2"/>
          <p:cNvSpPr/>
          <p:nvPr/>
        </p:nvSpPr>
        <p:spPr>
          <a:xfrm rot="-843440">
            <a:off x="11139174" y="3493037"/>
            <a:ext cx="1132302"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9" name="Google Shape;119;p2"/>
          <p:cNvSpPr/>
          <p:nvPr/>
        </p:nvSpPr>
        <p:spPr>
          <a:xfrm rot="-843440">
            <a:off x="-63870" y="2987931"/>
            <a:ext cx="570195" cy="377474"/>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120" name="Google Shape;120;p2"/>
          <p:cNvCxnSpPr/>
          <p:nvPr/>
        </p:nvCxnSpPr>
        <p:spPr>
          <a:xfrm flipH="1" rot="10800000">
            <a:off x="-1" y="5219700"/>
            <a:ext cx="2305051" cy="596900"/>
          </a:xfrm>
          <a:prstGeom prst="straightConnector1">
            <a:avLst/>
          </a:prstGeom>
          <a:noFill/>
          <a:ln cap="flat" cmpd="sng" w="9525">
            <a:solidFill>
              <a:srgbClr val="F5C059"/>
            </a:solidFill>
            <a:prstDash val="solid"/>
            <a:miter lim="800000"/>
            <a:headEnd len="sm" w="sm" type="none"/>
            <a:tailEnd len="sm" w="sm" type="none"/>
          </a:ln>
        </p:spPr>
      </p:cxnSp>
      <p:cxnSp>
        <p:nvCxnSpPr>
          <p:cNvPr id="121" name="Google Shape;121;p2"/>
          <p:cNvCxnSpPr/>
          <p:nvPr/>
        </p:nvCxnSpPr>
        <p:spPr>
          <a:xfrm flipH="1" rot="10800000">
            <a:off x="11248283" y="3912934"/>
            <a:ext cx="948405" cy="245592"/>
          </a:xfrm>
          <a:prstGeom prst="straightConnector1">
            <a:avLst/>
          </a:prstGeom>
          <a:noFill/>
          <a:ln cap="flat" cmpd="sng" w="9525">
            <a:solidFill>
              <a:srgbClr val="F5C059"/>
            </a:solidFill>
            <a:prstDash val="solid"/>
            <a:miter lim="800000"/>
            <a:headEnd len="sm" w="sm" type="none"/>
            <a:tailEnd len="sm" w="sm" type="none"/>
          </a:ln>
        </p:spPr>
      </p:cxnSp>
      <p:cxnSp>
        <p:nvCxnSpPr>
          <p:cNvPr id="122" name="Google Shape;122;p2"/>
          <p:cNvCxnSpPr/>
          <p:nvPr/>
        </p:nvCxnSpPr>
        <p:spPr>
          <a:xfrm flipH="1" rot="10800000">
            <a:off x="10346635" y="977223"/>
            <a:ext cx="1832521" cy="474536"/>
          </a:xfrm>
          <a:prstGeom prst="straightConnector1">
            <a:avLst/>
          </a:prstGeom>
          <a:noFill/>
          <a:ln cap="flat" cmpd="sng" w="9525">
            <a:solidFill>
              <a:srgbClr val="F5C059"/>
            </a:solidFill>
            <a:prstDash val="solid"/>
            <a:miter lim="800000"/>
            <a:headEnd len="sm" w="sm" type="none"/>
            <a:tailEnd len="sm" w="sm" type="none"/>
          </a:ln>
        </p:spPr>
      </p:cxnSp>
      <p:cxnSp>
        <p:nvCxnSpPr>
          <p:cNvPr id="123" name="Google Shape;123;p2"/>
          <p:cNvCxnSpPr/>
          <p:nvPr/>
        </p:nvCxnSpPr>
        <p:spPr>
          <a:xfrm flipH="1" rot="10800000">
            <a:off x="-4690" y="2722030"/>
            <a:ext cx="811052" cy="210024"/>
          </a:xfrm>
          <a:prstGeom prst="straightConnector1">
            <a:avLst/>
          </a:prstGeom>
          <a:noFill/>
          <a:ln cap="flat" cmpd="sng" w="9525">
            <a:solidFill>
              <a:srgbClr val="F5C059"/>
            </a:solidFill>
            <a:prstDash val="solid"/>
            <a:miter lim="800000"/>
            <a:headEnd len="sm" w="sm" type="none"/>
            <a:tailEnd len="sm" w="sm" type="none"/>
          </a:ln>
        </p:spPr>
      </p:cxnSp>
      <p:sp>
        <p:nvSpPr>
          <p:cNvPr id="124" name="Google Shape;124;p2"/>
          <p:cNvSpPr/>
          <p:nvPr/>
        </p:nvSpPr>
        <p:spPr>
          <a:xfrm>
            <a:off x="2264403" y="2809574"/>
            <a:ext cx="786241" cy="786241"/>
          </a:xfrm>
          <a:prstGeom prst="roundRect">
            <a:avLst>
              <a:gd fmla="val 8334"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Aharoni"/>
              <a:buNone/>
            </a:pPr>
            <a:r>
              <a:rPr b="0" i="0" lang="en-US" sz="3600" u="none" cap="none" strike="noStrike">
                <a:solidFill>
                  <a:srgbClr val="FFFFFF"/>
                </a:solidFill>
                <a:latin typeface="Aharoni"/>
                <a:ea typeface="Aharoni"/>
                <a:cs typeface="Aharoni"/>
                <a:sym typeface="Aharoni"/>
              </a:rPr>
              <a:t>01</a:t>
            </a:r>
            <a:endParaRPr b="0" i="0" sz="3600" u="none" cap="none" strike="noStrike">
              <a:solidFill>
                <a:srgbClr val="FFFFFF"/>
              </a:solidFill>
              <a:latin typeface="Aharoni"/>
              <a:ea typeface="Aharoni"/>
              <a:cs typeface="Aharoni"/>
              <a:sym typeface="Aharoni"/>
            </a:endParaRPr>
          </a:p>
        </p:txBody>
      </p:sp>
      <p:sp>
        <p:nvSpPr>
          <p:cNvPr id="125" name="Google Shape;125;p2"/>
          <p:cNvSpPr txBox="1"/>
          <p:nvPr/>
        </p:nvSpPr>
        <p:spPr>
          <a:xfrm>
            <a:off x="3050651" y="2799516"/>
            <a:ext cx="28188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5E"/>
              </a:buClr>
              <a:buSzPts val="2400"/>
              <a:buFont typeface="Arial"/>
              <a:buNone/>
            </a:pPr>
            <a:r>
              <a:rPr b="1" lang="en-US" sz="2400">
                <a:solidFill>
                  <a:srgbClr val="33335E"/>
                </a:solidFill>
              </a:rPr>
              <a:t>Introduction to Kubernetes</a:t>
            </a:r>
            <a:endParaRPr b="1" i="0" sz="2400" u="none" cap="none" strike="noStrike">
              <a:solidFill>
                <a:srgbClr val="33335E"/>
              </a:solidFill>
              <a:latin typeface="Arial"/>
              <a:ea typeface="Arial"/>
              <a:cs typeface="Arial"/>
              <a:sym typeface="Arial"/>
            </a:endParaRPr>
          </a:p>
        </p:txBody>
      </p:sp>
      <p:sp>
        <p:nvSpPr>
          <p:cNvPr id="126" name="Google Shape;126;p2"/>
          <p:cNvSpPr/>
          <p:nvPr/>
        </p:nvSpPr>
        <p:spPr>
          <a:xfrm>
            <a:off x="6771443" y="2809574"/>
            <a:ext cx="786241" cy="786241"/>
          </a:xfrm>
          <a:prstGeom prst="roundRect">
            <a:avLst>
              <a:gd fmla="val 8334"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Aharoni"/>
              <a:buNone/>
            </a:pPr>
            <a:r>
              <a:rPr b="0" i="0" lang="en-US" sz="3600" u="none" cap="none" strike="noStrike">
                <a:solidFill>
                  <a:srgbClr val="FFFFFF"/>
                </a:solidFill>
                <a:latin typeface="Aharoni"/>
                <a:ea typeface="Aharoni"/>
                <a:cs typeface="Aharoni"/>
                <a:sym typeface="Aharoni"/>
              </a:rPr>
              <a:t>02</a:t>
            </a:r>
            <a:endParaRPr b="0" i="0" sz="3600" u="none" cap="none" strike="noStrike">
              <a:solidFill>
                <a:srgbClr val="FFFFFF"/>
              </a:solidFill>
              <a:latin typeface="Aharoni"/>
              <a:ea typeface="Aharoni"/>
              <a:cs typeface="Aharoni"/>
              <a:sym typeface="Aharoni"/>
            </a:endParaRPr>
          </a:p>
        </p:txBody>
      </p:sp>
      <p:sp>
        <p:nvSpPr>
          <p:cNvPr id="127" name="Google Shape;127;p2"/>
          <p:cNvSpPr txBox="1"/>
          <p:nvPr/>
        </p:nvSpPr>
        <p:spPr>
          <a:xfrm>
            <a:off x="7675589" y="2984166"/>
            <a:ext cx="3309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5E"/>
              </a:buClr>
              <a:buSzPts val="2400"/>
              <a:buFont typeface="Arial"/>
              <a:buNone/>
            </a:pPr>
            <a:r>
              <a:rPr b="1" lang="en-US" sz="2400">
                <a:solidFill>
                  <a:srgbClr val="33335E"/>
                </a:solidFill>
              </a:rPr>
              <a:t>Motivation</a:t>
            </a:r>
            <a:endParaRPr b="1" i="0" sz="2400" u="none" cap="none" strike="noStrike">
              <a:solidFill>
                <a:srgbClr val="33335E"/>
              </a:solidFill>
              <a:latin typeface="Arial"/>
              <a:ea typeface="Arial"/>
              <a:cs typeface="Arial"/>
              <a:sym typeface="Arial"/>
            </a:endParaRPr>
          </a:p>
        </p:txBody>
      </p:sp>
      <p:sp>
        <p:nvSpPr>
          <p:cNvPr id="128" name="Google Shape;128;p2"/>
          <p:cNvSpPr/>
          <p:nvPr/>
        </p:nvSpPr>
        <p:spPr>
          <a:xfrm>
            <a:off x="2264403" y="4137029"/>
            <a:ext cx="786241" cy="786241"/>
          </a:xfrm>
          <a:prstGeom prst="roundRect">
            <a:avLst>
              <a:gd fmla="val 8334"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Aharoni"/>
              <a:buNone/>
            </a:pPr>
            <a:r>
              <a:rPr b="0" i="0" lang="en-US" sz="3600" u="none" cap="none" strike="noStrike">
                <a:solidFill>
                  <a:srgbClr val="FFFFFF"/>
                </a:solidFill>
                <a:latin typeface="Aharoni"/>
                <a:ea typeface="Aharoni"/>
                <a:cs typeface="Aharoni"/>
                <a:sym typeface="Aharoni"/>
              </a:rPr>
              <a:t>03</a:t>
            </a:r>
            <a:endParaRPr b="0" i="0" sz="3600" u="none" cap="none" strike="noStrike">
              <a:solidFill>
                <a:srgbClr val="FFFFFF"/>
              </a:solidFill>
              <a:latin typeface="Aharoni"/>
              <a:ea typeface="Aharoni"/>
              <a:cs typeface="Aharoni"/>
              <a:sym typeface="Aharoni"/>
            </a:endParaRPr>
          </a:p>
        </p:txBody>
      </p:sp>
      <p:sp>
        <p:nvSpPr>
          <p:cNvPr id="129" name="Google Shape;129;p2"/>
          <p:cNvSpPr txBox="1"/>
          <p:nvPr/>
        </p:nvSpPr>
        <p:spPr>
          <a:xfrm>
            <a:off x="3050641" y="4299239"/>
            <a:ext cx="3458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5E"/>
              </a:buClr>
              <a:buSzPts val="2400"/>
              <a:buFont typeface="Arial"/>
              <a:buNone/>
            </a:pPr>
            <a:r>
              <a:rPr b="1" lang="en-US" sz="2400">
                <a:solidFill>
                  <a:srgbClr val="33335E"/>
                </a:solidFill>
              </a:rPr>
              <a:t>Research Questions</a:t>
            </a:r>
            <a:endParaRPr b="1" i="0" sz="2400" u="none" cap="none" strike="noStrike">
              <a:solidFill>
                <a:srgbClr val="33335E"/>
              </a:solidFill>
              <a:latin typeface="Arial"/>
              <a:ea typeface="Arial"/>
              <a:cs typeface="Arial"/>
              <a:sym typeface="Arial"/>
            </a:endParaRPr>
          </a:p>
        </p:txBody>
      </p:sp>
      <p:sp>
        <p:nvSpPr>
          <p:cNvPr id="130" name="Google Shape;130;p2"/>
          <p:cNvSpPr/>
          <p:nvPr/>
        </p:nvSpPr>
        <p:spPr>
          <a:xfrm>
            <a:off x="6771640" y="4137025"/>
            <a:ext cx="785495" cy="786130"/>
          </a:xfrm>
          <a:prstGeom prst="roundRect">
            <a:avLst>
              <a:gd fmla="val 8334"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Aharoni"/>
              <a:buNone/>
            </a:pPr>
            <a:r>
              <a:rPr b="0" i="0" lang="en-US" sz="3600" u="none" cap="none" strike="noStrike">
                <a:solidFill>
                  <a:srgbClr val="FFFFFF"/>
                </a:solidFill>
                <a:latin typeface="Aharoni"/>
                <a:ea typeface="Aharoni"/>
                <a:cs typeface="Aharoni"/>
                <a:sym typeface="Aharoni"/>
              </a:rPr>
              <a:t>04</a:t>
            </a:r>
            <a:endParaRPr b="0" i="0" sz="3600" u="none" cap="none" strike="noStrike">
              <a:solidFill>
                <a:srgbClr val="FFFFFF"/>
              </a:solidFill>
              <a:latin typeface="Aharoni"/>
              <a:ea typeface="Aharoni"/>
              <a:cs typeface="Aharoni"/>
              <a:sym typeface="Aharoni"/>
            </a:endParaRPr>
          </a:p>
        </p:txBody>
      </p:sp>
      <p:sp>
        <p:nvSpPr>
          <p:cNvPr id="131" name="Google Shape;131;p2"/>
          <p:cNvSpPr txBox="1"/>
          <p:nvPr/>
        </p:nvSpPr>
        <p:spPr>
          <a:xfrm>
            <a:off x="7628102" y="4114650"/>
            <a:ext cx="2305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5E"/>
              </a:buClr>
              <a:buSzPts val="2400"/>
              <a:buFont typeface="Arial"/>
              <a:buNone/>
            </a:pPr>
            <a:r>
              <a:rPr b="1" lang="en-US" sz="2400">
                <a:solidFill>
                  <a:srgbClr val="33335E"/>
                </a:solidFill>
              </a:rPr>
              <a:t>Current Findings</a:t>
            </a:r>
            <a:endParaRPr b="1" i="0" sz="2400" u="none" cap="none" strike="noStrike">
              <a:solidFill>
                <a:srgbClr val="33335E"/>
              </a:solidFill>
              <a:latin typeface="Arial"/>
              <a:ea typeface="Arial"/>
              <a:cs typeface="Arial"/>
              <a:sym typeface="Arial"/>
            </a:endParaRPr>
          </a:p>
        </p:txBody>
      </p:sp>
      <p:grpSp>
        <p:nvGrpSpPr>
          <p:cNvPr id="132" name="Google Shape;132;p2"/>
          <p:cNvGrpSpPr/>
          <p:nvPr/>
        </p:nvGrpSpPr>
        <p:grpSpPr>
          <a:xfrm>
            <a:off x="4601713" y="829971"/>
            <a:ext cx="3110230" cy="929979"/>
            <a:chOff x="3478765" y="944700"/>
            <a:chExt cx="3110230" cy="929979"/>
          </a:xfrm>
        </p:grpSpPr>
        <p:sp>
          <p:nvSpPr>
            <p:cNvPr id="133" name="Google Shape;133;p2"/>
            <p:cNvSpPr/>
            <p:nvPr/>
          </p:nvSpPr>
          <p:spPr>
            <a:xfrm>
              <a:off x="3755507" y="1441174"/>
              <a:ext cx="2435087" cy="43350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34" name="Google Shape;134;p2"/>
            <p:cNvSpPr txBox="1"/>
            <p:nvPr/>
          </p:nvSpPr>
          <p:spPr>
            <a:xfrm>
              <a:off x="3478765" y="944700"/>
              <a:ext cx="3110230" cy="768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3335E"/>
                </a:buClr>
                <a:buSzPts val="4400"/>
                <a:buFont typeface="Arial"/>
                <a:buNone/>
              </a:pPr>
              <a:r>
                <a:rPr b="0" i="0" lang="en-US" sz="4400" u="none" cap="none" strike="noStrike">
                  <a:solidFill>
                    <a:srgbClr val="33335E"/>
                  </a:solidFill>
                  <a:latin typeface="Arial"/>
                  <a:ea typeface="Arial"/>
                  <a:cs typeface="Arial"/>
                  <a:sym typeface="Arial"/>
                </a:rPr>
                <a:t>Agenda</a:t>
              </a:r>
              <a:endParaRPr b="0" i="0" sz="4400" u="none" cap="none" strike="noStrike">
                <a:solidFill>
                  <a:srgbClr val="33335E"/>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p:nvPr/>
        </p:nvSpPr>
        <p:spPr>
          <a:xfrm>
            <a:off x="334963" y="333375"/>
            <a:ext cx="11522075" cy="6199547"/>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0" name="Google Shape;140;p3"/>
          <p:cNvSpPr/>
          <p:nvPr/>
        </p:nvSpPr>
        <p:spPr>
          <a:xfrm rot="-843440">
            <a:off x="11286605" y="112799"/>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1" name="Google Shape;141;p3"/>
          <p:cNvSpPr/>
          <p:nvPr/>
        </p:nvSpPr>
        <p:spPr>
          <a:xfrm rot="-843440">
            <a:off x="10175377" y="691127"/>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142" name="Google Shape;142;p3"/>
          <p:cNvGrpSpPr/>
          <p:nvPr/>
        </p:nvGrpSpPr>
        <p:grpSpPr>
          <a:xfrm rot="10800000">
            <a:off x="-114660" y="5484213"/>
            <a:ext cx="2153610" cy="1377626"/>
            <a:chOff x="1157092" y="5480374"/>
            <a:chExt cx="2153610" cy="1377626"/>
          </a:xfrm>
        </p:grpSpPr>
        <p:sp>
          <p:nvSpPr>
            <p:cNvPr id="143" name="Google Shape;143;p3"/>
            <p:cNvSpPr/>
            <p:nvPr/>
          </p:nvSpPr>
          <p:spPr>
            <a:xfrm rot="-843440">
              <a:off x="2289750" y="5593172"/>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4" name="Google Shape;144;p3"/>
            <p:cNvSpPr/>
            <p:nvPr/>
          </p:nvSpPr>
          <p:spPr>
            <a:xfrm rot="-843440">
              <a:off x="1178522" y="6171500"/>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145" name="Google Shape;145;p3"/>
          <p:cNvSpPr/>
          <p:nvPr/>
        </p:nvSpPr>
        <p:spPr>
          <a:xfrm rot="-843440">
            <a:off x="10175377" y="3174139"/>
            <a:ext cx="2110749" cy="436696"/>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6" name="Google Shape;146;p3"/>
          <p:cNvSpPr/>
          <p:nvPr/>
        </p:nvSpPr>
        <p:spPr>
          <a:xfrm rot="-843440">
            <a:off x="11139174" y="3493037"/>
            <a:ext cx="1132302"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7" name="Google Shape;147;p3"/>
          <p:cNvSpPr/>
          <p:nvPr/>
        </p:nvSpPr>
        <p:spPr>
          <a:xfrm rot="-843440">
            <a:off x="-63870" y="2987931"/>
            <a:ext cx="570195" cy="377474"/>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148" name="Google Shape;148;p3"/>
          <p:cNvCxnSpPr/>
          <p:nvPr/>
        </p:nvCxnSpPr>
        <p:spPr>
          <a:xfrm flipH="1" rot="10800000">
            <a:off x="-1" y="5219700"/>
            <a:ext cx="2305051" cy="596900"/>
          </a:xfrm>
          <a:prstGeom prst="straightConnector1">
            <a:avLst/>
          </a:prstGeom>
          <a:noFill/>
          <a:ln cap="flat" cmpd="sng" w="9525">
            <a:solidFill>
              <a:srgbClr val="F5C059"/>
            </a:solidFill>
            <a:prstDash val="solid"/>
            <a:miter lim="800000"/>
            <a:headEnd len="sm" w="sm" type="none"/>
            <a:tailEnd len="sm" w="sm" type="none"/>
          </a:ln>
        </p:spPr>
      </p:cxnSp>
      <p:cxnSp>
        <p:nvCxnSpPr>
          <p:cNvPr id="149" name="Google Shape;149;p3"/>
          <p:cNvCxnSpPr/>
          <p:nvPr/>
        </p:nvCxnSpPr>
        <p:spPr>
          <a:xfrm flipH="1" rot="10800000">
            <a:off x="11248283" y="3912934"/>
            <a:ext cx="948405" cy="245592"/>
          </a:xfrm>
          <a:prstGeom prst="straightConnector1">
            <a:avLst/>
          </a:prstGeom>
          <a:noFill/>
          <a:ln cap="flat" cmpd="sng" w="9525">
            <a:solidFill>
              <a:srgbClr val="F5C059"/>
            </a:solidFill>
            <a:prstDash val="solid"/>
            <a:miter lim="800000"/>
            <a:headEnd len="sm" w="sm" type="none"/>
            <a:tailEnd len="sm" w="sm" type="none"/>
          </a:ln>
        </p:spPr>
      </p:cxnSp>
      <p:cxnSp>
        <p:nvCxnSpPr>
          <p:cNvPr id="150" name="Google Shape;150;p3"/>
          <p:cNvCxnSpPr/>
          <p:nvPr/>
        </p:nvCxnSpPr>
        <p:spPr>
          <a:xfrm flipH="1" rot="10800000">
            <a:off x="10346635" y="977223"/>
            <a:ext cx="1832521" cy="474536"/>
          </a:xfrm>
          <a:prstGeom prst="straightConnector1">
            <a:avLst/>
          </a:prstGeom>
          <a:noFill/>
          <a:ln cap="flat" cmpd="sng" w="9525">
            <a:solidFill>
              <a:srgbClr val="F5C059"/>
            </a:solidFill>
            <a:prstDash val="solid"/>
            <a:miter lim="800000"/>
            <a:headEnd len="sm" w="sm" type="none"/>
            <a:tailEnd len="sm" w="sm" type="none"/>
          </a:ln>
        </p:spPr>
      </p:cxnSp>
      <p:cxnSp>
        <p:nvCxnSpPr>
          <p:cNvPr id="151" name="Google Shape;151;p3"/>
          <p:cNvCxnSpPr/>
          <p:nvPr/>
        </p:nvCxnSpPr>
        <p:spPr>
          <a:xfrm flipH="1" rot="10800000">
            <a:off x="-4690" y="2722030"/>
            <a:ext cx="811052" cy="210024"/>
          </a:xfrm>
          <a:prstGeom prst="straightConnector1">
            <a:avLst/>
          </a:prstGeom>
          <a:noFill/>
          <a:ln cap="flat" cmpd="sng" w="9525">
            <a:solidFill>
              <a:srgbClr val="F5C059"/>
            </a:solidFill>
            <a:prstDash val="solid"/>
            <a:miter lim="800000"/>
            <a:headEnd len="sm" w="sm" type="none"/>
            <a:tailEnd len="sm" w="sm" type="none"/>
          </a:ln>
        </p:spPr>
      </p:cxnSp>
      <p:sp>
        <p:nvSpPr>
          <p:cNvPr id="152" name="Google Shape;152;p3"/>
          <p:cNvSpPr/>
          <p:nvPr/>
        </p:nvSpPr>
        <p:spPr>
          <a:xfrm>
            <a:off x="4400194" y="1847700"/>
            <a:ext cx="3391612" cy="10147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6000"/>
              <a:buFont typeface="Arial"/>
              <a:buNone/>
            </a:pPr>
            <a:r>
              <a:rPr b="1" i="0" lang="en-US" sz="6000" u="none" cap="none" strike="noStrike">
                <a:solidFill>
                  <a:srgbClr val="3F3F3F"/>
                </a:solidFill>
                <a:latin typeface="Arial"/>
                <a:ea typeface="Arial"/>
                <a:cs typeface="Arial"/>
                <a:sym typeface="Arial"/>
              </a:rPr>
              <a:t>PART 01</a:t>
            </a:r>
            <a:endParaRPr b="1" i="0" sz="6000" u="none" cap="none" strike="noStrike">
              <a:solidFill>
                <a:srgbClr val="3F3F3F"/>
              </a:solidFill>
              <a:latin typeface="Arial"/>
              <a:ea typeface="Arial"/>
              <a:cs typeface="Arial"/>
              <a:sym typeface="Arial"/>
            </a:endParaRPr>
          </a:p>
        </p:txBody>
      </p:sp>
      <p:cxnSp>
        <p:nvCxnSpPr>
          <p:cNvPr id="153" name="Google Shape;153;p3"/>
          <p:cNvCxnSpPr/>
          <p:nvPr/>
        </p:nvCxnSpPr>
        <p:spPr>
          <a:xfrm>
            <a:off x="3198744" y="2863363"/>
            <a:ext cx="5794513" cy="0"/>
          </a:xfrm>
          <a:prstGeom prst="straightConnector1">
            <a:avLst/>
          </a:prstGeom>
          <a:noFill/>
          <a:ln cap="flat" cmpd="sng" w="19050">
            <a:solidFill>
              <a:srgbClr val="7F7F7F"/>
            </a:solidFill>
            <a:prstDash val="solid"/>
            <a:miter lim="800000"/>
            <a:headEnd len="sm" w="sm" type="none"/>
            <a:tailEnd len="sm" w="sm" type="none"/>
          </a:ln>
        </p:spPr>
      </p:cxnSp>
      <p:sp>
        <p:nvSpPr>
          <p:cNvPr id="154" name="Google Shape;154;p3"/>
          <p:cNvSpPr txBox="1"/>
          <p:nvPr/>
        </p:nvSpPr>
        <p:spPr>
          <a:xfrm>
            <a:off x="2038948" y="2962750"/>
            <a:ext cx="8357700" cy="923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5E"/>
              </a:buClr>
              <a:buSzPts val="5400"/>
              <a:buFont typeface="Bodoni"/>
              <a:buNone/>
            </a:pPr>
            <a:r>
              <a:rPr b="1" lang="en-US" sz="5400">
                <a:solidFill>
                  <a:srgbClr val="33335E"/>
                </a:solidFill>
                <a:latin typeface="Bodoni"/>
                <a:ea typeface="Bodoni"/>
                <a:cs typeface="Bodoni"/>
                <a:sym typeface="Bodoni"/>
              </a:rPr>
              <a:t>Introduction to Kubernetes</a:t>
            </a:r>
            <a:endParaRPr b="1" i="0" sz="5400" u="none" cap="none" strike="noStrike">
              <a:solidFill>
                <a:srgbClr val="3F3F3F"/>
              </a:solidFill>
              <a:latin typeface="Bodoni"/>
              <a:ea typeface="Bodoni"/>
              <a:cs typeface="Bodoni"/>
              <a:sym typeface="Bodoni"/>
            </a:endParaRPr>
          </a:p>
        </p:txBody>
      </p:sp>
      <p:cxnSp>
        <p:nvCxnSpPr>
          <p:cNvPr id="155" name="Google Shape;155;p3"/>
          <p:cNvCxnSpPr/>
          <p:nvPr/>
        </p:nvCxnSpPr>
        <p:spPr>
          <a:xfrm>
            <a:off x="3198744" y="3986484"/>
            <a:ext cx="5794513" cy="0"/>
          </a:xfrm>
          <a:prstGeom prst="straightConnector1">
            <a:avLst/>
          </a:prstGeom>
          <a:noFill/>
          <a:ln cap="flat" cmpd="sng" w="19050">
            <a:solidFill>
              <a:srgbClr val="7F7F7F"/>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pSp>
        <p:nvGrpSpPr>
          <p:cNvPr id="160" name="Google Shape;160;p4"/>
          <p:cNvGrpSpPr/>
          <p:nvPr/>
        </p:nvGrpSpPr>
        <p:grpSpPr>
          <a:xfrm rot="10800000">
            <a:off x="-114660" y="5484213"/>
            <a:ext cx="2153610" cy="1377626"/>
            <a:chOff x="1157092" y="5480374"/>
            <a:chExt cx="2153610" cy="1377626"/>
          </a:xfrm>
        </p:grpSpPr>
        <p:sp>
          <p:nvSpPr>
            <p:cNvPr id="161" name="Google Shape;161;p4"/>
            <p:cNvSpPr/>
            <p:nvPr/>
          </p:nvSpPr>
          <p:spPr>
            <a:xfrm rot="-843440">
              <a:off x="2289750" y="5593172"/>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2" name="Google Shape;162;p4"/>
            <p:cNvSpPr/>
            <p:nvPr/>
          </p:nvSpPr>
          <p:spPr>
            <a:xfrm rot="-843440">
              <a:off x="1178522" y="6171500"/>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163" name="Google Shape;163;p4"/>
          <p:cNvSpPr/>
          <p:nvPr/>
        </p:nvSpPr>
        <p:spPr>
          <a:xfrm rot="-843440">
            <a:off x="-63870" y="2987931"/>
            <a:ext cx="570195" cy="377474"/>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164" name="Google Shape;164;p4"/>
          <p:cNvCxnSpPr/>
          <p:nvPr/>
        </p:nvCxnSpPr>
        <p:spPr>
          <a:xfrm flipH="1" rot="10800000">
            <a:off x="-1" y="5219700"/>
            <a:ext cx="2305051" cy="596900"/>
          </a:xfrm>
          <a:prstGeom prst="straightConnector1">
            <a:avLst/>
          </a:prstGeom>
          <a:noFill/>
          <a:ln cap="flat" cmpd="sng" w="9525">
            <a:solidFill>
              <a:srgbClr val="F5C059"/>
            </a:solidFill>
            <a:prstDash val="solid"/>
            <a:miter lim="800000"/>
            <a:headEnd len="sm" w="sm" type="none"/>
            <a:tailEnd len="sm" w="sm" type="none"/>
          </a:ln>
        </p:spPr>
      </p:cxnSp>
      <p:grpSp>
        <p:nvGrpSpPr>
          <p:cNvPr id="165" name="Google Shape;165;p4"/>
          <p:cNvGrpSpPr/>
          <p:nvPr/>
        </p:nvGrpSpPr>
        <p:grpSpPr>
          <a:xfrm>
            <a:off x="334938" y="1"/>
            <a:ext cx="11972619" cy="6528749"/>
            <a:chOff x="334938" y="1"/>
            <a:chExt cx="11972619" cy="6528749"/>
          </a:xfrm>
        </p:grpSpPr>
        <p:sp>
          <p:nvSpPr>
            <p:cNvPr id="166" name="Google Shape;166;p4"/>
            <p:cNvSpPr/>
            <p:nvPr/>
          </p:nvSpPr>
          <p:spPr>
            <a:xfrm>
              <a:off x="334938" y="329250"/>
              <a:ext cx="11522100" cy="6199500"/>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7" name="Google Shape;167;p4"/>
            <p:cNvSpPr/>
            <p:nvPr/>
          </p:nvSpPr>
          <p:spPr>
            <a:xfrm rot="-843440">
              <a:off x="11286605" y="112799"/>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8" name="Google Shape;168;p4"/>
            <p:cNvSpPr/>
            <p:nvPr/>
          </p:nvSpPr>
          <p:spPr>
            <a:xfrm rot="-843440">
              <a:off x="10175377" y="691127"/>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9" name="Google Shape;169;p4"/>
            <p:cNvSpPr/>
            <p:nvPr/>
          </p:nvSpPr>
          <p:spPr>
            <a:xfrm rot="-843440">
              <a:off x="10175377" y="3174139"/>
              <a:ext cx="2110749" cy="436696"/>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0" name="Google Shape;170;p4"/>
            <p:cNvSpPr/>
            <p:nvPr/>
          </p:nvSpPr>
          <p:spPr>
            <a:xfrm rot="-843440">
              <a:off x="11139174" y="3493037"/>
              <a:ext cx="1132302"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171" name="Google Shape;171;p4"/>
            <p:cNvCxnSpPr/>
            <p:nvPr/>
          </p:nvCxnSpPr>
          <p:spPr>
            <a:xfrm flipH="1" rot="10800000">
              <a:off x="11248283" y="3912934"/>
              <a:ext cx="948405" cy="245592"/>
            </a:xfrm>
            <a:prstGeom prst="straightConnector1">
              <a:avLst/>
            </a:prstGeom>
            <a:noFill/>
            <a:ln cap="flat" cmpd="sng" w="9525">
              <a:solidFill>
                <a:srgbClr val="F5C059"/>
              </a:solidFill>
              <a:prstDash val="solid"/>
              <a:miter lim="800000"/>
              <a:headEnd len="sm" w="sm" type="none"/>
              <a:tailEnd len="sm" w="sm" type="none"/>
            </a:ln>
          </p:spPr>
        </p:cxnSp>
        <p:cxnSp>
          <p:nvCxnSpPr>
            <p:cNvPr id="172" name="Google Shape;172;p4"/>
            <p:cNvCxnSpPr/>
            <p:nvPr/>
          </p:nvCxnSpPr>
          <p:spPr>
            <a:xfrm flipH="1" rot="10800000">
              <a:off x="10346635" y="977223"/>
              <a:ext cx="1832521" cy="474536"/>
            </a:xfrm>
            <a:prstGeom prst="straightConnector1">
              <a:avLst/>
            </a:prstGeom>
            <a:noFill/>
            <a:ln cap="flat" cmpd="sng" w="9525">
              <a:solidFill>
                <a:srgbClr val="F5C059"/>
              </a:solidFill>
              <a:prstDash val="solid"/>
              <a:miter lim="800000"/>
              <a:headEnd len="sm" w="sm" type="none"/>
              <a:tailEnd len="sm" w="sm" type="none"/>
            </a:ln>
          </p:spPr>
        </p:cxnSp>
      </p:grpSp>
      <p:cxnSp>
        <p:nvCxnSpPr>
          <p:cNvPr id="173" name="Google Shape;173;p4"/>
          <p:cNvCxnSpPr/>
          <p:nvPr/>
        </p:nvCxnSpPr>
        <p:spPr>
          <a:xfrm flipH="1" rot="10800000">
            <a:off x="-4690" y="2722030"/>
            <a:ext cx="811052" cy="210024"/>
          </a:xfrm>
          <a:prstGeom prst="straightConnector1">
            <a:avLst/>
          </a:prstGeom>
          <a:noFill/>
          <a:ln cap="flat" cmpd="sng" w="9525">
            <a:solidFill>
              <a:srgbClr val="F5C059"/>
            </a:solidFill>
            <a:prstDash val="solid"/>
            <a:miter lim="800000"/>
            <a:headEnd len="sm" w="sm" type="none"/>
            <a:tailEnd len="sm" w="sm" type="none"/>
          </a:ln>
        </p:spPr>
      </p:cxnSp>
      <p:sp>
        <p:nvSpPr>
          <p:cNvPr id="174" name="Google Shape;174;p4"/>
          <p:cNvSpPr txBox="1"/>
          <p:nvPr/>
        </p:nvSpPr>
        <p:spPr>
          <a:xfrm>
            <a:off x="2862699" y="744850"/>
            <a:ext cx="61509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Bodoni"/>
                <a:ea typeface="Bodoni"/>
                <a:cs typeface="Bodoni"/>
                <a:sym typeface="Bodoni"/>
              </a:rPr>
              <a:t>Introduction </a:t>
            </a:r>
            <a:r>
              <a:rPr b="1" lang="en-US" sz="4000">
                <a:solidFill>
                  <a:schemeClr val="dk1"/>
                </a:solidFill>
                <a:latin typeface="Bodoni"/>
                <a:ea typeface="Bodoni"/>
                <a:cs typeface="Bodoni"/>
                <a:sym typeface="Bodoni"/>
              </a:rPr>
              <a:t>to Kubernetes</a:t>
            </a:r>
            <a:endParaRPr b="1" i="0" sz="4000" u="none" cap="none" strike="noStrike">
              <a:solidFill>
                <a:schemeClr val="dk1"/>
              </a:solidFill>
              <a:latin typeface="Bodoni"/>
              <a:ea typeface="Bodoni"/>
              <a:cs typeface="Bodoni"/>
              <a:sym typeface="Bodoni"/>
            </a:endParaRPr>
          </a:p>
        </p:txBody>
      </p:sp>
      <p:pic>
        <p:nvPicPr>
          <p:cNvPr id="175" name="Google Shape;175;p4"/>
          <p:cNvPicPr preferRelativeResize="0"/>
          <p:nvPr/>
        </p:nvPicPr>
        <p:blipFill>
          <a:blip r:embed="rId3">
            <a:alphaModFix/>
          </a:blip>
          <a:stretch>
            <a:fillRect/>
          </a:stretch>
        </p:blipFill>
        <p:spPr>
          <a:xfrm>
            <a:off x="2305050" y="5165400"/>
            <a:ext cx="811200" cy="811200"/>
          </a:xfrm>
          <a:prstGeom prst="rect">
            <a:avLst/>
          </a:prstGeom>
          <a:noFill/>
          <a:ln>
            <a:noFill/>
          </a:ln>
        </p:spPr>
      </p:pic>
      <p:pic>
        <p:nvPicPr>
          <p:cNvPr id="176" name="Google Shape;176;p4"/>
          <p:cNvPicPr preferRelativeResize="0"/>
          <p:nvPr/>
        </p:nvPicPr>
        <p:blipFill>
          <a:blip r:embed="rId4">
            <a:alphaModFix/>
          </a:blip>
          <a:stretch>
            <a:fillRect/>
          </a:stretch>
        </p:blipFill>
        <p:spPr>
          <a:xfrm>
            <a:off x="4393850" y="5217000"/>
            <a:ext cx="708000" cy="708000"/>
          </a:xfrm>
          <a:prstGeom prst="rect">
            <a:avLst/>
          </a:prstGeom>
          <a:noFill/>
          <a:ln cap="flat" cmpd="sng" w="38100">
            <a:solidFill>
              <a:srgbClr val="33335E"/>
            </a:solidFill>
            <a:prstDash val="solid"/>
            <a:miter lim="8000"/>
            <a:headEnd len="sm" w="sm" type="none"/>
            <a:tailEnd len="sm" w="sm" type="none"/>
          </a:ln>
        </p:spPr>
      </p:pic>
      <p:sp>
        <p:nvSpPr>
          <p:cNvPr id="177" name="Google Shape;177;p4"/>
          <p:cNvSpPr/>
          <p:nvPr/>
        </p:nvSpPr>
        <p:spPr>
          <a:xfrm>
            <a:off x="2271150" y="1826375"/>
            <a:ext cx="3762600" cy="2965500"/>
          </a:xfrm>
          <a:prstGeom prst="rect">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8" name="Google Shape;178;p4"/>
          <p:cNvPicPr preferRelativeResize="0"/>
          <p:nvPr/>
        </p:nvPicPr>
        <p:blipFill>
          <a:blip r:embed="rId5">
            <a:alphaModFix/>
          </a:blip>
          <a:stretch>
            <a:fillRect/>
          </a:stretch>
        </p:blipFill>
        <p:spPr>
          <a:xfrm>
            <a:off x="1913690" y="1377633"/>
            <a:ext cx="811050" cy="788067"/>
          </a:xfrm>
          <a:prstGeom prst="rect">
            <a:avLst/>
          </a:prstGeom>
          <a:noFill/>
          <a:ln cap="flat" cmpd="sng" w="38100">
            <a:solidFill>
              <a:srgbClr val="33335E"/>
            </a:solidFill>
            <a:prstDash val="solid"/>
            <a:miter lim="8000"/>
            <a:headEnd len="sm" w="sm" type="none"/>
            <a:tailEnd len="sm" w="sm" type="none"/>
          </a:ln>
        </p:spPr>
      </p:pic>
      <p:sp>
        <p:nvSpPr>
          <p:cNvPr id="179" name="Google Shape;179;p4"/>
          <p:cNvSpPr/>
          <p:nvPr/>
        </p:nvSpPr>
        <p:spPr>
          <a:xfrm>
            <a:off x="2633725" y="2262125"/>
            <a:ext cx="1204500" cy="59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Controller</a:t>
            </a:r>
            <a:endParaRPr/>
          </a:p>
        </p:txBody>
      </p:sp>
      <p:sp>
        <p:nvSpPr>
          <p:cNvPr id="180" name="Google Shape;180;p4"/>
          <p:cNvSpPr/>
          <p:nvPr/>
        </p:nvSpPr>
        <p:spPr>
          <a:xfrm>
            <a:off x="2633725" y="3244200"/>
            <a:ext cx="1296000" cy="504600"/>
          </a:xfrm>
          <a:prstGeom prst="roundRect">
            <a:avLst>
              <a:gd fmla="val 16667" name="adj"/>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Scheduler</a:t>
            </a:r>
            <a:endParaRPr/>
          </a:p>
        </p:txBody>
      </p:sp>
      <p:sp>
        <p:nvSpPr>
          <p:cNvPr id="181" name="Google Shape;181;p4"/>
          <p:cNvSpPr/>
          <p:nvPr/>
        </p:nvSpPr>
        <p:spPr>
          <a:xfrm>
            <a:off x="2752075" y="4041000"/>
            <a:ext cx="1059300" cy="4746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etcd</a:t>
            </a:r>
            <a:endParaRPr/>
          </a:p>
        </p:txBody>
      </p:sp>
      <p:sp>
        <p:nvSpPr>
          <p:cNvPr id="182" name="Google Shape;182;p4"/>
          <p:cNvSpPr/>
          <p:nvPr/>
        </p:nvSpPr>
        <p:spPr>
          <a:xfrm>
            <a:off x="4449375" y="2262125"/>
            <a:ext cx="1204500" cy="2372400"/>
          </a:xfrm>
          <a:prstGeom prst="rect">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API Server</a:t>
            </a:r>
            <a:endParaRPr/>
          </a:p>
        </p:txBody>
      </p:sp>
      <p:sp>
        <p:nvSpPr>
          <p:cNvPr id="183" name="Google Shape;183;p4"/>
          <p:cNvSpPr/>
          <p:nvPr/>
        </p:nvSpPr>
        <p:spPr>
          <a:xfrm>
            <a:off x="3911100" y="2484250"/>
            <a:ext cx="482700" cy="111300"/>
          </a:xfrm>
          <a:prstGeom prst="leftRightArrow">
            <a:avLst>
              <a:gd fmla="val 50000" name="adj1"/>
              <a:gd fmla="val 50000" name="adj2"/>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4"/>
          <p:cNvSpPr/>
          <p:nvPr/>
        </p:nvSpPr>
        <p:spPr>
          <a:xfrm>
            <a:off x="3985250" y="3411000"/>
            <a:ext cx="408600" cy="111300"/>
          </a:xfrm>
          <a:prstGeom prst="leftRightArrow">
            <a:avLst>
              <a:gd fmla="val 50000" name="adj1"/>
              <a:gd fmla="val 50000" name="adj2"/>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4"/>
          <p:cNvSpPr/>
          <p:nvPr/>
        </p:nvSpPr>
        <p:spPr>
          <a:xfrm>
            <a:off x="3889025" y="4222650"/>
            <a:ext cx="482700" cy="111300"/>
          </a:xfrm>
          <a:prstGeom prst="leftRightArrow">
            <a:avLst>
              <a:gd fmla="val 50000" name="adj1"/>
              <a:gd fmla="val 50000" name="adj2"/>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4"/>
          <p:cNvSpPr/>
          <p:nvPr/>
        </p:nvSpPr>
        <p:spPr>
          <a:xfrm>
            <a:off x="6858200" y="1891125"/>
            <a:ext cx="3762600" cy="1969500"/>
          </a:xfrm>
          <a:prstGeom prst="roundRect">
            <a:avLst>
              <a:gd fmla="val 16667" name="adj"/>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7" name="Google Shape;187;p4"/>
          <p:cNvPicPr preferRelativeResize="0"/>
          <p:nvPr/>
        </p:nvPicPr>
        <p:blipFill>
          <a:blip r:embed="rId6">
            <a:alphaModFix/>
          </a:blip>
          <a:stretch>
            <a:fillRect/>
          </a:stretch>
        </p:blipFill>
        <p:spPr>
          <a:xfrm>
            <a:off x="7084325" y="2834913"/>
            <a:ext cx="948425" cy="948425"/>
          </a:xfrm>
          <a:prstGeom prst="rect">
            <a:avLst/>
          </a:prstGeom>
          <a:noFill/>
          <a:ln cap="flat" cmpd="sng" w="38100">
            <a:solidFill>
              <a:srgbClr val="33335E"/>
            </a:solidFill>
            <a:prstDash val="solid"/>
            <a:miter lim="8000"/>
            <a:headEnd len="sm" w="sm" type="none"/>
            <a:tailEnd len="sm" w="sm" type="none"/>
          </a:ln>
        </p:spPr>
      </p:pic>
      <p:pic>
        <p:nvPicPr>
          <p:cNvPr id="188" name="Google Shape;188;p4"/>
          <p:cNvPicPr preferRelativeResize="0"/>
          <p:nvPr/>
        </p:nvPicPr>
        <p:blipFill>
          <a:blip r:embed="rId6">
            <a:alphaModFix/>
          </a:blip>
          <a:stretch>
            <a:fillRect/>
          </a:stretch>
        </p:blipFill>
        <p:spPr>
          <a:xfrm>
            <a:off x="8273763" y="2834913"/>
            <a:ext cx="948425" cy="948425"/>
          </a:xfrm>
          <a:prstGeom prst="rect">
            <a:avLst/>
          </a:prstGeom>
          <a:noFill/>
          <a:ln cap="flat" cmpd="sng" w="38100">
            <a:solidFill>
              <a:srgbClr val="33335E"/>
            </a:solidFill>
            <a:prstDash val="solid"/>
            <a:miter lim="8000"/>
            <a:headEnd len="sm" w="sm" type="none"/>
            <a:tailEnd len="sm" w="sm" type="none"/>
          </a:ln>
        </p:spPr>
      </p:pic>
      <p:pic>
        <p:nvPicPr>
          <p:cNvPr id="189" name="Google Shape;189;p4"/>
          <p:cNvPicPr preferRelativeResize="0"/>
          <p:nvPr/>
        </p:nvPicPr>
        <p:blipFill>
          <a:blip r:embed="rId6">
            <a:alphaModFix/>
          </a:blip>
          <a:stretch>
            <a:fillRect/>
          </a:stretch>
        </p:blipFill>
        <p:spPr>
          <a:xfrm>
            <a:off x="9398213" y="2834913"/>
            <a:ext cx="948425" cy="948425"/>
          </a:xfrm>
          <a:prstGeom prst="rect">
            <a:avLst/>
          </a:prstGeom>
          <a:noFill/>
          <a:ln cap="flat" cmpd="sng" w="38100">
            <a:solidFill>
              <a:srgbClr val="33335E"/>
            </a:solidFill>
            <a:prstDash val="solid"/>
            <a:miter lim="8000"/>
            <a:headEnd len="sm" w="sm" type="none"/>
            <a:tailEnd len="sm" w="sm" type="none"/>
          </a:ln>
        </p:spPr>
      </p:pic>
      <p:pic>
        <p:nvPicPr>
          <p:cNvPr id="190" name="Google Shape;190;p4"/>
          <p:cNvPicPr preferRelativeResize="0"/>
          <p:nvPr/>
        </p:nvPicPr>
        <p:blipFill>
          <a:blip r:embed="rId5">
            <a:alphaModFix/>
          </a:blip>
          <a:stretch>
            <a:fillRect/>
          </a:stretch>
        </p:blipFill>
        <p:spPr>
          <a:xfrm>
            <a:off x="10153940" y="1567108"/>
            <a:ext cx="811050" cy="788067"/>
          </a:xfrm>
          <a:prstGeom prst="rect">
            <a:avLst/>
          </a:prstGeom>
          <a:noFill/>
          <a:ln cap="flat" cmpd="sng" w="38100">
            <a:solidFill>
              <a:srgbClr val="33335E"/>
            </a:solidFill>
            <a:prstDash val="solid"/>
            <a:miter lim="8000"/>
            <a:headEnd len="sm" w="sm" type="none"/>
            <a:tailEnd len="sm" w="sm" type="none"/>
          </a:ln>
        </p:spPr>
      </p:pic>
      <p:sp>
        <p:nvSpPr>
          <p:cNvPr id="191" name="Google Shape;191;p4"/>
          <p:cNvSpPr txBox="1"/>
          <p:nvPr/>
        </p:nvSpPr>
        <p:spPr>
          <a:xfrm>
            <a:off x="7154750" y="2484250"/>
            <a:ext cx="8112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Pod 1</a:t>
            </a:r>
            <a:endParaRPr sz="1600">
              <a:solidFill>
                <a:schemeClr val="dk1"/>
              </a:solidFill>
            </a:endParaRPr>
          </a:p>
        </p:txBody>
      </p:sp>
      <p:sp>
        <p:nvSpPr>
          <p:cNvPr id="192" name="Google Shape;192;p4"/>
          <p:cNvSpPr txBox="1"/>
          <p:nvPr/>
        </p:nvSpPr>
        <p:spPr>
          <a:xfrm>
            <a:off x="8333900" y="2484250"/>
            <a:ext cx="8112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Pod 2</a:t>
            </a:r>
            <a:endParaRPr sz="1600">
              <a:solidFill>
                <a:schemeClr val="dk1"/>
              </a:solidFill>
            </a:endParaRPr>
          </a:p>
        </p:txBody>
      </p:sp>
      <p:sp>
        <p:nvSpPr>
          <p:cNvPr id="193" name="Google Shape;193;p4"/>
          <p:cNvSpPr txBox="1"/>
          <p:nvPr/>
        </p:nvSpPr>
        <p:spPr>
          <a:xfrm>
            <a:off x="9513050" y="2490050"/>
            <a:ext cx="8112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Pod 3</a:t>
            </a:r>
            <a:endParaRPr sz="1600">
              <a:solidFill>
                <a:schemeClr val="dk1"/>
              </a:solidFill>
            </a:endParaRPr>
          </a:p>
        </p:txBody>
      </p:sp>
      <p:sp>
        <p:nvSpPr>
          <p:cNvPr id="194" name="Google Shape;194;p4"/>
          <p:cNvSpPr txBox="1"/>
          <p:nvPr/>
        </p:nvSpPr>
        <p:spPr>
          <a:xfrm>
            <a:off x="7284500" y="1983800"/>
            <a:ext cx="25950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Kubernetes Node 1</a:t>
            </a:r>
            <a:endParaRPr sz="2200">
              <a:solidFill>
                <a:schemeClr val="dk1"/>
              </a:solidFill>
            </a:endParaRPr>
          </a:p>
        </p:txBody>
      </p:sp>
      <p:sp>
        <p:nvSpPr>
          <p:cNvPr id="195" name="Google Shape;195;p4"/>
          <p:cNvSpPr txBox="1"/>
          <p:nvPr/>
        </p:nvSpPr>
        <p:spPr>
          <a:xfrm>
            <a:off x="2873150" y="1854050"/>
            <a:ext cx="20487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Control Plane</a:t>
            </a:r>
            <a:endParaRPr sz="1900">
              <a:solidFill>
                <a:schemeClr val="dk1"/>
              </a:solidFill>
            </a:endParaRPr>
          </a:p>
        </p:txBody>
      </p:sp>
      <p:sp>
        <p:nvSpPr>
          <p:cNvPr id="196" name="Google Shape;196;p4"/>
          <p:cNvSpPr/>
          <p:nvPr/>
        </p:nvSpPr>
        <p:spPr>
          <a:xfrm>
            <a:off x="5783150" y="2984625"/>
            <a:ext cx="948300" cy="111300"/>
          </a:xfrm>
          <a:prstGeom prst="leftRightArrow">
            <a:avLst>
              <a:gd fmla="val 50000" name="adj1"/>
              <a:gd fmla="val 50000" name="adj2"/>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4"/>
          <p:cNvSpPr txBox="1"/>
          <p:nvPr/>
        </p:nvSpPr>
        <p:spPr>
          <a:xfrm>
            <a:off x="2113200" y="6024475"/>
            <a:ext cx="12045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Developer</a:t>
            </a:r>
            <a:endParaRPr sz="1700">
              <a:solidFill>
                <a:schemeClr val="dk1"/>
              </a:solidFill>
            </a:endParaRPr>
          </a:p>
        </p:txBody>
      </p:sp>
      <p:sp>
        <p:nvSpPr>
          <p:cNvPr id="198" name="Google Shape;198;p4"/>
          <p:cNvSpPr txBox="1"/>
          <p:nvPr/>
        </p:nvSpPr>
        <p:spPr>
          <a:xfrm>
            <a:off x="4070300" y="5978725"/>
            <a:ext cx="18045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YAML Scripts</a:t>
            </a:r>
            <a:endParaRPr sz="1700">
              <a:solidFill>
                <a:schemeClr val="dk1"/>
              </a:solidFill>
            </a:endParaRPr>
          </a:p>
        </p:txBody>
      </p:sp>
      <p:sp>
        <p:nvSpPr>
          <p:cNvPr id="199" name="Google Shape;199;p4"/>
          <p:cNvSpPr/>
          <p:nvPr/>
        </p:nvSpPr>
        <p:spPr>
          <a:xfrm>
            <a:off x="3225300" y="5524025"/>
            <a:ext cx="1059300" cy="11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4"/>
          <p:cNvSpPr/>
          <p:nvPr/>
        </p:nvSpPr>
        <p:spPr>
          <a:xfrm>
            <a:off x="4921850" y="4791875"/>
            <a:ext cx="101400" cy="371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1" name="Google Shape;201;p4"/>
          <p:cNvPicPr preferRelativeResize="0"/>
          <p:nvPr/>
        </p:nvPicPr>
        <p:blipFill>
          <a:blip r:embed="rId7">
            <a:alphaModFix/>
          </a:blip>
          <a:stretch>
            <a:fillRect/>
          </a:stretch>
        </p:blipFill>
        <p:spPr>
          <a:xfrm>
            <a:off x="7456750" y="4298888"/>
            <a:ext cx="2743200" cy="1914525"/>
          </a:xfrm>
          <a:prstGeom prst="rect">
            <a:avLst/>
          </a:prstGeom>
          <a:noFill/>
          <a:ln>
            <a:noFill/>
          </a:ln>
        </p:spPr>
      </p:pic>
      <p:cxnSp>
        <p:nvCxnSpPr>
          <p:cNvPr id="202" name="Google Shape;202;p4"/>
          <p:cNvCxnSpPr>
            <a:stCxn id="176" idx="3"/>
            <a:endCxn id="201" idx="1"/>
          </p:cNvCxnSpPr>
          <p:nvPr/>
        </p:nvCxnSpPr>
        <p:spPr>
          <a:xfrm flipH="1" rot="10800000">
            <a:off x="5101850" y="5256300"/>
            <a:ext cx="2355000" cy="314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2a10b95a37_0_0"/>
          <p:cNvSpPr/>
          <p:nvPr/>
        </p:nvSpPr>
        <p:spPr>
          <a:xfrm>
            <a:off x="334963" y="333375"/>
            <a:ext cx="11522100" cy="6199500"/>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08" name="Google Shape;208;g32a10b95a37_0_0"/>
          <p:cNvSpPr/>
          <p:nvPr/>
        </p:nvSpPr>
        <p:spPr>
          <a:xfrm rot="-843957">
            <a:off x="11286653" y="112720"/>
            <a:ext cx="982560" cy="436710"/>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09" name="Google Shape;209;g32a10b95a37_0_0"/>
          <p:cNvSpPr/>
          <p:nvPr/>
        </p:nvSpPr>
        <p:spPr>
          <a:xfrm rot="-843478">
            <a:off x="10175440" y="691104"/>
            <a:ext cx="2110715"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210" name="Google Shape;210;g32a10b95a37_0_0"/>
          <p:cNvGrpSpPr/>
          <p:nvPr/>
        </p:nvGrpSpPr>
        <p:grpSpPr>
          <a:xfrm rot="10800000">
            <a:off x="-114750" y="5484231"/>
            <a:ext cx="2153700" cy="1377734"/>
            <a:chOff x="1157092" y="5480248"/>
            <a:chExt cx="2153700" cy="1377734"/>
          </a:xfrm>
        </p:grpSpPr>
        <p:sp>
          <p:nvSpPr>
            <p:cNvPr id="211" name="Google Shape;211;g32a10b95a37_0_0"/>
            <p:cNvSpPr/>
            <p:nvPr/>
          </p:nvSpPr>
          <p:spPr>
            <a:xfrm rot="-843957">
              <a:off x="2289798" y="5593093"/>
              <a:ext cx="982560" cy="436710"/>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2" name="Google Shape;212;g32a10b95a37_0_0"/>
            <p:cNvSpPr/>
            <p:nvPr/>
          </p:nvSpPr>
          <p:spPr>
            <a:xfrm rot="-843478">
              <a:off x="1178585" y="6171477"/>
              <a:ext cx="2110715"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213" name="Google Shape;213;g32a10b95a37_0_0"/>
          <p:cNvSpPr/>
          <p:nvPr/>
        </p:nvSpPr>
        <p:spPr>
          <a:xfrm rot="-843478">
            <a:off x="10175440" y="3174116"/>
            <a:ext cx="2110715" cy="436710"/>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4" name="Google Shape;214;g32a10b95a37_0_0"/>
          <p:cNvSpPr/>
          <p:nvPr/>
        </p:nvSpPr>
        <p:spPr>
          <a:xfrm rot="-843721">
            <a:off x="11139229" y="3492985"/>
            <a:ext cx="1132229"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5" name="Google Shape;215;g32a10b95a37_0_0"/>
          <p:cNvSpPr/>
          <p:nvPr/>
        </p:nvSpPr>
        <p:spPr>
          <a:xfrm rot="-843929">
            <a:off x="-63824" y="2987867"/>
            <a:ext cx="570298" cy="377628"/>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216" name="Google Shape;216;g32a10b95a37_0_0"/>
          <p:cNvCxnSpPr/>
          <p:nvPr/>
        </p:nvCxnSpPr>
        <p:spPr>
          <a:xfrm flipH="1" rot="10800000">
            <a:off x="-1" y="5219600"/>
            <a:ext cx="2305200" cy="597000"/>
          </a:xfrm>
          <a:prstGeom prst="straightConnector1">
            <a:avLst/>
          </a:prstGeom>
          <a:noFill/>
          <a:ln cap="flat" cmpd="sng" w="9525">
            <a:solidFill>
              <a:srgbClr val="F5C059"/>
            </a:solidFill>
            <a:prstDash val="solid"/>
            <a:miter lim="800000"/>
            <a:headEnd len="sm" w="sm" type="none"/>
            <a:tailEnd len="sm" w="sm" type="none"/>
          </a:ln>
        </p:spPr>
      </p:cxnSp>
      <p:cxnSp>
        <p:nvCxnSpPr>
          <p:cNvPr id="217" name="Google Shape;217;g32a10b95a37_0_0"/>
          <p:cNvCxnSpPr/>
          <p:nvPr/>
        </p:nvCxnSpPr>
        <p:spPr>
          <a:xfrm flipH="1" rot="10800000">
            <a:off x="11248283" y="3912826"/>
            <a:ext cx="948300" cy="245700"/>
          </a:xfrm>
          <a:prstGeom prst="straightConnector1">
            <a:avLst/>
          </a:prstGeom>
          <a:noFill/>
          <a:ln cap="flat" cmpd="sng" w="9525">
            <a:solidFill>
              <a:srgbClr val="F5C059"/>
            </a:solidFill>
            <a:prstDash val="solid"/>
            <a:miter lim="800000"/>
            <a:headEnd len="sm" w="sm" type="none"/>
            <a:tailEnd len="sm" w="sm" type="none"/>
          </a:ln>
        </p:spPr>
      </p:cxnSp>
      <p:cxnSp>
        <p:nvCxnSpPr>
          <p:cNvPr id="218" name="Google Shape;218;g32a10b95a37_0_0"/>
          <p:cNvCxnSpPr/>
          <p:nvPr/>
        </p:nvCxnSpPr>
        <p:spPr>
          <a:xfrm flipH="1" rot="10800000">
            <a:off x="10346635" y="977159"/>
            <a:ext cx="1832400" cy="474600"/>
          </a:xfrm>
          <a:prstGeom prst="straightConnector1">
            <a:avLst/>
          </a:prstGeom>
          <a:noFill/>
          <a:ln cap="flat" cmpd="sng" w="9525">
            <a:solidFill>
              <a:srgbClr val="F5C059"/>
            </a:solidFill>
            <a:prstDash val="solid"/>
            <a:miter lim="800000"/>
            <a:headEnd len="sm" w="sm" type="none"/>
            <a:tailEnd len="sm" w="sm" type="none"/>
          </a:ln>
        </p:spPr>
      </p:cxnSp>
      <p:cxnSp>
        <p:nvCxnSpPr>
          <p:cNvPr id="219" name="Google Shape;219;g32a10b95a37_0_0"/>
          <p:cNvCxnSpPr/>
          <p:nvPr/>
        </p:nvCxnSpPr>
        <p:spPr>
          <a:xfrm flipH="1" rot="10800000">
            <a:off x="-4690" y="2722054"/>
            <a:ext cx="811200" cy="210000"/>
          </a:xfrm>
          <a:prstGeom prst="straightConnector1">
            <a:avLst/>
          </a:prstGeom>
          <a:noFill/>
          <a:ln cap="flat" cmpd="sng" w="9525">
            <a:solidFill>
              <a:srgbClr val="F5C059"/>
            </a:solidFill>
            <a:prstDash val="solid"/>
            <a:miter lim="800000"/>
            <a:headEnd len="sm" w="sm" type="none"/>
            <a:tailEnd len="sm" w="sm" type="none"/>
          </a:ln>
        </p:spPr>
      </p:cxnSp>
      <p:sp>
        <p:nvSpPr>
          <p:cNvPr id="220" name="Google Shape;220;g32a10b95a37_0_0"/>
          <p:cNvSpPr txBox="1"/>
          <p:nvPr/>
        </p:nvSpPr>
        <p:spPr>
          <a:xfrm>
            <a:off x="2879349" y="522500"/>
            <a:ext cx="61509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Bodoni"/>
                <a:ea typeface="Bodoni"/>
                <a:cs typeface="Bodoni"/>
                <a:sym typeface="Bodoni"/>
              </a:rPr>
              <a:t>Introduction </a:t>
            </a:r>
            <a:r>
              <a:rPr b="1" lang="en-US" sz="4000">
                <a:solidFill>
                  <a:schemeClr val="dk1"/>
                </a:solidFill>
                <a:latin typeface="Bodoni"/>
                <a:ea typeface="Bodoni"/>
                <a:cs typeface="Bodoni"/>
                <a:sym typeface="Bodoni"/>
              </a:rPr>
              <a:t>to Kubernetes</a:t>
            </a:r>
            <a:endParaRPr b="1" i="0" sz="4000" u="none" cap="none" strike="noStrike">
              <a:solidFill>
                <a:schemeClr val="dk1"/>
              </a:solidFill>
              <a:latin typeface="Bodoni"/>
              <a:ea typeface="Bodoni"/>
              <a:cs typeface="Bodoni"/>
              <a:sym typeface="Bodoni"/>
            </a:endParaRPr>
          </a:p>
        </p:txBody>
      </p:sp>
      <p:pic>
        <p:nvPicPr>
          <p:cNvPr id="221" name="Google Shape;221;g32a10b95a37_0_0"/>
          <p:cNvPicPr preferRelativeResize="0"/>
          <p:nvPr/>
        </p:nvPicPr>
        <p:blipFill>
          <a:blip r:embed="rId3">
            <a:alphaModFix/>
          </a:blip>
          <a:stretch>
            <a:fillRect/>
          </a:stretch>
        </p:blipFill>
        <p:spPr>
          <a:xfrm>
            <a:off x="2006350" y="2795150"/>
            <a:ext cx="1832401" cy="1832399"/>
          </a:xfrm>
          <a:prstGeom prst="rect">
            <a:avLst/>
          </a:prstGeom>
          <a:noFill/>
          <a:ln cap="flat" cmpd="sng" w="38100">
            <a:solidFill>
              <a:srgbClr val="33335E"/>
            </a:solidFill>
            <a:prstDash val="solid"/>
            <a:miter lim="8000"/>
            <a:headEnd len="sm" w="sm" type="none"/>
            <a:tailEnd len="sm" w="sm" type="none"/>
          </a:ln>
        </p:spPr>
      </p:pic>
      <p:pic>
        <p:nvPicPr>
          <p:cNvPr id="222" name="Google Shape;222;g32a10b95a37_0_0"/>
          <p:cNvPicPr preferRelativeResize="0"/>
          <p:nvPr/>
        </p:nvPicPr>
        <p:blipFill>
          <a:blip r:embed="rId4">
            <a:alphaModFix/>
          </a:blip>
          <a:stretch>
            <a:fillRect/>
          </a:stretch>
        </p:blipFill>
        <p:spPr>
          <a:xfrm>
            <a:off x="5038596" y="2795146"/>
            <a:ext cx="1832401" cy="1832401"/>
          </a:xfrm>
          <a:prstGeom prst="rect">
            <a:avLst/>
          </a:prstGeom>
          <a:noFill/>
          <a:ln cap="flat" cmpd="sng" w="38100">
            <a:solidFill>
              <a:srgbClr val="33335E"/>
            </a:solidFill>
            <a:prstDash val="solid"/>
            <a:miter lim="8000"/>
            <a:headEnd len="sm" w="sm" type="none"/>
            <a:tailEnd len="sm" w="sm" type="none"/>
          </a:ln>
        </p:spPr>
      </p:pic>
      <p:pic>
        <p:nvPicPr>
          <p:cNvPr id="223" name="Google Shape;223;g32a10b95a37_0_0"/>
          <p:cNvPicPr preferRelativeResize="0"/>
          <p:nvPr/>
        </p:nvPicPr>
        <p:blipFill>
          <a:blip r:embed="rId5">
            <a:alphaModFix/>
          </a:blip>
          <a:stretch>
            <a:fillRect/>
          </a:stretch>
        </p:blipFill>
        <p:spPr>
          <a:xfrm>
            <a:off x="7870025" y="2795150"/>
            <a:ext cx="1832401" cy="1832401"/>
          </a:xfrm>
          <a:prstGeom prst="rect">
            <a:avLst/>
          </a:prstGeom>
          <a:noFill/>
          <a:ln cap="flat" cmpd="sng" w="38100">
            <a:solidFill>
              <a:srgbClr val="33335E"/>
            </a:solidFill>
            <a:prstDash val="solid"/>
            <a:miter lim="8000"/>
            <a:headEnd len="sm" w="sm" type="none"/>
            <a:tailEnd len="sm" w="sm" type="none"/>
          </a:ln>
        </p:spPr>
      </p:pic>
      <p:sp>
        <p:nvSpPr>
          <p:cNvPr id="224" name="Google Shape;224;g32a10b95a37_0_0"/>
          <p:cNvSpPr txBox="1"/>
          <p:nvPr/>
        </p:nvSpPr>
        <p:spPr>
          <a:xfrm>
            <a:off x="1785825" y="4846775"/>
            <a:ext cx="23052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Rapid Deployment</a:t>
            </a:r>
            <a:endParaRPr sz="2800">
              <a:solidFill>
                <a:schemeClr val="dk1"/>
              </a:solidFill>
            </a:endParaRPr>
          </a:p>
        </p:txBody>
      </p:sp>
      <p:sp>
        <p:nvSpPr>
          <p:cNvPr id="225" name="Google Shape;225;g32a10b95a37_0_0"/>
          <p:cNvSpPr txBox="1"/>
          <p:nvPr/>
        </p:nvSpPr>
        <p:spPr>
          <a:xfrm>
            <a:off x="4999150" y="4846775"/>
            <a:ext cx="19113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Cost Efficiency</a:t>
            </a:r>
            <a:endParaRPr sz="2800">
              <a:solidFill>
                <a:schemeClr val="dk1"/>
              </a:solidFill>
            </a:endParaRPr>
          </a:p>
        </p:txBody>
      </p:sp>
      <p:sp>
        <p:nvSpPr>
          <p:cNvPr id="226" name="Google Shape;226;g32a10b95a37_0_0"/>
          <p:cNvSpPr txBox="1"/>
          <p:nvPr/>
        </p:nvSpPr>
        <p:spPr>
          <a:xfrm>
            <a:off x="7793675" y="4903450"/>
            <a:ext cx="23052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Scalability &amp; Resilience</a:t>
            </a:r>
            <a:endParaRPr sz="2800">
              <a:solidFill>
                <a:schemeClr val="dk1"/>
              </a:solidFill>
            </a:endParaRPr>
          </a:p>
        </p:txBody>
      </p:sp>
      <p:pic>
        <p:nvPicPr>
          <p:cNvPr id="227" name="Google Shape;227;g32a10b95a37_0_0"/>
          <p:cNvPicPr preferRelativeResize="0"/>
          <p:nvPr/>
        </p:nvPicPr>
        <p:blipFill>
          <a:blip r:embed="rId6">
            <a:alphaModFix/>
          </a:blip>
          <a:stretch>
            <a:fillRect/>
          </a:stretch>
        </p:blipFill>
        <p:spPr>
          <a:xfrm>
            <a:off x="680750" y="1250700"/>
            <a:ext cx="1624451" cy="1126333"/>
          </a:xfrm>
          <a:prstGeom prst="rect">
            <a:avLst/>
          </a:prstGeom>
          <a:noFill/>
          <a:ln cap="flat" cmpd="sng" w="38100">
            <a:solidFill>
              <a:srgbClr val="33335E"/>
            </a:solidFill>
            <a:prstDash val="solid"/>
            <a:miter lim="8000"/>
            <a:headEnd len="sm" w="sm" type="none"/>
            <a:tailEnd len="sm" w="sm" type="none"/>
          </a:ln>
        </p:spPr>
      </p:pic>
      <p:sp>
        <p:nvSpPr>
          <p:cNvPr id="228" name="Google Shape;228;g32a10b95a37_0_0"/>
          <p:cNvSpPr/>
          <p:nvPr/>
        </p:nvSpPr>
        <p:spPr>
          <a:xfrm>
            <a:off x="2636000" y="1389450"/>
            <a:ext cx="2635500" cy="474600"/>
          </a:xfrm>
          <a:prstGeom prst="rect">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t>A couple of Months</a:t>
            </a:r>
            <a:endParaRPr sz="2100"/>
          </a:p>
        </p:txBody>
      </p:sp>
      <p:sp>
        <p:nvSpPr>
          <p:cNvPr id="229" name="Google Shape;229;g32a10b95a37_0_0"/>
          <p:cNvSpPr/>
          <p:nvPr/>
        </p:nvSpPr>
        <p:spPr>
          <a:xfrm>
            <a:off x="2579325" y="2097900"/>
            <a:ext cx="2777100" cy="474600"/>
          </a:xfrm>
          <a:prstGeom prst="rect">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t>Two to Three Days</a:t>
            </a:r>
            <a:endParaRPr sz="2100"/>
          </a:p>
        </p:txBody>
      </p:sp>
      <p:sp>
        <p:nvSpPr>
          <p:cNvPr id="230" name="Google Shape;230;g32a10b95a37_0_0"/>
          <p:cNvSpPr/>
          <p:nvPr/>
        </p:nvSpPr>
        <p:spPr>
          <a:xfrm flipH="1">
            <a:off x="3939575" y="1757850"/>
            <a:ext cx="72600" cy="474600"/>
          </a:xfrm>
          <a:prstGeom prst="downArrow">
            <a:avLst>
              <a:gd fmla="val 50000" name="adj1"/>
              <a:gd fmla="val 50000" name="adj2"/>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g32a10b95a37_0_0"/>
          <p:cNvSpPr/>
          <p:nvPr/>
        </p:nvSpPr>
        <p:spPr>
          <a:xfrm>
            <a:off x="5809975" y="1449725"/>
            <a:ext cx="1832400" cy="1126200"/>
          </a:xfrm>
          <a:prstGeom prst="rect">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t>More than 2,500 servers</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7"/>
          <p:cNvSpPr/>
          <p:nvPr/>
        </p:nvSpPr>
        <p:spPr>
          <a:xfrm>
            <a:off x="334963" y="333375"/>
            <a:ext cx="11522075" cy="6199547"/>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7" name="Google Shape;237;p7"/>
          <p:cNvSpPr/>
          <p:nvPr/>
        </p:nvSpPr>
        <p:spPr>
          <a:xfrm rot="-843440">
            <a:off x="11286605" y="112799"/>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8" name="Google Shape;238;p7"/>
          <p:cNvSpPr/>
          <p:nvPr/>
        </p:nvSpPr>
        <p:spPr>
          <a:xfrm rot="-843440">
            <a:off x="10175377" y="691127"/>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239" name="Google Shape;239;p7"/>
          <p:cNvGrpSpPr/>
          <p:nvPr/>
        </p:nvGrpSpPr>
        <p:grpSpPr>
          <a:xfrm rot="10800000">
            <a:off x="-114660" y="5484213"/>
            <a:ext cx="2153610" cy="1377626"/>
            <a:chOff x="1157092" y="5480374"/>
            <a:chExt cx="2153610" cy="1377626"/>
          </a:xfrm>
        </p:grpSpPr>
        <p:sp>
          <p:nvSpPr>
            <p:cNvPr id="240" name="Google Shape;240;p7"/>
            <p:cNvSpPr/>
            <p:nvPr/>
          </p:nvSpPr>
          <p:spPr>
            <a:xfrm rot="-843440">
              <a:off x="2289750" y="5593172"/>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41" name="Google Shape;241;p7"/>
            <p:cNvSpPr/>
            <p:nvPr/>
          </p:nvSpPr>
          <p:spPr>
            <a:xfrm rot="-843440">
              <a:off x="1178522" y="6171500"/>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242" name="Google Shape;242;p7"/>
          <p:cNvSpPr/>
          <p:nvPr/>
        </p:nvSpPr>
        <p:spPr>
          <a:xfrm rot="-843440">
            <a:off x="10175377" y="3174139"/>
            <a:ext cx="2110749" cy="436696"/>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43" name="Google Shape;243;p7"/>
          <p:cNvSpPr/>
          <p:nvPr/>
        </p:nvSpPr>
        <p:spPr>
          <a:xfrm rot="-843440">
            <a:off x="11139174" y="3493037"/>
            <a:ext cx="1132302"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44" name="Google Shape;244;p7"/>
          <p:cNvSpPr/>
          <p:nvPr/>
        </p:nvSpPr>
        <p:spPr>
          <a:xfrm rot="-843440">
            <a:off x="-63870" y="2987931"/>
            <a:ext cx="570195" cy="377474"/>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245" name="Google Shape;245;p7"/>
          <p:cNvCxnSpPr/>
          <p:nvPr/>
        </p:nvCxnSpPr>
        <p:spPr>
          <a:xfrm flipH="1" rot="10800000">
            <a:off x="-1" y="5219700"/>
            <a:ext cx="2305051" cy="596900"/>
          </a:xfrm>
          <a:prstGeom prst="straightConnector1">
            <a:avLst/>
          </a:prstGeom>
          <a:noFill/>
          <a:ln cap="flat" cmpd="sng" w="9525">
            <a:solidFill>
              <a:srgbClr val="F5C059"/>
            </a:solidFill>
            <a:prstDash val="solid"/>
            <a:miter lim="800000"/>
            <a:headEnd len="sm" w="sm" type="none"/>
            <a:tailEnd len="sm" w="sm" type="none"/>
          </a:ln>
        </p:spPr>
      </p:cxnSp>
      <p:cxnSp>
        <p:nvCxnSpPr>
          <p:cNvPr id="246" name="Google Shape;246;p7"/>
          <p:cNvCxnSpPr/>
          <p:nvPr/>
        </p:nvCxnSpPr>
        <p:spPr>
          <a:xfrm flipH="1" rot="10800000">
            <a:off x="11248283" y="3912934"/>
            <a:ext cx="948405" cy="245592"/>
          </a:xfrm>
          <a:prstGeom prst="straightConnector1">
            <a:avLst/>
          </a:prstGeom>
          <a:noFill/>
          <a:ln cap="flat" cmpd="sng" w="9525">
            <a:solidFill>
              <a:srgbClr val="F5C059"/>
            </a:solidFill>
            <a:prstDash val="solid"/>
            <a:miter lim="800000"/>
            <a:headEnd len="sm" w="sm" type="none"/>
            <a:tailEnd len="sm" w="sm" type="none"/>
          </a:ln>
        </p:spPr>
      </p:cxnSp>
      <p:cxnSp>
        <p:nvCxnSpPr>
          <p:cNvPr id="247" name="Google Shape;247;p7"/>
          <p:cNvCxnSpPr/>
          <p:nvPr/>
        </p:nvCxnSpPr>
        <p:spPr>
          <a:xfrm flipH="1" rot="10800000">
            <a:off x="10346635" y="977223"/>
            <a:ext cx="1832521" cy="474536"/>
          </a:xfrm>
          <a:prstGeom prst="straightConnector1">
            <a:avLst/>
          </a:prstGeom>
          <a:noFill/>
          <a:ln cap="flat" cmpd="sng" w="9525">
            <a:solidFill>
              <a:srgbClr val="F5C059"/>
            </a:solidFill>
            <a:prstDash val="solid"/>
            <a:miter lim="800000"/>
            <a:headEnd len="sm" w="sm" type="none"/>
            <a:tailEnd len="sm" w="sm" type="none"/>
          </a:ln>
        </p:spPr>
      </p:cxnSp>
      <p:cxnSp>
        <p:nvCxnSpPr>
          <p:cNvPr id="248" name="Google Shape;248;p7"/>
          <p:cNvCxnSpPr/>
          <p:nvPr/>
        </p:nvCxnSpPr>
        <p:spPr>
          <a:xfrm flipH="1" rot="10800000">
            <a:off x="-4690" y="2722030"/>
            <a:ext cx="811052" cy="210024"/>
          </a:xfrm>
          <a:prstGeom prst="straightConnector1">
            <a:avLst/>
          </a:prstGeom>
          <a:noFill/>
          <a:ln cap="flat" cmpd="sng" w="9525">
            <a:solidFill>
              <a:srgbClr val="F5C059"/>
            </a:solidFill>
            <a:prstDash val="solid"/>
            <a:miter lim="800000"/>
            <a:headEnd len="sm" w="sm" type="none"/>
            <a:tailEnd len="sm" w="sm" type="none"/>
          </a:ln>
        </p:spPr>
      </p:cxnSp>
      <p:sp>
        <p:nvSpPr>
          <p:cNvPr id="249" name="Google Shape;249;p7"/>
          <p:cNvSpPr/>
          <p:nvPr/>
        </p:nvSpPr>
        <p:spPr>
          <a:xfrm>
            <a:off x="4400194" y="1847700"/>
            <a:ext cx="3391612" cy="10147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6000"/>
              <a:buFont typeface="Arial"/>
              <a:buNone/>
            </a:pPr>
            <a:r>
              <a:rPr b="1" i="0" lang="en-US" sz="6000" u="none" cap="none" strike="noStrike">
                <a:solidFill>
                  <a:srgbClr val="3F3F3F"/>
                </a:solidFill>
                <a:latin typeface="Arial"/>
                <a:ea typeface="Arial"/>
                <a:cs typeface="Arial"/>
                <a:sym typeface="Arial"/>
              </a:rPr>
              <a:t>PART 02</a:t>
            </a:r>
            <a:endParaRPr b="1" i="0" sz="6000" u="none" cap="none" strike="noStrike">
              <a:solidFill>
                <a:srgbClr val="3F3F3F"/>
              </a:solidFill>
              <a:latin typeface="Arial"/>
              <a:ea typeface="Arial"/>
              <a:cs typeface="Arial"/>
              <a:sym typeface="Arial"/>
            </a:endParaRPr>
          </a:p>
        </p:txBody>
      </p:sp>
      <p:cxnSp>
        <p:nvCxnSpPr>
          <p:cNvPr id="250" name="Google Shape;250;p7"/>
          <p:cNvCxnSpPr/>
          <p:nvPr/>
        </p:nvCxnSpPr>
        <p:spPr>
          <a:xfrm>
            <a:off x="3198744" y="2863363"/>
            <a:ext cx="5794513" cy="0"/>
          </a:xfrm>
          <a:prstGeom prst="straightConnector1">
            <a:avLst/>
          </a:prstGeom>
          <a:noFill/>
          <a:ln cap="flat" cmpd="sng" w="19050">
            <a:solidFill>
              <a:srgbClr val="7F7F7F"/>
            </a:solidFill>
            <a:prstDash val="solid"/>
            <a:miter lim="800000"/>
            <a:headEnd len="sm" w="sm" type="none"/>
            <a:tailEnd len="sm" w="sm" type="none"/>
          </a:ln>
        </p:spPr>
      </p:cxnSp>
      <p:sp>
        <p:nvSpPr>
          <p:cNvPr id="251" name="Google Shape;251;p7"/>
          <p:cNvSpPr txBox="1"/>
          <p:nvPr/>
        </p:nvSpPr>
        <p:spPr>
          <a:xfrm>
            <a:off x="4101175" y="2962750"/>
            <a:ext cx="4072200" cy="923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5E"/>
              </a:buClr>
              <a:buSzPts val="5400"/>
              <a:buFont typeface="Arial"/>
              <a:buNone/>
            </a:pPr>
            <a:r>
              <a:rPr b="1" lang="en-US" sz="5400">
                <a:solidFill>
                  <a:srgbClr val="33335E"/>
                </a:solidFill>
              </a:rPr>
              <a:t>Motivation</a:t>
            </a:r>
            <a:endParaRPr b="1" i="0" sz="5400" u="none" cap="none" strike="noStrike">
              <a:solidFill>
                <a:srgbClr val="3F3F3F"/>
              </a:solidFill>
              <a:latin typeface="Bodoni"/>
              <a:ea typeface="Bodoni"/>
              <a:cs typeface="Bodoni"/>
              <a:sym typeface="Bodoni"/>
            </a:endParaRPr>
          </a:p>
        </p:txBody>
      </p:sp>
      <p:cxnSp>
        <p:nvCxnSpPr>
          <p:cNvPr id="252" name="Google Shape;252;p7"/>
          <p:cNvCxnSpPr/>
          <p:nvPr/>
        </p:nvCxnSpPr>
        <p:spPr>
          <a:xfrm>
            <a:off x="3198744" y="3986484"/>
            <a:ext cx="5794513" cy="0"/>
          </a:xfrm>
          <a:prstGeom prst="straightConnector1">
            <a:avLst/>
          </a:prstGeom>
          <a:noFill/>
          <a:ln cap="flat" cmpd="sng" w="19050">
            <a:solidFill>
              <a:srgbClr val="7F7F7F"/>
            </a:solidFill>
            <a:prstDash val="solid"/>
            <a:miter lim="800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8"/>
          <p:cNvSpPr/>
          <p:nvPr/>
        </p:nvSpPr>
        <p:spPr>
          <a:xfrm>
            <a:off x="334963" y="333375"/>
            <a:ext cx="11522100" cy="6199500"/>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8" name="Google Shape;258;p8"/>
          <p:cNvSpPr/>
          <p:nvPr/>
        </p:nvSpPr>
        <p:spPr>
          <a:xfrm rot="-843440">
            <a:off x="11286605" y="112799"/>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9" name="Google Shape;259;p8"/>
          <p:cNvSpPr/>
          <p:nvPr/>
        </p:nvSpPr>
        <p:spPr>
          <a:xfrm rot="-843440">
            <a:off x="10175377" y="691127"/>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260" name="Google Shape;260;p8"/>
          <p:cNvGrpSpPr/>
          <p:nvPr/>
        </p:nvGrpSpPr>
        <p:grpSpPr>
          <a:xfrm rot="10800000">
            <a:off x="-114660" y="5484213"/>
            <a:ext cx="2153610" cy="1377626"/>
            <a:chOff x="1157092" y="5480374"/>
            <a:chExt cx="2153610" cy="1377626"/>
          </a:xfrm>
        </p:grpSpPr>
        <p:sp>
          <p:nvSpPr>
            <p:cNvPr id="261" name="Google Shape;261;p8"/>
            <p:cNvSpPr/>
            <p:nvPr/>
          </p:nvSpPr>
          <p:spPr>
            <a:xfrm rot="-843440">
              <a:off x="2289750" y="5593172"/>
              <a:ext cx="982630" cy="436696"/>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2" name="Google Shape;262;p8"/>
            <p:cNvSpPr/>
            <p:nvPr/>
          </p:nvSpPr>
          <p:spPr>
            <a:xfrm rot="-843440">
              <a:off x="1178522" y="6171500"/>
              <a:ext cx="2110749"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263" name="Google Shape;263;p8"/>
          <p:cNvSpPr/>
          <p:nvPr/>
        </p:nvSpPr>
        <p:spPr>
          <a:xfrm rot="-843440">
            <a:off x="10175377" y="3174139"/>
            <a:ext cx="2110749" cy="436696"/>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4" name="Google Shape;264;p8"/>
          <p:cNvSpPr/>
          <p:nvPr/>
        </p:nvSpPr>
        <p:spPr>
          <a:xfrm rot="-843440">
            <a:off x="11139174" y="3493037"/>
            <a:ext cx="1132302" cy="436696"/>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5" name="Google Shape;265;p8"/>
          <p:cNvSpPr/>
          <p:nvPr/>
        </p:nvSpPr>
        <p:spPr>
          <a:xfrm rot="-843440">
            <a:off x="-63870" y="2987931"/>
            <a:ext cx="570195" cy="377474"/>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266" name="Google Shape;266;p8"/>
          <p:cNvCxnSpPr/>
          <p:nvPr/>
        </p:nvCxnSpPr>
        <p:spPr>
          <a:xfrm flipH="1" rot="10800000">
            <a:off x="-1" y="5219700"/>
            <a:ext cx="2305051" cy="596900"/>
          </a:xfrm>
          <a:prstGeom prst="straightConnector1">
            <a:avLst/>
          </a:prstGeom>
          <a:noFill/>
          <a:ln cap="flat" cmpd="sng" w="9525">
            <a:solidFill>
              <a:srgbClr val="F5C059"/>
            </a:solidFill>
            <a:prstDash val="solid"/>
            <a:miter lim="800000"/>
            <a:headEnd len="sm" w="sm" type="none"/>
            <a:tailEnd len="sm" w="sm" type="none"/>
          </a:ln>
        </p:spPr>
      </p:cxnSp>
      <p:cxnSp>
        <p:nvCxnSpPr>
          <p:cNvPr id="267" name="Google Shape;267;p8"/>
          <p:cNvCxnSpPr/>
          <p:nvPr/>
        </p:nvCxnSpPr>
        <p:spPr>
          <a:xfrm flipH="1" rot="10800000">
            <a:off x="11248283" y="3912934"/>
            <a:ext cx="948405" cy="245592"/>
          </a:xfrm>
          <a:prstGeom prst="straightConnector1">
            <a:avLst/>
          </a:prstGeom>
          <a:noFill/>
          <a:ln cap="flat" cmpd="sng" w="9525">
            <a:solidFill>
              <a:srgbClr val="F5C059"/>
            </a:solidFill>
            <a:prstDash val="solid"/>
            <a:miter lim="800000"/>
            <a:headEnd len="sm" w="sm" type="none"/>
            <a:tailEnd len="sm" w="sm" type="none"/>
          </a:ln>
        </p:spPr>
      </p:cxnSp>
      <p:cxnSp>
        <p:nvCxnSpPr>
          <p:cNvPr id="268" name="Google Shape;268;p8"/>
          <p:cNvCxnSpPr/>
          <p:nvPr/>
        </p:nvCxnSpPr>
        <p:spPr>
          <a:xfrm flipH="1" rot="10800000">
            <a:off x="10346635" y="977223"/>
            <a:ext cx="1832521" cy="474536"/>
          </a:xfrm>
          <a:prstGeom prst="straightConnector1">
            <a:avLst/>
          </a:prstGeom>
          <a:noFill/>
          <a:ln cap="flat" cmpd="sng" w="9525">
            <a:solidFill>
              <a:srgbClr val="F5C059"/>
            </a:solidFill>
            <a:prstDash val="solid"/>
            <a:miter lim="800000"/>
            <a:headEnd len="sm" w="sm" type="none"/>
            <a:tailEnd len="sm" w="sm" type="none"/>
          </a:ln>
        </p:spPr>
      </p:cxnSp>
      <p:cxnSp>
        <p:nvCxnSpPr>
          <p:cNvPr id="269" name="Google Shape;269;p8"/>
          <p:cNvCxnSpPr/>
          <p:nvPr/>
        </p:nvCxnSpPr>
        <p:spPr>
          <a:xfrm flipH="1" rot="10800000">
            <a:off x="-4690" y="2722030"/>
            <a:ext cx="811052" cy="210024"/>
          </a:xfrm>
          <a:prstGeom prst="straightConnector1">
            <a:avLst/>
          </a:prstGeom>
          <a:noFill/>
          <a:ln cap="flat" cmpd="sng" w="9525">
            <a:solidFill>
              <a:srgbClr val="F5C059"/>
            </a:solidFill>
            <a:prstDash val="solid"/>
            <a:miter lim="800000"/>
            <a:headEnd len="sm" w="sm" type="none"/>
            <a:tailEnd len="sm" w="sm" type="none"/>
          </a:ln>
        </p:spPr>
      </p:cxnSp>
      <p:sp>
        <p:nvSpPr>
          <p:cNvPr id="270" name="Google Shape;270;p8"/>
          <p:cNvSpPr txBox="1"/>
          <p:nvPr/>
        </p:nvSpPr>
        <p:spPr>
          <a:xfrm>
            <a:off x="4713900" y="555463"/>
            <a:ext cx="2764200" cy="708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5E"/>
              </a:buClr>
              <a:buSzPts val="4000"/>
              <a:buFont typeface="Bodoni"/>
              <a:buNone/>
            </a:pPr>
            <a:r>
              <a:rPr b="1" lang="en-US" sz="4000">
                <a:solidFill>
                  <a:srgbClr val="33335E"/>
                </a:solidFill>
                <a:latin typeface="Bodoni"/>
                <a:ea typeface="Bodoni"/>
                <a:cs typeface="Bodoni"/>
                <a:sym typeface="Bodoni"/>
              </a:rPr>
              <a:t>Motivation</a:t>
            </a:r>
            <a:endParaRPr b="1" i="0" sz="4000" u="none" cap="none" strike="noStrike">
              <a:solidFill>
                <a:schemeClr val="dk1"/>
              </a:solidFill>
              <a:latin typeface="Bodoni"/>
              <a:ea typeface="Bodoni"/>
              <a:cs typeface="Bodoni"/>
              <a:sym typeface="Bodoni"/>
            </a:endParaRPr>
          </a:p>
        </p:txBody>
      </p:sp>
      <p:sp>
        <p:nvSpPr>
          <p:cNvPr id="271" name="Google Shape;271;p8"/>
          <p:cNvSpPr txBox="1"/>
          <p:nvPr/>
        </p:nvSpPr>
        <p:spPr>
          <a:xfrm>
            <a:off x="1724660" y="3141345"/>
            <a:ext cx="5079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700"/>
              </a:spcBef>
              <a:spcAft>
                <a:spcPts val="0"/>
              </a:spcAft>
              <a:buClr>
                <a:srgbClr val="000000"/>
              </a:buClr>
              <a:buSzPts val="2400"/>
              <a:buFont typeface="Arial"/>
              <a:buNone/>
            </a:pPr>
            <a:r>
              <a:t/>
            </a:r>
            <a:endParaRPr b="0" i="0" sz="2400" u="none" cap="none" strike="noStrike">
              <a:solidFill>
                <a:srgbClr val="000000"/>
              </a:solidFill>
              <a:latin typeface="Bodoni"/>
              <a:ea typeface="Bodoni"/>
              <a:cs typeface="Bodoni"/>
              <a:sym typeface="Bodoni"/>
            </a:endParaRPr>
          </a:p>
        </p:txBody>
      </p:sp>
      <p:pic>
        <p:nvPicPr>
          <p:cNvPr id="272" name="Google Shape;272;p8"/>
          <p:cNvPicPr preferRelativeResize="0"/>
          <p:nvPr/>
        </p:nvPicPr>
        <p:blipFill>
          <a:blip r:embed="rId3">
            <a:alphaModFix/>
          </a:blip>
          <a:stretch>
            <a:fillRect/>
          </a:stretch>
        </p:blipFill>
        <p:spPr>
          <a:xfrm>
            <a:off x="1576050" y="1568488"/>
            <a:ext cx="5695950" cy="4543425"/>
          </a:xfrm>
          <a:prstGeom prst="rect">
            <a:avLst/>
          </a:prstGeom>
          <a:noFill/>
          <a:ln cap="flat" cmpd="sng" w="38100">
            <a:solidFill>
              <a:srgbClr val="33335E"/>
            </a:solidFill>
            <a:prstDash val="solid"/>
            <a:miter lim="8000"/>
            <a:headEnd len="sm" w="sm" type="none"/>
            <a:tailEnd len="sm" w="sm" type="none"/>
          </a:ln>
        </p:spPr>
      </p:pic>
      <p:sp>
        <p:nvSpPr>
          <p:cNvPr id="273" name="Google Shape;273;p8"/>
          <p:cNvSpPr txBox="1"/>
          <p:nvPr/>
        </p:nvSpPr>
        <p:spPr>
          <a:xfrm>
            <a:off x="7792325" y="3959375"/>
            <a:ext cx="3847800" cy="9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YAML scripts define pod’s behavior.</a:t>
            </a:r>
            <a:endParaRPr b="1" sz="2800">
              <a:solidFill>
                <a:schemeClr val="dk1"/>
              </a:solidFill>
            </a:endParaRPr>
          </a:p>
        </p:txBody>
      </p:sp>
      <p:sp>
        <p:nvSpPr>
          <p:cNvPr id="274" name="Google Shape;274;p8"/>
          <p:cNvSpPr txBox="1"/>
          <p:nvPr/>
        </p:nvSpPr>
        <p:spPr>
          <a:xfrm>
            <a:off x="4984825" y="2579000"/>
            <a:ext cx="2304900" cy="6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Permissions</a:t>
            </a:r>
            <a:endParaRPr sz="2800">
              <a:solidFill>
                <a:schemeClr val="dk1"/>
              </a:solidFill>
            </a:endParaRPr>
          </a:p>
        </p:txBody>
      </p:sp>
      <p:sp>
        <p:nvSpPr>
          <p:cNvPr id="275" name="Google Shape;275;p8"/>
          <p:cNvSpPr/>
          <p:nvPr/>
        </p:nvSpPr>
        <p:spPr>
          <a:xfrm>
            <a:off x="1737200" y="2417850"/>
            <a:ext cx="2852400" cy="823500"/>
          </a:xfrm>
          <a:prstGeom prst="roundRect">
            <a:avLst>
              <a:gd fmla="val 16667" name="adj"/>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8"/>
          <p:cNvSpPr/>
          <p:nvPr/>
        </p:nvSpPr>
        <p:spPr>
          <a:xfrm>
            <a:off x="1880450" y="3707075"/>
            <a:ext cx="2153700" cy="504600"/>
          </a:xfrm>
          <a:prstGeom prst="roundRect">
            <a:avLst>
              <a:gd fmla="val 16667" name="adj"/>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8"/>
          <p:cNvSpPr/>
          <p:nvPr/>
        </p:nvSpPr>
        <p:spPr>
          <a:xfrm>
            <a:off x="1683475" y="5139550"/>
            <a:ext cx="5228700" cy="936300"/>
          </a:xfrm>
          <a:prstGeom prst="roundRect">
            <a:avLst>
              <a:gd fmla="val 16667" name="adj"/>
            </a:avLst>
          </a:prstGeom>
          <a:noFill/>
          <a:ln cap="flat" cmpd="sng" w="38100">
            <a:solidFill>
              <a:srgbClr val="3333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8"/>
          <p:cNvSpPr txBox="1"/>
          <p:nvPr/>
        </p:nvSpPr>
        <p:spPr>
          <a:xfrm>
            <a:off x="4984825" y="3491225"/>
            <a:ext cx="3044100" cy="9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Networking Policies</a:t>
            </a:r>
            <a:endParaRPr sz="2800">
              <a:solidFill>
                <a:schemeClr val="dk1"/>
              </a:solidFill>
            </a:endParaRPr>
          </a:p>
        </p:txBody>
      </p:sp>
      <p:sp>
        <p:nvSpPr>
          <p:cNvPr id="279" name="Google Shape;279;p8"/>
          <p:cNvSpPr txBox="1"/>
          <p:nvPr/>
        </p:nvSpPr>
        <p:spPr>
          <a:xfrm>
            <a:off x="7478100" y="5276500"/>
            <a:ext cx="1832400" cy="6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Access Controls</a:t>
            </a:r>
            <a:endParaRPr sz="2800">
              <a:solidFill>
                <a:schemeClr val="dk1"/>
              </a:solidFill>
            </a:endParaRPr>
          </a:p>
        </p:txBody>
      </p:sp>
      <p:pic>
        <p:nvPicPr>
          <p:cNvPr id="280" name="Google Shape;280;p8"/>
          <p:cNvPicPr preferRelativeResize="0"/>
          <p:nvPr/>
        </p:nvPicPr>
        <p:blipFill>
          <a:blip r:embed="rId4">
            <a:alphaModFix/>
          </a:blip>
          <a:stretch>
            <a:fillRect/>
          </a:stretch>
        </p:blipFill>
        <p:spPr>
          <a:xfrm>
            <a:off x="7636176" y="1451738"/>
            <a:ext cx="2153600" cy="1918774"/>
          </a:xfrm>
          <a:prstGeom prst="rect">
            <a:avLst/>
          </a:prstGeom>
          <a:noFill/>
          <a:ln cap="flat" cmpd="sng" w="38100">
            <a:solidFill>
              <a:srgbClr val="33335E"/>
            </a:solidFill>
            <a:prstDash val="solid"/>
            <a:miter lim="8000"/>
            <a:headEnd len="sm" w="sm" type="none"/>
            <a:tailEnd len="sm" w="sm" type="none"/>
          </a:ln>
        </p:spPr>
      </p:pic>
      <p:sp>
        <p:nvSpPr>
          <p:cNvPr id="281" name="Google Shape;281;p8"/>
          <p:cNvSpPr txBox="1"/>
          <p:nvPr/>
        </p:nvSpPr>
        <p:spPr>
          <a:xfrm>
            <a:off x="10136225" y="1776288"/>
            <a:ext cx="2153700" cy="8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Resource Limits</a:t>
            </a:r>
            <a:endParaRPr sz="2800">
              <a:solidFill>
                <a:schemeClr val="dk1"/>
              </a:solidFill>
            </a:endParaRPr>
          </a:p>
        </p:txBody>
      </p:sp>
      <p:cxnSp>
        <p:nvCxnSpPr>
          <p:cNvPr id="282" name="Google Shape;282;p8"/>
          <p:cNvCxnSpPr>
            <a:stCxn id="275" idx="3"/>
            <a:endCxn id="274" idx="1"/>
          </p:cNvCxnSpPr>
          <p:nvPr/>
        </p:nvCxnSpPr>
        <p:spPr>
          <a:xfrm>
            <a:off x="4589600" y="2829600"/>
            <a:ext cx="395100" cy="80700"/>
          </a:xfrm>
          <a:prstGeom prst="straightConnector1">
            <a:avLst/>
          </a:prstGeom>
          <a:noFill/>
          <a:ln cap="flat" cmpd="sng" w="9525">
            <a:solidFill>
              <a:schemeClr val="dk2"/>
            </a:solidFill>
            <a:prstDash val="solid"/>
            <a:round/>
            <a:headEnd len="med" w="med" type="none"/>
            <a:tailEnd len="med" w="med" type="triangle"/>
          </a:ln>
        </p:spPr>
      </p:cxnSp>
      <p:cxnSp>
        <p:nvCxnSpPr>
          <p:cNvPr id="283" name="Google Shape;283;p8"/>
          <p:cNvCxnSpPr>
            <a:stCxn id="276" idx="3"/>
            <a:endCxn id="278" idx="1"/>
          </p:cNvCxnSpPr>
          <p:nvPr/>
        </p:nvCxnSpPr>
        <p:spPr>
          <a:xfrm>
            <a:off x="4034150" y="3959375"/>
            <a:ext cx="950700" cy="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8"/>
          <p:cNvCxnSpPr>
            <a:stCxn id="277" idx="3"/>
            <a:endCxn id="279" idx="1"/>
          </p:cNvCxnSpPr>
          <p:nvPr/>
        </p:nvCxnSpPr>
        <p:spPr>
          <a:xfrm>
            <a:off x="6912175" y="5607700"/>
            <a:ext cx="565800" cy="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8"/>
          <p:cNvCxnSpPr>
            <a:stCxn id="280" idx="3"/>
            <a:endCxn id="281" idx="1"/>
          </p:cNvCxnSpPr>
          <p:nvPr/>
        </p:nvCxnSpPr>
        <p:spPr>
          <a:xfrm flipH="1" rot="10800000">
            <a:off x="9789776" y="2187925"/>
            <a:ext cx="346500" cy="223200"/>
          </a:xfrm>
          <a:prstGeom prst="straightConnector1">
            <a:avLst/>
          </a:prstGeom>
          <a:noFill/>
          <a:ln cap="flat" cmpd="sng" w="9525">
            <a:solidFill>
              <a:schemeClr val="dk2"/>
            </a:solidFill>
            <a:prstDash val="solid"/>
            <a:round/>
            <a:headEnd len="med" w="med" type="none"/>
            <a:tailEnd len="med" w="med" type="triangle"/>
          </a:ln>
        </p:spPr>
      </p:cxnSp>
      <p:sp>
        <p:nvSpPr>
          <p:cNvPr id="286" name="Google Shape;286;p8"/>
          <p:cNvSpPr txBox="1"/>
          <p:nvPr/>
        </p:nvSpPr>
        <p:spPr>
          <a:xfrm>
            <a:off x="9002500" y="1664200"/>
            <a:ext cx="395100" cy="332700"/>
          </a:xfrm>
          <a:prstGeom prst="rect">
            <a:avLst/>
          </a:prstGeom>
          <a:solidFill>
            <a:srgbClr val="00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rPr>
              <a:t>10</a:t>
            </a:r>
            <a:endParaRPr sz="1500">
              <a:solidFill>
                <a:schemeClr val="dk1"/>
              </a:solidFill>
            </a:endParaRPr>
          </a:p>
        </p:txBody>
      </p:sp>
      <p:sp>
        <p:nvSpPr>
          <p:cNvPr id="287" name="Google Shape;287;p8"/>
          <p:cNvSpPr txBox="1"/>
          <p:nvPr/>
        </p:nvSpPr>
        <p:spPr>
          <a:xfrm>
            <a:off x="9002500" y="2417850"/>
            <a:ext cx="395100" cy="332700"/>
          </a:xfrm>
          <a:prstGeom prst="rect">
            <a:avLst/>
          </a:prstGeom>
          <a:solidFill>
            <a:srgbClr val="00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11</a:t>
            </a:r>
            <a:endParaRPr sz="1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2a10b95a37_0_52"/>
          <p:cNvSpPr/>
          <p:nvPr/>
        </p:nvSpPr>
        <p:spPr>
          <a:xfrm>
            <a:off x="334963" y="333375"/>
            <a:ext cx="11522100" cy="6199500"/>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3" name="Google Shape;293;g32a10b95a37_0_52"/>
          <p:cNvSpPr/>
          <p:nvPr/>
        </p:nvSpPr>
        <p:spPr>
          <a:xfrm rot="-843957">
            <a:off x="11286653" y="112720"/>
            <a:ext cx="982560" cy="436710"/>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4" name="Google Shape;294;g32a10b95a37_0_52"/>
          <p:cNvSpPr/>
          <p:nvPr/>
        </p:nvSpPr>
        <p:spPr>
          <a:xfrm rot="-843478">
            <a:off x="10175440" y="691104"/>
            <a:ext cx="2110715"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295" name="Google Shape;295;g32a10b95a37_0_52"/>
          <p:cNvGrpSpPr/>
          <p:nvPr/>
        </p:nvGrpSpPr>
        <p:grpSpPr>
          <a:xfrm rot="10800000">
            <a:off x="-114750" y="5484231"/>
            <a:ext cx="2153700" cy="1377734"/>
            <a:chOff x="1157092" y="5480248"/>
            <a:chExt cx="2153700" cy="1377734"/>
          </a:xfrm>
        </p:grpSpPr>
        <p:sp>
          <p:nvSpPr>
            <p:cNvPr id="296" name="Google Shape;296;g32a10b95a37_0_52"/>
            <p:cNvSpPr/>
            <p:nvPr/>
          </p:nvSpPr>
          <p:spPr>
            <a:xfrm rot="-843957">
              <a:off x="2289798" y="5593093"/>
              <a:ext cx="982560" cy="436710"/>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7" name="Google Shape;297;g32a10b95a37_0_52"/>
            <p:cNvSpPr/>
            <p:nvPr/>
          </p:nvSpPr>
          <p:spPr>
            <a:xfrm rot="-843478">
              <a:off x="1178585" y="6171477"/>
              <a:ext cx="2110715"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298" name="Google Shape;298;g32a10b95a37_0_52"/>
          <p:cNvSpPr/>
          <p:nvPr/>
        </p:nvSpPr>
        <p:spPr>
          <a:xfrm rot="-843478">
            <a:off x="10175440" y="3174116"/>
            <a:ext cx="2110715" cy="436710"/>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9" name="Google Shape;299;g32a10b95a37_0_52"/>
          <p:cNvSpPr/>
          <p:nvPr/>
        </p:nvSpPr>
        <p:spPr>
          <a:xfrm rot="-843721">
            <a:off x="11139229" y="3492985"/>
            <a:ext cx="1132229"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00" name="Google Shape;300;g32a10b95a37_0_52"/>
          <p:cNvSpPr/>
          <p:nvPr/>
        </p:nvSpPr>
        <p:spPr>
          <a:xfrm rot="-843929">
            <a:off x="-63824" y="2987867"/>
            <a:ext cx="570298" cy="377628"/>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301" name="Google Shape;301;g32a10b95a37_0_52"/>
          <p:cNvCxnSpPr/>
          <p:nvPr/>
        </p:nvCxnSpPr>
        <p:spPr>
          <a:xfrm flipH="1" rot="10800000">
            <a:off x="-1" y="5219600"/>
            <a:ext cx="2305200" cy="597000"/>
          </a:xfrm>
          <a:prstGeom prst="straightConnector1">
            <a:avLst/>
          </a:prstGeom>
          <a:noFill/>
          <a:ln cap="flat" cmpd="sng" w="9525">
            <a:solidFill>
              <a:srgbClr val="F5C059"/>
            </a:solidFill>
            <a:prstDash val="solid"/>
            <a:miter lim="800000"/>
            <a:headEnd len="sm" w="sm" type="none"/>
            <a:tailEnd len="sm" w="sm" type="none"/>
          </a:ln>
        </p:spPr>
      </p:cxnSp>
      <p:cxnSp>
        <p:nvCxnSpPr>
          <p:cNvPr id="302" name="Google Shape;302;g32a10b95a37_0_52"/>
          <p:cNvCxnSpPr/>
          <p:nvPr/>
        </p:nvCxnSpPr>
        <p:spPr>
          <a:xfrm flipH="1" rot="10800000">
            <a:off x="11248283" y="3912826"/>
            <a:ext cx="948300" cy="245700"/>
          </a:xfrm>
          <a:prstGeom prst="straightConnector1">
            <a:avLst/>
          </a:prstGeom>
          <a:noFill/>
          <a:ln cap="flat" cmpd="sng" w="9525">
            <a:solidFill>
              <a:srgbClr val="F5C059"/>
            </a:solidFill>
            <a:prstDash val="solid"/>
            <a:miter lim="800000"/>
            <a:headEnd len="sm" w="sm" type="none"/>
            <a:tailEnd len="sm" w="sm" type="none"/>
          </a:ln>
        </p:spPr>
      </p:cxnSp>
      <p:cxnSp>
        <p:nvCxnSpPr>
          <p:cNvPr id="303" name="Google Shape;303;g32a10b95a37_0_52"/>
          <p:cNvCxnSpPr/>
          <p:nvPr/>
        </p:nvCxnSpPr>
        <p:spPr>
          <a:xfrm flipH="1" rot="10800000">
            <a:off x="10346635" y="977159"/>
            <a:ext cx="1832400" cy="474600"/>
          </a:xfrm>
          <a:prstGeom prst="straightConnector1">
            <a:avLst/>
          </a:prstGeom>
          <a:noFill/>
          <a:ln cap="flat" cmpd="sng" w="9525">
            <a:solidFill>
              <a:srgbClr val="F5C059"/>
            </a:solidFill>
            <a:prstDash val="solid"/>
            <a:miter lim="800000"/>
            <a:headEnd len="sm" w="sm" type="none"/>
            <a:tailEnd len="sm" w="sm" type="none"/>
          </a:ln>
        </p:spPr>
      </p:cxnSp>
      <p:cxnSp>
        <p:nvCxnSpPr>
          <p:cNvPr id="304" name="Google Shape;304;g32a10b95a37_0_52"/>
          <p:cNvCxnSpPr/>
          <p:nvPr/>
        </p:nvCxnSpPr>
        <p:spPr>
          <a:xfrm flipH="1" rot="10800000">
            <a:off x="-4690" y="2722054"/>
            <a:ext cx="811200" cy="210000"/>
          </a:xfrm>
          <a:prstGeom prst="straightConnector1">
            <a:avLst/>
          </a:prstGeom>
          <a:noFill/>
          <a:ln cap="flat" cmpd="sng" w="9525">
            <a:solidFill>
              <a:srgbClr val="F5C059"/>
            </a:solidFill>
            <a:prstDash val="solid"/>
            <a:miter lim="800000"/>
            <a:headEnd len="sm" w="sm" type="none"/>
            <a:tailEnd len="sm" w="sm" type="none"/>
          </a:ln>
        </p:spPr>
      </p:cxnSp>
      <p:sp>
        <p:nvSpPr>
          <p:cNvPr id="305" name="Google Shape;305;g32a10b95a37_0_52"/>
          <p:cNvSpPr txBox="1"/>
          <p:nvPr/>
        </p:nvSpPr>
        <p:spPr>
          <a:xfrm>
            <a:off x="4645288" y="555438"/>
            <a:ext cx="2764200" cy="708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5E"/>
              </a:buClr>
              <a:buSzPts val="4000"/>
              <a:buFont typeface="Bodoni"/>
              <a:buNone/>
            </a:pPr>
            <a:r>
              <a:rPr b="1" lang="en-US" sz="4000">
                <a:solidFill>
                  <a:srgbClr val="33335E"/>
                </a:solidFill>
                <a:latin typeface="Bodoni"/>
                <a:ea typeface="Bodoni"/>
                <a:cs typeface="Bodoni"/>
                <a:sym typeface="Bodoni"/>
              </a:rPr>
              <a:t>Motivation</a:t>
            </a:r>
            <a:endParaRPr b="1" i="0" sz="4000" u="none" cap="none" strike="noStrike">
              <a:solidFill>
                <a:schemeClr val="dk1"/>
              </a:solidFill>
              <a:latin typeface="Bodoni"/>
              <a:ea typeface="Bodoni"/>
              <a:cs typeface="Bodoni"/>
              <a:sym typeface="Bodoni"/>
            </a:endParaRPr>
          </a:p>
        </p:txBody>
      </p:sp>
      <p:sp>
        <p:nvSpPr>
          <p:cNvPr id="306" name="Google Shape;306;g32a10b95a37_0_52"/>
          <p:cNvSpPr txBox="1"/>
          <p:nvPr/>
        </p:nvSpPr>
        <p:spPr>
          <a:xfrm>
            <a:off x="1724660" y="3141345"/>
            <a:ext cx="5079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700"/>
              </a:spcBef>
              <a:spcAft>
                <a:spcPts val="0"/>
              </a:spcAft>
              <a:buClr>
                <a:srgbClr val="000000"/>
              </a:buClr>
              <a:buSzPts val="2400"/>
              <a:buFont typeface="Arial"/>
              <a:buNone/>
            </a:pPr>
            <a:r>
              <a:t/>
            </a:r>
            <a:endParaRPr b="0" i="0" sz="2400" u="none" cap="none" strike="noStrike">
              <a:solidFill>
                <a:srgbClr val="000000"/>
              </a:solidFill>
              <a:latin typeface="Bodoni"/>
              <a:ea typeface="Bodoni"/>
              <a:cs typeface="Bodoni"/>
              <a:sym typeface="Bodoni"/>
            </a:endParaRPr>
          </a:p>
        </p:txBody>
      </p:sp>
      <p:pic>
        <p:nvPicPr>
          <p:cNvPr id="307" name="Google Shape;307;g32a10b95a37_0_52"/>
          <p:cNvPicPr preferRelativeResize="0"/>
          <p:nvPr/>
        </p:nvPicPr>
        <p:blipFill>
          <a:blip r:embed="rId3">
            <a:alphaModFix/>
          </a:blip>
          <a:stretch>
            <a:fillRect/>
          </a:stretch>
        </p:blipFill>
        <p:spPr>
          <a:xfrm>
            <a:off x="1655450" y="1413889"/>
            <a:ext cx="8743875" cy="4594925"/>
          </a:xfrm>
          <a:prstGeom prst="rect">
            <a:avLst/>
          </a:prstGeom>
          <a:noFill/>
          <a:ln cap="flat" cmpd="sng" w="38100">
            <a:solidFill>
              <a:srgbClr val="33335E"/>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32a10b95a37_0_34"/>
          <p:cNvSpPr/>
          <p:nvPr/>
        </p:nvSpPr>
        <p:spPr>
          <a:xfrm>
            <a:off x="334963" y="333375"/>
            <a:ext cx="11522100" cy="6199500"/>
          </a:xfrm>
          <a:prstGeom prst="rect">
            <a:avLst/>
          </a:prstGeom>
          <a:noFill/>
          <a:ln cap="flat" cmpd="sng" w="38100">
            <a:solidFill>
              <a:srgbClr val="3333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13" name="Google Shape;313;g32a10b95a37_0_34"/>
          <p:cNvSpPr/>
          <p:nvPr/>
        </p:nvSpPr>
        <p:spPr>
          <a:xfrm rot="-843957">
            <a:off x="11286653" y="112720"/>
            <a:ext cx="982560" cy="436710"/>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14" name="Google Shape;314;g32a10b95a37_0_34"/>
          <p:cNvSpPr/>
          <p:nvPr/>
        </p:nvSpPr>
        <p:spPr>
          <a:xfrm rot="-843478">
            <a:off x="10175440" y="691104"/>
            <a:ext cx="2110715"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315" name="Google Shape;315;g32a10b95a37_0_34"/>
          <p:cNvGrpSpPr/>
          <p:nvPr/>
        </p:nvGrpSpPr>
        <p:grpSpPr>
          <a:xfrm rot="10800000">
            <a:off x="-114750" y="5484231"/>
            <a:ext cx="2153700" cy="1377734"/>
            <a:chOff x="1157092" y="5480248"/>
            <a:chExt cx="2153700" cy="1377734"/>
          </a:xfrm>
        </p:grpSpPr>
        <p:sp>
          <p:nvSpPr>
            <p:cNvPr id="316" name="Google Shape;316;g32a10b95a37_0_34"/>
            <p:cNvSpPr/>
            <p:nvPr/>
          </p:nvSpPr>
          <p:spPr>
            <a:xfrm rot="-843957">
              <a:off x="2289798" y="5593093"/>
              <a:ext cx="982560" cy="436710"/>
            </a:xfrm>
            <a:prstGeom prst="parallelogram">
              <a:avLst>
                <a:gd fmla="val 25000" name="adj"/>
              </a:avLst>
            </a:prstGeom>
            <a:solidFill>
              <a:srgbClr val="3333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17" name="Google Shape;317;g32a10b95a37_0_34"/>
            <p:cNvSpPr/>
            <p:nvPr/>
          </p:nvSpPr>
          <p:spPr>
            <a:xfrm rot="-843478">
              <a:off x="1178585" y="6171477"/>
              <a:ext cx="2110715"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318" name="Google Shape;318;g32a10b95a37_0_34"/>
          <p:cNvSpPr/>
          <p:nvPr/>
        </p:nvSpPr>
        <p:spPr>
          <a:xfrm rot="-843478">
            <a:off x="10175440" y="3174116"/>
            <a:ext cx="2110715" cy="436710"/>
          </a:xfrm>
          <a:prstGeom prst="parallelogram">
            <a:avLst>
              <a:gd fmla="val 25000" name="adj"/>
            </a:avLst>
          </a:prstGeom>
          <a:solidFill>
            <a:srgbClr val="E6EC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19" name="Google Shape;319;g32a10b95a37_0_34"/>
          <p:cNvSpPr/>
          <p:nvPr/>
        </p:nvSpPr>
        <p:spPr>
          <a:xfrm rot="-843721">
            <a:off x="11139229" y="3492985"/>
            <a:ext cx="1132229" cy="436710"/>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20" name="Google Shape;320;g32a10b95a37_0_34"/>
          <p:cNvSpPr/>
          <p:nvPr/>
        </p:nvSpPr>
        <p:spPr>
          <a:xfrm rot="-843929">
            <a:off x="-63824" y="2987867"/>
            <a:ext cx="570298" cy="377628"/>
          </a:xfrm>
          <a:prstGeom prst="parallelogram">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321" name="Google Shape;321;g32a10b95a37_0_34"/>
          <p:cNvCxnSpPr/>
          <p:nvPr/>
        </p:nvCxnSpPr>
        <p:spPr>
          <a:xfrm flipH="1" rot="10800000">
            <a:off x="-1" y="5219600"/>
            <a:ext cx="2305200" cy="597000"/>
          </a:xfrm>
          <a:prstGeom prst="straightConnector1">
            <a:avLst/>
          </a:prstGeom>
          <a:noFill/>
          <a:ln cap="flat" cmpd="sng" w="9525">
            <a:solidFill>
              <a:srgbClr val="F5C059"/>
            </a:solidFill>
            <a:prstDash val="solid"/>
            <a:miter lim="800000"/>
            <a:headEnd len="sm" w="sm" type="none"/>
            <a:tailEnd len="sm" w="sm" type="none"/>
          </a:ln>
        </p:spPr>
      </p:cxnSp>
      <p:cxnSp>
        <p:nvCxnSpPr>
          <p:cNvPr id="322" name="Google Shape;322;g32a10b95a37_0_34"/>
          <p:cNvCxnSpPr/>
          <p:nvPr/>
        </p:nvCxnSpPr>
        <p:spPr>
          <a:xfrm flipH="1" rot="10800000">
            <a:off x="11248283" y="3912826"/>
            <a:ext cx="948300" cy="245700"/>
          </a:xfrm>
          <a:prstGeom prst="straightConnector1">
            <a:avLst/>
          </a:prstGeom>
          <a:noFill/>
          <a:ln cap="flat" cmpd="sng" w="9525">
            <a:solidFill>
              <a:srgbClr val="F5C059"/>
            </a:solidFill>
            <a:prstDash val="solid"/>
            <a:miter lim="800000"/>
            <a:headEnd len="sm" w="sm" type="none"/>
            <a:tailEnd len="sm" w="sm" type="none"/>
          </a:ln>
        </p:spPr>
      </p:cxnSp>
      <p:cxnSp>
        <p:nvCxnSpPr>
          <p:cNvPr id="323" name="Google Shape;323;g32a10b95a37_0_34"/>
          <p:cNvCxnSpPr/>
          <p:nvPr/>
        </p:nvCxnSpPr>
        <p:spPr>
          <a:xfrm flipH="1" rot="10800000">
            <a:off x="10346635" y="977159"/>
            <a:ext cx="1832400" cy="474600"/>
          </a:xfrm>
          <a:prstGeom prst="straightConnector1">
            <a:avLst/>
          </a:prstGeom>
          <a:noFill/>
          <a:ln cap="flat" cmpd="sng" w="9525">
            <a:solidFill>
              <a:srgbClr val="F5C059"/>
            </a:solidFill>
            <a:prstDash val="solid"/>
            <a:miter lim="800000"/>
            <a:headEnd len="sm" w="sm" type="none"/>
            <a:tailEnd len="sm" w="sm" type="none"/>
          </a:ln>
        </p:spPr>
      </p:cxnSp>
      <p:cxnSp>
        <p:nvCxnSpPr>
          <p:cNvPr id="324" name="Google Shape;324;g32a10b95a37_0_34"/>
          <p:cNvCxnSpPr/>
          <p:nvPr/>
        </p:nvCxnSpPr>
        <p:spPr>
          <a:xfrm flipH="1" rot="10800000">
            <a:off x="-4690" y="2722054"/>
            <a:ext cx="811200" cy="210000"/>
          </a:xfrm>
          <a:prstGeom prst="straightConnector1">
            <a:avLst/>
          </a:prstGeom>
          <a:noFill/>
          <a:ln cap="flat" cmpd="sng" w="9525">
            <a:solidFill>
              <a:srgbClr val="F5C059"/>
            </a:solidFill>
            <a:prstDash val="solid"/>
            <a:miter lim="800000"/>
            <a:headEnd len="sm" w="sm" type="none"/>
            <a:tailEnd len="sm" w="sm" type="none"/>
          </a:ln>
        </p:spPr>
      </p:cxnSp>
      <p:sp>
        <p:nvSpPr>
          <p:cNvPr id="325" name="Google Shape;325;g32a10b95a37_0_34"/>
          <p:cNvSpPr txBox="1"/>
          <p:nvPr/>
        </p:nvSpPr>
        <p:spPr>
          <a:xfrm>
            <a:off x="4713900" y="860488"/>
            <a:ext cx="2764200" cy="708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5E"/>
              </a:buClr>
              <a:buSzPts val="4000"/>
              <a:buFont typeface="Bodoni"/>
              <a:buNone/>
            </a:pPr>
            <a:r>
              <a:rPr b="1" lang="en-US" sz="4000">
                <a:solidFill>
                  <a:srgbClr val="33335E"/>
                </a:solidFill>
                <a:latin typeface="Bodoni"/>
                <a:ea typeface="Bodoni"/>
                <a:cs typeface="Bodoni"/>
                <a:sym typeface="Bodoni"/>
              </a:rPr>
              <a:t>Motivation</a:t>
            </a:r>
            <a:endParaRPr b="1" i="0" sz="4000" u="none" cap="none" strike="noStrike">
              <a:solidFill>
                <a:schemeClr val="dk1"/>
              </a:solidFill>
              <a:latin typeface="Bodoni"/>
              <a:ea typeface="Bodoni"/>
              <a:cs typeface="Bodoni"/>
              <a:sym typeface="Bodoni"/>
            </a:endParaRPr>
          </a:p>
        </p:txBody>
      </p:sp>
      <p:sp>
        <p:nvSpPr>
          <p:cNvPr id="326" name="Google Shape;326;g32a10b95a37_0_34"/>
          <p:cNvSpPr txBox="1"/>
          <p:nvPr/>
        </p:nvSpPr>
        <p:spPr>
          <a:xfrm>
            <a:off x="1650319" y="2495200"/>
            <a:ext cx="8346300" cy="35352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700"/>
              </a:spcBef>
              <a:spcAft>
                <a:spcPts val="0"/>
              </a:spcAft>
              <a:buClr>
                <a:srgbClr val="000000"/>
              </a:buClr>
              <a:buSzPts val="2400"/>
              <a:buFont typeface="Calibri"/>
              <a:buChar char="●"/>
            </a:pPr>
            <a:r>
              <a:rPr b="1" lang="en-US" sz="2400">
                <a:latin typeface="Calibri"/>
                <a:ea typeface="Calibri"/>
                <a:cs typeface="Calibri"/>
                <a:sym typeface="Calibri"/>
              </a:rPr>
              <a:t>Complexity of Configurations</a:t>
            </a:r>
            <a:r>
              <a:rPr lang="en-US" sz="2400">
                <a:latin typeface="Calibri"/>
                <a:ea typeface="Calibri"/>
                <a:cs typeface="Calibri"/>
                <a:sym typeface="Calibri"/>
              </a:rPr>
              <a:t>: Kubernetes pods have numerous parameters, the combinatorial complexity makes manual inspection infeasible.</a:t>
            </a:r>
            <a:endParaRPr sz="2400">
              <a:latin typeface="Calibri"/>
              <a:ea typeface="Calibri"/>
              <a:cs typeface="Calibri"/>
              <a:sym typeface="Calibri"/>
            </a:endParaRPr>
          </a:p>
          <a:p>
            <a:pPr indent="0" lvl="0" marL="457200" marR="0" rtl="0" algn="l">
              <a:lnSpc>
                <a:spcPct val="100000"/>
              </a:lnSpc>
              <a:spcBef>
                <a:spcPts val="700"/>
              </a:spcBef>
              <a:spcAft>
                <a:spcPts val="0"/>
              </a:spcAft>
              <a:buNone/>
            </a:pPr>
            <a:r>
              <a:rPr lang="en-US" sz="1700">
                <a:solidFill>
                  <a:schemeClr val="dk1"/>
                </a:solidFill>
              </a:rPr>
              <a:t>a Kubernetes pod includes parameters like </a:t>
            </a:r>
            <a:r>
              <a:rPr lang="en-US" sz="1700">
                <a:solidFill>
                  <a:srgbClr val="188038"/>
                </a:solidFill>
                <a:latin typeface="Roboto Mono"/>
                <a:ea typeface="Roboto Mono"/>
                <a:cs typeface="Roboto Mono"/>
                <a:sym typeface="Roboto Mono"/>
              </a:rPr>
              <a:t>runAsNonRoot: false</a:t>
            </a:r>
            <a:r>
              <a:rPr lang="en-US" sz="1700">
                <a:solidFill>
                  <a:schemeClr val="dk1"/>
                </a:solidFill>
              </a:rPr>
              <a:t> and </a:t>
            </a:r>
            <a:r>
              <a:rPr lang="en-US" sz="1700">
                <a:solidFill>
                  <a:srgbClr val="188038"/>
                </a:solidFill>
                <a:latin typeface="Roboto Mono"/>
                <a:ea typeface="Roboto Mono"/>
                <a:cs typeface="Roboto Mono"/>
                <a:sym typeface="Roboto Mono"/>
              </a:rPr>
              <a:t>hostNetwork: true</a:t>
            </a:r>
            <a:r>
              <a:rPr lang="en-US" sz="1700">
                <a:solidFill>
                  <a:schemeClr val="dk1"/>
                </a:solidFill>
              </a:rPr>
              <a:t>. These configurations, if combined with missing network policies and insecure access controls, can enable an attacker to escalate privileges and access sensitive data. </a:t>
            </a:r>
            <a:endParaRPr sz="1700">
              <a:solidFill>
                <a:schemeClr val="dk1"/>
              </a:solidFill>
            </a:endParaRPr>
          </a:p>
          <a:p>
            <a:pPr indent="-381000" lvl="0" marL="457200" marR="0" rtl="0" algn="l">
              <a:lnSpc>
                <a:spcPct val="100000"/>
              </a:lnSpc>
              <a:spcBef>
                <a:spcPts val="70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High Risk of Exploitation</a:t>
            </a:r>
            <a:r>
              <a:rPr lang="en-US" sz="2400">
                <a:solidFill>
                  <a:schemeClr val="dk1"/>
                </a:solidFill>
                <a:latin typeface="Calibri"/>
                <a:ea typeface="Calibri"/>
                <a:cs typeface="Calibri"/>
                <a:sym typeface="Calibri"/>
              </a:rPr>
              <a:t>: Even a single vulnerable configuration can enable attackers to escalate privileges, access secrets, or disrupt services.</a:t>
            </a:r>
            <a:endParaRPr sz="2400">
              <a:solidFill>
                <a:schemeClr val="dk1"/>
              </a:solidFill>
              <a:latin typeface="Calibri"/>
              <a:ea typeface="Calibri"/>
              <a:cs typeface="Calibri"/>
              <a:sym typeface="Calibri"/>
            </a:endParaRPr>
          </a:p>
        </p:txBody>
      </p:sp>
      <p:sp>
        <p:nvSpPr>
          <p:cNvPr id="327" name="Google Shape;327;g32a10b95a37_0_34"/>
          <p:cNvSpPr txBox="1"/>
          <p:nvPr/>
        </p:nvSpPr>
        <p:spPr>
          <a:xfrm>
            <a:off x="961450" y="1793600"/>
            <a:ext cx="50799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Challenges with Pod Security:</a:t>
            </a:r>
            <a:endParaRPr sz="2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2020-08-13T07:19:00Z</dcterms:created>
  <dc:creator>Epo ch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8DC0B2410FC34CB8AD3550309C683853_11</vt:lpwstr>
  </property>
  <property fmtid="{D5CDD505-2E9C-101B-9397-08002B2CF9AE}" pid="3" name="KSOProductBuildVer">
    <vt:lpwstr>2052-12.1.0.19302</vt:lpwstr>
  </property>
  <property fmtid="{D5CDD505-2E9C-101B-9397-08002B2CF9AE}" pid="4" name="KSOTemplateUUID">
    <vt:lpwstr>v1.0_mb_VQmAqE4C8As4gIB7tRuRsA==</vt:lpwstr>
  </property>
</Properties>
</file>