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256" r:id="rId2"/>
    <p:sldId id="259" r:id="rId3"/>
    <p:sldId id="260" r:id="rId4"/>
    <p:sldId id="262" r:id="rId5"/>
    <p:sldId id="263" r:id="rId6"/>
    <p:sldId id="264" r:id="rId7"/>
    <p:sldId id="265" r:id="rId8"/>
    <p:sldId id="296" r:id="rId9"/>
    <p:sldId id="297" r:id="rId10"/>
    <p:sldId id="298" r:id="rId11"/>
    <p:sldId id="299" r:id="rId12"/>
    <p:sldId id="300" r:id="rId13"/>
    <p:sldId id="295" r:id="rId14"/>
    <p:sldId id="301" r:id="rId15"/>
    <p:sldId id="302" r:id="rId16"/>
    <p:sldId id="303" r:id="rId17"/>
    <p:sldId id="304" r:id="rId18"/>
    <p:sldId id="305" r:id="rId19"/>
    <p:sldId id="306" r:id="rId20"/>
    <p:sldId id="307" r:id="rId21"/>
    <p:sldId id="308" r:id="rId22"/>
    <p:sldId id="309" r:id="rId23"/>
    <p:sldId id="310" r:id="rId24"/>
    <p:sldId id="311" r:id="rId25"/>
    <p:sldId id="29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p15:clr>
            <a:srgbClr val="A4A3A4"/>
          </p15:clr>
        </p15:guide>
        <p15:guide id="2" pos="28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76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79" autoAdjust="0"/>
  </p:normalViewPr>
  <p:slideViewPr>
    <p:cSldViewPr>
      <p:cViewPr varScale="1">
        <p:scale>
          <a:sx n="120" d="100"/>
          <a:sy n="120" d="100"/>
        </p:scale>
        <p:origin x="1344" y="96"/>
      </p:cViewPr>
      <p:guideLst>
        <p:guide orient="horz" pos="2184"/>
        <p:guide pos="2812"/>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77FF378-DBF9-4D8A-B0BF-F3872C3F1582}" type="datetimeFigureOut">
              <a:rPr lang="zh-CN" altLang="en-US" smtClean="0"/>
              <a:t>2017/4/22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AB2E0A1-C75F-4BCC-978E-41BD4E6572EF}"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535642-ED25-4B5E-B9C5-4E24754DCD40}" type="datetimeFigureOut">
              <a:rPr lang="zh-CN" altLang="en-US" smtClean="0"/>
              <a:t>2017/4/22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EA04FF-16FA-44D3-8000-F54A41FD6821}"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9EA04FF-16FA-44D3-8000-F54A41FD6821}"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19EA04FF-16FA-44D3-8000-F54A41FD6821}"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normAutofit fontScale="85000" lnSpcReduction="10000"/>
          </a:bodyPr>
          <a:lstStyle/>
          <a:p>
            <a:pPr defTabSz="-635">
              <a:lnSpc>
                <a:spcPts val="3800"/>
              </a:lnSpc>
              <a:tabLst>
                <a:tab pos="5029200" algn="l"/>
              </a:tabLst>
            </a:pPr>
            <a:r>
              <a:rPr lang="en-US" altLang="zh-CN" dirty="0" smtClean="0">
                <a:solidFill>
                  <a:srgbClr val="000000"/>
                </a:solidFill>
                <a:latin typeface="黑体" panose="02010609060101010101" pitchFamily="18" charset="-122"/>
                <a:cs typeface="黑体" panose="02010609060101010101" pitchFamily="18" charset="-122"/>
                <a:sym typeface="+mn-ea"/>
              </a:rPr>
              <a:t>unity3D</a:t>
            </a:r>
            <a:r>
              <a:rPr lang="zh-CN" altLang="en-US" dirty="0" smtClean="0">
                <a:solidFill>
                  <a:srgbClr val="000000"/>
                </a:solidFill>
                <a:latin typeface="黑体" panose="02010609060101010101" pitchFamily="18" charset="-122"/>
                <a:cs typeface="黑体" panose="02010609060101010101" pitchFamily="18" charset="-122"/>
                <a:sym typeface="+mn-ea"/>
              </a:rPr>
              <a:t>游戏开发工具拥有功能强大、操作简便、可定制的编辑器，许多游戏开发工作</a:t>
            </a:r>
            <a:endParaRPr lang="zh-CN" altLang="en-US" dirty="0" smtClean="0">
              <a:solidFill>
                <a:srgbClr val="000000"/>
              </a:solidFill>
              <a:latin typeface="黑体" panose="02010609060101010101" pitchFamily="18" charset="-122"/>
              <a:cs typeface="黑体" panose="02010609060101010101" pitchFamily="18" charset="-122"/>
            </a:endParaRPr>
          </a:p>
          <a:p>
            <a:pPr defTabSz="-635">
              <a:lnSpc>
                <a:spcPts val="3800"/>
              </a:lnSpc>
              <a:tabLst>
                <a:tab pos="5029200" algn="l"/>
              </a:tabLst>
            </a:pPr>
            <a:r>
              <a:rPr lang="zh-CN" altLang="en-US" dirty="0" smtClean="0">
                <a:solidFill>
                  <a:srgbClr val="000000"/>
                </a:solidFill>
                <a:latin typeface="黑体" panose="02010609060101010101" pitchFamily="18" charset="-122"/>
                <a:cs typeface="黑体" panose="02010609060101010101" pitchFamily="18" charset="-122"/>
                <a:sym typeface="+mn-ea"/>
              </a:rPr>
              <a:t>都可以通过</a:t>
            </a:r>
            <a:r>
              <a:rPr lang="en-US" altLang="zh-CN" dirty="0" smtClean="0">
                <a:solidFill>
                  <a:srgbClr val="000000"/>
                </a:solidFill>
                <a:latin typeface="黑体" panose="02010609060101010101" pitchFamily="18" charset="-122"/>
                <a:cs typeface="黑体" panose="02010609060101010101" pitchFamily="18" charset="-122"/>
                <a:sym typeface="+mn-ea"/>
              </a:rPr>
              <a:t>Unity</a:t>
            </a:r>
            <a:r>
              <a:rPr lang="zh-CN" altLang="en-US" dirty="0" smtClean="0">
                <a:solidFill>
                  <a:srgbClr val="000000"/>
                </a:solidFill>
                <a:latin typeface="黑体" panose="02010609060101010101" pitchFamily="18" charset="-122"/>
                <a:cs typeface="黑体" panose="02010609060101010101" pitchFamily="18" charset="-122"/>
                <a:sym typeface="+mn-ea"/>
              </a:rPr>
              <a:t>可视化编辑器轻松实现而无须任何编程操作。</a:t>
            </a:r>
            <a:r>
              <a:rPr lang="en-US" altLang="zh-CN" dirty="0" smtClean="0">
                <a:solidFill>
                  <a:srgbClr val="000000"/>
                </a:solidFill>
                <a:latin typeface="黑体" panose="02010609060101010101" pitchFamily="18" charset="-122"/>
                <a:cs typeface="黑体" panose="02010609060101010101" pitchFamily="18" charset="-122"/>
                <a:sym typeface="+mn-ea"/>
              </a:rPr>
              <a:t>Unity</a:t>
            </a:r>
            <a:r>
              <a:rPr lang="zh-CN" altLang="en-US" dirty="0" smtClean="0">
                <a:solidFill>
                  <a:srgbClr val="000000"/>
                </a:solidFill>
                <a:latin typeface="黑体" panose="02010609060101010101" pitchFamily="18" charset="-122"/>
                <a:cs typeface="黑体" panose="02010609060101010101" pitchFamily="18" charset="-122"/>
                <a:sym typeface="+mn-ea"/>
              </a:rPr>
              <a:t>编辑器支持</a:t>
            </a:r>
            <a:r>
              <a:rPr lang="en-US" altLang="zh-CN" dirty="0" smtClean="0">
                <a:solidFill>
                  <a:srgbClr val="000000"/>
                </a:solidFill>
                <a:latin typeface="黑体" panose="02010609060101010101" pitchFamily="18" charset="-122"/>
                <a:cs typeface="黑体" panose="02010609060101010101" pitchFamily="18" charset="-122"/>
                <a:sym typeface="+mn-ea"/>
              </a:rPr>
              <a:t>Windows</a:t>
            </a:r>
            <a:r>
              <a:rPr lang="zh-CN" altLang="en-US" dirty="0" smtClean="0">
                <a:solidFill>
                  <a:srgbClr val="000000"/>
                </a:solidFill>
                <a:latin typeface="黑体" panose="02010609060101010101" pitchFamily="18" charset="-122"/>
                <a:cs typeface="黑体" panose="02010609060101010101" pitchFamily="18" charset="-122"/>
                <a:sym typeface="+mn-ea"/>
              </a:rPr>
              <a:t>和</a:t>
            </a:r>
            <a:endParaRPr lang="zh-CN" altLang="en-US" dirty="0" smtClean="0">
              <a:solidFill>
                <a:srgbClr val="000000"/>
              </a:solidFill>
              <a:latin typeface="黑体" panose="02010609060101010101" pitchFamily="18" charset="-122"/>
              <a:cs typeface="黑体" panose="02010609060101010101" pitchFamily="18" charset="-122"/>
            </a:endParaRPr>
          </a:p>
          <a:p>
            <a:pPr defTabSz="-635">
              <a:lnSpc>
                <a:spcPts val="3800"/>
              </a:lnSpc>
              <a:tabLst>
                <a:tab pos="5029200" algn="l"/>
              </a:tabLst>
            </a:pPr>
            <a:r>
              <a:rPr lang="en-US" altLang="zh-CN" dirty="0" smtClean="0">
                <a:solidFill>
                  <a:srgbClr val="000000"/>
                </a:solidFill>
                <a:latin typeface="黑体" panose="02010609060101010101" pitchFamily="18" charset="-122"/>
                <a:cs typeface="黑体" panose="02010609060101010101" pitchFamily="18" charset="-122"/>
                <a:sym typeface="+mn-ea"/>
              </a:rPr>
              <a:t>OS X</a:t>
            </a:r>
            <a:r>
              <a:rPr lang="zh-CN" altLang="en-US" dirty="0" smtClean="0">
                <a:solidFill>
                  <a:srgbClr val="000000"/>
                </a:solidFill>
                <a:latin typeface="黑体" panose="02010609060101010101" pitchFamily="18" charset="-122"/>
                <a:cs typeface="黑体" panose="02010609060101010101" pitchFamily="18" charset="-122"/>
                <a:sym typeface="+mn-ea"/>
              </a:rPr>
              <a:t>操作系统，在这两系统平台中用户操作界面非常一致，用户可随意在两个操作系统之间</a:t>
            </a:r>
            <a:endParaRPr lang="zh-CN" altLang="en-US" dirty="0" smtClean="0">
              <a:solidFill>
                <a:srgbClr val="000000"/>
              </a:solidFill>
              <a:latin typeface="黑体" panose="02010609060101010101" pitchFamily="18" charset="-122"/>
              <a:cs typeface="黑体" panose="02010609060101010101" pitchFamily="18" charset="-122"/>
            </a:endParaRPr>
          </a:p>
          <a:p>
            <a:pPr defTabSz="-635">
              <a:lnSpc>
                <a:spcPts val="3800"/>
              </a:lnSpc>
              <a:tabLst>
                <a:tab pos="5029200" algn="l"/>
              </a:tabLst>
            </a:pPr>
            <a:r>
              <a:rPr lang="zh-CN" altLang="en-US" dirty="0" smtClean="0">
                <a:solidFill>
                  <a:srgbClr val="000000"/>
                </a:solidFill>
                <a:latin typeface="黑体" panose="02010609060101010101" pitchFamily="18" charset="-122"/>
                <a:cs typeface="黑体" panose="02010609060101010101" pitchFamily="18" charset="-122"/>
                <a:sym typeface="+mn-ea"/>
              </a:rPr>
              <a:t>轻松切换工作。随着</a:t>
            </a:r>
            <a:r>
              <a:rPr lang="en-US" altLang="zh-CN" dirty="0" smtClean="0">
                <a:solidFill>
                  <a:srgbClr val="000000"/>
                </a:solidFill>
                <a:latin typeface="黑体" panose="02010609060101010101" pitchFamily="18" charset="-122"/>
                <a:cs typeface="黑体" panose="02010609060101010101" pitchFamily="18" charset="-122"/>
                <a:sym typeface="+mn-ea"/>
              </a:rPr>
              <a:t>5.0</a:t>
            </a:r>
            <a:r>
              <a:rPr lang="zh-CN" altLang="en-US" dirty="0" smtClean="0">
                <a:solidFill>
                  <a:srgbClr val="000000"/>
                </a:solidFill>
                <a:latin typeface="黑体" panose="02010609060101010101" pitchFamily="18" charset="-122"/>
                <a:cs typeface="黑体" panose="02010609060101010101" pitchFamily="18" charset="-122"/>
                <a:sym typeface="+mn-ea"/>
              </a:rPr>
              <a:t>版本的推出，编辑器功能进行了重要改进，包括支持</a:t>
            </a:r>
            <a:r>
              <a:rPr lang="en-US" altLang="zh-CN" dirty="0" smtClean="0">
                <a:solidFill>
                  <a:srgbClr val="000000"/>
                </a:solidFill>
                <a:latin typeface="黑体" panose="02010609060101010101" pitchFamily="18" charset="-122"/>
                <a:cs typeface="黑体" panose="02010609060101010101" pitchFamily="18" charset="-122"/>
                <a:sym typeface="+mn-ea"/>
              </a:rPr>
              <a:t>64</a:t>
            </a:r>
            <a:r>
              <a:rPr lang="zh-CN" altLang="en-US" dirty="0" smtClean="0">
                <a:solidFill>
                  <a:srgbClr val="000000"/>
                </a:solidFill>
                <a:latin typeface="黑体" panose="02010609060101010101" pitchFamily="18" charset="-122"/>
                <a:cs typeface="黑体" panose="02010609060101010101" pitchFamily="18" charset="-122"/>
                <a:sym typeface="+mn-ea"/>
              </a:rPr>
              <a:t>位编辑器、</a:t>
            </a:r>
          </a:p>
          <a:p>
            <a:pPr defTabSz="-635">
              <a:lnSpc>
                <a:spcPts val="3800"/>
              </a:lnSpc>
              <a:tabLst>
                <a:tab pos="5029200" algn="l"/>
              </a:tabLst>
            </a:pPr>
            <a:r>
              <a:rPr lang="zh-CN" altLang="en-US" dirty="0" smtClean="0">
                <a:solidFill>
                  <a:srgbClr val="000000"/>
                </a:solidFill>
                <a:latin typeface="黑体" panose="02010609060101010101" pitchFamily="18" charset="-122"/>
                <a:cs typeface="黑体" panose="02010609060101010101" pitchFamily="18" charset="-122"/>
                <a:sym typeface="+mn-ea"/>
              </a:rPr>
              <a:t>全新的音效系统、实时全局光照、基于物理特性的高级着色器系统、新版粒子系统、</a:t>
            </a:r>
          </a:p>
          <a:p>
            <a:pPr defTabSz="-635">
              <a:lnSpc>
                <a:spcPts val="3800"/>
              </a:lnSpc>
              <a:tabLst>
                <a:tab pos="5029200" algn="l"/>
              </a:tabLst>
            </a:pPr>
            <a:r>
              <a:rPr lang="en-US" altLang="zh-CN" dirty="0" smtClean="0">
                <a:solidFill>
                  <a:srgbClr val="000000"/>
                </a:solidFill>
                <a:latin typeface="黑体" panose="02010609060101010101" pitchFamily="18" charset="-122"/>
                <a:cs typeface="黑体" panose="02010609060101010101" pitchFamily="18" charset="-122"/>
                <a:sym typeface="+mn-ea"/>
              </a:rPr>
              <a:t>WebGL</a:t>
            </a:r>
            <a:r>
              <a:rPr lang="zh-CN" altLang="en-US" dirty="0" smtClean="0">
                <a:solidFill>
                  <a:srgbClr val="000000"/>
                </a:solidFill>
                <a:latin typeface="黑体" panose="02010609060101010101" pitchFamily="18" charset="-122"/>
                <a:cs typeface="黑体" panose="02010609060101010101" pitchFamily="18" charset="-122"/>
                <a:sym typeface="+mn-ea"/>
              </a:rPr>
              <a:t>网页输出，针对各类视图的功能提升以及对若干操作的简化等。</a:t>
            </a:r>
          </a:p>
          <a:p>
            <a:endParaRPr lang="zh-CN" altLang="en-US"/>
          </a:p>
        </p:txBody>
      </p:sp>
      <p:sp>
        <p:nvSpPr>
          <p:cNvPr id="4" name="灯片编号占位符 3"/>
          <p:cNvSpPr>
            <a:spLocks noGrp="1"/>
          </p:cNvSpPr>
          <p:nvPr>
            <p:ph type="sldNum" sz="quarter" idx="5"/>
          </p:nvPr>
        </p:nvSpPr>
        <p:spPr/>
        <p:txBody>
          <a:bodyPr/>
          <a:lstStyle/>
          <a:p>
            <a:fld id="{19EA04FF-16FA-44D3-8000-F54A41FD6821}"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normAutofit fontScale="92500"/>
          </a:bodyPr>
          <a:lstStyle/>
          <a:p>
            <a:pPr marL="285750" indent="-285750" fontAlgn="auto">
              <a:lnSpc>
                <a:spcPts val="3000"/>
              </a:lnSpc>
              <a:buClr>
                <a:srgbClr val="4BACC6"/>
              </a:buClr>
              <a:buFont typeface="Wingdings" panose="05000000000000000000" pitchFamily="18" charset="0"/>
              <a:buChar char="n"/>
            </a:pPr>
            <a:r>
              <a:rPr lang="zh-CN" altLang="en-US">
                <a:latin typeface="黑体" panose="02010609060101010101" pitchFamily="18" charset="-122"/>
                <a:ea typeface="黑体" panose="02010609060101010101" pitchFamily="18" charset="-122"/>
                <a:sym typeface="+mn-ea"/>
              </a:rPr>
              <a:t>场景视图</a:t>
            </a:r>
            <a:r>
              <a:rPr lang="en-US" altLang="zh-CN">
                <a:latin typeface="黑体" panose="02010609060101010101" pitchFamily="18" charset="-122"/>
                <a:ea typeface="黑体" panose="02010609060101010101" pitchFamily="18" charset="-122"/>
                <a:sym typeface="+mn-ea"/>
              </a:rPr>
              <a:t>(Scene View):</a:t>
            </a:r>
            <a:r>
              <a:rPr lang="zh-CN" altLang="en-US">
                <a:latin typeface="黑体" panose="02010609060101010101" pitchFamily="18" charset="-122"/>
                <a:ea typeface="黑体" panose="02010609060101010101" pitchFamily="18" charset="-122"/>
                <a:sym typeface="+mn-ea"/>
              </a:rPr>
              <a:t>用于设置场景以及放置游戏对象</a:t>
            </a:r>
            <a:r>
              <a:rPr lang="en-US" altLang="zh-CN">
                <a:latin typeface="黑体" panose="02010609060101010101" pitchFamily="18" charset="-122"/>
                <a:ea typeface="黑体" panose="02010609060101010101" pitchFamily="18" charset="-122"/>
                <a:sym typeface="+mn-ea"/>
              </a:rPr>
              <a:t>,</a:t>
            </a:r>
            <a:r>
              <a:rPr lang="zh-CN" altLang="en-US">
                <a:latin typeface="黑体" panose="02010609060101010101" pitchFamily="18" charset="-122"/>
                <a:ea typeface="黑体" panose="02010609060101010101" pitchFamily="18" charset="-122"/>
                <a:sym typeface="+mn-ea"/>
              </a:rPr>
              <a:t>用以构成游戏场景。</a:t>
            </a:r>
            <a:endParaRPr lang="zh-CN" altLang="en-US">
              <a:latin typeface="黑体" panose="02010609060101010101" pitchFamily="18" charset="-122"/>
              <a:ea typeface="黑体" panose="02010609060101010101" pitchFamily="18" charset="-122"/>
            </a:endParaRPr>
          </a:p>
          <a:p>
            <a:pPr marL="285750" indent="-285750" fontAlgn="auto">
              <a:lnSpc>
                <a:spcPts val="3000"/>
              </a:lnSpc>
              <a:buClr>
                <a:srgbClr val="4BACC6"/>
              </a:buClr>
              <a:buFont typeface="Wingdings" panose="05000000000000000000" pitchFamily="18" charset="0"/>
              <a:buChar char="n"/>
            </a:pPr>
            <a:r>
              <a:rPr lang="zh-CN" altLang="en-US">
                <a:latin typeface="黑体" panose="02010609060101010101" pitchFamily="18" charset="-122"/>
                <a:ea typeface="黑体" panose="02010609060101010101" pitchFamily="18" charset="-122"/>
                <a:sym typeface="+mn-ea"/>
              </a:rPr>
              <a:t>游戏视图</a:t>
            </a:r>
            <a:r>
              <a:rPr lang="en-US" altLang="zh-CN">
                <a:latin typeface="黑体" panose="02010609060101010101" pitchFamily="18" charset="-122"/>
                <a:ea typeface="黑体" panose="02010609060101010101" pitchFamily="18" charset="-122"/>
                <a:sym typeface="+mn-ea"/>
              </a:rPr>
              <a:t>(Game  View):</a:t>
            </a:r>
            <a:r>
              <a:rPr lang="zh-CN" altLang="en-US">
                <a:latin typeface="黑体" panose="02010609060101010101" pitchFamily="18" charset="-122"/>
                <a:ea typeface="黑体" panose="02010609060101010101" pitchFamily="18" charset="-122"/>
                <a:sym typeface="+mn-ea"/>
              </a:rPr>
              <a:t>由场景中相机所渲染的画面</a:t>
            </a:r>
            <a:r>
              <a:rPr lang="en-US" altLang="zh-CN">
                <a:latin typeface="黑体" panose="02010609060101010101" pitchFamily="18" charset="-122"/>
                <a:ea typeface="黑体" panose="02010609060101010101" pitchFamily="18" charset="-122"/>
                <a:sym typeface="+mn-ea"/>
              </a:rPr>
              <a:t>,</a:t>
            </a:r>
            <a:r>
              <a:rPr lang="zh-CN" altLang="en-US">
                <a:latin typeface="黑体" panose="02010609060101010101" pitchFamily="18" charset="-122"/>
                <a:ea typeface="黑体" panose="02010609060101010101" pitchFamily="18" charset="-122"/>
                <a:sym typeface="+mn-ea"/>
              </a:rPr>
              <a:t>是游戏玩家看到的内容。</a:t>
            </a:r>
            <a:endParaRPr lang="zh-CN" altLang="en-US">
              <a:latin typeface="黑体" panose="02010609060101010101" pitchFamily="18" charset="-122"/>
              <a:ea typeface="黑体" panose="02010609060101010101" pitchFamily="18" charset="-122"/>
            </a:endParaRPr>
          </a:p>
          <a:p>
            <a:pPr marL="285750" indent="-285750" fontAlgn="auto">
              <a:lnSpc>
                <a:spcPts val="3000"/>
              </a:lnSpc>
              <a:buClr>
                <a:srgbClr val="4BACC6"/>
              </a:buClr>
              <a:buFont typeface="Wingdings" panose="05000000000000000000" pitchFamily="18" charset="0"/>
              <a:buChar char="n"/>
            </a:pPr>
            <a:r>
              <a:rPr lang="zh-CN" altLang="en-US">
                <a:latin typeface="黑体" panose="02010609060101010101" pitchFamily="18" charset="-122"/>
                <a:ea typeface="黑体" panose="02010609060101010101" pitchFamily="18" charset="-122"/>
                <a:sym typeface="+mn-ea"/>
              </a:rPr>
              <a:t>层级视图</a:t>
            </a:r>
            <a:r>
              <a:rPr lang="en-US" altLang="zh-CN">
                <a:latin typeface="黑体" panose="02010609060101010101" pitchFamily="18" charset="-122"/>
                <a:ea typeface="黑体" panose="02010609060101010101" pitchFamily="18" charset="-122"/>
                <a:sym typeface="+mn-ea"/>
              </a:rPr>
              <a:t>(Hierarchy ):</a:t>
            </a:r>
            <a:r>
              <a:rPr lang="zh-CN" altLang="en-US">
                <a:latin typeface="黑体" panose="02010609060101010101" pitchFamily="18" charset="-122"/>
                <a:ea typeface="黑体" panose="02010609060101010101" pitchFamily="18" charset="-122"/>
                <a:sym typeface="+mn-ea"/>
              </a:rPr>
              <a:t>用于显示当前场景中所有游戏对象的层级关系。</a:t>
            </a:r>
            <a:endParaRPr lang="zh-CN" altLang="en-US">
              <a:latin typeface="黑体" panose="02010609060101010101" pitchFamily="18" charset="-122"/>
              <a:ea typeface="黑体" panose="02010609060101010101" pitchFamily="18" charset="-122"/>
            </a:endParaRPr>
          </a:p>
          <a:p>
            <a:pPr marL="285750" indent="-285750" fontAlgn="auto">
              <a:lnSpc>
                <a:spcPts val="3000"/>
              </a:lnSpc>
              <a:buClr>
                <a:srgbClr val="4BACC6"/>
              </a:buClr>
              <a:buFont typeface="Wingdings" panose="05000000000000000000" pitchFamily="18" charset="0"/>
              <a:buChar char="n"/>
            </a:pPr>
            <a:r>
              <a:rPr lang="zh-CN" altLang="en-US">
                <a:latin typeface="黑体" panose="02010609060101010101" pitchFamily="18" charset="-122"/>
                <a:ea typeface="黑体" panose="02010609060101010101" pitchFamily="18" charset="-122"/>
                <a:sym typeface="+mn-ea"/>
              </a:rPr>
              <a:t>项目视图</a:t>
            </a:r>
            <a:r>
              <a:rPr lang="en-US" altLang="zh-CN">
                <a:latin typeface="黑体" panose="02010609060101010101" pitchFamily="18" charset="-122"/>
                <a:ea typeface="黑体" panose="02010609060101010101" pitchFamily="18" charset="-122"/>
                <a:sym typeface="+mn-ea"/>
              </a:rPr>
              <a:t>(Project)   :</a:t>
            </a:r>
            <a:r>
              <a:rPr lang="zh-CN" altLang="en-US">
                <a:latin typeface="黑体" panose="02010609060101010101" pitchFamily="18" charset="-122"/>
                <a:ea typeface="黑体" panose="02010609060101010101" pitchFamily="18" charset="-122"/>
                <a:sym typeface="+mn-ea"/>
              </a:rPr>
              <a:t>整个工程中所有可用的资源</a:t>
            </a:r>
            <a:r>
              <a:rPr lang="en-US" altLang="zh-CN">
                <a:latin typeface="黑体" panose="02010609060101010101" pitchFamily="18" charset="-122"/>
                <a:ea typeface="黑体" panose="02010609060101010101" pitchFamily="18" charset="-122"/>
                <a:sym typeface="+mn-ea"/>
              </a:rPr>
              <a:t>,</a:t>
            </a:r>
            <a:r>
              <a:rPr lang="zh-CN" altLang="en-US">
                <a:latin typeface="黑体" panose="02010609060101010101" pitchFamily="18" charset="-122"/>
                <a:ea typeface="黑体" panose="02010609060101010101" pitchFamily="18" charset="-122"/>
                <a:sym typeface="+mn-ea"/>
              </a:rPr>
              <a:t>例如模型、脚本等。</a:t>
            </a:r>
            <a:endParaRPr lang="zh-CN" altLang="en-US">
              <a:latin typeface="黑体" panose="02010609060101010101" pitchFamily="18" charset="-122"/>
              <a:ea typeface="黑体" panose="02010609060101010101" pitchFamily="18" charset="-122"/>
            </a:endParaRPr>
          </a:p>
          <a:p>
            <a:pPr marL="285750" indent="-285750" fontAlgn="auto">
              <a:lnSpc>
                <a:spcPts val="3000"/>
              </a:lnSpc>
              <a:buClr>
                <a:srgbClr val="4BACC6"/>
              </a:buClr>
              <a:buFont typeface="Wingdings" panose="05000000000000000000" pitchFamily="18" charset="0"/>
              <a:buChar char="n"/>
            </a:pPr>
            <a:r>
              <a:rPr lang="zh-CN" altLang="en-US">
                <a:latin typeface="黑体" panose="02010609060101010101" pitchFamily="18" charset="-122"/>
                <a:ea typeface="黑体" panose="02010609060101010101" pitchFamily="18" charset="-122"/>
                <a:sym typeface="+mn-ea"/>
              </a:rPr>
              <a:t>检视视图</a:t>
            </a:r>
            <a:r>
              <a:rPr lang="en-US" altLang="zh-CN">
                <a:latin typeface="黑体" panose="02010609060101010101" pitchFamily="18" charset="-122"/>
                <a:ea typeface="黑体" panose="02010609060101010101" pitchFamily="18" charset="-122"/>
                <a:sym typeface="+mn-ea"/>
              </a:rPr>
              <a:t>(Inspector) :</a:t>
            </a:r>
            <a:r>
              <a:rPr lang="zh-CN" altLang="en-US">
                <a:latin typeface="黑体" panose="02010609060101010101" pitchFamily="18" charset="-122"/>
                <a:ea typeface="黑体" panose="02010609060101010101" pitchFamily="18" charset="-122"/>
                <a:sym typeface="+mn-ea"/>
              </a:rPr>
              <a:t>用于显示当前所选游戏对象的相关属性与信息。</a:t>
            </a:r>
          </a:p>
          <a:p>
            <a:pPr marL="285750" indent="-285750" fontAlgn="auto">
              <a:lnSpc>
                <a:spcPts val="3000"/>
              </a:lnSpc>
              <a:buClr>
                <a:srgbClr val="4BACC6"/>
              </a:buClr>
              <a:buFont typeface="Wingdings" panose="05000000000000000000" pitchFamily="18" charset="0"/>
              <a:buChar char="n"/>
            </a:pPr>
            <a:endParaRPr lang="zh-CN" altLang="en-US">
              <a:latin typeface="黑体" panose="02010609060101010101" pitchFamily="18" charset="-122"/>
              <a:ea typeface="黑体" panose="02010609060101010101" pitchFamily="18" charset="-122"/>
              <a:sym typeface="+mn-ea"/>
            </a:endParaRPr>
          </a:p>
          <a:p>
            <a:pPr marL="285750" indent="-285750" fontAlgn="auto">
              <a:lnSpc>
                <a:spcPts val="3000"/>
              </a:lnSpc>
              <a:buClr>
                <a:srgbClr val="4BACC6"/>
              </a:buClr>
              <a:buFont typeface="Wingdings" panose="05000000000000000000" pitchFamily="18" charset="0"/>
              <a:buChar char="n"/>
            </a:pPr>
            <a:endParaRPr lang="zh-CN" altLang="en-US">
              <a:latin typeface="黑体" panose="02010609060101010101" pitchFamily="18" charset="-122"/>
              <a:ea typeface="黑体" panose="02010609060101010101" pitchFamily="18" charset="-122"/>
              <a:sym typeface="+mn-ea"/>
            </a:endParaRPr>
          </a:p>
          <a:p>
            <a:r>
              <a:rPr lang="zh-CN" altLang="en-US"/>
              <a:t>层级（Hierarchy）面板包括所有在当前游戏场景的GameObject。其中有像3D模型的直接实例，以及其他Prefabs，自定义对象的实例，这些将构成你的游戏。可以在层级面板中选择和拖拽一个对象到另一个对象上来创建父子级。在场景中添加和删除对象时，它们会在层级面板中出现或消失。</a:t>
            </a:r>
          </a:p>
          <a:p>
            <a:endParaRPr lang="zh-CN" altLang="en-US"/>
          </a:p>
          <a:p>
            <a:r>
              <a:rPr lang="zh-CN" altLang="en-US"/>
              <a:t>Unity使用了一个概念叫父子级(Parenting)，要使任意对象对象最为另一个的子级，在层级面板拖拽所需的子对象到所需的父对象上。子对象将继承父对象的移动和旋转。如有必要你可以使用父对象的折叠箭头来显示隐藏字对象。</a:t>
            </a:r>
          </a:p>
        </p:txBody>
      </p:sp>
      <p:sp>
        <p:nvSpPr>
          <p:cNvPr id="4" name="灯片编号占位符 3"/>
          <p:cNvSpPr>
            <a:spLocks noGrp="1"/>
          </p:cNvSpPr>
          <p:nvPr>
            <p:ph type="sldNum" sz="quarter" idx="5"/>
          </p:nvPr>
        </p:nvSpPr>
        <p:spPr/>
        <p:txBody>
          <a:bodyPr/>
          <a:lstStyle/>
          <a:p>
            <a:fld id="{19EA04FF-16FA-44D3-8000-F54A41FD6821}"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19EA04FF-16FA-44D3-8000-F54A41FD6821}" type="slidenum">
              <a:rPr lang="zh-CN" altLang="en-US" smtClean="0"/>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D29E4C-F8A4-4200-B5B4-D55DD8F9C6AF}" type="datetime1">
              <a:rPr lang="en-US" altLang="zh-CN"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52FBDF-5E67-4339-9ADC-9D6EB64F18E4}" type="datetime1">
              <a:rPr lang="en-US" altLang="zh-CN"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339E29-8B50-49D1-835E-91DBF1BA6CC3}" type="datetime1">
              <a:rPr lang="en-US" altLang="zh-CN"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9D8FA9-77E3-4D60-8F3C-12DE500DB445}" type="datetime1">
              <a:rPr lang="en-US" altLang="zh-CN"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41E563-00DF-451B-9560-BD9FDC760EB7}" type="datetime1">
              <a:rPr lang="en-US" altLang="zh-CN"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ADC4EA-DF80-41AD-A907-7D9EDD07FE97}" type="datetime1">
              <a:rPr lang="en-US" altLang="zh-CN" smtClean="0"/>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83F4F5-D15D-49DB-A302-FABA7E51B090}" type="datetime1">
              <a:rPr lang="en-US" altLang="zh-CN" smtClean="0"/>
              <a:t>4/22/2017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E36AFB-9272-4048-B3A4-274EB1C58F33}" type="datetime1">
              <a:rPr lang="en-US" altLang="zh-CN" smtClean="0"/>
              <a:t>4/22/2017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252C36-5342-4DDC-8376-168C8C2C6F9F}" type="datetime1">
              <a:rPr lang="en-US" altLang="zh-CN" smtClean="0"/>
              <a:t>4/22/2017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768208-4246-4BA2-AB25-034D43F4C1DB}" type="datetime1">
              <a:rPr lang="en-US" altLang="zh-CN" smtClean="0"/>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A92764-8AF4-4179-8870-264335BAABE5}" type="datetime1">
              <a:rPr lang="en-US" altLang="zh-CN" smtClean="0"/>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6B271E-2800-4E3D-B728-A5C143BD6064}" type="datetime1">
              <a:rPr lang="en-US" altLang="zh-CN" smtClean="0"/>
              <a:t>4/22/2017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endParaRPr lang="zh-CN" altLang="en-US"/>
          </a:p>
        </p:txBody>
      </p:sp>
      <p:sp>
        <p:nvSpPr>
          <p:cNvPr id="4" name="副标题 3"/>
          <p:cNvSpPr>
            <a:spLocks noGrp="1"/>
          </p:cNvSpPr>
          <p:nvPr>
            <p:ph type="subTitle" idx="1"/>
          </p:nvPr>
        </p:nvSpPr>
        <p:spPr/>
        <p:txBody>
          <a:bodyPr/>
          <a:lstStyle/>
          <a:p>
            <a:endParaRPr lang="zh-CN" altLang="en-US"/>
          </a:p>
        </p:txBody>
      </p:sp>
      <p:pic>
        <p:nvPicPr>
          <p:cNvPr id="7" name="图片 6" descr="首章.jpg"/>
          <p:cNvPicPr>
            <a:picLocks noChangeAspect="1"/>
          </p:cNvPicPr>
          <p:nvPr/>
        </p:nvPicPr>
        <p:blipFill>
          <a:blip r:embed="rId3"/>
          <a:srcRect/>
          <a:stretch>
            <a:fillRect/>
          </a:stretch>
        </p:blipFill>
        <p:spPr>
          <a:xfrm>
            <a:off x="0" y="0"/>
            <a:ext cx="9144000" cy="6858000"/>
          </a:xfrm>
          <a:prstGeom prst="rect">
            <a:avLst/>
          </a:prstGeom>
        </p:spPr>
      </p:pic>
      <p:sp>
        <p:nvSpPr>
          <p:cNvPr id="5" name="TextBox 1"/>
          <p:cNvSpPr txBox="1"/>
          <p:nvPr/>
        </p:nvSpPr>
        <p:spPr>
          <a:xfrm>
            <a:off x="762000" y="6096000"/>
            <a:ext cx="3986669" cy="584775"/>
          </a:xfrm>
          <a:prstGeom prst="rect">
            <a:avLst/>
          </a:prstGeom>
          <a:noFill/>
        </p:spPr>
        <p:txBody>
          <a:bodyPr wrap="none" lIns="0" tIns="0" rIns="0" rtlCol="0">
            <a:spAutoFit/>
          </a:bodyPr>
          <a:lstStyle/>
          <a:p>
            <a:pPr defTabSz="-635">
              <a:lnSpc>
                <a:spcPts val="4200"/>
              </a:lnSpc>
            </a:pPr>
            <a:r>
              <a:rPr lang="en-US" altLang="zh-CN" sz="3600" b="1" dirty="0">
                <a:solidFill>
                  <a:srgbClr val="004D73"/>
                </a:solidFill>
                <a:latin typeface="微软雅黑" panose="020B0503020204020204" pitchFamily="18" charset="-122"/>
                <a:cs typeface="微软雅黑" panose="020B0503020204020204" pitchFamily="18" charset="-122"/>
              </a:rPr>
              <a:t>C# </a:t>
            </a:r>
            <a:r>
              <a:rPr lang="zh-CN" altLang="en-US" sz="3600" b="1" dirty="0">
                <a:solidFill>
                  <a:srgbClr val="004D73"/>
                </a:solidFill>
                <a:latin typeface="微软雅黑" panose="020B0503020204020204" pitchFamily="18" charset="-122"/>
                <a:cs typeface="微软雅黑" panose="020B0503020204020204" pitchFamily="18" charset="-122"/>
              </a:rPr>
              <a:t>中的委托和事件</a:t>
            </a:r>
            <a:endParaRPr lang="zh-CN" altLang="en-US" sz="3600" b="1" dirty="0" smtClean="0">
              <a:solidFill>
                <a:srgbClr val="004D73"/>
              </a:solidFill>
              <a:latin typeface="微软雅黑" panose="020B0503020204020204" pitchFamily="18" charset="-122"/>
              <a:cs typeface="微软雅黑" panose="020B0503020204020204" pitchFamily="18"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09600" y="1066800"/>
            <a:ext cx="8153400" cy="3570208"/>
          </a:xfrm>
          <a:prstGeom prst="rect">
            <a:avLst/>
          </a:prstGeom>
          <a:noFill/>
        </p:spPr>
        <p:txBody>
          <a:bodyPr wrap="square" rtlCol="0">
            <a:spAutoFit/>
          </a:bodyPr>
          <a:lstStyle/>
          <a:p>
            <a:r>
              <a:rPr lang="zh-CN" altLang="en-US" sz="1600" dirty="0"/>
              <a:t>实际上，我们可以也可以绕过</a:t>
            </a:r>
            <a:r>
              <a:rPr lang="en-US" altLang="zh-CN" sz="1600" dirty="0" err="1"/>
              <a:t>GreetPeople</a:t>
            </a:r>
            <a:r>
              <a:rPr lang="zh-CN" altLang="en-US" sz="1600" dirty="0"/>
              <a:t>方法，通过委托来直接调用</a:t>
            </a:r>
            <a:r>
              <a:rPr lang="en-US" altLang="zh-CN" sz="1600" dirty="0" err="1"/>
              <a:t>EnglishGreeting</a:t>
            </a:r>
            <a:r>
              <a:rPr lang="zh-CN" altLang="en-US" sz="1600" dirty="0"/>
              <a:t>和</a:t>
            </a:r>
            <a:r>
              <a:rPr lang="en-US" altLang="zh-CN" sz="1600" dirty="0" err="1"/>
              <a:t>ChineseGreeting</a:t>
            </a:r>
            <a:r>
              <a:rPr lang="zh-CN" altLang="en-US" sz="1600" dirty="0" smtClean="0"/>
              <a:t>：</a:t>
            </a:r>
            <a:endParaRPr lang="en-US" altLang="zh-CN" sz="1600" dirty="0" smtClean="0"/>
          </a:p>
          <a:p>
            <a:endParaRPr lang="en-US" altLang="zh-CN" sz="1600" dirty="0"/>
          </a:p>
          <a:p>
            <a:endParaRPr lang="en-US" altLang="zh-CN" sz="1600" dirty="0" smtClean="0"/>
          </a:p>
          <a:p>
            <a:r>
              <a:rPr lang="en-US" altLang="zh-CN" dirty="0"/>
              <a:t>static void Main(string[] </a:t>
            </a:r>
            <a:r>
              <a:rPr lang="en-US" altLang="zh-CN" dirty="0" err="1"/>
              <a:t>args</a:t>
            </a:r>
            <a:r>
              <a:rPr lang="en-US" altLang="zh-CN" dirty="0"/>
              <a:t>) {</a:t>
            </a:r>
            <a:r>
              <a:rPr lang="en-US" altLang="zh-CN" sz="1600" dirty="0"/>
              <a:t/>
            </a:r>
            <a:br>
              <a:rPr lang="en-US" altLang="zh-CN" sz="1600" dirty="0"/>
            </a:br>
            <a:r>
              <a:rPr lang="en-US" altLang="zh-CN" dirty="0"/>
              <a:t>    </a:t>
            </a:r>
            <a:r>
              <a:rPr lang="en-US" altLang="zh-CN" dirty="0" err="1"/>
              <a:t>GreetingDelegate</a:t>
            </a:r>
            <a:r>
              <a:rPr lang="en-US" altLang="zh-CN" dirty="0"/>
              <a:t> delegate1;</a:t>
            </a:r>
            <a:r>
              <a:rPr lang="en-US" altLang="zh-CN" sz="1600" dirty="0"/>
              <a:t/>
            </a:r>
            <a:br>
              <a:rPr lang="en-US" altLang="zh-CN" sz="1600" dirty="0"/>
            </a:br>
            <a:r>
              <a:rPr lang="en-US" altLang="zh-CN" dirty="0"/>
              <a:t>    delegate1 = </a:t>
            </a:r>
            <a:r>
              <a:rPr lang="en-US" altLang="zh-CN" dirty="0" err="1"/>
              <a:t>EnglishGreeting</a:t>
            </a:r>
            <a:r>
              <a:rPr lang="en-US" altLang="zh-CN" dirty="0"/>
              <a:t>; // </a:t>
            </a:r>
            <a:r>
              <a:rPr lang="zh-CN" altLang="en-US" dirty="0"/>
              <a:t>先给委托类型的变量赋值</a:t>
            </a:r>
            <a:br>
              <a:rPr lang="zh-CN" altLang="en-US" dirty="0"/>
            </a:br>
            <a:r>
              <a:rPr lang="zh-CN" altLang="en-US" dirty="0"/>
              <a:t>    </a:t>
            </a:r>
            <a:r>
              <a:rPr lang="en-US" altLang="zh-CN" dirty="0"/>
              <a:t>delegate1 += </a:t>
            </a:r>
            <a:r>
              <a:rPr lang="en-US" altLang="zh-CN" dirty="0" err="1"/>
              <a:t>ChineseGreeting</a:t>
            </a:r>
            <a:r>
              <a:rPr lang="en-US" altLang="zh-CN" dirty="0"/>
              <a:t>;   // </a:t>
            </a:r>
            <a:r>
              <a:rPr lang="zh-CN" altLang="en-US" dirty="0"/>
              <a:t>给此委托变量再绑定一个方法</a:t>
            </a:r>
            <a:br>
              <a:rPr lang="zh-CN" altLang="en-US" dirty="0"/>
            </a:br>
            <a:r>
              <a:rPr lang="zh-CN" altLang="en-US" sz="1600" dirty="0"/>
              <a:t/>
            </a:r>
            <a:br>
              <a:rPr lang="zh-CN" altLang="en-US" sz="1600" dirty="0"/>
            </a:br>
            <a:r>
              <a:rPr lang="zh-CN" altLang="en-US" dirty="0"/>
              <a:t>    </a:t>
            </a:r>
            <a:r>
              <a:rPr lang="en-US" altLang="zh-CN" dirty="0"/>
              <a:t>// </a:t>
            </a:r>
            <a:r>
              <a:rPr lang="zh-CN" altLang="en-US" dirty="0"/>
              <a:t>将先后调用 </a:t>
            </a:r>
            <a:r>
              <a:rPr lang="en-US" altLang="zh-CN" dirty="0" err="1"/>
              <a:t>EnglishGreeting</a:t>
            </a:r>
            <a:r>
              <a:rPr lang="en-US" altLang="zh-CN" dirty="0"/>
              <a:t> </a:t>
            </a:r>
            <a:r>
              <a:rPr lang="zh-CN" altLang="en-US" dirty="0"/>
              <a:t>与 </a:t>
            </a:r>
            <a:r>
              <a:rPr lang="en-US" altLang="zh-CN" dirty="0" err="1"/>
              <a:t>ChineseGreeting</a:t>
            </a:r>
            <a:r>
              <a:rPr lang="en-US" altLang="zh-CN" dirty="0"/>
              <a:t> </a:t>
            </a:r>
            <a:r>
              <a:rPr lang="zh-CN" altLang="en-US" dirty="0"/>
              <a:t>方法</a:t>
            </a:r>
            <a:br>
              <a:rPr lang="zh-CN" altLang="en-US" dirty="0"/>
            </a:br>
            <a:r>
              <a:rPr lang="zh-CN" altLang="en-US" dirty="0"/>
              <a:t>    </a:t>
            </a:r>
            <a:r>
              <a:rPr lang="en-US" altLang="zh-CN" dirty="0"/>
              <a:t>delegate1 ("</a:t>
            </a:r>
            <a:r>
              <a:rPr lang="en-US" altLang="zh-CN" dirty="0" smtClean="0"/>
              <a:t>Jim </a:t>
            </a:r>
            <a:r>
              <a:rPr lang="en-US" altLang="zh-CN" dirty="0"/>
              <a:t>Zhang");   </a:t>
            </a:r>
            <a:r>
              <a:rPr lang="en-US" altLang="zh-CN" sz="1600" dirty="0"/>
              <a:t/>
            </a:r>
            <a:br>
              <a:rPr lang="en-US" altLang="zh-CN" sz="1600" dirty="0"/>
            </a:br>
            <a:r>
              <a:rPr lang="en-US" altLang="zh-CN" dirty="0"/>
              <a:t>    </a:t>
            </a:r>
            <a:r>
              <a:rPr lang="en-US" altLang="zh-CN" dirty="0" err="1"/>
              <a:t>Console.ReadKey</a:t>
            </a:r>
            <a:r>
              <a:rPr lang="en-US" altLang="zh-CN" dirty="0"/>
              <a:t>();</a:t>
            </a:r>
            <a:r>
              <a:rPr lang="en-US" altLang="zh-CN" sz="1600" dirty="0"/>
              <a:t/>
            </a:r>
            <a:br>
              <a:rPr lang="en-US" altLang="zh-CN" sz="1600" dirty="0"/>
            </a:br>
            <a:r>
              <a:rPr lang="en-US" altLang="zh-CN" dirty="0"/>
              <a:t>}</a:t>
            </a:r>
            <a:endParaRPr lang="zh-CN" altLang="en-US" sz="1600" dirty="0"/>
          </a:p>
        </p:txBody>
      </p:sp>
      <p:sp>
        <p:nvSpPr>
          <p:cNvPr id="6" name="文本框 5"/>
          <p:cNvSpPr txBox="1"/>
          <p:nvPr/>
        </p:nvSpPr>
        <p:spPr>
          <a:xfrm>
            <a:off x="457200" y="4876800"/>
            <a:ext cx="8153400" cy="1231106"/>
          </a:xfrm>
          <a:prstGeom prst="rect">
            <a:avLst/>
          </a:prstGeom>
          <a:noFill/>
        </p:spPr>
        <p:txBody>
          <a:bodyPr wrap="square" rtlCol="0">
            <a:spAutoFit/>
          </a:bodyPr>
          <a:lstStyle/>
          <a:p>
            <a:r>
              <a:rPr lang="zh-CN" altLang="en-US" sz="1400" dirty="0"/>
              <a:t>这在本例中是没有问题的，但回头看下上面</a:t>
            </a:r>
            <a:r>
              <a:rPr lang="en-US" altLang="zh-CN" sz="1400" dirty="0" err="1"/>
              <a:t>GreetPeople</a:t>
            </a:r>
            <a:r>
              <a:rPr lang="en-US" altLang="zh-CN" sz="1400" dirty="0"/>
              <a:t>()</a:t>
            </a:r>
            <a:r>
              <a:rPr lang="zh-CN" altLang="en-US" sz="1400" dirty="0"/>
              <a:t>的定义，在它之中可以做一些对于</a:t>
            </a:r>
            <a:r>
              <a:rPr lang="en-US" altLang="zh-CN" sz="1400" dirty="0" err="1"/>
              <a:t>EnglshihGreeting</a:t>
            </a:r>
            <a:r>
              <a:rPr lang="zh-CN" altLang="en-US" sz="1400" dirty="0"/>
              <a:t>和</a:t>
            </a:r>
            <a:r>
              <a:rPr lang="en-US" altLang="zh-CN" sz="1400" dirty="0" err="1"/>
              <a:t>ChineseGreeting</a:t>
            </a:r>
            <a:r>
              <a:rPr lang="zh-CN" altLang="en-US" sz="1400" dirty="0"/>
              <a:t>来说都需要进行的工作，为了简便我做了省略。</a:t>
            </a:r>
          </a:p>
          <a:p>
            <a:r>
              <a:rPr lang="zh-CN" altLang="en-US" sz="1400" dirty="0"/>
              <a:t>注意这里，第一次用的“</a:t>
            </a:r>
            <a:r>
              <a:rPr lang="en-US" altLang="zh-CN" sz="1400" dirty="0"/>
              <a:t>=”</a:t>
            </a:r>
            <a:r>
              <a:rPr lang="zh-CN" altLang="en-US" sz="1400" dirty="0"/>
              <a:t>，是赋值的语法；第二次，用的是“</a:t>
            </a:r>
            <a:r>
              <a:rPr lang="en-US" altLang="zh-CN" sz="1400" dirty="0"/>
              <a:t>+=”</a:t>
            </a:r>
            <a:r>
              <a:rPr lang="zh-CN" altLang="en-US" sz="1400" dirty="0"/>
              <a:t>，是绑定的语法。如果第一次就使用“</a:t>
            </a:r>
            <a:r>
              <a:rPr lang="en-US" altLang="zh-CN" sz="1400" dirty="0"/>
              <a:t>+=”</a:t>
            </a:r>
            <a:r>
              <a:rPr lang="zh-CN" altLang="en-US" sz="1400" dirty="0"/>
              <a:t>，将出现“使用了未赋值的局部变量”的编译错误。</a:t>
            </a:r>
          </a:p>
          <a:p>
            <a:endParaRPr lang="zh-CN" altLang="en-US" dirty="0"/>
          </a:p>
        </p:txBody>
      </p:sp>
    </p:spTree>
    <p:extLst>
      <p:ext uri="{BB962C8B-B14F-4D97-AF65-F5344CB8AC3E}">
        <p14:creationId xmlns:p14="http://schemas.microsoft.com/office/powerpoint/2010/main" val="3117089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38200" y="1066800"/>
            <a:ext cx="7620000" cy="3693319"/>
          </a:xfrm>
          <a:prstGeom prst="rect">
            <a:avLst/>
          </a:prstGeom>
          <a:noFill/>
        </p:spPr>
        <p:txBody>
          <a:bodyPr wrap="square" rtlCol="0">
            <a:spAutoFit/>
          </a:bodyPr>
          <a:lstStyle/>
          <a:p>
            <a:r>
              <a:rPr lang="zh-CN" altLang="en-US" dirty="0"/>
              <a:t>我们也可以使用下面的代码来这样简化这一过程：</a:t>
            </a:r>
          </a:p>
          <a:p>
            <a:endParaRPr lang="zh-CN" altLang="en-US" dirty="0"/>
          </a:p>
          <a:p>
            <a:r>
              <a:rPr lang="en-US" altLang="zh-CN" dirty="0" err="1"/>
              <a:t>GreetingDelegate</a:t>
            </a:r>
            <a:r>
              <a:rPr lang="en-US" altLang="zh-CN" dirty="0"/>
              <a:t> delegate1 = new </a:t>
            </a:r>
            <a:r>
              <a:rPr lang="en-US" altLang="zh-CN" dirty="0" err="1"/>
              <a:t>GreetingDelegate</a:t>
            </a:r>
            <a:r>
              <a:rPr lang="en-US" altLang="zh-CN" dirty="0"/>
              <a:t>(</a:t>
            </a:r>
            <a:r>
              <a:rPr lang="en-US" altLang="zh-CN" dirty="0" err="1"/>
              <a:t>EnglishGreeting</a:t>
            </a:r>
            <a:r>
              <a:rPr lang="en-US" altLang="zh-CN" dirty="0"/>
              <a:t>);</a:t>
            </a:r>
          </a:p>
          <a:p>
            <a:r>
              <a:rPr lang="en-US" altLang="zh-CN" dirty="0"/>
              <a:t>delegate1 += </a:t>
            </a:r>
            <a:r>
              <a:rPr lang="en-US" altLang="zh-CN" dirty="0" err="1"/>
              <a:t>ChineseGreeting</a:t>
            </a:r>
            <a:r>
              <a:rPr lang="en-US" altLang="zh-CN" dirty="0"/>
              <a:t>;   // </a:t>
            </a:r>
            <a:r>
              <a:rPr lang="zh-CN" altLang="en-US" dirty="0"/>
              <a:t>给此委托变量再绑定一个方法</a:t>
            </a:r>
          </a:p>
          <a:p>
            <a:endParaRPr lang="zh-CN" altLang="en-US" dirty="0"/>
          </a:p>
          <a:p>
            <a:r>
              <a:rPr lang="zh-CN" altLang="en-US" dirty="0"/>
              <a:t>看到这里，应该注意到，这段代码第一条语句与实例化一个类是何其的相似，你不禁想到：上面第一次绑定委托时不可以使用“</a:t>
            </a:r>
            <a:r>
              <a:rPr lang="en-US" altLang="zh-CN" dirty="0"/>
              <a:t>+=”</a:t>
            </a:r>
            <a:r>
              <a:rPr lang="zh-CN" altLang="en-US" dirty="0"/>
              <a:t>的编译错误，或许可以用这样的方法来避免：</a:t>
            </a:r>
          </a:p>
          <a:p>
            <a:endParaRPr lang="zh-CN" altLang="en-US" dirty="0"/>
          </a:p>
          <a:p>
            <a:r>
              <a:rPr lang="en-US" altLang="zh-CN" dirty="0" err="1"/>
              <a:t>GreetingDelegate</a:t>
            </a:r>
            <a:r>
              <a:rPr lang="en-US" altLang="zh-CN" dirty="0"/>
              <a:t> delegate1 = new </a:t>
            </a:r>
            <a:r>
              <a:rPr lang="en-US" altLang="zh-CN" dirty="0" err="1"/>
              <a:t>GreetingDelegate</a:t>
            </a:r>
            <a:r>
              <a:rPr lang="en-US" altLang="zh-CN" dirty="0"/>
              <a:t>();</a:t>
            </a:r>
          </a:p>
          <a:p>
            <a:r>
              <a:rPr lang="en-US" altLang="zh-CN" dirty="0"/>
              <a:t>delegate1 += </a:t>
            </a:r>
            <a:r>
              <a:rPr lang="en-US" altLang="zh-CN" dirty="0" err="1"/>
              <a:t>EnglishGreeting</a:t>
            </a:r>
            <a:r>
              <a:rPr lang="en-US" altLang="zh-CN" dirty="0"/>
              <a:t>;   // </a:t>
            </a:r>
            <a:r>
              <a:rPr lang="zh-CN" altLang="en-US" dirty="0"/>
              <a:t>这次用的是 “</a:t>
            </a:r>
            <a:r>
              <a:rPr lang="en-US" altLang="zh-CN" dirty="0"/>
              <a:t>+=”</a:t>
            </a:r>
            <a:r>
              <a:rPr lang="zh-CN" altLang="en-US" dirty="0"/>
              <a:t>，绑定语法。</a:t>
            </a:r>
          </a:p>
          <a:p>
            <a:r>
              <a:rPr lang="en-US" altLang="zh-CN" dirty="0"/>
              <a:t>delegate1 += </a:t>
            </a:r>
            <a:r>
              <a:rPr lang="en-US" altLang="zh-CN" dirty="0" err="1"/>
              <a:t>ChineseGreeting</a:t>
            </a:r>
            <a:r>
              <a:rPr lang="en-US" altLang="zh-CN" dirty="0"/>
              <a:t>;   // </a:t>
            </a:r>
            <a:r>
              <a:rPr lang="zh-CN" altLang="en-US" dirty="0"/>
              <a:t>给此委托变量再绑定一个</a:t>
            </a:r>
            <a:r>
              <a:rPr lang="zh-CN" altLang="en-US" dirty="0" smtClean="0"/>
              <a:t>方法</a:t>
            </a:r>
            <a:endParaRPr lang="en-US" altLang="zh-CN" dirty="0" smtClean="0"/>
          </a:p>
          <a:p>
            <a:endParaRPr lang="en-US" altLang="zh-CN" dirty="0" smtClean="0"/>
          </a:p>
        </p:txBody>
      </p:sp>
    </p:spTree>
    <p:extLst>
      <p:ext uri="{BB962C8B-B14F-4D97-AF65-F5344CB8AC3E}">
        <p14:creationId xmlns:p14="http://schemas.microsoft.com/office/powerpoint/2010/main" val="1629503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4800" y="1143000"/>
            <a:ext cx="7315200" cy="646331"/>
          </a:xfrm>
          <a:prstGeom prst="rect">
            <a:avLst/>
          </a:prstGeom>
        </p:spPr>
        <p:txBody>
          <a:bodyPr wrap="square">
            <a:spAutoFit/>
          </a:bodyPr>
          <a:lstStyle/>
          <a:p>
            <a:r>
              <a:rPr lang="zh-CN" altLang="en-US" dirty="0"/>
              <a:t>既然给委托可以绑定一个方法，那么也应该有办法取消对方法的绑定，很容易想到，这个语法是“-=”：</a:t>
            </a:r>
          </a:p>
        </p:txBody>
      </p:sp>
      <p:sp>
        <p:nvSpPr>
          <p:cNvPr id="6" name="文本框 5"/>
          <p:cNvSpPr txBox="1"/>
          <p:nvPr/>
        </p:nvSpPr>
        <p:spPr>
          <a:xfrm>
            <a:off x="533400" y="1905000"/>
            <a:ext cx="8229600" cy="3754874"/>
          </a:xfrm>
          <a:prstGeom prst="rect">
            <a:avLst/>
          </a:prstGeom>
          <a:noFill/>
        </p:spPr>
        <p:txBody>
          <a:bodyPr wrap="square" rtlCol="0">
            <a:spAutoFit/>
          </a:bodyPr>
          <a:lstStyle/>
          <a:p>
            <a:r>
              <a:rPr lang="en-US" altLang="zh-CN" sz="1400" dirty="0"/>
              <a:t>static void Main(string[] </a:t>
            </a:r>
            <a:r>
              <a:rPr lang="en-US" altLang="zh-CN" sz="1400" dirty="0" err="1"/>
              <a:t>args</a:t>
            </a:r>
            <a:r>
              <a:rPr lang="en-US" altLang="zh-CN" sz="1400" dirty="0"/>
              <a:t>) {</a:t>
            </a:r>
          </a:p>
          <a:p>
            <a:r>
              <a:rPr lang="en-US" altLang="zh-CN" sz="1400" dirty="0"/>
              <a:t>    </a:t>
            </a:r>
            <a:r>
              <a:rPr lang="en-US" altLang="zh-CN" sz="1400" dirty="0" err="1"/>
              <a:t>GreetingDelegate</a:t>
            </a:r>
            <a:r>
              <a:rPr lang="en-US" altLang="zh-CN" sz="1400" dirty="0"/>
              <a:t> delegate1 = new </a:t>
            </a:r>
            <a:r>
              <a:rPr lang="en-US" altLang="zh-CN" sz="1400" dirty="0" err="1"/>
              <a:t>GreetingDelegate</a:t>
            </a:r>
            <a:r>
              <a:rPr lang="en-US" altLang="zh-CN" sz="1400" dirty="0"/>
              <a:t>(</a:t>
            </a:r>
            <a:r>
              <a:rPr lang="en-US" altLang="zh-CN" sz="1400" dirty="0" err="1"/>
              <a:t>EnglishGreeting</a:t>
            </a:r>
            <a:r>
              <a:rPr lang="en-US" altLang="zh-CN" sz="1400" dirty="0"/>
              <a:t>);</a:t>
            </a:r>
          </a:p>
          <a:p>
            <a:r>
              <a:rPr lang="en-US" altLang="zh-CN" sz="1400" dirty="0"/>
              <a:t>    delegate1 += </a:t>
            </a:r>
            <a:r>
              <a:rPr lang="en-US" altLang="zh-CN" sz="1400" dirty="0" err="1"/>
              <a:t>ChineseGreeting</a:t>
            </a:r>
            <a:r>
              <a:rPr lang="en-US" altLang="zh-CN" sz="1400" dirty="0"/>
              <a:t>;   // </a:t>
            </a:r>
            <a:r>
              <a:rPr lang="zh-CN" altLang="en-US" sz="1400" dirty="0"/>
              <a:t>给此委托变量再绑定一个方法</a:t>
            </a:r>
          </a:p>
          <a:p>
            <a:endParaRPr lang="zh-CN" altLang="en-US" sz="1400" dirty="0"/>
          </a:p>
          <a:p>
            <a:r>
              <a:rPr lang="zh-CN" altLang="en-US" sz="1400" dirty="0"/>
              <a:t>    </a:t>
            </a:r>
            <a:r>
              <a:rPr lang="en-US" altLang="zh-CN" sz="1400" dirty="0"/>
              <a:t>// </a:t>
            </a:r>
            <a:r>
              <a:rPr lang="zh-CN" altLang="en-US" sz="1400" dirty="0"/>
              <a:t>将先后调用 </a:t>
            </a:r>
            <a:r>
              <a:rPr lang="en-US" altLang="zh-CN" sz="1400" dirty="0" err="1"/>
              <a:t>EnglishGreeting</a:t>
            </a:r>
            <a:r>
              <a:rPr lang="en-US" altLang="zh-CN" sz="1400" dirty="0"/>
              <a:t> </a:t>
            </a:r>
            <a:r>
              <a:rPr lang="zh-CN" altLang="en-US" sz="1400" dirty="0"/>
              <a:t>与 </a:t>
            </a:r>
            <a:r>
              <a:rPr lang="en-US" altLang="zh-CN" sz="1400" dirty="0" err="1"/>
              <a:t>ChineseGreeting</a:t>
            </a:r>
            <a:r>
              <a:rPr lang="en-US" altLang="zh-CN" sz="1400" dirty="0"/>
              <a:t> </a:t>
            </a:r>
            <a:r>
              <a:rPr lang="zh-CN" altLang="en-US" sz="1400" dirty="0"/>
              <a:t>方法</a:t>
            </a:r>
          </a:p>
          <a:p>
            <a:r>
              <a:rPr lang="zh-CN" altLang="en-US" sz="1400" dirty="0"/>
              <a:t>    </a:t>
            </a:r>
            <a:r>
              <a:rPr lang="en-US" altLang="zh-CN" sz="1400" dirty="0" err="1"/>
              <a:t>GreetPeople</a:t>
            </a:r>
            <a:r>
              <a:rPr lang="en-US" altLang="zh-CN" sz="1400" dirty="0"/>
              <a:t>("</a:t>
            </a:r>
            <a:r>
              <a:rPr lang="en-US" altLang="zh-CN" sz="1400" dirty="0" smtClean="0"/>
              <a:t>Jim </a:t>
            </a:r>
            <a:r>
              <a:rPr lang="en-US" altLang="zh-CN" sz="1400" dirty="0"/>
              <a:t>Zhang", delegate1);  </a:t>
            </a:r>
          </a:p>
          <a:p>
            <a:r>
              <a:rPr lang="en-US" altLang="zh-CN" sz="1400" dirty="0"/>
              <a:t>    </a:t>
            </a:r>
            <a:r>
              <a:rPr lang="en-US" altLang="zh-CN" sz="1400" dirty="0" err="1"/>
              <a:t>Console.WriteLine</a:t>
            </a:r>
            <a:r>
              <a:rPr lang="en-US" altLang="zh-CN" sz="1400" dirty="0"/>
              <a:t>();</a:t>
            </a:r>
          </a:p>
          <a:p>
            <a:endParaRPr lang="en-US" altLang="zh-CN" sz="1400" dirty="0"/>
          </a:p>
          <a:p>
            <a:r>
              <a:rPr lang="en-US" altLang="zh-CN" sz="1400" dirty="0"/>
              <a:t>    delegate1 -= </a:t>
            </a:r>
            <a:r>
              <a:rPr lang="en-US" altLang="zh-CN" sz="1400" dirty="0" err="1"/>
              <a:t>EnglishGreeting</a:t>
            </a:r>
            <a:r>
              <a:rPr lang="en-US" altLang="zh-CN" sz="1400" dirty="0"/>
              <a:t>; //</a:t>
            </a:r>
            <a:r>
              <a:rPr lang="zh-CN" altLang="en-US" sz="1400" dirty="0"/>
              <a:t>取消对</a:t>
            </a:r>
            <a:r>
              <a:rPr lang="en-US" altLang="zh-CN" sz="1400" dirty="0" err="1"/>
              <a:t>EnglishGreeting</a:t>
            </a:r>
            <a:r>
              <a:rPr lang="zh-CN" altLang="en-US" sz="1400" dirty="0"/>
              <a:t>方法的绑定</a:t>
            </a:r>
          </a:p>
          <a:p>
            <a:r>
              <a:rPr lang="zh-CN" altLang="en-US" sz="1400" dirty="0"/>
              <a:t>    </a:t>
            </a:r>
            <a:r>
              <a:rPr lang="en-US" altLang="zh-CN" sz="1400" dirty="0"/>
              <a:t>// </a:t>
            </a:r>
            <a:r>
              <a:rPr lang="zh-CN" altLang="en-US" sz="1400" dirty="0"/>
              <a:t>将仅调用 </a:t>
            </a:r>
            <a:r>
              <a:rPr lang="en-US" altLang="zh-CN" sz="1400" dirty="0" err="1"/>
              <a:t>ChineseGreeting</a:t>
            </a:r>
            <a:r>
              <a:rPr lang="en-US" altLang="zh-CN" sz="1400" dirty="0"/>
              <a:t> </a:t>
            </a:r>
          </a:p>
          <a:p>
            <a:r>
              <a:rPr lang="en-US" altLang="zh-CN" sz="1400" dirty="0"/>
              <a:t>    </a:t>
            </a:r>
            <a:r>
              <a:rPr lang="en-US" altLang="zh-CN" sz="1400" dirty="0" err="1"/>
              <a:t>GreetPeople</a:t>
            </a:r>
            <a:r>
              <a:rPr lang="en-US" altLang="zh-CN" sz="1400" dirty="0" smtClean="0"/>
              <a:t>(“</a:t>
            </a:r>
            <a:r>
              <a:rPr lang="zh-CN" altLang="en-US" sz="1400" dirty="0" smtClean="0"/>
              <a:t>张三</a:t>
            </a:r>
            <a:r>
              <a:rPr lang="en-US" altLang="zh-CN" sz="1400" dirty="0" smtClean="0"/>
              <a:t>", </a:t>
            </a:r>
            <a:r>
              <a:rPr lang="en-US" altLang="zh-CN" sz="1400" dirty="0"/>
              <a:t>delegate1); </a:t>
            </a:r>
          </a:p>
          <a:p>
            <a:r>
              <a:rPr lang="en-US" altLang="zh-CN" sz="1400" dirty="0"/>
              <a:t>    </a:t>
            </a:r>
            <a:r>
              <a:rPr lang="en-US" altLang="zh-CN" sz="1400" dirty="0" err="1"/>
              <a:t>Console.ReadKey</a:t>
            </a:r>
            <a:r>
              <a:rPr lang="en-US" altLang="zh-CN" sz="1400" dirty="0"/>
              <a:t>();</a:t>
            </a:r>
          </a:p>
          <a:p>
            <a:r>
              <a:rPr lang="en-US" altLang="zh-CN" sz="1400" dirty="0"/>
              <a:t>}</a:t>
            </a:r>
          </a:p>
          <a:p>
            <a:r>
              <a:rPr lang="zh-CN" altLang="en-US" sz="1400" dirty="0"/>
              <a:t>输出为：</a:t>
            </a:r>
          </a:p>
          <a:p>
            <a:r>
              <a:rPr lang="en-US" altLang="zh-CN" sz="1400" dirty="0"/>
              <a:t>Morning, </a:t>
            </a:r>
            <a:r>
              <a:rPr lang="en-US" altLang="zh-CN" sz="1400" dirty="0" smtClean="0"/>
              <a:t>Jim </a:t>
            </a:r>
            <a:r>
              <a:rPr lang="en-US" altLang="zh-CN" sz="1400" dirty="0"/>
              <a:t>Zhang</a:t>
            </a:r>
          </a:p>
          <a:p>
            <a:r>
              <a:rPr lang="zh-CN" altLang="en-US" sz="1400" dirty="0"/>
              <a:t>早上好</a:t>
            </a:r>
            <a:r>
              <a:rPr lang="en-US" altLang="zh-CN" sz="1400" dirty="0"/>
              <a:t>, </a:t>
            </a:r>
            <a:r>
              <a:rPr lang="en-US" altLang="zh-CN" sz="1400" dirty="0" smtClean="0"/>
              <a:t>Jim </a:t>
            </a:r>
            <a:r>
              <a:rPr lang="en-US" altLang="zh-CN" sz="1400" dirty="0"/>
              <a:t>Zhang</a:t>
            </a:r>
          </a:p>
          <a:p>
            <a:r>
              <a:rPr lang="zh-CN" altLang="en-US" sz="1400" dirty="0"/>
              <a:t>早上好</a:t>
            </a:r>
            <a:r>
              <a:rPr lang="en-US" altLang="zh-CN" sz="1400" dirty="0"/>
              <a:t>, </a:t>
            </a:r>
            <a:r>
              <a:rPr lang="zh-CN" altLang="en-US" sz="1400" dirty="0" smtClean="0"/>
              <a:t>张三</a:t>
            </a:r>
            <a:endParaRPr lang="zh-CN" altLang="en-US" sz="1400" dirty="0"/>
          </a:p>
        </p:txBody>
      </p:sp>
      <p:sp>
        <p:nvSpPr>
          <p:cNvPr id="7" name="文本框 6"/>
          <p:cNvSpPr txBox="1"/>
          <p:nvPr/>
        </p:nvSpPr>
        <p:spPr>
          <a:xfrm>
            <a:off x="457200" y="5775543"/>
            <a:ext cx="8610600" cy="584775"/>
          </a:xfrm>
          <a:prstGeom prst="rect">
            <a:avLst/>
          </a:prstGeom>
          <a:noFill/>
        </p:spPr>
        <p:txBody>
          <a:bodyPr wrap="square" rtlCol="0">
            <a:spAutoFit/>
          </a:bodyPr>
          <a:lstStyle/>
          <a:p>
            <a:r>
              <a:rPr lang="zh-CN" altLang="en-US" sz="1600" dirty="0">
                <a:solidFill>
                  <a:srgbClr val="FF0000"/>
                </a:solidFill>
              </a:rPr>
              <a:t>使用委托可以将多个方法绑定到同一个委托变量，当调用此变量时</a:t>
            </a:r>
            <a:r>
              <a:rPr lang="en-US" altLang="zh-CN" sz="1600" dirty="0">
                <a:solidFill>
                  <a:srgbClr val="FF0000"/>
                </a:solidFill>
              </a:rPr>
              <a:t>(</a:t>
            </a:r>
            <a:r>
              <a:rPr lang="zh-CN" altLang="en-US" sz="1600" dirty="0">
                <a:solidFill>
                  <a:srgbClr val="FF0000"/>
                </a:solidFill>
              </a:rPr>
              <a:t>这里用“调用”这个词，是因为此变量代表一个方法</a:t>
            </a:r>
            <a:r>
              <a:rPr lang="en-US" altLang="zh-CN" sz="1600" dirty="0">
                <a:solidFill>
                  <a:srgbClr val="FF0000"/>
                </a:solidFill>
              </a:rPr>
              <a:t>)</a:t>
            </a:r>
            <a:r>
              <a:rPr lang="zh-CN" altLang="en-US" sz="1600" dirty="0">
                <a:solidFill>
                  <a:srgbClr val="FF0000"/>
                </a:solidFill>
              </a:rPr>
              <a:t>，可以依次调用所有绑定的方法。</a:t>
            </a:r>
          </a:p>
        </p:txBody>
      </p:sp>
    </p:spTree>
    <p:extLst>
      <p:ext uri="{BB962C8B-B14F-4D97-AF65-F5344CB8AC3E}">
        <p14:creationId xmlns:p14="http://schemas.microsoft.com/office/powerpoint/2010/main" val="5108196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14400" y="1905000"/>
            <a:ext cx="8077200" cy="923330"/>
          </a:xfrm>
          <a:prstGeom prst="rect">
            <a:avLst/>
          </a:prstGeom>
          <a:noFill/>
        </p:spPr>
        <p:txBody>
          <a:bodyPr wrap="square" rtlCol="0">
            <a:spAutoFit/>
          </a:bodyPr>
          <a:lstStyle/>
          <a:p>
            <a:r>
              <a:rPr lang="zh-CN" altLang="en-US" dirty="0"/>
              <a:t>委托是一</a:t>
            </a:r>
            <a:r>
              <a:rPr lang="zh-CN" altLang="en-US" dirty="0" smtClean="0"/>
              <a:t>个</a:t>
            </a:r>
            <a:r>
              <a:rPr lang="en-US" altLang="zh-CN" dirty="0" smtClean="0"/>
              <a:t>”</a:t>
            </a:r>
            <a:r>
              <a:rPr lang="zh-CN" altLang="en-US" dirty="0" smtClean="0"/>
              <a:t>类</a:t>
            </a:r>
            <a:r>
              <a:rPr lang="en-US" altLang="zh-CN" dirty="0" smtClean="0"/>
              <a:t>”</a:t>
            </a:r>
            <a:r>
              <a:rPr lang="zh-CN" altLang="en-US" dirty="0" smtClean="0"/>
              <a:t>，</a:t>
            </a:r>
            <a:r>
              <a:rPr lang="zh-CN" altLang="en-US" dirty="0"/>
              <a:t>它定义了方法的类型，使得可以将方法当作另一个方法的参数来进行传递，这种将方法动态地赋给参数的做法，可以避免在程序中大量使用</a:t>
            </a:r>
            <a:r>
              <a:rPr lang="en-US" altLang="zh-CN" dirty="0"/>
              <a:t>If-Else(Switch)</a:t>
            </a:r>
            <a:r>
              <a:rPr lang="zh-CN" altLang="en-US" dirty="0"/>
              <a:t>语句，同时使得程序具有更好的可扩展性。</a:t>
            </a:r>
          </a:p>
        </p:txBody>
      </p:sp>
      <p:sp>
        <p:nvSpPr>
          <p:cNvPr id="6" name="TextBox 1"/>
          <p:cNvSpPr txBox="1"/>
          <p:nvPr/>
        </p:nvSpPr>
        <p:spPr>
          <a:xfrm>
            <a:off x="660400" y="1231900"/>
            <a:ext cx="2257028" cy="430887"/>
          </a:xfrm>
          <a:prstGeom prst="rect">
            <a:avLst/>
          </a:prstGeom>
          <a:noFill/>
        </p:spPr>
        <p:txBody>
          <a:bodyPr wrap="none" lIns="0" tIns="0" rIns="0" rtlCol="0">
            <a:spAutoFit/>
          </a:bodyPr>
          <a:lstStyle/>
          <a:p>
            <a:pPr marL="457200" indent="-457200" defTabSz="-635">
              <a:lnSpc>
                <a:spcPts val="3000"/>
              </a:lnSpc>
              <a:buClr>
                <a:srgbClr val="00B0F0"/>
              </a:buClr>
              <a:buFont typeface="Wingdings" panose="05000000000000000000" pitchFamily="2" charset="2"/>
              <a:buChar char="Ø"/>
            </a:pPr>
            <a:r>
              <a:rPr lang="zh-CN" altLang="en-US" sz="2800" dirty="0" smtClean="0">
                <a:solidFill>
                  <a:srgbClr val="000000"/>
                </a:solidFill>
                <a:latin typeface="黑体" panose="02010609060101010101" pitchFamily="18" charset="-122"/>
                <a:cs typeface="黑体" panose="02010609060101010101" pitchFamily="18" charset="-122"/>
              </a:rPr>
              <a:t>委托总结</a:t>
            </a:r>
            <a:r>
              <a:rPr lang="en-US" altLang="zh-CN" sz="2800" dirty="0" smtClean="0">
                <a:solidFill>
                  <a:srgbClr val="000000"/>
                </a:solidFill>
                <a:latin typeface="黑体" panose="02010609060101010101" pitchFamily="18" charset="-122"/>
                <a:cs typeface="黑体" panose="02010609060101010101" pitchFamily="18" charset="-122"/>
              </a:rPr>
              <a:t>：</a:t>
            </a:r>
          </a:p>
        </p:txBody>
      </p:sp>
    </p:spTree>
    <p:extLst>
      <p:ext uri="{BB962C8B-B14F-4D97-AF65-F5344CB8AC3E}">
        <p14:creationId xmlns:p14="http://schemas.microsoft.com/office/powerpoint/2010/main" val="1656098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14400" y="1905000"/>
            <a:ext cx="8077200" cy="4339650"/>
          </a:xfrm>
          <a:prstGeom prst="rect">
            <a:avLst/>
          </a:prstGeom>
          <a:noFill/>
        </p:spPr>
        <p:txBody>
          <a:bodyPr wrap="square" rtlCol="0">
            <a:spAutoFit/>
          </a:bodyPr>
          <a:lstStyle/>
          <a:p>
            <a:r>
              <a:rPr lang="zh-CN" altLang="en-US" sz="1600" dirty="0"/>
              <a:t>到目前为止</a:t>
            </a:r>
            <a:r>
              <a:rPr lang="en-US" altLang="zh-CN" sz="1600" dirty="0"/>
              <a:t>,</a:t>
            </a:r>
            <a:r>
              <a:rPr lang="zh-CN" altLang="en-US" sz="1600" dirty="0"/>
              <a:t>要想使委托工作</a:t>
            </a:r>
            <a:r>
              <a:rPr lang="en-US" altLang="zh-CN" sz="1600" dirty="0"/>
              <a:t>,</a:t>
            </a:r>
            <a:r>
              <a:rPr lang="zh-CN" altLang="en-US" sz="1600" dirty="0"/>
              <a:t>方法必须己经存在</a:t>
            </a:r>
            <a:r>
              <a:rPr lang="en-US" altLang="zh-CN" sz="1600" dirty="0"/>
              <a:t>(</a:t>
            </a:r>
            <a:r>
              <a:rPr lang="zh-CN" altLang="en-US" sz="1600" dirty="0"/>
              <a:t>即委托是用它将调用的方法的相同签名</a:t>
            </a:r>
            <a:r>
              <a:rPr lang="zh-CN" altLang="en-US" sz="1600" dirty="0" smtClean="0"/>
              <a:t>定义的</a:t>
            </a:r>
            <a:r>
              <a:rPr lang="en-US" altLang="zh-CN" sz="1600" dirty="0"/>
              <a:t>)</a:t>
            </a:r>
            <a:r>
              <a:rPr lang="zh-CN" altLang="en-US" sz="1600" dirty="0"/>
              <a:t>。但还有另外一种使用委托的方式</a:t>
            </a:r>
            <a:r>
              <a:rPr lang="en-US" altLang="zh-CN" sz="1600" dirty="0"/>
              <a:t>:</a:t>
            </a:r>
            <a:r>
              <a:rPr lang="zh-CN" altLang="en-US" sz="1600" dirty="0"/>
              <a:t>即通过匿名方法。匿名方法是用作委托的参数的一段代码</a:t>
            </a:r>
            <a:r>
              <a:rPr lang="zh-CN" altLang="en-US" sz="1600" dirty="0" smtClean="0"/>
              <a:t>。用</a:t>
            </a:r>
            <a:r>
              <a:rPr lang="zh-CN" altLang="en-US" sz="1600" dirty="0"/>
              <a:t>匿名方法定义委托的语法与前面的定义并没有区别。但在实例化委托时</a:t>
            </a:r>
            <a:r>
              <a:rPr lang="en-US" altLang="zh-CN" sz="1600" dirty="0"/>
              <a:t>,</a:t>
            </a:r>
            <a:r>
              <a:rPr lang="zh-CN" altLang="en-US" sz="1600" dirty="0"/>
              <a:t>就有区别了。</a:t>
            </a:r>
            <a:r>
              <a:rPr lang="zh-CN" altLang="en-US" sz="1600" dirty="0" smtClean="0"/>
              <a:t>下面是</a:t>
            </a:r>
            <a:r>
              <a:rPr lang="zh-CN" altLang="en-US" sz="1600" dirty="0"/>
              <a:t>一个非常简单的控制台应用程序</a:t>
            </a:r>
            <a:r>
              <a:rPr lang="en-US" altLang="zh-CN" sz="1600" dirty="0"/>
              <a:t>,</a:t>
            </a:r>
            <a:r>
              <a:rPr lang="zh-CN" altLang="en-US" sz="1600" dirty="0"/>
              <a:t>它说明了如何使用匿名方法</a:t>
            </a:r>
            <a:r>
              <a:rPr lang="en-US" altLang="zh-CN" sz="1600" dirty="0" smtClean="0"/>
              <a:t>:</a:t>
            </a:r>
          </a:p>
          <a:p>
            <a:endParaRPr lang="en-US" altLang="zh-CN" sz="1600" dirty="0"/>
          </a:p>
          <a:p>
            <a:r>
              <a:rPr lang="en-US" altLang="zh-CN" dirty="0"/>
              <a:t> private static void Main(string[] </a:t>
            </a:r>
            <a:r>
              <a:rPr lang="en-US" altLang="zh-CN" dirty="0" err="1"/>
              <a:t>args</a:t>
            </a:r>
            <a:r>
              <a:rPr lang="en-US" altLang="zh-CN" dirty="0"/>
              <a:t>)</a:t>
            </a:r>
          </a:p>
          <a:p>
            <a:r>
              <a:rPr lang="zh-CN" altLang="en-US" dirty="0"/>
              <a:t>        </a:t>
            </a:r>
            <a:r>
              <a:rPr lang="en-US" altLang="zh-CN" dirty="0"/>
              <a:t>{</a:t>
            </a:r>
          </a:p>
          <a:p>
            <a:r>
              <a:rPr lang="en-US" altLang="zh-CN" dirty="0"/>
              <a:t>            </a:t>
            </a:r>
            <a:r>
              <a:rPr lang="en-US" altLang="zh-CN" dirty="0" smtClean="0"/>
              <a:t>string </a:t>
            </a:r>
            <a:r>
              <a:rPr lang="en-US" altLang="zh-CN" dirty="0"/>
              <a:t>mid = ",middle part,";</a:t>
            </a:r>
          </a:p>
          <a:p>
            <a:r>
              <a:rPr lang="en-US" altLang="zh-CN" dirty="0"/>
              <a:t>            </a:t>
            </a:r>
            <a:r>
              <a:rPr lang="en-US" altLang="zh-CN" dirty="0" err="1" smtClean="0"/>
              <a:t>Func</a:t>
            </a:r>
            <a:r>
              <a:rPr lang="en-US" altLang="zh-CN" dirty="0" smtClean="0"/>
              <a:t>&lt;string</a:t>
            </a:r>
            <a:r>
              <a:rPr lang="en-US" altLang="zh-CN" dirty="0"/>
              <a:t>, string&gt; </a:t>
            </a:r>
            <a:r>
              <a:rPr lang="en-US" altLang="zh-CN" dirty="0" err="1"/>
              <a:t>anonDel</a:t>
            </a:r>
            <a:r>
              <a:rPr lang="en-US" altLang="zh-CN" dirty="0"/>
              <a:t> = delegate (string </a:t>
            </a:r>
            <a:r>
              <a:rPr lang="en-US" altLang="zh-CN" dirty="0" err="1"/>
              <a:t>param</a:t>
            </a:r>
            <a:r>
              <a:rPr lang="en-US" altLang="zh-CN" dirty="0"/>
              <a:t>)</a:t>
            </a:r>
          </a:p>
          <a:p>
            <a:r>
              <a:rPr lang="zh-CN" altLang="en-US" dirty="0"/>
              <a:t>            </a:t>
            </a:r>
            <a:r>
              <a:rPr lang="en-US" altLang="zh-CN" dirty="0" smtClean="0"/>
              <a:t>   </a:t>
            </a:r>
            <a:r>
              <a:rPr lang="en-US" altLang="zh-CN" dirty="0"/>
              <a:t>{</a:t>
            </a:r>
            <a:endParaRPr lang="zh-CN" altLang="en-US" dirty="0"/>
          </a:p>
          <a:p>
            <a:r>
              <a:rPr lang="en-US" altLang="zh-CN" dirty="0"/>
              <a:t>            </a:t>
            </a:r>
            <a:r>
              <a:rPr lang="en-US" altLang="zh-CN" dirty="0" smtClean="0"/>
              <a:t>       </a:t>
            </a:r>
            <a:r>
              <a:rPr lang="en-US" altLang="zh-CN" dirty="0" err="1"/>
              <a:t>param</a:t>
            </a:r>
            <a:r>
              <a:rPr lang="en-US" altLang="zh-CN" dirty="0"/>
              <a:t> += mid;</a:t>
            </a:r>
          </a:p>
          <a:p>
            <a:r>
              <a:rPr lang="en-US" altLang="zh-CN" dirty="0"/>
              <a:t>            </a:t>
            </a:r>
            <a:r>
              <a:rPr lang="en-US" altLang="zh-CN" dirty="0" smtClean="0"/>
              <a:t>       </a:t>
            </a:r>
            <a:r>
              <a:rPr lang="en-US" altLang="zh-CN" dirty="0" err="1"/>
              <a:t>param</a:t>
            </a:r>
            <a:r>
              <a:rPr lang="en-US" altLang="zh-CN" dirty="0"/>
              <a:t> += " and this was added to the string ";</a:t>
            </a:r>
          </a:p>
          <a:p>
            <a:r>
              <a:rPr lang="en-US" altLang="zh-CN" dirty="0"/>
              <a:t>            </a:t>
            </a:r>
            <a:r>
              <a:rPr lang="en-US" altLang="zh-CN" dirty="0" smtClean="0"/>
              <a:t>       </a:t>
            </a:r>
            <a:r>
              <a:rPr lang="en-US" altLang="zh-CN" dirty="0"/>
              <a:t>return </a:t>
            </a:r>
            <a:r>
              <a:rPr lang="en-US" altLang="zh-CN" dirty="0" err="1"/>
              <a:t>param</a:t>
            </a:r>
            <a:r>
              <a:rPr lang="en-US" altLang="zh-CN" dirty="0"/>
              <a:t>;</a:t>
            </a:r>
          </a:p>
          <a:p>
            <a:r>
              <a:rPr lang="zh-CN" altLang="en-US" dirty="0"/>
              <a:t>            </a:t>
            </a:r>
            <a:r>
              <a:rPr lang="en-US" altLang="zh-CN" dirty="0" smtClean="0"/>
              <a:t>   </a:t>
            </a:r>
            <a:r>
              <a:rPr lang="en-US" altLang="zh-CN" dirty="0"/>
              <a:t>};</a:t>
            </a:r>
            <a:endParaRPr lang="zh-CN" altLang="en-US" dirty="0"/>
          </a:p>
          <a:p>
            <a:r>
              <a:rPr lang="en-US" altLang="zh-CN" dirty="0"/>
              <a:t>            </a:t>
            </a:r>
            <a:r>
              <a:rPr lang="en-US" altLang="zh-CN" dirty="0" err="1" smtClean="0"/>
              <a:t>Console.WriteLine</a:t>
            </a:r>
            <a:r>
              <a:rPr lang="en-US" altLang="zh-CN" dirty="0" smtClean="0"/>
              <a:t>(</a:t>
            </a:r>
            <a:r>
              <a:rPr lang="en-US" altLang="zh-CN" dirty="0" err="1" smtClean="0"/>
              <a:t>anonDel</a:t>
            </a:r>
            <a:r>
              <a:rPr lang="en-US" altLang="zh-CN" dirty="0"/>
              <a:t>("Start of string</a:t>
            </a:r>
            <a:r>
              <a:rPr lang="en-US" altLang="zh-CN" dirty="0" smtClean="0"/>
              <a:t>"));</a:t>
            </a:r>
          </a:p>
          <a:p>
            <a:r>
              <a:rPr lang="en-US" altLang="zh-CN" sz="1600" dirty="0"/>
              <a:t> </a:t>
            </a:r>
            <a:r>
              <a:rPr lang="en-US" altLang="zh-CN" sz="1600" dirty="0" smtClean="0"/>
              <a:t>     }</a:t>
            </a:r>
            <a:endParaRPr lang="zh-CN" altLang="en-US" sz="1600" dirty="0"/>
          </a:p>
        </p:txBody>
      </p:sp>
      <p:sp>
        <p:nvSpPr>
          <p:cNvPr id="6" name="TextBox 1"/>
          <p:cNvSpPr txBox="1"/>
          <p:nvPr/>
        </p:nvSpPr>
        <p:spPr>
          <a:xfrm>
            <a:off x="660400" y="1231900"/>
            <a:ext cx="2257028" cy="430887"/>
          </a:xfrm>
          <a:prstGeom prst="rect">
            <a:avLst/>
          </a:prstGeom>
          <a:noFill/>
        </p:spPr>
        <p:txBody>
          <a:bodyPr wrap="none" lIns="0" tIns="0" rIns="0" rtlCol="0">
            <a:spAutoFit/>
          </a:bodyPr>
          <a:lstStyle/>
          <a:p>
            <a:pPr marL="457200" indent="-457200" defTabSz="-635">
              <a:lnSpc>
                <a:spcPts val="3000"/>
              </a:lnSpc>
              <a:buClr>
                <a:srgbClr val="00B0F0"/>
              </a:buClr>
              <a:buFont typeface="Wingdings" panose="05000000000000000000" pitchFamily="2" charset="2"/>
              <a:buChar char="Ø"/>
            </a:pPr>
            <a:r>
              <a:rPr lang="zh-CN" altLang="en-US" sz="2800" dirty="0">
                <a:solidFill>
                  <a:srgbClr val="000000"/>
                </a:solidFill>
                <a:latin typeface="黑体" panose="02010609060101010101" pitchFamily="18" charset="-122"/>
                <a:cs typeface="黑体" panose="02010609060101010101" pitchFamily="18" charset="-122"/>
              </a:rPr>
              <a:t>匿名方法</a:t>
            </a:r>
            <a:r>
              <a:rPr lang="en-US" altLang="zh-CN" sz="2800" dirty="0" smtClean="0">
                <a:solidFill>
                  <a:srgbClr val="000000"/>
                </a:solidFill>
                <a:latin typeface="黑体" panose="02010609060101010101" pitchFamily="18" charset="-122"/>
                <a:cs typeface="黑体" panose="02010609060101010101" pitchFamily="18" charset="-122"/>
              </a:rPr>
              <a:t>：</a:t>
            </a:r>
          </a:p>
        </p:txBody>
      </p:sp>
    </p:spTree>
    <p:extLst>
      <p:ext uri="{BB962C8B-B14F-4D97-AF65-F5344CB8AC3E}">
        <p14:creationId xmlns:p14="http://schemas.microsoft.com/office/powerpoint/2010/main" val="2741156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3400" y="2040791"/>
            <a:ext cx="8458200" cy="3293209"/>
          </a:xfrm>
          <a:prstGeom prst="rect">
            <a:avLst/>
          </a:prstGeom>
        </p:spPr>
        <p:txBody>
          <a:bodyPr wrap="square">
            <a:spAutoFit/>
          </a:bodyPr>
          <a:lstStyle/>
          <a:p>
            <a:r>
              <a:rPr lang="en-US" altLang="zh-CN" sz="1600" dirty="0" err="1" smtClean="0"/>
              <a:t>Func</a:t>
            </a:r>
            <a:r>
              <a:rPr lang="en-US" altLang="zh-CN" sz="1600" dirty="0" smtClean="0"/>
              <a:t>&lt;</a:t>
            </a:r>
            <a:r>
              <a:rPr lang="en-US" altLang="zh-CN" sz="1600" dirty="0" err="1" smtClean="0"/>
              <a:t>string,string</a:t>
            </a:r>
            <a:r>
              <a:rPr lang="en-US" altLang="zh-CN" sz="1600" dirty="0" smtClean="0"/>
              <a:t>&gt;</a:t>
            </a:r>
            <a:r>
              <a:rPr lang="zh-CN" altLang="en-US" sz="1600" dirty="0" smtClean="0"/>
              <a:t>委托</a:t>
            </a:r>
            <a:r>
              <a:rPr lang="zh-CN" altLang="en-US" sz="1600" dirty="0"/>
              <a:t>接受一个字符串参数,返回一个字符串。anonDel是这种委托类型的</a:t>
            </a:r>
            <a:r>
              <a:rPr lang="zh-CN" altLang="en-US" sz="1600" dirty="0" smtClean="0"/>
              <a:t>变量</a:t>
            </a:r>
            <a:r>
              <a:rPr lang="zh-CN" altLang="en-US" sz="1600" dirty="0"/>
              <a:t>。不是把方法名赋予这个变量,而是使用一段简单的代码:它前面是关键字de1egate,后面是</a:t>
            </a:r>
            <a:r>
              <a:rPr lang="zh-CN" altLang="en-US" sz="1600" dirty="0" smtClean="0"/>
              <a:t>一个</a:t>
            </a:r>
            <a:r>
              <a:rPr lang="zh-CN" altLang="en-US" sz="1600" dirty="0"/>
              <a:t>字符串参数:</a:t>
            </a:r>
          </a:p>
          <a:p>
            <a:r>
              <a:rPr lang="zh-CN" altLang="en-US" sz="1600" dirty="0"/>
              <a:t>可以看出,该代码块使用方法级的字符串</a:t>
            </a:r>
            <a:r>
              <a:rPr lang="zh-CN" altLang="en-US" sz="1600" dirty="0" smtClean="0"/>
              <a:t>变量</a:t>
            </a:r>
            <a:r>
              <a:rPr lang="en-US" altLang="zh-CN" sz="1600" dirty="0" smtClean="0"/>
              <a:t>mid</a:t>
            </a:r>
            <a:r>
              <a:rPr lang="zh-CN" altLang="en-US" sz="1600" dirty="0" smtClean="0"/>
              <a:t>,</a:t>
            </a:r>
            <a:r>
              <a:rPr lang="zh-CN" altLang="en-US" sz="1600" dirty="0"/>
              <a:t>该变量是在匿名方法的外部定义的,并</a:t>
            </a:r>
            <a:r>
              <a:rPr lang="zh-CN" altLang="en-US" sz="1600" dirty="0" smtClean="0"/>
              <a:t>把它</a:t>
            </a:r>
            <a:r>
              <a:rPr lang="zh-CN" altLang="en-US" sz="1600" dirty="0"/>
              <a:t>添加到要传递的参数中。接着代码返回该字符串值。在调用委托时,把一个字符串作为参数传递</a:t>
            </a:r>
            <a:r>
              <a:rPr lang="zh-CN" altLang="en-US" sz="1600" dirty="0" smtClean="0"/>
              <a:t>,将</a:t>
            </a:r>
            <a:r>
              <a:rPr lang="zh-CN" altLang="en-US" sz="1600" dirty="0"/>
              <a:t>返回的字符串输出到控制台上</a:t>
            </a:r>
            <a:r>
              <a:rPr lang="zh-CN" altLang="en-US" sz="1600" dirty="0" smtClean="0"/>
              <a:t>。</a:t>
            </a:r>
            <a:endParaRPr lang="en-US" altLang="zh-CN" sz="1600" dirty="0" smtClean="0"/>
          </a:p>
          <a:p>
            <a:endParaRPr lang="en-US" altLang="zh-CN" sz="1600" dirty="0"/>
          </a:p>
          <a:p>
            <a:endParaRPr lang="en-US" altLang="zh-CN" sz="1600" dirty="0" smtClean="0"/>
          </a:p>
          <a:p>
            <a:endParaRPr lang="en-US" altLang="zh-CN" sz="1600" dirty="0"/>
          </a:p>
          <a:p>
            <a:r>
              <a:rPr lang="zh-CN" altLang="en-US" sz="1600" dirty="0">
                <a:solidFill>
                  <a:srgbClr val="FF0000"/>
                </a:solidFill>
              </a:rPr>
              <a:t>匿名方法的</a:t>
            </a:r>
            <a:r>
              <a:rPr lang="zh-CN" altLang="en-US" sz="1600" dirty="0" smtClean="0">
                <a:solidFill>
                  <a:srgbClr val="FF0000"/>
                </a:solidFill>
              </a:rPr>
              <a:t>优点：是</a:t>
            </a:r>
            <a:r>
              <a:rPr lang="zh-CN" altLang="en-US" sz="1600" dirty="0">
                <a:solidFill>
                  <a:srgbClr val="FF0000"/>
                </a:solidFill>
              </a:rPr>
              <a:t>减少了要编写的代码。不必定义仅由委托使用的</a:t>
            </a:r>
            <a:r>
              <a:rPr lang="zh-CN" altLang="en-US" sz="1600" dirty="0" smtClean="0">
                <a:solidFill>
                  <a:srgbClr val="FF0000"/>
                </a:solidFill>
              </a:rPr>
              <a:t>方法。这</a:t>
            </a:r>
            <a:r>
              <a:rPr lang="zh-CN" altLang="en-US" sz="1600" dirty="0">
                <a:solidFill>
                  <a:srgbClr val="FF0000"/>
                </a:solidFill>
              </a:rPr>
              <a:t>有助于降低代码的复杂性</a:t>
            </a:r>
            <a:r>
              <a:rPr lang="en-US" altLang="zh-CN" sz="1600" dirty="0">
                <a:solidFill>
                  <a:srgbClr val="FF0000"/>
                </a:solidFill>
              </a:rPr>
              <a:t>,</a:t>
            </a:r>
            <a:r>
              <a:rPr lang="zh-CN" altLang="en-US" sz="1600" dirty="0">
                <a:solidFill>
                  <a:srgbClr val="FF0000"/>
                </a:solidFill>
              </a:rPr>
              <a:t>尤其是定义了好几个事件时</a:t>
            </a:r>
            <a:r>
              <a:rPr lang="en-US" altLang="zh-CN" sz="1600" dirty="0" smtClean="0">
                <a:solidFill>
                  <a:srgbClr val="FF0000"/>
                </a:solidFill>
              </a:rPr>
              <a:t>,</a:t>
            </a:r>
            <a:r>
              <a:rPr lang="zh-CN" altLang="en-US" sz="1600" dirty="0" smtClean="0">
                <a:solidFill>
                  <a:srgbClr val="FF0000"/>
                </a:solidFill>
              </a:rPr>
              <a:t>代码</a:t>
            </a:r>
            <a:r>
              <a:rPr lang="zh-CN" altLang="en-US" sz="1600" dirty="0">
                <a:solidFill>
                  <a:srgbClr val="FF0000"/>
                </a:solidFill>
              </a:rPr>
              <a:t>会显得比较简单</a:t>
            </a:r>
            <a:r>
              <a:rPr lang="zh-CN" altLang="en-US" sz="1600" dirty="0" smtClean="0">
                <a:solidFill>
                  <a:srgbClr val="FF0000"/>
                </a:solidFill>
              </a:rPr>
              <a:t>。</a:t>
            </a:r>
            <a:endParaRPr lang="en-US" altLang="zh-CN" sz="1600" dirty="0" smtClean="0">
              <a:solidFill>
                <a:srgbClr val="FF0000"/>
              </a:solidFill>
            </a:endParaRPr>
          </a:p>
          <a:p>
            <a:endParaRPr lang="en-US" altLang="zh-CN" sz="1600" dirty="0" smtClean="0">
              <a:solidFill>
                <a:srgbClr val="FF0000"/>
              </a:solidFill>
            </a:endParaRPr>
          </a:p>
          <a:p>
            <a:r>
              <a:rPr lang="zh-CN" altLang="en-US" sz="1600" dirty="0" smtClean="0">
                <a:solidFill>
                  <a:srgbClr val="FF0000"/>
                </a:solidFill>
              </a:rPr>
              <a:t>匿名方法的</a:t>
            </a:r>
            <a:r>
              <a:rPr lang="zh-CN" altLang="en-US" sz="1600" dirty="0">
                <a:solidFill>
                  <a:srgbClr val="FF0000"/>
                </a:solidFill>
              </a:rPr>
              <a:t>缺点：使用匿名方法时</a:t>
            </a:r>
            <a:r>
              <a:rPr lang="en-US" altLang="zh-CN" sz="1600" dirty="0">
                <a:solidFill>
                  <a:srgbClr val="FF0000"/>
                </a:solidFill>
              </a:rPr>
              <a:t>,</a:t>
            </a:r>
            <a:r>
              <a:rPr lang="zh-CN" altLang="en-US" sz="1600" dirty="0">
                <a:solidFill>
                  <a:srgbClr val="FF0000"/>
                </a:solidFill>
              </a:rPr>
              <a:t>代码执行得不太快。编译器仍定义了一个</a:t>
            </a:r>
            <a:r>
              <a:rPr lang="zh-CN" altLang="en-US" sz="1600" dirty="0" smtClean="0">
                <a:solidFill>
                  <a:srgbClr val="FF0000"/>
                </a:solidFill>
              </a:rPr>
              <a:t>方法。</a:t>
            </a:r>
            <a:endParaRPr lang="zh-CN" altLang="en-US" sz="1600" dirty="0">
              <a:solidFill>
                <a:srgbClr val="FF0000"/>
              </a:solidFill>
            </a:endParaRPr>
          </a:p>
        </p:txBody>
      </p:sp>
      <p:sp>
        <p:nvSpPr>
          <p:cNvPr id="8" name="TextBox 1"/>
          <p:cNvSpPr txBox="1"/>
          <p:nvPr/>
        </p:nvSpPr>
        <p:spPr>
          <a:xfrm>
            <a:off x="660400" y="1231900"/>
            <a:ext cx="2257028" cy="430887"/>
          </a:xfrm>
          <a:prstGeom prst="rect">
            <a:avLst/>
          </a:prstGeom>
          <a:noFill/>
        </p:spPr>
        <p:txBody>
          <a:bodyPr wrap="none" lIns="0" tIns="0" rIns="0" rtlCol="0">
            <a:spAutoFit/>
          </a:bodyPr>
          <a:lstStyle/>
          <a:p>
            <a:pPr marL="457200" indent="-457200" defTabSz="-635">
              <a:lnSpc>
                <a:spcPts val="3000"/>
              </a:lnSpc>
              <a:buClr>
                <a:srgbClr val="00B0F0"/>
              </a:buClr>
              <a:buFont typeface="Wingdings" panose="05000000000000000000" pitchFamily="2" charset="2"/>
              <a:buChar char="Ø"/>
            </a:pPr>
            <a:r>
              <a:rPr lang="zh-CN" altLang="en-US" sz="2800" dirty="0">
                <a:solidFill>
                  <a:srgbClr val="000000"/>
                </a:solidFill>
                <a:latin typeface="黑体" panose="02010609060101010101" pitchFamily="18" charset="-122"/>
                <a:cs typeface="黑体" panose="02010609060101010101" pitchFamily="18" charset="-122"/>
              </a:rPr>
              <a:t>匿名方法</a:t>
            </a:r>
            <a:r>
              <a:rPr lang="en-US" altLang="zh-CN" sz="2800" dirty="0" smtClean="0">
                <a:solidFill>
                  <a:srgbClr val="000000"/>
                </a:solidFill>
                <a:latin typeface="黑体" panose="02010609060101010101" pitchFamily="18" charset="-122"/>
                <a:cs typeface="黑体" panose="02010609060101010101" pitchFamily="18" charset="-122"/>
              </a:rPr>
              <a:t>：</a:t>
            </a:r>
          </a:p>
        </p:txBody>
      </p:sp>
    </p:spTree>
    <p:extLst>
      <p:ext uri="{BB962C8B-B14F-4D97-AF65-F5344CB8AC3E}">
        <p14:creationId xmlns:p14="http://schemas.microsoft.com/office/powerpoint/2010/main" val="41477868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a:off x="660400" y="1231900"/>
            <a:ext cx="2257028" cy="430887"/>
          </a:xfrm>
          <a:prstGeom prst="rect">
            <a:avLst/>
          </a:prstGeom>
          <a:noFill/>
        </p:spPr>
        <p:txBody>
          <a:bodyPr wrap="none" lIns="0" tIns="0" rIns="0" rtlCol="0">
            <a:spAutoFit/>
          </a:bodyPr>
          <a:lstStyle/>
          <a:p>
            <a:pPr marL="457200" indent="-457200" defTabSz="-635">
              <a:lnSpc>
                <a:spcPts val="3000"/>
              </a:lnSpc>
              <a:buClr>
                <a:srgbClr val="00B0F0"/>
              </a:buClr>
              <a:buFont typeface="Wingdings" panose="05000000000000000000" pitchFamily="2" charset="2"/>
              <a:buChar char="Ø"/>
            </a:pPr>
            <a:r>
              <a:rPr lang="zh-CN" altLang="en-US" sz="2800" dirty="0">
                <a:solidFill>
                  <a:srgbClr val="000000"/>
                </a:solidFill>
                <a:latin typeface="黑体" panose="02010609060101010101" pitchFamily="18" charset="-122"/>
                <a:cs typeface="黑体" panose="02010609060101010101" pitchFamily="18" charset="-122"/>
              </a:rPr>
              <a:t>泛</a:t>
            </a:r>
            <a:r>
              <a:rPr lang="zh-CN" altLang="en-US" sz="2800" dirty="0" smtClean="0">
                <a:solidFill>
                  <a:srgbClr val="000000"/>
                </a:solidFill>
                <a:latin typeface="黑体" panose="02010609060101010101" pitchFamily="18" charset="-122"/>
                <a:cs typeface="黑体" panose="02010609060101010101" pitchFamily="18" charset="-122"/>
              </a:rPr>
              <a:t>型委托</a:t>
            </a:r>
            <a:r>
              <a:rPr lang="en-US" altLang="zh-CN" sz="2800" dirty="0" smtClean="0">
                <a:solidFill>
                  <a:srgbClr val="000000"/>
                </a:solidFill>
                <a:latin typeface="黑体" panose="02010609060101010101" pitchFamily="18" charset="-122"/>
                <a:cs typeface="黑体" panose="02010609060101010101" pitchFamily="18" charset="-122"/>
              </a:rPr>
              <a:t>：</a:t>
            </a:r>
          </a:p>
        </p:txBody>
      </p:sp>
      <p:pic>
        <p:nvPicPr>
          <p:cNvPr id="6" name="图片 5"/>
          <p:cNvPicPr>
            <a:picLocks noChangeAspect="1"/>
          </p:cNvPicPr>
          <p:nvPr/>
        </p:nvPicPr>
        <p:blipFill>
          <a:blip r:embed="rId2"/>
          <a:stretch>
            <a:fillRect/>
          </a:stretch>
        </p:blipFill>
        <p:spPr>
          <a:xfrm>
            <a:off x="685800" y="2133600"/>
            <a:ext cx="7980952" cy="3361905"/>
          </a:xfrm>
          <a:prstGeom prst="rect">
            <a:avLst/>
          </a:prstGeom>
        </p:spPr>
      </p:pic>
    </p:spTree>
    <p:extLst>
      <p:ext uri="{BB962C8B-B14F-4D97-AF65-F5344CB8AC3E}">
        <p14:creationId xmlns:p14="http://schemas.microsoft.com/office/powerpoint/2010/main" val="19200841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a:off x="660400" y="1231900"/>
            <a:ext cx="4770537" cy="430887"/>
          </a:xfrm>
          <a:prstGeom prst="rect">
            <a:avLst/>
          </a:prstGeom>
          <a:noFill/>
        </p:spPr>
        <p:txBody>
          <a:bodyPr wrap="none" lIns="0" tIns="0" rIns="0" rtlCol="0">
            <a:spAutoFit/>
          </a:bodyPr>
          <a:lstStyle/>
          <a:p>
            <a:pPr marL="457200" indent="-457200" defTabSz="-635">
              <a:lnSpc>
                <a:spcPts val="3000"/>
              </a:lnSpc>
              <a:buClr>
                <a:srgbClr val="00B0F0"/>
              </a:buClr>
              <a:buFont typeface="Wingdings" panose="05000000000000000000" pitchFamily="2" charset="2"/>
              <a:buChar char="Ø"/>
            </a:pPr>
            <a:r>
              <a:rPr lang="zh-CN" altLang="en-US" sz="2800" dirty="0">
                <a:solidFill>
                  <a:srgbClr val="000000"/>
                </a:solidFill>
                <a:latin typeface="黑体" panose="02010609060101010101" pitchFamily="18" charset="-122"/>
                <a:cs typeface="黑体" panose="02010609060101010101" pitchFamily="18" charset="-122"/>
              </a:rPr>
              <a:t>事件与委托的联系和区别</a:t>
            </a:r>
            <a:r>
              <a:rPr lang="en-US" altLang="zh-CN" sz="2800" dirty="0" smtClean="0">
                <a:solidFill>
                  <a:srgbClr val="000000"/>
                </a:solidFill>
                <a:latin typeface="黑体" panose="02010609060101010101" pitchFamily="18" charset="-122"/>
                <a:cs typeface="黑体" panose="02010609060101010101" pitchFamily="18" charset="-122"/>
              </a:rPr>
              <a:t>：</a:t>
            </a:r>
          </a:p>
        </p:txBody>
      </p:sp>
      <p:sp>
        <p:nvSpPr>
          <p:cNvPr id="10" name="文本框 9"/>
          <p:cNvSpPr txBox="1"/>
          <p:nvPr/>
        </p:nvSpPr>
        <p:spPr>
          <a:xfrm>
            <a:off x="641184" y="2045017"/>
            <a:ext cx="8121816" cy="4431983"/>
          </a:xfrm>
          <a:prstGeom prst="rect">
            <a:avLst/>
          </a:prstGeom>
          <a:noFill/>
        </p:spPr>
        <p:txBody>
          <a:bodyPr wrap="square" rtlCol="0">
            <a:spAutoFit/>
          </a:bodyPr>
          <a:lstStyle/>
          <a:p>
            <a:pPr marL="171450" indent="-171450">
              <a:buClr>
                <a:srgbClr val="00B0F0"/>
              </a:buClr>
              <a:buFont typeface="Wingdings" panose="05000000000000000000" pitchFamily="2" charset="2"/>
              <a:buChar char="l"/>
            </a:pPr>
            <a:r>
              <a:rPr lang="zh-CN" altLang="en-US" dirty="0">
                <a:latin typeface="+mn-ea"/>
              </a:rPr>
              <a:t>事件与委托的联系和</a:t>
            </a:r>
            <a:r>
              <a:rPr lang="zh-CN" altLang="en-US" dirty="0" smtClean="0">
                <a:latin typeface="+mn-ea"/>
              </a:rPr>
              <a:t>区别</a:t>
            </a:r>
            <a:endParaRPr lang="zh-CN" altLang="en-US" sz="1200" dirty="0">
              <a:latin typeface="+mn-ea"/>
            </a:endParaRPr>
          </a:p>
          <a:p>
            <a:pPr marL="171450" indent="-171450">
              <a:lnSpc>
                <a:spcPct val="150000"/>
              </a:lnSpc>
              <a:buClr>
                <a:srgbClr val="00B0F0"/>
              </a:buClr>
              <a:buFont typeface="Wingdings" panose="05000000000000000000" pitchFamily="2" charset="2"/>
              <a:buChar char="ü"/>
            </a:pPr>
            <a:r>
              <a:rPr lang="zh-CN" altLang="en-US" sz="1600" dirty="0" smtClean="0">
                <a:solidFill>
                  <a:schemeClr val="tx1">
                    <a:lumMod val="95000"/>
                    <a:lumOff val="5000"/>
                  </a:schemeClr>
                </a:solidFill>
                <a:latin typeface="+mn-ea"/>
              </a:rPr>
              <a:t>事件</a:t>
            </a:r>
            <a:r>
              <a:rPr lang="zh-CN" altLang="en-US" sz="1600" dirty="0">
                <a:solidFill>
                  <a:schemeClr val="tx1">
                    <a:lumMod val="95000"/>
                    <a:lumOff val="5000"/>
                  </a:schemeClr>
                </a:solidFill>
                <a:latin typeface="+mn-ea"/>
              </a:rPr>
              <a:t>是一种特殊的委托的实例，或者说是受限制的委托，是委托一种特殊应用，在类的外部只能施加</a:t>
            </a:r>
            <a:r>
              <a:rPr lang="en-US" altLang="zh-CN" sz="1600" dirty="0">
                <a:solidFill>
                  <a:schemeClr val="tx1">
                    <a:lumMod val="95000"/>
                    <a:lumOff val="5000"/>
                  </a:schemeClr>
                </a:solidFill>
                <a:latin typeface="+mn-ea"/>
              </a:rPr>
              <a:t>+=,-=</a:t>
            </a:r>
            <a:r>
              <a:rPr lang="zh-CN" altLang="en-US" sz="1600" dirty="0">
                <a:solidFill>
                  <a:schemeClr val="tx1">
                    <a:lumMod val="95000"/>
                    <a:lumOff val="5000"/>
                  </a:schemeClr>
                </a:solidFill>
                <a:latin typeface="+mn-ea"/>
              </a:rPr>
              <a:t>操作符，二者本质上是一个东西</a:t>
            </a:r>
            <a:r>
              <a:rPr lang="zh-CN" altLang="en-US" sz="1600" dirty="0" smtClean="0">
                <a:solidFill>
                  <a:schemeClr val="tx1">
                    <a:lumMod val="95000"/>
                    <a:lumOff val="5000"/>
                  </a:schemeClr>
                </a:solidFill>
                <a:latin typeface="+mn-ea"/>
              </a:rPr>
              <a:t>。</a:t>
            </a:r>
            <a:endParaRPr lang="en-US" altLang="zh-CN" sz="1600" dirty="0" smtClean="0">
              <a:solidFill>
                <a:schemeClr val="tx1">
                  <a:lumMod val="95000"/>
                  <a:lumOff val="5000"/>
                </a:schemeClr>
              </a:solidFill>
              <a:latin typeface="+mn-ea"/>
            </a:endParaRPr>
          </a:p>
          <a:p>
            <a:pPr marL="171450" indent="-171450">
              <a:lnSpc>
                <a:spcPct val="150000"/>
              </a:lnSpc>
              <a:buClr>
                <a:srgbClr val="00B0F0"/>
              </a:buClr>
              <a:buFont typeface="Wingdings" panose="05000000000000000000" pitchFamily="2" charset="2"/>
              <a:buChar char="ü"/>
            </a:pPr>
            <a:r>
              <a:rPr lang="en-US" altLang="zh-CN" sz="1600" dirty="0" smtClean="0">
                <a:solidFill>
                  <a:schemeClr val="tx1">
                    <a:lumMod val="95000"/>
                    <a:lumOff val="5000"/>
                  </a:schemeClr>
                </a:solidFill>
                <a:latin typeface="+mn-ea"/>
              </a:rPr>
              <a:t>event </a:t>
            </a:r>
            <a:r>
              <a:rPr lang="en-US" altLang="zh-CN" sz="1600" dirty="0" err="1">
                <a:solidFill>
                  <a:schemeClr val="tx1">
                    <a:lumMod val="95000"/>
                    <a:lumOff val="5000"/>
                  </a:schemeClr>
                </a:solidFill>
                <a:latin typeface="+mn-ea"/>
              </a:rPr>
              <a:t>ActionHandler</a:t>
            </a:r>
            <a:r>
              <a:rPr lang="en-US" altLang="zh-CN" sz="1600" dirty="0">
                <a:solidFill>
                  <a:schemeClr val="tx1">
                    <a:lumMod val="95000"/>
                    <a:lumOff val="5000"/>
                  </a:schemeClr>
                </a:solidFill>
                <a:latin typeface="+mn-ea"/>
              </a:rPr>
              <a:t> Tick; // </a:t>
            </a:r>
            <a:r>
              <a:rPr lang="zh-CN" altLang="en-US" sz="1600" dirty="0">
                <a:solidFill>
                  <a:schemeClr val="tx1">
                    <a:lumMod val="95000"/>
                    <a:lumOff val="5000"/>
                  </a:schemeClr>
                </a:solidFill>
                <a:latin typeface="+mn-ea"/>
              </a:rPr>
              <a:t>编译成创建一个私有的委托示例</a:t>
            </a:r>
            <a:r>
              <a:rPr lang="en-US" altLang="zh-CN" sz="1600" dirty="0">
                <a:solidFill>
                  <a:schemeClr val="tx1">
                    <a:lumMod val="95000"/>
                    <a:lumOff val="5000"/>
                  </a:schemeClr>
                </a:solidFill>
                <a:latin typeface="+mn-ea"/>
              </a:rPr>
              <a:t>, </a:t>
            </a:r>
            <a:r>
              <a:rPr lang="zh-CN" altLang="en-US" sz="1600" dirty="0">
                <a:solidFill>
                  <a:schemeClr val="tx1">
                    <a:lumMod val="95000"/>
                    <a:lumOff val="5000"/>
                  </a:schemeClr>
                </a:solidFill>
                <a:latin typeface="+mn-ea"/>
              </a:rPr>
              <a:t>和施加在其上的</a:t>
            </a:r>
            <a:r>
              <a:rPr lang="en-US" altLang="zh-CN" sz="1600" dirty="0">
                <a:solidFill>
                  <a:schemeClr val="tx1">
                    <a:lumMod val="95000"/>
                    <a:lumOff val="5000"/>
                  </a:schemeClr>
                </a:solidFill>
                <a:latin typeface="+mn-ea"/>
              </a:rPr>
              <a:t>add, remove</a:t>
            </a:r>
            <a:r>
              <a:rPr lang="zh-CN" altLang="en-US" sz="1600" dirty="0">
                <a:solidFill>
                  <a:schemeClr val="tx1">
                    <a:lumMod val="95000"/>
                    <a:lumOff val="5000"/>
                  </a:schemeClr>
                </a:solidFill>
                <a:latin typeface="+mn-ea"/>
              </a:rPr>
              <a:t>方法</a:t>
            </a:r>
            <a:r>
              <a:rPr lang="en-US" altLang="zh-CN" sz="1600" dirty="0">
                <a:solidFill>
                  <a:schemeClr val="tx1">
                    <a:lumMod val="95000"/>
                    <a:lumOff val="5000"/>
                  </a:schemeClr>
                </a:solidFill>
                <a:latin typeface="+mn-ea"/>
              </a:rPr>
              <a:t>. </a:t>
            </a:r>
            <a:endParaRPr lang="en-US" altLang="zh-CN" sz="1600" dirty="0" smtClean="0">
              <a:solidFill>
                <a:schemeClr val="tx1">
                  <a:lumMod val="95000"/>
                  <a:lumOff val="5000"/>
                </a:schemeClr>
              </a:solidFill>
              <a:latin typeface="+mn-ea"/>
            </a:endParaRPr>
          </a:p>
          <a:p>
            <a:pPr marL="171450" indent="-171450">
              <a:lnSpc>
                <a:spcPct val="150000"/>
              </a:lnSpc>
              <a:buClr>
                <a:srgbClr val="00B0F0"/>
              </a:buClr>
              <a:buFont typeface="Wingdings" panose="05000000000000000000" pitchFamily="2" charset="2"/>
              <a:buChar char="ü"/>
            </a:pPr>
            <a:r>
              <a:rPr lang="en-US" altLang="zh-CN" sz="1600" dirty="0" smtClean="0">
                <a:solidFill>
                  <a:schemeClr val="tx1">
                    <a:lumMod val="95000"/>
                    <a:lumOff val="5000"/>
                  </a:schemeClr>
                </a:solidFill>
                <a:latin typeface="+mn-ea"/>
              </a:rPr>
              <a:t>event</a:t>
            </a:r>
            <a:r>
              <a:rPr lang="zh-CN" altLang="en-US" sz="1600" dirty="0">
                <a:solidFill>
                  <a:schemeClr val="tx1">
                    <a:lumMod val="95000"/>
                    <a:lumOff val="5000"/>
                  </a:schemeClr>
                </a:solidFill>
                <a:latin typeface="+mn-ea"/>
              </a:rPr>
              <a:t>只允许用</a:t>
            </a:r>
            <a:r>
              <a:rPr lang="en-US" altLang="zh-CN" sz="1600" dirty="0">
                <a:solidFill>
                  <a:schemeClr val="tx1">
                    <a:lumMod val="95000"/>
                    <a:lumOff val="5000"/>
                  </a:schemeClr>
                </a:solidFill>
                <a:latin typeface="+mn-ea"/>
              </a:rPr>
              <a:t>add, remove</a:t>
            </a:r>
            <a:r>
              <a:rPr lang="zh-CN" altLang="en-US" sz="1600" dirty="0">
                <a:solidFill>
                  <a:schemeClr val="tx1">
                    <a:lumMod val="95000"/>
                    <a:lumOff val="5000"/>
                  </a:schemeClr>
                </a:solidFill>
                <a:latin typeface="+mn-ea"/>
              </a:rPr>
              <a:t>方法来操作，这导致了它不允许在类的外部被直接触发，只能在类的内部适合的时机触发。委托可以在外部被触发，但是别这么用</a:t>
            </a:r>
            <a:r>
              <a:rPr lang="zh-CN" altLang="en-US" sz="1600" dirty="0" smtClean="0">
                <a:solidFill>
                  <a:schemeClr val="tx1">
                    <a:lumMod val="95000"/>
                    <a:lumOff val="5000"/>
                  </a:schemeClr>
                </a:solidFill>
                <a:latin typeface="+mn-ea"/>
              </a:rPr>
              <a:t>。</a:t>
            </a:r>
            <a:endParaRPr lang="en-US" altLang="zh-CN" sz="1600" dirty="0" smtClean="0">
              <a:solidFill>
                <a:schemeClr val="tx1">
                  <a:lumMod val="95000"/>
                  <a:lumOff val="5000"/>
                </a:schemeClr>
              </a:solidFill>
              <a:latin typeface="+mn-ea"/>
            </a:endParaRPr>
          </a:p>
          <a:p>
            <a:pPr marL="171450" indent="-171450">
              <a:lnSpc>
                <a:spcPct val="150000"/>
              </a:lnSpc>
              <a:buClr>
                <a:srgbClr val="00B0F0"/>
              </a:buClr>
              <a:buFont typeface="Wingdings" panose="05000000000000000000" pitchFamily="2" charset="2"/>
              <a:buChar char="ü"/>
            </a:pPr>
            <a:r>
              <a:rPr lang="zh-CN" altLang="en-US" sz="1600" dirty="0" smtClean="0">
                <a:solidFill>
                  <a:schemeClr val="tx1">
                    <a:lumMod val="95000"/>
                    <a:lumOff val="5000"/>
                  </a:schemeClr>
                </a:solidFill>
                <a:latin typeface="+mn-ea"/>
              </a:rPr>
              <a:t>使用</a:t>
            </a:r>
            <a:r>
              <a:rPr lang="zh-CN" altLang="en-US" sz="1600" dirty="0">
                <a:solidFill>
                  <a:schemeClr val="tx1">
                    <a:lumMod val="95000"/>
                    <a:lumOff val="5000"/>
                  </a:schemeClr>
                </a:solidFill>
                <a:latin typeface="+mn-ea"/>
              </a:rPr>
              <a:t>中，委托常用来表达回调，事件表达外发的接口</a:t>
            </a:r>
            <a:r>
              <a:rPr lang="zh-CN" altLang="en-US" sz="1600" dirty="0" smtClean="0">
                <a:solidFill>
                  <a:schemeClr val="tx1">
                    <a:lumMod val="95000"/>
                    <a:lumOff val="5000"/>
                  </a:schemeClr>
                </a:solidFill>
                <a:latin typeface="+mn-ea"/>
              </a:rPr>
              <a:t>。</a:t>
            </a:r>
            <a:endParaRPr lang="en-US" altLang="zh-CN" sz="1600" dirty="0" smtClean="0">
              <a:solidFill>
                <a:schemeClr val="tx1">
                  <a:lumMod val="95000"/>
                  <a:lumOff val="5000"/>
                </a:schemeClr>
              </a:solidFill>
              <a:latin typeface="+mn-ea"/>
            </a:endParaRPr>
          </a:p>
          <a:p>
            <a:pPr marL="171450" indent="-171450">
              <a:lnSpc>
                <a:spcPct val="150000"/>
              </a:lnSpc>
              <a:buClr>
                <a:srgbClr val="00B0F0"/>
              </a:buClr>
              <a:buFont typeface="Wingdings" panose="05000000000000000000" pitchFamily="2" charset="2"/>
              <a:buChar char="ü"/>
            </a:pPr>
            <a:r>
              <a:rPr lang="zh-CN" altLang="en-US" sz="1600" dirty="0" smtClean="0">
                <a:solidFill>
                  <a:schemeClr val="tx1">
                    <a:lumMod val="95000"/>
                    <a:lumOff val="5000"/>
                  </a:schemeClr>
                </a:solidFill>
                <a:latin typeface="+mn-ea"/>
              </a:rPr>
              <a:t>委托</a:t>
            </a:r>
            <a:r>
              <a:rPr lang="zh-CN" altLang="en-US" sz="1600" dirty="0">
                <a:solidFill>
                  <a:schemeClr val="tx1">
                    <a:lumMod val="95000"/>
                    <a:lumOff val="5000"/>
                  </a:schemeClr>
                </a:solidFill>
                <a:latin typeface="+mn-ea"/>
              </a:rPr>
              <a:t>和事件支持静态方法和成员方法</a:t>
            </a:r>
            <a:r>
              <a:rPr lang="en-US" altLang="zh-CN" sz="1600" dirty="0">
                <a:solidFill>
                  <a:schemeClr val="tx1">
                    <a:lumMod val="95000"/>
                    <a:lumOff val="5000"/>
                  </a:schemeClr>
                </a:solidFill>
                <a:latin typeface="+mn-ea"/>
              </a:rPr>
              <a:t>, delegate(void * </a:t>
            </a:r>
            <a:r>
              <a:rPr lang="en-US" altLang="zh-CN" sz="1600" dirty="0" err="1">
                <a:solidFill>
                  <a:schemeClr val="tx1">
                    <a:lumMod val="95000"/>
                    <a:lumOff val="5000"/>
                  </a:schemeClr>
                </a:solidFill>
                <a:latin typeface="+mn-ea"/>
              </a:rPr>
              <a:t>pthis</a:t>
            </a:r>
            <a:r>
              <a:rPr lang="en-US" altLang="zh-CN" sz="1600" dirty="0">
                <a:solidFill>
                  <a:schemeClr val="tx1">
                    <a:lumMod val="95000"/>
                    <a:lumOff val="5000"/>
                  </a:schemeClr>
                </a:solidFill>
                <a:latin typeface="+mn-ea"/>
              </a:rPr>
              <a:t>, </a:t>
            </a:r>
            <a:r>
              <a:rPr lang="en-US" altLang="zh-CN" sz="1600" dirty="0" err="1">
                <a:solidFill>
                  <a:schemeClr val="tx1">
                    <a:lumMod val="95000"/>
                    <a:lumOff val="5000"/>
                  </a:schemeClr>
                </a:solidFill>
                <a:latin typeface="+mn-ea"/>
              </a:rPr>
              <a:t>f_ptr</a:t>
            </a:r>
            <a:r>
              <a:rPr lang="en-US" altLang="zh-CN" sz="1600" dirty="0">
                <a:solidFill>
                  <a:schemeClr val="tx1">
                    <a:lumMod val="95000"/>
                    <a:lumOff val="5000"/>
                  </a:schemeClr>
                </a:solidFill>
                <a:latin typeface="+mn-ea"/>
              </a:rPr>
              <a:t>), </a:t>
            </a:r>
            <a:r>
              <a:rPr lang="zh-CN" altLang="en-US" sz="1600" dirty="0">
                <a:solidFill>
                  <a:schemeClr val="tx1">
                    <a:lumMod val="95000"/>
                    <a:lumOff val="5000"/>
                  </a:schemeClr>
                </a:solidFill>
                <a:latin typeface="+mn-ea"/>
              </a:rPr>
              <a:t>支持静态返方法时</a:t>
            </a:r>
            <a:r>
              <a:rPr lang="en-US" altLang="zh-CN" sz="1600" dirty="0">
                <a:solidFill>
                  <a:schemeClr val="tx1">
                    <a:lumMod val="95000"/>
                    <a:lumOff val="5000"/>
                  </a:schemeClr>
                </a:solidFill>
                <a:latin typeface="+mn-ea"/>
              </a:rPr>
              <a:t>, </a:t>
            </a:r>
            <a:r>
              <a:rPr lang="en-US" altLang="zh-CN" sz="1600" dirty="0" err="1">
                <a:solidFill>
                  <a:schemeClr val="tx1">
                    <a:lumMod val="95000"/>
                    <a:lumOff val="5000"/>
                  </a:schemeClr>
                </a:solidFill>
                <a:latin typeface="+mn-ea"/>
              </a:rPr>
              <a:t>pthis</a:t>
            </a:r>
            <a:r>
              <a:rPr lang="zh-CN" altLang="en-US" sz="1600" dirty="0">
                <a:solidFill>
                  <a:schemeClr val="tx1">
                    <a:lumMod val="95000"/>
                    <a:lumOff val="5000"/>
                  </a:schemeClr>
                </a:solidFill>
                <a:latin typeface="+mn-ea"/>
              </a:rPr>
              <a:t>传</a:t>
            </a:r>
            <a:r>
              <a:rPr lang="en-US" altLang="zh-CN" sz="1600" dirty="0">
                <a:solidFill>
                  <a:schemeClr val="tx1">
                    <a:lumMod val="95000"/>
                    <a:lumOff val="5000"/>
                  </a:schemeClr>
                </a:solidFill>
                <a:latin typeface="+mn-ea"/>
              </a:rPr>
              <a:t>null.</a:t>
            </a:r>
            <a:r>
              <a:rPr lang="zh-CN" altLang="en-US" sz="1600" dirty="0">
                <a:solidFill>
                  <a:schemeClr val="tx1">
                    <a:lumMod val="95000"/>
                    <a:lumOff val="5000"/>
                  </a:schemeClr>
                </a:solidFill>
                <a:latin typeface="+mn-ea"/>
              </a:rPr>
              <a:t>支持成员方法时</a:t>
            </a:r>
            <a:r>
              <a:rPr lang="en-US" altLang="zh-CN" sz="1600" dirty="0">
                <a:solidFill>
                  <a:schemeClr val="tx1">
                    <a:lumMod val="95000"/>
                    <a:lumOff val="5000"/>
                  </a:schemeClr>
                </a:solidFill>
                <a:latin typeface="+mn-ea"/>
              </a:rPr>
              <a:t>, </a:t>
            </a:r>
            <a:r>
              <a:rPr lang="en-US" altLang="zh-CN" sz="1600" dirty="0" err="1">
                <a:solidFill>
                  <a:schemeClr val="tx1">
                    <a:lumMod val="95000"/>
                    <a:lumOff val="5000"/>
                  </a:schemeClr>
                </a:solidFill>
                <a:latin typeface="+mn-ea"/>
              </a:rPr>
              <a:t>pthis</a:t>
            </a:r>
            <a:r>
              <a:rPr lang="zh-CN" altLang="en-US" sz="1600" dirty="0">
                <a:solidFill>
                  <a:schemeClr val="tx1">
                    <a:lumMod val="95000"/>
                    <a:lumOff val="5000"/>
                  </a:schemeClr>
                </a:solidFill>
                <a:latin typeface="+mn-ea"/>
              </a:rPr>
              <a:t>传被通知的对象</a:t>
            </a:r>
            <a:r>
              <a:rPr lang="en-US" altLang="zh-CN" sz="1600" dirty="0" smtClean="0">
                <a:solidFill>
                  <a:schemeClr val="tx1">
                    <a:lumMod val="95000"/>
                    <a:lumOff val="5000"/>
                  </a:schemeClr>
                </a:solidFill>
                <a:latin typeface="+mn-ea"/>
              </a:rPr>
              <a:t>.</a:t>
            </a:r>
          </a:p>
          <a:p>
            <a:pPr marL="171450" indent="-171450">
              <a:lnSpc>
                <a:spcPct val="150000"/>
              </a:lnSpc>
              <a:buClr>
                <a:srgbClr val="00B0F0"/>
              </a:buClr>
              <a:buFont typeface="Wingdings" panose="05000000000000000000" pitchFamily="2" charset="2"/>
              <a:buChar char="ü"/>
            </a:pPr>
            <a:r>
              <a:rPr lang="zh-CN" altLang="en-US" sz="1600" dirty="0" smtClean="0">
                <a:solidFill>
                  <a:schemeClr val="tx1">
                    <a:lumMod val="95000"/>
                    <a:lumOff val="5000"/>
                  </a:schemeClr>
                </a:solidFill>
                <a:latin typeface="+mn-ea"/>
              </a:rPr>
              <a:t>委托</a:t>
            </a:r>
            <a:r>
              <a:rPr lang="zh-CN" altLang="en-US" sz="1600" dirty="0">
                <a:solidFill>
                  <a:schemeClr val="tx1">
                    <a:lumMod val="95000"/>
                    <a:lumOff val="5000"/>
                  </a:schemeClr>
                </a:solidFill>
                <a:latin typeface="+mn-ea"/>
              </a:rPr>
              <a:t>对象里的三个重要字段是</a:t>
            </a:r>
            <a:r>
              <a:rPr lang="en-US" altLang="zh-CN" sz="1600" dirty="0">
                <a:solidFill>
                  <a:schemeClr val="tx1">
                    <a:lumMod val="95000"/>
                    <a:lumOff val="5000"/>
                  </a:schemeClr>
                </a:solidFill>
                <a:latin typeface="+mn-ea"/>
              </a:rPr>
              <a:t>, </a:t>
            </a:r>
            <a:r>
              <a:rPr lang="en-US" altLang="zh-CN" sz="1600" dirty="0" err="1">
                <a:solidFill>
                  <a:schemeClr val="tx1">
                    <a:lumMod val="95000"/>
                    <a:lumOff val="5000"/>
                  </a:schemeClr>
                </a:solidFill>
                <a:latin typeface="+mn-ea"/>
              </a:rPr>
              <a:t>pthis</a:t>
            </a:r>
            <a:r>
              <a:rPr lang="en-US" altLang="zh-CN" sz="1600" dirty="0">
                <a:solidFill>
                  <a:schemeClr val="tx1">
                    <a:lumMod val="95000"/>
                    <a:lumOff val="5000"/>
                  </a:schemeClr>
                </a:solidFill>
                <a:latin typeface="+mn-ea"/>
              </a:rPr>
              <a:t>, </a:t>
            </a:r>
            <a:r>
              <a:rPr lang="en-US" altLang="zh-CN" sz="1600" dirty="0" err="1">
                <a:solidFill>
                  <a:schemeClr val="tx1">
                    <a:lumMod val="95000"/>
                    <a:lumOff val="5000"/>
                  </a:schemeClr>
                </a:solidFill>
                <a:latin typeface="+mn-ea"/>
              </a:rPr>
              <a:t>f_ptr</a:t>
            </a:r>
            <a:r>
              <a:rPr lang="en-US" altLang="zh-CN" sz="1600" dirty="0">
                <a:solidFill>
                  <a:schemeClr val="tx1">
                    <a:lumMod val="95000"/>
                    <a:lumOff val="5000"/>
                  </a:schemeClr>
                </a:solidFill>
                <a:latin typeface="+mn-ea"/>
              </a:rPr>
              <a:t>, </a:t>
            </a:r>
            <a:r>
              <a:rPr lang="en-US" altLang="zh-CN" sz="1600" dirty="0" err="1">
                <a:solidFill>
                  <a:schemeClr val="tx1">
                    <a:lumMod val="95000"/>
                    <a:lumOff val="5000"/>
                  </a:schemeClr>
                </a:solidFill>
                <a:latin typeface="+mn-ea"/>
              </a:rPr>
              <a:t>pnext</a:t>
            </a:r>
            <a:r>
              <a:rPr lang="en-US" altLang="zh-CN" sz="1600" dirty="0">
                <a:solidFill>
                  <a:schemeClr val="tx1">
                    <a:lumMod val="95000"/>
                    <a:lumOff val="5000"/>
                  </a:schemeClr>
                </a:solidFill>
                <a:latin typeface="+mn-ea"/>
              </a:rPr>
              <a:t>, </a:t>
            </a:r>
            <a:r>
              <a:rPr lang="zh-CN" altLang="en-US" sz="1600" dirty="0">
                <a:solidFill>
                  <a:schemeClr val="tx1">
                    <a:lumMod val="95000"/>
                    <a:lumOff val="5000"/>
                  </a:schemeClr>
                </a:solidFill>
                <a:latin typeface="+mn-ea"/>
              </a:rPr>
              <a:t>也就是被通知对象引用</a:t>
            </a:r>
            <a:r>
              <a:rPr lang="en-US" altLang="zh-CN" sz="1600" dirty="0">
                <a:solidFill>
                  <a:schemeClr val="tx1">
                    <a:lumMod val="95000"/>
                    <a:lumOff val="5000"/>
                  </a:schemeClr>
                </a:solidFill>
                <a:latin typeface="+mn-ea"/>
              </a:rPr>
              <a:t>, </a:t>
            </a:r>
            <a:r>
              <a:rPr lang="zh-CN" altLang="en-US" sz="1600" dirty="0">
                <a:solidFill>
                  <a:schemeClr val="tx1">
                    <a:lumMod val="95000"/>
                    <a:lumOff val="5000"/>
                  </a:schemeClr>
                </a:solidFill>
                <a:latin typeface="+mn-ea"/>
              </a:rPr>
              <a:t>函数指针</a:t>
            </a:r>
            <a:r>
              <a:rPr lang="en-US" altLang="zh-CN" sz="1600" dirty="0">
                <a:solidFill>
                  <a:schemeClr val="tx1">
                    <a:lumMod val="95000"/>
                    <a:lumOff val="5000"/>
                  </a:schemeClr>
                </a:solidFill>
                <a:latin typeface="+mn-ea"/>
              </a:rPr>
              <a:t>/</a:t>
            </a:r>
            <a:r>
              <a:rPr lang="zh-CN" altLang="en-US" sz="1600" dirty="0">
                <a:solidFill>
                  <a:schemeClr val="tx1">
                    <a:lumMod val="95000"/>
                    <a:lumOff val="5000"/>
                  </a:schemeClr>
                </a:solidFill>
                <a:latin typeface="+mn-ea"/>
              </a:rPr>
              <a:t>地址</a:t>
            </a:r>
            <a:r>
              <a:rPr lang="en-US" altLang="zh-CN" sz="1600" dirty="0">
                <a:solidFill>
                  <a:schemeClr val="tx1">
                    <a:lumMod val="95000"/>
                    <a:lumOff val="5000"/>
                  </a:schemeClr>
                </a:solidFill>
                <a:latin typeface="+mn-ea"/>
              </a:rPr>
              <a:t>, </a:t>
            </a:r>
            <a:r>
              <a:rPr lang="zh-CN" altLang="en-US" sz="1600" dirty="0">
                <a:solidFill>
                  <a:schemeClr val="tx1">
                    <a:lumMod val="95000"/>
                    <a:lumOff val="5000"/>
                  </a:schemeClr>
                </a:solidFill>
                <a:latin typeface="+mn-ea"/>
              </a:rPr>
              <a:t>委托链表的下一个委托节点</a:t>
            </a:r>
            <a:r>
              <a:rPr lang="en-US" altLang="zh-CN" sz="1600" dirty="0">
                <a:solidFill>
                  <a:schemeClr val="tx1">
                    <a:lumMod val="95000"/>
                    <a:lumOff val="5000"/>
                  </a:schemeClr>
                </a:solidFill>
                <a:latin typeface="+mn-ea"/>
              </a:rPr>
              <a:t>.</a:t>
            </a:r>
            <a:endParaRPr lang="zh-CN" altLang="en-US" sz="1600" dirty="0">
              <a:solidFill>
                <a:schemeClr val="tx1">
                  <a:lumMod val="95000"/>
                  <a:lumOff val="5000"/>
                </a:schemeClr>
              </a:solidFill>
              <a:latin typeface="+mn-ea"/>
            </a:endParaRPr>
          </a:p>
        </p:txBody>
      </p:sp>
    </p:spTree>
    <p:extLst>
      <p:ext uri="{BB962C8B-B14F-4D97-AF65-F5344CB8AC3E}">
        <p14:creationId xmlns:p14="http://schemas.microsoft.com/office/powerpoint/2010/main" val="35023725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a:off x="660400" y="1231900"/>
            <a:ext cx="1538883" cy="430887"/>
          </a:xfrm>
          <a:prstGeom prst="rect">
            <a:avLst/>
          </a:prstGeom>
          <a:noFill/>
        </p:spPr>
        <p:txBody>
          <a:bodyPr wrap="none" lIns="0" tIns="0" rIns="0" rtlCol="0">
            <a:spAutoFit/>
          </a:bodyPr>
          <a:lstStyle/>
          <a:p>
            <a:pPr marL="457200" indent="-457200" defTabSz="-635">
              <a:lnSpc>
                <a:spcPts val="3000"/>
              </a:lnSpc>
              <a:buClr>
                <a:srgbClr val="00B0F0"/>
              </a:buClr>
              <a:buFont typeface="Wingdings" panose="05000000000000000000" pitchFamily="2" charset="2"/>
              <a:buChar char="Ø"/>
            </a:pPr>
            <a:r>
              <a:rPr lang="zh-CN" altLang="en-US" sz="2800" dirty="0" smtClean="0">
                <a:solidFill>
                  <a:srgbClr val="000000"/>
                </a:solidFill>
                <a:latin typeface="黑体" panose="02010609060101010101" pitchFamily="18" charset="-122"/>
                <a:cs typeface="黑体" panose="02010609060101010101" pitchFamily="18" charset="-122"/>
              </a:rPr>
              <a:t>事件</a:t>
            </a:r>
            <a:r>
              <a:rPr lang="en-US" altLang="zh-CN" sz="2800" dirty="0" smtClean="0">
                <a:solidFill>
                  <a:srgbClr val="000000"/>
                </a:solidFill>
                <a:latin typeface="黑体" panose="02010609060101010101" pitchFamily="18" charset="-122"/>
                <a:cs typeface="黑体" panose="02010609060101010101" pitchFamily="18" charset="-122"/>
              </a:rPr>
              <a:t>：</a:t>
            </a:r>
          </a:p>
        </p:txBody>
      </p:sp>
      <p:sp>
        <p:nvSpPr>
          <p:cNvPr id="7" name="文本框 6"/>
          <p:cNvSpPr txBox="1"/>
          <p:nvPr/>
        </p:nvSpPr>
        <p:spPr>
          <a:xfrm>
            <a:off x="609600" y="1905000"/>
            <a:ext cx="7772400" cy="1077218"/>
          </a:xfrm>
          <a:prstGeom prst="rect">
            <a:avLst/>
          </a:prstGeom>
          <a:noFill/>
        </p:spPr>
        <p:txBody>
          <a:bodyPr wrap="square" rtlCol="0">
            <a:spAutoFit/>
          </a:bodyPr>
          <a:lstStyle/>
          <a:p>
            <a:r>
              <a:rPr lang="zh-CN" altLang="en-US" sz="1600" dirty="0" smtClean="0">
                <a:latin typeface="+mn-ea"/>
              </a:rPr>
              <a:t>     </a:t>
            </a:r>
            <a:r>
              <a:rPr lang="zh-CN" altLang="en-US" sz="1600" dirty="0" smtClean="0">
                <a:solidFill>
                  <a:srgbClr val="FF0000"/>
                </a:solidFill>
                <a:latin typeface="+mn-ea"/>
              </a:rPr>
              <a:t>事件基于委托，为委托提供了一种发布</a:t>
            </a:r>
            <a:r>
              <a:rPr lang="en-US" altLang="zh-CN" sz="1600" dirty="0" smtClean="0">
                <a:solidFill>
                  <a:srgbClr val="FF0000"/>
                </a:solidFill>
                <a:latin typeface="+mn-ea"/>
              </a:rPr>
              <a:t>/</a:t>
            </a:r>
            <a:r>
              <a:rPr lang="zh-CN" altLang="en-US" sz="1600" dirty="0" smtClean="0">
                <a:solidFill>
                  <a:srgbClr val="FF0000"/>
                </a:solidFill>
                <a:latin typeface="+mn-ea"/>
              </a:rPr>
              <a:t>订阅机制。</a:t>
            </a:r>
            <a:r>
              <a:rPr lang="zh-CN" altLang="en-US" sz="1600" dirty="0" smtClean="0">
                <a:latin typeface="+mn-ea"/>
              </a:rPr>
              <a:t>在架构内到处都能看到事件。</a:t>
            </a:r>
            <a:endParaRPr lang="en-US" altLang="zh-CN" sz="1600" dirty="0" smtClean="0">
              <a:latin typeface="+mn-ea"/>
            </a:endParaRPr>
          </a:p>
          <a:p>
            <a:endParaRPr lang="en-US" altLang="zh-CN" sz="1600" dirty="0">
              <a:latin typeface="+mn-ea"/>
            </a:endParaRPr>
          </a:p>
          <a:p>
            <a:r>
              <a:rPr lang="en-US" altLang="zh-CN" sz="1600" dirty="0">
                <a:latin typeface="+mn-ea"/>
              </a:rPr>
              <a:t> </a:t>
            </a:r>
            <a:r>
              <a:rPr lang="en-US" altLang="zh-CN" sz="1600" dirty="0" smtClean="0">
                <a:latin typeface="+mn-ea"/>
              </a:rPr>
              <a:t>    </a:t>
            </a:r>
            <a:r>
              <a:rPr lang="zh-CN" altLang="en-US" sz="1600" dirty="0" smtClean="0">
                <a:latin typeface="+mn-ea"/>
              </a:rPr>
              <a:t>在</a:t>
            </a:r>
            <a:r>
              <a:rPr lang="en-US" altLang="zh-CN" sz="1600" dirty="0" smtClean="0">
                <a:latin typeface="+mn-ea"/>
              </a:rPr>
              <a:t>Windows</a:t>
            </a:r>
            <a:r>
              <a:rPr lang="zh-CN" altLang="en-US" sz="1600" dirty="0" smtClean="0">
                <a:latin typeface="+mn-ea"/>
              </a:rPr>
              <a:t>应用程序</a:t>
            </a:r>
            <a:r>
              <a:rPr lang="zh-CN" altLang="en-US" sz="1600" dirty="0">
                <a:latin typeface="+mn-ea"/>
              </a:rPr>
              <a:t>中</a:t>
            </a:r>
            <a:r>
              <a:rPr lang="en-US" altLang="zh-CN" sz="1600" dirty="0">
                <a:latin typeface="+mn-ea"/>
              </a:rPr>
              <a:t>,Button</a:t>
            </a:r>
            <a:r>
              <a:rPr lang="zh-CN" altLang="en-US" sz="1600" dirty="0">
                <a:latin typeface="+mn-ea"/>
              </a:rPr>
              <a:t>类提供</a:t>
            </a:r>
            <a:r>
              <a:rPr lang="zh-CN" altLang="en-US" sz="1600" dirty="0" smtClean="0">
                <a:latin typeface="+mn-ea"/>
              </a:rPr>
              <a:t>了</a:t>
            </a:r>
            <a:r>
              <a:rPr lang="en-US" altLang="zh-CN" sz="1600" dirty="0" smtClean="0">
                <a:latin typeface="+mn-ea"/>
              </a:rPr>
              <a:t>Click</a:t>
            </a:r>
            <a:r>
              <a:rPr lang="zh-CN" altLang="en-US" sz="1600" dirty="0" smtClean="0">
                <a:latin typeface="+mn-ea"/>
              </a:rPr>
              <a:t>事件。</a:t>
            </a:r>
            <a:r>
              <a:rPr lang="zh-CN" altLang="en-US" sz="1600" dirty="0">
                <a:latin typeface="+mn-ea"/>
              </a:rPr>
              <a:t>这类事件就是委托。</a:t>
            </a:r>
            <a:r>
              <a:rPr lang="zh-CN" altLang="en-US" sz="1600" dirty="0" smtClean="0">
                <a:latin typeface="+mn-ea"/>
              </a:rPr>
              <a:t>触发</a:t>
            </a:r>
            <a:r>
              <a:rPr lang="en-US" altLang="zh-CN" sz="1600" dirty="0">
                <a:latin typeface="+mn-ea"/>
              </a:rPr>
              <a:t>Click</a:t>
            </a:r>
            <a:r>
              <a:rPr lang="zh-CN" altLang="en-US" sz="1600" dirty="0" smtClean="0">
                <a:latin typeface="+mn-ea"/>
              </a:rPr>
              <a:t>事件</a:t>
            </a:r>
            <a:r>
              <a:rPr lang="zh-CN" altLang="en-US" sz="1600" dirty="0">
                <a:latin typeface="+mn-ea"/>
              </a:rPr>
              <a:t>时调用的处理程序</a:t>
            </a:r>
            <a:r>
              <a:rPr lang="zh-CN" altLang="en-US" sz="1600" dirty="0" smtClean="0">
                <a:latin typeface="+mn-ea"/>
              </a:rPr>
              <a:t>方法</a:t>
            </a:r>
            <a:r>
              <a:rPr lang="zh-CN" altLang="en-US" sz="1600" dirty="0">
                <a:latin typeface="+mn-ea"/>
              </a:rPr>
              <a:t>需要定义</a:t>
            </a:r>
            <a:r>
              <a:rPr lang="en-US" altLang="zh-CN" sz="1600" dirty="0">
                <a:latin typeface="+mn-ea"/>
              </a:rPr>
              <a:t>,</a:t>
            </a:r>
            <a:r>
              <a:rPr lang="zh-CN" altLang="en-US" sz="1600" dirty="0">
                <a:latin typeface="+mn-ea"/>
              </a:rPr>
              <a:t>其参数由委托类型定义。</a:t>
            </a:r>
          </a:p>
        </p:txBody>
      </p:sp>
    </p:spTree>
    <p:extLst>
      <p:ext uri="{BB962C8B-B14F-4D97-AF65-F5344CB8AC3E}">
        <p14:creationId xmlns:p14="http://schemas.microsoft.com/office/powerpoint/2010/main" val="20385935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a:off x="660400" y="1219200"/>
            <a:ext cx="2975173" cy="430887"/>
          </a:xfrm>
          <a:prstGeom prst="rect">
            <a:avLst/>
          </a:prstGeom>
          <a:noFill/>
        </p:spPr>
        <p:txBody>
          <a:bodyPr wrap="none" lIns="0" tIns="0" rIns="0" rtlCol="0">
            <a:spAutoFit/>
          </a:bodyPr>
          <a:lstStyle/>
          <a:p>
            <a:pPr marL="457200" indent="-457200" defTabSz="-635">
              <a:lnSpc>
                <a:spcPts val="3000"/>
              </a:lnSpc>
              <a:buClr>
                <a:srgbClr val="00B0F0"/>
              </a:buClr>
              <a:buFont typeface="Wingdings" panose="05000000000000000000" pitchFamily="2" charset="2"/>
              <a:buChar char="Ø"/>
            </a:pPr>
            <a:r>
              <a:rPr lang="zh-CN" altLang="en-US" sz="2800" dirty="0" smtClean="0">
                <a:solidFill>
                  <a:srgbClr val="000000"/>
                </a:solidFill>
                <a:latin typeface="黑体" panose="02010609060101010101" pitchFamily="18" charset="-122"/>
                <a:cs typeface="黑体" panose="02010609060101010101" pitchFamily="18" charset="-122"/>
              </a:rPr>
              <a:t>事件发布程序</a:t>
            </a:r>
            <a:r>
              <a:rPr lang="en-US" altLang="zh-CN" sz="2800" dirty="0" smtClean="0">
                <a:solidFill>
                  <a:srgbClr val="000000"/>
                </a:solidFill>
                <a:latin typeface="黑体" panose="02010609060101010101" pitchFamily="18" charset="-122"/>
                <a:cs typeface="黑体" panose="02010609060101010101" pitchFamily="18" charset="-122"/>
              </a:rPr>
              <a:t>：</a:t>
            </a:r>
          </a:p>
        </p:txBody>
      </p:sp>
      <p:sp>
        <p:nvSpPr>
          <p:cNvPr id="6" name="文本框 5"/>
          <p:cNvSpPr txBox="1"/>
          <p:nvPr/>
        </p:nvSpPr>
        <p:spPr>
          <a:xfrm>
            <a:off x="678290" y="1752600"/>
            <a:ext cx="8305800" cy="4770537"/>
          </a:xfrm>
          <a:prstGeom prst="rect">
            <a:avLst/>
          </a:prstGeom>
          <a:noFill/>
        </p:spPr>
        <p:txBody>
          <a:bodyPr wrap="square" rtlCol="0">
            <a:spAutoFit/>
          </a:bodyPr>
          <a:lstStyle/>
          <a:p>
            <a:r>
              <a:rPr lang="zh-CN" altLang="en-US" sz="1400" dirty="0" smtClean="0">
                <a:latin typeface="+mn-ea"/>
              </a:rPr>
              <a:t>从</a:t>
            </a:r>
            <a:r>
              <a:rPr lang="en-US" altLang="zh-CN" sz="1400" dirty="0" err="1" smtClean="0">
                <a:latin typeface="+mn-ea"/>
              </a:rPr>
              <a:t>CarDealer</a:t>
            </a:r>
            <a:r>
              <a:rPr lang="en-US" altLang="zh-CN" sz="1400" dirty="0" smtClean="0">
                <a:latin typeface="+mn-ea"/>
              </a:rPr>
              <a:t> </a:t>
            </a:r>
            <a:r>
              <a:rPr lang="zh-CN" altLang="en-US" sz="1400" dirty="0" smtClean="0">
                <a:latin typeface="+mn-ea"/>
              </a:rPr>
              <a:t>类开始，它基于事件提供了一个订阅。</a:t>
            </a:r>
            <a:r>
              <a:rPr lang="en-US" altLang="zh-CN" sz="1400" dirty="0" err="1" smtClean="0">
                <a:latin typeface="+mn-ea"/>
              </a:rPr>
              <a:t>CarDealer</a:t>
            </a:r>
            <a:r>
              <a:rPr lang="zh-CN" altLang="en-US" sz="1400" dirty="0" smtClean="0">
                <a:latin typeface="+mn-ea"/>
              </a:rPr>
              <a:t>类用</a:t>
            </a:r>
            <a:r>
              <a:rPr lang="en-US" altLang="zh-CN" sz="1400" dirty="0" smtClean="0">
                <a:latin typeface="+mn-ea"/>
              </a:rPr>
              <a:t>event</a:t>
            </a:r>
            <a:r>
              <a:rPr lang="zh-CN" altLang="en-US" sz="1400" dirty="0" smtClean="0">
                <a:latin typeface="+mn-ea"/>
              </a:rPr>
              <a:t>关键字定义了类型为</a:t>
            </a:r>
            <a:r>
              <a:rPr lang="en-US" altLang="zh-CN" sz="1400" dirty="0" err="1" smtClean="0">
                <a:latin typeface="+mn-ea"/>
              </a:rPr>
              <a:t>EventHandler</a:t>
            </a:r>
            <a:r>
              <a:rPr lang="en-US" altLang="zh-CN" sz="1400" dirty="0" smtClean="0">
                <a:latin typeface="+mn-ea"/>
              </a:rPr>
              <a:t>&lt;</a:t>
            </a:r>
            <a:r>
              <a:rPr lang="en-US" altLang="zh-CN" sz="1400" dirty="0" err="1" smtClean="0">
                <a:latin typeface="+mn-ea"/>
              </a:rPr>
              <a:t>CarInfoEventArgs</a:t>
            </a:r>
            <a:r>
              <a:rPr lang="en-US" altLang="zh-CN" sz="1400" dirty="0" smtClean="0">
                <a:latin typeface="+mn-ea"/>
              </a:rPr>
              <a:t>&gt;</a:t>
            </a:r>
            <a:r>
              <a:rPr lang="zh-CN" altLang="en-US" sz="1400" dirty="0" smtClean="0">
                <a:latin typeface="+mn-ea"/>
              </a:rPr>
              <a:t>的</a:t>
            </a:r>
            <a:r>
              <a:rPr lang="en-US" altLang="zh-CN" sz="1400" dirty="0" err="1" smtClean="0">
                <a:latin typeface="+mn-ea"/>
              </a:rPr>
              <a:t>NewCarInfo</a:t>
            </a:r>
            <a:r>
              <a:rPr lang="zh-CN" altLang="en-US" sz="1400" dirty="0">
                <a:latin typeface="+mn-ea"/>
              </a:rPr>
              <a:t>事件。在</a:t>
            </a:r>
            <a:r>
              <a:rPr lang="en-US" altLang="zh-CN" sz="1400" dirty="0" err="1" smtClean="0">
                <a:latin typeface="+mn-ea"/>
              </a:rPr>
              <a:t>NewCar</a:t>
            </a:r>
            <a:r>
              <a:rPr lang="zh-CN" altLang="en-US" sz="1400" dirty="0" smtClean="0">
                <a:latin typeface="+mn-ea"/>
              </a:rPr>
              <a:t>方法</a:t>
            </a:r>
            <a:r>
              <a:rPr lang="zh-CN" altLang="en-US" sz="1400" dirty="0">
                <a:latin typeface="+mn-ea"/>
              </a:rPr>
              <a:t>中</a:t>
            </a:r>
            <a:r>
              <a:rPr lang="en-US" altLang="zh-CN" sz="1400" dirty="0">
                <a:latin typeface="+mn-ea"/>
              </a:rPr>
              <a:t>,</a:t>
            </a:r>
            <a:r>
              <a:rPr lang="zh-CN" altLang="en-US" sz="1400" dirty="0">
                <a:latin typeface="+mn-ea"/>
              </a:rPr>
              <a:t>触发</a:t>
            </a:r>
            <a:r>
              <a:rPr lang="en-US" altLang="zh-CN" sz="1400" dirty="0" err="1" smtClean="0">
                <a:latin typeface="+mn-ea"/>
              </a:rPr>
              <a:t>NewcarInfo</a:t>
            </a:r>
            <a:r>
              <a:rPr lang="zh-CN" altLang="en-US" sz="1400" dirty="0" smtClean="0">
                <a:latin typeface="+mn-ea"/>
              </a:rPr>
              <a:t>事件</a:t>
            </a:r>
            <a:r>
              <a:rPr lang="en-US" altLang="zh-CN" sz="1400" dirty="0" smtClean="0">
                <a:latin typeface="+mn-ea"/>
              </a:rPr>
              <a:t>:</a:t>
            </a:r>
          </a:p>
          <a:p>
            <a:r>
              <a:rPr lang="en-US" altLang="zh-CN" sz="1200" dirty="0">
                <a:solidFill>
                  <a:srgbClr val="00B050"/>
                </a:solidFill>
                <a:latin typeface="Calibri" panose="020F0502020204030204" pitchFamily="34" charset="0"/>
              </a:rPr>
              <a:t>public class </a:t>
            </a:r>
            <a:r>
              <a:rPr lang="en-US" altLang="zh-CN" sz="1200" dirty="0" err="1">
                <a:solidFill>
                  <a:srgbClr val="00B050"/>
                </a:solidFill>
                <a:latin typeface="Calibri" panose="020F0502020204030204" pitchFamily="34" charset="0"/>
              </a:rPr>
              <a:t>CarInfoEventArgs</a:t>
            </a:r>
            <a:r>
              <a:rPr lang="en-US" altLang="zh-CN" sz="1200" dirty="0">
                <a:solidFill>
                  <a:srgbClr val="00B050"/>
                </a:solidFill>
                <a:latin typeface="Calibri" panose="020F0502020204030204" pitchFamily="34" charset="0"/>
              </a:rPr>
              <a:t> : </a:t>
            </a:r>
            <a:r>
              <a:rPr lang="en-US" altLang="zh-CN" sz="1200" dirty="0" err="1">
                <a:solidFill>
                  <a:srgbClr val="00B050"/>
                </a:solidFill>
                <a:latin typeface="Calibri" panose="020F0502020204030204" pitchFamily="34" charset="0"/>
              </a:rPr>
              <a:t>EventArgs</a:t>
            </a:r>
            <a:endParaRPr lang="en-US" altLang="zh-CN" sz="1200" dirty="0">
              <a:solidFill>
                <a:srgbClr val="00B050"/>
              </a:solidFill>
              <a:latin typeface="Calibri" panose="020F0502020204030204" pitchFamily="34" charset="0"/>
            </a:endParaRPr>
          </a:p>
          <a:p>
            <a:r>
              <a:rPr lang="zh-CN" altLang="en-US" sz="1200" dirty="0">
                <a:solidFill>
                  <a:srgbClr val="00B050"/>
                </a:solidFill>
                <a:latin typeface="Calibri" panose="020F0502020204030204" pitchFamily="34" charset="0"/>
              </a:rPr>
              <a:t>    </a:t>
            </a:r>
            <a:r>
              <a:rPr lang="en-US" altLang="zh-CN" sz="1200" dirty="0">
                <a:solidFill>
                  <a:srgbClr val="00B050"/>
                </a:solidFill>
                <a:latin typeface="Calibri" panose="020F0502020204030204" pitchFamily="34" charset="0"/>
              </a:rPr>
              <a:t>{</a:t>
            </a:r>
          </a:p>
          <a:p>
            <a:r>
              <a:rPr lang="en-US" altLang="zh-CN" sz="1200" dirty="0">
                <a:solidFill>
                  <a:srgbClr val="00B050"/>
                </a:solidFill>
                <a:latin typeface="Calibri" panose="020F0502020204030204" pitchFamily="34" charset="0"/>
              </a:rPr>
              <a:t>        public string Car { get; set; }</a:t>
            </a:r>
          </a:p>
          <a:p>
            <a:endParaRPr lang="zh-CN" altLang="en-US" sz="1200" dirty="0">
              <a:solidFill>
                <a:srgbClr val="00B050"/>
              </a:solidFill>
              <a:latin typeface="Calibri" panose="020F0502020204030204" pitchFamily="34" charset="0"/>
            </a:endParaRPr>
          </a:p>
          <a:p>
            <a:r>
              <a:rPr lang="en-US" altLang="zh-CN" sz="1200" dirty="0">
                <a:solidFill>
                  <a:srgbClr val="00B050"/>
                </a:solidFill>
                <a:latin typeface="Calibri" panose="020F0502020204030204" pitchFamily="34" charset="0"/>
              </a:rPr>
              <a:t>        public </a:t>
            </a:r>
            <a:r>
              <a:rPr lang="en-US" altLang="zh-CN" sz="1200" dirty="0" err="1">
                <a:solidFill>
                  <a:srgbClr val="00B050"/>
                </a:solidFill>
                <a:latin typeface="Calibri" panose="020F0502020204030204" pitchFamily="34" charset="0"/>
              </a:rPr>
              <a:t>CarInfoEventArgs</a:t>
            </a:r>
            <a:r>
              <a:rPr lang="en-US" altLang="zh-CN" sz="1200" dirty="0">
                <a:solidFill>
                  <a:srgbClr val="00B050"/>
                </a:solidFill>
                <a:latin typeface="Calibri" panose="020F0502020204030204" pitchFamily="34" charset="0"/>
              </a:rPr>
              <a:t>(string car)</a:t>
            </a:r>
          </a:p>
          <a:p>
            <a:r>
              <a:rPr lang="zh-CN" altLang="en-US" sz="1200" dirty="0">
                <a:solidFill>
                  <a:srgbClr val="00B050"/>
                </a:solidFill>
                <a:latin typeface="Calibri" panose="020F0502020204030204" pitchFamily="34" charset="0"/>
              </a:rPr>
              <a:t>        </a:t>
            </a:r>
            <a:r>
              <a:rPr lang="en-US" altLang="zh-CN" sz="1200" dirty="0">
                <a:solidFill>
                  <a:srgbClr val="00B050"/>
                </a:solidFill>
                <a:latin typeface="Calibri" panose="020F0502020204030204" pitchFamily="34" charset="0"/>
              </a:rPr>
              <a:t>{</a:t>
            </a:r>
          </a:p>
          <a:p>
            <a:r>
              <a:rPr lang="en-US" altLang="zh-CN" sz="1200" dirty="0">
                <a:solidFill>
                  <a:srgbClr val="00B050"/>
                </a:solidFill>
                <a:latin typeface="Calibri" panose="020F0502020204030204" pitchFamily="34" charset="0"/>
              </a:rPr>
              <a:t>            </a:t>
            </a:r>
            <a:r>
              <a:rPr lang="en-US" altLang="zh-CN" sz="1200" dirty="0" err="1">
                <a:solidFill>
                  <a:srgbClr val="00B050"/>
                </a:solidFill>
                <a:latin typeface="Calibri" panose="020F0502020204030204" pitchFamily="34" charset="0"/>
              </a:rPr>
              <a:t>this.Car</a:t>
            </a:r>
            <a:r>
              <a:rPr lang="en-US" altLang="zh-CN" sz="1200" dirty="0">
                <a:solidFill>
                  <a:srgbClr val="00B050"/>
                </a:solidFill>
                <a:latin typeface="Calibri" panose="020F0502020204030204" pitchFamily="34" charset="0"/>
              </a:rPr>
              <a:t> = car;</a:t>
            </a:r>
          </a:p>
          <a:p>
            <a:r>
              <a:rPr lang="zh-CN" altLang="en-US" sz="1200" dirty="0">
                <a:solidFill>
                  <a:srgbClr val="00B050"/>
                </a:solidFill>
                <a:latin typeface="Calibri" panose="020F0502020204030204" pitchFamily="34" charset="0"/>
              </a:rPr>
              <a:t>        </a:t>
            </a:r>
            <a:r>
              <a:rPr lang="en-US" altLang="zh-CN" sz="1200" dirty="0">
                <a:solidFill>
                  <a:srgbClr val="00B050"/>
                </a:solidFill>
                <a:latin typeface="Calibri" panose="020F0502020204030204" pitchFamily="34" charset="0"/>
              </a:rPr>
              <a:t>}</a:t>
            </a:r>
          </a:p>
          <a:p>
            <a:r>
              <a:rPr lang="zh-CN" altLang="en-US" sz="1200" dirty="0">
                <a:solidFill>
                  <a:srgbClr val="00B050"/>
                </a:solidFill>
                <a:latin typeface="Calibri" panose="020F0502020204030204" pitchFamily="34" charset="0"/>
              </a:rPr>
              <a:t>    </a:t>
            </a:r>
            <a:r>
              <a:rPr lang="en-US" altLang="zh-CN" sz="1200" dirty="0">
                <a:solidFill>
                  <a:srgbClr val="00B050"/>
                </a:solidFill>
                <a:latin typeface="Calibri" panose="020F0502020204030204" pitchFamily="34" charset="0"/>
              </a:rPr>
              <a:t>}</a:t>
            </a:r>
            <a:endParaRPr lang="en-US" altLang="zh-CN" sz="1200" dirty="0" smtClean="0">
              <a:solidFill>
                <a:srgbClr val="00B050"/>
              </a:solidFill>
              <a:latin typeface="Calibri" panose="020F0502020204030204" pitchFamily="34" charset="0"/>
            </a:endParaRPr>
          </a:p>
          <a:p>
            <a:r>
              <a:rPr lang="en-US" altLang="zh-CN" sz="1200" dirty="0" smtClean="0">
                <a:solidFill>
                  <a:srgbClr val="00B050"/>
                </a:solidFill>
                <a:latin typeface="Calibri" panose="020F0502020204030204" pitchFamily="34" charset="0"/>
              </a:rPr>
              <a:t> public </a:t>
            </a:r>
            <a:r>
              <a:rPr lang="en-US" altLang="zh-CN" sz="1200" dirty="0">
                <a:solidFill>
                  <a:srgbClr val="00B050"/>
                </a:solidFill>
                <a:latin typeface="Calibri" panose="020F0502020204030204" pitchFamily="34" charset="0"/>
              </a:rPr>
              <a:t>class </a:t>
            </a:r>
            <a:r>
              <a:rPr lang="en-US" altLang="zh-CN" sz="1200" dirty="0" err="1">
                <a:solidFill>
                  <a:srgbClr val="00B050"/>
                </a:solidFill>
                <a:latin typeface="Calibri" panose="020F0502020204030204" pitchFamily="34" charset="0"/>
              </a:rPr>
              <a:t>CarDealer</a:t>
            </a:r>
            <a:endParaRPr lang="en-US" altLang="zh-CN" sz="1200" dirty="0">
              <a:solidFill>
                <a:srgbClr val="00B050"/>
              </a:solidFill>
              <a:latin typeface="Calibri" panose="020F0502020204030204" pitchFamily="34" charset="0"/>
            </a:endParaRPr>
          </a:p>
          <a:p>
            <a:r>
              <a:rPr lang="zh-CN" altLang="en-US" sz="1200" dirty="0">
                <a:solidFill>
                  <a:srgbClr val="00B050"/>
                </a:solidFill>
                <a:latin typeface="Calibri" panose="020F0502020204030204" pitchFamily="34" charset="0"/>
              </a:rPr>
              <a:t>    </a:t>
            </a:r>
            <a:r>
              <a:rPr lang="en-US" altLang="zh-CN" sz="1200" dirty="0">
                <a:solidFill>
                  <a:srgbClr val="00B050"/>
                </a:solidFill>
                <a:latin typeface="Calibri" panose="020F0502020204030204" pitchFamily="34" charset="0"/>
              </a:rPr>
              <a:t>{</a:t>
            </a:r>
          </a:p>
          <a:p>
            <a:r>
              <a:rPr lang="en-US" altLang="zh-CN" sz="1200" dirty="0">
                <a:solidFill>
                  <a:srgbClr val="00B050"/>
                </a:solidFill>
                <a:latin typeface="Calibri" panose="020F0502020204030204" pitchFamily="34" charset="0"/>
              </a:rPr>
              <a:t>        public event </a:t>
            </a:r>
            <a:r>
              <a:rPr lang="en-US" altLang="zh-CN" sz="1200" dirty="0" err="1">
                <a:solidFill>
                  <a:srgbClr val="00B050"/>
                </a:solidFill>
                <a:latin typeface="Calibri" panose="020F0502020204030204" pitchFamily="34" charset="0"/>
              </a:rPr>
              <a:t>EventHandler</a:t>
            </a:r>
            <a:r>
              <a:rPr lang="en-US" altLang="zh-CN" sz="1200" dirty="0">
                <a:solidFill>
                  <a:srgbClr val="00B050"/>
                </a:solidFill>
                <a:latin typeface="Calibri" panose="020F0502020204030204" pitchFamily="34" charset="0"/>
              </a:rPr>
              <a:t>&lt;</a:t>
            </a:r>
            <a:r>
              <a:rPr lang="en-US" altLang="zh-CN" sz="1200" dirty="0" err="1">
                <a:solidFill>
                  <a:srgbClr val="00B050"/>
                </a:solidFill>
                <a:latin typeface="Calibri" panose="020F0502020204030204" pitchFamily="34" charset="0"/>
              </a:rPr>
              <a:t>CarInfoEventArgs</a:t>
            </a:r>
            <a:r>
              <a:rPr lang="en-US" altLang="zh-CN" sz="1200" dirty="0">
                <a:solidFill>
                  <a:srgbClr val="00B050"/>
                </a:solidFill>
                <a:latin typeface="Calibri" panose="020F0502020204030204" pitchFamily="34" charset="0"/>
              </a:rPr>
              <a:t>&gt; </a:t>
            </a:r>
            <a:r>
              <a:rPr lang="en-US" altLang="zh-CN" sz="1200" dirty="0" err="1">
                <a:solidFill>
                  <a:srgbClr val="00B050"/>
                </a:solidFill>
                <a:latin typeface="Calibri" panose="020F0502020204030204" pitchFamily="34" charset="0"/>
              </a:rPr>
              <a:t>NewCarInfo</a:t>
            </a:r>
            <a:r>
              <a:rPr lang="en-US" altLang="zh-CN" sz="1200" dirty="0">
                <a:solidFill>
                  <a:srgbClr val="00B050"/>
                </a:solidFill>
                <a:latin typeface="Calibri" panose="020F0502020204030204" pitchFamily="34" charset="0"/>
              </a:rPr>
              <a:t>;</a:t>
            </a:r>
          </a:p>
          <a:p>
            <a:endParaRPr lang="zh-CN" altLang="en-US" sz="1200" dirty="0">
              <a:solidFill>
                <a:srgbClr val="00B050"/>
              </a:solidFill>
              <a:latin typeface="Calibri" panose="020F0502020204030204" pitchFamily="34" charset="0"/>
            </a:endParaRPr>
          </a:p>
          <a:p>
            <a:r>
              <a:rPr lang="en-US" altLang="zh-CN" sz="1200" dirty="0">
                <a:solidFill>
                  <a:srgbClr val="00B050"/>
                </a:solidFill>
                <a:latin typeface="Calibri" panose="020F0502020204030204" pitchFamily="34" charset="0"/>
              </a:rPr>
              <a:t>        public void </a:t>
            </a:r>
            <a:r>
              <a:rPr lang="en-US" altLang="zh-CN" sz="1200" dirty="0" err="1">
                <a:solidFill>
                  <a:srgbClr val="00B050"/>
                </a:solidFill>
                <a:latin typeface="Calibri" panose="020F0502020204030204" pitchFamily="34" charset="0"/>
              </a:rPr>
              <a:t>NewCar</a:t>
            </a:r>
            <a:r>
              <a:rPr lang="en-US" altLang="zh-CN" sz="1200" dirty="0">
                <a:solidFill>
                  <a:srgbClr val="00B050"/>
                </a:solidFill>
                <a:latin typeface="Calibri" panose="020F0502020204030204" pitchFamily="34" charset="0"/>
              </a:rPr>
              <a:t>(string car)</a:t>
            </a:r>
          </a:p>
          <a:p>
            <a:r>
              <a:rPr lang="zh-CN" altLang="en-US" sz="1200" dirty="0">
                <a:solidFill>
                  <a:srgbClr val="00B050"/>
                </a:solidFill>
                <a:latin typeface="Calibri" panose="020F0502020204030204" pitchFamily="34" charset="0"/>
              </a:rPr>
              <a:t>        </a:t>
            </a:r>
            <a:r>
              <a:rPr lang="en-US" altLang="zh-CN" sz="1200" dirty="0">
                <a:solidFill>
                  <a:srgbClr val="00B050"/>
                </a:solidFill>
                <a:latin typeface="Calibri" panose="020F0502020204030204" pitchFamily="34" charset="0"/>
              </a:rPr>
              <a:t>{</a:t>
            </a:r>
          </a:p>
          <a:p>
            <a:r>
              <a:rPr lang="en-US" altLang="zh-CN" sz="1200" dirty="0">
                <a:solidFill>
                  <a:srgbClr val="00B050"/>
                </a:solidFill>
                <a:latin typeface="Calibri" panose="020F0502020204030204" pitchFamily="34" charset="0"/>
              </a:rPr>
              <a:t>            </a:t>
            </a:r>
            <a:r>
              <a:rPr lang="en-US" altLang="zh-CN" sz="1200" dirty="0" err="1">
                <a:solidFill>
                  <a:srgbClr val="00B050"/>
                </a:solidFill>
                <a:latin typeface="Calibri" panose="020F0502020204030204" pitchFamily="34" charset="0"/>
              </a:rPr>
              <a:t>Console.WriteLine</a:t>
            </a:r>
            <a:r>
              <a:rPr lang="en-US" altLang="zh-CN" sz="1200" dirty="0">
                <a:solidFill>
                  <a:srgbClr val="00B050"/>
                </a:solidFill>
                <a:latin typeface="Calibri" panose="020F0502020204030204" pitchFamily="34" charset="0"/>
              </a:rPr>
              <a:t>($"</a:t>
            </a:r>
            <a:r>
              <a:rPr lang="zh-CN" altLang="en-US" sz="1200" dirty="0">
                <a:solidFill>
                  <a:srgbClr val="00B050"/>
                </a:solidFill>
                <a:latin typeface="Calibri" panose="020F0502020204030204" pitchFamily="34" charset="0"/>
              </a:rPr>
              <a:t>汽车品牌：</a:t>
            </a:r>
            <a:r>
              <a:rPr lang="en-US" altLang="zh-CN" sz="1200" dirty="0">
                <a:solidFill>
                  <a:srgbClr val="00B050"/>
                </a:solidFill>
                <a:latin typeface="Calibri" panose="020F0502020204030204" pitchFamily="34" charset="0"/>
              </a:rPr>
              <a:t>{car}");</a:t>
            </a:r>
          </a:p>
          <a:p>
            <a:endParaRPr lang="zh-CN" altLang="en-US" sz="1200" dirty="0">
              <a:solidFill>
                <a:srgbClr val="00B050"/>
              </a:solidFill>
              <a:latin typeface="Calibri" panose="020F0502020204030204" pitchFamily="34" charset="0"/>
            </a:endParaRPr>
          </a:p>
          <a:p>
            <a:r>
              <a:rPr lang="en-US" altLang="zh-CN" sz="1200" dirty="0">
                <a:solidFill>
                  <a:srgbClr val="00B050"/>
                </a:solidFill>
                <a:latin typeface="Calibri" panose="020F0502020204030204" pitchFamily="34" charset="0"/>
              </a:rPr>
              <a:t>            if (</a:t>
            </a:r>
            <a:r>
              <a:rPr lang="en-US" altLang="zh-CN" sz="1200" dirty="0" err="1">
                <a:solidFill>
                  <a:srgbClr val="00B050"/>
                </a:solidFill>
                <a:latin typeface="Calibri" panose="020F0502020204030204" pitchFamily="34" charset="0"/>
              </a:rPr>
              <a:t>NewCarInfo</a:t>
            </a:r>
            <a:r>
              <a:rPr lang="en-US" altLang="zh-CN" sz="1200" dirty="0">
                <a:solidFill>
                  <a:srgbClr val="00B050"/>
                </a:solidFill>
                <a:latin typeface="Calibri" panose="020F0502020204030204" pitchFamily="34" charset="0"/>
              </a:rPr>
              <a:t> != null)</a:t>
            </a:r>
          </a:p>
          <a:p>
            <a:r>
              <a:rPr lang="zh-CN" altLang="en-US" sz="1200" dirty="0">
                <a:solidFill>
                  <a:srgbClr val="00B050"/>
                </a:solidFill>
                <a:latin typeface="Calibri" panose="020F0502020204030204" pitchFamily="34" charset="0"/>
              </a:rPr>
              <a:t>            </a:t>
            </a:r>
            <a:r>
              <a:rPr lang="en-US" altLang="zh-CN" sz="1200" dirty="0">
                <a:solidFill>
                  <a:srgbClr val="00B050"/>
                </a:solidFill>
                <a:latin typeface="Calibri" panose="020F0502020204030204" pitchFamily="34" charset="0"/>
              </a:rPr>
              <a:t>{</a:t>
            </a:r>
          </a:p>
          <a:p>
            <a:r>
              <a:rPr lang="en-US" altLang="zh-CN" sz="1200" dirty="0">
                <a:solidFill>
                  <a:srgbClr val="00B050"/>
                </a:solidFill>
                <a:latin typeface="Calibri" panose="020F0502020204030204" pitchFamily="34" charset="0"/>
              </a:rPr>
              <a:t>                </a:t>
            </a:r>
            <a:r>
              <a:rPr lang="en-US" altLang="zh-CN" sz="1200" dirty="0" err="1">
                <a:solidFill>
                  <a:srgbClr val="00B050"/>
                </a:solidFill>
                <a:latin typeface="Calibri" panose="020F0502020204030204" pitchFamily="34" charset="0"/>
              </a:rPr>
              <a:t>NewCarInfo</a:t>
            </a:r>
            <a:r>
              <a:rPr lang="en-US" altLang="zh-CN" sz="1200" dirty="0">
                <a:solidFill>
                  <a:srgbClr val="00B050"/>
                </a:solidFill>
                <a:latin typeface="Calibri" panose="020F0502020204030204" pitchFamily="34" charset="0"/>
              </a:rPr>
              <a:t>(this, new </a:t>
            </a:r>
            <a:r>
              <a:rPr lang="en-US" altLang="zh-CN" sz="1200" dirty="0" err="1">
                <a:solidFill>
                  <a:srgbClr val="00B050"/>
                </a:solidFill>
                <a:latin typeface="Calibri" panose="020F0502020204030204" pitchFamily="34" charset="0"/>
              </a:rPr>
              <a:t>CarInfoEventArgs</a:t>
            </a:r>
            <a:r>
              <a:rPr lang="en-US" altLang="zh-CN" sz="1200" dirty="0">
                <a:solidFill>
                  <a:srgbClr val="00B050"/>
                </a:solidFill>
                <a:latin typeface="Calibri" panose="020F0502020204030204" pitchFamily="34" charset="0"/>
              </a:rPr>
              <a:t>(car));</a:t>
            </a:r>
          </a:p>
          <a:p>
            <a:r>
              <a:rPr lang="zh-CN" altLang="en-US" sz="1200" dirty="0">
                <a:solidFill>
                  <a:srgbClr val="00B050"/>
                </a:solidFill>
                <a:latin typeface="Calibri" panose="020F0502020204030204" pitchFamily="34" charset="0"/>
              </a:rPr>
              <a:t>            </a:t>
            </a:r>
            <a:r>
              <a:rPr lang="en-US" altLang="zh-CN" sz="1200" dirty="0">
                <a:solidFill>
                  <a:srgbClr val="00B050"/>
                </a:solidFill>
                <a:latin typeface="Calibri" panose="020F0502020204030204" pitchFamily="34" charset="0"/>
              </a:rPr>
              <a:t>}</a:t>
            </a:r>
          </a:p>
          <a:p>
            <a:r>
              <a:rPr lang="zh-CN" altLang="en-US" sz="1200" dirty="0">
                <a:solidFill>
                  <a:srgbClr val="00B050"/>
                </a:solidFill>
                <a:latin typeface="Calibri" panose="020F0502020204030204" pitchFamily="34" charset="0"/>
              </a:rPr>
              <a:t>        </a:t>
            </a:r>
            <a:r>
              <a:rPr lang="en-US" altLang="zh-CN" sz="1200" dirty="0">
                <a:solidFill>
                  <a:srgbClr val="00B050"/>
                </a:solidFill>
                <a:latin typeface="Calibri" panose="020F0502020204030204" pitchFamily="34" charset="0"/>
              </a:rPr>
              <a:t>}</a:t>
            </a:r>
          </a:p>
          <a:p>
            <a:r>
              <a:rPr lang="zh-CN" altLang="en-US" sz="1200" dirty="0">
                <a:solidFill>
                  <a:srgbClr val="00B050"/>
                </a:solidFill>
                <a:latin typeface="Calibri" panose="020F0502020204030204" pitchFamily="34" charset="0"/>
              </a:rPr>
              <a:t>    </a:t>
            </a:r>
            <a:r>
              <a:rPr lang="en-US" altLang="zh-CN" sz="1200" dirty="0">
                <a:solidFill>
                  <a:srgbClr val="00B050"/>
                </a:solidFill>
                <a:latin typeface="Calibri" panose="020F0502020204030204" pitchFamily="34" charset="0"/>
              </a:rPr>
              <a:t>}</a:t>
            </a:r>
            <a:endParaRPr lang="zh-CN" altLang="en-US" sz="1200" dirty="0">
              <a:solidFill>
                <a:srgbClr val="00B050"/>
              </a:solidFill>
              <a:latin typeface="Calibri" panose="020F0502020204030204" pitchFamily="34" charset="0"/>
            </a:endParaRPr>
          </a:p>
        </p:txBody>
      </p:sp>
    </p:spTree>
    <p:extLst>
      <p:ext uri="{BB962C8B-B14F-4D97-AF65-F5344CB8AC3E}">
        <p14:creationId xmlns:p14="http://schemas.microsoft.com/office/powerpoint/2010/main" val="1966525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660400" y="1231900"/>
            <a:ext cx="1538883" cy="430887"/>
          </a:xfrm>
          <a:prstGeom prst="rect">
            <a:avLst/>
          </a:prstGeom>
          <a:noFill/>
        </p:spPr>
        <p:txBody>
          <a:bodyPr wrap="none" lIns="0" tIns="0" rIns="0" rtlCol="0">
            <a:spAutoFit/>
          </a:bodyPr>
          <a:lstStyle/>
          <a:p>
            <a:pPr marL="457200" indent="-457200" defTabSz="-635">
              <a:lnSpc>
                <a:spcPts val="3000"/>
              </a:lnSpc>
              <a:buClr>
                <a:srgbClr val="00B0F0"/>
              </a:buClr>
              <a:buFont typeface="Wingdings" panose="05000000000000000000" pitchFamily="2" charset="2"/>
              <a:buChar char="Ø"/>
            </a:pPr>
            <a:r>
              <a:rPr lang="zh-CN" altLang="en-US" sz="2800" dirty="0" smtClean="0">
                <a:solidFill>
                  <a:srgbClr val="000000"/>
                </a:solidFill>
                <a:latin typeface="黑体" panose="02010609060101010101" pitchFamily="18" charset="-122"/>
                <a:cs typeface="黑体" panose="02010609060101010101" pitchFamily="18" charset="-122"/>
              </a:rPr>
              <a:t>引言</a:t>
            </a:r>
            <a:r>
              <a:rPr lang="en-US" altLang="zh-CN" sz="2800" dirty="0" smtClean="0">
                <a:solidFill>
                  <a:srgbClr val="000000"/>
                </a:solidFill>
                <a:latin typeface="黑体" panose="02010609060101010101" pitchFamily="18" charset="-122"/>
                <a:cs typeface="黑体" panose="02010609060101010101" pitchFamily="18" charset="-122"/>
              </a:rPr>
              <a:t>：</a:t>
            </a:r>
          </a:p>
        </p:txBody>
      </p:sp>
      <p:sp>
        <p:nvSpPr>
          <p:cNvPr id="8" name="TextBox 1"/>
          <p:cNvSpPr txBox="1"/>
          <p:nvPr/>
        </p:nvSpPr>
        <p:spPr>
          <a:xfrm>
            <a:off x="685801" y="1789837"/>
            <a:ext cx="7924800" cy="1708160"/>
          </a:xfrm>
          <a:prstGeom prst="rect">
            <a:avLst/>
          </a:prstGeom>
          <a:noFill/>
        </p:spPr>
        <p:txBody>
          <a:bodyPr wrap="square" lIns="0" tIns="0" rIns="0" rtlCol="0">
            <a:spAutoFit/>
          </a:bodyPr>
          <a:lstStyle/>
          <a:p>
            <a:r>
              <a:rPr lang="zh-CN" altLang="en-US" dirty="0"/>
              <a:t>　　</a:t>
            </a:r>
            <a:r>
              <a:rPr lang="zh-CN" altLang="en-US" dirty="0" smtClean="0"/>
              <a:t>委托 </a:t>
            </a:r>
            <a:r>
              <a:rPr lang="zh-CN" altLang="en-US" dirty="0"/>
              <a:t>和 事件在 </a:t>
            </a:r>
            <a:r>
              <a:rPr lang="en-US" altLang="zh-CN" dirty="0" err="1"/>
              <a:t>.Net</a:t>
            </a:r>
            <a:r>
              <a:rPr lang="en-US" altLang="zh-CN" dirty="0"/>
              <a:t> Framework</a:t>
            </a:r>
            <a:r>
              <a:rPr lang="zh-CN" altLang="en-US" dirty="0"/>
              <a:t>中的应用非常广泛，然而，较好地理解委托和事件对很多接触</a:t>
            </a:r>
            <a:r>
              <a:rPr lang="en-US" altLang="zh-CN" dirty="0"/>
              <a:t>C#</a:t>
            </a:r>
            <a:r>
              <a:rPr lang="zh-CN" altLang="en-US" dirty="0"/>
              <a:t>时间不长的人来说并不容易。它们就像是一道槛儿，过了这个槛的人，觉得真是太容易了，而没有过去的人每次见到委托和事件就觉得心慌，混身不自在</a:t>
            </a:r>
            <a:r>
              <a:rPr lang="zh-CN" altLang="en-US" dirty="0" smtClean="0"/>
              <a:t>。</a:t>
            </a:r>
            <a:endParaRPr lang="en-US" altLang="zh-CN" dirty="0" smtClean="0"/>
          </a:p>
          <a:p>
            <a:r>
              <a:rPr lang="zh-CN" altLang="en-US" dirty="0" smtClean="0"/>
              <a:t>         我</a:t>
            </a:r>
            <a:r>
              <a:rPr lang="zh-CN" altLang="en-US" dirty="0"/>
              <a:t>将</a:t>
            </a:r>
            <a:r>
              <a:rPr lang="zh-CN" altLang="en-US" dirty="0" smtClean="0"/>
              <a:t>通过范例</a:t>
            </a:r>
            <a:r>
              <a:rPr lang="zh-CN" altLang="en-US" dirty="0"/>
              <a:t>由浅入深地讲述什么是委托、为什么要使用委托、事件的由来、</a:t>
            </a:r>
            <a:r>
              <a:rPr lang="en-US" altLang="zh-CN" dirty="0" err="1"/>
              <a:t>.Net</a:t>
            </a:r>
            <a:r>
              <a:rPr lang="en-US" altLang="zh-CN" dirty="0"/>
              <a:t> Framework</a:t>
            </a:r>
            <a:r>
              <a:rPr lang="zh-CN" altLang="en-US" dirty="0"/>
              <a:t>中的委托和</a:t>
            </a:r>
            <a:r>
              <a:rPr lang="zh-CN" altLang="en-US" dirty="0" smtClean="0"/>
              <a:t>事件。</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85800" y="1828800"/>
            <a:ext cx="7924800" cy="3323987"/>
          </a:xfrm>
          <a:prstGeom prst="rect">
            <a:avLst/>
          </a:prstGeom>
          <a:noFill/>
        </p:spPr>
        <p:txBody>
          <a:bodyPr wrap="square" rtlCol="0">
            <a:spAutoFit/>
          </a:bodyPr>
          <a:lstStyle/>
          <a:p>
            <a:r>
              <a:rPr lang="en-US" altLang="zh-CN" sz="1600" dirty="0" err="1">
                <a:latin typeface="+mn-ea"/>
              </a:rPr>
              <a:t>EventHandler</a:t>
            </a:r>
            <a:r>
              <a:rPr lang="en-US" altLang="zh-CN" sz="1600" dirty="0">
                <a:latin typeface="+mn-ea"/>
              </a:rPr>
              <a:t>&lt;</a:t>
            </a:r>
            <a:r>
              <a:rPr lang="en-US" altLang="zh-CN" sz="1600" dirty="0" err="1">
                <a:latin typeface="+mn-ea"/>
              </a:rPr>
              <a:t>TEventArgs</a:t>
            </a:r>
            <a:r>
              <a:rPr lang="en-US" altLang="zh-CN" sz="1600" dirty="0"/>
              <a:t>&gt; </a:t>
            </a:r>
            <a:r>
              <a:rPr lang="zh-CN" altLang="en-US" sz="1600" dirty="0"/>
              <a:t>定义了一个处理程序</a:t>
            </a:r>
            <a:r>
              <a:rPr lang="en-US" altLang="zh-CN" sz="1600" dirty="0"/>
              <a:t>,</a:t>
            </a:r>
            <a:r>
              <a:rPr lang="zh-CN" altLang="en-US" sz="1600" dirty="0"/>
              <a:t>它返回</a:t>
            </a:r>
            <a:r>
              <a:rPr lang="en-US" altLang="zh-CN" sz="1600" dirty="0"/>
              <a:t>void,</a:t>
            </a:r>
            <a:r>
              <a:rPr lang="zh-CN" altLang="en-US" sz="1600" dirty="0"/>
              <a:t>接受两个参数</a:t>
            </a:r>
            <a:r>
              <a:rPr lang="zh-CN" altLang="en-US" sz="1600" dirty="0" smtClean="0"/>
              <a:t>。对于</a:t>
            </a:r>
            <a:r>
              <a:rPr lang="en-US" altLang="zh-CN" sz="1600" dirty="0" err="1"/>
              <a:t>EventHandler</a:t>
            </a:r>
            <a:r>
              <a:rPr lang="en-US" altLang="zh-CN" sz="1600" dirty="0"/>
              <a:t>&lt;</a:t>
            </a:r>
            <a:r>
              <a:rPr lang="en-US" altLang="zh-CN" sz="1600" dirty="0" err="1"/>
              <a:t>TEventArgs</a:t>
            </a:r>
            <a:r>
              <a:rPr lang="en-US" altLang="zh-CN" sz="1600" dirty="0"/>
              <a:t>&gt;</a:t>
            </a:r>
            <a:r>
              <a:rPr lang="zh-CN" altLang="en-US" sz="1600" dirty="0"/>
              <a:t>，第一个参数必须是</a:t>
            </a:r>
            <a:r>
              <a:rPr lang="en-US" altLang="zh-CN" sz="1600" dirty="0"/>
              <a:t>object</a:t>
            </a:r>
            <a:r>
              <a:rPr lang="zh-CN" altLang="en-US" sz="1600" dirty="0"/>
              <a:t>类型</a:t>
            </a:r>
            <a:r>
              <a:rPr lang="zh-CN" altLang="en-US" sz="1600" dirty="0" smtClean="0"/>
              <a:t>，第二</a:t>
            </a:r>
            <a:r>
              <a:rPr lang="zh-CN" altLang="en-US" sz="1600" dirty="0"/>
              <a:t>个参数是</a:t>
            </a:r>
            <a:r>
              <a:rPr lang="en-US" altLang="zh-CN" sz="1600" dirty="0"/>
              <a:t>T</a:t>
            </a:r>
            <a:r>
              <a:rPr lang="zh-CN" altLang="en-US" sz="1600" dirty="0"/>
              <a:t>类型。</a:t>
            </a:r>
            <a:r>
              <a:rPr lang="en-US" altLang="zh-CN" sz="1600" dirty="0" err="1"/>
              <a:t>EventHandler</a:t>
            </a:r>
            <a:r>
              <a:rPr lang="en-US" altLang="zh-CN" sz="1600" dirty="0"/>
              <a:t>&lt;</a:t>
            </a:r>
            <a:r>
              <a:rPr lang="en-US" altLang="zh-CN" sz="1600" dirty="0" err="1"/>
              <a:t>TEventArgs</a:t>
            </a:r>
            <a:r>
              <a:rPr lang="en-US" altLang="zh-CN" sz="1600" dirty="0"/>
              <a:t>&gt;</a:t>
            </a:r>
            <a:r>
              <a:rPr lang="zh-CN" altLang="en-US" sz="1600" dirty="0"/>
              <a:t>还定义了一个关于</a:t>
            </a:r>
            <a:r>
              <a:rPr lang="en-US" altLang="zh-CN" sz="1600" dirty="0"/>
              <a:t>T</a:t>
            </a:r>
            <a:r>
              <a:rPr lang="zh-CN" altLang="en-US" sz="1600" dirty="0"/>
              <a:t>的约束：</a:t>
            </a:r>
            <a:r>
              <a:rPr lang="zh-CN" altLang="en-US" sz="1600" dirty="0" smtClean="0"/>
              <a:t>它必须</a:t>
            </a:r>
            <a:r>
              <a:rPr lang="zh-CN" altLang="en-US" sz="1600" dirty="0"/>
              <a:t>派生自基类</a:t>
            </a:r>
            <a:r>
              <a:rPr lang="en-US" altLang="zh-CN" sz="1600" dirty="0" err="1"/>
              <a:t>EventArgs</a:t>
            </a:r>
            <a:r>
              <a:rPr lang="zh-CN" altLang="en-US" sz="1600" dirty="0"/>
              <a:t>，</a:t>
            </a:r>
            <a:r>
              <a:rPr lang="en-US" altLang="zh-CN" sz="1600" dirty="0" err="1"/>
              <a:t>CarInfoEventArgs</a:t>
            </a:r>
            <a:r>
              <a:rPr lang="zh-CN" altLang="en-US" sz="1600" dirty="0"/>
              <a:t>就是派生自基类</a:t>
            </a:r>
            <a:r>
              <a:rPr lang="en-US" altLang="zh-CN" sz="1600" dirty="0" err="1"/>
              <a:t>EventArgs</a:t>
            </a:r>
            <a:r>
              <a:rPr lang="en-US" altLang="zh-CN" sz="1600" dirty="0" smtClean="0"/>
              <a:t>:</a:t>
            </a:r>
          </a:p>
          <a:p>
            <a:endParaRPr lang="en-US" altLang="zh-CN" sz="1600" dirty="0"/>
          </a:p>
          <a:p>
            <a:r>
              <a:rPr lang="en-US" altLang="zh-CN" dirty="0">
                <a:solidFill>
                  <a:srgbClr val="00B050"/>
                </a:solidFill>
              </a:rPr>
              <a:t>public event </a:t>
            </a:r>
            <a:r>
              <a:rPr lang="en-US" altLang="zh-CN" dirty="0" err="1">
                <a:solidFill>
                  <a:srgbClr val="00B050"/>
                </a:solidFill>
              </a:rPr>
              <a:t>EventHandler</a:t>
            </a:r>
            <a:r>
              <a:rPr lang="en-US" altLang="zh-CN" dirty="0">
                <a:solidFill>
                  <a:srgbClr val="00B050"/>
                </a:solidFill>
              </a:rPr>
              <a:t>&lt;</a:t>
            </a:r>
            <a:r>
              <a:rPr lang="en-US" altLang="zh-CN" dirty="0" err="1">
                <a:solidFill>
                  <a:srgbClr val="00B050"/>
                </a:solidFill>
              </a:rPr>
              <a:t>CarInfoEventArgs</a:t>
            </a:r>
            <a:r>
              <a:rPr lang="en-US" altLang="zh-CN" dirty="0">
                <a:solidFill>
                  <a:srgbClr val="00B050"/>
                </a:solidFill>
              </a:rPr>
              <a:t>&gt; </a:t>
            </a:r>
            <a:r>
              <a:rPr lang="en-US" altLang="zh-CN" dirty="0" err="1">
                <a:solidFill>
                  <a:srgbClr val="00B050"/>
                </a:solidFill>
              </a:rPr>
              <a:t>NewCarInfo</a:t>
            </a:r>
            <a:r>
              <a:rPr lang="en-US" altLang="zh-CN" dirty="0" smtClean="0">
                <a:solidFill>
                  <a:srgbClr val="00B050"/>
                </a:solidFill>
              </a:rPr>
              <a:t>;</a:t>
            </a:r>
          </a:p>
          <a:p>
            <a:endParaRPr lang="en-US" altLang="zh-CN" sz="1600" dirty="0">
              <a:solidFill>
                <a:srgbClr val="00B050"/>
              </a:solidFill>
            </a:endParaRPr>
          </a:p>
          <a:p>
            <a:r>
              <a:rPr lang="zh-CN" altLang="en-US" sz="1600" dirty="0">
                <a:solidFill>
                  <a:srgbClr val="00B050"/>
                </a:solidFill>
              </a:rPr>
              <a:t>委托</a:t>
            </a:r>
            <a:r>
              <a:rPr lang="en-US" altLang="zh-CN" sz="1600" dirty="0" err="1">
                <a:solidFill>
                  <a:srgbClr val="00B050"/>
                </a:solidFill>
              </a:rPr>
              <a:t>EventHandler</a:t>
            </a:r>
            <a:r>
              <a:rPr lang="en-US" altLang="zh-CN" sz="1600" dirty="0">
                <a:solidFill>
                  <a:srgbClr val="00B050"/>
                </a:solidFill>
              </a:rPr>
              <a:t>&lt;</a:t>
            </a:r>
            <a:r>
              <a:rPr lang="en-US" altLang="zh-CN" sz="1600" dirty="0" err="1">
                <a:solidFill>
                  <a:srgbClr val="00B050"/>
                </a:solidFill>
              </a:rPr>
              <a:t>TeventArgs</a:t>
            </a:r>
            <a:r>
              <a:rPr lang="en-US" altLang="zh-CN" sz="1600" dirty="0">
                <a:solidFill>
                  <a:srgbClr val="00B050"/>
                </a:solidFill>
              </a:rPr>
              <a:t>&gt;</a:t>
            </a:r>
            <a:r>
              <a:rPr lang="zh-CN" altLang="en-US" sz="1600" dirty="0">
                <a:solidFill>
                  <a:srgbClr val="00B050"/>
                </a:solidFill>
              </a:rPr>
              <a:t>的定义如下</a:t>
            </a:r>
            <a:r>
              <a:rPr lang="zh-CN" altLang="en-US" sz="1600" dirty="0" smtClean="0">
                <a:solidFill>
                  <a:srgbClr val="00B050"/>
                </a:solidFill>
              </a:rPr>
              <a:t>：</a:t>
            </a:r>
            <a:endParaRPr lang="en-US" altLang="zh-CN" sz="1600" dirty="0">
              <a:solidFill>
                <a:srgbClr val="00B050"/>
              </a:solidFill>
            </a:endParaRPr>
          </a:p>
          <a:p>
            <a:r>
              <a:rPr lang="en-US" altLang="zh-CN" sz="1600" dirty="0">
                <a:solidFill>
                  <a:srgbClr val="00B050"/>
                </a:solidFill>
              </a:rPr>
              <a:t>public delegate void </a:t>
            </a:r>
            <a:r>
              <a:rPr lang="en-US" altLang="zh-CN" sz="1600" dirty="0" err="1">
                <a:solidFill>
                  <a:srgbClr val="00B050"/>
                </a:solidFill>
              </a:rPr>
              <a:t>EventHandler</a:t>
            </a:r>
            <a:r>
              <a:rPr lang="en-US" altLang="zh-CN" sz="1600" dirty="0">
                <a:solidFill>
                  <a:srgbClr val="00B050"/>
                </a:solidFill>
              </a:rPr>
              <a:t>&lt;</a:t>
            </a:r>
            <a:r>
              <a:rPr lang="en-US" altLang="zh-CN" sz="1600" dirty="0" err="1">
                <a:solidFill>
                  <a:srgbClr val="00B050"/>
                </a:solidFill>
              </a:rPr>
              <a:t>TEventArgs</a:t>
            </a:r>
            <a:r>
              <a:rPr lang="en-US" altLang="zh-CN" sz="1600" dirty="0">
                <a:solidFill>
                  <a:srgbClr val="00B050"/>
                </a:solidFill>
              </a:rPr>
              <a:t>&gt;(object </a:t>
            </a:r>
            <a:r>
              <a:rPr lang="en-US" altLang="zh-CN" sz="1600" dirty="0" err="1">
                <a:solidFill>
                  <a:srgbClr val="00B050"/>
                </a:solidFill>
              </a:rPr>
              <a:t>sender,TEventArgs</a:t>
            </a:r>
            <a:r>
              <a:rPr lang="en-US" altLang="zh-CN" sz="1600" dirty="0">
                <a:solidFill>
                  <a:srgbClr val="00B050"/>
                </a:solidFill>
              </a:rPr>
              <a:t> e) where </a:t>
            </a:r>
            <a:r>
              <a:rPr lang="en-US" altLang="zh-CN" sz="1600" dirty="0" err="1" smtClean="0">
                <a:solidFill>
                  <a:srgbClr val="00B050"/>
                </a:solidFill>
              </a:rPr>
              <a:t>TEventArgs:EventArgs</a:t>
            </a:r>
            <a:endParaRPr lang="en-US" altLang="zh-CN" sz="1600" dirty="0" smtClean="0">
              <a:solidFill>
                <a:srgbClr val="00B050"/>
              </a:solidFill>
            </a:endParaRPr>
          </a:p>
          <a:p>
            <a:endParaRPr lang="en-US" altLang="zh-CN" sz="1600" dirty="0">
              <a:solidFill>
                <a:srgbClr val="00B050"/>
              </a:solidFill>
            </a:endParaRPr>
          </a:p>
          <a:p>
            <a:r>
              <a:rPr lang="zh-CN" altLang="en-US" sz="1600" dirty="0">
                <a:solidFill>
                  <a:srgbClr val="00B050"/>
                </a:solidFill>
              </a:rPr>
              <a:t>在一行上定义事件是</a:t>
            </a:r>
            <a:r>
              <a:rPr lang="en-US" altLang="zh-CN" sz="1600" dirty="0">
                <a:solidFill>
                  <a:srgbClr val="00B050"/>
                </a:solidFill>
              </a:rPr>
              <a:t>C#</a:t>
            </a:r>
            <a:r>
              <a:rPr lang="zh-CN" altLang="en-US" sz="1600" dirty="0">
                <a:solidFill>
                  <a:srgbClr val="00B050"/>
                </a:solidFill>
              </a:rPr>
              <a:t>的简化记法。编译器会创建一个</a:t>
            </a:r>
            <a:r>
              <a:rPr lang="en-US" altLang="zh-CN" sz="1600" dirty="0" err="1">
                <a:solidFill>
                  <a:srgbClr val="00B050"/>
                </a:solidFill>
              </a:rPr>
              <a:t>Evenmandler</a:t>
            </a:r>
            <a:r>
              <a:rPr lang="en-US" altLang="zh-CN" sz="1600" dirty="0">
                <a:solidFill>
                  <a:srgbClr val="00B050"/>
                </a:solidFill>
              </a:rPr>
              <a:t>&lt;</a:t>
            </a:r>
            <a:r>
              <a:rPr lang="en-US" altLang="zh-CN" sz="1600" dirty="0" err="1">
                <a:solidFill>
                  <a:srgbClr val="00B050"/>
                </a:solidFill>
              </a:rPr>
              <a:t>CarhfoEventArg</a:t>
            </a:r>
            <a:r>
              <a:rPr lang="en-US" altLang="zh-CN" sz="1600" dirty="0">
                <a:solidFill>
                  <a:srgbClr val="00B050"/>
                </a:solidFill>
              </a:rPr>
              <a:t>&gt;</a:t>
            </a:r>
            <a:r>
              <a:rPr lang="zh-CN" altLang="en-US" sz="1600" dirty="0" smtClean="0">
                <a:solidFill>
                  <a:srgbClr val="00B050"/>
                </a:solidFill>
              </a:rPr>
              <a:t>委托类型</a:t>
            </a:r>
            <a:r>
              <a:rPr lang="zh-CN" altLang="en-US" sz="1600" dirty="0">
                <a:solidFill>
                  <a:srgbClr val="00B050"/>
                </a:solidFill>
              </a:rPr>
              <a:t>的变量</a:t>
            </a:r>
            <a:r>
              <a:rPr lang="en-US" altLang="zh-CN" sz="1600" dirty="0">
                <a:solidFill>
                  <a:srgbClr val="00B050"/>
                </a:solidFill>
              </a:rPr>
              <a:t>,</a:t>
            </a:r>
            <a:r>
              <a:rPr lang="zh-CN" altLang="en-US" sz="1600" dirty="0">
                <a:solidFill>
                  <a:srgbClr val="00B050"/>
                </a:solidFill>
              </a:rPr>
              <a:t>并添加方法</a:t>
            </a:r>
            <a:r>
              <a:rPr lang="en-US" altLang="zh-CN" sz="1600" dirty="0">
                <a:solidFill>
                  <a:srgbClr val="00B050"/>
                </a:solidFill>
              </a:rPr>
              <a:t>,</a:t>
            </a:r>
            <a:r>
              <a:rPr lang="zh-CN" altLang="en-US" sz="1600" dirty="0">
                <a:solidFill>
                  <a:srgbClr val="00B050"/>
                </a:solidFill>
              </a:rPr>
              <a:t>以便从委托中订阋和取消订阅</a:t>
            </a:r>
            <a:r>
              <a:rPr lang="zh-CN" altLang="en-US" sz="1600" dirty="0" smtClean="0">
                <a:solidFill>
                  <a:srgbClr val="00B050"/>
                </a:solidFill>
              </a:rPr>
              <a:t>。</a:t>
            </a:r>
            <a:endParaRPr lang="zh-CN" altLang="en-US" sz="1600" dirty="0">
              <a:solidFill>
                <a:srgbClr val="00B050"/>
              </a:solidFill>
            </a:endParaRPr>
          </a:p>
        </p:txBody>
      </p:sp>
      <p:sp>
        <p:nvSpPr>
          <p:cNvPr id="6" name="TextBox 1"/>
          <p:cNvSpPr txBox="1"/>
          <p:nvPr/>
        </p:nvSpPr>
        <p:spPr>
          <a:xfrm>
            <a:off x="660400" y="1231900"/>
            <a:ext cx="2975173" cy="430887"/>
          </a:xfrm>
          <a:prstGeom prst="rect">
            <a:avLst/>
          </a:prstGeom>
          <a:noFill/>
        </p:spPr>
        <p:txBody>
          <a:bodyPr wrap="none" lIns="0" tIns="0" rIns="0" rtlCol="0">
            <a:spAutoFit/>
          </a:bodyPr>
          <a:lstStyle/>
          <a:p>
            <a:pPr marL="457200" indent="-457200" defTabSz="-635">
              <a:lnSpc>
                <a:spcPts val="3000"/>
              </a:lnSpc>
              <a:buClr>
                <a:srgbClr val="00B0F0"/>
              </a:buClr>
              <a:buFont typeface="Wingdings" panose="05000000000000000000" pitchFamily="2" charset="2"/>
              <a:buChar char="Ø"/>
            </a:pPr>
            <a:r>
              <a:rPr lang="zh-CN" altLang="en-US" sz="2800" dirty="0">
                <a:solidFill>
                  <a:srgbClr val="000000"/>
                </a:solidFill>
                <a:latin typeface="黑体" panose="02010609060101010101" pitchFamily="18" charset="-122"/>
                <a:cs typeface="黑体" panose="02010609060101010101" pitchFamily="18" charset="-122"/>
              </a:rPr>
              <a:t>事件发布程序</a:t>
            </a:r>
            <a:r>
              <a:rPr lang="en-US" altLang="zh-CN" sz="2800" dirty="0" smtClean="0">
                <a:solidFill>
                  <a:srgbClr val="000000"/>
                </a:solidFill>
                <a:latin typeface="黑体" panose="02010609060101010101" pitchFamily="18" charset="-122"/>
                <a:cs typeface="黑体" panose="02010609060101010101" pitchFamily="18" charset="-122"/>
              </a:rPr>
              <a:t>：</a:t>
            </a:r>
          </a:p>
        </p:txBody>
      </p:sp>
    </p:spTree>
    <p:extLst>
      <p:ext uri="{BB962C8B-B14F-4D97-AF65-F5344CB8AC3E}">
        <p14:creationId xmlns:p14="http://schemas.microsoft.com/office/powerpoint/2010/main" val="4274063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26607" y="1689954"/>
            <a:ext cx="8382000" cy="4524315"/>
          </a:xfrm>
          <a:prstGeom prst="rect">
            <a:avLst/>
          </a:prstGeom>
        </p:spPr>
        <p:txBody>
          <a:bodyPr wrap="square">
            <a:spAutoFit/>
          </a:bodyPr>
          <a:lstStyle/>
          <a:p>
            <a:r>
              <a:rPr lang="zh-CN" altLang="en-US" dirty="0">
                <a:solidFill>
                  <a:srgbClr val="00B050"/>
                </a:solidFill>
              </a:rPr>
              <a:t>该简化记法的较长形式如下所示。这</a:t>
            </a:r>
            <a:r>
              <a:rPr lang="zh-CN" altLang="en-US" dirty="0" smtClean="0">
                <a:solidFill>
                  <a:srgbClr val="00B050"/>
                </a:solidFill>
              </a:rPr>
              <a:t>非常</a:t>
            </a:r>
            <a:r>
              <a:rPr lang="zh-CN" altLang="en-US" dirty="0">
                <a:solidFill>
                  <a:srgbClr val="00B050"/>
                </a:solidFill>
              </a:rPr>
              <a:t>类似于自动属性和完整属性之间的关系。对于事件</a:t>
            </a:r>
            <a:r>
              <a:rPr lang="en-US" altLang="zh-CN" dirty="0">
                <a:solidFill>
                  <a:srgbClr val="00B050"/>
                </a:solidFill>
              </a:rPr>
              <a:t>,</a:t>
            </a:r>
            <a:r>
              <a:rPr lang="zh-CN" altLang="en-US" dirty="0">
                <a:solidFill>
                  <a:srgbClr val="00B050"/>
                </a:solidFill>
              </a:rPr>
              <a:t>使用</a:t>
            </a:r>
            <a:r>
              <a:rPr lang="en-US" altLang="zh-CN" dirty="0">
                <a:solidFill>
                  <a:srgbClr val="00B050"/>
                </a:solidFill>
              </a:rPr>
              <a:t>add</a:t>
            </a:r>
            <a:r>
              <a:rPr lang="zh-CN" altLang="en-US" dirty="0">
                <a:solidFill>
                  <a:srgbClr val="00B050"/>
                </a:solidFill>
              </a:rPr>
              <a:t>和</a:t>
            </a:r>
            <a:r>
              <a:rPr lang="en-US" altLang="zh-CN" dirty="0">
                <a:solidFill>
                  <a:srgbClr val="00B050"/>
                </a:solidFill>
              </a:rPr>
              <a:t>remove</a:t>
            </a:r>
            <a:r>
              <a:rPr lang="zh-CN" altLang="en-US" dirty="0">
                <a:solidFill>
                  <a:srgbClr val="00B050"/>
                </a:solidFill>
              </a:rPr>
              <a:t>关键字添加和删除委托</a:t>
            </a:r>
            <a:r>
              <a:rPr lang="zh-CN" altLang="en-US" dirty="0" smtClean="0">
                <a:solidFill>
                  <a:srgbClr val="00B050"/>
                </a:solidFill>
              </a:rPr>
              <a:t>的处理程序</a:t>
            </a:r>
            <a:r>
              <a:rPr lang="en-US" altLang="zh-CN" dirty="0" smtClean="0">
                <a:solidFill>
                  <a:srgbClr val="00B050"/>
                </a:solidFill>
              </a:rPr>
              <a:t>:</a:t>
            </a:r>
          </a:p>
          <a:p>
            <a:endParaRPr lang="en-US" altLang="zh-CN" dirty="0">
              <a:solidFill>
                <a:srgbClr val="00B050"/>
              </a:solidFill>
            </a:endParaRPr>
          </a:p>
          <a:p>
            <a:r>
              <a:rPr lang="en-US" altLang="zh-CN" dirty="0">
                <a:solidFill>
                  <a:srgbClr val="00B050"/>
                </a:solidFill>
              </a:rPr>
              <a:t>private delegate </a:t>
            </a:r>
            <a:r>
              <a:rPr lang="en-US" altLang="zh-CN" dirty="0" err="1">
                <a:solidFill>
                  <a:srgbClr val="00B050"/>
                </a:solidFill>
              </a:rPr>
              <a:t>EventHandler</a:t>
            </a:r>
            <a:r>
              <a:rPr lang="en-US" altLang="zh-CN" dirty="0">
                <a:solidFill>
                  <a:srgbClr val="00B050"/>
                </a:solidFill>
              </a:rPr>
              <a:t>&lt;</a:t>
            </a:r>
            <a:r>
              <a:rPr lang="en-US" altLang="zh-CN" dirty="0" err="1">
                <a:solidFill>
                  <a:srgbClr val="00B050"/>
                </a:solidFill>
              </a:rPr>
              <a:t>CarInfoEventArgs</a:t>
            </a:r>
            <a:r>
              <a:rPr lang="en-US" altLang="zh-CN" dirty="0">
                <a:solidFill>
                  <a:srgbClr val="00B050"/>
                </a:solidFill>
              </a:rPr>
              <a:t>&gt; </a:t>
            </a:r>
            <a:r>
              <a:rPr lang="en-US" altLang="zh-CN" dirty="0" err="1">
                <a:solidFill>
                  <a:srgbClr val="00B050"/>
                </a:solidFill>
              </a:rPr>
              <a:t>newCarInfo</a:t>
            </a:r>
            <a:r>
              <a:rPr lang="en-US" altLang="zh-CN" dirty="0" smtClean="0">
                <a:solidFill>
                  <a:srgbClr val="00B050"/>
                </a:solidFill>
              </a:rPr>
              <a:t>;</a:t>
            </a:r>
          </a:p>
          <a:p>
            <a:endParaRPr lang="en-US" altLang="zh-CN" dirty="0">
              <a:solidFill>
                <a:srgbClr val="00B050"/>
              </a:solidFill>
            </a:endParaRPr>
          </a:p>
          <a:p>
            <a:r>
              <a:rPr lang="en-US" altLang="zh-CN" dirty="0">
                <a:solidFill>
                  <a:srgbClr val="00B050"/>
                </a:solidFill>
              </a:rPr>
              <a:t>public event </a:t>
            </a:r>
            <a:r>
              <a:rPr lang="en-US" altLang="zh-CN" dirty="0" err="1">
                <a:solidFill>
                  <a:srgbClr val="00B050"/>
                </a:solidFill>
              </a:rPr>
              <a:t>EventHandler</a:t>
            </a:r>
            <a:r>
              <a:rPr lang="en-US" altLang="zh-CN" dirty="0">
                <a:solidFill>
                  <a:srgbClr val="00B050"/>
                </a:solidFill>
              </a:rPr>
              <a:t>&lt;</a:t>
            </a:r>
            <a:r>
              <a:rPr lang="en-US" altLang="zh-CN" dirty="0" err="1">
                <a:solidFill>
                  <a:srgbClr val="00B050"/>
                </a:solidFill>
              </a:rPr>
              <a:t>CarInfoEventArgs</a:t>
            </a:r>
            <a:r>
              <a:rPr lang="en-US" altLang="zh-CN" dirty="0">
                <a:solidFill>
                  <a:srgbClr val="00B050"/>
                </a:solidFill>
              </a:rPr>
              <a:t>&gt; </a:t>
            </a:r>
            <a:r>
              <a:rPr lang="en-US" altLang="zh-CN" dirty="0" err="1">
                <a:solidFill>
                  <a:srgbClr val="00B050"/>
                </a:solidFill>
              </a:rPr>
              <a:t>NewCarInfo</a:t>
            </a:r>
            <a:endParaRPr lang="en-US" altLang="zh-CN" dirty="0">
              <a:solidFill>
                <a:srgbClr val="00B050"/>
              </a:solidFill>
            </a:endParaRPr>
          </a:p>
          <a:p>
            <a:r>
              <a:rPr lang="en-US" altLang="zh-CN" dirty="0">
                <a:solidFill>
                  <a:srgbClr val="00B050"/>
                </a:solidFill>
              </a:rPr>
              <a:t>{</a:t>
            </a:r>
          </a:p>
          <a:p>
            <a:r>
              <a:rPr lang="en-US" altLang="zh-CN" dirty="0">
                <a:solidFill>
                  <a:srgbClr val="00B050"/>
                </a:solidFill>
              </a:rPr>
              <a:t>	add</a:t>
            </a:r>
          </a:p>
          <a:p>
            <a:r>
              <a:rPr lang="en-US" altLang="zh-CN" dirty="0">
                <a:solidFill>
                  <a:srgbClr val="00B050"/>
                </a:solidFill>
              </a:rPr>
              <a:t>	{</a:t>
            </a:r>
          </a:p>
          <a:p>
            <a:r>
              <a:rPr lang="en-US" altLang="zh-CN" dirty="0">
                <a:solidFill>
                  <a:srgbClr val="00B050"/>
                </a:solidFill>
              </a:rPr>
              <a:t>		</a:t>
            </a:r>
            <a:r>
              <a:rPr lang="en-US" altLang="zh-CN" dirty="0" err="1">
                <a:solidFill>
                  <a:srgbClr val="00B050"/>
                </a:solidFill>
              </a:rPr>
              <a:t>newCarInfo</a:t>
            </a:r>
            <a:r>
              <a:rPr lang="en-US" altLang="zh-CN" dirty="0">
                <a:solidFill>
                  <a:srgbClr val="00B050"/>
                </a:solidFill>
              </a:rPr>
              <a:t>+=value;</a:t>
            </a:r>
          </a:p>
          <a:p>
            <a:r>
              <a:rPr lang="en-US" altLang="zh-CN" dirty="0">
                <a:solidFill>
                  <a:srgbClr val="00B050"/>
                </a:solidFill>
              </a:rPr>
              <a:t>	}</a:t>
            </a:r>
          </a:p>
          <a:p>
            <a:r>
              <a:rPr lang="en-US" altLang="zh-CN" dirty="0">
                <a:solidFill>
                  <a:srgbClr val="00B050"/>
                </a:solidFill>
              </a:rPr>
              <a:t>	remove</a:t>
            </a:r>
          </a:p>
          <a:p>
            <a:r>
              <a:rPr lang="en-US" altLang="zh-CN" dirty="0">
                <a:solidFill>
                  <a:srgbClr val="00B050"/>
                </a:solidFill>
              </a:rPr>
              <a:t>	{</a:t>
            </a:r>
          </a:p>
          <a:p>
            <a:r>
              <a:rPr lang="en-US" altLang="zh-CN" dirty="0">
                <a:solidFill>
                  <a:srgbClr val="00B050"/>
                </a:solidFill>
              </a:rPr>
              <a:t>		</a:t>
            </a:r>
            <a:r>
              <a:rPr lang="en-US" altLang="zh-CN" dirty="0" err="1" smtClean="0">
                <a:solidFill>
                  <a:srgbClr val="00B050"/>
                </a:solidFill>
              </a:rPr>
              <a:t>newCarInfo</a:t>
            </a:r>
            <a:r>
              <a:rPr lang="en-US" altLang="zh-CN" dirty="0" smtClean="0">
                <a:solidFill>
                  <a:srgbClr val="00B050"/>
                </a:solidFill>
              </a:rPr>
              <a:t>-=</a:t>
            </a:r>
            <a:r>
              <a:rPr lang="en-US" altLang="zh-CN" dirty="0">
                <a:solidFill>
                  <a:srgbClr val="00B050"/>
                </a:solidFill>
              </a:rPr>
              <a:t>value; </a:t>
            </a:r>
          </a:p>
          <a:p>
            <a:r>
              <a:rPr lang="en-US" altLang="zh-CN" dirty="0">
                <a:solidFill>
                  <a:srgbClr val="00B050"/>
                </a:solidFill>
              </a:rPr>
              <a:t>	}</a:t>
            </a:r>
          </a:p>
          <a:p>
            <a:r>
              <a:rPr lang="en-US" altLang="zh-CN" dirty="0">
                <a:solidFill>
                  <a:srgbClr val="00B050"/>
                </a:solidFill>
              </a:rPr>
              <a:t>}</a:t>
            </a:r>
            <a:endParaRPr lang="zh-CN" altLang="en-US" dirty="0">
              <a:solidFill>
                <a:srgbClr val="00B050"/>
              </a:solidFill>
            </a:endParaRPr>
          </a:p>
        </p:txBody>
      </p:sp>
      <p:sp>
        <p:nvSpPr>
          <p:cNvPr id="6" name="TextBox 1"/>
          <p:cNvSpPr txBox="1"/>
          <p:nvPr/>
        </p:nvSpPr>
        <p:spPr>
          <a:xfrm>
            <a:off x="660400" y="1231900"/>
            <a:ext cx="2975173" cy="430887"/>
          </a:xfrm>
          <a:prstGeom prst="rect">
            <a:avLst/>
          </a:prstGeom>
          <a:noFill/>
        </p:spPr>
        <p:txBody>
          <a:bodyPr wrap="none" lIns="0" tIns="0" rIns="0" rtlCol="0">
            <a:spAutoFit/>
          </a:bodyPr>
          <a:lstStyle/>
          <a:p>
            <a:pPr marL="457200" indent="-457200" defTabSz="-635">
              <a:lnSpc>
                <a:spcPts val="3000"/>
              </a:lnSpc>
              <a:buClr>
                <a:srgbClr val="00B0F0"/>
              </a:buClr>
              <a:buFont typeface="Wingdings" panose="05000000000000000000" pitchFamily="2" charset="2"/>
              <a:buChar char="Ø"/>
            </a:pPr>
            <a:r>
              <a:rPr lang="zh-CN" altLang="en-US" sz="2800" dirty="0">
                <a:solidFill>
                  <a:srgbClr val="000000"/>
                </a:solidFill>
                <a:latin typeface="黑体" panose="02010609060101010101" pitchFamily="18" charset="-122"/>
                <a:cs typeface="黑体" panose="02010609060101010101" pitchFamily="18" charset="-122"/>
              </a:rPr>
              <a:t>事件发布程序</a:t>
            </a:r>
            <a:r>
              <a:rPr lang="en-US" altLang="zh-CN" sz="2800" dirty="0" smtClean="0">
                <a:solidFill>
                  <a:srgbClr val="000000"/>
                </a:solidFill>
                <a:latin typeface="黑体" panose="02010609060101010101" pitchFamily="18" charset="-122"/>
                <a:cs typeface="黑体" panose="02010609060101010101" pitchFamily="18" charset="-122"/>
              </a:rPr>
              <a:t>：</a:t>
            </a:r>
          </a:p>
        </p:txBody>
      </p:sp>
    </p:spTree>
    <p:extLst>
      <p:ext uri="{BB962C8B-B14F-4D97-AF65-F5344CB8AC3E}">
        <p14:creationId xmlns:p14="http://schemas.microsoft.com/office/powerpoint/2010/main" val="1928034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9600" y="1869281"/>
            <a:ext cx="8458200" cy="3970318"/>
          </a:xfrm>
          <a:prstGeom prst="rect">
            <a:avLst/>
          </a:prstGeom>
        </p:spPr>
        <p:txBody>
          <a:bodyPr wrap="square">
            <a:spAutoFit/>
          </a:bodyPr>
          <a:lstStyle/>
          <a:p>
            <a:r>
              <a:rPr lang="zh-CN" altLang="en-US" dirty="0"/>
              <a:t>CarDealer类在NewCar方法中触发事件。使用NewCarInfo和花括号可以调用给事件订阅的所有处理程序</a:t>
            </a:r>
            <a:r>
              <a:rPr lang="zh-CN" altLang="en-US" dirty="0" smtClean="0"/>
              <a:t>。</a:t>
            </a:r>
            <a:endParaRPr lang="en-US" altLang="zh-CN" dirty="0" smtClean="0"/>
          </a:p>
          <a:p>
            <a:endParaRPr lang="zh-CN" altLang="en-US" dirty="0"/>
          </a:p>
          <a:p>
            <a:r>
              <a:rPr lang="zh-CN" altLang="en-US" dirty="0">
                <a:solidFill>
                  <a:srgbClr val="FF0000"/>
                </a:solidFill>
              </a:rPr>
              <a:t>在触发事件之前，需要检查委托NewCarInfo是否不为空。如果没有订阅处理程序，委托就是空</a:t>
            </a:r>
            <a:r>
              <a:rPr lang="zh-CN" altLang="en-US" dirty="0" smtClean="0">
                <a:solidFill>
                  <a:srgbClr val="FF0000"/>
                </a:solidFill>
              </a:rPr>
              <a:t>。</a:t>
            </a:r>
            <a:endParaRPr lang="en-US" altLang="zh-CN" dirty="0" smtClean="0">
              <a:solidFill>
                <a:srgbClr val="FF0000"/>
              </a:solidFill>
            </a:endParaRPr>
          </a:p>
          <a:p>
            <a:endParaRPr lang="zh-CN" altLang="en-US" dirty="0">
              <a:solidFill>
                <a:srgbClr val="FF0000"/>
              </a:solidFill>
            </a:endParaRPr>
          </a:p>
          <a:p>
            <a:r>
              <a:rPr lang="zh-CN" altLang="en-US" sz="1600" dirty="0" smtClean="0">
                <a:solidFill>
                  <a:srgbClr val="00B050"/>
                </a:solidFill>
              </a:rPr>
              <a:t> public </a:t>
            </a:r>
            <a:r>
              <a:rPr lang="zh-CN" altLang="en-US" sz="1600" dirty="0">
                <a:solidFill>
                  <a:srgbClr val="00B050"/>
                </a:solidFill>
              </a:rPr>
              <a:t>void NewCar(string car)</a:t>
            </a:r>
          </a:p>
          <a:p>
            <a:r>
              <a:rPr lang="zh-CN" altLang="en-US" sz="1600" dirty="0">
                <a:solidFill>
                  <a:srgbClr val="00B050"/>
                </a:solidFill>
              </a:rPr>
              <a:t> </a:t>
            </a:r>
            <a:r>
              <a:rPr lang="zh-CN" altLang="en-US" sz="1600" dirty="0" smtClean="0">
                <a:solidFill>
                  <a:srgbClr val="00B050"/>
                </a:solidFill>
              </a:rPr>
              <a:t>  {</a:t>
            </a:r>
            <a:endParaRPr lang="zh-CN" altLang="en-US" sz="1600" dirty="0">
              <a:solidFill>
                <a:srgbClr val="00B050"/>
              </a:solidFill>
            </a:endParaRPr>
          </a:p>
          <a:p>
            <a:r>
              <a:rPr lang="zh-CN" altLang="en-US" sz="1600" dirty="0">
                <a:solidFill>
                  <a:srgbClr val="00B050"/>
                </a:solidFill>
              </a:rPr>
              <a:t>            Console.WriteLine($"汽车品牌：{car}");</a:t>
            </a:r>
          </a:p>
          <a:p>
            <a:endParaRPr lang="zh-CN" altLang="en-US" sz="1600" dirty="0">
              <a:solidFill>
                <a:srgbClr val="00B050"/>
              </a:solidFill>
            </a:endParaRPr>
          </a:p>
          <a:p>
            <a:r>
              <a:rPr lang="zh-CN" altLang="en-US" sz="1600" dirty="0">
                <a:solidFill>
                  <a:srgbClr val="00B050"/>
                </a:solidFill>
              </a:rPr>
              <a:t>            if (NewCarInfo != null)</a:t>
            </a:r>
          </a:p>
          <a:p>
            <a:r>
              <a:rPr lang="zh-CN" altLang="en-US" sz="1600" dirty="0">
                <a:solidFill>
                  <a:srgbClr val="00B050"/>
                </a:solidFill>
              </a:rPr>
              <a:t>            {</a:t>
            </a:r>
          </a:p>
          <a:p>
            <a:r>
              <a:rPr lang="zh-CN" altLang="en-US" sz="1600" dirty="0">
                <a:solidFill>
                  <a:srgbClr val="00B050"/>
                </a:solidFill>
              </a:rPr>
              <a:t>                NewCarInfo(this, new CarInfoEventArgs(car));</a:t>
            </a:r>
          </a:p>
          <a:p>
            <a:r>
              <a:rPr lang="zh-CN" altLang="en-US" sz="1600" dirty="0">
                <a:solidFill>
                  <a:srgbClr val="00B050"/>
                </a:solidFill>
              </a:rPr>
              <a:t>            }</a:t>
            </a:r>
          </a:p>
          <a:p>
            <a:r>
              <a:rPr lang="zh-CN" altLang="en-US" sz="1600" dirty="0">
                <a:solidFill>
                  <a:srgbClr val="00B050"/>
                </a:solidFill>
              </a:rPr>
              <a:t>   </a:t>
            </a:r>
            <a:r>
              <a:rPr lang="zh-CN" altLang="en-US" sz="1600" dirty="0" smtClean="0">
                <a:solidFill>
                  <a:srgbClr val="00B050"/>
                </a:solidFill>
              </a:rPr>
              <a:t>}</a:t>
            </a:r>
            <a:endParaRPr lang="zh-CN" altLang="en-US" sz="1600" dirty="0">
              <a:solidFill>
                <a:srgbClr val="00B050"/>
              </a:solidFill>
            </a:endParaRPr>
          </a:p>
        </p:txBody>
      </p:sp>
      <p:sp>
        <p:nvSpPr>
          <p:cNvPr id="6" name="TextBox 1"/>
          <p:cNvSpPr txBox="1"/>
          <p:nvPr/>
        </p:nvSpPr>
        <p:spPr>
          <a:xfrm>
            <a:off x="660400" y="1231900"/>
            <a:ext cx="2975173" cy="430887"/>
          </a:xfrm>
          <a:prstGeom prst="rect">
            <a:avLst/>
          </a:prstGeom>
          <a:noFill/>
        </p:spPr>
        <p:txBody>
          <a:bodyPr wrap="none" lIns="0" tIns="0" rIns="0" rtlCol="0">
            <a:spAutoFit/>
          </a:bodyPr>
          <a:lstStyle/>
          <a:p>
            <a:pPr marL="457200" indent="-457200" defTabSz="-635">
              <a:lnSpc>
                <a:spcPts val="3000"/>
              </a:lnSpc>
              <a:buClr>
                <a:srgbClr val="00B0F0"/>
              </a:buClr>
              <a:buFont typeface="Wingdings" panose="05000000000000000000" pitchFamily="2" charset="2"/>
              <a:buChar char="Ø"/>
            </a:pPr>
            <a:r>
              <a:rPr lang="zh-CN" altLang="en-US" sz="2800" dirty="0">
                <a:solidFill>
                  <a:srgbClr val="000000"/>
                </a:solidFill>
                <a:latin typeface="黑体" panose="02010609060101010101" pitchFamily="18" charset="-122"/>
                <a:cs typeface="黑体" panose="02010609060101010101" pitchFamily="18" charset="-122"/>
              </a:rPr>
              <a:t>事件发布程序</a:t>
            </a:r>
            <a:r>
              <a:rPr lang="en-US" altLang="zh-CN" sz="2800" dirty="0" smtClean="0">
                <a:solidFill>
                  <a:srgbClr val="000000"/>
                </a:solidFill>
                <a:latin typeface="黑体" panose="02010609060101010101" pitchFamily="18" charset="-122"/>
                <a:cs typeface="黑体" panose="02010609060101010101" pitchFamily="18" charset="-122"/>
              </a:rPr>
              <a:t>：</a:t>
            </a:r>
          </a:p>
        </p:txBody>
      </p:sp>
    </p:spTree>
    <p:extLst>
      <p:ext uri="{BB962C8B-B14F-4D97-AF65-F5344CB8AC3E}">
        <p14:creationId xmlns:p14="http://schemas.microsoft.com/office/powerpoint/2010/main" val="1583372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a:off x="660400" y="1231900"/>
            <a:ext cx="2616101" cy="430887"/>
          </a:xfrm>
          <a:prstGeom prst="rect">
            <a:avLst/>
          </a:prstGeom>
          <a:noFill/>
        </p:spPr>
        <p:txBody>
          <a:bodyPr wrap="none" lIns="0" tIns="0" rIns="0" rtlCol="0">
            <a:spAutoFit/>
          </a:bodyPr>
          <a:lstStyle/>
          <a:p>
            <a:pPr marL="457200" indent="-457200" defTabSz="-635">
              <a:lnSpc>
                <a:spcPts val="3000"/>
              </a:lnSpc>
              <a:buClr>
                <a:srgbClr val="00B0F0"/>
              </a:buClr>
              <a:buFont typeface="Wingdings" panose="05000000000000000000" pitchFamily="2" charset="2"/>
              <a:buChar char="Ø"/>
            </a:pPr>
            <a:r>
              <a:rPr lang="zh-CN" altLang="en-US" sz="2800" dirty="0">
                <a:solidFill>
                  <a:srgbClr val="000000"/>
                </a:solidFill>
                <a:latin typeface="黑体" panose="02010609060101010101" pitchFamily="18" charset="-122"/>
                <a:cs typeface="黑体" panose="02010609060101010101" pitchFamily="18" charset="-122"/>
              </a:rPr>
              <a:t>事件</a:t>
            </a:r>
            <a:r>
              <a:rPr lang="zh-CN" altLang="en-US" sz="2800" dirty="0" smtClean="0">
                <a:solidFill>
                  <a:srgbClr val="000000"/>
                </a:solidFill>
                <a:latin typeface="黑体" panose="02010609060101010101" pitchFamily="18" charset="-122"/>
                <a:cs typeface="黑体" panose="02010609060101010101" pitchFamily="18" charset="-122"/>
              </a:rPr>
              <a:t>侦听</a:t>
            </a:r>
            <a:r>
              <a:rPr lang="zh-CN" altLang="en-US" sz="2800" dirty="0">
                <a:solidFill>
                  <a:srgbClr val="000000"/>
                </a:solidFill>
                <a:latin typeface="黑体" panose="02010609060101010101" pitchFamily="18" charset="-122"/>
                <a:cs typeface="黑体" panose="02010609060101010101" pitchFamily="18" charset="-122"/>
              </a:rPr>
              <a:t>器</a:t>
            </a:r>
            <a:r>
              <a:rPr lang="en-US" altLang="zh-CN" sz="2800" dirty="0" smtClean="0">
                <a:solidFill>
                  <a:srgbClr val="000000"/>
                </a:solidFill>
                <a:latin typeface="黑体" panose="02010609060101010101" pitchFamily="18" charset="-122"/>
                <a:cs typeface="黑体" panose="02010609060101010101" pitchFamily="18" charset="-122"/>
              </a:rPr>
              <a:t>：</a:t>
            </a:r>
          </a:p>
        </p:txBody>
      </p:sp>
      <p:sp>
        <p:nvSpPr>
          <p:cNvPr id="6" name="矩形 5"/>
          <p:cNvSpPr/>
          <p:nvPr/>
        </p:nvSpPr>
        <p:spPr>
          <a:xfrm>
            <a:off x="660400" y="1905000"/>
            <a:ext cx="7924800" cy="4370427"/>
          </a:xfrm>
          <a:prstGeom prst="rect">
            <a:avLst/>
          </a:prstGeom>
        </p:spPr>
        <p:txBody>
          <a:bodyPr wrap="square">
            <a:spAutoFit/>
          </a:bodyPr>
          <a:lstStyle/>
          <a:p>
            <a:r>
              <a:rPr lang="zh-CN" altLang="en-US" dirty="0"/>
              <a:t>Consuner类用作事件侦听器。这个类订阅了CarDealer类的事件,廾定义了NewCarIsHere方法</a:t>
            </a:r>
            <a:r>
              <a:rPr lang="zh-CN" altLang="en-US" dirty="0" smtClean="0"/>
              <a:t>,该</a:t>
            </a:r>
            <a:r>
              <a:rPr lang="zh-CN" altLang="en-US" dirty="0"/>
              <a:t>方法满足EventHandler&lt;CarInfoEventArgs&gt;委托的要求,其参数类型是object和CarInfoEventArgs</a:t>
            </a:r>
            <a:r>
              <a:rPr lang="zh-CN" altLang="en-US" dirty="0" smtClean="0"/>
              <a:t>:</a:t>
            </a:r>
            <a:endParaRPr lang="en-US" altLang="zh-CN" dirty="0" smtClean="0"/>
          </a:p>
          <a:p>
            <a:r>
              <a:rPr lang="en-US" altLang="zh-CN" sz="1600" dirty="0">
                <a:solidFill>
                  <a:srgbClr val="00B050"/>
                </a:solidFill>
              </a:rPr>
              <a:t> public class </a:t>
            </a:r>
            <a:r>
              <a:rPr lang="en-US" altLang="zh-CN" sz="1600" dirty="0" err="1">
                <a:solidFill>
                  <a:srgbClr val="00B050"/>
                </a:solidFill>
              </a:rPr>
              <a:t>Consuner</a:t>
            </a:r>
            <a:endParaRPr lang="en-US" altLang="zh-CN" sz="1600" dirty="0">
              <a:solidFill>
                <a:srgbClr val="00B050"/>
              </a:solidFill>
            </a:endParaRPr>
          </a:p>
          <a:p>
            <a:r>
              <a:rPr lang="zh-CN" altLang="en-US" sz="1600" dirty="0">
                <a:solidFill>
                  <a:srgbClr val="00B050"/>
                </a:solidFill>
              </a:rPr>
              <a:t>    </a:t>
            </a:r>
            <a:r>
              <a:rPr lang="en-US" altLang="zh-CN" sz="1600" dirty="0">
                <a:solidFill>
                  <a:srgbClr val="00B050"/>
                </a:solidFill>
              </a:rPr>
              <a:t>{</a:t>
            </a:r>
          </a:p>
          <a:p>
            <a:r>
              <a:rPr lang="en-US" altLang="zh-CN" sz="1600" dirty="0">
                <a:solidFill>
                  <a:srgbClr val="00B050"/>
                </a:solidFill>
              </a:rPr>
              <a:t>        private string name;</a:t>
            </a:r>
          </a:p>
          <a:p>
            <a:endParaRPr lang="zh-CN" altLang="en-US" sz="1600" dirty="0">
              <a:solidFill>
                <a:srgbClr val="00B050"/>
              </a:solidFill>
            </a:endParaRPr>
          </a:p>
          <a:p>
            <a:r>
              <a:rPr lang="en-US" altLang="zh-CN" sz="1600" dirty="0">
                <a:solidFill>
                  <a:srgbClr val="00B050"/>
                </a:solidFill>
              </a:rPr>
              <a:t>        public </a:t>
            </a:r>
            <a:r>
              <a:rPr lang="en-US" altLang="zh-CN" sz="1600" dirty="0" err="1">
                <a:solidFill>
                  <a:srgbClr val="00B050"/>
                </a:solidFill>
              </a:rPr>
              <a:t>Consuner</a:t>
            </a:r>
            <a:r>
              <a:rPr lang="en-US" altLang="zh-CN" sz="1600" dirty="0">
                <a:solidFill>
                  <a:srgbClr val="00B050"/>
                </a:solidFill>
              </a:rPr>
              <a:t>(string name)</a:t>
            </a:r>
          </a:p>
          <a:p>
            <a:r>
              <a:rPr lang="zh-CN" altLang="en-US" sz="1600" dirty="0">
                <a:solidFill>
                  <a:srgbClr val="00B050"/>
                </a:solidFill>
              </a:rPr>
              <a:t>        </a:t>
            </a:r>
            <a:r>
              <a:rPr lang="en-US" altLang="zh-CN" sz="1600" dirty="0">
                <a:solidFill>
                  <a:srgbClr val="00B050"/>
                </a:solidFill>
              </a:rPr>
              <a:t>{</a:t>
            </a:r>
          </a:p>
          <a:p>
            <a:r>
              <a:rPr lang="en-US" altLang="zh-CN" sz="1600" dirty="0">
                <a:solidFill>
                  <a:srgbClr val="00B050"/>
                </a:solidFill>
              </a:rPr>
              <a:t>            this.name = name;</a:t>
            </a:r>
          </a:p>
          <a:p>
            <a:r>
              <a:rPr lang="zh-CN" altLang="en-US" sz="1600" dirty="0">
                <a:solidFill>
                  <a:srgbClr val="00B050"/>
                </a:solidFill>
              </a:rPr>
              <a:t>        </a:t>
            </a:r>
            <a:r>
              <a:rPr lang="en-US" altLang="zh-CN" sz="1600" dirty="0">
                <a:solidFill>
                  <a:srgbClr val="00B050"/>
                </a:solidFill>
              </a:rPr>
              <a:t>}</a:t>
            </a:r>
          </a:p>
          <a:p>
            <a:endParaRPr lang="zh-CN" altLang="en-US" sz="1600" dirty="0">
              <a:solidFill>
                <a:srgbClr val="00B050"/>
              </a:solidFill>
            </a:endParaRPr>
          </a:p>
          <a:p>
            <a:r>
              <a:rPr lang="en-US" altLang="zh-CN" sz="1600" dirty="0">
                <a:solidFill>
                  <a:srgbClr val="00B050"/>
                </a:solidFill>
              </a:rPr>
              <a:t>        public void </a:t>
            </a:r>
            <a:r>
              <a:rPr lang="en-US" altLang="zh-CN" sz="1600" dirty="0" err="1">
                <a:solidFill>
                  <a:srgbClr val="00B050"/>
                </a:solidFill>
              </a:rPr>
              <a:t>NewCarIsHere</a:t>
            </a:r>
            <a:r>
              <a:rPr lang="en-US" altLang="zh-CN" sz="1600" dirty="0">
                <a:solidFill>
                  <a:srgbClr val="00B050"/>
                </a:solidFill>
              </a:rPr>
              <a:t>(object sender, </a:t>
            </a:r>
            <a:r>
              <a:rPr lang="en-US" altLang="zh-CN" sz="1600" dirty="0" err="1">
                <a:solidFill>
                  <a:srgbClr val="00B050"/>
                </a:solidFill>
              </a:rPr>
              <a:t>CarInfoEventArgs</a:t>
            </a:r>
            <a:r>
              <a:rPr lang="en-US" altLang="zh-CN" sz="1600" dirty="0">
                <a:solidFill>
                  <a:srgbClr val="00B050"/>
                </a:solidFill>
              </a:rPr>
              <a:t> e)</a:t>
            </a:r>
          </a:p>
          <a:p>
            <a:r>
              <a:rPr lang="zh-CN" altLang="en-US" sz="1600" dirty="0">
                <a:solidFill>
                  <a:srgbClr val="00B050"/>
                </a:solidFill>
              </a:rPr>
              <a:t>        </a:t>
            </a:r>
            <a:r>
              <a:rPr lang="en-US" altLang="zh-CN" sz="1600" dirty="0">
                <a:solidFill>
                  <a:srgbClr val="00B050"/>
                </a:solidFill>
              </a:rPr>
              <a:t>{</a:t>
            </a:r>
          </a:p>
          <a:p>
            <a:r>
              <a:rPr lang="en-US" altLang="zh-CN" sz="1600" dirty="0">
                <a:solidFill>
                  <a:srgbClr val="00B050"/>
                </a:solidFill>
              </a:rPr>
              <a:t>            </a:t>
            </a:r>
            <a:r>
              <a:rPr lang="en-US" altLang="zh-CN" sz="1600" dirty="0" err="1">
                <a:solidFill>
                  <a:srgbClr val="00B050"/>
                </a:solidFill>
              </a:rPr>
              <a:t>Console.WriteLine</a:t>
            </a:r>
            <a:r>
              <a:rPr lang="en-US" altLang="zh-CN" sz="1600" dirty="0">
                <a:solidFill>
                  <a:srgbClr val="00B050"/>
                </a:solidFill>
              </a:rPr>
              <a:t>($"{name}</a:t>
            </a:r>
            <a:r>
              <a:rPr lang="zh-CN" altLang="en-US" sz="1600" dirty="0">
                <a:solidFill>
                  <a:srgbClr val="00B050"/>
                </a:solidFill>
              </a:rPr>
              <a:t>的车 </a:t>
            </a:r>
            <a:r>
              <a:rPr lang="en-US" altLang="zh-CN" sz="1600" dirty="0">
                <a:solidFill>
                  <a:srgbClr val="00B050"/>
                </a:solidFill>
              </a:rPr>
              <a:t>{</a:t>
            </a:r>
            <a:r>
              <a:rPr lang="en-US" altLang="zh-CN" sz="1600" dirty="0" err="1">
                <a:solidFill>
                  <a:srgbClr val="00B050"/>
                </a:solidFill>
              </a:rPr>
              <a:t>e.Car</a:t>
            </a:r>
            <a:r>
              <a:rPr lang="en-US" altLang="zh-CN" sz="1600" dirty="0">
                <a:solidFill>
                  <a:srgbClr val="00B050"/>
                </a:solidFill>
              </a:rPr>
              <a:t>} </a:t>
            </a:r>
            <a:r>
              <a:rPr lang="zh-CN" altLang="en-US" sz="1600" dirty="0">
                <a:solidFill>
                  <a:srgbClr val="00B050"/>
                </a:solidFill>
              </a:rPr>
              <a:t>是新的</a:t>
            </a:r>
            <a:r>
              <a:rPr lang="en-US" altLang="zh-CN" sz="1600" dirty="0">
                <a:solidFill>
                  <a:srgbClr val="00B050"/>
                </a:solidFill>
              </a:rPr>
              <a:t>");</a:t>
            </a:r>
          </a:p>
          <a:p>
            <a:r>
              <a:rPr lang="zh-CN" altLang="en-US" sz="1600" dirty="0">
                <a:solidFill>
                  <a:srgbClr val="00B050"/>
                </a:solidFill>
              </a:rPr>
              <a:t>        </a:t>
            </a:r>
            <a:r>
              <a:rPr lang="en-US" altLang="zh-CN" sz="1600" dirty="0">
                <a:solidFill>
                  <a:srgbClr val="00B050"/>
                </a:solidFill>
              </a:rPr>
              <a:t>}</a:t>
            </a:r>
          </a:p>
          <a:p>
            <a:r>
              <a:rPr lang="zh-CN" altLang="en-US" sz="1600" dirty="0">
                <a:solidFill>
                  <a:srgbClr val="00B050"/>
                </a:solidFill>
              </a:rPr>
              <a:t>    </a:t>
            </a:r>
            <a:r>
              <a:rPr lang="en-US" altLang="zh-CN" sz="1600" dirty="0">
                <a:solidFill>
                  <a:srgbClr val="00B050"/>
                </a:solidFill>
              </a:rPr>
              <a:t>}</a:t>
            </a:r>
            <a:endParaRPr lang="zh-CN" altLang="en-US" sz="1600" dirty="0">
              <a:solidFill>
                <a:srgbClr val="00B050"/>
              </a:solidFill>
            </a:endParaRPr>
          </a:p>
        </p:txBody>
      </p:sp>
    </p:spTree>
    <p:extLst>
      <p:ext uri="{BB962C8B-B14F-4D97-AF65-F5344CB8AC3E}">
        <p14:creationId xmlns:p14="http://schemas.microsoft.com/office/powerpoint/2010/main" val="3768497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59737" y="1752600"/>
            <a:ext cx="8305800" cy="4616648"/>
          </a:xfrm>
          <a:prstGeom prst="rect">
            <a:avLst/>
          </a:prstGeom>
        </p:spPr>
        <p:txBody>
          <a:bodyPr wrap="square">
            <a:spAutoFit/>
          </a:bodyPr>
          <a:lstStyle/>
          <a:p>
            <a:r>
              <a:rPr lang="zh-CN" altLang="en-US" sz="1400" dirty="0">
                <a:latin typeface="+mn-ea"/>
              </a:rPr>
              <a:t>现在需要连接事件发布程序和订阅器。为此使用CarDealer类的NewCarInfo事件,通过</a:t>
            </a:r>
          </a:p>
          <a:p>
            <a:r>
              <a:rPr lang="zh-CN" altLang="en-US" sz="1400" dirty="0">
                <a:latin typeface="+mn-ea"/>
              </a:rPr>
              <a:t>“+=”创建一个订阅。消费者michael(变量)订阅了事件,接着消费者Nick(变量)也订阅了事件,</a:t>
            </a:r>
            <a:r>
              <a:rPr lang="zh-CN" altLang="en-US" sz="1400" dirty="0" smtClean="0">
                <a:latin typeface="+mn-ea"/>
              </a:rPr>
              <a:t>然后michael</a:t>
            </a:r>
            <a:r>
              <a:rPr lang="zh-CN" altLang="en-US" sz="1400" dirty="0">
                <a:latin typeface="+mn-ea"/>
              </a:rPr>
              <a:t>(变量)通过“-=”取消了</a:t>
            </a:r>
            <a:r>
              <a:rPr lang="zh-CN" altLang="en-US" sz="1400" dirty="0" smtClean="0">
                <a:latin typeface="+mn-ea"/>
              </a:rPr>
              <a:t>订阅。</a:t>
            </a:r>
            <a:endParaRPr lang="en-US" altLang="zh-CN" sz="1400" dirty="0" smtClean="0"/>
          </a:p>
          <a:p>
            <a:r>
              <a:rPr lang="en-US" altLang="zh-CN" sz="1400" dirty="0" smtClean="0"/>
              <a:t>        </a:t>
            </a:r>
            <a:r>
              <a:rPr lang="en-US" altLang="zh-CN" sz="1400" dirty="0" smtClean="0">
                <a:solidFill>
                  <a:srgbClr val="00B050"/>
                </a:solidFill>
              </a:rPr>
              <a:t>private static void Main(string[] </a:t>
            </a:r>
            <a:r>
              <a:rPr lang="en-US" altLang="zh-CN" sz="1400" dirty="0" err="1" smtClean="0">
                <a:solidFill>
                  <a:srgbClr val="00B050"/>
                </a:solidFill>
              </a:rPr>
              <a:t>args</a:t>
            </a:r>
            <a:r>
              <a:rPr lang="en-US" altLang="zh-CN" sz="1400" dirty="0" smtClean="0">
                <a:solidFill>
                  <a:srgbClr val="00B050"/>
                </a:solidFill>
              </a:rPr>
              <a:t>)</a:t>
            </a:r>
          </a:p>
          <a:p>
            <a:r>
              <a:rPr lang="en-US" altLang="zh-CN" sz="1400" dirty="0" smtClean="0">
                <a:solidFill>
                  <a:srgbClr val="00B050"/>
                </a:solidFill>
              </a:rPr>
              <a:t>        {</a:t>
            </a:r>
          </a:p>
          <a:p>
            <a:r>
              <a:rPr lang="en-US" altLang="zh-CN" sz="1400" dirty="0" smtClean="0">
                <a:solidFill>
                  <a:srgbClr val="00B050"/>
                </a:solidFill>
              </a:rPr>
              <a:t>            </a:t>
            </a:r>
            <a:endParaRPr lang="en-US" altLang="zh-CN" sz="1400" dirty="0">
              <a:solidFill>
                <a:srgbClr val="00B050"/>
              </a:solidFill>
            </a:endParaRPr>
          </a:p>
          <a:p>
            <a:r>
              <a:rPr lang="en-US" altLang="zh-CN" sz="1400" dirty="0">
                <a:solidFill>
                  <a:srgbClr val="00B050"/>
                </a:solidFill>
              </a:rPr>
              <a:t>            </a:t>
            </a:r>
            <a:r>
              <a:rPr lang="en-US" altLang="zh-CN" sz="1400" dirty="0" err="1">
                <a:solidFill>
                  <a:srgbClr val="00B050"/>
                </a:solidFill>
              </a:rPr>
              <a:t>CarDealer</a:t>
            </a:r>
            <a:r>
              <a:rPr lang="en-US" altLang="zh-CN" sz="1400" dirty="0">
                <a:solidFill>
                  <a:srgbClr val="00B050"/>
                </a:solidFill>
              </a:rPr>
              <a:t> dealer = new </a:t>
            </a:r>
            <a:r>
              <a:rPr lang="en-US" altLang="zh-CN" sz="1400" dirty="0" err="1">
                <a:solidFill>
                  <a:srgbClr val="00B050"/>
                </a:solidFill>
              </a:rPr>
              <a:t>CarDealer</a:t>
            </a:r>
            <a:r>
              <a:rPr lang="en-US" altLang="zh-CN" sz="1400" dirty="0">
                <a:solidFill>
                  <a:srgbClr val="00B050"/>
                </a:solidFill>
              </a:rPr>
              <a:t>();</a:t>
            </a:r>
          </a:p>
          <a:p>
            <a:r>
              <a:rPr lang="en-US" altLang="zh-CN" sz="1400" dirty="0">
                <a:solidFill>
                  <a:srgbClr val="00B050"/>
                </a:solidFill>
              </a:rPr>
              <a:t>            </a:t>
            </a:r>
            <a:r>
              <a:rPr lang="en-US" altLang="zh-CN" sz="1400" dirty="0" err="1">
                <a:solidFill>
                  <a:srgbClr val="00B050"/>
                </a:solidFill>
              </a:rPr>
              <a:t>var</a:t>
            </a:r>
            <a:r>
              <a:rPr lang="en-US" altLang="zh-CN" sz="1400" dirty="0">
                <a:solidFill>
                  <a:srgbClr val="00B050"/>
                </a:solidFill>
              </a:rPr>
              <a:t> </a:t>
            </a:r>
            <a:r>
              <a:rPr lang="en-US" altLang="zh-CN" sz="1400" dirty="0" err="1">
                <a:solidFill>
                  <a:srgbClr val="00B050"/>
                </a:solidFill>
              </a:rPr>
              <a:t>michael</a:t>
            </a:r>
            <a:r>
              <a:rPr lang="en-US" altLang="zh-CN" sz="1400" dirty="0">
                <a:solidFill>
                  <a:srgbClr val="00B050"/>
                </a:solidFill>
              </a:rPr>
              <a:t> = new </a:t>
            </a:r>
            <a:r>
              <a:rPr lang="en-US" altLang="zh-CN" sz="1400" dirty="0" err="1">
                <a:solidFill>
                  <a:srgbClr val="00B050"/>
                </a:solidFill>
              </a:rPr>
              <a:t>Consuner</a:t>
            </a:r>
            <a:r>
              <a:rPr lang="en-US" altLang="zh-CN" sz="1400" dirty="0">
                <a:solidFill>
                  <a:srgbClr val="00B050"/>
                </a:solidFill>
              </a:rPr>
              <a:t>("</a:t>
            </a:r>
            <a:r>
              <a:rPr lang="zh-CN" altLang="en-US" sz="1400" dirty="0">
                <a:solidFill>
                  <a:srgbClr val="00B050"/>
                </a:solidFill>
              </a:rPr>
              <a:t>迈克</a:t>
            </a:r>
            <a:r>
              <a:rPr lang="en-US" altLang="zh-CN" sz="1400" dirty="0">
                <a:solidFill>
                  <a:srgbClr val="00B050"/>
                </a:solidFill>
              </a:rPr>
              <a:t>");</a:t>
            </a:r>
          </a:p>
          <a:p>
            <a:r>
              <a:rPr lang="en-US" altLang="zh-CN" sz="1400" dirty="0">
                <a:solidFill>
                  <a:srgbClr val="00B050"/>
                </a:solidFill>
              </a:rPr>
              <a:t>            </a:t>
            </a:r>
            <a:r>
              <a:rPr lang="en-US" altLang="zh-CN" sz="1400" dirty="0" err="1">
                <a:solidFill>
                  <a:srgbClr val="00B050"/>
                </a:solidFill>
              </a:rPr>
              <a:t>dealer.NewCarInfo</a:t>
            </a:r>
            <a:r>
              <a:rPr lang="en-US" altLang="zh-CN" sz="1400" dirty="0">
                <a:solidFill>
                  <a:srgbClr val="00B050"/>
                </a:solidFill>
              </a:rPr>
              <a:t> += </a:t>
            </a:r>
            <a:r>
              <a:rPr lang="en-US" altLang="zh-CN" sz="1400" dirty="0" err="1">
                <a:solidFill>
                  <a:srgbClr val="00B050"/>
                </a:solidFill>
              </a:rPr>
              <a:t>michael.NewCarIsHere</a:t>
            </a:r>
            <a:r>
              <a:rPr lang="en-US" altLang="zh-CN" sz="1400" dirty="0">
                <a:solidFill>
                  <a:srgbClr val="00B050"/>
                </a:solidFill>
              </a:rPr>
              <a:t>;</a:t>
            </a:r>
          </a:p>
          <a:p>
            <a:endParaRPr lang="en-US" altLang="zh-CN" sz="1400" dirty="0">
              <a:solidFill>
                <a:srgbClr val="00B050"/>
              </a:solidFill>
            </a:endParaRPr>
          </a:p>
          <a:p>
            <a:r>
              <a:rPr lang="en-US" altLang="zh-CN" sz="1400" dirty="0">
                <a:solidFill>
                  <a:srgbClr val="00B050"/>
                </a:solidFill>
              </a:rPr>
              <a:t>            </a:t>
            </a:r>
            <a:r>
              <a:rPr lang="en-US" altLang="zh-CN" sz="1400" dirty="0" err="1">
                <a:solidFill>
                  <a:srgbClr val="00B050"/>
                </a:solidFill>
              </a:rPr>
              <a:t>dealer.NewCar</a:t>
            </a:r>
            <a:r>
              <a:rPr lang="en-US" altLang="zh-CN" sz="1400" dirty="0">
                <a:solidFill>
                  <a:srgbClr val="00B050"/>
                </a:solidFill>
              </a:rPr>
              <a:t>("</a:t>
            </a:r>
            <a:r>
              <a:rPr lang="zh-CN" altLang="en-US" sz="1400" dirty="0">
                <a:solidFill>
                  <a:srgbClr val="00B050"/>
                </a:solidFill>
              </a:rPr>
              <a:t>凯迪拉克</a:t>
            </a:r>
            <a:r>
              <a:rPr lang="en-US" altLang="zh-CN" sz="1400" dirty="0">
                <a:solidFill>
                  <a:srgbClr val="00B050"/>
                </a:solidFill>
              </a:rPr>
              <a:t>");</a:t>
            </a:r>
          </a:p>
          <a:p>
            <a:endParaRPr lang="en-US" altLang="zh-CN" sz="1400" dirty="0">
              <a:solidFill>
                <a:srgbClr val="00B050"/>
              </a:solidFill>
            </a:endParaRPr>
          </a:p>
          <a:p>
            <a:r>
              <a:rPr lang="en-US" altLang="zh-CN" sz="1400" dirty="0">
                <a:solidFill>
                  <a:srgbClr val="00B050"/>
                </a:solidFill>
              </a:rPr>
              <a:t>            </a:t>
            </a:r>
            <a:r>
              <a:rPr lang="en-US" altLang="zh-CN" sz="1400" dirty="0" err="1">
                <a:solidFill>
                  <a:srgbClr val="00B050"/>
                </a:solidFill>
              </a:rPr>
              <a:t>var</a:t>
            </a:r>
            <a:r>
              <a:rPr lang="en-US" altLang="zh-CN" sz="1400" dirty="0">
                <a:solidFill>
                  <a:srgbClr val="00B050"/>
                </a:solidFill>
              </a:rPr>
              <a:t> nick = new </a:t>
            </a:r>
            <a:r>
              <a:rPr lang="en-US" altLang="zh-CN" sz="1400" dirty="0" err="1">
                <a:solidFill>
                  <a:srgbClr val="00B050"/>
                </a:solidFill>
              </a:rPr>
              <a:t>Consuner</a:t>
            </a:r>
            <a:r>
              <a:rPr lang="en-US" altLang="zh-CN" sz="1400" dirty="0">
                <a:solidFill>
                  <a:srgbClr val="00B050"/>
                </a:solidFill>
              </a:rPr>
              <a:t>("</a:t>
            </a:r>
            <a:r>
              <a:rPr lang="zh-CN" altLang="en-US" sz="1400" dirty="0">
                <a:solidFill>
                  <a:srgbClr val="00B050"/>
                </a:solidFill>
              </a:rPr>
              <a:t>尼克</a:t>
            </a:r>
            <a:r>
              <a:rPr lang="en-US" altLang="zh-CN" sz="1400" dirty="0">
                <a:solidFill>
                  <a:srgbClr val="00B050"/>
                </a:solidFill>
              </a:rPr>
              <a:t>");</a:t>
            </a:r>
          </a:p>
          <a:p>
            <a:r>
              <a:rPr lang="en-US" altLang="zh-CN" sz="1400" dirty="0">
                <a:solidFill>
                  <a:srgbClr val="00B050"/>
                </a:solidFill>
              </a:rPr>
              <a:t>            </a:t>
            </a:r>
            <a:r>
              <a:rPr lang="en-US" altLang="zh-CN" sz="1400" dirty="0" err="1">
                <a:solidFill>
                  <a:srgbClr val="00B050"/>
                </a:solidFill>
              </a:rPr>
              <a:t>dealer.NewCarInfo</a:t>
            </a:r>
            <a:r>
              <a:rPr lang="en-US" altLang="zh-CN" sz="1400" dirty="0">
                <a:solidFill>
                  <a:srgbClr val="00B050"/>
                </a:solidFill>
              </a:rPr>
              <a:t> += </a:t>
            </a:r>
            <a:r>
              <a:rPr lang="en-US" altLang="zh-CN" sz="1400" dirty="0" err="1">
                <a:solidFill>
                  <a:srgbClr val="00B050"/>
                </a:solidFill>
              </a:rPr>
              <a:t>nick.NewCarIsHere</a:t>
            </a:r>
            <a:r>
              <a:rPr lang="en-US" altLang="zh-CN" sz="1400" dirty="0">
                <a:solidFill>
                  <a:srgbClr val="00B050"/>
                </a:solidFill>
              </a:rPr>
              <a:t>;</a:t>
            </a:r>
          </a:p>
          <a:p>
            <a:endParaRPr lang="en-US" altLang="zh-CN" sz="1400" dirty="0">
              <a:solidFill>
                <a:srgbClr val="00B050"/>
              </a:solidFill>
            </a:endParaRPr>
          </a:p>
          <a:p>
            <a:r>
              <a:rPr lang="en-US" altLang="zh-CN" sz="1400" dirty="0">
                <a:solidFill>
                  <a:srgbClr val="00B050"/>
                </a:solidFill>
              </a:rPr>
              <a:t>            </a:t>
            </a:r>
            <a:r>
              <a:rPr lang="en-US" altLang="zh-CN" sz="1400" dirty="0" err="1">
                <a:solidFill>
                  <a:srgbClr val="00B050"/>
                </a:solidFill>
              </a:rPr>
              <a:t>dealer.NewCar</a:t>
            </a:r>
            <a:r>
              <a:rPr lang="en-US" altLang="zh-CN" sz="1400" dirty="0">
                <a:solidFill>
                  <a:srgbClr val="00B050"/>
                </a:solidFill>
              </a:rPr>
              <a:t>("</a:t>
            </a:r>
            <a:r>
              <a:rPr lang="zh-CN" altLang="en-US" sz="1400" dirty="0">
                <a:solidFill>
                  <a:srgbClr val="00B050"/>
                </a:solidFill>
              </a:rPr>
              <a:t>奔驰</a:t>
            </a:r>
            <a:r>
              <a:rPr lang="en-US" altLang="zh-CN" sz="1400" dirty="0">
                <a:solidFill>
                  <a:srgbClr val="00B050"/>
                </a:solidFill>
              </a:rPr>
              <a:t>");</a:t>
            </a:r>
          </a:p>
          <a:p>
            <a:endParaRPr lang="en-US" altLang="zh-CN" sz="1400" dirty="0">
              <a:solidFill>
                <a:srgbClr val="00B050"/>
              </a:solidFill>
            </a:endParaRPr>
          </a:p>
          <a:p>
            <a:r>
              <a:rPr lang="en-US" altLang="zh-CN" sz="1400" dirty="0">
                <a:solidFill>
                  <a:srgbClr val="00B050"/>
                </a:solidFill>
              </a:rPr>
              <a:t>            </a:t>
            </a:r>
            <a:r>
              <a:rPr lang="en-US" altLang="zh-CN" sz="1400" dirty="0" err="1">
                <a:solidFill>
                  <a:srgbClr val="00B050"/>
                </a:solidFill>
              </a:rPr>
              <a:t>dealer.NewCarInfo</a:t>
            </a:r>
            <a:r>
              <a:rPr lang="en-US" altLang="zh-CN" sz="1400" dirty="0">
                <a:solidFill>
                  <a:srgbClr val="00B050"/>
                </a:solidFill>
              </a:rPr>
              <a:t> -= </a:t>
            </a:r>
            <a:r>
              <a:rPr lang="en-US" altLang="zh-CN" sz="1400" dirty="0" err="1">
                <a:solidFill>
                  <a:srgbClr val="00B050"/>
                </a:solidFill>
              </a:rPr>
              <a:t>michael.NewCarIsHere</a:t>
            </a:r>
            <a:r>
              <a:rPr lang="en-US" altLang="zh-CN" sz="1400" dirty="0">
                <a:solidFill>
                  <a:srgbClr val="00B050"/>
                </a:solidFill>
              </a:rPr>
              <a:t>;</a:t>
            </a:r>
          </a:p>
          <a:p>
            <a:endParaRPr lang="en-US" altLang="zh-CN" sz="1400" dirty="0">
              <a:solidFill>
                <a:srgbClr val="00B050"/>
              </a:solidFill>
            </a:endParaRPr>
          </a:p>
          <a:p>
            <a:r>
              <a:rPr lang="en-US" altLang="zh-CN" sz="1400" dirty="0">
                <a:solidFill>
                  <a:srgbClr val="00B050"/>
                </a:solidFill>
              </a:rPr>
              <a:t>            </a:t>
            </a:r>
            <a:r>
              <a:rPr lang="en-US" altLang="zh-CN" sz="1400" dirty="0" err="1">
                <a:solidFill>
                  <a:srgbClr val="00B050"/>
                </a:solidFill>
              </a:rPr>
              <a:t>dealer.NewCar</a:t>
            </a:r>
            <a:r>
              <a:rPr lang="en-US" altLang="zh-CN" sz="1400" dirty="0">
                <a:solidFill>
                  <a:srgbClr val="00B050"/>
                </a:solidFill>
              </a:rPr>
              <a:t>("</a:t>
            </a:r>
            <a:r>
              <a:rPr lang="zh-CN" altLang="en-US" sz="1400" dirty="0">
                <a:solidFill>
                  <a:srgbClr val="00B050"/>
                </a:solidFill>
              </a:rPr>
              <a:t>丰田</a:t>
            </a:r>
            <a:r>
              <a:rPr lang="en-US" altLang="zh-CN" sz="1400" dirty="0">
                <a:solidFill>
                  <a:srgbClr val="00B050"/>
                </a:solidFill>
              </a:rPr>
              <a:t>");</a:t>
            </a:r>
          </a:p>
          <a:p>
            <a:r>
              <a:rPr lang="en-US" altLang="zh-CN" sz="1400" dirty="0">
                <a:solidFill>
                  <a:srgbClr val="00B050"/>
                </a:solidFill>
              </a:rPr>
              <a:t>        </a:t>
            </a:r>
            <a:r>
              <a:rPr lang="en-US" altLang="zh-CN" sz="1400" dirty="0" smtClean="0">
                <a:solidFill>
                  <a:srgbClr val="00B050"/>
                </a:solidFill>
              </a:rPr>
              <a:t>}</a:t>
            </a:r>
            <a:endParaRPr lang="en-US" altLang="zh-CN" sz="1400" dirty="0">
              <a:solidFill>
                <a:srgbClr val="00B050"/>
              </a:solidFill>
            </a:endParaRPr>
          </a:p>
        </p:txBody>
      </p:sp>
      <p:sp>
        <p:nvSpPr>
          <p:cNvPr id="6" name="TextBox 1"/>
          <p:cNvSpPr txBox="1"/>
          <p:nvPr/>
        </p:nvSpPr>
        <p:spPr>
          <a:xfrm>
            <a:off x="660400" y="1231900"/>
            <a:ext cx="3872855" cy="430887"/>
          </a:xfrm>
          <a:prstGeom prst="rect">
            <a:avLst/>
          </a:prstGeom>
          <a:noFill/>
        </p:spPr>
        <p:txBody>
          <a:bodyPr wrap="none" lIns="0" tIns="0" rIns="0" rtlCol="0">
            <a:spAutoFit/>
          </a:bodyPr>
          <a:lstStyle/>
          <a:p>
            <a:pPr marL="457200" indent="-457200" defTabSz="-635">
              <a:lnSpc>
                <a:spcPts val="3000"/>
              </a:lnSpc>
              <a:buClr>
                <a:srgbClr val="00B0F0"/>
              </a:buClr>
              <a:buFont typeface="Wingdings" panose="05000000000000000000" pitchFamily="2" charset="2"/>
              <a:buChar char="Ø"/>
            </a:pPr>
            <a:r>
              <a:rPr lang="zh-CN" altLang="en-US" sz="2800" dirty="0" smtClean="0">
                <a:solidFill>
                  <a:srgbClr val="000000"/>
                </a:solidFill>
                <a:latin typeface="黑体" panose="02010609060101010101" pitchFamily="18" charset="-122"/>
                <a:cs typeface="黑体" panose="02010609060101010101" pitchFamily="18" charset="-122"/>
              </a:rPr>
              <a:t>事件订阅</a:t>
            </a:r>
            <a:r>
              <a:rPr lang="en-US" altLang="zh-CN" sz="2800" dirty="0" smtClean="0">
                <a:solidFill>
                  <a:srgbClr val="000000"/>
                </a:solidFill>
                <a:latin typeface="黑体" panose="02010609060101010101" pitchFamily="18" charset="-122"/>
                <a:cs typeface="黑体" panose="02010609060101010101" pitchFamily="18" charset="-122"/>
              </a:rPr>
              <a:t>/</a:t>
            </a:r>
            <a:r>
              <a:rPr lang="zh-CN" altLang="en-US" sz="2800" dirty="0" smtClean="0">
                <a:solidFill>
                  <a:srgbClr val="000000"/>
                </a:solidFill>
                <a:latin typeface="黑体" panose="02010609060101010101" pitchFamily="18" charset="-122"/>
                <a:cs typeface="黑体" panose="02010609060101010101" pitchFamily="18" charset="-122"/>
              </a:rPr>
              <a:t>取消订阅</a:t>
            </a:r>
            <a:r>
              <a:rPr lang="en-US" altLang="zh-CN" sz="2800" dirty="0" smtClean="0">
                <a:solidFill>
                  <a:srgbClr val="000000"/>
                </a:solidFill>
                <a:latin typeface="黑体" panose="02010609060101010101" pitchFamily="18" charset="-122"/>
                <a:cs typeface="黑体" panose="02010609060101010101" pitchFamily="18" charset="-122"/>
              </a:rPr>
              <a:t>：</a:t>
            </a:r>
          </a:p>
        </p:txBody>
      </p:sp>
    </p:spTree>
    <p:extLst>
      <p:ext uri="{BB962C8B-B14F-4D97-AF65-F5344CB8AC3E}">
        <p14:creationId xmlns:p14="http://schemas.microsoft.com/office/powerpoint/2010/main" val="1842643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底页.jpg"/>
          <p:cNvPicPr>
            <a:picLocks noChangeAspect="1"/>
          </p:cNvPicPr>
          <p:nvPr/>
        </p:nvPicPr>
        <p:blipFill>
          <a:blip r:embed="rId2"/>
          <a:srcRec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a:off x="660400" y="1231900"/>
            <a:ext cx="2257028" cy="430887"/>
          </a:xfrm>
          <a:prstGeom prst="rect">
            <a:avLst/>
          </a:prstGeom>
          <a:noFill/>
        </p:spPr>
        <p:txBody>
          <a:bodyPr wrap="none" lIns="0" tIns="0" rIns="0" rtlCol="0">
            <a:spAutoFit/>
          </a:bodyPr>
          <a:lstStyle/>
          <a:p>
            <a:pPr marL="457200" indent="-457200" defTabSz="-635">
              <a:lnSpc>
                <a:spcPts val="3000"/>
              </a:lnSpc>
              <a:buClr>
                <a:srgbClr val="00B0F0"/>
              </a:buClr>
              <a:buFont typeface="Wingdings" panose="05000000000000000000" pitchFamily="2" charset="2"/>
              <a:buChar char="Ø"/>
            </a:pPr>
            <a:r>
              <a:rPr lang="zh-CN" altLang="en-US" sz="2800" dirty="0">
                <a:solidFill>
                  <a:srgbClr val="000000"/>
                </a:solidFill>
                <a:latin typeface="黑体" panose="02010609060101010101" pitchFamily="18" charset="-122"/>
                <a:cs typeface="黑体" panose="02010609060101010101" pitchFamily="18" charset="-122"/>
              </a:rPr>
              <a:t>声明委托</a:t>
            </a:r>
            <a:r>
              <a:rPr lang="en-US" altLang="zh-CN" sz="2800" dirty="0" smtClean="0">
                <a:solidFill>
                  <a:srgbClr val="000000"/>
                </a:solidFill>
                <a:latin typeface="黑体" panose="02010609060101010101" pitchFamily="18" charset="-122"/>
                <a:cs typeface="黑体" panose="02010609060101010101" pitchFamily="18" charset="-122"/>
              </a:rPr>
              <a:t>：</a:t>
            </a:r>
          </a:p>
        </p:txBody>
      </p:sp>
      <p:sp>
        <p:nvSpPr>
          <p:cNvPr id="6" name="TextBox 1"/>
          <p:cNvSpPr txBox="1"/>
          <p:nvPr/>
        </p:nvSpPr>
        <p:spPr>
          <a:xfrm>
            <a:off x="762000" y="2040047"/>
            <a:ext cx="8305800" cy="4247317"/>
          </a:xfrm>
          <a:prstGeom prst="rect">
            <a:avLst/>
          </a:prstGeom>
          <a:noFill/>
        </p:spPr>
        <p:txBody>
          <a:bodyPr wrap="square" lIns="0" tIns="0" rIns="0" rtlCol="0">
            <a:spAutoFit/>
          </a:bodyPr>
          <a:lstStyle/>
          <a:p>
            <a:pPr>
              <a:lnSpc>
                <a:spcPct val="150000"/>
              </a:lnSpc>
              <a:buClr>
                <a:srgbClr val="00B0F0"/>
              </a:buClr>
              <a:buSzPct val="80000"/>
            </a:pPr>
            <a:r>
              <a:rPr lang="en-US" altLang="zh-CN" sz="1400" dirty="0">
                <a:latin typeface="+mn-ea"/>
              </a:rPr>
              <a:t> </a:t>
            </a:r>
            <a:r>
              <a:rPr lang="en-US" altLang="zh-CN" sz="1400" dirty="0" smtClean="0">
                <a:latin typeface="+mn-ea"/>
              </a:rPr>
              <a:t>   </a:t>
            </a:r>
            <a:r>
              <a:rPr lang="zh-CN" altLang="en-US" sz="1400" dirty="0" smtClean="0">
                <a:latin typeface="+mn-ea"/>
              </a:rPr>
              <a:t>在</a:t>
            </a:r>
            <a:r>
              <a:rPr lang="en-US" altLang="zh-CN" sz="1400" dirty="0" smtClean="0">
                <a:latin typeface="+mn-ea"/>
              </a:rPr>
              <a:t>C++</a:t>
            </a:r>
            <a:r>
              <a:rPr lang="zh-CN" altLang="en-US" sz="1400" dirty="0" smtClean="0">
                <a:latin typeface="+mn-ea"/>
              </a:rPr>
              <a:t>中</a:t>
            </a:r>
            <a:r>
              <a:rPr lang="zh-CN" altLang="en-US" sz="1400" dirty="0">
                <a:latin typeface="+mn-ea"/>
              </a:rPr>
              <a:t>使用一个类时</a:t>
            </a:r>
            <a:r>
              <a:rPr lang="en-US" altLang="zh-CN" sz="1400" dirty="0">
                <a:latin typeface="+mn-ea"/>
              </a:rPr>
              <a:t>,</a:t>
            </a:r>
            <a:r>
              <a:rPr lang="zh-CN" altLang="en-US" sz="1400" dirty="0">
                <a:latin typeface="+mn-ea"/>
              </a:rPr>
              <a:t>分两个阶段。首先</a:t>
            </a:r>
            <a:r>
              <a:rPr lang="en-US" altLang="zh-CN" sz="1400" dirty="0">
                <a:latin typeface="+mn-ea"/>
              </a:rPr>
              <a:t>,</a:t>
            </a:r>
            <a:r>
              <a:rPr lang="zh-CN" altLang="en-US" sz="1400" dirty="0">
                <a:latin typeface="+mn-ea"/>
              </a:rPr>
              <a:t>需要定义这个类</a:t>
            </a:r>
            <a:r>
              <a:rPr lang="en-US" altLang="zh-CN" sz="1400" dirty="0">
                <a:latin typeface="+mn-ea"/>
              </a:rPr>
              <a:t>,</a:t>
            </a:r>
            <a:r>
              <a:rPr lang="zh-CN" altLang="en-US" sz="1400" dirty="0">
                <a:latin typeface="+mn-ea"/>
              </a:rPr>
              <a:t>即告诉编译器这个类由什么字段</a:t>
            </a:r>
          </a:p>
          <a:p>
            <a:pPr>
              <a:lnSpc>
                <a:spcPct val="150000"/>
              </a:lnSpc>
              <a:buClr>
                <a:srgbClr val="00B0F0"/>
              </a:buClr>
              <a:buSzPct val="80000"/>
            </a:pPr>
            <a:r>
              <a:rPr lang="zh-CN" altLang="en-US" sz="1400" dirty="0">
                <a:latin typeface="+mn-ea"/>
              </a:rPr>
              <a:t>和方法组成。然后</a:t>
            </a:r>
            <a:r>
              <a:rPr lang="en-US" altLang="zh-CN" sz="1400" dirty="0">
                <a:latin typeface="+mn-ea"/>
              </a:rPr>
              <a:t>(</a:t>
            </a:r>
            <a:r>
              <a:rPr lang="zh-CN" altLang="en-US" sz="1400" dirty="0">
                <a:latin typeface="+mn-ea"/>
              </a:rPr>
              <a:t>除非只使用静态方法</a:t>
            </a:r>
            <a:r>
              <a:rPr lang="en-US" altLang="zh-CN" sz="1400" dirty="0">
                <a:latin typeface="+mn-ea"/>
              </a:rPr>
              <a:t>),</a:t>
            </a:r>
            <a:r>
              <a:rPr lang="zh-CN" altLang="en-US" sz="1400" dirty="0">
                <a:latin typeface="+mn-ea"/>
              </a:rPr>
              <a:t>实例化类的一个对象。使用委托时</a:t>
            </a:r>
            <a:r>
              <a:rPr lang="en-US" altLang="zh-CN" sz="1400" dirty="0">
                <a:latin typeface="+mn-ea"/>
              </a:rPr>
              <a:t>,</a:t>
            </a:r>
            <a:r>
              <a:rPr lang="zh-CN" altLang="en-US" sz="1400" dirty="0">
                <a:latin typeface="+mn-ea"/>
              </a:rPr>
              <a:t>也需要经过这两个</a:t>
            </a:r>
          </a:p>
          <a:p>
            <a:pPr>
              <a:lnSpc>
                <a:spcPct val="150000"/>
              </a:lnSpc>
              <a:buClr>
                <a:srgbClr val="00B0F0"/>
              </a:buClr>
              <a:buSzPct val="80000"/>
            </a:pPr>
            <a:r>
              <a:rPr lang="zh-CN" altLang="en-US" sz="1400" dirty="0">
                <a:latin typeface="+mn-ea"/>
              </a:rPr>
              <a:t>步骤。首先必须定义要使用的委托</a:t>
            </a:r>
            <a:r>
              <a:rPr lang="en-US" altLang="zh-CN" sz="1400" dirty="0">
                <a:latin typeface="+mn-ea"/>
              </a:rPr>
              <a:t>,</a:t>
            </a:r>
            <a:r>
              <a:rPr lang="zh-CN" altLang="en-US" sz="1400" dirty="0">
                <a:latin typeface="+mn-ea"/>
              </a:rPr>
              <a:t>对于委托</a:t>
            </a:r>
            <a:r>
              <a:rPr lang="en-US" altLang="zh-CN" sz="1400" dirty="0">
                <a:latin typeface="+mn-ea"/>
              </a:rPr>
              <a:t>,</a:t>
            </a:r>
            <a:r>
              <a:rPr lang="zh-CN" altLang="en-US" sz="1400" dirty="0">
                <a:latin typeface="+mn-ea"/>
              </a:rPr>
              <a:t>定义它就是告诉编译器这种类型的委托表示哪种类</a:t>
            </a:r>
          </a:p>
          <a:p>
            <a:pPr>
              <a:lnSpc>
                <a:spcPct val="150000"/>
              </a:lnSpc>
              <a:buClr>
                <a:srgbClr val="00B0F0"/>
              </a:buClr>
              <a:buSzPct val="80000"/>
            </a:pPr>
            <a:r>
              <a:rPr lang="zh-CN" altLang="en-US" sz="1400" dirty="0">
                <a:latin typeface="+mn-ea"/>
              </a:rPr>
              <a:t>型的方法。然后</a:t>
            </a:r>
            <a:r>
              <a:rPr lang="en-US" altLang="zh-CN" sz="1400" dirty="0">
                <a:latin typeface="+mn-ea"/>
              </a:rPr>
              <a:t>,</a:t>
            </a:r>
            <a:r>
              <a:rPr lang="zh-CN" altLang="en-US" sz="1400" dirty="0">
                <a:latin typeface="+mn-ea"/>
              </a:rPr>
              <a:t>必须创建该委托的一个或多个实例。编译器在后台将创建表示该委托的一个类</a:t>
            </a:r>
            <a:r>
              <a:rPr lang="zh-CN" altLang="en-US" sz="1400" dirty="0" smtClean="0">
                <a:latin typeface="+mn-ea"/>
              </a:rPr>
              <a:t>。</a:t>
            </a:r>
            <a:endParaRPr lang="en-US" altLang="zh-CN" sz="1400" dirty="0" smtClean="0">
              <a:latin typeface="+mn-ea"/>
            </a:endParaRPr>
          </a:p>
          <a:p>
            <a:pPr>
              <a:lnSpc>
                <a:spcPct val="150000"/>
              </a:lnSpc>
              <a:buClr>
                <a:srgbClr val="00B0F0"/>
              </a:buClr>
              <a:buSzPct val="80000"/>
            </a:pPr>
            <a:endParaRPr lang="en-US" altLang="zh-CN" sz="1400" dirty="0">
              <a:latin typeface="+mn-ea"/>
            </a:endParaRPr>
          </a:p>
          <a:p>
            <a:pPr>
              <a:lnSpc>
                <a:spcPct val="150000"/>
              </a:lnSpc>
              <a:buClr>
                <a:srgbClr val="00B0F0"/>
              </a:buClr>
              <a:buSzPct val="80000"/>
            </a:pPr>
            <a:r>
              <a:rPr lang="zh-CN" altLang="en-US" sz="1400" dirty="0">
                <a:latin typeface="+mn-ea"/>
              </a:rPr>
              <a:t>定义委托的语法如下</a:t>
            </a:r>
            <a:r>
              <a:rPr lang="en-US" altLang="zh-CN" sz="1400" dirty="0" smtClean="0">
                <a:latin typeface="+mn-ea"/>
              </a:rPr>
              <a:t>:</a:t>
            </a:r>
          </a:p>
          <a:p>
            <a:pPr>
              <a:lnSpc>
                <a:spcPct val="150000"/>
              </a:lnSpc>
              <a:buClr>
                <a:srgbClr val="00B0F0"/>
              </a:buClr>
              <a:buSzPct val="80000"/>
            </a:pPr>
            <a:r>
              <a:rPr lang="en-US" altLang="zh-CN" sz="1400" dirty="0">
                <a:latin typeface="+mn-ea"/>
              </a:rPr>
              <a:t>public delegate void </a:t>
            </a:r>
            <a:r>
              <a:rPr lang="en-US" altLang="zh-CN" sz="1400" dirty="0" err="1">
                <a:latin typeface="+mn-ea"/>
              </a:rPr>
              <a:t>GreetingDelegate</a:t>
            </a:r>
            <a:r>
              <a:rPr lang="en-US" altLang="zh-CN" sz="1400" dirty="0">
                <a:latin typeface="+mn-ea"/>
              </a:rPr>
              <a:t>(string name</a:t>
            </a:r>
            <a:r>
              <a:rPr lang="en-US" altLang="zh-CN" sz="1400" dirty="0" smtClean="0">
                <a:latin typeface="+mn-ea"/>
              </a:rPr>
              <a:t>);</a:t>
            </a:r>
          </a:p>
          <a:p>
            <a:pPr>
              <a:lnSpc>
                <a:spcPct val="150000"/>
              </a:lnSpc>
              <a:buClr>
                <a:srgbClr val="00B0F0"/>
              </a:buClr>
              <a:buSzPct val="80000"/>
            </a:pPr>
            <a:r>
              <a:rPr lang="en-US" altLang="zh-CN" sz="1400" dirty="0">
                <a:latin typeface="+mn-ea"/>
              </a:rPr>
              <a:t>delegate double </a:t>
            </a:r>
            <a:r>
              <a:rPr lang="en-US" altLang="zh-CN" sz="1400" dirty="0" err="1">
                <a:latin typeface="+mn-ea"/>
              </a:rPr>
              <a:t>TwoLongsOp</a:t>
            </a:r>
            <a:r>
              <a:rPr lang="en-US" altLang="zh-CN" sz="1400" dirty="0">
                <a:latin typeface="+mn-ea"/>
              </a:rPr>
              <a:t>(long </a:t>
            </a:r>
            <a:r>
              <a:rPr lang="en-US" altLang="zh-CN" sz="1400" dirty="0" err="1">
                <a:latin typeface="+mn-ea"/>
              </a:rPr>
              <a:t>first,long</a:t>
            </a:r>
            <a:r>
              <a:rPr lang="en-US" altLang="zh-CN" sz="1400" dirty="0">
                <a:latin typeface="+mn-ea"/>
              </a:rPr>
              <a:t> second</a:t>
            </a:r>
            <a:r>
              <a:rPr lang="en-US" altLang="zh-CN" sz="1400" dirty="0" smtClean="0">
                <a:latin typeface="+mn-ea"/>
              </a:rPr>
              <a:t>);</a:t>
            </a:r>
          </a:p>
          <a:p>
            <a:pPr>
              <a:lnSpc>
                <a:spcPct val="150000"/>
              </a:lnSpc>
              <a:buClr>
                <a:srgbClr val="00B0F0"/>
              </a:buClr>
              <a:buSzPct val="80000"/>
            </a:pPr>
            <a:r>
              <a:rPr lang="en-US" altLang="zh-CN" sz="1400" dirty="0">
                <a:latin typeface="+mn-ea"/>
              </a:rPr>
              <a:t>delegate string </a:t>
            </a:r>
            <a:r>
              <a:rPr lang="en-US" altLang="zh-CN" sz="1400" dirty="0" err="1">
                <a:latin typeface="+mn-ea"/>
              </a:rPr>
              <a:t>GetAString</a:t>
            </a:r>
            <a:r>
              <a:rPr lang="en-US" altLang="zh-CN" sz="1400" dirty="0" smtClean="0">
                <a:latin typeface="+mn-ea"/>
              </a:rPr>
              <a:t>();</a:t>
            </a:r>
          </a:p>
          <a:p>
            <a:pPr>
              <a:lnSpc>
                <a:spcPct val="150000"/>
              </a:lnSpc>
              <a:buClr>
                <a:srgbClr val="00B0F0"/>
              </a:buClr>
              <a:buSzPct val="80000"/>
            </a:pPr>
            <a:r>
              <a:rPr lang="zh-CN" altLang="en-US" sz="1400" dirty="0">
                <a:latin typeface="+mn-ea"/>
              </a:rPr>
              <a:t>在这个示例中</a:t>
            </a:r>
            <a:r>
              <a:rPr lang="en-US" altLang="zh-CN" sz="1400" dirty="0">
                <a:latin typeface="+mn-ea"/>
              </a:rPr>
              <a:t>,</a:t>
            </a:r>
            <a:r>
              <a:rPr lang="zh-CN" altLang="en-US" sz="1400" dirty="0">
                <a:latin typeface="+mn-ea"/>
              </a:rPr>
              <a:t>定义了一个</a:t>
            </a:r>
            <a:r>
              <a:rPr lang="zh-CN" altLang="en-US" sz="1400" dirty="0" smtClean="0">
                <a:latin typeface="+mn-ea"/>
              </a:rPr>
              <a:t>委托</a:t>
            </a:r>
            <a:r>
              <a:rPr lang="en-US" altLang="zh-CN" sz="1400" dirty="0" err="1">
                <a:latin typeface="+mn-ea"/>
              </a:rPr>
              <a:t>GreetingDelegate</a:t>
            </a:r>
            <a:r>
              <a:rPr lang="en-US" altLang="zh-CN" sz="1400" dirty="0" smtClean="0">
                <a:latin typeface="+mn-ea"/>
              </a:rPr>
              <a:t>,</a:t>
            </a:r>
            <a:r>
              <a:rPr lang="zh-CN" altLang="en-US" sz="1400" dirty="0">
                <a:latin typeface="+mn-ea"/>
              </a:rPr>
              <a:t>并指定该委托的每个实例都可以包含一个</a:t>
            </a:r>
          </a:p>
          <a:p>
            <a:pPr>
              <a:lnSpc>
                <a:spcPct val="150000"/>
              </a:lnSpc>
              <a:buClr>
                <a:srgbClr val="00B0F0"/>
              </a:buClr>
              <a:buSzPct val="80000"/>
            </a:pPr>
            <a:r>
              <a:rPr lang="zh-CN" altLang="en-US" sz="1400" dirty="0">
                <a:latin typeface="+mn-ea"/>
              </a:rPr>
              <a:t>方法的引用</a:t>
            </a:r>
            <a:r>
              <a:rPr lang="en-US" altLang="zh-CN" sz="1400" dirty="0">
                <a:latin typeface="+mn-ea"/>
              </a:rPr>
              <a:t>,</a:t>
            </a:r>
            <a:r>
              <a:rPr lang="zh-CN" altLang="en-US" sz="1400" dirty="0">
                <a:latin typeface="+mn-ea"/>
              </a:rPr>
              <a:t>该方法带有一</a:t>
            </a:r>
            <a:r>
              <a:rPr lang="zh-CN" altLang="en-US" sz="1400" dirty="0" smtClean="0">
                <a:latin typeface="+mn-ea"/>
              </a:rPr>
              <a:t>个</a:t>
            </a:r>
            <a:r>
              <a:rPr lang="en-US" altLang="zh-CN" sz="1400" dirty="0" smtClean="0">
                <a:latin typeface="+mn-ea"/>
              </a:rPr>
              <a:t>string </a:t>
            </a:r>
            <a:r>
              <a:rPr lang="zh-CN" altLang="en-US" sz="1400" dirty="0" smtClean="0">
                <a:latin typeface="+mn-ea"/>
              </a:rPr>
              <a:t>参数</a:t>
            </a:r>
            <a:r>
              <a:rPr lang="en-US" altLang="zh-CN" sz="1400" dirty="0">
                <a:latin typeface="+mn-ea"/>
              </a:rPr>
              <a:t>,</a:t>
            </a:r>
            <a:r>
              <a:rPr lang="zh-CN" altLang="en-US" sz="1400" dirty="0">
                <a:latin typeface="+mn-ea"/>
              </a:rPr>
              <a:t>并</a:t>
            </a:r>
            <a:r>
              <a:rPr lang="zh-CN" altLang="en-US" sz="1400" dirty="0" smtClean="0">
                <a:latin typeface="+mn-ea"/>
              </a:rPr>
              <a:t>返回</a:t>
            </a:r>
            <a:r>
              <a:rPr lang="en-US" altLang="zh-CN" sz="1400" dirty="0" smtClean="0">
                <a:latin typeface="+mn-ea"/>
              </a:rPr>
              <a:t>void</a:t>
            </a:r>
            <a:r>
              <a:rPr lang="zh-CN" altLang="en-US" sz="1400" dirty="0" smtClean="0">
                <a:latin typeface="+mn-ea"/>
              </a:rPr>
              <a:t>。</a:t>
            </a:r>
            <a:r>
              <a:rPr lang="zh-CN" altLang="en-US" sz="1400" dirty="0">
                <a:latin typeface="+mn-ea"/>
              </a:rPr>
              <a:t>理解委托的一个要点是它们的类型安全性非</a:t>
            </a:r>
          </a:p>
          <a:p>
            <a:pPr>
              <a:lnSpc>
                <a:spcPct val="150000"/>
              </a:lnSpc>
              <a:buClr>
                <a:srgbClr val="00B0F0"/>
              </a:buClr>
              <a:buSzPct val="80000"/>
            </a:pPr>
            <a:r>
              <a:rPr lang="zh-CN" altLang="en-US" sz="1400" dirty="0">
                <a:latin typeface="+mn-ea"/>
              </a:rPr>
              <a:t>常高。在定义委托时</a:t>
            </a:r>
            <a:r>
              <a:rPr lang="en-US" altLang="zh-CN" sz="1400" dirty="0">
                <a:latin typeface="+mn-ea"/>
              </a:rPr>
              <a:t>,</a:t>
            </a:r>
            <a:r>
              <a:rPr lang="zh-CN" altLang="en-US" sz="1400" dirty="0">
                <a:latin typeface="+mn-ea"/>
              </a:rPr>
              <a:t>必须给出它所表示的方法的签名和返回类型等全部细节</a:t>
            </a:r>
            <a:r>
              <a:rPr lang="zh-CN" altLang="en-US" sz="1400" dirty="0" smtClean="0">
                <a:latin typeface="+mn-ea"/>
              </a:rPr>
              <a:t>。</a:t>
            </a:r>
            <a:endParaRPr lang="en-US" altLang="zh-CN" sz="1400" dirty="0" smtClean="0">
              <a:latin typeface="+mn-ea"/>
            </a:endParaRPr>
          </a:p>
          <a:p>
            <a:pPr>
              <a:lnSpc>
                <a:spcPct val="150000"/>
              </a:lnSpc>
              <a:buClr>
                <a:srgbClr val="00B0F0"/>
              </a:buClr>
              <a:buSzPct val="80000"/>
            </a:pPr>
            <a:endParaRPr lang="en-US" altLang="zh-CN" sz="1400" dirty="0">
              <a:latin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a:off x="660400" y="1231900"/>
            <a:ext cx="3334246" cy="430887"/>
          </a:xfrm>
          <a:prstGeom prst="rect">
            <a:avLst/>
          </a:prstGeom>
          <a:noFill/>
        </p:spPr>
        <p:txBody>
          <a:bodyPr wrap="none" lIns="0" tIns="0" rIns="0" rtlCol="0">
            <a:spAutoFit/>
          </a:bodyPr>
          <a:lstStyle/>
          <a:p>
            <a:pPr marL="457200" indent="-457200" defTabSz="-635">
              <a:lnSpc>
                <a:spcPts val="3000"/>
              </a:lnSpc>
              <a:buClr>
                <a:srgbClr val="00B0F0"/>
              </a:buClr>
              <a:buFont typeface="Wingdings" panose="05000000000000000000" pitchFamily="2" charset="2"/>
              <a:buChar char="Ø"/>
            </a:pPr>
            <a:r>
              <a:rPr lang="zh-CN" altLang="en-US" sz="2800" dirty="0" smtClean="0">
                <a:solidFill>
                  <a:srgbClr val="000000"/>
                </a:solidFill>
                <a:latin typeface="黑体" panose="02010609060101010101" pitchFamily="18" charset="-122"/>
                <a:cs typeface="黑体" panose="02010609060101010101" pitchFamily="18" charset="-122"/>
              </a:rPr>
              <a:t>委托访问修饰符</a:t>
            </a:r>
            <a:r>
              <a:rPr lang="en-US" altLang="zh-CN" sz="2800" dirty="0" smtClean="0">
                <a:solidFill>
                  <a:srgbClr val="000000"/>
                </a:solidFill>
                <a:latin typeface="黑体" panose="02010609060101010101" pitchFamily="18" charset="-122"/>
                <a:cs typeface="黑体" panose="02010609060101010101" pitchFamily="18" charset="-122"/>
              </a:rPr>
              <a:t>：</a:t>
            </a:r>
          </a:p>
        </p:txBody>
      </p:sp>
      <p:sp>
        <p:nvSpPr>
          <p:cNvPr id="3" name="文本框 2"/>
          <p:cNvSpPr txBox="1"/>
          <p:nvPr/>
        </p:nvSpPr>
        <p:spPr>
          <a:xfrm>
            <a:off x="914400" y="1981200"/>
            <a:ext cx="7543800" cy="646331"/>
          </a:xfrm>
          <a:prstGeom prst="rect">
            <a:avLst/>
          </a:prstGeom>
          <a:noFill/>
        </p:spPr>
        <p:txBody>
          <a:bodyPr wrap="square" rtlCol="0">
            <a:spAutoFit/>
          </a:bodyPr>
          <a:lstStyle/>
          <a:p>
            <a:r>
              <a:rPr lang="zh-CN" altLang="en-US" dirty="0"/>
              <a:t>根据定义的可见性，和委托的作用域，可以在委托的定义上应用任意常见的</a:t>
            </a:r>
            <a:r>
              <a:rPr lang="zh-CN" altLang="en-US" dirty="0" smtClean="0"/>
              <a:t>访问修饰符</a:t>
            </a:r>
            <a:r>
              <a:rPr lang="zh-CN" altLang="en-US" dirty="0"/>
              <a:t>：</a:t>
            </a:r>
            <a:r>
              <a:rPr lang="en-US" altLang="zh-CN" dirty="0"/>
              <a:t>public</a:t>
            </a:r>
            <a:r>
              <a:rPr lang="zh-CN" altLang="en-US" dirty="0"/>
              <a:t>、</a:t>
            </a:r>
            <a:r>
              <a:rPr lang="en-US" altLang="zh-CN" dirty="0"/>
              <a:t>private</a:t>
            </a:r>
            <a:r>
              <a:rPr lang="zh-CN" altLang="en-US" dirty="0"/>
              <a:t>、</a:t>
            </a:r>
            <a:r>
              <a:rPr lang="en-US" altLang="zh-CN" dirty="0"/>
              <a:t>protected</a:t>
            </a:r>
            <a:r>
              <a:rPr lang="zh-CN" altLang="en-US" dirty="0"/>
              <a:t>等</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368300" y="1104900"/>
            <a:ext cx="5488682" cy="430887"/>
          </a:xfrm>
          <a:prstGeom prst="rect">
            <a:avLst/>
          </a:prstGeom>
          <a:noFill/>
        </p:spPr>
        <p:txBody>
          <a:bodyPr wrap="none" lIns="0" tIns="0" rIns="0" rtlCol="0">
            <a:spAutoFit/>
          </a:bodyPr>
          <a:lstStyle/>
          <a:p>
            <a:pPr marL="457200" indent="-457200" defTabSz="-635">
              <a:lnSpc>
                <a:spcPts val="3000"/>
              </a:lnSpc>
              <a:buClr>
                <a:srgbClr val="00B0F0"/>
              </a:buClr>
              <a:buFont typeface="Wingdings" panose="05000000000000000000" pitchFamily="2" charset="2"/>
              <a:buChar char="Ø"/>
            </a:pPr>
            <a:r>
              <a:rPr lang="zh-CN" altLang="en-US" sz="2795" smtClean="0">
                <a:solidFill>
                  <a:srgbClr val="4BACC6"/>
                </a:solidFill>
                <a:latin typeface="Wingdings" panose="05000000000000000000" pitchFamily="18" charset="0"/>
                <a:cs typeface="Wingdings" panose="05000000000000000000" pitchFamily="18" charset="0"/>
              </a:rPr>
              <a:t>示例一：将方法作为方法的参数</a:t>
            </a:r>
            <a:endParaRPr lang="en-US" altLang="zh-CN" sz="2795" dirty="0" smtClean="0">
              <a:solidFill>
                <a:srgbClr val="4BACC6"/>
              </a:solidFill>
              <a:latin typeface="Wingdings" panose="05000000000000000000" pitchFamily="18" charset="0"/>
              <a:cs typeface="Wingdings" panose="05000000000000000000" pitchFamily="18" charset="0"/>
            </a:endParaRPr>
          </a:p>
        </p:txBody>
      </p:sp>
      <p:sp>
        <p:nvSpPr>
          <p:cNvPr id="4" name="矩形 3"/>
          <p:cNvSpPr/>
          <p:nvPr/>
        </p:nvSpPr>
        <p:spPr>
          <a:xfrm>
            <a:off x="609600" y="1535787"/>
            <a:ext cx="7886606" cy="4832092"/>
          </a:xfrm>
          <a:prstGeom prst="rect">
            <a:avLst/>
          </a:prstGeom>
        </p:spPr>
        <p:txBody>
          <a:bodyPr wrap="square">
            <a:spAutoFit/>
          </a:bodyPr>
          <a:lstStyle/>
          <a:p>
            <a:r>
              <a:rPr lang="zh-CN" altLang="en-US" sz="1400" dirty="0"/>
              <a:t> //定义委托，它定义了可以代表的方法的类型</a:t>
            </a:r>
          </a:p>
          <a:p>
            <a:r>
              <a:rPr lang="zh-CN" altLang="en-US" sz="1400" dirty="0"/>
              <a:t>     public delegate void GreetingDelegate(string name);</a:t>
            </a:r>
          </a:p>
          <a:p>
            <a:r>
              <a:rPr lang="zh-CN" altLang="en-US" sz="1400" dirty="0"/>
              <a:t>        class Program {</a:t>
            </a:r>
          </a:p>
          <a:p>
            <a:endParaRPr lang="zh-CN" altLang="en-US" sz="1400" dirty="0"/>
          </a:p>
          <a:p>
            <a:r>
              <a:rPr lang="zh-CN" altLang="en-US" sz="1400" dirty="0"/>
              <a:t>           private static void EnglishGreeting(string name) {</a:t>
            </a:r>
          </a:p>
          <a:p>
            <a:r>
              <a:rPr lang="zh-CN" altLang="en-US" sz="1400" dirty="0"/>
              <a:t>               Console.WriteLine("Morning, " + name);</a:t>
            </a:r>
          </a:p>
          <a:p>
            <a:r>
              <a:rPr lang="zh-CN" altLang="en-US" sz="1400" dirty="0"/>
              <a:t>           </a:t>
            </a:r>
            <a:r>
              <a:rPr lang="zh-CN" altLang="en-US" sz="1400" dirty="0" smtClean="0"/>
              <a:t>}</a:t>
            </a:r>
            <a:endParaRPr lang="zh-CN" altLang="en-US" sz="1400" dirty="0"/>
          </a:p>
          <a:p>
            <a:r>
              <a:rPr lang="zh-CN" altLang="en-US" sz="1400" dirty="0"/>
              <a:t>           private static void ChineseGreeting(string name) {</a:t>
            </a:r>
          </a:p>
          <a:p>
            <a:r>
              <a:rPr lang="zh-CN" altLang="en-US" sz="1400" dirty="0"/>
              <a:t>               Console.WriteLine("早上好, " + name);</a:t>
            </a:r>
          </a:p>
          <a:p>
            <a:r>
              <a:rPr lang="zh-CN" altLang="en-US" sz="1400" dirty="0"/>
              <a:t>           }</a:t>
            </a:r>
          </a:p>
          <a:p>
            <a:endParaRPr lang="zh-CN" altLang="en-US" sz="1400" dirty="0"/>
          </a:p>
          <a:p>
            <a:r>
              <a:rPr lang="zh-CN" altLang="en-US" sz="1400" dirty="0"/>
              <a:t>           //注意此方法，它接受一个GreetingDelegate类型的方法作为参数</a:t>
            </a:r>
          </a:p>
          <a:p>
            <a:r>
              <a:rPr lang="zh-CN" altLang="en-US" sz="1400" dirty="0"/>
              <a:t>           private static void GreetPeople(string name, GreetingDelegate MakeGreeting) {</a:t>
            </a:r>
          </a:p>
          <a:p>
            <a:r>
              <a:rPr lang="zh-CN" altLang="en-US" sz="1400" dirty="0"/>
              <a:t>               MakeGreeting(name);</a:t>
            </a:r>
          </a:p>
          <a:p>
            <a:r>
              <a:rPr lang="zh-CN" altLang="en-US" sz="1400" dirty="0"/>
              <a:t>            }</a:t>
            </a:r>
          </a:p>
          <a:p>
            <a:endParaRPr lang="zh-CN" altLang="en-US" sz="1400" dirty="0"/>
          </a:p>
          <a:p>
            <a:r>
              <a:rPr lang="zh-CN" altLang="en-US" sz="1400" dirty="0"/>
              <a:t>           static void Main(string[] args) {</a:t>
            </a:r>
          </a:p>
          <a:p>
            <a:r>
              <a:rPr lang="zh-CN" altLang="en-US" sz="1400" dirty="0"/>
              <a:t>               GreetPeople</a:t>
            </a:r>
            <a:r>
              <a:rPr lang="zh-CN" altLang="en-US" sz="1400" dirty="0" smtClean="0"/>
              <a:t>(“</a:t>
            </a:r>
            <a:r>
              <a:rPr lang="en-US" altLang="zh-CN" sz="1400" dirty="0" smtClean="0"/>
              <a:t>Jim </a:t>
            </a:r>
            <a:r>
              <a:rPr lang="en-US" altLang="zh-CN" sz="1400" dirty="0" err="1" smtClean="0"/>
              <a:t>zhang</a:t>
            </a:r>
            <a:r>
              <a:rPr lang="zh-CN" altLang="en-US" sz="1400" dirty="0" smtClean="0"/>
              <a:t>", </a:t>
            </a:r>
            <a:r>
              <a:rPr lang="zh-CN" altLang="en-US" sz="1400" dirty="0"/>
              <a:t>EnglishGreeting);</a:t>
            </a:r>
          </a:p>
          <a:p>
            <a:r>
              <a:rPr lang="zh-CN" altLang="en-US" sz="1400" dirty="0"/>
              <a:t>               GreetPeople</a:t>
            </a:r>
            <a:r>
              <a:rPr lang="zh-CN" altLang="en-US" sz="1400" dirty="0" smtClean="0"/>
              <a:t>(“</a:t>
            </a:r>
            <a:r>
              <a:rPr lang="zh-CN" altLang="en-US" sz="1400" dirty="0"/>
              <a:t>张三</a:t>
            </a:r>
            <a:r>
              <a:rPr lang="zh-CN" altLang="en-US" sz="1400" dirty="0" smtClean="0"/>
              <a:t>", </a:t>
            </a:r>
            <a:r>
              <a:rPr lang="zh-CN" altLang="en-US" sz="1400" dirty="0"/>
              <a:t>ChineseGreeting);</a:t>
            </a:r>
          </a:p>
          <a:p>
            <a:r>
              <a:rPr lang="zh-CN" altLang="en-US" sz="1400" dirty="0"/>
              <a:t>               Console.ReadKey();</a:t>
            </a:r>
          </a:p>
          <a:p>
            <a:r>
              <a:rPr lang="zh-CN" altLang="en-US" sz="1400" dirty="0"/>
              <a:t>           }</a:t>
            </a:r>
          </a:p>
          <a:p>
            <a:r>
              <a:rPr lang="zh-CN" altLang="en-US" sz="1400" dirty="0"/>
              <a:t>        </a:t>
            </a:r>
            <a:r>
              <a:rPr lang="zh-CN" altLang="en-US" sz="1400" dirty="0" smtClean="0"/>
              <a:t>}</a:t>
            </a:r>
            <a:r>
              <a:rPr lang="en-US" altLang="zh-CN" sz="1400" dirty="0" smtClean="0"/>
              <a:t>					</a:t>
            </a:r>
            <a:endParaRPr lang="zh-CN" altLang="en-US"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
          <p:cNvSpPr txBox="1"/>
          <p:nvPr/>
        </p:nvSpPr>
        <p:spPr>
          <a:xfrm>
            <a:off x="368300" y="1104900"/>
            <a:ext cx="1538883" cy="430887"/>
          </a:xfrm>
          <a:prstGeom prst="rect">
            <a:avLst/>
          </a:prstGeom>
          <a:noFill/>
        </p:spPr>
        <p:txBody>
          <a:bodyPr wrap="none" lIns="0" tIns="0" rIns="0" rtlCol="0">
            <a:spAutoFit/>
          </a:bodyPr>
          <a:lstStyle/>
          <a:p>
            <a:pPr marL="457200" indent="-457200" defTabSz="-635">
              <a:lnSpc>
                <a:spcPts val="3000"/>
              </a:lnSpc>
              <a:buClr>
                <a:srgbClr val="00B0F0"/>
              </a:buClr>
              <a:buFont typeface="Wingdings" panose="05000000000000000000" pitchFamily="2" charset="2"/>
              <a:buChar char="Ø"/>
            </a:pPr>
            <a:r>
              <a:rPr lang="zh-CN" altLang="en-US" sz="2795" dirty="0">
                <a:solidFill>
                  <a:srgbClr val="4BACC6"/>
                </a:solidFill>
                <a:latin typeface="Wingdings" panose="05000000000000000000" pitchFamily="18" charset="0"/>
                <a:cs typeface="Wingdings" panose="05000000000000000000" pitchFamily="18" charset="0"/>
              </a:rPr>
              <a:t>示例一</a:t>
            </a:r>
            <a:endParaRPr lang="en-US" altLang="zh-CN" sz="2795" dirty="0">
              <a:solidFill>
                <a:srgbClr val="4BACC6"/>
              </a:solidFill>
              <a:latin typeface="Wingdings" panose="05000000000000000000" pitchFamily="18" charset="0"/>
              <a:cs typeface="Wingdings" panose="05000000000000000000" pitchFamily="18" charset="0"/>
            </a:endParaRPr>
          </a:p>
        </p:txBody>
      </p:sp>
      <p:pic>
        <p:nvPicPr>
          <p:cNvPr id="2" name="图片 1"/>
          <p:cNvPicPr>
            <a:picLocks noChangeAspect="1"/>
          </p:cNvPicPr>
          <p:nvPr/>
        </p:nvPicPr>
        <p:blipFill>
          <a:blip r:embed="rId2"/>
          <a:stretch>
            <a:fillRect/>
          </a:stretch>
        </p:blipFill>
        <p:spPr>
          <a:xfrm>
            <a:off x="533400" y="1600200"/>
            <a:ext cx="6828571" cy="3580952"/>
          </a:xfrm>
          <a:prstGeom prst="rect">
            <a:avLst/>
          </a:prstGeom>
        </p:spPr>
      </p:pic>
      <p:pic>
        <p:nvPicPr>
          <p:cNvPr id="3" name="图片 2"/>
          <p:cNvPicPr>
            <a:picLocks noChangeAspect="1"/>
          </p:cNvPicPr>
          <p:nvPr/>
        </p:nvPicPr>
        <p:blipFill>
          <a:blip r:embed="rId3"/>
          <a:stretch>
            <a:fillRect/>
          </a:stretch>
        </p:blipFill>
        <p:spPr>
          <a:xfrm>
            <a:off x="548640" y="5410200"/>
            <a:ext cx="6813331" cy="83809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368300" y="1104900"/>
            <a:ext cx="4770537" cy="430887"/>
          </a:xfrm>
          <a:prstGeom prst="rect">
            <a:avLst/>
          </a:prstGeom>
          <a:noFill/>
        </p:spPr>
        <p:txBody>
          <a:bodyPr wrap="none" lIns="0" tIns="0" rIns="0" rtlCol="0">
            <a:spAutoFit/>
          </a:bodyPr>
          <a:lstStyle/>
          <a:p>
            <a:pPr marL="457200" indent="-457200" defTabSz="-635">
              <a:lnSpc>
                <a:spcPts val="3000"/>
              </a:lnSpc>
              <a:buClr>
                <a:srgbClr val="00B0F0"/>
              </a:buClr>
              <a:buFont typeface="Wingdings" panose="05000000000000000000" pitchFamily="2" charset="2"/>
              <a:buChar char="Ø"/>
            </a:pPr>
            <a:r>
              <a:rPr lang="zh-CN" altLang="en-US" sz="2795" dirty="0" smtClean="0">
                <a:solidFill>
                  <a:srgbClr val="4BACC6"/>
                </a:solidFill>
                <a:latin typeface="Wingdings" panose="05000000000000000000" pitchFamily="18" charset="0"/>
                <a:cs typeface="Wingdings" panose="05000000000000000000" pitchFamily="18" charset="0"/>
              </a:rPr>
              <a:t>示例</a:t>
            </a:r>
            <a:r>
              <a:rPr lang="zh-CN" altLang="en-US" sz="2795" dirty="0">
                <a:solidFill>
                  <a:srgbClr val="4BACC6"/>
                </a:solidFill>
                <a:latin typeface="Wingdings" panose="05000000000000000000" pitchFamily="18" charset="0"/>
                <a:cs typeface="Wingdings" panose="05000000000000000000" pitchFamily="18" charset="0"/>
              </a:rPr>
              <a:t>二：将方法绑定到委托</a:t>
            </a:r>
            <a:endParaRPr lang="en-US" altLang="zh-CN" sz="2795" dirty="0" smtClean="0">
              <a:solidFill>
                <a:srgbClr val="4BACC6"/>
              </a:solidFill>
              <a:latin typeface="Wingdings" panose="05000000000000000000" pitchFamily="18" charset="0"/>
              <a:cs typeface="Wingdings" panose="05000000000000000000" pitchFamily="18" charset="0"/>
            </a:endParaRPr>
          </a:p>
        </p:txBody>
      </p:sp>
      <p:sp>
        <p:nvSpPr>
          <p:cNvPr id="2" name="文本框 1"/>
          <p:cNvSpPr txBox="1"/>
          <p:nvPr/>
        </p:nvSpPr>
        <p:spPr>
          <a:xfrm>
            <a:off x="685800" y="1828800"/>
            <a:ext cx="6553200" cy="2800767"/>
          </a:xfrm>
          <a:prstGeom prst="rect">
            <a:avLst/>
          </a:prstGeom>
          <a:noFill/>
        </p:spPr>
        <p:txBody>
          <a:bodyPr wrap="square" rtlCol="0">
            <a:spAutoFit/>
          </a:bodyPr>
          <a:lstStyle/>
          <a:p>
            <a:r>
              <a:rPr lang="zh-CN" altLang="en-US" sz="1600" dirty="0"/>
              <a:t>在上面的例子中，我不一定要直接在</a:t>
            </a:r>
            <a:r>
              <a:rPr lang="en-US" altLang="zh-CN" sz="1600" dirty="0" err="1"/>
              <a:t>GreetPeople</a:t>
            </a:r>
            <a:r>
              <a:rPr lang="en-US" altLang="zh-CN" sz="1600" dirty="0"/>
              <a:t>()</a:t>
            </a:r>
            <a:r>
              <a:rPr lang="zh-CN" altLang="en-US" sz="1600" dirty="0"/>
              <a:t>方法中给 </a:t>
            </a:r>
            <a:r>
              <a:rPr lang="en-US" altLang="zh-CN" sz="1600" dirty="0"/>
              <a:t>name</a:t>
            </a:r>
            <a:r>
              <a:rPr lang="zh-CN" altLang="en-US" sz="1600" dirty="0"/>
              <a:t>参数赋值，我可以像这样使用变量：</a:t>
            </a:r>
            <a:endParaRPr lang="en-US" altLang="zh-CN" sz="1600" dirty="0" smtClean="0"/>
          </a:p>
          <a:p>
            <a:r>
              <a:rPr lang="en-US" altLang="zh-CN" sz="1600" dirty="0" smtClean="0"/>
              <a:t>static </a:t>
            </a:r>
            <a:r>
              <a:rPr lang="en-US" altLang="zh-CN" sz="1600" dirty="0"/>
              <a:t>void Main(string[] </a:t>
            </a:r>
            <a:r>
              <a:rPr lang="en-US" altLang="zh-CN" sz="1600" dirty="0" err="1"/>
              <a:t>args</a:t>
            </a:r>
            <a:r>
              <a:rPr lang="en-US" altLang="zh-CN" sz="1600" dirty="0"/>
              <a:t>) {</a:t>
            </a:r>
          </a:p>
          <a:p>
            <a:r>
              <a:rPr lang="en-US" altLang="zh-CN" sz="1600" dirty="0"/>
              <a:t>    string name1, name2;</a:t>
            </a:r>
          </a:p>
          <a:p>
            <a:r>
              <a:rPr lang="en-US" altLang="zh-CN" sz="1600" dirty="0"/>
              <a:t>    name1 = "</a:t>
            </a:r>
            <a:r>
              <a:rPr lang="en-US" altLang="zh-CN" sz="1600" dirty="0" smtClean="0"/>
              <a:t>Jim </a:t>
            </a:r>
            <a:r>
              <a:rPr lang="en-US" altLang="zh-CN" sz="1600" dirty="0"/>
              <a:t>Zhang";</a:t>
            </a:r>
          </a:p>
          <a:p>
            <a:r>
              <a:rPr lang="en-US" altLang="zh-CN" sz="1600" dirty="0"/>
              <a:t>    name2 = </a:t>
            </a:r>
            <a:r>
              <a:rPr lang="en-US" altLang="zh-CN" sz="1600" dirty="0" smtClean="0"/>
              <a:t>“</a:t>
            </a:r>
            <a:r>
              <a:rPr lang="zh-CN" altLang="en-US" sz="1600" dirty="0" smtClean="0"/>
              <a:t>张三</a:t>
            </a:r>
            <a:r>
              <a:rPr lang="en-US" altLang="zh-CN" sz="1600" dirty="0" smtClean="0"/>
              <a:t>"; </a:t>
            </a:r>
            <a:endParaRPr lang="en-US" altLang="zh-CN" sz="1600" dirty="0"/>
          </a:p>
          <a:p>
            <a:endParaRPr lang="en-US" altLang="zh-CN" sz="1600" dirty="0"/>
          </a:p>
          <a:p>
            <a:r>
              <a:rPr lang="en-US" altLang="zh-CN" sz="1600" dirty="0"/>
              <a:t>     </a:t>
            </a:r>
            <a:r>
              <a:rPr lang="en-US" altLang="zh-CN" sz="1600" dirty="0" err="1"/>
              <a:t>GreetPeople</a:t>
            </a:r>
            <a:r>
              <a:rPr lang="en-US" altLang="zh-CN" sz="1600" dirty="0"/>
              <a:t>(name1, </a:t>
            </a:r>
            <a:r>
              <a:rPr lang="en-US" altLang="zh-CN" sz="1600" dirty="0" err="1"/>
              <a:t>EnglishGreeting</a:t>
            </a:r>
            <a:r>
              <a:rPr lang="en-US" altLang="zh-CN" sz="1600" dirty="0"/>
              <a:t>);</a:t>
            </a:r>
          </a:p>
          <a:p>
            <a:r>
              <a:rPr lang="en-US" altLang="zh-CN" sz="1600" dirty="0"/>
              <a:t>     </a:t>
            </a:r>
            <a:r>
              <a:rPr lang="en-US" altLang="zh-CN" sz="1600" dirty="0" err="1"/>
              <a:t>GreetPeople</a:t>
            </a:r>
            <a:r>
              <a:rPr lang="en-US" altLang="zh-CN" sz="1600" dirty="0"/>
              <a:t>(name2, </a:t>
            </a:r>
            <a:r>
              <a:rPr lang="en-US" altLang="zh-CN" sz="1600" dirty="0" err="1"/>
              <a:t>ChineseGreeting</a:t>
            </a:r>
            <a:r>
              <a:rPr lang="en-US" altLang="zh-CN" sz="1600" dirty="0"/>
              <a:t>);</a:t>
            </a:r>
          </a:p>
          <a:p>
            <a:r>
              <a:rPr lang="en-US" altLang="zh-CN" sz="1600" dirty="0"/>
              <a:t>    </a:t>
            </a:r>
            <a:r>
              <a:rPr lang="en-US" altLang="zh-CN" sz="1600" dirty="0" err="1"/>
              <a:t>Console.ReadKey</a:t>
            </a:r>
            <a:r>
              <a:rPr lang="en-US" altLang="zh-CN" sz="1600" dirty="0"/>
              <a:t>();</a:t>
            </a:r>
          </a:p>
          <a:p>
            <a:r>
              <a:rPr lang="en-US" altLang="zh-CN" sz="1600" dirty="0"/>
              <a:t>}</a:t>
            </a:r>
            <a:endParaRPr lang="zh-CN" alt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09600" y="1295400"/>
            <a:ext cx="8153400" cy="584775"/>
          </a:xfrm>
          <a:prstGeom prst="rect">
            <a:avLst/>
          </a:prstGeom>
          <a:noFill/>
        </p:spPr>
        <p:txBody>
          <a:bodyPr wrap="square" rtlCol="0">
            <a:spAutoFit/>
          </a:bodyPr>
          <a:lstStyle/>
          <a:p>
            <a:r>
              <a:rPr lang="zh-CN" altLang="en-US" sz="1600" dirty="0"/>
              <a:t>而既然委托</a:t>
            </a:r>
            <a:r>
              <a:rPr lang="en-US" altLang="zh-CN" sz="1600" dirty="0" err="1"/>
              <a:t>GreetingDelegate</a:t>
            </a:r>
            <a:r>
              <a:rPr lang="en-US" altLang="zh-CN" sz="1600" dirty="0"/>
              <a:t> </a:t>
            </a:r>
            <a:r>
              <a:rPr lang="zh-CN" altLang="en-US" sz="1600" dirty="0"/>
              <a:t>和 类型 </a:t>
            </a:r>
            <a:r>
              <a:rPr lang="en-US" altLang="zh-CN" sz="1600" dirty="0"/>
              <a:t>string </a:t>
            </a:r>
            <a:r>
              <a:rPr lang="zh-CN" altLang="en-US" sz="1600" dirty="0"/>
              <a:t>的地位一样，都是定义了一种参数类型，那么，我是不是也可以这么使用委托？</a:t>
            </a:r>
          </a:p>
        </p:txBody>
      </p:sp>
      <p:sp>
        <p:nvSpPr>
          <p:cNvPr id="6" name="文本框 5"/>
          <p:cNvSpPr txBox="1"/>
          <p:nvPr/>
        </p:nvSpPr>
        <p:spPr>
          <a:xfrm>
            <a:off x="914400" y="2362200"/>
            <a:ext cx="7315200" cy="2308324"/>
          </a:xfrm>
          <a:prstGeom prst="rect">
            <a:avLst/>
          </a:prstGeom>
          <a:noFill/>
        </p:spPr>
        <p:txBody>
          <a:bodyPr wrap="square" rtlCol="0">
            <a:spAutoFit/>
          </a:bodyPr>
          <a:lstStyle/>
          <a:p>
            <a:r>
              <a:rPr lang="en-US" altLang="zh-CN" sz="1600" dirty="0"/>
              <a:t>static void Main(string[] </a:t>
            </a:r>
            <a:r>
              <a:rPr lang="en-US" altLang="zh-CN" sz="1600" dirty="0" err="1"/>
              <a:t>args</a:t>
            </a:r>
            <a:r>
              <a:rPr lang="en-US" altLang="zh-CN" sz="1600" dirty="0"/>
              <a:t>) {</a:t>
            </a:r>
          </a:p>
          <a:p>
            <a:r>
              <a:rPr lang="en-US" altLang="zh-CN" sz="1600" dirty="0"/>
              <a:t>    </a:t>
            </a:r>
            <a:r>
              <a:rPr lang="en-US" altLang="zh-CN" sz="1600" dirty="0" err="1"/>
              <a:t>GreetingDelegate</a:t>
            </a:r>
            <a:r>
              <a:rPr lang="en-US" altLang="zh-CN" sz="1600" dirty="0"/>
              <a:t> delegate1, delegate2;</a:t>
            </a:r>
          </a:p>
          <a:p>
            <a:r>
              <a:rPr lang="en-US" altLang="zh-CN" sz="1600" dirty="0"/>
              <a:t>    delegate1 = </a:t>
            </a:r>
            <a:r>
              <a:rPr lang="en-US" altLang="zh-CN" sz="1600" dirty="0" err="1"/>
              <a:t>EnglishGreeting</a:t>
            </a:r>
            <a:r>
              <a:rPr lang="en-US" altLang="zh-CN" sz="1600" dirty="0"/>
              <a:t>;</a:t>
            </a:r>
          </a:p>
          <a:p>
            <a:r>
              <a:rPr lang="en-US" altLang="zh-CN" sz="1600" dirty="0"/>
              <a:t>    delegate2 = </a:t>
            </a:r>
            <a:r>
              <a:rPr lang="en-US" altLang="zh-CN" sz="1600" dirty="0" err="1"/>
              <a:t>ChineseGreeting</a:t>
            </a:r>
            <a:r>
              <a:rPr lang="en-US" altLang="zh-CN" sz="1600" dirty="0"/>
              <a:t>;</a:t>
            </a:r>
          </a:p>
          <a:p>
            <a:endParaRPr lang="en-US" altLang="zh-CN" sz="1600" dirty="0"/>
          </a:p>
          <a:p>
            <a:r>
              <a:rPr lang="en-US" altLang="zh-CN" sz="1600" dirty="0"/>
              <a:t>    </a:t>
            </a:r>
            <a:r>
              <a:rPr lang="en-US" altLang="zh-CN" sz="1600" dirty="0" err="1"/>
              <a:t>GreetPeople</a:t>
            </a:r>
            <a:r>
              <a:rPr lang="en-US" altLang="zh-CN" sz="1600" dirty="0"/>
              <a:t>("</a:t>
            </a:r>
            <a:r>
              <a:rPr lang="en-US" altLang="zh-CN" sz="1600" dirty="0" smtClean="0"/>
              <a:t>Jim </a:t>
            </a:r>
            <a:r>
              <a:rPr lang="en-US" altLang="zh-CN" sz="1600" dirty="0"/>
              <a:t>Zhang", delegate1);</a:t>
            </a:r>
          </a:p>
          <a:p>
            <a:r>
              <a:rPr lang="en-US" altLang="zh-CN" sz="1600" dirty="0"/>
              <a:t>        </a:t>
            </a:r>
            <a:r>
              <a:rPr lang="en-US" altLang="zh-CN" sz="1600" dirty="0" err="1"/>
              <a:t>GreetPeople</a:t>
            </a:r>
            <a:r>
              <a:rPr lang="en-US" altLang="zh-CN" sz="1600" dirty="0" smtClean="0"/>
              <a:t>(“</a:t>
            </a:r>
            <a:r>
              <a:rPr lang="zh-CN" altLang="en-US" sz="1600" dirty="0" smtClean="0"/>
              <a:t>张三</a:t>
            </a:r>
            <a:r>
              <a:rPr lang="en-US" altLang="zh-CN" sz="1600" dirty="0" smtClean="0"/>
              <a:t>", </a:t>
            </a:r>
            <a:r>
              <a:rPr lang="en-US" altLang="zh-CN" sz="1600" dirty="0"/>
              <a:t>delegate2);</a:t>
            </a:r>
          </a:p>
          <a:p>
            <a:r>
              <a:rPr lang="en-US" altLang="zh-CN" sz="1600" dirty="0"/>
              <a:t>        </a:t>
            </a:r>
            <a:r>
              <a:rPr lang="en-US" altLang="zh-CN" sz="1600" dirty="0" err="1"/>
              <a:t>Console.ReadKey</a:t>
            </a:r>
            <a:r>
              <a:rPr lang="en-US" altLang="zh-CN" sz="1600" dirty="0"/>
              <a:t>();</a:t>
            </a:r>
          </a:p>
          <a:p>
            <a:r>
              <a:rPr lang="en-US" altLang="zh-CN" sz="1600" dirty="0"/>
              <a:t>}</a:t>
            </a:r>
            <a:endParaRPr lang="zh-CN" altLang="en-US" sz="1600" dirty="0"/>
          </a:p>
        </p:txBody>
      </p:sp>
    </p:spTree>
    <p:extLst>
      <p:ext uri="{BB962C8B-B14F-4D97-AF65-F5344CB8AC3E}">
        <p14:creationId xmlns:p14="http://schemas.microsoft.com/office/powerpoint/2010/main" val="2971781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33400" y="1295400"/>
            <a:ext cx="8305800" cy="4524315"/>
          </a:xfrm>
          <a:prstGeom prst="rect">
            <a:avLst/>
          </a:prstGeom>
          <a:noFill/>
        </p:spPr>
        <p:txBody>
          <a:bodyPr wrap="square" rtlCol="0">
            <a:spAutoFit/>
          </a:bodyPr>
          <a:lstStyle/>
          <a:p>
            <a:r>
              <a:rPr lang="zh-CN" altLang="en-US" sz="1600" dirty="0"/>
              <a:t>如你所料，这样是没有问题的，程序一如预料的那样输出。这里，我想说的是委托不同于</a:t>
            </a:r>
            <a:r>
              <a:rPr lang="en-US" altLang="zh-CN" sz="1600" dirty="0"/>
              <a:t>string</a:t>
            </a:r>
            <a:r>
              <a:rPr lang="zh-CN" altLang="en-US" sz="1600" dirty="0"/>
              <a:t>的一个特性：可以将多个方法赋给同一个委托，或者叫将多个方法绑定到同一个委托，当调用这个委托的时候，将依次调用其所绑定的方法。在这个例子中，语法如下</a:t>
            </a:r>
            <a:r>
              <a:rPr lang="zh-CN" altLang="en-US" sz="1600" dirty="0" smtClean="0"/>
              <a:t>：</a:t>
            </a:r>
            <a:endParaRPr lang="en-US" altLang="zh-CN" sz="1600" dirty="0" smtClean="0"/>
          </a:p>
          <a:p>
            <a:endParaRPr lang="en-US" altLang="zh-CN" sz="1600" dirty="0"/>
          </a:p>
          <a:p>
            <a:endParaRPr lang="en-US" altLang="zh-CN" sz="1600" dirty="0"/>
          </a:p>
          <a:p>
            <a:r>
              <a:rPr lang="en-US" altLang="zh-CN" sz="1600" dirty="0"/>
              <a:t>static void Main(string[] </a:t>
            </a:r>
            <a:r>
              <a:rPr lang="en-US" altLang="zh-CN" sz="1600" dirty="0" err="1"/>
              <a:t>args</a:t>
            </a:r>
            <a:r>
              <a:rPr lang="en-US" altLang="zh-CN" sz="1600" dirty="0"/>
              <a:t>) {</a:t>
            </a:r>
          </a:p>
          <a:p>
            <a:r>
              <a:rPr lang="en-US" altLang="zh-CN" sz="1600" dirty="0"/>
              <a:t>    </a:t>
            </a:r>
            <a:r>
              <a:rPr lang="en-US" altLang="zh-CN" sz="1600" dirty="0" err="1"/>
              <a:t>GreetingDelegate</a:t>
            </a:r>
            <a:r>
              <a:rPr lang="en-US" altLang="zh-CN" sz="1600" dirty="0"/>
              <a:t> delegate1;</a:t>
            </a:r>
          </a:p>
          <a:p>
            <a:r>
              <a:rPr lang="en-US" altLang="zh-CN" sz="1600" dirty="0"/>
              <a:t>    delegate1 = </a:t>
            </a:r>
            <a:r>
              <a:rPr lang="en-US" altLang="zh-CN" sz="1600" dirty="0" err="1"/>
              <a:t>EnglishGreeting</a:t>
            </a:r>
            <a:r>
              <a:rPr lang="en-US" altLang="zh-CN" sz="1600" dirty="0"/>
              <a:t>; // </a:t>
            </a:r>
            <a:r>
              <a:rPr lang="zh-CN" altLang="en-US" sz="1600" dirty="0"/>
              <a:t>先给委托类型的变量赋值</a:t>
            </a:r>
          </a:p>
          <a:p>
            <a:r>
              <a:rPr lang="zh-CN" altLang="en-US" sz="1600" dirty="0"/>
              <a:t>    </a:t>
            </a:r>
            <a:r>
              <a:rPr lang="en-US" altLang="zh-CN" sz="1600" dirty="0"/>
              <a:t>delegate1 += </a:t>
            </a:r>
            <a:r>
              <a:rPr lang="en-US" altLang="zh-CN" sz="1600" dirty="0" err="1"/>
              <a:t>ChineseGreeting</a:t>
            </a:r>
            <a:r>
              <a:rPr lang="en-US" altLang="zh-CN" sz="1600" dirty="0"/>
              <a:t>;   // </a:t>
            </a:r>
            <a:r>
              <a:rPr lang="zh-CN" altLang="en-US" sz="1600" dirty="0"/>
              <a:t>给此委托变量再绑定一个方法</a:t>
            </a:r>
          </a:p>
          <a:p>
            <a:endParaRPr lang="zh-CN" altLang="en-US" sz="1600" dirty="0"/>
          </a:p>
          <a:p>
            <a:r>
              <a:rPr lang="zh-CN" altLang="en-US" sz="1600" dirty="0"/>
              <a:t>     </a:t>
            </a:r>
            <a:r>
              <a:rPr lang="en-US" altLang="zh-CN" sz="1600" dirty="0"/>
              <a:t>// </a:t>
            </a:r>
            <a:r>
              <a:rPr lang="zh-CN" altLang="en-US" sz="1600" dirty="0"/>
              <a:t>将先后调用 </a:t>
            </a:r>
            <a:r>
              <a:rPr lang="en-US" altLang="zh-CN" sz="1600" dirty="0" err="1"/>
              <a:t>EnglishGreeting</a:t>
            </a:r>
            <a:r>
              <a:rPr lang="en-US" altLang="zh-CN" sz="1600" dirty="0"/>
              <a:t> </a:t>
            </a:r>
            <a:r>
              <a:rPr lang="zh-CN" altLang="en-US" sz="1600" dirty="0"/>
              <a:t>与 </a:t>
            </a:r>
            <a:r>
              <a:rPr lang="en-US" altLang="zh-CN" sz="1600" dirty="0" err="1"/>
              <a:t>ChineseGreeting</a:t>
            </a:r>
            <a:r>
              <a:rPr lang="en-US" altLang="zh-CN" sz="1600" dirty="0"/>
              <a:t> </a:t>
            </a:r>
            <a:r>
              <a:rPr lang="zh-CN" altLang="en-US" sz="1600" dirty="0"/>
              <a:t>方法</a:t>
            </a:r>
          </a:p>
          <a:p>
            <a:r>
              <a:rPr lang="zh-CN" altLang="en-US" sz="1600" dirty="0"/>
              <a:t>    </a:t>
            </a:r>
            <a:r>
              <a:rPr lang="en-US" altLang="zh-CN" sz="1600" dirty="0" err="1"/>
              <a:t>GreetPeople</a:t>
            </a:r>
            <a:r>
              <a:rPr lang="en-US" altLang="zh-CN" sz="1600" dirty="0"/>
              <a:t>("Jimmy Zhang", delegate1);  </a:t>
            </a:r>
          </a:p>
          <a:p>
            <a:r>
              <a:rPr lang="en-US" altLang="zh-CN" sz="1600" dirty="0"/>
              <a:t>    </a:t>
            </a:r>
            <a:r>
              <a:rPr lang="en-US" altLang="zh-CN" sz="1600" dirty="0" err="1"/>
              <a:t>Console.ReadKey</a:t>
            </a:r>
            <a:r>
              <a:rPr lang="en-US" altLang="zh-CN" sz="1600" dirty="0"/>
              <a:t>();</a:t>
            </a:r>
          </a:p>
          <a:p>
            <a:r>
              <a:rPr lang="en-US" altLang="zh-CN" sz="1600" dirty="0"/>
              <a:t>}</a:t>
            </a:r>
          </a:p>
          <a:p>
            <a:endParaRPr lang="en-US" altLang="zh-CN" sz="1600" dirty="0"/>
          </a:p>
          <a:p>
            <a:r>
              <a:rPr lang="zh-CN" altLang="en-US" sz="1600" dirty="0"/>
              <a:t>输出为：</a:t>
            </a:r>
          </a:p>
          <a:p>
            <a:r>
              <a:rPr lang="en-US" altLang="zh-CN" sz="1600" dirty="0"/>
              <a:t>Morning, </a:t>
            </a:r>
            <a:r>
              <a:rPr lang="en-US" altLang="zh-CN" sz="1600" dirty="0" smtClean="0"/>
              <a:t>Jim </a:t>
            </a:r>
            <a:r>
              <a:rPr lang="en-US" altLang="zh-CN" sz="1600" dirty="0"/>
              <a:t>Zhang</a:t>
            </a:r>
          </a:p>
          <a:p>
            <a:r>
              <a:rPr lang="zh-CN" altLang="en-US" sz="1600" dirty="0"/>
              <a:t>早上好</a:t>
            </a:r>
            <a:r>
              <a:rPr lang="en-US" altLang="zh-CN" sz="1600" dirty="0"/>
              <a:t>, </a:t>
            </a:r>
            <a:r>
              <a:rPr lang="en-US" altLang="zh-CN" sz="1600" dirty="0" smtClean="0"/>
              <a:t>Jim </a:t>
            </a:r>
            <a:r>
              <a:rPr lang="en-US" altLang="zh-CN" sz="1600" dirty="0"/>
              <a:t>Zhang</a:t>
            </a:r>
            <a:endParaRPr lang="zh-CN" altLang="en-US" sz="1600" dirty="0"/>
          </a:p>
        </p:txBody>
      </p:sp>
    </p:spTree>
    <p:extLst>
      <p:ext uri="{BB962C8B-B14F-4D97-AF65-F5344CB8AC3E}">
        <p14:creationId xmlns:p14="http://schemas.microsoft.com/office/powerpoint/2010/main" val="5615807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TotalTime>
  <Words>2847</Words>
  <Application>Microsoft Office PowerPoint</Application>
  <PresentationFormat>全屏显示(4:3)</PresentationFormat>
  <Paragraphs>275</Paragraphs>
  <Slides>25</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黑体</vt:lpstr>
      <vt:lpstr>宋体</vt:lpstr>
      <vt:lpstr>微软雅黑</vt:lpstr>
      <vt:lpstr>Arial</vt:lpstr>
      <vt:lpstr>Calibri</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IBF--093</dc:creator>
  <cp:lastModifiedBy>WF J</cp:lastModifiedBy>
  <cp:revision>129</cp:revision>
  <dcterms:created xsi:type="dcterms:W3CDTF">2006-08-16T00:00:00Z</dcterms:created>
  <dcterms:modified xsi:type="dcterms:W3CDTF">2017-04-22T12:45:54Z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