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369bfb9c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369bfb9c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369bfb9c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369bfb9c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369bfb9c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369bfb9c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369bfb9c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369bfb9c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369bfb9c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369bfb9c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mb not MB</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369bfb9c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369bfb9c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369bfb9c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369bfb9c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369bfb9c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369bfb9c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369bfb9c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369bfb9c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369bfb9c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369bfb9c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38ecce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38ecce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369bfb9c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369bfb9c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369bfb9c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369bfb9c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369bfb9c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369bfb9c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238ecce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238ecce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9046924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9046924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369bfb9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369bfb9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369bfb9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369bfb9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69bfb9c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69bfb9c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 is obvious. But log V is due to the find() operation. Could be as bad as E*V depending on data structure, but a linked list with a balanced update keeps this to log.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369bfb9c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369bfb9c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369bfb9c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369bfb9c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369bfb9c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369bfb9c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7: Greedy Algorithms, Continued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CS 5800</a:t>
            </a:r>
            <a:endParaRPr/>
          </a:p>
          <a:p>
            <a:pPr indent="0" lvl="0" marL="0" rtl="0" algn="ctr">
              <a:spcBef>
                <a:spcPts val="0"/>
              </a:spcBef>
              <a:spcAft>
                <a:spcPts val="0"/>
              </a:spcAft>
              <a:buNone/>
            </a:pPr>
            <a:r>
              <a:rPr lang="en"/>
              <a:t>Dr. Alan Jamieson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Basically:</a:t>
            </a:r>
            <a:endParaRPr/>
          </a:p>
          <a:p>
            <a:pPr indent="457200" lvl="0" marL="0" rtl="0" algn="l">
              <a:spcBef>
                <a:spcPts val="1200"/>
              </a:spcBef>
              <a:spcAft>
                <a:spcPts val="0"/>
              </a:spcAft>
              <a:buNone/>
            </a:pPr>
            <a:r>
              <a:rPr lang="en"/>
              <a:t>Initialize vertices with a +inf cost value.</a:t>
            </a:r>
            <a:br>
              <a:rPr lang="en"/>
            </a:br>
            <a:r>
              <a:rPr lang="en"/>
              <a:t>	Pick a starting vertex.</a:t>
            </a:r>
            <a:br>
              <a:rPr lang="en"/>
            </a:br>
            <a:r>
              <a:rPr lang="en"/>
              <a:t>	Create a priority queue with V, sorted by cost.</a:t>
            </a:r>
            <a:br>
              <a:rPr lang="en"/>
            </a:br>
            <a:r>
              <a:rPr lang="en"/>
              <a:t>	Pull the smallest cost vertex v, add that vertex to the MST.</a:t>
            </a:r>
            <a:br>
              <a:rPr lang="en"/>
            </a:br>
            <a:r>
              <a:rPr lang="en"/>
              <a:t>	For all edges vz in E, if the weight along vz is smaller than the current cost of</a:t>
            </a:r>
            <a:br>
              <a:rPr lang="en"/>
            </a:br>
            <a:r>
              <a:rPr lang="en"/>
              <a:t>		z</a:t>
            </a:r>
            <a:r>
              <a:rPr lang="en"/>
              <a:t> AND z has not been already added to our MST, update cost(z)</a:t>
            </a:r>
            <a:endParaRPr/>
          </a:p>
          <a:p>
            <a:pPr indent="0" lvl="0" marL="0" rtl="0" algn="l">
              <a:spcBef>
                <a:spcPts val="1200"/>
              </a:spcBef>
              <a:spcAft>
                <a:spcPts val="1200"/>
              </a:spcAft>
              <a:buNone/>
            </a:pPr>
            <a:r>
              <a:rPr lang="en"/>
              <a:t>Complexity? O(E log V) too. Though again, depends on data structure used. Adjacency matrix is O(E*V).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the following graph, run both Kruskal’s algorithm and Prim’s algorithm.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Remote folks - send a message on slack when completed!</a:t>
            </a:r>
            <a:endParaRPr/>
          </a:p>
        </p:txBody>
      </p:sp>
      <p:pic>
        <p:nvPicPr>
          <p:cNvPr id="122" name="Google Shape;122;p24"/>
          <p:cNvPicPr preferRelativeResize="0"/>
          <p:nvPr/>
        </p:nvPicPr>
        <p:blipFill>
          <a:blip r:embed="rId3">
            <a:alphaModFix/>
          </a:blip>
          <a:stretch>
            <a:fillRect/>
          </a:stretch>
        </p:blipFill>
        <p:spPr>
          <a:xfrm>
            <a:off x="2906430" y="1535200"/>
            <a:ext cx="3252050" cy="242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more problem: encodings</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One common task in data storage is handling the encoding of that storage in order to save space. What’s the issue?</a:t>
            </a:r>
            <a:endParaRPr sz="2000"/>
          </a:p>
          <a:p>
            <a:pPr indent="0" lvl="0" marL="0" rtl="0" algn="l">
              <a:spcBef>
                <a:spcPts val="1200"/>
              </a:spcBef>
              <a:spcAft>
                <a:spcPts val="1200"/>
              </a:spcAft>
              <a:buNone/>
            </a:pPr>
            <a:r>
              <a:rPr lang="en" sz="2000"/>
              <a:t>Consider a string of length T = 130 million, with an alphabet G = {a, b, c, d}. How do we encode this? We could use normal char values (8 bits), but that might get pretty big. Can we do better?</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solutions:</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 = 130 million, G = {a, b, c, d}</a:t>
            </a:r>
            <a:endParaRPr/>
          </a:p>
          <a:p>
            <a:pPr indent="0" lvl="0" marL="0" rtl="0" algn="l">
              <a:spcBef>
                <a:spcPts val="1200"/>
              </a:spcBef>
              <a:spcAft>
                <a:spcPts val="0"/>
              </a:spcAft>
              <a:buNone/>
            </a:pPr>
            <a:r>
              <a:rPr lang="en"/>
              <a:t>Correlate each alphabet character with a two bit symbol:</a:t>
            </a:r>
            <a:endParaRPr/>
          </a:p>
          <a:p>
            <a:pPr indent="0" lvl="0" marL="0" rtl="0" algn="l">
              <a:spcBef>
                <a:spcPts val="1200"/>
              </a:spcBef>
              <a:spcAft>
                <a:spcPts val="0"/>
              </a:spcAft>
              <a:buNone/>
            </a:pPr>
            <a:r>
              <a:rPr lang="en"/>
              <a:t>	</a:t>
            </a:r>
            <a:r>
              <a:rPr lang="en"/>
              <a:t>a</a:t>
            </a:r>
            <a:r>
              <a:rPr lang="en"/>
              <a:t> = 00</a:t>
            </a:r>
            <a:br>
              <a:rPr lang="en"/>
            </a:br>
            <a:r>
              <a:rPr lang="en"/>
              <a:t>	</a:t>
            </a:r>
            <a:r>
              <a:rPr lang="en"/>
              <a:t>b</a:t>
            </a:r>
            <a:r>
              <a:rPr lang="en"/>
              <a:t> = 01</a:t>
            </a:r>
            <a:br>
              <a:rPr lang="en"/>
            </a:br>
            <a:r>
              <a:rPr lang="en"/>
              <a:t>	</a:t>
            </a:r>
            <a:r>
              <a:rPr lang="en"/>
              <a:t>c</a:t>
            </a:r>
            <a:r>
              <a:rPr lang="en"/>
              <a:t> = 10</a:t>
            </a:r>
            <a:br>
              <a:rPr lang="en"/>
            </a:br>
            <a:r>
              <a:rPr lang="en"/>
              <a:t>	</a:t>
            </a:r>
            <a:r>
              <a:rPr lang="en"/>
              <a:t>d</a:t>
            </a:r>
            <a:r>
              <a:rPr lang="en"/>
              <a:t> = 11</a:t>
            </a:r>
            <a:endParaRPr/>
          </a:p>
          <a:p>
            <a:pPr indent="0" lvl="0" marL="0" rtl="0" algn="l">
              <a:spcBef>
                <a:spcPts val="1200"/>
              </a:spcBef>
              <a:spcAft>
                <a:spcPts val="1200"/>
              </a:spcAft>
              <a:buNone/>
            </a:pPr>
            <a:r>
              <a:rPr lang="en"/>
              <a:t>Gets us around 260 mb to encode. Can we do better?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 2:</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know something about the frequency?</a:t>
            </a:r>
            <a:endParaRPr/>
          </a:p>
          <a:p>
            <a:pPr indent="0" lvl="0" marL="0" rtl="0" algn="l">
              <a:spcBef>
                <a:spcPts val="1200"/>
              </a:spcBef>
              <a:spcAft>
                <a:spcPts val="0"/>
              </a:spcAft>
              <a:buNone/>
            </a:pPr>
            <a:r>
              <a:rPr lang="en"/>
              <a:t>a</a:t>
            </a:r>
            <a:r>
              <a:rPr lang="en"/>
              <a:t> = 70 million; b = 3 million; c = 20 million; d = 37 million</a:t>
            </a:r>
            <a:endParaRPr/>
          </a:p>
          <a:p>
            <a:pPr indent="0" lvl="0" marL="0" rtl="0" algn="l">
              <a:spcBef>
                <a:spcPts val="1200"/>
              </a:spcBef>
              <a:spcAft>
                <a:spcPts val="1200"/>
              </a:spcAft>
              <a:buNone/>
            </a:pPr>
            <a:r>
              <a:rPr lang="en"/>
              <a:t>Then we could use a variable length encoding with one bit for the highest frequency letter, then up to three for less common symbols:</a:t>
            </a:r>
            <a:br>
              <a:rPr lang="en"/>
            </a:br>
            <a:br>
              <a:rPr lang="en"/>
            </a:br>
            <a:r>
              <a:rPr lang="en"/>
              <a:t>a</a:t>
            </a:r>
            <a:r>
              <a:rPr lang="en"/>
              <a:t> = 0; c = 01; d = 11; b = 001</a:t>
            </a:r>
            <a:br>
              <a:rPr lang="en"/>
            </a:br>
            <a:br>
              <a:rPr lang="en"/>
            </a:br>
            <a:r>
              <a:rPr lang="en"/>
              <a:t>This drops us to 213 mb, a 17% improvement. Is there an issue?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 2:</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if we know something about the frequency?</a:t>
            </a:r>
            <a:endParaRPr/>
          </a:p>
          <a:p>
            <a:pPr indent="0" lvl="0" marL="0" rtl="0" algn="l">
              <a:spcBef>
                <a:spcPts val="1200"/>
              </a:spcBef>
              <a:spcAft>
                <a:spcPts val="0"/>
              </a:spcAft>
              <a:buNone/>
            </a:pPr>
            <a:r>
              <a:rPr lang="en"/>
              <a:t>a = 70 million; b = 3 million; c = 20 million; d = 37 million</a:t>
            </a:r>
            <a:endParaRPr/>
          </a:p>
          <a:p>
            <a:pPr indent="0" lvl="0" marL="0" rtl="0" algn="l">
              <a:spcBef>
                <a:spcPts val="1200"/>
              </a:spcBef>
              <a:spcAft>
                <a:spcPts val="0"/>
              </a:spcAft>
              <a:buNone/>
            </a:pPr>
            <a:r>
              <a:rPr lang="en"/>
              <a:t>Then we could use a variable length encoding with one bit for the highest frequency letter, then up to three for less common symbols:</a:t>
            </a:r>
            <a:br>
              <a:rPr lang="en"/>
            </a:br>
            <a:br>
              <a:rPr lang="en"/>
            </a:br>
            <a:r>
              <a:rPr lang="en"/>
              <a:t>a = 0; d = 01; c = 11; b = 001</a:t>
            </a:r>
            <a:br>
              <a:rPr lang="en"/>
            </a:br>
            <a:br>
              <a:rPr lang="en"/>
            </a:br>
            <a:r>
              <a:rPr lang="en"/>
              <a:t>This drops us to 213 mb, a 17% improvement. Is there an issue?</a:t>
            </a:r>
            <a:endParaRPr/>
          </a:p>
          <a:p>
            <a:pPr indent="0" lvl="0" marL="0" rtl="0" algn="l">
              <a:spcBef>
                <a:spcPts val="1200"/>
              </a:spcBef>
              <a:spcAft>
                <a:spcPts val="1200"/>
              </a:spcAft>
              <a:buNone/>
            </a:pPr>
            <a:r>
              <a:rPr lang="en"/>
              <a:t>Consider 001. What is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Huffman Encodings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Huffman encodings allow for a prefix-free variable-length encoding of data.</a:t>
            </a:r>
            <a:br>
              <a:rPr lang="en"/>
            </a:br>
            <a:br>
              <a:rPr lang="en"/>
            </a:br>
            <a:r>
              <a:rPr lang="en"/>
              <a:t>Prefix-free - no code string is the prefix of another code string.</a:t>
            </a:r>
            <a:br>
              <a:rPr lang="en"/>
            </a:br>
            <a:br>
              <a:rPr lang="en"/>
            </a:br>
            <a:r>
              <a:rPr lang="en"/>
              <a:t>Consider our previous example. Instead of:</a:t>
            </a:r>
            <a:endParaRPr/>
          </a:p>
          <a:p>
            <a:pPr indent="0" lvl="0" marL="0" rtl="0" algn="l">
              <a:spcBef>
                <a:spcPts val="1200"/>
              </a:spcBef>
              <a:spcAft>
                <a:spcPts val="0"/>
              </a:spcAft>
              <a:buClr>
                <a:schemeClr val="dk1"/>
              </a:buClr>
              <a:buSzPts val="1100"/>
              <a:buFont typeface="Arial"/>
              <a:buNone/>
            </a:pPr>
            <a:r>
              <a:rPr lang="en"/>
              <a:t>a = 0; d = 01; c = 11; b = 001</a:t>
            </a:r>
            <a:endParaRPr/>
          </a:p>
          <a:p>
            <a:pPr indent="0" lvl="0" marL="0" rtl="0" algn="l">
              <a:spcBef>
                <a:spcPts val="1200"/>
              </a:spcBef>
              <a:spcAft>
                <a:spcPts val="0"/>
              </a:spcAft>
              <a:buNone/>
            </a:pPr>
            <a:r>
              <a:rPr lang="en"/>
              <a:t>Do:</a:t>
            </a:r>
            <a:endParaRPr/>
          </a:p>
          <a:p>
            <a:pPr indent="0" lvl="0" marL="0" rtl="0" algn="l">
              <a:spcBef>
                <a:spcPts val="1200"/>
              </a:spcBef>
              <a:spcAft>
                <a:spcPts val="1200"/>
              </a:spcAft>
              <a:buClr>
                <a:schemeClr val="dk1"/>
              </a:buClr>
              <a:buSzPts val="1100"/>
              <a:buFont typeface="Arial"/>
              <a:buNone/>
            </a:pPr>
            <a:r>
              <a:rPr lang="en"/>
              <a:t>a = 0; d = 11; c = 101; b = 100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Note that a prefix-free encoding can be represented using a full binary tree where the symbols are the leaves and each encoding is generated by a path from root to leaf. </a:t>
            </a:r>
            <a:endParaRPr/>
          </a:p>
        </p:txBody>
      </p:sp>
      <p:pic>
        <p:nvPicPr>
          <p:cNvPr id="159" name="Google Shape;159;p30"/>
          <p:cNvPicPr preferRelativeResize="0"/>
          <p:nvPr/>
        </p:nvPicPr>
        <p:blipFill>
          <a:blip r:embed="rId3">
            <a:alphaModFix/>
          </a:blip>
          <a:stretch>
            <a:fillRect/>
          </a:stretch>
        </p:blipFill>
        <p:spPr>
          <a:xfrm>
            <a:off x="3090850" y="2075850"/>
            <a:ext cx="2962275" cy="2762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algorithm:</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function Huffman(f):</a:t>
            </a:r>
            <a:br>
              <a:rPr lang="en"/>
            </a:br>
            <a:r>
              <a:rPr lang="en"/>
              <a:t>Input: An array f[1...n] of frequencies, n = number of symbols</a:t>
            </a:r>
            <a:br>
              <a:rPr lang="en"/>
            </a:br>
            <a:r>
              <a:rPr lang="en"/>
              <a:t>Output: An encoding tree with n leaves</a:t>
            </a:r>
            <a:endParaRPr/>
          </a:p>
          <a:p>
            <a:pPr indent="0" lvl="0" marL="0" rtl="0" algn="l">
              <a:spcBef>
                <a:spcPts val="1200"/>
              </a:spcBef>
              <a:spcAft>
                <a:spcPts val="1200"/>
              </a:spcAft>
              <a:buNone/>
            </a:pPr>
            <a:r>
              <a:rPr lang="en"/>
              <a:t>let H be a priority queue of integers, ordered by f</a:t>
            </a:r>
            <a:br>
              <a:rPr lang="en"/>
            </a:br>
            <a:br>
              <a:rPr lang="en"/>
            </a:br>
            <a:r>
              <a:rPr lang="en"/>
              <a:t>for i = 1 to n: enqueue(H, i)</a:t>
            </a:r>
            <a:br>
              <a:rPr lang="en"/>
            </a:br>
            <a:br>
              <a:rPr lang="en"/>
            </a:br>
            <a:r>
              <a:rPr lang="en"/>
              <a:t>for k = n+1 to 2n-1:</a:t>
            </a:r>
            <a:br>
              <a:rPr lang="en"/>
            </a:br>
            <a:r>
              <a:rPr lang="en"/>
              <a:t>  i = deletemin(H), j = deletemin(H)</a:t>
            </a:r>
            <a:br>
              <a:rPr lang="en"/>
            </a:br>
            <a:r>
              <a:rPr lang="en"/>
              <a:t>  create a node numbered k with children i, j</a:t>
            </a:r>
            <a:br>
              <a:rPr lang="en"/>
            </a:br>
            <a:r>
              <a:rPr lang="en"/>
              <a:t>  f[k] = f[i] + f[j]</a:t>
            </a:r>
            <a:br>
              <a:rPr lang="en"/>
            </a:br>
            <a:r>
              <a:rPr lang="en"/>
              <a:t>  enqueue(H, 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What’re we talking about today, Alan?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Kruskal’s Algorithm</a:t>
            </a:r>
            <a:endParaRPr/>
          </a:p>
          <a:p>
            <a:pPr indent="-342900" lvl="0" marL="457200" rtl="0" algn="l">
              <a:spcBef>
                <a:spcPts val="0"/>
              </a:spcBef>
              <a:spcAft>
                <a:spcPts val="0"/>
              </a:spcAft>
              <a:buSzPts val="1800"/>
              <a:buChar char="●"/>
            </a:pPr>
            <a:r>
              <a:rPr lang="en"/>
              <a:t>Prim’s Algorithm</a:t>
            </a:r>
            <a:endParaRPr/>
          </a:p>
          <a:p>
            <a:pPr indent="-342900" lvl="0" marL="457200" rtl="0" algn="l">
              <a:spcBef>
                <a:spcPts val="0"/>
              </a:spcBef>
              <a:spcAft>
                <a:spcPts val="0"/>
              </a:spcAft>
              <a:buSzPts val="1800"/>
              <a:buChar char="●"/>
            </a:pPr>
            <a:r>
              <a:rPr lang="en"/>
              <a:t>Huffman Encodings</a:t>
            </a:r>
            <a:endParaRPr/>
          </a:p>
          <a:p>
            <a:pPr indent="-342900" lvl="0" marL="457200" rtl="0" algn="l">
              <a:spcBef>
                <a:spcPts val="0"/>
              </a:spcBef>
              <a:spcAft>
                <a:spcPts val="0"/>
              </a:spcAft>
              <a:buSzPts val="1800"/>
              <a:buChar char="●"/>
            </a:pPr>
            <a:r>
              <a:rPr lang="en"/>
              <a:t>Final Project Planning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(Dasgupta 5.13) A long string consists of the four characters </a:t>
            </a:r>
            <a:r>
              <a:rPr i="1" lang="en"/>
              <a:t>A, C, G, T</a:t>
            </a:r>
            <a:r>
              <a:rPr lang="en"/>
              <a:t>; they appear with frequency 31%, 20%, 9%, and 40% respectively. What is the Huffman encoding of these four characters?</a:t>
            </a:r>
            <a:endParaRPr/>
          </a:p>
          <a:p>
            <a:pPr indent="0" lvl="0" marL="0" rtl="0" algn="l">
              <a:spcBef>
                <a:spcPts val="1200"/>
              </a:spcBef>
              <a:spcAft>
                <a:spcPts val="0"/>
              </a:spcAft>
              <a:buNone/>
            </a:pPr>
            <a:r>
              <a:rPr lang="en"/>
              <a:t>(Dasgupta 5.14) </a:t>
            </a:r>
            <a:r>
              <a:rPr lang="en"/>
              <a:t>Suppose</a:t>
            </a:r>
            <a:r>
              <a:rPr lang="en"/>
              <a:t> the symbols </a:t>
            </a:r>
            <a:r>
              <a:rPr i="1" lang="en"/>
              <a:t>a, b, c, d, e</a:t>
            </a:r>
            <a:r>
              <a:rPr lang="en"/>
              <a:t> occur with frequencies ½, ¼, ⅛, 1/16, respectively. What is the Huffman encoding of this alphabet?</a:t>
            </a:r>
            <a:endParaRPr/>
          </a:p>
          <a:p>
            <a:pPr indent="0" lvl="0" marL="0" rtl="0" algn="l">
              <a:spcBef>
                <a:spcPts val="1200"/>
              </a:spcBef>
              <a:spcAft>
                <a:spcPts val="1200"/>
              </a:spcAft>
              <a:buNone/>
            </a:pPr>
            <a:r>
              <a:rPr lang="en"/>
              <a:t>The usual: ping me on slack when your group is done!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Project Introduction</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Implementation of an algorithm from a curated list.</a:t>
            </a:r>
            <a:endParaRPr/>
          </a:p>
          <a:p>
            <a:pPr indent="-342900" lvl="0" marL="457200" rtl="0" algn="l">
              <a:spcBef>
                <a:spcPts val="0"/>
              </a:spcBef>
              <a:spcAft>
                <a:spcPts val="0"/>
              </a:spcAft>
              <a:buSzPts val="1800"/>
              <a:buChar char="●"/>
            </a:pPr>
            <a:r>
              <a:rPr lang="en"/>
              <a:t>Written report detailing the choice of approach, analysis of algorithm and data structures used, and reflection.</a:t>
            </a:r>
            <a:endParaRPr/>
          </a:p>
          <a:p>
            <a:pPr indent="-342900" lvl="0" marL="457200" rtl="0" algn="l">
              <a:spcBef>
                <a:spcPts val="0"/>
              </a:spcBef>
              <a:spcAft>
                <a:spcPts val="0"/>
              </a:spcAft>
              <a:buSzPts val="1800"/>
              <a:buChar char="●"/>
            </a:pPr>
            <a:r>
              <a:rPr lang="en"/>
              <a:t>15 minute presentation of the algorithm and code demo on the </a:t>
            </a:r>
            <a:r>
              <a:rPr lang="en"/>
              <a:t>final day (December 16th).</a:t>
            </a:r>
            <a:endParaRPr/>
          </a:p>
          <a:p>
            <a:pPr indent="-342900" lvl="0" marL="457200" rtl="0" algn="l">
              <a:spcBef>
                <a:spcPts val="0"/>
              </a:spcBef>
              <a:spcAft>
                <a:spcPts val="0"/>
              </a:spcAft>
              <a:buSzPts val="1800"/>
              <a:buChar char="●"/>
            </a:pPr>
            <a:r>
              <a:rPr lang="en"/>
              <a:t>Groups of 4. Self-selected groups allowed until November 1st.</a:t>
            </a:r>
            <a:endParaRPr/>
          </a:p>
          <a:p>
            <a:pPr indent="-342900" lvl="1" marL="914400" rtl="0" algn="l">
              <a:spcBef>
                <a:spcPts val="0"/>
              </a:spcBef>
              <a:spcAft>
                <a:spcPts val="0"/>
              </a:spcAft>
              <a:buSzPts val="1800"/>
              <a:buChar char="○"/>
            </a:pPr>
            <a:r>
              <a:rPr lang="en" sz="1800"/>
              <a:t>Group “leader” must email me the names of group members, copying those group members on the email.</a:t>
            </a:r>
            <a:endParaRPr sz="1800"/>
          </a:p>
          <a:p>
            <a:pPr indent="-342900" lvl="0" marL="457200" rtl="0" algn="l">
              <a:spcBef>
                <a:spcPts val="0"/>
              </a:spcBef>
              <a:spcAft>
                <a:spcPts val="0"/>
              </a:spcAft>
              <a:buSzPts val="1800"/>
              <a:buChar char="●"/>
            </a:pPr>
            <a:r>
              <a:rPr lang="en"/>
              <a:t>Full specification out by October 28th.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your radar:</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Homework #6: available now, due October 29</a:t>
            </a:r>
            <a:endParaRPr/>
          </a:p>
          <a:p>
            <a:pPr indent="-342900" lvl="0" marL="457200" rtl="0" algn="l">
              <a:spcBef>
                <a:spcPts val="0"/>
              </a:spcBef>
              <a:spcAft>
                <a:spcPts val="0"/>
              </a:spcAft>
              <a:buSzPts val="1800"/>
              <a:buChar char="●"/>
            </a:pPr>
            <a:r>
              <a:rPr lang="en"/>
              <a:t>Synthesis #1: due tomorrow</a:t>
            </a:r>
            <a:endParaRPr/>
          </a:p>
          <a:p>
            <a:pPr indent="-342900" lvl="0" marL="457200" rtl="0" algn="l">
              <a:spcBef>
                <a:spcPts val="0"/>
              </a:spcBef>
              <a:spcAft>
                <a:spcPts val="0"/>
              </a:spcAft>
              <a:buSzPts val="1800"/>
              <a:buChar char="●"/>
            </a:pPr>
            <a:r>
              <a:rPr lang="en"/>
              <a:t>Grade return target for Synthesis #1: November 5th</a:t>
            </a:r>
            <a:endParaRPr/>
          </a:p>
          <a:p>
            <a:pPr indent="-342900" lvl="0" marL="457200" rtl="0" algn="l">
              <a:spcBef>
                <a:spcPts val="0"/>
              </a:spcBef>
              <a:spcAft>
                <a:spcPts val="0"/>
              </a:spcAft>
              <a:buSzPts val="1800"/>
              <a:buChar char="●"/>
            </a:pPr>
            <a:r>
              <a:rPr lang="en"/>
              <a:t>Reading: Goddard B.2; Dasgupta Chapter 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Continuing with MST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Can we do better than our simple greedy approach?</a:t>
            </a:r>
            <a:endParaRPr sz="2000"/>
          </a:p>
          <a:p>
            <a:pPr indent="-355600" lvl="0" marL="457200" rtl="0" algn="l">
              <a:spcBef>
                <a:spcPts val="0"/>
              </a:spcBef>
              <a:spcAft>
                <a:spcPts val="0"/>
              </a:spcAft>
              <a:buSzPts val="2000"/>
              <a:buChar char="●"/>
            </a:pPr>
            <a:r>
              <a:rPr lang="en" sz="2000"/>
              <a:t>One thing we can note: trees are recursive!</a:t>
            </a:r>
            <a:endParaRPr sz="2000"/>
          </a:p>
          <a:p>
            <a:pPr indent="-355600" lvl="0" marL="457200" rtl="0" algn="l">
              <a:spcBef>
                <a:spcPts val="0"/>
              </a:spcBef>
              <a:spcAft>
                <a:spcPts val="0"/>
              </a:spcAft>
              <a:buSzPts val="2000"/>
              <a:buChar char="●"/>
            </a:pPr>
            <a:r>
              <a:rPr lang="en" sz="2000"/>
              <a:t>What if we considered utilizing the recursive nature of trees and build the spanning tree by building trees and combining them?</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Kruskal’s Algorithm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Developed by Joseph Kruskal in 1956, this MST greedy algorithm builds the MST by developing trees and combining them.</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function kruskal(G, w):</a:t>
            </a:r>
            <a:br>
              <a:rPr lang="en"/>
            </a:br>
            <a:r>
              <a:rPr lang="en"/>
              <a:t>Input: A connected, undirected graph G=(V,E) with edge weights w</a:t>
            </a:r>
            <a:br>
              <a:rPr lang="en"/>
            </a:br>
            <a:r>
              <a:rPr lang="en"/>
              <a:t>Output: A minimum spanning tree defined by the edges in X</a:t>
            </a:r>
            <a:endParaRPr/>
          </a:p>
          <a:p>
            <a:pPr indent="0" lvl="0" marL="0" rtl="0" algn="l">
              <a:spcBef>
                <a:spcPts val="1200"/>
              </a:spcBef>
              <a:spcAft>
                <a:spcPts val="0"/>
              </a:spcAft>
              <a:buNone/>
            </a:pPr>
            <a:r>
              <a:rPr lang="en"/>
              <a:t>for all u in V:</a:t>
            </a:r>
            <a:br>
              <a:rPr lang="en"/>
            </a:br>
            <a:r>
              <a:rPr lang="en"/>
              <a:t>  makeset(u)</a:t>
            </a:r>
            <a:br>
              <a:rPr lang="en"/>
            </a:br>
            <a:br>
              <a:rPr lang="en"/>
            </a:br>
            <a:r>
              <a:rPr lang="en"/>
              <a:t>X = {}</a:t>
            </a:r>
            <a:br>
              <a:rPr lang="en"/>
            </a:br>
            <a:r>
              <a:rPr lang="en"/>
              <a:t>sort the edges E by weight</a:t>
            </a:r>
            <a:endParaRPr/>
          </a:p>
          <a:p>
            <a:pPr indent="0" lvl="0" marL="0" rtl="0" algn="l">
              <a:spcBef>
                <a:spcPts val="1200"/>
              </a:spcBef>
              <a:spcAft>
                <a:spcPts val="0"/>
              </a:spcAft>
              <a:buNone/>
            </a:pPr>
            <a:r>
              <a:rPr lang="en"/>
              <a:t>for all edges {u,v} in E, in increasing order of weight:</a:t>
            </a:r>
            <a:br>
              <a:rPr lang="en"/>
            </a:br>
            <a:r>
              <a:rPr lang="en"/>
              <a:t>  if find(u) != find(v)</a:t>
            </a:r>
            <a:br>
              <a:rPr lang="en"/>
            </a:br>
            <a:r>
              <a:rPr lang="en"/>
              <a:t>    add edge {u,v} to X</a:t>
            </a:r>
            <a:br>
              <a:rPr lang="en"/>
            </a:br>
            <a:r>
              <a:rPr lang="en"/>
              <a:t>    union(u,v)</a:t>
            </a:r>
            <a:endParaRPr/>
          </a:p>
          <a:p>
            <a:pPr indent="0" lvl="0" marL="0" rtl="0" algn="l">
              <a:spcBef>
                <a:spcPts val="1200"/>
              </a:spcBef>
              <a:spcAft>
                <a:spcPts val="1200"/>
              </a:spcAft>
              <a:buNone/>
            </a:pPr>
            <a:r>
              <a:rPr lang="en"/>
              <a:t>makeset(x): create a singleton set containing just x.</a:t>
            </a:r>
            <a:br>
              <a:rPr lang="en"/>
            </a:br>
            <a:r>
              <a:rPr lang="en"/>
              <a:t>find(x): which set does x belong</a:t>
            </a:r>
            <a:br>
              <a:rPr lang="en"/>
            </a:br>
            <a:r>
              <a:rPr lang="en"/>
              <a:t>union(x,y): merge sets x and 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Kruskal’s Algorithm</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Developed by Joseph Kruskal in 1956, this MST greedy algorithm builds the MST by developing trees and combining them.</a:t>
            </a:r>
            <a:endParaRPr/>
          </a:p>
          <a:p>
            <a:pPr indent="0" lvl="0" marL="0" rtl="0" algn="l">
              <a:spcBef>
                <a:spcPts val="1200"/>
              </a:spcBef>
              <a:spcAft>
                <a:spcPts val="0"/>
              </a:spcAft>
              <a:buNone/>
            </a:pPr>
            <a:r>
              <a:rPr lang="en"/>
              <a:t>Basically:</a:t>
            </a:r>
            <a:endParaRPr/>
          </a:p>
          <a:p>
            <a:pPr indent="0" lvl="0" marL="0" rtl="0" algn="l">
              <a:spcBef>
                <a:spcPts val="1200"/>
              </a:spcBef>
              <a:spcAft>
                <a:spcPts val="1200"/>
              </a:spcAft>
              <a:buNone/>
            </a:pPr>
            <a:r>
              <a:rPr lang="en"/>
              <a:t>	Start with trees of single vertices.</a:t>
            </a:r>
            <a:br>
              <a:rPr lang="en"/>
            </a:br>
            <a:r>
              <a:rPr lang="en"/>
              <a:t>	Consider each edge uv in order of weight.</a:t>
            </a:r>
            <a:br>
              <a:rPr lang="en"/>
            </a:br>
            <a:r>
              <a:rPr lang="en"/>
              <a:t>	Add that edge to the set if it doesn’t create a cycle.</a:t>
            </a:r>
            <a:br>
              <a:rPr lang="en"/>
            </a:br>
            <a:r>
              <a:rPr lang="en"/>
              <a:t>	Combine the tree </a:t>
            </a:r>
            <a:r>
              <a:rPr lang="en"/>
              <a:t>containing u and the tree containing v.</a:t>
            </a:r>
            <a:br>
              <a:rPr lang="en"/>
            </a:br>
            <a:br>
              <a:rPr lang="en"/>
            </a:br>
            <a:r>
              <a:rPr lang="en"/>
              <a:t>Complexity? O(E log V) - why?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about another option? Prim’s Algorithm</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commonly attributed to Robert Prim (1957), it was originally described by Vojtěch Jarník in 1930. Dijkstra also independently developed the algorithm in 1959. Instead of choosing edges regardless of location (and merging the resulting trees in the case of Kruskal’s), Prim’s grows a tree from an arbitrary starting vertex.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function prim(G, w):</a:t>
            </a:r>
            <a:br>
              <a:rPr lang="en"/>
            </a:br>
            <a:r>
              <a:rPr lang="en"/>
              <a:t>Input: A connected undirected graph G=(V,E) with edge weights w</a:t>
            </a:r>
            <a:br>
              <a:rPr lang="en"/>
            </a:br>
            <a:r>
              <a:rPr lang="en"/>
              <a:t>Output: A minimum spanning tree defined by the array prev</a:t>
            </a:r>
            <a:endParaRPr/>
          </a:p>
          <a:p>
            <a:pPr indent="0" lvl="0" marL="0" rtl="0" algn="l">
              <a:spcBef>
                <a:spcPts val="1200"/>
              </a:spcBef>
              <a:spcAft>
                <a:spcPts val="0"/>
              </a:spcAft>
              <a:buNone/>
            </a:pPr>
            <a:r>
              <a:rPr lang="en"/>
              <a:t>for all u in V:</a:t>
            </a:r>
            <a:br>
              <a:rPr lang="en"/>
            </a:br>
            <a:r>
              <a:rPr lang="en"/>
              <a:t>  cost(u) = inf</a:t>
            </a:r>
            <a:br>
              <a:rPr lang="en"/>
            </a:br>
            <a:r>
              <a:rPr lang="en"/>
              <a:t>  prev(u) = null</a:t>
            </a:r>
            <a:br>
              <a:rPr lang="en"/>
            </a:br>
            <a:r>
              <a:rPr lang="en"/>
              <a:t>  visited(u) = false</a:t>
            </a:r>
            <a:br>
              <a:rPr lang="en"/>
            </a:br>
            <a:br>
              <a:rPr lang="en"/>
            </a:br>
            <a:r>
              <a:rPr lang="en"/>
              <a:t>pick any initial node u0</a:t>
            </a:r>
            <a:br>
              <a:rPr lang="en"/>
            </a:br>
            <a:r>
              <a:rPr lang="en"/>
              <a:t>cost(u0) = 0</a:t>
            </a:r>
            <a:endParaRPr/>
          </a:p>
          <a:p>
            <a:pPr indent="0" lvl="0" marL="0" rtl="0" algn="l">
              <a:spcBef>
                <a:spcPts val="1200"/>
              </a:spcBef>
              <a:spcAft>
                <a:spcPts val="1200"/>
              </a:spcAft>
              <a:buNone/>
            </a:pPr>
            <a:r>
              <a:rPr lang="en"/>
              <a:t>H = makequeue(V) //priority queue, cost-values as keys</a:t>
            </a:r>
            <a:br>
              <a:rPr lang="en"/>
            </a:br>
            <a:r>
              <a:rPr lang="en"/>
              <a:t>while H is not empty:</a:t>
            </a:r>
            <a:br>
              <a:rPr lang="en"/>
            </a:br>
            <a:r>
              <a:rPr lang="en"/>
              <a:t>  v = deletemin(H)</a:t>
            </a:r>
            <a:br>
              <a:rPr lang="en"/>
            </a:br>
            <a:r>
              <a:rPr lang="en"/>
              <a:t>  visited(v) = true</a:t>
            </a:r>
            <a:br>
              <a:rPr lang="en"/>
            </a:br>
            <a:r>
              <a:rPr lang="en"/>
              <a:t>  for each {v,z} in E:</a:t>
            </a:r>
            <a:br>
              <a:rPr lang="en"/>
            </a:br>
            <a:r>
              <a:rPr lang="en"/>
              <a:t>    if cost(z) &gt; w(v,z) &amp;&amp; !visited(z):</a:t>
            </a:r>
            <a:br>
              <a:rPr lang="en"/>
            </a:br>
            <a:r>
              <a:rPr lang="en"/>
              <a:t>      cost(z) = w(v,z)</a:t>
            </a:r>
            <a:br>
              <a:rPr lang="en"/>
            </a:br>
            <a:r>
              <a:rPr lang="en"/>
              <a:t>      prev(z) = v</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