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sldIdLst>
    <p:sldId id="256" r:id="rId2"/>
    <p:sldId id="292" r:id="rId3"/>
    <p:sldId id="293" r:id="rId4"/>
    <p:sldId id="294" r:id="rId5"/>
    <p:sldId id="295" r:id="rId6"/>
    <p:sldId id="296" r:id="rId7"/>
    <p:sldId id="301" r:id="rId8"/>
    <p:sldId id="297" r:id="rId9"/>
    <p:sldId id="299" r:id="rId10"/>
    <p:sldId id="300"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234"/>
  </p:normalViewPr>
  <p:slideViewPr>
    <p:cSldViewPr snapToGrid="0">
      <p:cViewPr varScale="1">
        <p:scale>
          <a:sx n="90" d="100"/>
          <a:sy n="90" d="100"/>
        </p:scale>
        <p:origin x="232" y="5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B530AC-5881-564D-A405-7ADF96829286}" type="datetimeFigureOut">
              <a:rPr lang="fr-CA" smtClean="0"/>
              <a:t>2023-06-06</a:t>
            </a:fld>
            <a:endParaRPr lang="fr-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CC20FA5-3448-AD4B-A35C-B9C86F196FB2}" type="slidenum">
              <a:rPr lang="fr-CA" smtClean="0"/>
              <a:t>‹#›</a:t>
            </a:fld>
            <a:endParaRPr lang="fr-CA"/>
          </a:p>
        </p:txBody>
      </p:sp>
    </p:spTree>
    <p:extLst>
      <p:ext uri="{BB962C8B-B14F-4D97-AF65-F5344CB8AC3E}">
        <p14:creationId xmlns:p14="http://schemas.microsoft.com/office/powerpoint/2010/main" val="3383351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CA" dirty="0"/>
          </a:p>
        </p:txBody>
      </p:sp>
      <p:sp>
        <p:nvSpPr>
          <p:cNvPr id="4" name="Slide Number Placeholder 3"/>
          <p:cNvSpPr>
            <a:spLocks noGrp="1"/>
          </p:cNvSpPr>
          <p:nvPr>
            <p:ph type="sldNum" sz="quarter" idx="5"/>
          </p:nvPr>
        </p:nvSpPr>
        <p:spPr/>
        <p:txBody>
          <a:bodyPr/>
          <a:lstStyle/>
          <a:p>
            <a:fld id="{ACC20FA5-3448-AD4B-A35C-B9C86F196FB2}" type="slidenum">
              <a:rPr lang="fr-CA" smtClean="0"/>
              <a:t>5</a:t>
            </a:fld>
            <a:endParaRPr lang="fr-CA"/>
          </a:p>
        </p:txBody>
      </p:sp>
    </p:spTree>
    <p:extLst>
      <p:ext uri="{BB962C8B-B14F-4D97-AF65-F5344CB8AC3E}">
        <p14:creationId xmlns:p14="http://schemas.microsoft.com/office/powerpoint/2010/main" val="9069142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09B6C-A0CC-9A77-C7EA-0AF633518BA6}"/>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a:t>Click to edit Master title style</a:t>
            </a:r>
            <a:endParaRPr lang="fr-CA"/>
          </a:p>
        </p:txBody>
      </p:sp>
      <p:sp>
        <p:nvSpPr>
          <p:cNvPr id="3" name="Subtitle 2">
            <a:extLst>
              <a:ext uri="{FF2B5EF4-FFF2-40B4-BE49-F238E27FC236}">
                <a16:creationId xmlns:a16="http://schemas.microsoft.com/office/drawing/2014/main" id="{01FD2207-E309-0ACE-BA96-3D25805A019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fr-CA"/>
          </a:p>
        </p:txBody>
      </p:sp>
      <p:sp>
        <p:nvSpPr>
          <p:cNvPr id="4" name="Date Placeholder 3">
            <a:extLst>
              <a:ext uri="{FF2B5EF4-FFF2-40B4-BE49-F238E27FC236}">
                <a16:creationId xmlns:a16="http://schemas.microsoft.com/office/drawing/2014/main" id="{D97B76B0-EA06-6EC4-38AC-E7887A86F11D}"/>
              </a:ext>
            </a:extLst>
          </p:cNvPr>
          <p:cNvSpPr>
            <a:spLocks noGrp="1"/>
          </p:cNvSpPr>
          <p:nvPr>
            <p:ph type="dt" sz="half" idx="10"/>
          </p:nvPr>
        </p:nvSpPr>
        <p:spPr/>
        <p:txBody>
          <a:bodyPr/>
          <a:lstStyle/>
          <a:p>
            <a:fld id="{5BCF2983-8995-564E-99E1-E407F4FFA16C}" type="datetimeFigureOut">
              <a:rPr lang="fr-CA" smtClean="0"/>
              <a:t>2023-06-06</a:t>
            </a:fld>
            <a:endParaRPr lang="fr-CA"/>
          </a:p>
        </p:txBody>
      </p:sp>
      <p:sp>
        <p:nvSpPr>
          <p:cNvPr id="5" name="Footer Placeholder 4">
            <a:extLst>
              <a:ext uri="{FF2B5EF4-FFF2-40B4-BE49-F238E27FC236}">
                <a16:creationId xmlns:a16="http://schemas.microsoft.com/office/drawing/2014/main" id="{CC924102-E4B8-0CE1-7916-3D710DD36C03}"/>
              </a:ext>
            </a:extLst>
          </p:cNvPr>
          <p:cNvSpPr>
            <a:spLocks noGrp="1"/>
          </p:cNvSpPr>
          <p:nvPr>
            <p:ph type="ftr" sz="quarter" idx="11"/>
          </p:nvPr>
        </p:nvSpPr>
        <p:spPr/>
        <p:txBody>
          <a:bodyPr/>
          <a:lstStyle/>
          <a:p>
            <a:endParaRPr lang="fr-CA"/>
          </a:p>
        </p:txBody>
      </p:sp>
      <p:sp>
        <p:nvSpPr>
          <p:cNvPr id="6" name="Slide Number Placeholder 5">
            <a:extLst>
              <a:ext uri="{FF2B5EF4-FFF2-40B4-BE49-F238E27FC236}">
                <a16:creationId xmlns:a16="http://schemas.microsoft.com/office/drawing/2014/main" id="{92DAAE32-6C5C-BBF7-2BBA-085969C4DF2D}"/>
              </a:ext>
            </a:extLst>
          </p:cNvPr>
          <p:cNvSpPr>
            <a:spLocks noGrp="1"/>
          </p:cNvSpPr>
          <p:nvPr>
            <p:ph type="sldNum" sz="quarter" idx="12"/>
          </p:nvPr>
        </p:nvSpPr>
        <p:spPr/>
        <p:txBody>
          <a:bodyPr/>
          <a:lstStyle/>
          <a:p>
            <a:fld id="{A3C48F4B-FBB0-D94E-A29E-87882A02948D}" type="slidenum">
              <a:rPr lang="fr-CA" smtClean="0"/>
              <a:t>‹#›</a:t>
            </a:fld>
            <a:endParaRPr lang="fr-CA"/>
          </a:p>
        </p:txBody>
      </p:sp>
    </p:spTree>
    <p:extLst>
      <p:ext uri="{BB962C8B-B14F-4D97-AF65-F5344CB8AC3E}">
        <p14:creationId xmlns:p14="http://schemas.microsoft.com/office/powerpoint/2010/main" val="24366021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DEDDA9-27B5-DD7A-8555-988BA8A72DA1}"/>
              </a:ext>
            </a:extLst>
          </p:cNvPr>
          <p:cNvSpPr>
            <a:spLocks noGrp="1"/>
          </p:cNvSpPr>
          <p:nvPr>
            <p:ph type="title"/>
          </p:nvPr>
        </p:nvSpPr>
        <p:spPr>
          <a:xfrm>
            <a:off x="8991600" y="842168"/>
            <a:ext cx="3200400" cy="1325563"/>
          </a:xfrm>
          <a:prstGeom prst="rect">
            <a:avLst/>
          </a:prstGeom>
        </p:spPr>
        <p:txBody>
          <a:bodyPr/>
          <a:lstStyle/>
          <a:p>
            <a:r>
              <a:rPr lang="en-US"/>
              <a:t>Click to edit Master title style</a:t>
            </a:r>
            <a:endParaRPr lang="fr-CA"/>
          </a:p>
        </p:txBody>
      </p:sp>
      <p:sp>
        <p:nvSpPr>
          <p:cNvPr id="3" name="Vertical Text Placeholder 2">
            <a:extLst>
              <a:ext uri="{FF2B5EF4-FFF2-40B4-BE49-F238E27FC236}">
                <a16:creationId xmlns:a16="http://schemas.microsoft.com/office/drawing/2014/main" id="{29C603FA-77F7-A917-E538-35A2CE8C180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A"/>
          </a:p>
        </p:txBody>
      </p:sp>
      <p:sp>
        <p:nvSpPr>
          <p:cNvPr id="4" name="Date Placeholder 3">
            <a:extLst>
              <a:ext uri="{FF2B5EF4-FFF2-40B4-BE49-F238E27FC236}">
                <a16:creationId xmlns:a16="http://schemas.microsoft.com/office/drawing/2014/main" id="{54A975C1-7D13-4A5D-529C-888C6320D088}"/>
              </a:ext>
            </a:extLst>
          </p:cNvPr>
          <p:cNvSpPr>
            <a:spLocks noGrp="1"/>
          </p:cNvSpPr>
          <p:nvPr>
            <p:ph type="dt" sz="half" idx="10"/>
          </p:nvPr>
        </p:nvSpPr>
        <p:spPr/>
        <p:txBody>
          <a:bodyPr/>
          <a:lstStyle/>
          <a:p>
            <a:fld id="{5BCF2983-8995-564E-99E1-E407F4FFA16C}" type="datetimeFigureOut">
              <a:rPr lang="fr-CA" smtClean="0"/>
              <a:t>2023-06-06</a:t>
            </a:fld>
            <a:endParaRPr lang="fr-CA"/>
          </a:p>
        </p:txBody>
      </p:sp>
      <p:sp>
        <p:nvSpPr>
          <p:cNvPr id="5" name="Footer Placeholder 4">
            <a:extLst>
              <a:ext uri="{FF2B5EF4-FFF2-40B4-BE49-F238E27FC236}">
                <a16:creationId xmlns:a16="http://schemas.microsoft.com/office/drawing/2014/main" id="{89E24636-9A58-3F20-5B8E-0AC76542BD53}"/>
              </a:ext>
            </a:extLst>
          </p:cNvPr>
          <p:cNvSpPr>
            <a:spLocks noGrp="1"/>
          </p:cNvSpPr>
          <p:nvPr>
            <p:ph type="ftr" sz="quarter" idx="11"/>
          </p:nvPr>
        </p:nvSpPr>
        <p:spPr/>
        <p:txBody>
          <a:bodyPr/>
          <a:lstStyle/>
          <a:p>
            <a:endParaRPr lang="fr-CA"/>
          </a:p>
        </p:txBody>
      </p:sp>
      <p:sp>
        <p:nvSpPr>
          <p:cNvPr id="6" name="Slide Number Placeholder 5">
            <a:extLst>
              <a:ext uri="{FF2B5EF4-FFF2-40B4-BE49-F238E27FC236}">
                <a16:creationId xmlns:a16="http://schemas.microsoft.com/office/drawing/2014/main" id="{11D5E7A3-195A-8644-9E12-1C13684BA0FE}"/>
              </a:ext>
            </a:extLst>
          </p:cNvPr>
          <p:cNvSpPr>
            <a:spLocks noGrp="1"/>
          </p:cNvSpPr>
          <p:nvPr>
            <p:ph type="sldNum" sz="quarter" idx="12"/>
          </p:nvPr>
        </p:nvSpPr>
        <p:spPr/>
        <p:txBody>
          <a:bodyPr/>
          <a:lstStyle/>
          <a:p>
            <a:fld id="{A3C48F4B-FBB0-D94E-A29E-87882A02948D}" type="slidenum">
              <a:rPr lang="fr-CA" smtClean="0"/>
              <a:t>‹#›</a:t>
            </a:fld>
            <a:endParaRPr lang="fr-CA"/>
          </a:p>
        </p:txBody>
      </p:sp>
    </p:spTree>
    <p:extLst>
      <p:ext uri="{BB962C8B-B14F-4D97-AF65-F5344CB8AC3E}">
        <p14:creationId xmlns:p14="http://schemas.microsoft.com/office/powerpoint/2010/main" val="22978159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C0DC700-1AC2-0300-8B55-3CA627F10CFE}"/>
              </a:ext>
            </a:extLst>
          </p:cNvPr>
          <p:cNvSpPr>
            <a:spLocks noGrp="1"/>
          </p:cNvSpPr>
          <p:nvPr>
            <p:ph type="title" orient="vert"/>
          </p:nvPr>
        </p:nvSpPr>
        <p:spPr>
          <a:xfrm>
            <a:off x="8724900" y="365125"/>
            <a:ext cx="2628900" cy="5811838"/>
          </a:xfrm>
          <a:prstGeom prst="rect">
            <a:avLst/>
          </a:prstGeom>
        </p:spPr>
        <p:txBody>
          <a:bodyPr vert="eaVert"/>
          <a:lstStyle/>
          <a:p>
            <a:r>
              <a:rPr lang="en-US"/>
              <a:t>Click to edit Master title style</a:t>
            </a:r>
            <a:endParaRPr lang="fr-CA"/>
          </a:p>
        </p:txBody>
      </p:sp>
      <p:sp>
        <p:nvSpPr>
          <p:cNvPr id="3" name="Vertical Text Placeholder 2">
            <a:extLst>
              <a:ext uri="{FF2B5EF4-FFF2-40B4-BE49-F238E27FC236}">
                <a16:creationId xmlns:a16="http://schemas.microsoft.com/office/drawing/2014/main" id="{4D7C77EF-C85E-FA45-8F89-3EAE1F0CA33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A"/>
          </a:p>
        </p:txBody>
      </p:sp>
      <p:sp>
        <p:nvSpPr>
          <p:cNvPr id="4" name="Date Placeholder 3">
            <a:extLst>
              <a:ext uri="{FF2B5EF4-FFF2-40B4-BE49-F238E27FC236}">
                <a16:creationId xmlns:a16="http://schemas.microsoft.com/office/drawing/2014/main" id="{F8C929E3-3C7F-73F5-E3ED-26AD990CB2AA}"/>
              </a:ext>
            </a:extLst>
          </p:cNvPr>
          <p:cNvSpPr>
            <a:spLocks noGrp="1"/>
          </p:cNvSpPr>
          <p:nvPr>
            <p:ph type="dt" sz="half" idx="10"/>
          </p:nvPr>
        </p:nvSpPr>
        <p:spPr/>
        <p:txBody>
          <a:bodyPr/>
          <a:lstStyle/>
          <a:p>
            <a:fld id="{5BCF2983-8995-564E-99E1-E407F4FFA16C}" type="datetimeFigureOut">
              <a:rPr lang="fr-CA" smtClean="0"/>
              <a:t>2023-06-06</a:t>
            </a:fld>
            <a:endParaRPr lang="fr-CA"/>
          </a:p>
        </p:txBody>
      </p:sp>
      <p:sp>
        <p:nvSpPr>
          <p:cNvPr id="5" name="Footer Placeholder 4">
            <a:extLst>
              <a:ext uri="{FF2B5EF4-FFF2-40B4-BE49-F238E27FC236}">
                <a16:creationId xmlns:a16="http://schemas.microsoft.com/office/drawing/2014/main" id="{FBFFA83C-8E7B-A924-45E2-FF341B2C82D9}"/>
              </a:ext>
            </a:extLst>
          </p:cNvPr>
          <p:cNvSpPr>
            <a:spLocks noGrp="1"/>
          </p:cNvSpPr>
          <p:nvPr>
            <p:ph type="ftr" sz="quarter" idx="11"/>
          </p:nvPr>
        </p:nvSpPr>
        <p:spPr/>
        <p:txBody>
          <a:bodyPr/>
          <a:lstStyle/>
          <a:p>
            <a:endParaRPr lang="fr-CA"/>
          </a:p>
        </p:txBody>
      </p:sp>
      <p:sp>
        <p:nvSpPr>
          <p:cNvPr id="6" name="Slide Number Placeholder 5">
            <a:extLst>
              <a:ext uri="{FF2B5EF4-FFF2-40B4-BE49-F238E27FC236}">
                <a16:creationId xmlns:a16="http://schemas.microsoft.com/office/drawing/2014/main" id="{E9EBBAED-8E00-69C7-07BA-771D515D4CB4}"/>
              </a:ext>
            </a:extLst>
          </p:cNvPr>
          <p:cNvSpPr>
            <a:spLocks noGrp="1"/>
          </p:cNvSpPr>
          <p:nvPr>
            <p:ph type="sldNum" sz="quarter" idx="12"/>
          </p:nvPr>
        </p:nvSpPr>
        <p:spPr/>
        <p:txBody>
          <a:bodyPr/>
          <a:lstStyle/>
          <a:p>
            <a:fld id="{A3C48F4B-FBB0-D94E-A29E-87882A02948D}" type="slidenum">
              <a:rPr lang="fr-CA" smtClean="0"/>
              <a:t>‹#›</a:t>
            </a:fld>
            <a:endParaRPr lang="fr-CA"/>
          </a:p>
        </p:txBody>
      </p:sp>
    </p:spTree>
    <p:extLst>
      <p:ext uri="{BB962C8B-B14F-4D97-AF65-F5344CB8AC3E}">
        <p14:creationId xmlns:p14="http://schemas.microsoft.com/office/powerpoint/2010/main" val="5858366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EFE16E-1611-05FD-A872-65F5B3ED4F3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A"/>
          </a:p>
        </p:txBody>
      </p:sp>
      <p:sp>
        <p:nvSpPr>
          <p:cNvPr id="4" name="Date Placeholder 3">
            <a:extLst>
              <a:ext uri="{FF2B5EF4-FFF2-40B4-BE49-F238E27FC236}">
                <a16:creationId xmlns:a16="http://schemas.microsoft.com/office/drawing/2014/main" id="{1243440A-2D8A-355C-6924-2600E9A22C3A}"/>
              </a:ext>
            </a:extLst>
          </p:cNvPr>
          <p:cNvSpPr>
            <a:spLocks noGrp="1"/>
          </p:cNvSpPr>
          <p:nvPr>
            <p:ph type="dt" sz="half" idx="10"/>
          </p:nvPr>
        </p:nvSpPr>
        <p:spPr/>
        <p:txBody>
          <a:bodyPr/>
          <a:lstStyle/>
          <a:p>
            <a:fld id="{5BCF2983-8995-564E-99E1-E407F4FFA16C}" type="datetimeFigureOut">
              <a:rPr lang="fr-CA" smtClean="0"/>
              <a:t>2023-06-06</a:t>
            </a:fld>
            <a:endParaRPr lang="fr-CA"/>
          </a:p>
        </p:txBody>
      </p:sp>
      <p:sp>
        <p:nvSpPr>
          <p:cNvPr id="5" name="Footer Placeholder 4">
            <a:extLst>
              <a:ext uri="{FF2B5EF4-FFF2-40B4-BE49-F238E27FC236}">
                <a16:creationId xmlns:a16="http://schemas.microsoft.com/office/drawing/2014/main" id="{75881FFB-1705-99AA-F756-70A17B8AB3C1}"/>
              </a:ext>
            </a:extLst>
          </p:cNvPr>
          <p:cNvSpPr>
            <a:spLocks noGrp="1"/>
          </p:cNvSpPr>
          <p:nvPr>
            <p:ph type="ftr" sz="quarter" idx="11"/>
          </p:nvPr>
        </p:nvSpPr>
        <p:spPr/>
        <p:txBody>
          <a:bodyPr/>
          <a:lstStyle/>
          <a:p>
            <a:endParaRPr lang="fr-CA"/>
          </a:p>
        </p:txBody>
      </p:sp>
      <p:sp>
        <p:nvSpPr>
          <p:cNvPr id="6" name="Slide Number Placeholder 5">
            <a:extLst>
              <a:ext uri="{FF2B5EF4-FFF2-40B4-BE49-F238E27FC236}">
                <a16:creationId xmlns:a16="http://schemas.microsoft.com/office/drawing/2014/main" id="{78D40595-31D7-F699-F641-35FD5D203715}"/>
              </a:ext>
            </a:extLst>
          </p:cNvPr>
          <p:cNvSpPr>
            <a:spLocks noGrp="1"/>
          </p:cNvSpPr>
          <p:nvPr>
            <p:ph type="sldNum" sz="quarter" idx="12"/>
          </p:nvPr>
        </p:nvSpPr>
        <p:spPr/>
        <p:txBody>
          <a:bodyPr/>
          <a:lstStyle/>
          <a:p>
            <a:fld id="{A3C48F4B-FBB0-D94E-A29E-87882A02948D}" type="slidenum">
              <a:rPr lang="fr-CA" smtClean="0"/>
              <a:t>‹#›</a:t>
            </a:fld>
            <a:endParaRPr lang="fr-CA"/>
          </a:p>
        </p:txBody>
      </p:sp>
      <p:pic>
        <p:nvPicPr>
          <p:cNvPr id="7" name="Picture 6" descr="A picture containing font, logo, text, graphics&#10;&#10;Description automatically generated">
            <a:extLst>
              <a:ext uri="{FF2B5EF4-FFF2-40B4-BE49-F238E27FC236}">
                <a16:creationId xmlns:a16="http://schemas.microsoft.com/office/drawing/2014/main" id="{3A2276FD-8123-5661-6F16-FD6123693C9E}"/>
              </a:ext>
            </a:extLst>
          </p:cNvPr>
          <p:cNvPicPr>
            <a:picLocks noChangeAspect="1"/>
          </p:cNvPicPr>
          <p:nvPr userDrawn="1"/>
        </p:nvPicPr>
        <p:blipFill rotWithShape="1">
          <a:blip r:embed="rId2"/>
          <a:srcRect l="2812" t="6883" r="6095" b="33856"/>
          <a:stretch/>
        </p:blipFill>
        <p:spPr>
          <a:xfrm>
            <a:off x="103919" y="6351857"/>
            <a:ext cx="1359568" cy="453247"/>
          </a:xfrm>
          <a:prstGeom prst="rect">
            <a:avLst/>
          </a:prstGeom>
        </p:spPr>
      </p:pic>
      <p:sp>
        <p:nvSpPr>
          <p:cNvPr id="2" name="Title 1">
            <a:extLst>
              <a:ext uri="{FF2B5EF4-FFF2-40B4-BE49-F238E27FC236}">
                <a16:creationId xmlns:a16="http://schemas.microsoft.com/office/drawing/2014/main" id="{C6414F8E-CEDD-B533-2F66-551BB4D131A3}"/>
              </a:ext>
            </a:extLst>
          </p:cNvPr>
          <p:cNvSpPr>
            <a:spLocks noGrp="1"/>
          </p:cNvSpPr>
          <p:nvPr>
            <p:ph type="title" hasCustomPrompt="1"/>
          </p:nvPr>
        </p:nvSpPr>
        <p:spPr>
          <a:xfrm>
            <a:off x="9281332" y="208718"/>
            <a:ext cx="2743200" cy="891441"/>
          </a:xfrm>
          <a:prstGeom prst="rect">
            <a:avLst/>
          </a:prstGeom>
        </p:spPr>
        <p:txBody>
          <a:bodyPr anchor="ctr"/>
          <a:lstStyle>
            <a:lvl1pPr algn="r">
              <a:defRPr>
                <a:solidFill>
                  <a:schemeClr val="bg1"/>
                </a:solidFill>
              </a:defRPr>
            </a:lvl1pPr>
          </a:lstStyle>
          <a:p>
            <a:r>
              <a:rPr lang="en-US" dirty="0"/>
              <a:t>Click to edit Master title </a:t>
            </a:r>
            <a:r>
              <a:rPr lang="en-US" dirty="0" err="1"/>
              <a:t>stylefef</a:t>
            </a:r>
            <a:endParaRPr lang="fr-CA" dirty="0"/>
          </a:p>
        </p:txBody>
      </p:sp>
      <p:grpSp>
        <p:nvGrpSpPr>
          <p:cNvPr id="8" name="Group 7">
            <a:extLst>
              <a:ext uri="{FF2B5EF4-FFF2-40B4-BE49-F238E27FC236}">
                <a16:creationId xmlns:a16="http://schemas.microsoft.com/office/drawing/2014/main" id="{9C093DE7-4449-DE84-BF94-462C7196DF9D}"/>
              </a:ext>
            </a:extLst>
          </p:cNvPr>
          <p:cNvGrpSpPr/>
          <p:nvPr userDrawn="1"/>
        </p:nvGrpSpPr>
        <p:grpSpPr>
          <a:xfrm>
            <a:off x="0" y="0"/>
            <a:ext cx="12192000" cy="1428649"/>
            <a:chOff x="0" y="0"/>
            <a:chExt cx="12192000" cy="1428649"/>
          </a:xfrm>
        </p:grpSpPr>
        <p:pic>
          <p:nvPicPr>
            <p:cNvPr id="9" name="Picture 8" descr="A close-up of a logo&#10;&#10;Description automatically generated with low confidence">
              <a:extLst>
                <a:ext uri="{FF2B5EF4-FFF2-40B4-BE49-F238E27FC236}">
                  <a16:creationId xmlns:a16="http://schemas.microsoft.com/office/drawing/2014/main" id="{3E4BB558-4F1A-0F73-8449-A7D5E016CE79}"/>
                </a:ext>
              </a:extLst>
            </p:cNvPr>
            <p:cNvPicPr>
              <a:picLocks noChangeAspect="1"/>
            </p:cNvPicPr>
            <p:nvPr userDrawn="1"/>
          </p:nvPicPr>
          <p:blipFill rotWithShape="1">
            <a:blip r:embed="rId3"/>
            <a:srcRect l="13426" r="83800" b="13018"/>
            <a:stretch/>
          </p:blipFill>
          <p:spPr>
            <a:xfrm>
              <a:off x="0" y="0"/>
              <a:ext cx="207838" cy="1428649"/>
            </a:xfrm>
            <a:prstGeom prst="rect">
              <a:avLst/>
            </a:prstGeom>
          </p:spPr>
        </p:pic>
        <p:pic>
          <p:nvPicPr>
            <p:cNvPr id="10" name="Picture 9" descr="A close-up of a logo&#10;&#10;Description automatically generated with low confidence">
              <a:extLst>
                <a:ext uri="{FF2B5EF4-FFF2-40B4-BE49-F238E27FC236}">
                  <a16:creationId xmlns:a16="http://schemas.microsoft.com/office/drawing/2014/main" id="{3A4C1E59-76DA-153D-4F55-B1B40B07C7BF}"/>
                </a:ext>
              </a:extLst>
            </p:cNvPr>
            <p:cNvPicPr>
              <a:picLocks noChangeAspect="1"/>
            </p:cNvPicPr>
            <p:nvPr userDrawn="1"/>
          </p:nvPicPr>
          <p:blipFill rotWithShape="1">
            <a:blip r:embed="rId3"/>
            <a:srcRect l="15599" b="94424"/>
            <a:stretch/>
          </p:blipFill>
          <p:spPr>
            <a:xfrm>
              <a:off x="167468" y="2494"/>
              <a:ext cx="1061912" cy="412448"/>
            </a:xfrm>
            <a:prstGeom prst="rect">
              <a:avLst/>
            </a:prstGeom>
          </p:spPr>
        </p:pic>
        <p:pic>
          <p:nvPicPr>
            <p:cNvPr id="11" name="Picture 10" descr="A close-up of a logo&#10;&#10;Description automatically generated with low confidence">
              <a:extLst>
                <a:ext uri="{FF2B5EF4-FFF2-40B4-BE49-F238E27FC236}">
                  <a16:creationId xmlns:a16="http://schemas.microsoft.com/office/drawing/2014/main" id="{50A2BBA4-A2AE-3B5E-4BE6-C81207128412}"/>
                </a:ext>
              </a:extLst>
            </p:cNvPr>
            <p:cNvPicPr>
              <a:picLocks noChangeAspect="1"/>
            </p:cNvPicPr>
            <p:nvPr userDrawn="1"/>
          </p:nvPicPr>
          <p:blipFill rotWithShape="1">
            <a:blip r:embed="rId3"/>
            <a:srcRect l="15599"/>
            <a:stretch/>
          </p:blipFill>
          <p:spPr>
            <a:xfrm>
              <a:off x="167468" y="208718"/>
              <a:ext cx="1061912" cy="1009164"/>
            </a:xfrm>
            <a:prstGeom prst="rect">
              <a:avLst/>
            </a:prstGeom>
          </p:spPr>
        </p:pic>
        <p:pic>
          <p:nvPicPr>
            <p:cNvPr id="12" name="Picture 11" descr="A close-up of a logo&#10;&#10;Description automatically generated with low confidence">
              <a:extLst>
                <a:ext uri="{FF2B5EF4-FFF2-40B4-BE49-F238E27FC236}">
                  <a16:creationId xmlns:a16="http://schemas.microsoft.com/office/drawing/2014/main" id="{860F4357-E698-A5B8-F32B-2BEA5A9086BB}"/>
                </a:ext>
              </a:extLst>
            </p:cNvPr>
            <p:cNvPicPr>
              <a:picLocks noChangeAspect="1"/>
            </p:cNvPicPr>
            <p:nvPr userDrawn="1"/>
          </p:nvPicPr>
          <p:blipFill rotWithShape="1">
            <a:blip r:embed="rId3"/>
            <a:srcRect l="15599" t="96659" r="9527" b="470"/>
            <a:stretch/>
          </p:blipFill>
          <p:spPr>
            <a:xfrm>
              <a:off x="167468" y="1217883"/>
              <a:ext cx="1061912" cy="206224"/>
            </a:xfrm>
            <a:prstGeom prst="rect">
              <a:avLst/>
            </a:prstGeom>
          </p:spPr>
        </p:pic>
        <p:pic>
          <p:nvPicPr>
            <p:cNvPr id="13" name="Picture 12" descr="A close-up of a logo&#10;&#10;Description automatically generated with low confidence">
              <a:extLst>
                <a:ext uri="{FF2B5EF4-FFF2-40B4-BE49-F238E27FC236}">
                  <a16:creationId xmlns:a16="http://schemas.microsoft.com/office/drawing/2014/main" id="{3CA304B6-97ED-4C9C-8F93-5D870E40C7A5}"/>
                </a:ext>
              </a:extLst>
            </p:cNvPr>
            <p:cNvPicPr>
              <a:picLocks noChangeAspect="1"/>
            </p:cNvPicPr>
            <p:nvPr userDrawn="1"/>
          </p:nvPicPr>
          <p:blipFill rotWithShape="1">
            <a:blip r:embed="rId3"/>
            <a:srcRect l="96867"/>
            <a:stretch/>
          </p:blipFill>
          <p:spPr>
            <a:xfrm>
              <a:off x="1106905" y="0"/>
              <a:ext cx="11085095" cy="1424107"/>
            </a:xfrm>
            <a:prstGeom prst="rect">
              <a:avLst/>
            </a:prstGeom>
          </p:spPr>
        </p:pic>
      </p:grpSp>
    </p:spTree>
    <p:extLst>
      <p:ext uri="{BB962C8B-B14F-4D97-AF65-F5344CB8AC3E}">
        <p14:creationId xmlns:p14="http://schemas.microsoft.com/office/powerpoint/2010/main" val="15196896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C922B-BFEB-84BB-3216-A985BB386777}"/>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endParaRPr lang="fr-CA"/>
          </a:p>
        </p:txBody>
      </p:sp>
      <p:sp>
        <p:nvSpPr>
          <p:cNvPr id="3" name="Text Placeholder 2">
            <a:extLst>
              <a:ext uri="{FF2B5EF4-FFF2-40B4-BE49-F238E27FC236}">
                <a16:creationId xmlns:a16="http://schemas.microsoft.com/office/drawing/2014/main" id="{0DB05C3B-D991-AB61-BDE9-DCE130DB9F1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43EBDEC-D8AA-3580-4CE0-FD2CD34FAB77}"/>
              </a:ext>
            </a:extLst>
          </p:cNvPr>
          <p:cNvSpPr>
            <a:spLocks noGrp="1"/>
          </p:cNvSpPr>
          <p:nvPr>
            <p:ph type="dt" sz="half" idx="10"/>
          </p:nvPr>
        </p:nvSpPr>
        <p:spPr/>
        <p:txBody>
          <a:bodyPr/>
          <a:lstStyle/>
          <a:p>
            <a:fld id="{5BCF2983-8995-564E-99E1-E407F4FFA16C}" type="datetimeFigureOut">
              <a:rPr lang="fr-CA" smtClean="0"/>
              <a:t>2023-06-06</a:t>
            </a:fld>
            <a:endParaRPr lang="fr-CA"/>
          </a:p>
        </p:txBody>
      </p:sp>
      <p:sp>
        <p:nvSpPr>
          <p:cNvPr id="5" name="Footer Placeholder 4">
            <a:extLst>
              <a:ext uri="{FF2B5EF4-FFF2-40B4-BE49-F238E27FC236}">
                <a16:creationId xmlns:a16="http://schemas.microsoft.com/office/drawing/2014/main" id="{05E59964-F357-9BDF-F78A-5D9C75E75DBB}"/>
              </a:ext>
            </a:extLst>
          </p:cNvPr>
          <p:cNvSpPr>
            <a:spLocks noGrp="1"/>
          </p:cNvSpPr>
          <p:nvPr>
            <p:ph type="ftr" sz="quarter" idx="11"/>
          </p:nvPr>
        </p:nvSpPr>
        <p:spPr/>
        <p:txBody>
          <a:bodyPr/>
          <a:lstStyle/>
          <a:p>
            <a:endParaRPr lang="fr-CA"/>
          </a:p>
        </p:txBody>
      </p:sp>
      <p:sp>
        <p:nvSpPr>
          <p:cNvPr id="6" name="Slide Number Placeholder 5">
            <a:extLst>
              <a:ext uri="{FF2B5EF4-FFF2-40B4-BE49-F238E27FC236}">
                <a16:creationId xmlns:a16="http://schemas.microsoft.com/office/drawing/2014/main" id="{C994A3DC-C5A9-66A0-B794-6AB76EF9F414}"/>
              </a:ext>
            </a:extLst>
          </p:cNvPr>
          <p:cNvSpPr>
            <a:spLocks noGrp="1"/>
          </p:cNvSpPr>
          <p:nvPr>
            <p:ph type="sldNum" sz="quarter" idx="12"/>
          </p:nvPr>
        </p:nvSpPr>
        <p:spPr/>
        <p:txBody>
          <a:bodyPr/>
          <a:lstStyle/>
          <a:p>
            <a:fld id="{A3C48F4B-FBB0-D94E-A29E-87882A02948D}" type="slidenum">
              <a:rPr lang="fr-CA" smtClean="0"/>
              <a:t>‹#›</a:t>
            </a:fld>
            <a:endParaRPr lang="fr-CA"/>
          </a:p>
        </p:txBody>
      </p:sp>
    </p:spTree>
    <p:extLst>
      <p:ext uri="{BB962C8B-B14F-4D97-AF65-F5344CB8AC3E}">
        <p14:creationId xmlns:p14="http://schemas.microsoft.com/office/powerpoint/2010/main" val="25481896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678116-E92E-D714-EB0B-364657FBD7F1}"/>
              </a:ext>
            </a:extLst>
          </p:cNvPr>
          <p:cNvSpPr>
            <a:spLocks noGrp="1"/>
          </p:cNvSpPr>
          <p:nvPr>
            <p:ph type="title"/>
          </p:nvPr>
        </p:nvSpPr>
        <p:spPr>
          <a:xfrm>
            <a:off x="8991600" y="842168"/>
            <a:ext cx="3200400" cy="1325563"/>
          </a:xfrm>
          <a:prstGeom prst="rect">
            <a:avLst/>
          </a:prstGeom>
        </p:spPr>
        <p:txBody>
          <a:bodyPr/>
          <a:lstStyle/>
          <a:p>
            <a:r>
              <a:rPr lang="en-US"/>
              <a:t>Click to edit Master title style</a:t>
            </a:r>
            <a:endParaRPr lang="fr-CA"/>
          </a:p>
        </p:txBody>
      </p:sp>
      <p:sp>
        <p:nvSpPr>
          <p:cNvPr id="3" name="Content Placeholder 2">
            <a:extLst>
              <a:ext uri="{FF2B5EF4-FFF2-40B4-BE49-F238E27FC236}">
                <a16:creationId xmlns:a16="http://schemas.microsoft.com/office/drawing/2014/main" id="{61B32226-3DED-E2A3-04B5-613D84367D1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A"/>
          </a:p>
        </p:txBody>
      </p:sp>
      <p:sp>
        <p:nvSpPr>
          <p:cNvPr id="4" name="Content Placeholder 3">
            <a:extLst>
              <a:ext uri="{FF2B5EF4-FFF2-40B4-BE49-F238E27FC236}">
                <a16:creationId xmlns:a16="http://schemas.microsoft.com/office/drawing/2014/main" id="{78D5D8A4-BCB6-C811-A53D-B51367A712E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A"/>
          </a:p>
        </p:txBody>
      </p:sp>
      <p:sp>
        <p:nvSpPr>
          <p:cNvPr id="5" name="Date Placeholder 4">
            <a:extLst>
              <a:ext uri="{FF2B5EF4-FFF2-40B4-BE49-F238E27FC236}">
                <a16:creationId xmlns:a16="http://schemas.microsoft.com/office/drawing/2014/main" id="{AFC34781-B5CC-891B-EA8F-54A9F3FC7876}"/>
              </a:ext>
            </a:extLst>
          </p:cNvPr>
          <p:cNvSpPr>
            <a:spLocks noGrp="1"/>
          </p:cNvSpPr>
          <p:nvPr>
            <p:ph type="dt" sz="half" idx="10"/>
          </p:nvPr>
        </p:nvSpPr>
        <p:spPr/>
        <p:txBody>
          <a:bodyPr/>
          <a:lstStyle/>
          <a:p>
            <a:fld id="{5BCF2983-8995-564E-99E1-E407F4FFA16C}" type="datetimeFigureOut">
              <a:rPr lang="fr-CA" smtClean="0"/>
              <a:t>2023-06-06</a:t>
            </a:fld>
            <a:endParaRPr lang="fr-CA"/>
          </a:p>
        </p:txBody>
      </p:sp>
      <p:sp>
        <p:nvSpPr>
          <p:cNvPr id="6" name="Footer Placeholder 5">
            <a:extLst>
              <a:ext uri="{FF2B5EF4-FFF2-40B4-BE49-F238E27FC236}">
                <a16:creationId xmlns:a16="http://schemas.microsoft.com/office/drawing/2014/main" id="{2D4FFEA9-3F8D-FD0D-3788-1B04A2460201}"/>
              </a:ext>
            </a:extLst>
          </p:cNvPr>
          <p:cNvSpPr>
            <a:spLocks noGrp="1"/>
          </p:cNvSpPr>
          <p:nvPr>
            <p:ph type="ftr" sz="quarter" idx="11"/>
          </p:nvPr>
        </p:nvSpPr>
        <p:spPr/>
        <p:txBody>
          <a:bodyPr/>
          <a:lstStyle/>
          <a:p>
            <a:endParaRPr lang="fr-CA"/>
          </a:p>
        </p:txBody>
      </p:sp>
      <p:sp>
        <p:nvSpPr>
          <p:cNvPr id="7" name="Slide Number Placeholder 6">
            <a:extLst>
              <a:ext uri="{FF2B5EF4-FFF2-40B4-BE49-F238E27FC236}">
                <a16:creationId xmlns:a16="http://schemas.microsoft.com/office/drawing/2014/main" id="{04127F15-B5EC-03E3-75ED-113F92779C93}"/>
              </a:ext>
            </a:extLst>
          </p:cNvPr>
          <p:cNvSpPr>
            <a:spLocks noGrp="1"/>
          </p:cNvSpPr>
          <p:nvPr>
            <p:ph type="sldNum" sz="quarter" idx="12"/>
          </p:nvPr>
        </p:nvSpPr>
        <p:spPr/>
        <p:txBody>
          <a:bodyPr/>
          <a:lstStyle/>
          <a:p>
            <a:fld id="{A3C48F4B-FBB0-D94E-A29E-87882A02948D}" type="slidenum">
              <a:rPr lang="fr-CA" smtClean="0"/>
              <a:t>‹#›</a:t>
            </a:fld>
            <a:endParaRPr lang="fr-CA"/>
          </a:p>
        </p:txBody>
      </p:sp>
    </p:spTree>
    <p:extLst>
      <p:ext uri="{BB962C8B-B14F-4D97-AF65-F5344CB8AC3E}">
        <p14:creationId xmlns:p14="http://schemas.microsoft.com/office/powerpoint/2010/main" val="19018877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645374-553E-5453-8753-1D854E671DF8}"/>
              </a:ext>
            </a:extLst>
          </p:cNvPr>
          <p:cNvSpPr>
            <a:spLocks noGrp="1"/>
          </p:cNvSpPr>
          <p:nvPr>
            <p:ph type="title"/>
          </p:nvPr>
        </p:nvSpPr>
        <p:spPr>
          <a:xfrm>
            <a:off x="839788" y="365125"/>
            <a:ext cx="10515600" cy="1325563"/>
          </a:xfrm>
          <a:prstGeom prst="rect">
            <a:avLst/>
          </a:prstGeom>
        </p:spPr>
        <p:txBody>
          <a:bodyPr/>
          <a:lstStyle/>
          <a:p>
            <a:r>
              <a:rPr lang="en-US"/>
              <a:t>Click to edit Master title style</a:t>
            </a:r>
            <a:endParaRPr lang="fr-CA"/>
          </a:p>
        </p:txBody>
      </p:sp>
      <p:sp>
        <p:nvSpPr>
          <p:cNvPr id="3" name="Text Placeholder 2">
            <a:extLst>
              <a:ext uri="{FF2B5EF4-FFF2-40B4-BE49-F238E27FC236}">
                <a16:creationId xmlns:a16="http://schemas.microsoft.com/office/drawing/2014/main" id="{99B2CB03-12AD-52BA-0E93-D250D65F76F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B81B41E-6757-6D36-B2A0-BDDD49B5D17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A"/>
          </a:p>
        </p:txBody>
      </p:sp>
      <p:sp>
        <p:nvSpPr>
          <p:cNvPr id="5" name="Text Placeholder 4">
            <a:extLst>
              <a:ext uri="{FF2B5EF4-FFF2-40B4-BE49-F238E27FC236}">
                <a16:creationId xmlns:a16="http://schemas.microsoft.com/office/drawing/2014/main" id="{FBBF7334-18D7-54EC-D315-5FD02183F4A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78D3575-3B5D-50C1-3D51-8479E3511D3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A"/>
          </a:p>
        </p:txBody>
      </p:sp>
      <p:sp>
        <p:nvSpPr>
          <p:cNvPr id="7" name="Date Placeholder 6">
            <a:extLst>
              <a:ext uri="{FF2B5EF4-FFF2-40B4-BE49-F238E27FC236}">
                <a16:creationId xmlns:a16="http://schemas.microsoft.com/office/drawing/2014/main" id="{B53E140F-C2B9-5045-C470-449D0A579136}"/>
              </a:ext>
            </a:extLst>
          </p:cNvPr>
          <p:cNvSpPr>
            <a:spLocks noGrp="1"/>
          </p:cNvSpPr>
          <p:nvPr>
            <p:ph type="dt" sz="half" idx="10"/>
          </p:nvPr>
        </p:nvSpPr>
        <p:spPr/>
        <p:txBody>
          <a:bodyPr/>
          <a:lstStyle/>
          <a:p>
            <a:fld id="{5BCF2983-8995-564E-99E1-E407F4FFA16C}" type="datetimeFigureOut">
              <a:rPr lang="fr-CA" smtClean="0"/>
              <a:t>2023-06-06</a:t>
            </a:fld>
            <a:endParaRPr lang="fr-CA"/>
          </a:p>
        </p:txBody>
      </p:sp>
      <p:sp>
        <p:nvSpPr>
          <p:cNvPr id="8" name="Footer Placeholder 7">
            <a:extLst>
              <a:ext uri="{FF2B5EF4-FFF2-40B4-BE49-F238E27FC236}">
                <a16:creationId xmlns:a16="http://schemas.microsoft.com/office/drawing/2014/main" id="{2312BEB0-F7CA-B382-B098-17B78C8CB6C8}"/>
              </a:ext>
            </a:extLst>
          </p:cNvPr>
          <p:cNvSpPr>
            <a:spLocks noGrp="1"/>
          </p:cNvSpPr>
          <p:nvPr>
            <p:ph type="ftr" sz="quarter" idx="11"/>
          </p:nvPr>
        </p:nvSpPr>
        <p:spPr/>
        <p:txBody>
          <a:bodyPr/>
          <a:lstStyle/>
          <a:p>
            <a:endParaRPr lang="fr-CA"/>
          </a:p>
        </p:txBody>
      </p:sp>
      <p:sp>
        <p:nvSpPr>
          <p:cNvPr id="9" name="Slide Number Placeholder 8">
            <a:extLst>
              <a:ext uri="{FF2B5EF4-FFF2-40B4-BE49-F238E27FC236}">
                <a16:creationId xmlns:a16="http://schemas.microsoft.com/office/drawing/2014/main" id="{E76F55A9-9F95-0827-7E9C-FE25A0A5462F}"/>
              </a:ext>
            </a:extLst>
          </p:cNvPr>
          <p:cNvSpPr>
            <a:spLocks noGrp="1"/>
          </p:cNvSpPr>
          <p:nvPr>
            <p:ph type="sldNum" sz="quarter" idx="12"/>
          </p:nvPr>
        </p:nvSpPr>
        <p:spPr/>
        <p:txBody>
          <a:bodyPr/>
          <a:lstStyle/>
          <a:p>
            <a:fld id="{A3C48F4B-FBB0-D94E-A29E-87882A02948D}" type="slidenum">
              <a:rPr lang="fr-CA" smtClean="0"/>
              <a:t>‹#›</a:t>
            </a:fld>
            <a:endParaRPr lang="fr-CA"/>
          </a:p>
        </p:txBody>
      </p:sp>
    </p:spTree>
    <p:extLst>
      <p:ext uri="{BB962C8B-B14F-4D97-AF65-F5344CB8AC3E}">
        <p14:creationId xmlns:p14="http://schemas.microsoft.com/office/powerpoint/2010/main" val="17508227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0E2E3-8AF9-A451-4D3A-AA64EC6B3C37}"/>
              </a:ext>
            </a:extLst>
          </p:cNvPr>
          <p:cNvSpPr>
            <a:spLocks noGrp="1"/>
          </p:cNvSpPr>
          <p:nvPr>
            <p:ph type="title"/>
          </p:nvPr>
        </p:nvSpPr>
        <p:spPr>
          <a:xfrm>
            <a:off x="8991600" y="842168"/>
            <a:ext cx="3200400" cy="1325563"/>
          </a:xfrm>
          <a:prstGeom prst="rect">
            <a:avLst/>
          </a:prstGeom>
        </p:spPr>
        <p:txBody>
          <a:bodyPr/>
          <a:lstStyle/>
          <a:p>
            <a:r>
              <a:rPr lang="en-US"/>
              <a:t>Click to edit Master title style</a:t>
            </a:r>
            <a:endParaRPr lang="fr-CA"/>
          </a:p>
        </p:txBody>
      </p:sp>
      <p:sp>
        <p:nvSpPr>
          <p:cNvPr id="3" name="Date Placeholder 2">
            <a:extLst>
              <a:ext uri="{FF2B5EF4-FFF2-40B4-BE49-F238E27FC236}">
                <a16:creationId xmlns:a16="http://schemas.microsoft.com/office/drawing/2014/main" id="{9211E07E-ED0D-7781-8B84-EEE3E94A616A}"/>
              </a:ext>
            </a:extLst>
          </p:cNvPr>
          <p:cNvSpPr>
            <a:spLocks noGrp="1"/>
          </p:cNvSpPr>
          <p:nvPr>
            <p:ph type="dt" sz="half" idx="10"/>
          </p:nvPr>
        </p:nvSpPr>
        <p:spPr/>
        <p:txBody>
          <a:bodyPr/>
          <a:lstStyle/>
          <a:p>
            <a:fld id="{5BCF2983-8995-564E-99E1-E407F4FFA16C}" type="datetimeFigureOut">
              <a:rPr lang="fr-CA" smtClean="0"/>
              <a:t>2023-06-06</a:t>
            </a:fld>
            <a:endParaRPr lang="fr-CA"/>
          </a:p>
        </p:txBody>
      </p:sp>
      <p:sp>
        <p:nvSpPr>
          <p:cNvPr id="4" name="Footer Placeholder 3">
            <a:extLst>
              <a:ext uri="{FF2B5EF4-FFF2-40B4-BE49-F238E27FC236}">
                <a16:creationId xmlns:a16="http://schemas.microsoft.com/office/drawing/2014/main" id="{FD1D4A9D-52DF-2CD4-DEF7-2C31349D4065}"/>
              </a:ext>
            </a:extLst>
          </p:cNvPr>
          <p:cNvSpPr>
            <a:spLocks noGrp="1"/>
          </p:cNvSpPr>
          <p:nvPr>
            <p:ph type="ftr" sz="quarter" idx="11"/>
          </p:nvPr>
        </p:nvSpPr>
        <p:spPr/>
        <p:txBody>
          <a:bodyPr/>
          <a:lstStyle/>
          <a:p>
            <a:endParaRPr lang="fr-CA"/>
          </a:p>
        </p:txBody>
      </p:sp>
      <p:sp>
        <p:nvSpPr>
          <p:cNvPr id="5" name="Slide Number Placeholder 4">
            <a:extLst>
              <a:ext uri="{FF2B5EF4-FFF2-40B4-BE49-F238E27FC236}">
                <a16:creationId xmlns:a16="http://schemas.microsoft.com/office/drawing/2014/main" id="{E0BBC4BB-FC2A-F37F-6DA8-C24F46F840F7}"/>
              </a:ext>
            </a:extLst>
          </p:cNvPr>
          <p:cNvSpPr>
            <a:spLocks noGrp="1"/>
          </p:cNvSpPr>
          <p:nvPr>
            <p:ph type="sldNum" sz="quarter" idx="12"/>
          </p:nvPr>
        </p:nvSpPr>
        <p:spPr/>
        <p:txBody>
          <a:bodyPr/>
          <a:lstStyle/>
          <a:p>
            <a:fld id="{A3C48F4B-FBB0-D94E-A29E-87882A02948D}" type="slidenum">
              <a:rPr lang="fr-CA" smtClean="0"/>
              <a:t>‹#›</a:t>
            </a:fld>
            <a:endParaRPr lang="fr-CA"/>
          </a:p>
        </p:txBody>
      </p:sp>
    </p:spTree>
    <p:extLst>
      <p:ext uri="{BB962C8B-B14F-4D97-AF65-F5344CB8AC3E}">
        <p14:creationId xmlns:p14="http://schemas.microsoft.com/office/powerpoint/2010/main" val="40812495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FAD57F2-EDF6-E151-1F4E-EE6913BEFA64}"/>
              </a:ext>
            </a:extLst>
          </p:cNvPr>
          <p:cNvSpPr>
            <a:spLocks noGrp="1"/>
          </p:cNvSpPr>
          <p:nvPr>
            <p:ph type="dt" sz="half" idx="10"/>
          </p:nvPr>
        </p:nvSpPr>
        <p:spPr/>
        <p:txBody>
          <a:bodyPr/>
          <a:lstStyle/>
          <a:p>
            <a:fld id="{5BCF2983-8995-564E-99E1-E407F4FFA16C}" type="datetimeFigureOut">
              <a:rPr lang="fr-CA" smtClean="0"/>
              <a:t>2023-06-06</a:t>
            </a:fld>
            <a:endParaRPr lang="fr-CA"/>
          </a:p>
        </p:txBody>
      </p:sp>
      <p:sp>
        <p:nvSpPr>
          <p:cNvPr id="3" name="Footer Placeholder 2">
            <a:extLst>
              <a:ext uri="{FF2B5EF4-FFF2-40B4-BE49-F238E27FC236}">
                <a16:creationId xmlns:a16="http://schemas.microsoft.com/office/drawing/2014/main" id="{2BA3D4D8-C6AB-6D07-063B-98EFA86B6B39}"/>
              </a:ext>
            </a:extLst>
          </p:cNvPr>
          <p:cNvSpPr>
            <a:spLocks noGrp="1"/>
          </p:cNvSpPr>
          <p:nvPr>
            <p:ph type="ftr" sz="quarter" idx="11"/>
          </p:nvPr>
        </p:nvSpPr>
        <p:spPr/>
        <p:txBody>
          <a:bodyPr/>
          <a:lstStyle/>
          <a:p>
            <a:endParaRPr lang="fr-CA"/>
          </a:p>
        </p:txBody>
      </p:sp>
      <p:sp>
        <p:nvSpPr>
          <p:cNvPr id="4" name="Slide Number Placeholder 3">
            <a:extLst>
              <a:ext uri="{FF2B5EF4-FFF2-40B4-BE49-F238E27FC236}">
                <a16:creationId xmlns:a16="http://schemas.microsoft.com/office/drawing/2014/main" id="{871751C3-3BBA-EFC3-E08D-D0EB501CAED0}"/>
              </a:ext>
            </a:extLst>
          </p:cNvPr>
          <p:cNvSpPr>
            <a:spLocks noGrp="1"/>
          </p:cNvSpPr>
          <p:nvPr>
            <p:ph type="sldNum" sz="quarter" idx="12"/>
          </p:nvPr>
        </p:nvSpPr>
        <p:spPr/>
        <p:txBody>
          <a:bodyPr/>
          <a:lstStyle/>
          <a:p>
            <a:fld id="{A3C48F4B-FBB0-D94E-A29E-87882A02948D}" type="slidenum">
              <a:rPr lang="fr-CA" smtClean="0"/>
              <a:t>‹#›</a:t>
            </a:fld>
            <a:endParaRPr lang="fr-CA"/>
          </a:p>
        </p:txBody>
      </p:sp>
    </p:spTree>
    <p:extLst>
      <p:ext uri="{BB962C8B-B14F-4D97-AF65-F5344CB8AC3E}">
        <p14:creationId xmlns:p14="http://schemas.microsoft.com/office/powerpoint/2010/main" val="18844294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73781-5B00-8C13-9144-3F6A9FEEA54E}"/>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endParaRPr lang="fr-CA"/>
          </a:p>
        </p:txBody>
      </p:sp>
      <p:sp>
        <p:nvSpPr>
          <p:cNvPr id="3" name="Content Placeholder 2">
            <a:extLst>
              <a:ext uri="{FF2B5EF4-FFF2-40B4-BE49-F238E27FC236}">
                <a16:creationId xmlns:a16="http://schemas.microsoft.com/office/drawing/2014/main" id="{1DCED69F-BABD-63F4-E3B7-41C871C94F1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A"/>
          </a:p>
        </p:txBody>
      </p:sp>
      <p:sp>
        <p:nvSpPr>
          <p:cNvPr id="4" name="Text Placeholder 3">
            <a:extLst>
              <a:ext uri="{FF2B5EF4-FFF2-40B4-BE49-F238E27FC236}">
                <a16:creationId xmlns:a16="http://schemas.microsoft.com/office/drawing/2014/main" id="{62363071-D9D4-E11D-CC29-93273BDAFA4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3251D51-DC39-DAF6-057D-165E0E83B8BD}"/>
              </a:ext>
            </a:extLst>
          </p:cNvPr>
          <p:cNvSpPr>
            <a:spLocks noGrp="1"/>
          </p:cNvSpPr>
          <p:nvPr>
            <p:ph type="dt" sz="half" idx="10"/>
          </p:nvPr>
        </p:nvSpPr>
        <p:spPr/>
        <p:txBody>
          <a:bodyPr/>
          <a:lstStyle/>
          <a:p>
            <a:fld id="{5BCF2983-8995-564E-99E1-E407F4FFA16C}" type="datetimeFigureOut">
              <a:rPr lang="fr-CA" smtClean="0"/>
              <a:t>2023-06-06</a:t>
            </a:fld>
            <a:endParaRPr lang="fr-CA"/>
          </a:p>
        </p:txBody>
      </p:sp>
      <p:sp>
        <p:nvSpPr>
          <p:cNvPr id="6" name="Footer Placeholder 5">
            <a:extLst>
              <a:ext uri="{FF2B5EF4-FFF2-40B4-BE49-F238E27FC236}">
                <a16:creationId xmlns:a16="http://schemas.microsoft.com/office/drawing/2014/main" id="{7375DC8E-0A87-1BA2-B7FD-959D59FC284B}"/>
              </a:ext>
            </a:extLst>
          </p:cNvPr>
          <p:cNvSpPr>
            <a:spLocks noGrp="1"/>
          </p:cNvSpPr>
          <p:nvPr>
            <p:ph type="ftr" sz="quarter" idx="11"/>
          </p:nvPr>
        </p:nvSpPr>
        <p:spPr/>
        <p:txBody>
          <a:bodyPr/>
          <a:lstStyle/>
          <a:p>
            <a:endParaRPr lang="fr-CA"/>
          </a:p>
        </p:txBody>
      </p:sp>
      <p:sp>
        <p:nvSpPr>
          <p:cNvPr id="7" name="Slide Number Placeholder 6">
            <a:extLst>
              <a:ext uri="{FF2B5EF4-FFF2-40B4-BE49-F238E27FC236}">
                <a16:creationId xmlns:a16="http://schemas.microsoft.com/office/drawing/2014/main" id="{37150BE7-5C64-7779-1ADA-42C4CCD0A168}"/>
              </a:ext>
            </a:extLst>
          </p:cNvPr>
          <p:cNvSpPr>
            <a:spLocks noGrp="1"/>
          </p:cNvSpPr>
          <p:nvPr>
            <p:ph type="sldNum" sz="quarter" idx="12"/>
          </p:nvPr>
        </p:nvSpPr>
        <p:spPr/>
        <p:txBody>
          <a:bodyPr/>
          <a:lstStyle/>
          <a:p>
            <a:fld id="{A3C48F4B-FBB0-D94E-A29E-87882A02948D}" type="slidenum">
              <a:rPr lang="fr-CA" smtClean="0"/>
              <a:t>‹#›</a:t>
            </a:fld>
            <a:endParaRPr lang="fr-CA"/>
          </a:p>
        </p:txBody>
      </p:sp>
    </p:spTree>
    <p:extLst>
      <p:ext uri="{BB962C8B-B14F-4D97-AF65-F5344CB8AC3E}">
        <p14:creationId xmlns:p14="http://schemas.microsoft.com/office/powerpoint/2010/main" val="6630387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295E4D-55A9-1D15-69C5-4EAFFC71C309}"/>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endParaRPr lang="fr-CA"/>
          </a:p>
        </p:txBody>
      </p:sp>
      <p:sp>
        <p:nvSpPr>
          <p:cNvPr id="3" name="Picture Placeholder 2">
            <a:extLst>
              <a:ext uri="{FF2B5EF4-FFF2-40B4-BE49-F238E27FC236}">
                <a16:creationId xmlns:a16="http://schemas.microsoft.com/office/drawing/2014/main" id="{9B0FBEAA-F18A-47B5-913F-EC95522EDB8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CA"/>
          </a:p>
        </p:txBody>
      </p:sp>
      <p:sp>
        <p:nvSpPr>
          <p:cNvPr id="4" name="Text Placeholder 3">
            <a:extLst>
              <a:ext uri="{FF2B5EF4-FFF2-40B4-BE49-F238E27FC236}">
                <a16:creationId xmlns:a16="http://schemas.microsoft.com/office/drawing/2014/main" id="{0D2A5F26-6650-237E-53B9-330AC309ED3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76F01F8-3643-D68D-134A-DD0CCC7D6067}"/>
              </a:ext>
            </a:extLst>
          </p:cNvPr>
          <p:cNvSpPr>
            <a:spLocks noGrp="1"/>
          </p:cNvSpPr>
          <p:nvPr>
            <p:ph type="dt" sz="half" idx="10"/>
          </p:nvPr>
        </p:nvSpPr>
        <p:spPr/>
        <p:txBody>
          <a:bodyPr/>
          <a:lstStyle/>
          <a:p>
            <a:fld id="{5BCF2983-8995-564E-99E1-E407F4FFA16C}" type="datetimeFigureOut">
              <a:rPr lang="fr-CA" smtClean="0"/>
              <a:t>2023-06-06</a:t>
            </a:fld>
            <a:endParaRPr lang="fr-CA"/>
          </a:p>
        </p:txBody>
      </p:sp>
      <p:sp>
        <p:nvSpPr>
          <p:cNvPr id="6" name="Footer Placeholder 5">
            <a:extLst>
              <a:ext uri="{FF2B5EF4-FFF2-40B4-BE49-F238E27FC236}">
                <a16:creationId xmlns:a16="http://schemas.microsoft.com/office/drawing/2014/main" id="{B6D0E153-8161-3E61-FDCD-5D0EBA04518D}"/>
              </a:ext>
            </a:extLst>
          </p:cNvPr>
          <p:cNvSpPr>
            <a:spLocks noGrp="1"/>
          </p:cNvSpPr>
          <p:nvPr>
            <p:ph type="ftr" sz="quarter" idx="11"/>
          </p:nvPr>
        </p:nvSpPr>
        <p:spPr/>
        <p:txBody>
          <a:bodyPr/>
          <a:lstStyle/>
          <a:p>
            <a:endParaRPr lang="fr-CA"/>
          </a:p>
        </p:txBody>
      </p:sp>
      <p:sp>
        <p:nvSpPr>
          <p:cNvPr id="7" name="Slide Number Placeholder 6">
            <a:extLst>
              <a:ext uri="{FF2B5EF4-FFF2-40B4-BE49-F238E27FC236}">
                <a16:creationId xmlns:a16="http://schemas.microsoft.com/office/drawing/2014/main" id="{5E846A8B-3E6E-0F85-8B9B-6914B04B2766}"/>
              </a:ext>
            </a:extLst>
          </p:cNvPr>
          <p:cNvSpPr>
            <a:spLocks noGrp="1"/>
          </p:cNvSpPr>
          <p:nvPr>
            <p:ph type="sldNum" sz="quarter" idx="12"/>
          </p:nvPr>
        </p:nvSpPr>
        <p:spPr/>
        <p:txBody>
          <a:bodyPr/>
          <a:lstStyle/>
          <a:p>
            <a:fld id="{A3C48F4B-FBB0-D94E-A29E-87882A02948D}" type="slidenum">
              <a:rPr lang="fr-CA" smtClean="0"/>
              <a:t>‹#›</a:t>
            </a:fld>
            <a:endParaRPr lang="fr-CA"/>
          </a:p>
        </p:txBody>
      </p:sp>
    </p:spTree>
    <p:extLst>
      <p:ext uri="{BB962C8B-B14F-4D97-AF65-F5344CB8AC3E}">
        <p14:creationId xmlns:p14="http://schemas.microsoft.com/office/powerpoint/2010/main" val="33351525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7259EF3-7644-0BA7-CA5C-85D6B7A2D93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A"/>
          </a:p>
        </p:txBody>
      </p:sp>
      <p:sp>
        <p:nvSpPr>
          <p:cNvPr id="4" name="Date Placeholder 3">
            <a:extLst>
              <a:ext uri="{FF2B5EF4-FFF2-40B4-BE49-F238E27FC236}">
                <a16:creationId xmlns:a16="http://schemas.microsoft.com/office/drawing/2014/main" id="{9B97812D-9C67-B8FB-9593-6F8D67829CC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Verdana" panose="020B0604030504040204" pitchFamily="34" charset="0"/>
                <a:ea typeface="Verdana" panose="020B0604030504040204" pitchFamily="34" charset="0"/>
                <a:cs typeface="Verdana" panose="020B0604030504040204" pitchFamily="34" charset="0"/>
              </a:defRPr>
            </a:lvl1pPr>
          </a:lstStyle>
          <a:p>
            <a:fld id="{5BCF2983-8995-564E-99E1-E407F4FFA16C}" type="datetimeFigureOut">
              <a:rPr lang="fr-CA" smtClean="0"/>
              <a:pPr/>
              <a:t>2023-06-06</a:t>
            </a:fld>
            <a:endParaRPr lang="fr-CA"/>
          </a:p>
        </p:txBody>
      </p:sp>
      <p:sp>
        <p:nvSpPr>
          <p:cNvPr id="5" name="Footer Placeholder 4">
            <a:extLst>
              <a:ext uri="{FF2B5EF4-FFF2-40B4-BE49-F238E27FC236}">
                <a16:creationId xmlns:a16="http://schemas.microsoft.com/office/drawing/2014/main" id="{DAEBAB34-6242-E8D5-D633-CA886DD0BF5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Verdana" panose="020B0604030504040204" pitchFamily="34" charset="0"/>
                <a:ea typeface="Verdana" panose="020B0604030504040204" pitchFamily="34" charset="0"/>
                <a:cs typeface="Verdana" panose="020B0604030504040204" pitchFamily="34" charset="0"/>
              </a:defRPr>
            </a:lvl1pPr>
          </a:lstStyle>
          <a:p>
            <a:endParaRPr lang="fr-CA"/>
          </a:p>
        </p:txBody>
      </p:sp>
      <p:sp>
        <p:nvSpPr>
          <p:cNvPr id="6" name="Slide Number Placeholder 5">
            <a:extLst>
              <a:ext uri="{FF2B5EF4-FFF2-40B4-BE49-F238E27FC236}">
                <a16:creationId xmlns:a16="http://schemas.microsoft.com/office/drawing/2014/main" id="{81FCF569-72A7-9190-99CE-DA5BD8BE233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Verdana" panose="020B0604030504040204" pitchFamily="34" charset="0"/>
                <a:ea typeface="Verdana" panose="020B0604030504040204" pitchFamily="34" charset="0"/>
                <a:cs typeface="Verdana" panose="020B0604030504040204" pitchFamily="34" charset="0"/>
              </a:defRPr>
            </a:lvl1pPr>
          </a:lstStyle>
          <a:p>
            <a:fld id="{A3C48F4B-FBB0-D94E-A29E-87882A02948D}" type="slidenum">
              <a:rPr lang="fr-CA" smtClean="0"/>
              <a:pPr/>
              <a:t>‹#›</a:t>
            </a:fld>
            <a:endParaRPr lang="fr-CA"/>
          </a:p>
        </p:txBody>
      </p:sp>
    </p:spTree>
    <p:extLst>
      <p:ext uri="{BB962C8B-B14F-4D97-AF65-F5344CB8AC3E}">
        <p14:creationId xmlns:p14="http://schemas.microsoft.com/office/powerpoint/2010/main" val="27872348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kern="1200">
          <a:solidFill>
            <a:schemeClr val="bg1"/>
          </a:solidFill>
          <a:latin typeface="Verdana" panose="020B0604030504040204" pitchFamily="34" charset="0"/>
          <a:ea typeface="Verdana" panose="020B0604030504040204" pitchFamily="34" charset="0"/>
          <a:cs typeface="Verdana" panose="020B060403050404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cture containing font, logo, text, graphics&#10;&#10;Description automatically generated">
            <a:extLst>
              <a:ext uri="{FF2B5EF4-FFF2-40B4-BE49-F238E27FC236}">
                <a16:creationId xmlns:a16="http://schemas.microsoft.com/office/drawing/2014/main" id="{447CC13A-7CDE-59A6-7B42-B47154091F2D}"/>
              </a:ext>
            </a:extLst>
          </p:cNvPr>
          <p:cNvPicPr>
            <a:picLocks noChangeAspect="1"/>
          </p:cNvPicPr>
          <p:nvPr/>
        </p:nvPicPr>
        <p:blipFill>
          <a:blip r:embed="rId2"/>
          <a:stretch>
            <a:fillRect/>
          </a:stretch>
        </p:blipFill>
        <p:spPr>
          <a:xfrm>
            <a:off x="135603" y="209587"/>
            <a:ext cx="6578018" cy="3370893"/>
          </a:xfrm>
          <a:prstGeom prst="rect">
            <a:avLst/>
          </a:prstGeom>
        </p:spPr>
      </p:pic>
      <p:pic>
        <p:nvPicPr>
          <p:cNvPr id="12" name="Picture 11" descr="A close-up of a logo&#10;&#10;Description automatically generated with low confidence">
            <a:extLst>
              <a:ext uri="{FF2B5EF4-FFF2-40B4-BE49-F238E27FC236}">
                <a16:creationId xmlns:a16="http://schemas.microsoft.com/office/drawing/2014/main" id="{CB25C647-4519-2E9F-69FE-51A312356043}"/>
              </a:ext>
            </a:extLst>
          </p:cNvPr>
          <p:cNvPicPr>
            <a:picLocks noChangeAspect="1"/>
          </p:cNvPicPr>
          <p:nvPr/>
        </p:nvPicPr>
        <p:blipFill rotWithShape="1">
          <a:blip r:embed="rId3"/>
          <a:srcRect l="96867"/>
          <a:stretch/>
        </p:blipFill>
        <p:spPr>
          <a:xfrm>
            <a:off x="0" y="3428999"/>
            <a:ext cx="12192000" cy="3429001"/>
          </a:xfrm>
          <a:prstGeom prst="rect">
            <a:avLst/>
          </a:prstGeom>
        </p:spPr>
      </p:pic>
      <p:sp>
        <p:nvSpPr>
          <p:cNvPr id="3" name="Subtitle 2">
            <a:extLst>
              <a:ext uri="{FF2B5EF4-FFF2-40B4-BE49-F238E27FC236}">
                <a16:creationId xmlns:a16="http://schemas.microsoft.com/office/drawing/2014/main" id="{D6702CAF-795C-2419-97AD-79C43516198B}"/>
              </a:ext>
            </a:extLst>
          </p:cNvPr>
          <p:cNvSpPr>
            <a:spLocks noGrp="1"/>
          </p:cNvSpPr>
          <p:nvPr>
            <p:ph type="subTitle" idx="1"/>
          </p:nvPr>
        </p:nvSpPr>
        <p:spPr>
          <a:xfrm>
            <a:off x="6854430" y="4153464"/>
            <a:ext cx="4920515" cy="1980067"/>
          </a:xfrm>
        </p:spPr>
        <p:txBody>
          <a:bodyPr anchor="ctr">
            <a:normAutofit/>
          </a:bodyPr>
          <a:lstStyle/>
          <a:p>
            <a:pPr algn="r"/>
            <a:r>
              <a:rPr lang="fr-CA" sz="2000" i="1" dirty="0">
                <a:solidFill>
                  <a:schemeClr val="bg1"/>
                </a:solidFill>
              </a:rPr>
              <a:t>Gun </a:t>
            </a:r>
            <a:r>
              <a:rPr lang="fr-CA" sz="2000" i="1" dirty="0" err="1">
                <a:solidFill>
                  <a:schemeClr val="bg1"/>
                </a:solidFill>
              </a:rPr>
              <a:t>Event</a:t>
            </a:r>
            <a:r>
              <a:rPr lang="fr-CA" sz="2000" i="1" dirty="0">
                <a:solidFill>
                  <a:schemeClr val="bg1"/>
                </a:solidFill>
              </a:rPr>
              <a:t> </a:t>
            </a:r>
            <a:r>
              <a:rPr lang="fr-CA" sz="2000" i="1" dirty="0" err="1">
                <a:solidFill>
                  <a:schemeClr val="bg1"/>
                </a:solidFill>
              </a:rPr>
              <a:t>Forecasting</a:t>
            </a:r>
            <a:r>
              <a:rPr lang="fr-CA" sz="2000" i="1" dirty="0">
                <a:solidFill>
                  <a:schemeClr val="bg1"/>
                </a:solidFill>
              </a:rPr>
              <a:t> in Former Toronto </a:t>
            </a:r>
            <a:r>
              <a:rPr lang="fr-CA" sz="2000" i="1" dirty="0" err="1">
                <a:solidFill>
                  <a:schemeClr val="bg1"/>
                </a:solidFill>
              </a:rPr>
              <a:t>Municipalities</a:t>
            </a:r>
            <a:r>
              <a:rPr lang="fr-CA" sz="2000" i="1" dirty="0">
                <a:solidFill>
                  <a:schemeClr val="bg1"/>
                </a:solidFill>
              </a:rPr>
              <a:t>:</a:t>
            </a:r>
            <a:br>
              <a:rPr lang="fr-CA" sz="2000" i="1" dirty="0">
                <a:solidFill>
                  <a:schemeClr val="bg1"/>
                </a:solidFill>
              </a:rPr>
            </a:br>
            <a:br>
              <a:rPr lang="fr-CA" sz="2000" i="1" dirty="0">
                <a:solidFill>
                  <a:schemeClr val="bg1"/>
                </a:solidFill>
              </a:rPr>
            </a:br>
            <a:r>
              <a:rPr lang="fr-CA" sz="2000" i="1" dirty="0">
                <a:solidFill>
                  <a:schemeClr val="bg1"/>
                </a:solidFill>
              </a:rPr>
              <a:t> Implications for </a:t>
            </a:r>
            <a:r>
              <a:rPr lang="fr-CA" sz="2000" i="1" dirty="0" err="1">
                <a:solidFill>
                  <a:schemeClr val="bg1"/>
                </a:solidFill>
              </a:rPr>
              <a:t>Insurance</a:t>
            </a:r>
            <a:r>
              <a:rPr lang="fr-CA" sz="2000" i="1" dirty="0">
                <a:solidFill>
                  <a:schemeClr val="bg1"/>
                </a:solidFill>
              </a:rPr>
              <a:t> </a:t>
            </a:r>
            <a:r>
              <a:rPr lang="fr-CA" sz="2000" i="1" dirty="0" err="1">
                <a:solidFill>
                  <a:schemeClr val="bg1"/>
                </a:solidFill>
              </a:rPr>
              <a:t>Companies</a:t>
            </a:r>
            <a:r>
              <a:rPr lang="fr-CA" sz="2000" i="1" dirty="0">
                <a:solidFill>
                  <a:schemeClr val="bg1"/>
                </a:solidFill>
              </a:rPr>
              <a:t>' Risk </a:t>
            </a:r>
            <a:r>
              <a:rPr lang="fr-CA" sz="2000" i="1" dirty="0" err="1">
                <a:solidFill>
                  <a:schemeClr val="bg1"/>
                </a:solidFill>
              </a:rPr>
              <a:t>Assessment</a:t>
            </a:r>
            <a:r>
              <a:rPr lang="fr-CA" sz="2000" i="1" dirty="0">
                <a:solidFill>
                  <a:schemeClr val="bg1"/>
                </a:solidFill>
              </a:rPr>
              <a:t> and Pricing </a:t>
            </a:r>
            <a:r>
              <a:rPr lang="fr-CA" sz="2000" i="1" dirty="0" err="1">
                <a:solidFill>
                  <a:schemeClr val="bg1"/>
                </a:solidFill>
              </a:rPr>
              <a:t>Strategies</a:t>
            </a:r>
            <a:endParaRPr lang="fr-CA" sz="2000" i="1" dirty="0">
              <a:solidFill>
                <a:schemeClr val="bg1"/>
              </a:solidFill>
            </a:endParaRPr>
          </a:p>
        </p:txBody>
      </p:sp>
      <p:sp>
        <p:nvSpPr>
          <p:cNvPr id="2" name="Subtitle 2">
            <a:extLst>
              <a:ext uri="{FF2B5EF4-FFF2-40B4-BE49-F238E27FC236}">
                <a16:creationId xmlns:a16="http://schemas.microsoft.com/office/drawing/2014/main" id="{B6E8F1DC-3CD1-BD64-475F-C044AE6CDDF8}"/>
              </a:ext>
            </a:extLst>
          </p:cNvPr>
          <p:cNvSpPr txBox="1">
            <a:spLocks/>
          </p:cNvSpPr>
          <p:nvPr/>
        </p:nvSpPr>
        <p:spPr>
          <a:xfrm>
            <a:off x="417055" y="3725953"/>
            <a:ext cx="5900618" cy="3073939"/>
          </a:xfrm>
          <a:prstGeom prst="rect">
            <a:avLst/>
          </a:prstGeom>
        </p:spPr>
        <p:txBody>
          <a:bodyPr vert="horz" lIns="91440" tIns="45720" rIns="91440" bIns="45720" rtlCol="0" anchor="t">
            <a:normAutofit fontScale="92500"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fr-CA" sz="1400" u="sng" dirty="0" err="1">
                <a:solidFill>
                  <a:schemeClr val="bg1"/>
                </a:solidFill>
              </a:rPr>
              <a:t>Presenters</a:t>
            </a:r>
            <a:r>
              <a:rPr lang="fr-CA" sz="1400" u="sng" dirty="0">
                <a:solidFill>
                  <a:schemeClr val="bg1"/>
                </a:solidFill>
              </a:rPr>
              <a:t>:</a:t>
            </a:r>
            <a:r>
              <a:rPr lang="fr-CA" sz="1400" dirty="0">
                <a:solidFill>
                  <a:schemeClr val="bg1"/>
                </a:solidFill>
              </a:rPr>
              <a:t>	</a:t>
            </a:r>
            <a:r>
              <a:rPr lang="fr-CA" sz="1400" u="sng" dirty="0" err="1">
                <a:solidFill>
                  <a:schemeClr val="bg1"/>
                </a:solidFill>
              </a:rPr>
              <a:t>Other</a:t>
            </a:r>
            <a:r>
              <a:rPr lang="fr-CA" sz="1400" u="sng" dirty="0">
                <a:solidFill>
                  <a:schemeClr val="bg1"/>
                </a:solidFill>
              </a:rPr>
              <a:t> Team </a:t>
            </a:r>
            <a:r>
              <a:rPr lang="fr-CA" sz="1400" u="sng" dirty="0" err="1">
                <a:solidFill>
                  <a:schemeClr val="bg1"/>
                </a:solidFill>
              </a:rPr>
              <a:t>Members</a:t>
            </a:r>
            <a:r>
              <a:rPr lang="fr-CA" sz="1400" u="sng" dirty="0">
                <a:solidFill>
                  <a:schemeClr val="bg1"/>
                </a:solidFill>
              </a:rPr>
              <a:t>:</a:t>
            </a:r>
          </a:p>
          <a:p>
            <a:pPr algn="l"/>
            <a:r>
              <a:rPr lang="fr-CA" sz="1400" dirty="0">
                <a:solidFill>
                  <a:schemeClr val="bg1"/>
                </a:solidFill>
              </a:rPr>
              <a:t>Jonathan Coutu	</a:t>
            </a:r>
            <a:r>
              <a:rPr lang="fr-CA" sz="1400" dirty="0" err="1">
                <a:solidFill>
                  <a:schemeClr val="bg1"/>
                </a:solidFill>
              </a:rPr>
              <a:t>Runmeng</a:t>
            </a:r>
            <a:r>
              <a:rPr lang="fr-CA" sz="1400" dirty="0">
                <a:solidFill>
                  <a:schemeClr val="bg1"/>
                </a:solidFill>
              </a:rPr>
              <a:t> Qin</a:t>
            </a:r>
          </a:p>
          <a:p>
            <a:pPr algn="l"/>
            <a:r>
              <a:rPr lang="fr-CA" sz="1400" dirty="0" err="1">
                <a:solidFill>
                  <a:schemeClr val="bg1"/>
                </a:solidFill>
              </a:rPr>
              <a:t>Yuchen</a:t>
            </a:r>
            <a:r>
              <a:rPr lang="fr-CA" sz="1400" dirty="0">
                <a:solidFill>
                  <a:schemeClr val="bg1"/>
                </a:solidFill>
              </a:rPr>
              <a:t> Zhang	</a:t>
            </a:r>
            <a:r>
              <a:rPr lang="fr-CA" sz="1400" dirty="0" err="1">
                <a:solidFill>
                  <a:schemeClr val="bg1"/>
                </a:solidFill>
              </a:rPr>
              <a:t>Mingcheng</a:t>
            </a:r>
            <a:r>
              <a:rPr lang="fr-CA" sz="1400" dirty="0">
                <a:solidFill>
                  <a:schemeClr val="bg1"/>
                </a:solidFill>
              </a:rPr>
              <a:t> </a:t>
            </a:r>
            <a:r>
              <a:rPr lang="fr-CA" sz="1400" dirty="0" err="1">
                <a:solidFill>
                  <a:schemeClr val="bg1"/>
                </a:solidFill>
              </a:rPr>
              <a:t>xu</a:t>
            </a:r>
            <a:endParaRPr lang="fr-CA" sz="1400" dirty="0">
              <a:solidFill>
                <a:schemeClr val="bg1"/>
              </a:solidFill>
            </a:endParaRPr>
          </a:p>
          <a:p>
            <a:pPr algn="l"/>
            <a:r>
              <a:rPr lang="fr-CA" sz="1400" dirty="0">
                <a:solidFill>
                  <a:schemeClr val="bg1"/>
                </a:solidFill>
              </a:rPr>
              <a:t>		</a:t>
            </a:r>
            <a:r>
              <a:rPr lang="fr-CA" sz="1400" dirty="0" err="1">
                <a:solidFill>
                  <a:schemeClr val="bg1"/>
                </a:solidFill>
              </a:rPr>
              <a:t>Shaokun</a:t>
            </a:r>
            <a:r>
              <a:rPr lang="fr-CA" sz="1400" dirty="0">
                <a:solidFill>
                  <a:schemeClr val="bg1"/>
                </a:solidFill>
              </a:rPr>
              <a:t> Zhang</a:t>
            </a:r>
          </a:p>
          <a:p>
            <a:pPr algn="l"/>
            <a:r>
              <a:rPr lang="fr-CA" sz="1400" dirty="0">
                <a:solidFill>
                  <a:schemeClr val="bg1"/>
                </a:solidFill>
              </a:rPr>
              <a:t>		</a:t>
            </a:r>
            <a:r>
              <a:rPr lang="fr-CA" sz="1400" dirty="0" err="1">
                <a:solidFill>
                  <a:schemeClr val="bg1"/>
                </a:solidFill>
              </a:rPr>
              <a:t>Yuxing</a:t>
            </a:r>
            <a:r>
              <a:rPr lang="fr-CA" sz="1400" dirty="0">
                <a:solidFill>
                  <a:schemeClr val="bg1"/>
                </a:solidFill>
              </a:rPr>
              <a:t> Zhang</a:t>
            </a:r>
          </a:p>
          <a:p>
            <a:pPr algn="l"/>
            <a:endParaRPr lang="fr-CA" sz="1400" dirty="0">
              <a:solidFill>
                <a:schemeClr val="bg1"/>
              </a:solidFill>
            </a:endParaRPr>
          </a:p>
          <a:p>
            <a:pPr algn="l"/>
            <a:endParaRPr lang="fr-CA" sz="1400" dirty="0">
              <a:solidFill>
                <a:schemeClr val="bg1"/>
              </a:solidFill>
            </a:endParaRPr>
          </a:p>
          <a:p>
            <a:pPr algn="l"/>
            <a:r>
              <a:rPr lang="fr-CA" sz="1400" dirty="0">
                <a:solidFill>
                  <a:schemeClr val="bg1"/>
                </a:solidFill>
              </a:rPr>
              <a:t>The </a:t>
            </a:r>
            <a:r>
              <a:rPr lang="fr-CA" sz="1400" dirty="0" err="1">
                <a:solidFill>
                  <a:schemeClr val="bg1"/>
                </a:solidFill>
              </a:rPr>
              <a:t>work</a:t>
            </a:r>
            <a:r>
              <a:rPr lang="fr-CA" sz="1400" dirty="0">
                <a:solidFill>
                  <a:schemeClr val="bg1"/>
                </a:solidFill>
              </a:rPr>
              <a:t> </a:t>
            </a:r>
            <a:r>
              <a:rPr lang="fr-CA" sz="1400" dirty="0" err="1">
                <a:solidFill>
                  <a:schemeClr val="bg1"/>
                </a:solidFill>
              </a:rPr>
              <a:t>we</a:t>
            </a:r>
            <a:r>
              <a:rPr lang="fr-CA" sz="1400" dirty="0">
                <a:solidFill>
                  <a:schemeClr val="bg1"/>
                </a:solidFill>
              </a:rPr>
              <a:t> </a:t>
            </a:r>
            <a:r>
              <a:rPr lang="fr-CA" sz="1400" dirty="0" err="1">
                <a:solidFill>
                  <a:schemeClr val="bg1"/>
                </a:solidFill>
              </a:rPr>
              <a:t>submitted</a:t>
            </a:r>
            <a:r>
              <a:rPr lang="fr-CA" sz="1400" dirty="0">
                <a:solidFill>
                  <a:schemeClr val="bg1"/>
                </a:solidFill>
              </a:rPr>
              <a:t> as part of </a:t>
            </a:r>
            <a:r>
              <a:rPr lang="fr-CA" sz="1400" dirty="0" err="1">
                <a:solidFill>
                  <a:schemeClr val="bg1"/>
                </a:solidFill>
              </a:rPr>
              <a:t>this</a:t>
            </a:r>
            <a:r>
              <a:rPr lang="fr-CA" sz="1400" dirty="0">
                <a:solidFill>
                  <a:schemeClr val="bg1"/>
                </a:solidFill>
              </a:rPr>
              <a:t> </a:t>
            </a:r>
            <a:r>
              <a:rPr lang="fr-CA" sz="1400" dirty="0" err="1">
                <a:solidFill>
                  <a:schemeClr val="bg1"/>
                </a:solidFill>
              </a:rPr>
              <a:t>assignment</a:t>
            </a:r>
            <a:r>
              <a:rPr lang="fr-CA" sz="1400" dirty="0">
                <a:solidFill>
                  <a:schemeClr val="bg1"/>
                </a:solidFill>
              </a:rPr>
              <a:t> </a:t>
            </a:r>
            <a:r>
              <a:rPr lang="fr-CA" sz="1400" dirty="0" err="1">
                <a:solidFill>
                  <a:schemeClr val="bg1"/>
                </a:solidFill>
              </a:rPr>
              <a:t>is</a:t>
            </a:r>
            <a:r>
              <a:rPr lang="fr-CA" sz="1400" dirty="0">
                <a:solidFill>
                  <a:schemeClr val="bg1"/>
                </a:solidFill>
              </a:rPr>
              <a:t> original, and due </a:t>
            </a:r>
            <a:r>
              <a:rPr lang="fr-CA" sz="1400" dirty="0" err="1">
                <a:solidFill>
                  <a:schemeClr val="bg1"/>
                </a:solidFill>
              </a:rPr>
              <a:t>credit</a:t>
            </a:r>
            <a:r>
              <a:rPr lang="fr-CA" sz="1400" dirty="0">
                <a:solidFill>
                  <a:schemeClr val="bg1"/>
                </a:solidFill>
              </a:rPr>
              <a:t> </a:t>
            </a:r>
            <a:r>
              <a:rPr lang="fr-CA" sz="1400" dirty="0" err="1">
                <a:solidFill>
                  <a:schemeClr val="bg1"/>
                </a:solidFill>
              </a:rPr>
              <a:t>is</a:t>
            </a:r>
            <a:r>
              <a:rPr lang="fr-CA" sz="1400" dirty="0">
                <a:solidFill>
                  <a:schemeClr val="bg1"/>
                </a:solidFill>
              </a:rPr>
              <a:t> </a:t>
            </a:r>
            <a:r>
              <a:rPr lang="fr-CA" sz="1400" dirty="0" err="1">
                <a:solidFill>
                  <a:schemeClr val="bg1"/>
                </a:solidFill>
              </a:rPr>
              <a:t>given</a:t>
            </a:r>
            <a:r>
              <a:rPr lang="fr-CA" sz="1400" dirty="0">
                <a:solidFill>
                  <a:schemeClr val="bg1"/>
                </a:solidFill>
              </a:rPr>
              <a:t> to </a:t>
            </a:r>
            <a:r>
              <a:rPr lang="fr-CA" sz="1400" dirty="0" err="1">
                <a:solidFill>
                  <a:schemeClr val="bg1"/>
                </a:solidFill>
              </a:rPr>
              <a:t>others</a:t>
            </a:r>
            <a:r>
              <a:rPr lang="fr-CA" sz="1400" dirty="0">
                <a:solidFill>
                  <a:schemeClr val="bg1"/>
                </a:solidFill>
              </a:rPr>
              <a:t> </a:t>
            </a:r>
            <a:r>
              <a:rPr lang="fr-CA" sz="1400" dirty="0" err="1">
                <a:solidFill>
                  <a:schemeClr val="bg1"/>
                </a:solidFill>
              </a:rPr>
              <a:t>where</a:t>
            </a:r>
            <a:r>
              <a:rPr lang="fr-CA" sz="1400" dirty="0">
                <a:solidFill>
                  <a:schemeClr val="bg1"/>
                </a:solidFill>
              </a:rPr>
              <a:t> </a:t>
            </a:r>
            <a:r>
              <a:rPr lang="fr-CA" sz="1400" dirty="0" err="1">
                <a:solidFill>
                  <a:schemeClr val="bg1"/>
                </a:solidFill>
              </a:rPr>
              <a:t>appropriate</a:t>
            </a:r>
            <a:r>
              <a:rPr lang="fr-CA" sz="1400" dirty="0">
                <a:solidFill>
                  <a:schemeClr val="bg1"/>
                </a:solidFill>
              </a:rPr>
              <a:t>. </a:t>
            </a:r>
            <a:r>
              <a:rPr lang="fr-CA" sz="1400" dirty="0" err="1">
                <a:solidFill>
                  <a:schemeClr val="bg1"/>
                </a:solidFill>
              </a:rPr>
              <a:t>We</a:t>
            </a:r>
            <a:r>
              <a:rPr lang="fr-CA" sz="1400" dirty="0">
                <a:solidFill>
                  <a:schemeClr val="bg1"/>
                </a:solidFill>
              </a:rPr>
              <a:t> </a:t>
            </a:r>
            <a:r>
              <a:rPr lang="fr-CA" sz="1400" dirty="0" err="1">
                <a:solidFill>
                  <a:schemeClr val="bg1"/>
                </a:solidFill>
              </a:rPr>
              <a:t>accept</a:t>
            </a:r>
            <a:r>
              <a:rPr lang="fr-CA" sz="1400" dirty="0">
                <a:solidFill>
                  <a:schemeClr val="bg1"/>
                </a:solidFill>
              </a:rPr>
              <a:t> and </a:t>
            </a:r>
            <a:r>
              <a:rPr lang="fr-CA" sz="1400" dirty="0" err="1">
                <a:solidFill>
                  <a:schemeClr val="bg1"/>
                </a:solidFill>
              </a:rPr>
              <a:t>acknowledge</a:t>
            </a:r>
            <a:r>
              <a:rPr lang="fr-CA" sz="1400" dirty="0">
                <a:solidFill>
                  <a:schemeClr val="bg1"/>
                </a:solidFill>
              </a:rPr>
              <a:t> </a:t>
            </a:r>
            <a:r>
              <a:rPr lang="fr-CA" sz="1400" dirty="0" err="1">
                <a:solidFill>
                  <a:schemeClr val="bg1"/>
                </a:solidFill>
              </a:rPr>
              <a:t>that</a:t>
            </a:r>
            <a:r>
              <a:rPr lang="fr-CA" sz="1400" dirty="0">
                <a:solidFill>
                  <a:schemeClr val="bg1"/>
                </a:solidFill>
              </a:rPr>
              <a:t> </a:t>
            </a:r>
            <a:r>
              <a:rPr lang="fr-CA" sz="1400" dirty="0" err="1">
                <a:solidFill>
                  <a:schemeClr val="bg1"/>
                </a:solidFill>
              </a:rPr>
              <a:t>that</a:t>
            </a:r>
            <a:r>
              <a:rPr lang="fr-CA" sz="1400" dirty="0">
                <a:solidFill>
                  <a:schemeClr val="bg1"/>
                </a:solidFill>
              </a:rPr>
              <a:t> </a:t>
            </a:r>
            <a:r>
              <a:rPr lang="fr-CA" sz="1400" dirty="0" err="1">
                <a:solidFill>
                  <a:schemeClr val="bg1"/>
                </a:solidFill>
              </a:rPr>
              <a:t>each</a:t>
            </a:r>
            <a:r>
              <a:rPr lang="fr-CA" sz="1400" dirty="0">
                <a:solidFill>
                  <a:schemeClr val="bg1"/>
                </a:solidFill>
              </a:rPr>
              <a:t> </a:t>
            </a:r>
            <a:r>
              <a:rPr lang="fr-CA" sz="1400" dirty="0" err="1">
                <a:solidFill>
                  <a:schemeClr val="bg1"/>
                </a:solidFill>
              </a:rPr>
              <a:t>member</a:t>
            </a:r>
            <a:r>
              <a:rPr lang="fr-CA" sz="1400" dirty="0">
                <a:solidFill>
                  <a:schemeClr val="bg1"/>
                </a:solidFill>
              </a:rPr>
              <a:t> of </a:t>
            </a:r>
            <a:r>
              <a:rPr lang="fr-CA" sz="1400" dirty="0" err="1">
                <a:solidFill>
                  <a:schemeClr val="bg1"/>
                </a:solidFill>
              </a:rPr>
              <a:t>our</a:t>
            </a:r>
            <a:r>
              <a:rPr lang="fr-CA" sz="1400" dirty="0">
                <a:solidFill>
                  <a:schemeClr val="bg1"/>
                </a:solidFill>
              </a:rPr>
              <a:t> team </a:t>
            </a:r>
            <a:r>
              <a:rPr lang="fr-CA" sz="1400" dirty="0" err="1">
                <a:solidFill>
                  <a:schemeClr val="bg1"/>
                </a:solidFill>
              </a:rPr>
              <a:t>is</a:t>
            </a:r>
            <a:r>
              <a:rPr lang="fr-CA" sz="1400" dirty="0">
                <a:solidFill>
                  <a:schemeClr val="bg1"/>
                </a:solidFill>
              </a:rPr>
              <a:t> </a:t>
            </a:r>
            <a:r>
              <a:rPr lang="fr-CA" sz="1400" dirty="0" err="1">
                <a:solidFill>
                  <a:schemeClr val="bg1"/>
                </a:solidFill>
              </a:rPr>
              <a:t>equally</a:t>
            </a:r>
            <a:r>
              <a:rPr lang="fr-CA" sz="1400" dirty="0">
                <a:solidFill>
                  <a:schemeClr val="bg1"/>
                </a:solidFill>
              </a:rPr>
              <a:t> </a:t>
            </a:r>
            <a:r>
              <a:rPr lang="fr-CA" sz="1400" dirty="0" err="1">
                <a:solidFill>
                  <a:schemeClr val="bg1"/>
                </a:solidFill>
              </a:rPr>
              <a:t>responsible</a:t>
            </a:r>
            <a:r>
              <a:rPr lang="fr-CA" sz="1400" dirty="0">
                <a:solidFill>
                  <a:schemeClr val="bg1"/>
                </a:solidFill>
              </a:rPr>
              <a:t> for if the </a:t>
            </a:r>
            <a:r>
              <a:rPr lang="fr-CA" sz="1400" dirty="0" err="1">
                <a:solidFill>
                  <a:schemeClr val="bg1"/>
                </a:solidFill>
              </a:rPr>
              <a:t>assignment</a:t>
            </a:r>
            <a:r>
              <a:rPr lang="fr-CA" sz="1400" dirty="0">
                <a:solidFill>
                  <a:schemeClr val="bg1"/>
                </a:solidFill>
              </a:rPr>
              <a:t> </a:t>
            </a:r>
            <a:r>
              <a:rPr lang="fr-CA" sz="1400" dirty="0" err="1">
                <a:solidFill>
                  <a:schemeClr val="bg1"/>
                </a:solidFill>
              </a:rPr>
              <a:t>found</a:t>
            </a:r>
            <a:r>
              <a:rPr lang="fr-CA" sz="1400" dirty="0">
                <a:solidFill>
                  <a:schemeClr val="bg1"/>
                </a:solidFill>
              </a:rPr>
              <a:t> to </a:t>
            </a:r>
            <a:r>
              <a:rPr lang="fr-CA" sz="1400" dirty="0" err="1">
                <a:solidFill>
                  <a:schemeClr val="bg1"/>
                </a:solidFill>
              </a:rPr>
              <a:t>be</a:t>
            </a:r>
            <a:r>
              <a:rPr lang="fr-CA" sz="1400" dirty="0">
                <a:solidFill>
                  <a:schemeClr val="bg1"/>
                </a:solidFill>
              </a:rPr>
              <a:t> </a:t>
            </a:r>
            <a:r>
              <a:rPr lang="fr-CA" sz="1400" dirty="0" err="1">
                <a:solidFill>
                  <a:schemeClr val="bg1"/>
                </a:solidFill>
              </a:rPr>
              <a:t>plagiarized</a:t>
            </a:r>
            <a:r>
              <a:rPr lang="fr-CA" sz="1400" dirty="0">
                <a:solidFill>
                  <a:schemeClr val="bg1"/>
                </a:solidFill>
              </a:rPr>
              <a:t> in </a:t>
            </a:r>
            <a:r>
              <a:rPr lang="fr-CA" sz="1400" dirty="0" err="1">
                <a:solidFill>
                  <a:schemeClr val="bg1"/>
                </a:solidFill>
              </a:rPr>
              <a:t>any</a:t>
            </a:r>
            <a:r>
              <a:rPr lang="fr-CA" sz="1400" dirty="0">
                <a:solidFill>
                  <a:schemeClr val="bg1"/>
                </a:solidFill>
              </a:rPr>
              <a:t> </a:t>
            </a:r>
            <a:r>
              <a:rPr lang="fr-CA" sz="1400" dirty="0" err="1">
                <a:solidFill>
                  <a:schemeClr val="bg1"/>
                </a:solidFill>
              </a:rPr>
              <a:t>way</a:t>
            </a:r>
            <a:r>
              <a:rPr lang="fr-CA" sz="1400" dirty="0">
                <a:solidFill>
                  <a:schemeClr val="bg1"/>
                </a:solidFill>
              </a:rPr>
              <a:t>, and </a:t>
            </a:r>
            <a:r>
              <a:rPr lang="fr-CA" sz="1400" dirty="0" err="1">
                <a:solidFill>
                  <a:schemeClr val="bg1"/>
                </a:solidFill>
              </a:rPr>
              <a:t>we</a:t>
            </a:r>
            <a:r>
              <a:rPr lang="fr-CA" sz="1400" dirty="0">
                <a:solidFill>
                  <a:schemeClr val="bg1"/>
                </a:solidFill>
              </a:rPr>
              <a:t> </a:t>
            </a:r>
            <a:r>
              <a:rPr lang="fr-CA" sz="1400" dirty="0" err="1">
                <a:solidFill>
                  <a:schemeClr val="bg1"/>
                </a:solidFill>
              </a:rPr>
              <a:t>will</a:t>
            </a:r>
            <a:r>
              <a:rPr lang="fr-CA" sz="1400" dirty="0">
                <a:solidFill>
                  <a:schemeClr val="bg1"/>
                </a:solidFill>
              </a:rPr>
              <a:t> </a:t>
            </a:r>
            <a:r>
              <a:rPr lang="fr-CA" sz="1400" dirty="0" err="1">
                <a:solidFill>
                  <a:schemeClr val="bg1"/>
                </a:solidFill>
              </a:rPr>
              <a:t>be</a:t>
            </a:r>
            <a:r>
              <a:rPr lang="fr-CA" sz="1400" dirty="0">
                <a:solidFill>
                  <a:schemeClr val="bg1"/>
                </a:solidFill>
              </a:rPr>
              <a:t> </a:t>
            </a:r>
            <a:r>
              <a:rPr lang="fr-CA" sz="1400" dirty="0" err="1">
                <a:solidFill>
                  <a:schemeClr val="bg1"/>
                </a:solidFill>
              </a:rPr>
              <a:t>subject</a:t>
            </a:r>
            <a:r>
              <a:rPr lang="fr-CA" sz="1400" dirty="0">
                <a:solidFill>
                  <a:schemeClr val="bg1"/>
                </a:solidFill>
              </a:rPr>
              <a:t> to </a:t>
            </a:r>
            <a:r>
              <a:rPr lang="fr-CA" sz="1400" dirty="0" err="1">
                <a:solidFill>
                  <a:schemeClr val="bg1"/>
                </a:solidFill>
              </a:rPr>
              <a:t>school’s</a:t>
            </a:r>
            <a:r>
              <a:rPr lang="fr-CA" sz="1400" dirty="0">
                <a:solidFill>
                  <a:schemeClr val="bg1"/>
                </a:solidFill>
              </a:rPr>
              <a:t> Academic </a:t>
            </a:r>
            <a:r>
              <a:rPr lang="fr-CA" sz="1400" dirty="0" err="1">
                <a:solidFill>
                  <a:schemeClr val="bg1"/>
                </a:solidFill>
              </a:rPr>
              <a:t>Integrity</a:t>
            </a:r>
            <a:r>
              <a:rPr lang="fr-CA" sz="1400" dirty="0">
                <a:solidFill>
                  <a:schemeClr val="bg1"/>
                </a:solidFill>
              </a:rPr>
              <a:t> Policy.</a:t>
            </a:r>
          </a:p>
          <a:p>
            <a:pPr algn="l"/>
            <a:endParaRPr lang="fr-CA" sz="1400" dirty="0">
              <a:solidFill>
                <a:schemeClr val="bg1"/>
              </a:solidFill>
            </a:endParaRPr>
          </a:p>
        </p:txBody>
      </p:sp>
    </p:spTree>
    <p:extLst>
      <p:ext uri="{BB962C8B-B14F-4D97-AF65-F5344CB8AC3E}">
        <p14:creationId xmlns:p14="http://schemas.microsoft.com/office/powerpoint/2010/main" val="20559028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F8E09A5-4DDA-D2AA-D702-D05A29E9FE5B}"/>
              </a:ext>
            </a:extLst>
          </p:cNvPr>
          <p:cNvSpPr>
            <a:spLocks noGrp="1"/>
          </p:cNvSpPr>
          <p:nvPr>
            <p:ph type="title"/>
          </p:nvPr>
        </p:nvSpPr>
        <p:spPr/>
        <p:txBody>
          <a:bodyPr/>
          <a:lstStyle/>
          <a:p>
            <a:r>
              <a:rPr lang="fr-CA" dirty="0"/>
              <a:t>APPENDIX</a:t>
            </a:r>
          </a:p>
        </p:txBody>
      </p:sp>
      <p:pic>
        <p:nvPicPr>
          <p:cNvPr id="5" name="Picture 4">
            <a:extLst>
              <a:ext uri="{FF2B5EF4-FFF2-40B4-BE49-F238E27FC236}">
                <a16:creationId xmlns:a16="http://schemas.microsoft.com/office/drawing/2014/main" id="{638DEB47-225C-7573-27CA-B8C1A62611CC}"/>
              </a:ext>
            </a:extLst>
          </p:cNvPr>
          <p:cNvPicPr>
            <a:picLocks noChangeAspect="1"/>
          </p:cNvPicPr>
          <p:nvPr/>
        </p:nvPicPr>
        <p:blipFill rotWithShape="1">
          <a:blip r:embed="rId2"/>
          <a:srcRect t="1" r="30798" b="2251"/>
          <a:stretch/>
        </p:blipFill>
        <p:spPr>
          <a:xfrm>
            <a:off x="-1" y="1483508"/>
            <a:ext cx="5571744" cy="585217"/>
          </a:xfrm>
          <a:prstGeom prst="rect">
            <a:avLst/>
          </a:prstGeom>
        </p:spPr>
      </p:pic>
      <p:pic>
        <p:nvPicPr>
          <p:cNvPr id="7" name="Picture 6" descr="A screenshot of a computer code&#10;&#10;Description automatically generated with medium confidence">
            <a:extLst>
              <a:ext uri="{FF2B5EF4-FFF2-40B4-BE49-F238E27FC236}">
                <a16:creationId xmlns:a16="http://schemas.microsoft.com/office/drawing/2014/main" id="{634719C0-8BA5-E6CF-1175-D9EAA2E4D33C}"/>
              </a:ext>
            </a:extLst>
          </p:cNvPr>
          <p:cNvPicPr>
            <a:picLocks noChangeAspect="1"/>
          </p:cNvPicPr>
          <p:nvPr/>
        </p:nvPicPr>
        <p:blipFill rotWithShape="1">
          <a:blip r:embed="rId3"/>
          <a:srcRect r="30798" b="7801"/>
          <a:stretch/>
        </p:blipFill>
        <p:spPr>
          <a:xfrm>
            <a:off x="-1" y="1956699"/>
            <a:ext cx="5571745" cy="4901301"/>
          </a:xfrm>
          <a:prstGeom prst="rect">
            <a:avLst/>
          </a:prstGeom>
        </p:spPr>
      </p:pic>
      <p:pic>
        <p:nvPicPr>
          <p:cNvPr id="9" name="Picture 8" descr="A screenshot of a computer program&#10;&#10;Description automatically generated with low confidence">
            <a:extLst>
              <a:ext uri="{FF2B5EF4-FFF2-40B4-BE49-F238E27FC236}">
                <a16:creationId xmlns:a16="http://schemas.microsoft.com/office/drawing/2014/main" id="{22A1CE26-3FC3-A8D1-A848-34D1D9991414}"/>
              </a:ext>
            </a:extLst>
          </p:cNvPr>
          <p:cNvPicPr>
            <a:picLocks noChangeAspect="1"/>
          </p:cNvPicPr>
          <p:nvPr/>
        </p:nvPicPr>
        <p:blipFill rotWithShape="1">
          <a:blip r:embed="rId4"/>
          <a:srcRect r="19851"/>
          <a:stretch/>
        </p:blipFill>
        <p:spPr>
          <a:xfrm>
            <a:off x="5962478" y="1956699"/>
            <a:ext cx="6229522" cy="4231306"/>
          </a:xfrm>
          <a:prstGeom prst="rect">
            <a:avLst/>
          </a:prstGeom>
        </p:spPr>
      </p:pic>
      <p:pic>
        <p:nvPicPr>
          <p:cNvPr id="10" name="Picture 9" descr="A screenshot of a computer code&#10;&#10;Description automatically generated with medium confidence">
            <a:extLst>
              <a:ext uri="{FF2B5EF4-FFF2-40B4-BE49-F238E27FC236}">
                <a16:creationId xmlns:a16="http://schemas.microsoft.com/office/drawing/2014/main" id="{7284C15B-05FC-CF4E-AB6C-D6EF2FCE004B}"/>
              </a:ext>
            </a:extLst>
          </p:cNvPr>
          <p:cNvPicPr>
            <a:picLocks noChangeAspect="1"/>
          </p:cNvPicPr>
          <p:nvPr/>
        </p:nvPicPr>
        <p:blipFill rotWithShape="1">
          <a:blip r:embed="rId3"/>
          <a:srcRect t="91626" r="30798"/>
          <a:stretch/>
        </p:blipFill>
        <p:spPr>
          <a:xfrm>
            <a:off x="5962478" y="1483508"/>
            <a:ext cx="5571745" cy="445183"/>
          </a:xfrm>
          <a:prstGeom prst="rect">
            <a:avLst/>
          </a:prstGeom>
        </p:spPr>
      </p:pic>
    </p:spTree>
    <p:extLst>
      <p:ext uri="{BB962C8B-B14F-4D97-AF65-F5344CB8AC3E}">
        <p14:creationId xmlns:p14="http://schemas.microsoft.com/office/powerpoint/2010/main" val="8007019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9174407-D9A0-1CE4-8476-56766B18BF14}"/>
              </a:ext>
            </a:extLst>
          </p:cNvPr>
          <p:cNvSpPr>
            <a:spLocks noGrp="1"/>
          </p:cNvSpPr>
          <p:nvPr>
            <p:ph idx="1"/>
          </p:nvPr>
        </p:nvSpPr>
        <p:spPr>
          <a:xfrm>
            <a:off x="353568" y="1581784"/>
            <a:ext cx="11545824" cy="4823658"/>
          </a:xfrm>
        </p:spPr>
        <p:txBody>
          <a:bodyPr>
            <a:normAutofit/>
          </a:bodyPr>
          <a:lstStyle/>
          <a:p>
            <a:pPr marL="0" indent="0">
              <a:buNone/>
            </a:pPr>
            <a:r>
              <a:rPr lang="fr-CA" sz="1600" dirty="0" err="1"/>
              <a:t>Insurance</a:t>
            </a:r>
            <a:r>
              <a:rPr lang="fr-CA" sz="1600" dirty="0"/>
              <a:t> </a:t>
            </a:r>
            <a:r>
              <a:rPr lang="fr-CA" sz="1600" dirty="0" err="1"/>
              <a:t>companies</a:t>
            </a:r>
            <a:r>
              <a:rPr lang="fr-CA" sz="1600" dirty="0"/>
              <a:t> are </a:t>
            </a:r>
            <a:r>
              <a:rPr lang="fr-CA" sz="1600" dirty="0" err="1"/>
              <a:t>influenced</a:t>
            </a:r>
            <a:r>
              <a:rPr lang="fr-CA" sz="1600" dirty="0"/>
              <a:t> in </a:t>
            </a:r>
            <a:r>
              <a:rPr lang="fr-CA" sz="1600" dirty="0" err="1"/>
              <a:t>various</a:t>
            </a:r>
            <a:r>
              <a:rPr lang="fr-CA" sz="1600" dirty="0"/>
              <a:t> </a:t>
            </a:r>
            <a:r>
              <a:rPr lang="fr-CA" sz="1600" dirty="0" err="1"/>
              <a:t>ways</a:t>
            </a:r>
            <a:r>
              <a:rPr lang="fr-CA" sz="1600" dirty="0"/>
              <a:t> by gun violence:</a:t>
            </a:r>
            <a:br>
              <a:rPr lang="fr-CA" sz="1600" dirty="0"/>
            </a:br>
            <a:endParaRPr lang="fr-CA" sz="1600" dirty="0"/>
          </a:p>
          <a:p>
            <a:pPr marL="342900" indent="-342900">
              <a:buFont typeface="+mj-lt"/>
              <a:buAutoNum type="arabicPeriod"/>
            </a:pPr>
            <a:r>
              <a:rPr lang="en-CA" sz="1400" b="1" dirty="0"/>
              <a:t>Escalation in Premiums</a:t>
            </a:r>
            <a:r>
              <a:rPr lang="en-CA" sz="1400" dirty="0"/>
              <a:t>: Heightened risk related to gun violence affect premiums for people and businesses situated in areas vulnerable to gun violence.</a:t>
            </a:r>
          </a:p>
          <a:p>
            <a:pPr marL="342900" indent="-342900">
              <a:buFont typeface="+mj-lt"/>
              <a:buAutoNum type="arabicPeriod"/>
            </a:pPr>
            <a:r>
              <a:rPr lang="en-CA" sz="1400" b="1" dirty="0"/>
              <a:t>Claims domino effect</a:t>
            </a:r>
            <a:r>
              <a:rPr lang="en-CA" sz="1400" dirty="0"/>
              <a:t>: Gun violence often triggers a domino effect in insurance claims - escalating medical expenses, life insurance benefits, and property damage.</a:t>
            </a:r>
          </a:p>
          <a:p>
            <a:pPr marL="342900" indent="-342900">
              <a:buFont typeface="+mj-lt"/>
              <a:buAutoNum type="arabicPeriod"/>
            </a:pPr>
            <a:r>
              <a:rPr lang="en-CA" sz="1400" b="1" dirty="0"/>
              <a:t>Violence as a Risk Barometer</a:t>
            </a:r>
            <a:r>
              <a:rPr lang="en-CA" sz="1400" dirty="0"/>
              <a:t>: Gun violence can serve as a key indicator to guide insurers in evaluating a spectrum of other potential risks.</a:t>
            </a:r>
            <a:endParaRPr lang="en-CA" sz="1400" b="1" dirty="0"/>
          </a:p>
          <a:p>
            <a:pPr marL="0" indent="0">
              <a:buNone/>
            </a:pPr>
            <a:endParaRPr lang="fr-CA" sz="1400" dirty="0"/>
          </a:p>
          <a:p>
            <a:pPr marL="0" indent="0">
              <a:buNone/>
            </a:pPr>
            <a:r>
              <a:rPr lang="fr-CA" sz="1600" b="1" dirty="0" err="1"/>
              <a:t>Problem</a:t>
            </a:r>
            <a:r>
              <a:rPr lang="fr-CA" sz="1600" b="1" dirty="0"/>
              <a:t> </a:t>
            </a:r>
            <a:r>
              <a:rPr lang="fr-CA" sz="1600" b="1" dirty="0" err="1"/>
              <a:t>Statement</a:t>
            </a:r>
            <a:r>
              <a:rPr lang="fr-CA" sz="1600" b="1" dirty="0"/>
              <a:t>:</a:t>
            </a:r>
          </a:p>
          <a:p>
            <a:pPr marL="0" indent="0">
              <a:buNone/>
            </a:pPr>
            <a:r>
              <a:rPr lang="fr-CA" sz="1400" dirty="0"/>
              <a:t>As crime rates and gun-</a:t>
            </a:r>
            <a:r>
              <a:rPr lang="fr-CA" sz="1400" dirty="0" err="1"/>
              <a:t>related</a:t>
            </a:r>
            <a:r>
              <a:rPr lang="fr-CA" sz="1400" dirty="0"/>
              <a:t> injuries </a:t>
            </a:r>
            <a:r>
              <a:rPr lang="fr-CA" sz="1400" dirty="0" err="1"/>
              <a:t>rapidly</a:t>
            </a:r>
            <a:r>
              <a:rPr lang="fr-CA" sz="1400" dirty="0"/>
              <a:t> </a:t>
            </a:r>
            <a:r>
              <a:rPr lang="fr-CA" sz="1400" dirty="0" err="1"/>
              <a:t>fluctuate</a:t>
            </a:r>
            <a:r>
              <a:rPr lang="fr-CA" sz="1400" dirty="0"/>
              <a:t>, </a:t>
            </a:r>
            <a:r>
              <a:rPr lang="fr-CA" sz="1400" dirty="0" err="1"/>
              <a:t>insurance</a:t>
            </a:r>
            <a:r>
              <a:rPr lang="fr-CA" sz="1400" dirty="0"/>
              <a:t> </a:t>
            </a:r>
            <a:r>
              <a:rPr lang="fr-CA" sz="1400" dirty="0" err="1"/>
              <a:t>companies</a:t>
            </a:r>
            <a:r>
              <a:rPr lang="fr-CA" sz="1400" dirty="0"/>
              <a:t> </a:t>
            </a:r>
            <a:r>
              <a:rPr lang="fr-CA" sz="1400" dirty="0" err="1"/>
              <a:t>urgently</a:t>
            </a:r>
            <a:r>
              <a:rPr lang="fr-CA" sz="1400" dirty="0"/>
              <a:t> </a:t>
            </a:r>
            <a:r>
              <a:rPr lang="fr-CA" sz="1400" dirty="0" err="1"/>
              <a:t>need</a:t>
            </a:r>
            <a:r>
              <a:rPr lang="fr-CA" sz="1400" dirty="0"/>
              <a:t> to </a:t>
            </a:r>
            <a:r>
              <a:rPr lang="fr-CA" sz="1400" dirty="0" err="1"/>
              <a:t>forecast</a:t>
            </a:r>
            <a:r>
              <a:rPr lang="fr-CA" sz="1400" dirty="0"/>
              <a:t> the </a:t>
            </a:r>
            <a:r>
              <a:rPr lang="fr-CA" sz="1400" dirty="0" err="1"/>
              <a:t>risks</a:t>
            </a:r>
            <a:r>
              <a:rPr lang="fr-CA" sz="1400" dirty="0"/>
              <a:t> </a:t>
            </a:r>
            <a:r>
              <a:rPr lang="fr-CA" sz="1400" dirty="0" err="1"/>
              <a:t>associated</a:t>
            </a:r>
            <a:r>
              <a:rPr lang="fr-CA" sz="1400" dirty="0"/>
              <a:t> </a:t>
            </a:r>
            <a:r>
              <a:rPr lang="fr-CA" sz="1400" dirty="0" err="1"/>
              <a:t>with</a:t>
            </a:r>
            <a:r>
              <a:rPr lang="fr-CA" sz="1400" dirty="0"/>
              <a:t> gun violence to </a:t>
            </a:r>
            <a:r>
              <a:rPr lang="fr-CA" sz="1400" dirty="0" err="1"/>
              <a:t>swiftly</a:t>
            </a:r>
            <a:r>
              <a:rPr lang="fr-CA" sz="1400" dirty="0"/>
              <a:t> </a:t>
            </a:r>
            <a:r>
              <a:rPr lang="fr-CA" sz="1400" dirty="0" err="1"/>
              <a:t>adapt</a:t>
            </a:r>
            <a:r>
              <a:rPr lang="fr-CA" sz="1400" dirty="0"/>
              <a:t> </a:t>
            </a:r>
            <a:r>
              <a:rPr lang="fr-CA" sz="1400" dirty="0" err="1"/>
              <a:t>their</a:t>
            </a:r>
            <a:r>
              <a:rPr lang="fr-CA" sz="1400" dirty="0"/>
              <a:t> </a:t>
            </a:r>
            <a:r>
              <a:rPr lang="fr-CA" sz="1400" dirty="0" err="1"/>
              <a:t>policy</a:t>
            </a:r>
            <a:r>
              <a:rPr lang="fr-CA" sz="1400" dirty="0"/>
              <a:t> </a:t>
            </a:r>
            <a:r>
              <a:rPr lang="fr-CA" sz="1400" dirty="0" err="1"/>
              <a:t>pricing</a:t>
            </a:r>
            <a:r>
              <a:rPr lang="fr-CA" sz="1400" dirty="0"/>
              <a:t> in </a:t>
            </a:r>
            <a:r>
              <a:rPr lang="fr-CA" sz="1400" dirty="0" err="1"/>
              <a:t>response</a:t>
            </a:r>
            <a:r>
              <a:rPr lang="fr-CA" sz="1400" dirty="0"/>
              <a:t> to </a:t>
            </a:r>
            <a:r>
              <a:rPr lang="fr-CA" sz="1400" dirty="0" err="1"/>
              <a:t>emerging</a:t>
            </a:r>
            <a:r>
              <a:rPr lang="fr-CA" sz="1400" dirty="0"/>
              <a:t> </a:t>
            </a:r>
            <a:r>
              <a:rPr lang="fr-CA" sz="1400" dirty="0" err="1"/>
              <a:t>community</a:t>
            </a:r>
            <a:r>
              <a:rPr lang="fr-CA" sz="1400" dirty="0"/>
              <a:t> </a:t>
            </a:r>
            <a:r>
              <a:rPr lang="fr-CA" sz="1400" dirty="0" err="1"/>
              <a:t>safety</a:t>
            </a:r>
            <a:r>
              <a:rPr lang="fr-CA" sz="1400" dirty="0"/>
              <a:t> </a:t>
            </a:r>
            <a:r>
              <a:rPr lang="fr-CA" sz="1400" dirty="0" err="1"/>
              <a:t>factors</a:t>
            </a:r>
            <a:endParaRPr lang="fr-CA" sz="1400" dirty="0"/>
          </a:p>
          <a:p>
            <a:pPr marL="0" indent="0">
              <a:buNone/>
            </a:pPr>
            <a:endParaRPr lang="fr-CA" sz="1400" dirty="0"/>
          </a:p>
          <a:p>
            <a:pPr marL="0" indent="0">
              <a:buNone/>
            </a:pPr>
            <a:r>
              <a:rPr lang="fr-CA" sz="1600" b="1" dirty="0"/>
              <a:t>Objective:</a:t>
            </a:r>
          </a:p>
          <a:p>
            <a:pPr marL="0" indent="0">
              <a:buNone/>
            </a:pPr>
            <a:r>
              <a:rPr lang="fr-CA" sz="1400" dirty="0"/>
              <a:t>Help </a:t>
            </a:r>
            <a:r>
              <a:rPr lang="fr-CA" sz="1400" dirty="0" err="1"/>
              <a:t>insurance</a:t>
            </a:r>
            <a:r>
              <a:rPr lang="fr-CA" sz="1400" dirty="0"/>
              <a:t> </a:t>
            </a:r>
            <a:r>
              <a:rPr lang="fr-CA" sz="1400" dirty="0" err="1"/>
              <a:t>companies</a:t>
            </a:r>
            <a:r>
              <a:rPr lang="fr-CA" sz="1400" dirty="0"/>
              <a:t> to </a:t>
            </a:r>
            <a:r>
              <a:rPr lang="fr-CA" sz="1400" dirty="0" err="1"/>
              <a:t>rapidly</a:t>
            </a:r>
            <a:r>
              <a:rPr lang="fr-CA" sz="1400" dirty="0"/>
              <a:t> </a:t>
            </a:r>
            <a:r>
              <a:rPr lang="fr-CA" sz="1400" dirty="0" err="1"/>
              <a:t>adjust</a:t>
            </a:r>
            <a:r>
              <a:rPr lang="fr-CA" sz="1400" dirty="0"/>
              <a:t> </a:t>
            </a:r>
            <a:r>
              <a:rPr lang="fr-CA" sz="1400" dirty="0" err="1"/>
              <a:t>their</a:t>
            </a:r>
            <a:r>
              <a:rPr lang="fr-CA" sz="1400" dirty="0"/>
              <a:t> </a:t>
            </a:r>
            <a:r>
              <a:rPr lang="fr-CA" sz="1400" dirty="0" err="1"/>
              <a:t>insurance</a:t>
            </a:r>
            <a:r>
              <a:rPr lang="fr-CA" sz="1400" dirty="0"/>
              <a:t> </a:t>
            </a:r>
            <a:r>
              <a:rPr lang="fr-CA" sz="1400" dirty="0" err="1"/>
              <a:t>product</a:t>
            </a:r>
            <a:r>
              <a:rPr lang="fr-CA" sz="1400" dirty="0"/>
              <a:t> </a:t>
            </a:r>
            <a:r>
              <a:rPr lang="fr-CA" sz="1400" dirty="0" err="1"/>
              <a:t>prices</a:t>
            </a:r>
            <a:r>
              <a:rPr lang="fr-CA" sz="1400" dirty="0"/>
              <a:t> </a:t>
            </a:r>
            <a:r>
              <a:rPr lang="fr-CA" sz="1400" dirty="0" err="1"/>
              <a:t>using</a:t>
            </a:r>
            <a:r>
              <a:rPr lang="fr-CA" sz="1400" dirty="0"/>
              <a:t> a </a:t>
            </a:r>
            <a:r>
              <a:rPr lang="fr-CA" sz="1400" dirty="0" err="1"/>
              <a:t>predictive</a:t>
            </a:r>
            <a:r>
              <a:rPr lang="fr-CA" sz="1400" dirty="0"/>
              <a:t> model on </a:t>
            </a:r>
            <a:r>
              <a:rPr lang="fr-CA" sz="1400" dirty="0" err="1"/>
              <a:t>monthly</a:t>
            </a:r>
            <a:r>
              <a:rPr lang="fr-CA" sz="1400" dirty="0"/>
              <a:t> gun-</a:t>
            </a:r>
            <a:r>
              <a:rPr lang="fr-CA" sz="1400" dirty="0" err="1"/>
              <a:t>related</a:t>
            </a:r>
            <a:r>
              <a:rPr lang="fr-CA" sz="1400" dirty="0"/>
              <a:t> </a:t>
            </a:r>
            <a:r>
              <a:rPr lang="fr-CA" sz="1400" dirty="0" err="1"/>
              <a:t>events</a:t>
            </a:r>
            <a:r>
              <a:rPr lang="fr-CA" sz="1400" dirty="0"/>
              <a:t> </a:t>
            </a:r>
            <a:r>
              <a:rPr lang="fr-CA" sz="1400" dirty="0" err="1"/>
              <a:t>across</a:t>
            </a:r>
            <a:r>
              <a:rPr lang="fr-CA" sz="1400" dirty="0"/>
              <a:t> the six former </a:t>
            </a:r>
            <a:r>
              <a:rPr lang="fr-CA" sz="1400" dirty="0" err="1"/>
              <a:t>municipalities</a:t>
            </a:r>
            <a:r>
              <a:rPr lang="fr-CA" sz="1400" dirty="0"/>
              <a:t> </a:t>
            </a:r>
            <a:r>
              <a:rPr lang="fr-CA" sz="1400" dirty="0" err="1"/>
              <a:t>now</a:t>
            </a:r>
            <a:r>
              <a:rPr lang="fr-CA" sz="1400" dirty="0"/>
              <a:t> </a:t>
            </a:r>
            <a:r>
              <a:rPr lang="fr-CA" sz="1400" dirty="0" err="1"/>
              <a:t>constituting</a:t>
            </a:r>
            <a:r>
              <a:rPr lang="fr-CA" sz="1400" dirty="0"/>
              <a:t> Toronto</a:t>
            </a:r>
          </a:p>
        </p:txBody>
      </p:sp>
      <p:sp>
        <p:nvSpPr>
          <p:cNvPr id="4" name="Title 2">
            <a:extLst>
              <a:ext uri="{FF2B5EF4-FFF2-40B4-BE49-F238E27FC236}">
                <a16:creationId xmlns:a16="http://schemas.microsoft.com/office/drawing/2014/main" id="{EE897F96-AC41-67CD-7CF6-7C45A8FD23EC}"/>
              </a:ext>
            </a:extLst>
          </p:cNvPr>
          <p:cNvSpPr>
            <a:spLocks noGrp="1"/>
          </p:cNvSpPr>
          <p:nvPr>
            <p:ph type="title"/>
          </p:nvPr>
        </p:nvSpPr>
        <p:spPr>
          <a:xfrm>
            <a:off x="9281332" y="208718"/>
            <a:ext cx="2743200" cy="891441"/>
          </a:xfrm>
        </p:spPr>
        <p:txBody>
          <a:bodyPr/>
          <a:lstStyle/>
          <a:p>
            <a:r>
              <a:rPr lang="fr-CA" dirty="0"/>
              <a:t>PURPOSE AND SCOPE</a:t>
            </a:r>
          </a:p>
        </p:txBody>
      </p:sp>
    </p:spTree>
    <p:extLst>
      <p:ext uri="{BB962C8B-B14F-4D97-AF65-F5344CB8AC3E}">
        <p14:creationId xmlns:p14="http://schemas.microsoft.com/office/powerpoint/2010/main" val="31937082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3FF5551-11A0-2B5D-C2B7-9C80C634AF2F}"/>
              </a:ext>
            </a:extLst>
          </p:cNvPr>
          <p:cNvSpPr>
            <a:spLocks noGrp="1"/>
          </p:cNvSpPr>
          <p:nvPr>
            <p:ph idx="1"/>
          </p:nvPr>
        </p:nvSpPr>
        <p:spPr>
          <a:xfrm>
            <a:off x="353568" y="2072386"/>
            <a:ext cx="4937760" cy="4785614"/>
          </a:xfrm>
          <a:noFill/>
        </p:spPr>
        <p:txBody>
          <a:bodyPr>
            <a:normAutofit/>
          </a:bodyPr>
          <a:lstStyle/>
          <a:p>
            <a:pPr marL="0" indent="0">
              <a:buNone/>
            </a:pPr>
            <a:r>
              <a:rPr lang="en-CA" sz="1600" b="1" dirty="0"/>
              <a:t>1. Neighborhood Dynamics</a:t>
            </a:r>
          </a:p>
          <a:p>
            <a:pPr marL="0" indent="0">
              <a:buNone/>
            </a:pPr>
            <a:r>
              <a:rPr lang="en-CA" sz="1200" dirty="0"/>
              <a:t>A neighborhood with a history of high crime rates may undergo significant transformations, such as community revitalization efforts or increased law enforcement presence, which could lead to a decrease in crime. Such changes can result in inaccurate community security assessments and impact the success of the project.</a:t>
            </a:r>
            <a:br>
              <a:rPr lang="en-CA" sz="1200" dirty="0"/>
            </a:br>
            <a:br>
              <a:rPr lang="en-CA" sz="1200" dirty="0"/>
            </a:br>
            <a:r>
              <a:rPr lang="en-CA" sz="1100" i="1" dirty="0"/>
              <a:t>Reference: ‘Community-Based Violence Interventions: Proven Strategies To Reduce Violent Crime’</a:t>
            </a:r>
            <a:endParaRPr lang="en-CA" sz="1200" dirty="0"/>
          </a:p>
          <a:p>
            <a:pPr marL="0" indent="0">
              <a:buNone/>
            </a:pPr>
            <a:r>
              <a:rPr lang="en-CA" sz="1200" dirty="0"/>
              <a:t>Over the past two decades, community-based violence intervention (CVI) programs have proven successful in reducing gun violence and violent crime in communities more generally, by as much as 60 percent in some communities.</a:t>
            </a:r>
          </a:p>
          <a:p>
            <a:pPr marL="0" indent="0">
              <a:buNone/>
            </a:pPr>
            <a:r>
              <a:rPr lang="en-CA" sz="1200" dirty="0"/>
              <a:t>For example, using architecture and urban planning to create or restore public spaces where the community can gather and feel a sense of safety, restoration of vacant lots and investment in a community’s physical environment has been proven to reduce crime and gun violence. </a:t>
            </a:r>
            <a:br>
              <a:rPr lang="en-CA" sz="1200" dirty="0"/>
            </a:br>
            <a:br>
              <a:rPr lang="en-CA" sz="1200" dirty="0"/>
            </a:br>
            <a:r>
              <a:rPr lang="en-CA" sz="1100" dirty="0"/>
              <a:t>https://</a:t>
            </a:r>
            <a:r>
              <a:rPr lang="en-CA" sz="1100" dirty="0" err="1"/>
              <a:t>www.americanprogress.org</a:t>
            </a:r>
            <a:r>
              <a:rPr lang="en-CA" sz="1100" dirty="0"/>
              <a:t>/article/community-based-violence-interventions-proven-strategies-to-reduce-violent-crime/</a:t>
            </a:r>
          </a:p>
        </p:txBody>
      </p:sp>
      <p:sp>
        <p:nvSpPr>
          <p:cNvPr id="4" name="Title 2">
            <a:extLst>
              <a:ext uri="{FF2B5EF4-FFF2-40B4-BE49-F238E27FC236}">
                <a16:creationId xmlns:a16="http://schemas.microsoft.com/office/drawing/2014/main" id="{857D018E-1CCF-675B-F156-BFEFBCB955F3}"/>
              </a:ext>
            </a:extLst>
          </p:cNvPr>
          <p:cNvSpPr>
            <a:spLocks noGrp="1"/>
          </p:cNvSpPr>
          <p:nvPr>
            <p:ph type="title"/>
          </p:nvPr>
        </p:nvSpPr>
        <p:spPr>
          <a:xfrm>
            <a:off x="8530389" y="208718"/>
            <a:ext cx="3494143" cy="891441"/>
          </a:xfrm>
        </p:spPr>
        <p:txBody>
          <a:bodyPr/>
          <a:lstStyle/>
          <a:p>
            <a:r>
              <a:rPr lang="fr-CA" dirty="0"/>
              <a:t>EXTERNAL ENVIRONMENT</a:t>
            </a:r>
          </a:p>
        </p:txBody>
      </p:sp>
      <p:sp>
        <p:nvSpPr>
          <p:cNvPr id="5" name="Content Placeholder 1">
            <a:extLst>
              <a:ext uri="{FF2B5EF4-FFF2-40B4-BE49-F238E27FC236}">
                <a16:creationId xmlns:a16="http://schemas.microsoft.com/office/drawing/2014/main" id="{005FEE24-E204-B162-77AF-C4D108020358}"/>
              </a:ext>
            </a:extLst>
          </p:cNvPr>
          <p:cNvSpPr txBox="1">
            <a:spLocks/>
          </p:cNvSpPr>
          <p:nvPr/>
        </p:nvSpPr>
        <p:spPr>
          <a:xfrm>
            <a:off x="6181514" y="2072386"/>
            <a:ext cx="5843018" cy="365785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CA" sz="1600" b="1" dirty="0"/>
              <a:t>2.Availability of guns</a:t>
            </a:r>
          </a:p>
          <a:p>
            <a:pPr marL="0" indent="0">
              <a:buFont typeface="Arial" panose="020B0604020202020204" pitchFamily="34" charset="0"/>
              <a:buNone/>
            </a:pPr>
            <a:r>
              <a:rPr lang="en-CA" sz="1200" dirty="0"/>
              <a:t>The availability of firearms, or the lack thereof, can almost certainly influence the accuracy of predictive models concerning gun violence.  Fluctuations in gun smuggling from the United States likely have an impact on Toronto's security, although quantifying it precisely is difficult.</a:t>
            </a:r>
          </a:p>
          <a:p>
            <a:pPr marL="0" indent="0">
              <a:buFont typeface="Arial" panose="020B0604020202020204" pitchFamily="34" charset="0"/>
              <a:buNone/>
            </a:pPr>
            <a:r>
              <a:rPr lang="en-CA" sz="1200" dirty="0"/>
              <a:t>Changes in gun laws, such as tightening or loosening restrictions on gun ownership, can also probably impact gun violence rates, although the potential explanatory power of such 'soft variables' will not be included in our predictive model.</a:t>
            </a:r>
          </a:p>
        </p:txBody>
      </p:sp>
      <p:sp>
        <p:nvSpPr>
          <p:cNvPr id="6" name="Content Placeholder 1">
            <a:extLst>
              <a:ext uri="{FF2B5EF4-FFF2-40B4-BE49-F238E27FC236}">
                <a16:creationId xmlns:a16="http://schemas.microsoft.com/office/drawing/2014/main" id="{23BD1573-C1D9-F733-1C3D-D323D6EA588F}"/>
              </a:ext>
            </a:extLst>
          </p:cNvPr>
          <p:cNvSpPr txBox="1">
            <a:spLocks/>
          </p:cNvSpPr>
          <p:nvPr/>
        </p:nvSpPr>
        <p:spPr>
          <a:xfrm>
            <a:off x="353568" y="1630298"/>
            <a:ext cx="11545824" cy="442088"/>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CA" sz="1600"/>
              <a:t>External factors and hardly measurable variables will most certainly influence the accuracy of our predictive model: </a:t>
            </a:r>
          </a:p>
        </p:txBody>
      </p:sp>
      <p:pic>
        <p:nvPicPr>
          <p:cNvPr id="14" name="Picture 13" descr="A picture containing text, screenshot&#10;&#10;Description automatically generated">
            <a:extLst>
              <a:ext uri="{FF2B5EF4-FFF2-40B4-BE49-F238E27FC236}">
                <a16:creationId xmlns:a16="http://schemas.microsoft.com/office/drawing/2014/main" id="{66B0D057-A37F-F9C7-FE4C-DF6DCC072050}"/>
              </a:ext>
            </a:extLst>
          </p:cNvPr>
          <p:cNvPicPr>
            <a:picLocks noChangeAspect="1"/>
          </p:cNvPicPr>
          <p:nvPr/>
        </p:nvPicPr>
        <p:blipFill>
          <a:blip r:embed="rId2"/>
          <a:stretch>
            <a:fillRect/>
          </a:stretch>
        </p:blipFill>
        <p:spPr>
          <a:xfrm>
            <a:off x="6236845" y="4217269"/>
            <a:ext cx="5671531" cy="1102005"/>
          </a:xfrm>
          <a:prstGeom prst="rect">
            <a:avLst/>
          </a:prstGeom>
        </p:spPr>
      </p:pic>
      <p:pic>
        <p:nvPicPr>
          <p:cNvPr id="16" name="Picture 15" descr="A picture containing text, screenshot&#10;&#10;Description automatically generated">
            <a:extLst>
              <a:ext uri="{FF2B5EF4-FFF2-40B4-BE49-F238E27FC236}">
                <a16:creationId xmlns:a16="http://schemas.microsoft.com/office/drawing/2014/main" id="{E87E33FC-9607-F599-6886-A1D353DF6BF7}"/>
              </a:ext>
            </a:extLst>
          </p:cNvPr>
          <p:cNvPicPr>
            <a:picLocks noChangeAspect="1"/>
          </p:cNvPicPr>
          <p:nvPr/>
        </p:nvPicPr>
        <p:blipFill>
          <a:blip r:embed="rId3"/>
          <a:stretch>
            <a:fillRect/>
          </a:stretch>
        </p:blipFill>
        <p:spPr>
          <a:xfrm>
            <a:off x="6236845" y="5507324"/>
            <a:ext cx="5633531" cy="1330008"/>
          </a:xfrm>
          <a:prstGeom prst="rect">
            <a:avLst/>
          </a:prstGeom>
        </p:spPr>
      </p:pic>
    </p:spTree>
    <p:extLst>
      <p:ext uri="{BB962C8B-B14F-4D97-AF65-F5344CB8AC3E}">
        <p14:creationId xmlns:p14="http://schemas.microsoft.com/office/powerpoint/2010/main" val="41750992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549A2C4-F0B4-9E2A-D1AF-011393BEC2A7}"/>
              </a:ext>
            </a:extLst>
          </p:cNvPr>
          <p:cNvSpPr>
            <a:spLocks noGrp="1"/>
          </p:cNvSpPr>
          <p:nvPr>
            <p:ph idx="1"/>
          </p:nvPr>
        </p:nvSpPr>
        <p:spPr>
          <a:xfrm>
            <a:off x="316992" y="1633729"/>
            <a:ext cx="5449824" cy="4669536"/>
          </a:xfrm>
        </p:spPr>
        <p:txBody>
          <a:bodyPr>
            <a:noAutofit/>
          </a:bodyPr>
          <a:lstStyle/>
          <a:p>
            <a:pPr>
              <a:buAutoNum type="arabicPeriod"/>
            </a:pPr>
            <a:r>
              <a:rPr lang="fr-CA" sz="1100" b="1" dirty="0"/>
              <a:t>Data exploration: </a:t>
            </a:r>
          </a:p>
          <a:p>
            <a:r>
              <a:rPr lang="fr-CA" sz="1100" dirty="0"/>
              <a:t>Identification of </a:t>
            </a:r>
            <a:r>
              <a:rPr lang="fr-CA" sz="1100" dirty="0" err="1"/>
              <a:t>each</a:t>
            </a:r>
            <a:r>
              <a:rPr lang="fr-CA" sz="1100" dirty="0"/>
              <a:t> variables and </a:t>
            </a:r>
            <a:r>
              <a:rPr lang="fr-CA" sz="1100" dirty="0" err="1"/>
              <a:t>removal</a:t>
            </a:r>
            <a:r>
              <a:rPr lang="fr-CA" sz="1100" dirty="0"/>
              <a:t> of all </a:t>
            </a:r>
            <a:r>
              <a:rPr lang="fr-CA" sz="1100" dirty="0" err="1"/>
              <a:t>irrelevant</a:t>
            </a:r>
            <a:r>
              <a:rPr lang="fr-CA" sz="1100" dirty="0"/>
              <a:t> or </a:t>
            </a:r>
            <a:r>
              <a:rPr lang="fr-CA" sz="1100" dirty="0" err="1"/>
              <a:t>meaningless</a:t>
            </a:r>
            <a:r>
              <a:rPr lang="fr-CA" sz="1100" dirty="0"/>
              <a:t> </a:t>
            </a:r>
            <a:r>
              <a:rPr lang="fr-CA" sz="1100" dirty="0" err="1"/>
              <a:t>obserrvations</a:t>
            </a:r>
            <a:r>
              <a:rPr lang="fr-CA" sz="1100" dirty="0"/>
              <a:t>.</a:t>
            </a:r>
          </a:p>
          <a:p>
            <a:pPr>
              <a:buAutoNum type="arabicPeriod"/>
            </a:pPr>
            <a:endParaRPr lang="fr-CA" sz="1100" dirty="0"/>
          </a:p>
          <a:p>
            <a:pPr marL="0" indent="0">
              <a:buNone/>
            </a:pPr>
            <a:r>
              <a:rPr lang="fr-CA" sz="1100" b="1" dirty="0"/>
              <a:t>2.  Data </a:t>
            </a:r>
            <a:r>
              <a:rPr lang="fr-CA" sz="1100" b="1" dirty="0" err="1"/>
              <a:t>selection</a:t>
            </a:r>
            <a:r>
              <a:rPr lang="fr-CA" sz="1100" b="1" dirty="0"/>
              <a:t>:</a:t>
            </a:r>
          </a:p>
          <a:p>
            <a:r>
              <a:rPr lang="fr-CA" sz="1100" dirty="0"/>
              <a:t>Removal of all variables not </a:t>
            </a:r>
            <a:r>
              <a:rPr lang="fr-CA" sz="1100" dirty="0" err="1"/>
              <a:t>related</a:t>
            </a:r>
            <a:r>
              <a:rPr lang="fr-CA" sz="1100" dirty="0"/>
              <a:t> to </a:t>
            </a:r>
            <a:r>
              <a:rPr lang="fr-CA" sz="1100" dirty="0" err="1"/>
              <a:t>our</a:t>
            </a:r>
            <a:r>
              <a:rPr lang="fr-CA" sz="1100" dirty="0"/>
              <a:t> focus on the </a:t>
            </a:r>
            <a:r>
              <a:rPr lang="fr-CA" sz="1100" dirty="0" err="1"/>
              <a:t>insurance</a:t>
            </a:r>
            <a:r>
              <a:rPr lang="fr-CA" sz="1100" dirty="0"/>
              <a:t> </a:t>
            </a:r>
            <a:r>
              <a:rPr lang="fr-CA" sz="1100" dirty="0" err="1"/>
              <a:t>industry</a:t>
            </a:r>
            <a:r>
              <a:rPr lang="fr-CA" sz="1100" dirty="0"/>
              <a:t> (OCC_DOW, OCC_DAY, OCC_DOY, DIVISION)</a:t>
            </a:r>
          </a:p>
          <a:p>
            <a:r>
              <a:rPr lang="fr-CA" sz="1100" dirty="0"/>
              <a:t>Removal of OCC_DATE </a:t>
            </a:r>
            <a:r>
              <a:rPr lang="fr-CA" sz="1100" dirty="0" err="1"/>
              <a:t>although</a:t>
            </a:r>
            <a:r>
              <a:rPr lang="fr-CA" sz="1100" dirty="0"/>
              <a:t> </a:t>
            </a:r>
            <a:r>
              <a:rPr lang="fr-CA" sz="1100" dirty="0" err="1"/>
              <a:t>its</a:t>
            </a:r>
            <a:r>
              <a:rPr lang="fr-CA" sz="1100" dirty="0"/>
              <a:t> components OCC_HOUR and OCC_MONTH have been </a:t>
            </a:r>
            <a:r>
              <a:rPr lang="fr-CA" sz="1100" dirty="0" err="1"/>
              <a:t>retained</a:t>
            </a:r>
            <a:r>
              <a:rPr lang="fr-CA" sz="1100" dirty="0"/>
              <a:t> for future data </a:t>
            </a:r>
            <a:r>
              <a:rPr lang="fr-CA" sz="1100" dirty="0" err="1"/>
              <a:t>visualization</a:t>
            </a:r>
            <a:r>
              <a:rPr lang="fr-CA" sz="1100" dirty="0"/>
              <a:t> and </a:t>
            </a:r>
            <a:r>
              <a:rPr lang="fr-CA" sz="1100" dirty="0" err="1"/>
              <a:t>analysis</a:t>
            </a:r>
            <a:r>
              <a:rPr lang="fr-CA" sz="1100" dirty="0"/>
              <a:t>.  </a:t>
            </a:r>
          </a:p>
          <a:p>
            <a:r>
              <a:rPr lang="fr-CA" sz="1100" dirty="0"/>
              <a:t>For LONG_WGS84 and LAT_WGS84 variables, </a:t>
            </a:r>
            <a:r>
              <a:rPr lang="fr-CA" sz="1100" dirty="0" err="1"/>
              <a:t>we</a:t>
            </a:r>
            <a:r>
              <a:rPr lang="fr-CA" sz="1100" dirty="0"/>
              <a:t> </a:t>
            </a:r>
            <a:r>
              <a:rPr lang="fr-CA" sz="1100" dirty="0" err="1"/>
              <a:t>removed</a:t>
            </a:r>
            <a:r>
              <a:rPr lang="fr-CA" sz="1100" dirty="0"/>
              <a:t> </a:t>
            </a:r>
            <a:r>
              <a:rPr lang="fr-CA" sz="1100" dirty="0" err="1"/>
              <a:t>them</a:t>
            </a:r>
            <a:r>
              <a:rPr lang="fr-CA" sz="1100" dirty="0"/>
              <a:t> and </a:t>
            </a:r>
            <a:r>
              <a:rPr lang="fr-CA" sz="1100" dirty="0" err="1"/>
              <a:t>only</a:t>
            </a:r>
            <a:r>
              <a:rPr lang="fr-CA" sz="1100" dirty="0"/>
              <a:t> </a:t>
            </a:r>
            <a:r>
              <a:rPr lang="fr-CA" sz="1100" dirty="0" err="1"/>
              <a:t>keeps</a:t>
            </a:r>
            <a:r>
              <a:rPr lang="fr-CA" sz="1100" dirty="0"/>
              <a:t> x and y </a:t>
            </a:r>
            <a:r>
              <a:rPr lang="fr-CA" sz="1100" dirty="0" err="1"/>
              <a:t>since</a:t>
            </a:r>
            <a:r>
              <a:rPr lang="fr-CA" sz="1100" dirty="0"/>
              <a:t> </a:t>
            </a:r>
            <a:r>
              <a:rPr lang="fr-CA" sz="1100" dirty="0" err="1"/>
              <a:t>they</a:t>
            </a:r>
            <a:r>
              <a:rPr lang="fr-CA" sz="1100" dirty="0"/>
              <a:t> are the </a:t>
            </a:r>
            <a:r>
              <a:rPr lang="fr-CA" sz="1100" dirty="0" err="1"/>
              <a:t>same</a:t>
            </a:r>
            <a:endParaRPr lang="fr-CA" sz="1100" dirty="0"/>
          </a:p>
          <a:p>
            <a:pPr marL="0" indent="0">
              <a:buNone/>
            </a:pPr>
            <a:endParaRPr lang="fr-CA" sz="1100" dirty="0"/>
          </a:p>
          <a:p>
            <a:pPr marL="0" marR="0" lvl="0" indent="0" algn="l" defTabSz="914400" rtl="0" eaLnBrk="1" fontAlgn="auto" latinLnBrk="0" hangingPunct="1">
              <a:lnSpc>
                <a:spcPct val="90000"/>
              </a:lnSpc>
              <a:spcBef>
                <a:spcPts val="1000"/>
              </a:spcBef>
              <a:spcAft>
                <a:spcPts val="0"/>
              </a:spcAft>
              <a:buClrTx/>
              <a:buSzTx/>
              <a:buNone/>
              <a:tabLst/>
              <a:defRPr/>
            </a:pPr>
            <a:r>
              <a:rPr kumimoji="0" lang="fr-CA" sz="1100" b="1"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3.  Data </a:t>
            </a:r>
            <a:r>
              <a:rPr lang="fr-CA" sz="1100" b="1" dirty="0" err="1"/>
              <a:t>visualization</a:t>
            </a:r>
            <a:r>
              <a:rPr lang="fr-CA" sz="1100" b="1" dirty="0"/>
              <a:t> </a:t>
            </a:r>
            <a:r>
              <a:rPr kumimoji="0" lang="fr-CA" sz="1100" b="1"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a:t>
            </a:r>
          </a:p>
          <a:p>
            <a:r>
              <a:rPr lang="fr-CA" sz="1100" dirty="0"/>
              <a:t>By </a:t>
            </a:r>
            <a:r>
              <a:rPr lang="fr-CA" sz="1100" dirty="0" err="1"/>
              <a:t>utilizing</a:t>
            </a:r>
            <a:r>
              <a:rPr lang="fr-CA" sz="1100" dirty="0"/>
              <a:t> pivot tables in Excel, </a:t>
            </a:r>
            <a:r>
              <a:rPr lang="fr-CA" sz="1100" dirty="0" err="1"/>
              <a:t>we</a:t>
            </a:r>
            <a:r>
              <a:rPr lang="fr-CA" sz="1100" dirty="0"/>
              <a:t> have </a:t>
            </a:r>
            <a:r>
              <a:rPr lang="fr-CA" sz="1100" dirty="0" err="1"/>
              <a:t>plotted</a:t>
            </a:r>
            <a:r>
              <a:rPr lang="fr-CA" sz="1100" dirty="0"/>
              <a:t> a </a:t>
            </a:r>
            <a:r>
              <a:rPr lang="fr-CA" sz="1100" dirty="0" err="1"/>
              <a:t>variety</a:t>
            </a:r>
            <a:r>
              <a:rPr lang="fr-CA" sz="1100" dirty="0"/>
              <a:t> of charts to </a:t>
            </a:r>
            <a:r>
              <a:rPr lang="fr-CA" sz="1100" dirty="0" err="1"/>
              <a:t>obtain</a:t>
            </a:r>
            <a:r>
              <a:rPr lang="fr-CA" sz="1100" dirty="0"/>
              <a:t> a </a:t>
            </a:r>
            <a:r>
              <a:rPr lang="fr-CA" sz="1100" dirty="0" err="1"/>
              <a:t>fundamental</a:t>
            </a:r>
            <a:r>
              <a:rPr lang="fr-CA" sz="1100" dirty="0"/>
              <a:t> </a:t>
            </a:r>
            <a:r>
              <a:rPr lang="fr-CA" sz="1100" dirty="0" err="1"/>
              <a:t>understanding</a:t>
            </a:r>
            <a:r>
              <a:rPr lang="fr-CA" sz="1100" dirty="0"/>
              <a:t> of the </a:t>
            </a:r>
            <a:r>
              <a:rPr lang="fr-CA" sz="1100" dirty="0" err="1"/>
              <a:t>correlation</a:t>
            </a:r>
            <a:r>
              <a:rPr lang="fr-CA" sz="1100" dirty="0"/>
              <a:t> </a:t>
            </a:r>
            <a:r>
              <a:rPr lang="fr-CA" sz="1100" dirty="0" err="1"/>
              <a:t>between</a:t>
            </a:r>
            <a:r>
              <a:rPr lang="fr-CA" sz="1100" dirty="0"/>
              <a:t> </a:t>
            </a:r>
            <a:r>
              <a:rPr lang="fr-CA" sz="1100" dirty="0" err="1"/>
              <a:t>each</a:t>
            </a:r>
            <a:r>
              <a:rPr lang="fr-CA" sz="1100" dirty="0"/>
              <a:t> variable and have a big </a:t>
            </a:r>
            <a:r>
              <a:rPr lang="fr-CA" sz="1100" dirty="0" err="1"/>
              <a:t>picture</a:t>
            </a:r>
            <a:r>
              <a:rPr lang="fr-CA" sz="1100" dirty="0"/>
              <a:t> of how </a:t>
            </a:r>
            <a:r>
              <a:rPr lang="fr-CA" sz="1100" dirty="0" err="1"/>
              <a:t>we</a:t>
            </a:r>
            <a:r>
              <a:rPr lang="fr-CA" sz="1100" dirty="0"/>
              <a:t> </a:t>
            </a:r>
            <a:r>
              <a:rPr lang="fr-CA" sz="1100" dirty="0" err="1"/>
              <a:t>make</a:t>
            </a:r>
            <a:r>
              <a:rPr lang="fr-CA" sz="1100" dirty="0"/>
              <a:t> </a:t>
            </a:r>
            <a:r>
              <a:rPr lang="fr-CA" sz="1100" dirty="0" err="1"/>
              <a:t>our</a:t>
            </a:r>
            <a:r>
              <a:rPr lang="fr-CA" sz="1100" dirty="0"/>
              <a:t> model </a:t>
            </a:r>
            <a:r>
              <a:rPr lang="fr-CA" sz="1100" dirty="0" err="1"/>
              <a:t>later</a:t>
            </a:r>
            <a:r>
              <a:rPr lang="fr-CA" sz="1100" dirty="0"/>
              <a:t>. </a:t>
            </a:r>
          </a:p>
          <a:p>
            <a:r>
              <a:rPr lang="fr-CA" sz="1100" dirty="0" err="1"/>
              <a:t>Through</a:t>
            </a:r>
            <a:r>
              <a:rPr lang="fr-CA" sz="1100" dirty="0"/>
              <a:t> </a:t>
            </a:r>
            <a:r>
              <a:rPr lang="fr-CA" sz="1100" dirty="0" err="1"/>
              <a:t>these</a:t>
            </a:r>
            <a:r>
              <a:rPr lang="fr-CA" sz="1100" dirty="0"/>
              <a:t> charts, </a:t>
            </a:r>
            <a:r>
              <a:rPr lang="fr-CA" sz="1100" dirty="0" err="1"/>
              <a:t>we</a:t>
            </a:r>
            <a:r>
              <a:rPr lang="fr-CA" sz="1100" dirty="0"/>
              <a:t> can observe the changes in the </a:t>
            </a:r>
            <a:r>
              <a:rPr lang="fr-CA" sz="1100" dirty="0" err="1"/>
              <a:t>number</a:t>
            </a:r>
            <a:r>
              <a:rPr lang="fr-CA" sz="1100" dirty="0"/>
              <a:t> of </a:t>
            </a:r>
            <a:r>
              <a:rPr lang="fr-CA" sz="1100" dirty="0" err="1"/>
              <a:t>deaths</a:t>
            </a:r>
            <a:r>
              <a:rPr lang="fr-CA" sz="1100" dirty="0"/>
              <a:t> and injuries </a:t>
            </a:r>
            <a:r>
              <a:rPr lang="fr-CA" sz="1100" dirty="0" err="1"/>
              <a:t>across</a:t>
            </a:r>
            <a:r>
              <a:rPr lang="fr-CA" sz="1100" dirty="0"/>
              <a:t> </a:t>
            </a:r>
            <a:r>
              <a:rPr lang="fr-CA" sz="1100" dirty="0" err="1"/>
              <a:t>different</a:t>
            </a:r>
            <a:r>
              <a:rPr lang="fr-CA" sz="1100" dirty="0"/>
              <a:t> </a:t>
            </a:r>
            <a:r>
              <a:rPr lang="fr-CA" sz="1100" dirty="0" err="1"/>
              <a:t>years</a:t>
            </a:r>
            <a:r>
              <a:rPr lang="fr-CA" sz="1100" dirty="0"/>
              <a:t>, </a:t>
            </a:r>
            <a:r>
              <a:rPr lang="fr-CA" sz="1100" dirty="0" err="1"/>
              <a:t>seasons</a:t>
            </a:r>
            <a:r>
              <a:rPr lang="fr-CA" sz="1100" dirty="0"/>
              <a:t>, and </a:t>
            </a:r>
            <a:r>
              <a:rPr lang="fr-CA" sz="1100" dirty="0" err="1"/>
              <a:t>months</a:t>
            </a:r>
            <a:r>
              <a:rPr lang="fr-CA" sz="1100" dirty="0"/>
              <a:t>. (</a:t>
            </a:r>
            <a:r>
              <a:rPr lang="fr-CA" sz="1100" dirty="0" err="1"/>
              <a:t>we</a:t>
            </a:r>
            <a:r>
              <a:rPr lang="fr-CA" sz="1100" dirty="0"/>
              <a:t> are not </a:t>
            </a:r>
            <a:r>
              <a:rPr lang="fr-CA" sz="1100" dirty="0" err="1"/>
              <a:t>using</a:t>
            </a:r>
            <a:r>
              <a:rPr lang="fr-CA" sz="1100" dirty="0"/>
              <a:t> </a:t>
            </a:r>
            <a:r>
              <a:rPr lang="fr-CA" sz="1100" dirty="0" err="1"/>
              <a:t>excel</a:t>
            </a:r>
            <a:r>
              <a:rPr lang="fr-CA" sz="1100" dirty="0"/>
              <a:t> to do data </a:t>
            </a:r>
            <a:r>
              <a:rPr lang="fr-CA" sz="1100" dirty="0" err="1"/>
              <a:t>cleaning</a:t>
            </a:r>
            <a:r>
              <a:rPr lang="fr-CA" sz="1100" dirty="0"/>
              <a:t>, </a:t>
            </a:r>
            <a:r>
              <a:rPr lang="fr-CA" sz="1100" dirty="0" err="1"/>
              <a:t>it</a:t>
            </a:r>
            <a:r>
              <a:rPr lang="fr-CA" sz="1100" dirty="0"/>
              <a:t> </a:t>
            </a:r>
            <a:r>
              <a:rPr lang="fr-CA" sz="1100" dirty="0" err="1"/>
              <a:t>is</a:t>
            </a:r>
            <a:r>
              <a:rPr lang="fr-CA" sz="1100" dirty="0"/>
              <a:t> </a:t>
            </a:r>
            <a:r>
              <a:rPr lang="fr-CA" sz="1100" dirty="0" err="1"/>
              <a:t>just</a:t>
            </a:r>
            <a:r>
              <a:rPr lang="fr-CA" sz="1100" dirty="0"/>
              <a:t> for </a:t>
            </a:r>
            <a:r>
              <a:rPr lang="fr-CA" sz="1100" dirty="0" err="1"/>
              <a:t>using</a:t>
            </a:r>
            <a:r>
              <a:rPr lang="fr-CA" sz="1100" dirty="0"/>
              <a:t> pivot table to </a:t>
            </a:r>
            <a:r>
              <a:rPr lang="fr-CA" sz="1100" dirty="0" err="1"/>
              <a:t>see</a:t>
            </a:r>
            <a:r>
              <a:rPr lang="fr-CA" sz="1100" dirty="0"/>
              <a:t> </a:t>
            </a:r>
            <a:r>
              <a:rPr lang="fr-CA" sz="1100" dirty="0" err="1"/>
              <a:t>some</a:t>
            </a:r>
            <a:r>
              <a:rPr lang="fr-CA" sz="1100" dirty="0"/>
              <a:t> key </a:t>
            </a:r>
            <a:r>
              <a:rPr lang="fr-CA" sz="1100" dirty="0" err="1"/>
              <a:t>features</a:t>
            </a:r>
            <a:r>
              <a:rPr lang="fr-CA" sz="1100" dirty="0"/>
              <a:t>)</a:t>
            </a:r>
          </a:p>
        </p:txBody>
      </p:sp>
      <p:sp>
        <p:nvSpPr>
          <p:cNvPr id="4" name="Title 2">
            <a:extLst>
              <a:ext uri="{FF2B5EF4-FFF2-40B4-BE49-F238E27FC236}">
                <a16:creationId xmlns:a16="http://schemas.microsoft.com/office/drawing/2014/main" id="{931A3CA0-725D-4F0F-0A5D-4F561D8C7C1C}"/>
              </a:ext>
            </a:extLst>
          </p:cNvPr>
          <p:cNvSpPr>
            <a:spLocks noGrp="1"/>
          </p:cNvSpPr>
          <p:nvPr>
            <p:ph type="title"/>
          </p:nvPr>
        </p:nvSpPr>
        <p:spPr>
          <a:xfrm>
            <a:off x="9281332" y="208718"/>
            <a:ext cx="2743200" cy="891441"/>
          </a:xfrm>
        </p:spPr>
        <p:txBody>
          <a:bodyPr/>
          <a:lstStyle/>
          <a:p>
            <a:r>
              <a:rPr lang="fr-CA" sz="3200" dirty="0"/>
              <a:t>ANALYTICAL PLAN</a:t>
            </a:r>
            <a:endParaRPr lang="fr-CA" dirty="0"/>
          </a:p>
        </p:txBody>
      </p:sp>
      <p:sp>
        <p:nvSpPr>
          <p:cNvPr id="5" name="Content Placeholder 1">
            <a:extLst>
              <a:ext uri="{FF2B5EF4-FFF2-40B4-BE49-F238E27FC236}">
                <a16:creationId xmlns:a16="http://schemas.microsoft.com/office/drawing/2014/main" id="{4B26A908-1E23-59F4-6F4A-11722141F7CF}"/>
              </a:ext>
            </a:extLst>
          </p:cNvPr>
          <p:cNvSpPr txBox="1">
            <a:spLocks/>
          </p:cNvSpPr>
          <p:nvPr/>
        </p:nvSpPr>
        <p:spPr>
          <a:xfrm>
            <a:off x="5806268" y="1633729"/>
            <a:ext cx="6068740" cy="501555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fr-CA" sz="1100" b="1" dirty="0"/>
              <a:t>4.  Data </a:t>
            </a:r>
            <a:r>
              <a:rPr lang="fr-CA" sz="1100" b="1" dirty="0" err="1"/>
              <a:t>Creation</a:t>
            </a:r>
            <a:r>
              <a:rPr lang="fr-CA" sz="1100" b="1" dirty="0"/>
              <a:t>:</a:t>
            </a:r>
          </a:p>
          <a:p>
            <a:r>
              <a:rPr lang="fr-CA" sz="1100" dirty="0" err="1"/>
              <a:t>Creation</a:t>
            </a:r>
            <a:r>
              <a:rPr lang="fr-CA" sz="1100" dirty="0"/>
              <a:t> of a new variable </a:t>
            </a:r>
            <a:r>
              <a:rPr lang="fr-CA" sz="1100" dirty="0" err="1"/>
              <a:t>called</a:t>
            </a:r>
            <a:r>
              <a:rPr lang="fr-CA" sz="1100" dirty="0"/>
              <a:t> “</a:t>
            </a:r>
            <a:r>
              <a:rPr lang="fr-CA" sz="1100" b="1" dirty="0" err="1"/>
              <a:t>Region</a:t>
            </a:r>
            <a:r>
              <a:rPr lang="fr-CA" sz="1100" dirty="0"/>
              <a:t>” to group all the </a:t>
            </a:r>
            <a:r>
              <a:rPr lang="fr-CA" sz="1100" dirty="0" err="1"/>
              <a:t>neighborhoods</a:t>
            </a:r>
            <a:r>
              <a:rPr lang="fr-CA" sz="1100" dirty="0"/>
              <a:t> </a:t>
            </a:r>
            <a:r>
              <a:rPr lang="fr-CA" sz="1100" dirty="0" err="1"/>
              <a:t>into</a:t>
            </a:r>
            <a:r>
              <a:rPr lang="fr-CA" sz="1100" dirty="0"/>
              <a:t> 6 groups </a:t>
            </a:r>
            <a:r>
              <a:rPr lang="fr-CA" sz="1100" dirty="0" err="1"/>
              <a:t>formed</a:t>
            </a:r>
            <a:r>
              <a:rPr lang="fr-CA" sz="1100" dirty="0"/>
              <a:t> by the former </a:t>
            </a:r>
            <a:r>
              <a:rPr lang="fr-CA" sz="1100" dirty="0" err="1"/>
              <a:t>municipalities</a:t>
            </a:r>
            <a:r>
              <a:rPr lang="fr-CA" sz="1100" dirty="0"/>
              <a:t> </a:t>
            </a:r>
            <a:r>
              <a:rPr lang="fr-CA" sz="1100" dirty="0" err="1"/>
              <a:t>now</a:t>
            </a:r>
            <a:r>
              <a:rPr lang="fr-CA" sz="1100" dirty="0"/>
              <a:t> forming the city of Toronto. </a:t>
            </a:r>
            <a:r>
              <a:rPr lang="en-CA" sz="900" dirty="0">
                <a:effectLst/>
              </a:rPr>
              <a:t>['YORK',</a:t>
            </a:r>
            <a:r>
              <a:rPr lang="en-CA" sz="900" dirty="0"/>
              <a:t> </a:t>
            </a:r>
            <a:r>
              <a:rPr lang="en-CA" sz="900" dirty="0">
                <a:effectLst/>
              </a:rPr>
              <a:t>'NORTH YORK',</a:t>
            </a:r>
            <a:r>
              <a:rPr lang="en-CA" sz="900" dirty="0"/>
              <a:t> </a:t>
            </a:r>
            <a:r>
              <a:rPr lang="en-CA" sz="900" dirty="0">
                <a:effectLst/>
              </a:rPr>
              <a:t>'EAST YORK',</a:t>
            </a:r>
            <a:r>
              <a:rPr lang="en-CA" sz="900" dirty="0"/>
              <a:t> </a:t>
            </a:r>
            <a:r>
              <a:rPr lang="en-CA" sz="900" dirty="0">
                <a:effectLst/>
              </a:rPr>
              <a:t>'SCARBOROUGH',</a:t>
            </a:r>
            <a:r>
              <a:rPr lang="en-CA" sz="900" dirty="0"/>
              <a:t> </a:t>
            </a:r>
            <a:r>
              <a:rPr lang="en-CA" sz="900" dirty="0">
                <a:effectLst/>
              </a:rPr>
              <a:t>'ETOBICOKE',</a:t>
            </a:r>
            <a:r>
              <a:rPr lang="en-CA" sz="900" dirty="0"/>
              <a:t> </a:t>
            </a:r>
            <a:r>
              <a:rPr lang="en-CA" sz="900" dirty="0">
                <a:effectLst/>
              </a:rPr>
              <a:t>'TORONTO’]. </a:t>
            </a:r>
            <a:r>
              <a:rPr lang="fr-CA" sz="1100" dirty="0" err="1"/>
              <a:t>We</a:t>
            </a:r>
            <a:r>
              <a:rPr lang="fr-CA" sz="1100" dirty="0"/>
              <a:t> </a:t>
            </a:r>
            <a:r>
              <a:rPr lang="fr-CA" sz="1100" dirty="0" err="1"/>
              <a:t>used</a:t>
            </a:r>
            <a:r>
              <a:rPr lang="fr-CA" sz="1100" dirty="0"/>
              <a:t> an </a:t>
            </a:r>
            <a:r>
              <a:rPr lang="fr-CA" sz="1100" dirty="0" err="1"/>
              <a:t>external</a:t>
            </a:r>
            <a:r>
              <a:rPr lang="fr-CA" sz="1100" dirty="0"/>
              <a:t> </a:t>
            </a:r>
            <a:r>
              <a:rPr lang="fr-CA" sz="1100" dirty="0" err="1"/>
              <a:t>dataset</a:t>
            </a:r>
            <a:r>
              <a:rPr lang="fr-CA" sz="1100" dirty="0"/>
              <a:t> </a:t>
            </a:r>
            <a:r>
              <a:rPr lang="fr-CA" sz="1100" dirty="0" err="1"/>
              <a:t>named</a:t>
            </a:r>
            <a:r>
              <a:rPr lang="fr-CA" sz="1100" dirty="0"/>
              <a:t> “Former </a:t>
            </a:r>
            <a:r>
              <a:rPr lang="fr-CA" sz="1100" dirty="0" err="1"/>
              <a:t>Municipality</a:t>
            </a:r>
            <a:r>
              <a:rPr lang="fr-CA" sz="1100" dirty="0"/>
              <a:t> </a:t>
            </a:r>
            <a:r>
              <a:rPr lang="fr-CA" sz="1100" dirty="0" err="1"/>
              <a:t>Boundaries</a:t>
            </a:r>
            <a:r>
              <a:rPr lang="fr-CA" sz="1100" dirty="0"/>
              <a:t>” </a:t>
            </a:r>
            <a:r>
              <a:rPr lang="fr-CA" sz="1100" dirty="0" err="1"/>
              <a:t>from</a:t>
            </a:r>
            <a:r>
              <a:rPr lang="fr-CA" sz="1100" dirty="0"/>
              <a:t> Toronto open data </a:t>
            </a:r>
            <a:r>
              <a:rPr lang="fr-CA" sz="1100" dirty="0" err="1"/>
              <a:t>website</a:t>
            </a:r>
            <a:r>
              <a:rPr lang="fr-CA" sz="1100" dirty="0"/>
              <a:t> for us to </a:t>
            </a:r>
            <a:r>
              <a:rPr lang="fr-CA" sz="1100" dirty="0" err="1"/>
              <a:t>create</a:t>
            </a:r>
            <a:r>
              <a:rPr lang="fr-CA" sz="1100" dirty="0"/>
              <a:t> the </a:t>
            </a:r>
            <a:r>
              <a:rPr lang="fr-CA" sz="1100" dirty="0" err="1"/>
              <a:t>Region</a:t>
            </a:r>
            <a:r>
              <a:rPr lang="fr-CA" sz="1100" dirty="0"/>
              <a:t> variable. </a:t>
            </a:r>
          </a:p>
          <a:p>
            <a:r>
              <a:rPr lang="fr-CA" sz="1100" dirty="0" err="1"/>
              <a:t>Creation</a:t>
            </a:r>
            <a:r>
              <a:rPr lang="fr-CA" sz="1100" dirty="0"/>
              <a:t> of a new variable </a:t>
            </a:r>
            <a:r>
              <a:rPr lang="fr-CA" sz="1100" dirty="0" err="1"/>
              <a:t>called</a:t>
            </a:r>
            <a:r>
              <a:rPr lang="fr-CA" sz="1100" dirty="0"/>
              <a:t> "</a:t>
            </a:r>
            <a:r>
              <a:rPr lang="fr-CA" sz="1100" b="1" dirty="0" err="1"/>
              <a:t>Season</a:t>
            </a:r>
            <a:r>
              <a:rPr lang="fr-CA" sz="1100" dirty="0"/>
              <a:t>" to analyse </a:t>
            </a:r>
            <a:r>
              <a:rPr lang="fr-CA" sz="1100" dirty="0" err="1"/>
              <a:t>seasonnality</a:t>
            </a:r>
            <a:r>
              <a:rPr lang="fr-CA" sz="1100" dirty="0"/>
              <a:t> and </a:t>
            </a:r>
            <a:r>
              <a:rPr lang="fr-CA" sz="1100" dirty="0" err="1"/>
              <a:t>particular</a:t>
            </a:r>
            <a:r>
              <a:rPr lang="fr-CA" sz="1100" dirty="0"/>
              <a:t> variations in the </a:t>
            </a:r>
            <a:r>
              <a:rPr lang="fr-CA" sz="1100" dirty="0" err="1"/>
              <a:t>number</a:t>
            </a:r>
            <a:r>
              <a:rPr lang="fr-CA" sz="1100" dirty="0"/>
              <a:t> of crimes and the </a:t>
            </a:r>
            <a:r>
              <a:rPr lang="fr-CA" sz="1100" dirty="0" err="1"/>
              <a:t>number</a:t>
            </a:r>
            <a:r>
              <a:rPr lang="fr-CA" sz="1100" dirty="0"/>
              <a:t> of people </a:t>
            </a:r>
            <a:r>
              <a:rPr lang="fr-CA" sz="1100" dirty="0" err="1"/>
              <a:t>dead</a:t>
            </a:r>
            <a:r>
              <a:rPr lang="fr-CA" sz="1100" dirty="0"/>
              <a:t> and </a:t>
            </a:r>
            <a:r>
              <a:rPr lang="fr-CA" sz="1100" dirty="0" err="1"/>
              <a:t>injured</a:t>
            </a:r>
            <a:r>
              <a:rPr lang="fr-CA" sz="1100" dirty="0"/>
              <a:t> </a:t>
            </a:r>
            <a:r>
              <a:rPr lang="fr-CA" sz="1100" dirty="0" err="1"/>
              <a:t>across</a:t>
            </a:r>
            <a:r>
              <a:rPr lang="fr-CA" sz="1100" dirty="0"/>
              <a:t> </a:t>
            </a:r>
            <a:r>
              <a:rPr lang="fr-CA" sz="1100" dirty="0" err="1"/>
              <a:t>different</a:t>
            </a:r>
            <a:r>
              <a:rPr lang="fr-CA" sz="1100" dirty="0"/>
              <a:t> </a:t>
            </a:r>
            <a:r>
              <a:rPr lang="fr-CA" sz="1100" dirty="0" err="1"/>
              <a:t>seasons</a:t>
            </a:r>
            <a:r>
              <a:rPr lang="fr-CA" sz="1100" dirty="0"/>
              <a:t>. </a:t>
            </a:r>
          </a:p>
          <a:p>
            <a:pPr marL="0" indent="0">
              <a:buFont typeface="Arial" panose="020B0604020202020204" pitchFamily="34" charset="0"/>
              <a:buNone/>
            </a:pPr>
            <a:endParaRPr lang="fr-CA" sz="1100" dirty="0"/>
          </a:p>
          <a:p>
            <a:pPr marL="0" indent="0">
              <a:buFont typeface="Arial" panose="020B0604020202020204" pitchFamily="34" charset="0"/>
              <a:buNone/>
            </a:pPr>
            <a:r>
              <a:rPr lang="fr-CA" sz="1100" b="1" dirty="0"/>
              <a:t>5.  Data </a:t>
            </a:r>
            <a:r>
              <a:rPr lang="fr-CA" sz="1100" b="1" dirty="0" err="1"/>
              <a:t>Cleaning</a:t>
            </a:r>
            <a:r>
              <a:rPr lang="fr-CA" sz="1100" b="1" dirty="0"/>
              <a:t> </a:t>
            </a:r>
          </a:p>
          <a:p>
            <a:r>
              <a:rPr lang="fr-CA" sz="1100" dirty="0"/>
              <a:t>Conversion of the </a:t>
            </a:r>
            <a:r>
              <a:rPr lang="fr-CA" sz="1100" dirty="0" err="1"/>
              <a:t>excel</a:t>
            </a:r>
            <a:r>
              <a:rPr lang="fr-CA" sz="1100" dirty="0"/>
              <a:t> </a:t>
            </a:r>
            <a:r>
              <a:rPr lang="fr-CA" sz="1100" dirty="0" err="1"/>
              <a:t>dataset</a:t>
            </a:r>
            <a:r>
              <a:rPr lang="fr-CA" sz="1100" dirty="0"/>
              <a:t> to csv file in </a:t>
            </a:r>
            <a:r>
              <a:rPr lang="fr-CA" sz="1100" dirty="0" err="1"/>
              <a:t>order</a:t>
            </a:r>
            <a:r>
              <a:rPr lang="fr-CA" sz="1100" dirty="0"/>
              <a:t> to use python to do the data </a:t>
            </a:r>
            <a:r>
              <a:rPr lang="fr-CA" sz="1100" dirty="0" err="1"/>
              <a:t>cleaning</a:t>
            </a:r>
            <a:r>
              <a:rPr lang="fr-CA" sz="1100" dirty="0"/>
              <a:t>. </a:t>
            </a:r>
          </a:p>
          <a:p>
            <a:r>
              <a:rPr lang="fr-CA" sz="1100" dirty="0" err="1"/>
              <a:t>Remove</a:t>
            </a:r>
            <a:r>
              <a:rPr lang="fr-CA" sz="1100" dirty="0"/>
              <a:t> all </a:t>
            </a:r>
            <a:r>
              <a:rPr lang="fr-CA" sz="1100" dirty="0" err="1"/>
              <a:t>missing</a:t>
            </a:r>
            <a:r>
              <a:rPr lang="fr-CA" sz="1100" dirty="0"/>
              <a:t> data and correct </a:t>
            </a:r>
            <a:r>
              <a:rPr lang="fr-CA" sz="1100" dirty="0" err="1"/>
              <a:t>meaningless</a:t>
            </a:r>
            <a:r>
              <a:rPr lang="fr-CA" sz="1100" dirty="0"/>
              <a:t> inputs (i.e., 0 y value). </a:t>
            </a:r>
          </a:p>
          <a:p>
            <a:pPr marL="0" indent="0">
              <a:buFont typeface="Arial" panose="020B0604020202020204" pitchFamily="34" charset="0"/>
              <a:buNone/>
            </a:pPr>
            <a:endParaRPr lang="fr-CA" sz="1100" dirty="0"/>
          </a:p>
          <a:p>
            <a:pPr marL="0" indent="0">
              <a:buFont typeface="Arial" panose="020B0604020202020204" pitchFamily="34" charset="0"/>
              <a:buNone/>
            </a:pPr>
            <a:r>
              <a:rPr lang="fr-CA" sz="1100" b="1" dirty="0"/>
              <a:t>6.  </a:t>
            </a:r>
            <a:r>
              <a:rPr lang="fr-CA" sz="1100" b="1" dirty="0" err="1"/>
              <a:t>Considering</a:t>
            </a:r>
            <a:r>
              <a:rPr lang="fr-CA" sz="1100" b="1" dirty="0"/>
              <a:t> </a:t>
            </a:r>
            <a:r>
              <a:rPr lang="fr-CA" sz="1100" b="1" dirty="0" err="1"/>
              <a:t>outliers</a:t>
            </a:r>
            <a:endParaRPr lang="fr-CA" sz="1100" b="1" dirty="0"/>
          </a:p>
          <a:p>
            <a:r>
              <a:rPr lang="fr-CA" sz="1100" dirty="0" err="1"/>
              <a:t>Currently</a:t>
            </a:r>
            <a:r>
              <a:rPr lang="fr-CA" sz="1100" dirty="0"/>
              <a:t>, </a:t>
            </a:r>
            <a:r>
              <a:rPr lang="fr-CA" sz="1100" dirty="0" err="1"/>
              <a:t>we</a:t>
            </a:r>
            <a:r>
              <a:rPr lang="fr-CA" sz="1100" dirty="0"/>
              <a:t> are not </a:t>
            </a:r>
            <a:r>
              <a:rPr lang="fr-CA" sz="1100" dirty="0" err="1"/>
              <a:t>addressing</a:t>
            </a:r>
            <a:r>
              <a:rPr lang="fr-CA" sz="1100" dirty="0"/>
              <a:t> </a:t>
            </a:r>
            <a:r>
              <a:rPr lang="fr-CA" sz="1100" dirty="0" err="1"/>
              <a:t>outliers</a:t>
            </a:r>
            <a:r>
              <a:rPr lang="fr-CA" sz="1100" dirty="0"/>
              <a:t> as </a:t>
            </a:r>
            <a:r>
              <a:rPr lang="fr-CA" sz="1100" dirty="0" err="1"/>
              <a:t>their</a:t>
            </a:r>
            <a:r>
              <a:rPr lang="fr-CA" sz="1100" dirty="0"/>
              <a:t> </a:t>
            </a:r>
            <a:r>
              <a:rPr lang="fr-CA" sz="1100" dirty="0" err="1"/>
              <a:t>presence</a:t>
            </a:r>
            <a:r>
              <a:rPr lang="fr-CA" sz="1100" dirty="0"/>
              <a:t> and identification </a:t>
            </a:r>
            <a:r>
              <a:rPr lang="fr-CA" sz="1100" dirty="0" err="1"/>
              <a:t>depend</a:t>
            </a:r>
            <a:r>
              <a:rPr lang="fr-CA" sz="1100" dirty="0"/>
              <a:t> on the </a:t>
            </a:r>
            <a:r>
              <a:rPr lang="fr-CA" sz="1100" dirty="0" err="1"/>
              <a:t>specific</a:t>
            </a:r>
            <a:r>
              <a:rPr lang="fr-CA" sz="1100" dirty="0"/>
              <a:t> variables </a:t>
            </a:r>
            <a:r>
              <a:rPr lang="fr-CA" sz="1100" dirty="0" err="1"/>
              <a:t>we</a:t>
            </a:r>
            <a:r>
              <a:rPr lang="fr-CA" sz="1100" dirty="0"/>
              <a:t> are </a:t>
            </a:r>
            <a:r>
              <a:rPr lang="fr-CA" sz="1100" dirty="0" err="1"/>
              <a:t>working</a:t>
            </a:r>
            <a:r>
              <a:rPr lang="fr-CA" sz="1100" dirty="0"/>
              <a:t> </a:t>
            </a:r>
            <a:r>
              <a:rPr lang="fr-CA" sz="1100" dirty="0" err="1"/>
              <a:t>with</a:t>
            </a:r>
            <a:r>
              <a:rPr lang="fr-CA" sz="1100" dirty="0"/>
              <a:t>. </a:t>
            </a:r>
            <a:r>
              <a:rPr lang="fr-CA" sz="1100" dirty="0" err="1"/>
              <a:t>Later</a:t>
            </a:r>
            <a:r>
              <a:rPr lang="fr-CA" sz="1100" dirty="0"/>
              <a:t> in part 2, </a:t>
            </a:r>
            <a:r>
              <a:rPr lang="fr-CA" sz="1100" dirty="0" err="1"/>
              <a:t>we</a:t>
            </a:r>
            <a:r>
              <a:rPr lang="fr-CA" sz="1100" dirty="0"/>
              <a:t> </a:t>
            </a:r>
            <a:r>
              <a:rPr lang="fr-CA" sz="1100" dirty="0" err="1"/>
              <a:t>will</a:t>
            </a:r>
            <a:r>
              <a:rPr lang="fr-CA" sz="1100" dirty="0"/>
              <a:t> </a:t>
            </a:r>
            <a:r>
              <a:rPr lang="fr-CA" sz="1100" dirty="0" err="1"/>
              <a:t>handle</a:t>
            </a:r>
            <a:r>
              <a:rPr lang="fr-CA" sz="1100" dirty="0"/>
              <a:t> and </a:t>
            </a:r>
            <a:r>
              <a:rPr lang="fr-CA" sz="1100" dirty="0" err="1"/>
              <a:t>potentially</a:t>
            </a:r>
            <a:r>
              <a:rPr lang="fr-CA" sz="1100" dirty="0"/>
              <a:t> </a:t>
            </a:r>
            <a:r>
              <a:rPr lang="fr-CA" sz="1100" dirty="0" err="1"/>
              <a:t>eliminate</a:t>
            </a:r>
            <a:r>
              <a:rPr lang="fr-CA" sz="1100" dirty="0"/>
              <a:t> </a:t>
            </a:r>
            <a:r>
              <a:rPr lang="fr-CA" sz="1100" dirty="0" err="1"/>
              <a:t>outliers</a:t>
            </a:r>
            <a:r>
              <a:rPr lang="fr-CA" sz="1100" dirty="0"/>
              <a:t> </a:t>
            </a:r>
            <a:r>
              <a:rPr lang="fr-CA" sz="1100" dirty="0" err="1"/>
              <a:t>depending</a:t>
            </a:r>
            <a:r>
              <a:rPr lang="fr-CA" sz="1100" dirty="0"/>
              <a:t> on the </a:t>
            </a:r>
            <a:r>
              <a:rPr lang="fr-CA" sz="1100" dirty="0" err="1"/>
              <a:t>sensitivity</a:t>
            </a:r>
            <a:r>
              <a:rPr lang="fr-CA" sz="1100" dirty="0"/>
              <a:t> of </a:t>
            </a:r>
            <a:r>
              <a:rPr lang="fr-CA" sz="1100" dirty="0" err="1"/>
              <a:t>our</a:t>
            </a:r>
            <a:r>
              <a:rPr lang="fr-CA" sz="1100" dirty="0"/>
              <a:t> </a:t>
            </a:r>
            <a:r>
              <a:rPr lang="fr-CA" sz="1100" dirty="0" err="1"/>
              <a:t>prediction</a:t>
            </a:r>
            <a:r>
              <a:rPr lang="fr-CA" sz="1100" dirty="0"/>
              <a:t> </a:t>
            </a:r>
            <a:r>
              <a:rPr lang="fr-CA" sz="1100" dirty="0" err="1"/>
              <a:t>models</a:t>
            </a:r>
            <a:r>
              <a:rPr lang="fr-CA" sz="1100" dirty="0"/>
              <a:t>.</a:t>
            </a:r>
          </a:p>
          <a:p>
            <a:pPr marL="0" indent="0">
              <a:buFont typeface="Arial" panose="020B0604020202020204" pitchFamily="34" charset="0"/>
              <a:buNone/>
            </a:pPr>
            <a:endParaRPr lang="fr-CA" sz="1100" dirty="0"/>
          </a:p>
        </p:txBody>
      </p:sp>
      <p:sp>
        <p:nvSpPr>
          <p:cNvPr id="6" name="Rectangle 5">
            <a:extLst>
              <a:ext uri="{FF2B5EF4-FFF2-40B4-BE49-F238E27FC236}">
                <a16:creationId xmlns:a16="http://schemas.microsoft.com/office/drawing/2014/main" id="{EB1ABCC0-4147-8E20-6A26-5725B6537AA0}"/>
              </a:ext>
            </a:extLst>
          </p:cNvPr>
          <p:cNvSpPr/>
          <p:nvPr/>
        </p:nvSpPr>
        <p:spPr>
          <a:xfrm>
            <a:off x="5766816" y="1926336"/>
            <a:ext cx="6257716" cy="865632"/>
          </a:xfrm>
          <a:prstGeom prst="rect">
            <a:avLst/>
          </a:prstGeom>
          <a:noFill/>
          <a:ln w="38100">
            <a:prstDash val="dash"/>
          </a:ln>
        </p:spPr>
        <p:style>
          <a:lnRef idx="2">
            <a:schemeClr val="accent2"/>
          </a:lnRef>
          <a:fillRef idx="1">
            <a:schemeClr val="lt1"/>
          </a:fillRef>
          <a:effectRef idx="0">
            <a:schemeClr val="accent2"/>
          </a:effectRef>
          <a:fontRef idx="minor">
            <a:schemeClr val="dk1"/>
          </a:fontRef>
        </p:style>
        <p:txBody>
          <a:bodyPr rtlCol="0" anchor="ctr"/>
          <a:lstStyle/>
          <a:p>
            <a:pPr algn="ctr"/>
            <a:endParaRPr lang="fr-CA"/>
          </a:p>
        </p:txBody>
      </p:sp>
    </p:spTree>
    <p:extLst>
      <p:ext uri="{BB962C8B-B14F-4D97-AF65-F5344CB8AC3E}">
        <p14:creationId xmlns:p14="http://schemas.microsoft.com/office/powerpoint/2010/main" val="26605308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7C65D92-1A40-2FEA-B65B-50902C379938}"/>
              </a:ext>
            </a:extLst>
          </p:cNvPr>
          <p:cNvSpPr>
            <a:spLocks noGrp="1"/>
          </p:cNvSpPr>
          <p:nvPr>
            <p:ph idx="1"/>
          </p:nvPr>
        </p:nvSpPr>
        <p:spPr>
          <a:xfrm>
            <a:off x="370246" y="1679328"/>
            <a:ext cx="11654286" cy="4351338"/>
          </a:xfrm>
        </p:spPr>
        <p:txBody>
          <a:bodyPr>
            <a:normAutofit/>
          </a:bodyPr>
          <a:lstStyle/>
          <a:p>
            <a:pPr marL="0" indent="0">
              <a:buNone/>
            </a:pPr>
            <a:r>
              <a:rPr lang="en-CA" sz="1600" dirty="0"/>
              <a:t>Our objective is to offer insurance companies valuable insights that enable them to enhance the pricing structure of their insurance products, ensuring it accurately aligns with the security dynamics of each neighborhood.</a:t>
            </a:r>
          </a:p>
          <a:p>
            <a:pPr marL="0" indent="0">
              <a:buNone/>
            </a:pPr>
            <a:r>
              <a:rPr lang="en-CA" sz="1600" dirty="0"/>
              <a:t>Based on our data processing and preliminary analysis, here are some of the next steps to be completed in order to develop a robust predictive model for monthly gun violence per neighborhood:</a:t>
            </a:r>
          </a:p>
          <a:p>
            <a:pPr marL="0" indent="0">
              <a:buNone/>
            </a:pPr>
            <a:endParaRPr lang="en-CA" sz="1600" dirty="0"/>
          </a:p>
        </p:txBody>
      </p:sp>
      <p:sp>
        <p:nvSpPr>
          <p:cNvPr id="3" name="Title 2">
            <a:extLst>
              <a:ext uri="{FF2B5EF4-FFF2-40B4-BE49-F238E27FC236}">
                <a16:creationId xmlns:a16="http://schemas.microsoft.com/office/drawing/2014/main" id="{56C87C12-E80F-3FD6-58F9-FDB07D347F5A}"/>
              </a:ext>
            </a:extLst>
          </p:cNvPr>
          <p:cNvSpPr>
            <a:spLocks noGrp="1"/>
          </p:cNvSpPr>
          <p:nvPr>
            <p:ph type="title"/>
          </p:nvPr>
        </p:nvSpPr>
        <p:spPr>
          <a:xfrm>
            <a:off x="8436865" y="208718"/>
            <a:ext cx="3587668" cy="891441"/>
          </a:xfrm>
        </p:spPr>
        <p:txBody>
          <a:bodyPr/>
          <a:lstStyle/>
          <a:p>
            <a:r>
              <a:rPr lang="fr-CA" dirty="0"/>
              <a:t>CONCLUSION &amp; NEXT STEPS</a:t>
            </a:r>
          </a:p>
        </p:txBody>
      </p:sp>
      <p:pic>
        <p:nvPicPr>
          <p:cNvPr id="4" name="Picture 3">
            <a:extLst>
              <a:ext uri="{FF2B5EF4-FFF2-40B4-BE49-F238E27FC236}">
                <a16:creationId xmlns:a16="http://schemas.microsoft.com/office/drawing/2014/main" id="{DCFA344B-7E45-2268-F7B6-C25431F12760}"/>
              </a:ext>
            </a:extLst>
          </p:cNvPr>
          <p:cNvPicPr>
            <a:picLocks noChangeAspect="1"/>
          </p:cNvPicPr>
          <p:nvPr/>
        </p:nvPicPr>
        <p:blipFill>
          <a:blip r:embed="rId3"/>
          <a:stretch>
            <a:fillRect/>
          </a:stretch>
        </p:blipFill>
        <p:spPr>
          <a:xfrm>
            <a:off x="211750" y="3381723"/>
            <a:ext cx="2646358" cy="1485900"/>
          </a:xfrm>
          <a:prstGeom prst="rect">
            <a:avLst/>
          </a:prstGeom>
        </p:spPr>
      </p:pic>
      <p:pic>
        <p:nvPicPr>
          <p:cNvPr id="5" name="Picture 4">
            <a:extLst>
              <a:ext uri="{FF2B5EF4-FFF2-40B4-BE49-F238E27FC236}">
                <a16:creationId xmlns:a16="http://schemas.microsoft.com/office/drawing/2014/main" id="{CBDDFF97-645C-5562-07D9-0D85D7A0EE3A}"/>
              </a:ext>
            </a:extLst>
          </p:cNvPr>
          <p:cNvPicPr>
            <a:picLocks noChangeAspect="1"/>
          </p:cNvPicPr>
          <p:nvPr/>
        </p:nvPicPr>
        <p:blipFill>
          <a:blip r:embed="rId4"/>
          <a:stretch>
            <a:fillRect/>
          </a:stretch>
        </p:blipFill>
        <p:spPr>
          <a:xfrm>
            <a:off x="211750" y="4876574"/>
            <a:ext cx="2646347" cy="97578"/>
          </a:xfrm>
          <a:prstGeom prst="rect">
            <a:avLst/>
          </a:prstGeom>
        </p:spPr>
      </p:pic>
      <p:sp>
        <p:nvSpPr>
          <p:cNvPr id="6" name="TextBox 5">
            <a:extLst>
              <a:ext uri="{FF2B5EF4-FFF2-40B4-BE49-F238E27FC236}">
                <a16:creationId xmlns:a16="http://schemas.microsoft.com/office/drawing/2014/main" id="{41F5DE8C-6251-6750-99C7-2712E0815810}"/>
              </a:ext>
            </a:extLst>
          </p:cNvPr>
          <p:cNvSpPr txBox="1"/>
          <p:nvPr/>
        </p:nvSpPr>
        <p:spPr>
          <a:xfrm>
            <a:off x="109728" y="5047360"/>
            <a:ext cx="2748369" cy="1015663"/>
          </a:xfrm>
          <a:prstGeom prst="rect">
            <a:avLst/>
          </a:prstGeom>
          <a:noFill/>
        </p:spPr>
        <p:txBody>
          <a:bodyPr wrap="square" rtlCol="0">
            <a:spAutoFit/>
          </a:bodyPr>
          <a:lstStyle/>
          <a:p>
            <a:r>
              <a:rPr lang="en-CA" sz="1200" dirty="0">
                <a:latin typeface="Verdana" panose="020B0604030504040204" pitchFamily="34" charset="0"/>
                <a:ea typeface="Verdana" panose="020B0604030504040204" pitchFamily="34" charset="0"/>
                <a:cs typeface="Verdana" panose="020B0604030504040204" pitchFamily="34" charset="0"/>
              </a:rPr>
              <a:t>Seasonality and trends in the data suggest that our time series is likely non-stationary, requiring data transformation into a stationary form before modeling.</a:t>
            </a:r>
          </a:p>
        </p:txBody>
      </p:sp>
      <p:sp>
        <p:nvSpPr>
          <p:cNvPr id="7" name="TextBox 6">
            <a:extLst>
              <a:ext uri="{FF2B5EF4-FFF2-40B4-BE49-F238E27FC236}">
                <a16:creationId xmlns:a16="http://schemas.microsoft.com/office/drawing/2014/main" id="{F2760302-5669-CBA9-D276-0CE11E141548}"/>
              </a:ext>
            </a:extLst>
          </p:cNvPr>
          <p:cNvSpPr txBox="1"/>
          <p:nvPr/>
        </p:nvSpPr>
        <p:spPr>
          <a:xfrm>
            <a:off x="3230515" y="3678398"/>
            <a:ext cx="2646358" cy="892552"/>
          </a:xfrm>
          <a:prstGeom prst="rect">
            <a:avLst/>
          </a:prstGeom>
          <a:noFill/>
        </p:spPr>
        <p:txBody>
          <a:bodyPr wrap="square" rtlCol="0">
            <a:spAutoFit/>
          </a:bodyPr>
          <a:lstStyle/>
          <a:p>
            <a:r>
              <a:rPr lang="fr-CA" sz="2000" b="1" dirty="0">
                <a:solidFill>
                  <a:srgbClr val="FFC000"/>
                </a:solidFill>
                <a:latin typeface="Chalkboard" panose="03050602040202020205" pitchFamily="66" charset="77"/>
              </a:rPr>
              <a:t>ARIMA VS ARIMAX</a:t>
            </a:r>
          </a:p>
          <a:p>
            <a:r>
              <a:rPr lang="fr-CA" sz="1600" dirty="0">
                <a:solidFill>
                  <a:schemeClr val="tx2"/>
                </a:solidFill>
                <a:latin typeface="Chalkboard" panose="03050602040202020205" pitchFamily="66" charset="77"/>
              </a:rPr>
              <a:t>For time </a:t>
            </a:r>
            <a:r>
              <a:rPr lang="fr-CA" sz="1600" dirty="0" err="1">
                <a:solidFill>
                  <a:schemeClr val="tx2"/>
                </a:solidFill>
                <a:latin typeface="Chalkboard" panose="03050602040202020205" pitchFamily="66" charset="77"/>
              </a:rPr>
              <a:t>series</a:t>
            </a:r>
            <a:r>
              <a:rPr lang="fr-CA" sz="1600" dirty="0">
                <a:solidFill>
                  <a:schemeClr val="tx2"/>
                </a:solidFill>
                <a:latin typeface="Chalkboard" panose="03050602040202020205" pitchFamily="66" charset="77"/>
              </a:rPr>
              <a:t> </a:t>
            </a:r>
            <a:br>
              <a:rPr lang="fr-CA" sz="1600" dirty="0">
                <a:solidFill>
                  <a:schemeClr val="tx2"/>
                </a:solidFill>
                <a:latin typeface="Chalkboard" panose="03050602040202020205" pitchFamily="66" charset="77"/>
              </a:rPr>
            </a:br>
            <a:r>
              <a:rPr lang="fr-CA" sz="1600" dirty="0" err="1">
                <a:solidFill>
                  <a:schemeClr val="tx2"/>
                </a:solidFill>
                <a:latin typeface="Chalkboard" panose="03050602040202020205" pitchFamily="66" charset="77"/>
              </a:rPr>
              <a:t>Forecasting</a:t>
            </a:r>
            <a:endParaRPr lang="fr-CA" sz="1600" dirty="0">
              <a:solidFill>
                <a:schemeClr val="tx2"/>
              </a:solidFill>
              <a:latin typeface="Chalkboard" panose="03050602040202020205" pitchFamily="66" charset="77"/>
            </a:endParaRPr>
          </a:p>
        </p:txBody>
      </p:sp>
      <p:sp>
        <p:nvSpPr>
          <p:cNvPr id="8" name="TextBox 7">
            <a:extLst>
              <a:ext uri="{FF2B5EF4-FFF2-40B4-BE49-F238E27FC236}">
                <a16:creationId xmlns:a16="http://schemas.microsoft.com/office/drawing/2014/main" id="{A9E719FD-4221-2D29-0744-06A7D2E9E055}"/>
              </a:ext>
            </a:extLst>
          </p:cNvPr>
          <p:cNvSpPr txBox="1"/>
          <p:nvPr/>
        </p:nvSpPr>
        <p:spPr>
          <a:xfrm>
            <a:off x="3002658" y="5047360"/>
            <a:ext cx="2991122" cy="1384995"/>
          </a:xfrm>
          <a:prstGeom prst="rect">
            <a:avLst/>
          </a:prstGeom>
          <a:noFill/>
        </p:spPr>
        <p:txBody>
          <a:bodyPr wrap="square" rtlCol="0">
            <a:spAutoFit/>
          </a:bodyPr>
          <a:lstStyle/>
          <a:p>
            <a:r>
              <a:rPr lang="en-CA" sz="1200" dirty="0">
                <a:latin typeface="Verdana" panose="020B0604030504040204" pitchFamily="34" charset="0"/>
                <a:ea typeface="Verdana" panose="020B0604030504040204" pitchFamily="34" charset="0"/>
                <a:cs typeface="Verdana" panose="020B0604030504040204" pitchFamily="34" charset="0"/>
              </a:rPr>
              <a:t>We remain uncertain about our model selection and are currently engaged in team discussions regarding the potential incorporation of external variables.  Further testing will be performed in order to develop a strong model.</a:t>
            </a:r>
          </a:p>
        </p:txBody>
      </p:sp>
      <p:sp>
        <p:nvSpPr>
          <p:cNvPr id="9" name="TextBox 8">
            <a:extLst>
              <a:ext uri="{FF2B5EF4-FFF2-40B4-BE49-F238E27FC236}">
                <a16:creationId xmlns:a16="http://schemas.microsoft.com/office/drawing/2014/main" id="{47CA414E-E373-F92C-EB4D-22253054588B}"/>
              </a:ext>
            </a:extLst>
          </p:cNvPr>
          <p:cNvSpPr txBox="1"/>
          <p:nvPr/>
        </p:nvSpPr>
        <p:spPr>
          <a:xfrm>
            <a:off x="6137391" y="5047360"/>
            <a:ext cx="2785369" cy="1384995"/>
          </a:xfrm>
          <a:prstGeom prst="rect">
            <a:avLst/>
          </a:prstGeom>
          <a:noFill/>
        </p:spPr>
        <p:txBody>
          <a:bodyPr wrap="square" rtlCol="0">
            <a:spAutoFit/>
          </a:bodyPr>
          <a:lstStyle/>
          <a:p>
            <a:r>
              <a:rPr lang="en-CA" sz="1200" dirty="0">
                <a:latin typeface="Verdana" panose="020B0604030504040204" pitchFamily="34" charset="0"/>
                <a:ea typeface="Verdana" panose="020B0604030504040204" pitchFamily="34" charset="0"/>
                <a:cs typeface="Verdana" panose="020B0604030504040204" pitchFamily="34" charset="0"/>
              </a:rPr>
              <a:t>We plan to split the dataset into training and testing sets (60% vs 40%). We will use the training set to select the appropriate model parameters, and we will test its adequacy with statistical tests.</a:t>
            </a:r>
          </a:p>
        </p:txBody>
      </p:sp>
      <p:pic>
        <p:nvPicPr>
          <p:cNvPr id="11" name="Picture 10" descr="A picture containing text, handwriting, blackboard, font&#10;&#10;Description automatically generated">
            <a:extLst>
              <a:ext uri="{FF2B5EF4-FFF2-40B4-BE49-F238E27FC236}">
                <a16:creationId xmlns:a16="http://schemas.microsoft.com/office/drawing/2014/main" id="{611418F3-AB3C-E172-EAF9-EAEFED0E697D}"/>
              </a:ext>
            </a:extLst>
          </p:cNvPr>
          <p:cNvPicPr>
            <a:picLocks noChangeAspect="1"/>
          </p:cNvPicPr>
          <p:nvPr/>
        </p:nvPicPr>
        <p:blipFill>
          <a:blip r:embed="rId5"/>
          <a:stretch>
            <a:fillRect/>
          </a:stretch>
        </p:blipFill>
        <p:spPr>
          <a:xfrm>
            <a:off x="6248329" y="3575150"/>
            <a:ext cx="2301555" cy="1264234"/>
          </a:xfrm>
          <a:prstGeom prst="rect">
            <a:avLst/>
          </a:prstGeom>
        </p:spPr>
      </p:pic>
      <p:sp>
        <p:nvSpPr>
          <p:cNvPr id="13" name="TextBox 12">
            <a:extLst>
              <a:ext uri="{FF2B5EF4-FFF2-40B4-BE49-F238E27FC236}">
                <a16:creationId xmlns:a16="http://schemas.microsoft.com/office/drawing/2014/main" id="{4445F0A4-B2A6-6E50-164B-F00E1FB6904B}"/>
              </a:ext>
            </a:extLst>
          </p:cNvPr>
          <p:cNvSpPr txBox="1"/>
          <p:nvPr/>
        </p:nvSpPr>
        <p:spPr>
          <a:xfrm>
            <a:off x="9183278" y="5047360"/>
            <a:ext cx="2785369" cy="1754326"/>
          </a:xfrm>
          <a:prstGeom prst="rect">
            <a:avLst/>
          </a:prstGeom>
          <a:noFill/>
        </p:spPr>
        <p:txBody>
          <a:bodyPr wrap="square" rtlCol="0">
            <a:spAutoFit/>
          </a:bodyPr>
          <a:lstStyle/>
          <a:p>
            <a:r>
              <a:rPr lang="en-CA" sz="1200" dirty="0">
                <a:latin typeface="Verdana" panose="020B0604030504040204" pitchFamily="34" charset="0"/>
                <a:ea typeface="Verdana" panose="020B0604030504040204" pitchFamily="34" charset="0"/>
                <a:cs typeface="Verdana" panose="020B0604030504040204" pitchFamily="34" charset="0"/>
              </a:rPr>
              <a:t>We will do visual exploration of our data by plotting the actual values from the testing set against the predicted values generated by our model and we will try to identify biases or trends.  We will refine the model until its performance is satisfactory.</a:t>
            </a:r>
          </a:p>
        </p:txBody>
      </p:sp>
      <p:pic>
        <p:nvPicPr>
          <p:cNvPr id="15" name="Picture 14" descr="A picture containing drawing, text, sketch, child art&#10;&#10;Description automatically generated">
            <a:extLst>
              <a:ext uri="{FF2B5EF4-FFF2-40B4-BE49-F238E27FC236}">
                <a16:creationId xmlns:a16="http://schemas.microsoft.com/office/drawing/2014/main" id="{66DE3211-CBE5-A5EA-DE9C-DF3654AAF9E8}"/>
              </a:ext>
            </a:extLst>
          </p:cNvPr>
          <p:cNvPicPr>
            <a:picLocks noChangeAspect="1"/>
          </p:cNvPicPr>
          <p:nvPr/>
        </p:nvPicPr>
        <p:blipFill>
          <a:blip r:embed="rId6"/>
          <a:stretch>
            <a:fillRect/>
          </a:stretch>
        </p:blipFill>
        <p:spPr>
          <a:xfrm>
            <a:off x="9256724" y="3505420"/>
            <a:ext cx="2638476" cy="1419943"/>
          </a:xfrm>
          <a:prstGeom prst="rect">
            <a:avLst/>
          </a:prstGeom>
        </p:spPr>
      </p:pic>
    </p:spTree>
    <p:extLst>
      <p:ext uri="{BB962C8B-B14F-4D97-AF65-F5344CB8AC3E}">
        <p14:creationId xmlns:p14="http://schemas.microsoft.com/office/powerpoint/2010/main" val="24989923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2E5DD43-6981-9DD0-AAE6-7A7AD96B62B0}"/>
              </a:ext>
            </a:extLst>
          </p:cNvPr>
          <p:cNvSpPr txBox="1"/>
          <p:nvPr/>
        </p:nvSpPr>
        <p:spPr>
          <a:xfrm>
            <a:off x="4023958" y="3121152"/>
            <a:ext cx="4144083" cy="1015663"/>
          </a:xfrm>
          <a:prstGeom prst="rect">
            <a:avLst/>
          </a:prstGeom>
          <a:noFill/>
        </p:spPr>
        <p:txBody>
          <a:bodyPr wrap="none" rtlCol="0">
            <a:spAutoFit/>
          </a:bodyPr>
          <a:lstStyle/>
          <a:p>
            <a:r>
              <a:rPr lang="fr-CA" sz="6000" dirty="0">
                <a:latin typeface="Verdana" panose="020B0604030504040204" pitchFamily="34" charset="0"/>
                <a:ea typeface="Verdana" panose="020B0604030504040204" pitchFamily="34" charset="0"/>
                <a:cs typeface="Verdana" panose="020B0604030504040204" pitchFamily="34" charset="0"/>
              </a:rPr>
              <a:t>APPENDIX</a:t>
            </a:r>
          </a:p>
        </p:txBody>
      </p:sp>
    </p:spTree>
    <p:extLst>
      <p:ext uri="{BB962C8B-B14F-4D97-AF65-F5344CB8AC3E}">
        <p14:creationId xmlns:p14="http://schemas.microsoft.com/office/powerpoint/2010/main" val="39703320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2FA4752E-D288-DB2F-6180-86CEE8F821B8}"/>
              </a:ext>
            </a:extLst>
          </p:cNvPr>
          <p:cNvPicPr>
            <a:picLocks noChangeAspect="1"/>
          </p:cNvPicPr>
          <p:nvPr/>
        </p:nvPicPr>
        <p:blipFill>
          <a:blip r:embed="rId2"/>
          <a:stretch>
            <a:fillRect/>
          </a:stretch>
        </p:blipFill>
        <p:spPr>
          <a:xfrm>
            <a:off x="1266824" y="1713357"/>
            <a:ext cx="10201118" cy="4616006"/>
          </a:xfrm>
          <a:prstGeom prst="rect">
            <a:avLst/>
          </a:prstGeom>
        </p:spPr>
      </p:pic>
      <p:sp>
        <p:nvSpPr>
          <p:cNvPr id="9" name="Title 2">
            <a:extLst>
              <a:ext uri="{FF2B5EF4-FFF2-40B4-BE49-F238E27FC236}">
                <a16:creationId xmlns:a16="http://schemas.microsoft.com/office/drawing/2014/main" id="{B0A7DD02-DB7A-B066-9219-544611486F94}"/>
              </a:ext>
            </a:extLst>
          </p:cNvPr>
          <p:cNvSpPr>
            <a:spLocks noGrp="1"/>
          </p:cNvSpPr>
          <p:nvPr>
            <p:ph type="title"/>
          </p:nvPr>
        </p:nvSpPr>
        <p:spPr>
          <a:xfrm>
            <a:off x="9281332" y="208718"/>
            <a:ext cx="2743200" cy="891441"/>
          </a:xfrm>
        </p:spPr>
        <p:txBody>
          <a:bodyPr/>
          <a:lstStyle/>
          <a:p>
            <a:r>
              <a:rPr lang="fr-CA" dirty="0"/>
              <a:t>APPENDIX</a:t>
            </a:r>
          </a:p>
        </p:txBody>
      </p:sp>
    </p:spTree>
    <p:extLst>
      <p:ext uri="{BB962C8B-B14F-4D97-AF65-F5344CB8AC3E}">
        <p14:creationId xmlns:p14="http://schemas.microsoft.com/office/powerpoint/2010/main" val="651914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screenshot of a computer code&#10;&#10;Description automatically generated with low confidence">
            <a:extLst>
              <a:ext uri="{FF2B5EF4-FFF2-40B4-BE49-F238E27FC236}">
                <a16:creationId xmlns:a16="http://schemas.microsoft.com/office/drawing/2014/main" id="{56912FBE-43D2-D64D-BD6C-5A3F2674E7BB}"/>
              </a:ext>
            </a:extLst>
          </p:cNvPr>
          <p:cNvPicPr>
            <a:picLocks noChangeAspect="1"/>
          </p:cNvPicPr>
          <p:nvPr/>
        </p:nvPicPr>
        <p:blipFill>
          <a:blip r:embed="rId2"/>
          <a:stretch>
            <a:fillRect/>
          </a:stretch>
        </p:blipFill>
        <p:spPr>
          <a:xfrm>
            <a:off x="292607" y="1604390"/>
            <a:ext cx="3836236" cy="1492454"/>
          </a:xfrm>
          <a:prstGeom prst="rect">
            <a:avLst/>
          </a:prstGeom>
        </p:spPr>
      </p:pic>
      <p:pic>
        <p:nvPicPr>
          <p:cNvPr id="8" name="Picture 7" descr="A screenshot of a computer code&#10;&#10;Description automatically generated with low confidence">
            <a:extLst>
              <a:ext uri="{FF2B5EF4-FFF2-40B4-BE49-F238E27FC236}">
                <a16:creationId xmlns:a16="http://schemas.microsoft.com/office/drawing/2014/main" id="{0F89F1FE-CE1E-EA38-43F4-DBD22F209707}"/>
              </a:ext>
            </a:extLst>
          </p:cNvPr>
          <p:cNvPicPr>
            <a:picLocks noChangeAspect="1"/>
          </p:cNvPicPr>
          <p:nvPr/>
        </p:nvPicPr>
        <p:blipFill>
          <a:blip r:embed="rId3"/>
          <a:stretch>
            <a:fillRect/>
          </a:stretch>
        </p:blipFill>
        <p:spPr>
          <a:xfrm>
            <a:off x="292609" y="3429001"/>
            <a:ext cx="3836237" cy="2618232"/>
          </a:xfrm>
          <a:prstGeom prst="rect">
            <a:avLst/>
          </a:prstGeom>
        </p:spPr>
      </p:pic>
      <p:pic>
        <p:nvPicPr>
          <p:cNvPr id="10" name="Picture 9" descr="A screenshot of a computer&#10;&#10;Description automatically generated with medium confidence">
            <a:extLst>
              <a:ext uri="{FF2B5EF4-FFF2-40B4-BE49-F238E27FC236}">
                <a16:creationId xmlns:a16="http://schemas.microsoft.com/office/drawing/2014/main" id="{A77AE290-30EA-549D-77C4-D67635722105}"/>
              </a:ext>
            </a:extLst>
          </p:cNvPr>
          <p:cNvPicPr>
            <a:picLocks noChangeAspect="1"/>
          </p:cNvPicPr>
          <p:nvPr/>
        </p:nvPicPr>
        <p:blipFill>
          <a:blip r:embed="rId4"/>
          <a:stretch>
            <a:fillRect/>
          </a:stretch>
        </p:blipFill>
        <p:spPr>
          <a:xfrm>
            <a:off x="4953051" y="1604390"/>
            <a:ext cx="7238950" cy="3930777"/>
          </a:xfrm>
          <a:prstGeom prst="rect">
            <a:avLst/>
          </a:prstGeom>
        </p:spPr>
      </p:pic>
      <p:sp>
        <p:nvSpPr>
          <p:cNvPr id="15" name="Title 2">
            <a:extLst>
              <a:ext uri="{FF2B5EF4-FFF2-40B4-BE49-F238E27FC236}">
                <a16:creationId xmlns:a16="http://schemas.microsoft.com/office/drawing/2014/main" id="{2F5FCE72-5CDF-BE37-3A95-37B0E7799FE4}"/>
              </a:ext>
            </a:extLst>
          </p:cNvPr>
          <p:cNvSpPr>
            <a:spLocks noGrp="1"/>
          </p:cNvSpPr>
          <p:nvPr>
            <p:ph type="title"/>
          </p:nvPr>
        </p:nvSpPr>
        <p:spPr>
          <a:xfrm>
            <a:off x="9281332" y="208718"/>
            <a:ext cx="2743200" cy="891441"/>
          </a:xfrm>
        </p:spPr>
        <p:txBody>
          <a:bodyPr/>
          <a:lstStyle/>
          <a:p>
            <a:r>
              <a:rPr lang="fr-CA" dirty="0"/>
              <a:t>APPENDIX</a:t>
            </a:r>
          </a:p>
        </p:txBody>
      </p:sp>
    </p:spTree>
    <p:extLst>
      <p:ext uri="{BB962C8B-B14F-4D97-AF65-F5344CB8AC3E}">
        <p14:creationId xmlns:p14="http://schemas.microsoft.com/office/powerpoint/2010/main" val="25371267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2FB0D57-793B-6412-7B7D-6CDCC07250DB}"/>
              </a:ext>
            </a:extLst>
          </p:cNvPr>
          <p:cNvSpPr>
            <a:spLocks noGrp="1"/>
          </p:cNvSpPr>
          <p:nvPr>
            <p:ph type="title"/>
          </p:nvPr>
        </p:nvSpPr>
        <p:spPr/>
        <p:txBody>
          <a:bodyPr/>
          <a:lstStyle/>
          <a:p>
            <a:r>
              <a:rPr lang="fr-CA" dirty="0"/>
              <a:t>APPENDIX</a:t>
            </a:r>
          </a:p>
        </p:txBody>
      </p:sp>
      <p:pic>
        <p:nvPicPr>
          <p:cNvPr id="4" name="Picture 3" descr="A screenshot of a computer program&#10;&#10;Description automatically generated with low confidence">
            <a:extLst>
              <a:ext uri="{FF2B5EF4-FFF2-40B4-BE49-F238E27FC236}">
                <a16:creationId xmlns:a16="http://schemas.microsoft.com/office/drawing/2014/main" id="{11DA930E-24DA-5DB5-3FD6-D3BF6117462E}"/>
              </a:ext>
            </a:extLst>
          </p:cNvPr>
          <p:cNvPicPr>
            <a:picLocks noChangeAspect="1"/>
          </p:cNvPicPr>
          <p:nvPr/>
        </p:nvPicPr>
        <p:blipFill>
          <a:blip r:embed="rId2"/>
          <a:stretch>
            <a:fillRect/>
          </a:stretch>
        </p:blipFill>
        <p:spPr>
          <a:xfrm>
            <a:off x="32974" y="1621536"/>
            <a:ext cx="6063026" cy="4116394"/>
          </a:xfrm>
          <a:prstGeom prst="rect">
            <a:avLst/>
          </a:prstGeom>
        </p:spPr>
      </p:pic>
      <p:pic>
        <p:nvPicPr>
          <p:cNvPr id="6" name="Picture 5" descr="A screenshot of a computer code&#10;&#10;Description automatically generated with low confidence">
            <a:extLst>
              <a:ext uri="{FF2B5EF4-FFF2-40B4-BE49-F238E27FC236}">
                <a16:creationId xmlns:a16="http://schemas.microsoft.com/office/drawing/2014/main" id="{04464926-316F-0D83-40CB-D949AD5297EA}"/>
              </a:ext>
            </a:extLst>
          </p:cNvPr>
          <p:cNvPicPr>
            <a:picLocks noChangeAspect="1"/>
          </p:cNvPicPr>
          <p:nvPr/>
        </p:nvPicPr>
        <p:blipFill>
          <a:blip r:embed="rId3"/>
          <a:stretch>
            <a:fillRect/>
          </a:stretch>
        </p:blipFill>
        <p:spPr>
          <a:xfrm>
            <a:off x="6279052" y="1621536"/>
            <a:ext cx="5745480" cy="2725419"/>
          </a:xfrm>
          <a:prstGeom prst="rect">
            <a:avLst/>
          </a:prstGeom>
        </p:spPr>
      </p:pic>
      <p:pic>
        <p:nvPicPr>
          <p:cNvPr id="8" name="Picture 7" descr="A screenshot of a computer code&#10;&#10;Description automatically generated with medium confidence">
            <a:extLst>
              <a:ext uri="{FF2B5EF4-FFF2-40B4-BE49-F238E27FC236}">
                <a16:creationId xmlns:a16="http://schemas.microsoft.com/office/drawing/2014/main" id="{742F27AE-9F55-5C6D-5430-6589566459C4}"/>
              </a:ext>
            </a:extLst>
          </p:cNvPr>
          <p:cNvPicPr>
            <a:picLocks noChangeAspect="1"/>
          </p:cNvPicPr>
          <p:nvPr/>
        </p:nvPicPr>
        <p:blipFill>
          <a:blip r:embed="rId4"/>
          <a:stretch>
            <a:fillRect/>
          </a:stretch>
        </p:blipFill>
        <p:spPr>
          <a:xfrm>
            <a:off x="6279052" y="4388612"/>
            <a:ext cx="5745480" cy="2371852"/>
          </a:xfrm>
          <a:prstGeom prst="rect">
            <a:avLst/>
          </a:prstGeom>
        </p:spPr>
      </p:pic>
    </p:spTree>
    <p:extLst>
      <p:ext uri="{BB962C8B-B14F-4D97-AF65-F5344CB8AC3E}">
        <p14:creationId xmlns:p14="http://schemas.microsoft.com/office/powerpoint/2010/main" val="4526665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11350</TotalTime>
  <Words>1160</Words>
  <Application>Microsoft Macintosh PowerPoint</Application>
  <PresentationFormat>Widescreen</PresentationFormat>
  <Paragraphs>66</Paragraphs>
  <Slides>10</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Chalkboard</vt:lpstr>
      <vt:lpstr>Verdana</vt:lpstr>
      <vt:lpstr>Office Theme</vt:lpstr>
      <vt:lpstr>PowerPoint Presentation</vt:lpstr>
      <vt:lpstr>PURPOSE AND SCOPE</vt:lpstr>
      <vt:lpstr>EXTERNAL ENVIRONMENT</vt:lpstr>
      <vt:lpstr>ANALYTICAL PLAN</vt:lpstr>
      <vt:lpstr>CONCLUSION &amp; NEXT STEPS</vt:lpstr>
      <vt:lpstr>PowerPoint Presentation</vt:lpstr>
      <vt:lpstr>APPENDIX</vt:lpstr>
      <vt:lpstr>APPENDIX</vt:lpstr>
      <vt:lpstr>APPENDIX</vt:lpstr>
      <vt:lpstr>APPENDIX</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Jonathan Coutu</dc:creator>
  <cp:lastModifiedBy>Jonathan Coutu</cp:lastModifiedBy>
  <cp:revision>13</cp:revision>
  <dcterms:created xsi:type="dcterms:W3CDTF">2023-05-24T13:16:49Z</dcterms:created>
  <dcterms:modified xsi:type="dcterms:W3CDTF">2023-06-06T22:11:23Z</dcterms:modified>
</cp:coreProperties>
</file>