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6" r:id="rId25"/>
    <p:sldId id="288" r:id="rId26"/>
    <p:sldId id="287" r:id="rId27"/>
    <p:sldId id="289" r:id="rId28"/>
    <p:sldId id="296" r:id="rId29"/>
    <p:sldId id="290" r:id="rId30"/>
    <p:sldId id="292" r:id="rId31"/>
    <p:sldId id="297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5F"/>
    <a:srgbClr val="990000"/>
    <a:srgbClr val="001F5E"/>
    <a:srgbClr val="00B050"/>
    <a:srgbClr val="7030A0"/>
    <a:srgbClr val="19A2DA"/>
    <a:srgbClr val="D86ECC"/>
    <a:srgbClr val="FFFFFF"/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6EA3B-FF8F-A34F-A3D7-CC9760E33C48}" v="53" dt="2025-10-16T01:43:3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5"/>
    <p:restoredTop sz="79582"/>
  </p:normalViewPr>
  <p:slideViewPr>
    <p:cSldViewPr snapToGrid="0">
      <p:cViewPr varScale="1">
        <p:scale>
          <a:sx n="112" d="100"/>
          <a:sy n="112" d="100"/>
        </p:scale>
        <p:origin x="1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060E7-18FE-D04F-9346-C6D204CE1F7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4D197-57F4-EB4E-85FB-9A3F17CB3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D197-57F4-EB4E-85FB-9A3F17CB39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7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D197-57F4-EB4E-85FB-9A3F17CB39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1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D197-57F4-EB4E-85FB-9A3F17CB39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D197-57F4-EB4E-85FB-9A3F17CB39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D197-57F4-EB4E-85FB-9A3F17CB39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1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D197-57F4-EB4E-85FB-9A3F17CB39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8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B8B86-8A1E-4078-C417-4A2EBF7D1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53C45-1B39-7945-8217-5928E3265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3D785-CC7F-F606-21F4-7C2A32A21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5F55F-1618-A080-904F-54C1EBCF4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D197-57F4-EB4E-85FB-9A3F17CB39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5F96E-60F3-1444-D201-8182DEE9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130EB-FFF3-9553-3F64-FB3F824FC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709B2-4D3F-C629-3EF0-D37EE65BF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4481-DDF6-0E8B-3648-146548A9C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D197-57F4-EB4E-85FB-9A3F17CB39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F3D46-FA91-39CF-DB71-548341FBF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51CFB-D9E9-F7AD-1A74-728B8D0D0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EA0D6-AE05-5A4E-46A8-1D7CE8CE1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92679-D784-77DF-7C14-988DD91D8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A4D197-57F4-EB4E-85FB-9A3F17CB39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3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2E02-7CA0-E424-A932-60248B263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A025C-2D43-E506-DA0E-3AF0D30F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5A64-145C-DD57-C270-2DAF8232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CC06B-A3B9-EC97-76F0-0E3B8EE8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B36C-C972-EDB8-4742-D420631A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8DEC-151D-FA99-BFA6-B5632FE0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40743-CA81-EF29-0B09-F868EB2A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45439-903D-5276-69BD-AD99BC50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3083-B370-5C71-3BCF-9B7F3B30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0384-D961-475D-5CDF-78A59C10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A1C35-11CD-A2BB-023D-A6223110D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6BB39-212E-D10E-11BC-BB55C497F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0448-E471-0883-65DE-2A06E979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D92DD-5D96-2679-9809-0098AF04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B4FB-8DD3-FE8B-F137-BB3904BE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6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568C-DDC4-E3B5-320E-F458917B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6C25-06EA-BF8A-AFB5-FF690117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3B5F-D8E3-E448-2648-2F36FA9D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41AC-D502-BBBD-1FF9-32B6AF48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5264C-9001-5C3E-4089-95BE5209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CAEA-CB6F-5D26-0221-8F200594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9E9DD-3DBA-D179-D7CA-B4F48F95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8A60-0142-5830-21CB-CBF5A2A1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A155-EB06-0E59-BD9B-8BEE7CB7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D280-31E4-B1D7-98FA-5873726A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9F02-BE78-DF7F-B2B9-C8F0E6E8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A9CE-D641-51E2-5EB6-589544E3E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11E8C-34B6-8A89-E128-0D8F8944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56DB-BBAC-2F8E-EC13-0B5FDB7D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EF5BD-CF87-BC59-A150-9419470C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F273B-A962-CC66-F3D6-3CBE87B9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2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CBD4-66A8-F4C7-E61D-08A3C3AF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929FD-5811-5151-AEAE-146BFC13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1F7A6-C1DF-0353-02BB-96349066F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E21DC-5FA2-C46A-2AAD-A53FB3780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66847-DCF6-9044-F566-54253EF27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B3A8D-7E3D-8932-7A1D-1A9A82B1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7DE5D-F538-E1C6-7965-14A60BE3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78384-7950-9FA6-149C-3A69C9C5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2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8D0E-DF01-2B6B-849F-FA6F5141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324B7-8CD6-B26F-54A0-68B67401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61686-A363-A509-383B-2059EDE0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377E6-E382-2C41-785E-01AFB9C6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47A7-4041-6856-2225-D34E5F54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6E2A2-DBDD-F5AC-27B5-DACA16C3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A73B4-2E72-11A5-4EA8-EC4DA677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0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E200-AFE9-F6E5-1D39-DF80B4C5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D7A4-5620-F473-32C5-9DF96790D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EF4A4-61F6-23B0-FE29-5A4FE7461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0351B-BEEB-0F83-DE76-AB575BA4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9C45F-A51A-1B49-E325-FCAAA981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845B-0878-0612-6F94-06DCBA86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71A1-8FEB-EB0D-EE11-86D31324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0B18B-51BC-2440-3405-8CA23E473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2F0F8-5E65-AEB0-AC42-2AC1F1BF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1CEA5-381F-5301-BBD8-C28B5660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A55A5-EEF1-3101-C3F7-2EE7420A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7313-DF7C-2EB2-2C9F-68B99C65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FFF05-9CFA-9210-5C74-767D503B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DE0BB-5CC2-1505-6671-4010AA29D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4BC0-D8F3-C13B-643A-A4D43DD04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F8C79-908B-B845-BD9F-AC287FDB4FD1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4253-8B8C-A5E2-8647-FBC1B0952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56E7D-7E3F-F008-FFB1-21E9AE379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67AE7-BB76-0D4B-A6FC-76D822442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8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ambient-it.net/formation/apache-openwhisk/" TargetMode="External"/><Relationship Id="rId18" Type="http://schemas.openxmlformats.org/officeDocument/2006/relationships/image" Target="../media/image14.png"/><Relationship Id="rId3" Type="http://schemas.openxmlformats.org/officeDocument/2006/relationships/hyperlink" Target="https://www.vecteezy.com/vector-art/21655556-citizen-developer-male-icon-style" TargetMode="External"/><Relationship Id="rId21" Type="http://schemas.openxmlformats.org/officeDocument/2006/relationships/image" Target="../media/image16.svg"/><Relationship Id="rId7" Type="http://schemas.openxmlformats.org/officeDocument/2006/relationships/hyperlink" Target="https://www.dailyhostnews.com/java-support-in-azure-functions" TargetMode="External"/><Relationship Id="rId12" Type="http://schemas.openxmlformats.org/officeDocument/2006/relationships/image" Target="../media/image11.jpg"/><Relationship Id="rId17" Type="http://schemas.openxmlformats.org/officeDocument/2006/relationships/hyperlink" Target="https://bobcares.com/blog/cloudflare-worker-image-resize/" TargetMode="External"/><Relationship Id="rId2" Type="http://schemas.openxmlformats.org/officeDocument/2006/relationships/image" Target="../media/image6.jp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hyperlink" Target="https://blog.alexellis.io/5-keys-to-a-killer-go-cli/" TargetMode="External"/><Relationship Id="rId5" Type="http://schemas.openxmlformats.org/officeDocument/2006/relationships/hyperlink" Target="https://medium.com/aws-lambda-serverless-developer-guide-with-hands/aws-lambda-destination-to-sqs-for-asynchronous-invocations-dlq-example-4c64f47b1024" TargetMode="External"/><Relationship Id="rId15" Type="http://schemas.openxmlformats.org/officeDocument/2006/relationships/hyperlink" Target="https://mjbright.github.io/Talks/2018-Jan-27_Devconf.cz_Serverless/" TargetMode="External"/><Relationship Id="rId10" Type="http://schemas.openxmlformats.org/officeDocument/2006/relationships/image" Target="../media/image10.png"/><Relationship Id="rId19" Type="http://schemas.openxmlformats.org/officeDocument/2006/relationships/hyperlink" Target="https://read.engineerscodex.com/p/meta-xfaas-serverless-functions-explained" TargetMode="External"/><Relationship Id="rId4" Type="http://schemas.openxmlformats.org/officeDocument/2006/relationships/image" Target="../media/image7.jpeg"/><Relationship Id="rId9" Type="http://schemas.openxmlformats.org/officeDocument/2006/relationships/hyperlink" Target="https://avangelstech.com/google-cloud-functions-power-of-serverless-computing/" TargetMode="External"/><Relationship Id="rId14" Type="http://schemas.openxmlformats.org/officeDocument/2006/relationships/image" Target="../media/image12.png"/><Relationship Id="rId22" Type="http://schemas.openxmlformats.org/officeDocument/2006/relationships/hyperlink" Target="https://www.svgrepo.com/svg/431534/cod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ecteezy.com/vector-art/550535-user-icon-vector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niac/qui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550535-user-icon-vector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C0C3-A19C-E6EE-4089-187F13719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88699"/>
          </a:xfrm>
        </p:spPr>
        <p:txBody>
          <a:bodyPr>
            <a:normAutofit/>
          </a:bodyPr>
          <a:lstStyle/>
          <a:p>
            <a:r>
              <a:rPr lang="en-US" sz="4400" dirty="0"/>
              <a:t>Quilt: </a:t>
            </a:r>
            <a:r>
              <a:rPr lang="en-US" sz="4400" i="0" dirty="0">
                <a:effectLst/>
              </a:rPr>
              <a:t>Resource-aware Merging of Serverless Workflows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172CD-419D-44E2-B078-5486D12F5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1F5F"/>
                </a:solidFill>
              </a:rPr>
              <a:t>Yuxuan Zhang and Sebastian Angel</a:t>
            </a:r>
          </a:p>
          <a:p>
            <a:r>
              <a:rPr lang="en-US" dirty="0">
                <a:solidFill>
                  <a:srgbClr val="990000"/>
                </a:solidFill>
              </a:rPr>
              <a:t>University of Pennsylvania</a:t>
            </a:r>
          </a:p>
        </p:txBody>
      </p:sp>
      <p:pic>
        <p:nvPicPr>
          <p:cNvPr id="5" name="Picture 4" descr="A logo for a quilt company&#10;&#10;Description automatically generated">
            <a:extLst>
              <a:ext uri="{FF2B5EF4-FFF2-40B4-BE49-F238E27FC236}">
                <a16:creationId xmlns:a16="http://schemas.microsoft.com/office/drawing/2014/main" id="{6869B59F-0687-D655-9155-B75DBC5D06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29" t="11079" r="21552" b="29761"/>
          <a:stretch/>
        </p:blipFill>
        <p:spPr>
          <a:xfrm>
            <a:off x="2322221" y="3429000"/>
            <a:ext cx="1171818" cy="1257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9AFFE-87B0-9BF0-1358-DCB25E43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95" y="260607"/>
            <a:ext cx="660562" cy="65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45F228-0FCD-AA6E-768D-455B4554D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26" y="266514"/>
            <a:ext cx="660563" cy="656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3C3DBA-C288-234E-1A76-356B80A0C0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1658" y="284102"/>
            <a:ext cx="660563" cy="65691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3B102BE-E0B1-1148-2638-D9A80BB963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63" y="5735637"/>
            <a:ext cx="2740056" cy="8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8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C5EC-AB46-8506-759C-361F7D57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merge functions?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3EF0D5-F786-E6CE-7BB7-EF02FF3E569A}"/>
              </a:ext>
            </a:extLst>
          </p:cNvPr>
          <p:cNvSpPr/>
          <p:nvPr/>
        </p:nvSpPr>
        <p:spPr>
          <a:xfrm>
            <a:off x="1456639" y="1633141"/>
            <a:ext cx="1092926" cy="5915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Worker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92DCA-3E5E-4701-3969-3BCADD06BCB8}"/>
              </a:ext>
            </a:extLst>
          </p:cNvPr>
          <p:cNvCxnSpPr/>
          <p:nvPr/>
        </p:nvCxnSpPr>
        <p:spPr>
          <a:xfrm flipH="1">
            <a:off x="1456639" y="2238318"/>
            <a:ext cx="304800" cy="37942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7B9372-296D-F2A9-11DD-F32BC4373AEE}"/>
              </a:ext>
            </a:extLst>
          </p:cNvPr>
          <p:cNvCxnSpPr>
            <a:cxnSpLocks/>
          </p:cNvCxnSpPr>
          <p:nvPr/>
        </p:nvCxnSpPr>
        <p:spPr>
          <a:xfrm>
            <a:off x="2360026" y="2233080"/>
            <a:ext cx="246817" cy="2276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C61BEC7-16AE-8A90-C49F-D72BC761937E}"/>
              </a:ext>
            </a:extLst>
          </p:cNvPr>
          <p:cNvSpPr/>
          <p:nvPr/>
        </p:nvSpPr>
        <p:spPr>
          <a:xfrm>
            <a:off x="312033" y="2460689"/>
            <a:ext cx="1748700" cy="11820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40605-2FF5-8A68-01F5-81CDF8B08843}"/>
              </a:ext>
            </a:extLst>
          </p:cNvPr>
          <p:cNvSpPr/>
          <p:nvPr/>
        </p:nvSpPr>
        <p:spPr>
          <a:xfrm>
            <a:off x="559034" y="2574759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8EC80-9B09-DF78-6D10-1BB2CA961ECD}"/>
              </a:ext>
            </a:extLst>
          </p:cNvPr>
          <p:cNvSpPr/>
          <p:nvPr/>
        </p:nvSpPr>
        <p:spPr>
          <a:xfrm>
            <a:off x="2193680" y="2460689"/>
            <a:ext cx="1748700" cy="11820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9C3157-4D5E-943C-645D-9B10BD28CB67}"/>
              </a:ext>
            </a:extLst>
          </p:cNvPr>
          <p:cNvSpPr/>
          <p:nvPr/>
        </p:nvSpPr>
        <p:spPr>
          <a:xfrm>
            <a:off x="2440681" y="2574759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D6DFED-2F4A-8457-3850-6B8FDEF29F5B}"/>
              </a:ext>
            </a:extLst>
          </p:cNvPr>
          <p:cNvSpPr txBox="1"/>
          <p:nvPr/>
        </p:nvSpPr>
        <p:spPr>
          <a:xfrm>
            <a:off x="163248" y="3832637"/>
            <a:ext cx="4128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90000"/>
                </a:solidFill>
              </a:rPr>
              <a:t>Collocate in the same worker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5E72AD-BD57-11E6-F1CC-D2DDC12FB73B}"/>
              </a:ext>
            </a:extLst>
          </p:cNvPr>
          <p:cNvSpPr txBox="1"/>
          <p:nvPr/>
        </p:nvSpPr>
        <p:spPr>
          <a:xfrm>
            <a:off x="163248" y="4803393"/>
            <a:ext cx="3533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Examples:</a:t>
            </a:r>
          </a:p>
          <a:p>
            <a:r>
              <a:rPr lang="en-US" sz="2400" dirty="0" err="1"/>
              <a:t>Nightcore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1F5F"/>
                </a:solidFill>
              </a:rPr>
              <a:t>[ASPLOS 2021]</a:t>
            </a:r>
          </a:p>
          <a:p>
            <a:r>
              <a:rPr lang="en-US" sz="2400" dirty="0"/>
              <a:t>SONIC </a:t>
            </a:r>
            <a:r>
              <a:rPr lang="en-US" sz="2400" dirty="0">
                <a:solidFill>
                  <a:srgbClr val="001F5F"/>
                </a:solidFill>
              </a:rPr>
              <a:t>[ATC 2021]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42239-C812-3AA2-7232-88548A4FFB00}"/>
              </a:ext>
            </a:extLst>
          </p:cNvPr>
          <p:cNvCxnSpPr>
            <a:cxnSpLocks/>
          </p:cNvCxnSpPr>
          <p:nvPr/>
        </p:nvCxnSpPr>
        <p:spPr>
          <a:xfrm>
            <a:off x="4330845" y="1690688"/>
            <a:ext cx="0" cy="491199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2B52F0B-1E10-3920-C5BA-9AD505BB676A}"/>
              </a:ext>
            </a:extLst>
          </p:cNvPr>
          <p:cNvSpPr/>
          <p:nvPr/>
        </p:nvSpPr>
        <p:spPr>
          <a:xfrm>
            <a:off x="5743271" y="1638622"/>
            <a:ext cx="1092926" cy="5915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Worker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51F47-1A9B-948A-CEF1-2C4A382E0641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6289734" y="2230131"/>
            <a:ext cx="0" cy="2387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D4D44BC-E101-4A6B-5E7C-AA39FDDE42C5}"/>
              </a:ext>
            </a:extLst>
          </p:cNvPr>
          <p:cNvSpPr/>
          <p:nvPr/>
        </p:nvSpPr>
        <p:spPr>
          <a:xfrm>
            <a:off x="4776440" y="2468850"/>
            <a:ext cx="3026587" cy="11820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DF661C-CE7A-8ECD-C231-904D6F8DAC58}"/>
              </a:ext>
            </a:extLst>
          </p:cNvPr>
          <p:cNvSpPr/>
          <p:nvPr/>
        </p:nvSpPr>
        <p:spPr>
          <a:xfrm>
            <a:off x="4975942" y="2582920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AB1043-ACBB-14F4-812E-DDB78F5898C1}"/>
              </a:ext>
            </a:extLst>
          </p:cNvPr>
          <p:cNvSpPr/>
          <p:nvPr/>
        </p:nvSpPr>
        <p:spPr>
          <a:xfrm>
            <a:off x="6371974" y="2582920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C30D2-81D7-00A5-4180-E18A66BA9D4C}"/>
              </a:ext>
            </a:extLst>
          </p:cNvPr>
          <p:cNvSpPr txBox="1"/>
          <p:nvPr/>
        </p:nvSpPr>
        <p:spPr>
          <a:xfrm>
            <a:off x="4719310" y="3832636"/>
            <a:ext cx="3141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90000"/>
                </a:solidFill>
              </a:rPr>
              <a:t>Collocate in container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A22DE-0565-F5FC-C3A7-C05CECB11AAA}"/>
              </a:ext>
            </a:extLst>
          </p:cNvPr>
          <p:cNvSpPr txBox="1"/>
          <p:nvPr/>
        </p:nvSpPr>
        <p:spPr>
          <a:xfrm>
            <a:off x="4430092" y="4803393"/>
            <a:ext cx="3672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Example:</a:t>
            </a:r>
          </a:p>
          <a:p>
            <a:r>
              <a:rPr lang="en-US" sz="2400" dirty="0"/>
              <a:t>Meta’s </a:t>
            </a:r>
            <a:r>
              <a:rPr lang="en-US" sz="2400" dirty="0" err="1"/>
              <a:t>XFaaS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1F5F"/>
                </a:solidFill>
              </a:rPr>
              <a:t>[SOSP 2023]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3EAC51-7878-3AB1-574F-E476CDD29B09}"/>
              </a:ext>
            </a:extLst>
          </p:cNvPr>
          <p:cNvCxnSpPr>
            <a:cxnSpLocks/>
          </p:cNvCxnSpPr>
          <p:nvPr/>
        </p:nvCxnSpPr>
        <p:spPr>
          <a:xfrm>
            <a:off x="8162931" y="1690688"/>
            <a:ext cx="0" cy="491199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3D2449D-39A3-FB29-6C0C-DB2EC4DC729C}"/>
              </a:ext>
            </a:extLst>
          </p:cNvPr>
          <p:cNvSpPr/>
          <p:nvPr/>
        </p:nvSpPr>
        <p:spPr>
          <a:xfrm>
            <a:off x="9350885" y="1622376"/>
            <a:ext cx="1092926" cy="5915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Worker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4C2E73-76B6-5D00-D4C8-657E39BA0056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9893833" y="2213885"/>
            <a:ext cx="3515" cy="23871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9ACEA00-C821-A7B8-EECB-0098953C52B8}"/>
              </a:ext>
            </a:extLst>
          </p:cNvPr>
          <p:cNvSpPr/>
          <p:nvPr/>
        </p:nvSpPr>
        <p:spPr>
          <a:xfrm>
            <a:off x="8858994" y="2452604"/>
            <a:ext cx="2069677" cy="11820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A7EAB4-CEF1-E9EC-FE32-6243F5B68128}"/>
              </a:ext>
            </a:extLst>
          </p:cNvPr>
          <p:cNvSpPr/>
          <p:nvPr/>
        </p:nvSpPr>
        <p:spPr>
          <a:xfrm>
            <a:off x="9101500" y="2566674"/>
            <a:ext cx="1589661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fn1 + fn2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477D5-0583-DE00-1C05-42F1AD5797EE}"/>
              </a:ext>
            </a:extLst>
          </p:cNvPr>
          <p:cNvSpPr txBox="1"/>
          <p:nvPr/>
        </p:nvSpPr>
        <p:spPr>
          <a:xfrm>
            <a:off x="8414016" y="3832636"/>
            <a:ext cx="315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990000"/>
                </a:solidFill>
              </a:rPr>
              <a:t>Collocate in process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42FCB5-9070-4023-436A-E137507C0CFB}"/>
              </a:ext>
            </a:extLst>
          </p:cNvPr>
          <p:cNvSpPr txBox="1"/>
          <p:nvPr/>
        </p:nvSpPr>
        <p:spPr>
          <a:xfrm>
            <a:off x="8319466" y="4793344"/>
            <a:ext cx="35977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Examples:</a:t>
            </a:r>
          </a:p>
          <a:p>
            <a:r>
              <a:rPr lang="en-US" sz="2400" dirty="0" err="1"/>
              <a:t>Faasm</a:t>
            </a:r>
            <a:r>
              <a:rPr lang="en-US" sz="2400" dirty="0">
                <a:solidFill>
                  <a:srgbClr val="001F5F"/>
                </a:solidFill>
              </a:rPr>
              <a:t> [ATC 2020]</a:t>
            </a:r>
          </a:p>
          <a:p>
            <a:r>
              <a:rPr lang="en-US" sz="2400" dirty="0" err="1"/>
              <a:t>Faastlane</a:t>
            </a:r>
            <a:r>
              <a:rPr lang="en-US" sz="2400" dirty="0">
                <a:solidFill>
                  <a:srgbClr val="001F5F"/>
                </a:solidFill>
              </a:rPr>
              <a:t> [ATC 2021]</a:t>
            </a:r>
          </a:p>
          <a:p>
            <a:r>
              <a:rPr lang="en-US" sz="2400" dirty="0" err="1"/>
              <a:t>Wisefuse</a:t>
            </a:r>
            <a:r>
              <a:rPr lang="en-US" sz="2400" dirty="0">
                <a:solidFill>
                  <a:srgbClr val="001F5F"/>
                </a:solidFill>
              </a:rPr>
              <a:t> [POMACS 2022]</a:t>
            </a:r>
          </a:p>
          <a:p>
            <a:r>
              <a:rPr lang="en-US" sz="2400" dirty="0" err="1"/>
              <a:t>Fusionize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1F5F"/>
                </a:solidFill>
              </a:rPr>
              <a:t>[IC2E 2022]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57BE2A9-E5A9-0AD4-CF88-A7B230A31935}"/>
              </a:ext>
            </a:extLst>
          </p:cNvPr>
          <p:cNvSpPr/>
          <p:nvPr/>
        </p:nvSpPr>
        <p:spPr>
          <a:xfrm>
            <a:off x="8357044" y="4583505"/>
            <a:ext cx="3597716" cy="2080416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Quilt takes this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Compiled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Multi-language support</a:t>
            </a:r>
          </a:p>
        </p:txBody>
      </p:sp>
    </p:spTree>
    <p:extLst>
      <p:ext uri="{BB962C8B-B14F-4D97-AF65-F5344CB8AC3E}">
        <p14:creationId xmlns:p14="http://schemas.microsoft.com/office/powerpoint/2010/main" val="11247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29" grpId="0"/>
      <p:bldP spid="36" grpId="0"/>
      <p:bldP spid="39" grpId="0" animBg="1"/>
      <p:bldP spid="41" grpId="0" animBg="1"/>
      <p:bldP spid="42" grpId="0" animBg="1"/>
      <p:bldP spid="46" grpId="0"/>
      <p:bldP spid="47" grpId="0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5107C-4E33-F611-F7A7-1A32DEBD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3EF6-6A00-6FBE-362E-481B99B9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rest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2CA8-11B0-292F-C7C3-92A605BA5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4591" cy="4351338"/>
          </a:xfrm>
        </p:spPr>
        <p:txBody>
          <a:bodyPr>
            <a:noAutofit/>
          </a:bodyPr>
          <a:lstStyle/>
          <a:p>
            <a:r>
              <a:rPr lang="en-US" sz="3200" dirty="0"/>
              <a:t>Answers to three key questions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to merge? </a:t>
            </a:r>
            <a:r>
              <a:rPr lang="en-US" sz="2800" dirty="0">
                <a:solidFill>
                  <a:srgbClr val="990000"/>
                </a:solidFill>
              </a:rPr>
              <a:t>How to merge? </a:t>
            </a:r>
            <a:r>
              <a:rPr lang="en-US" sz="2800" dirty="0"/>
              <a:t>What to merge?</a:t>
            </a:r>
          </a:p>
          <a:p>
            <a:endParaRPr lang="en-US" sz="3200" dirty="0"/>
          </a:p>
          <a:p>
            <a:r>
              <a:rPr lang="en-US" sz="3200" dirty="0"/>
              <a:t>Evaluation results on Fission serverless platform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Limitations and future plans</a:t>
            </a:r>
          </a:p>
        </p:txBody>
      </p:sp>
    </p:spTree>
    <p:extLst>
      <p:ext uri="{BB962C8B-B14F-4D97-AF65-F5344CB8AC3E}">
        <p14:creationId xmlns:p14="http://schemas.microsoft.com/office/powerpoint/2010/main" val="148369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FB57-244A-F447-EFB4-402F6A58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merge functions?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BCAF7-645C-A876-2A91-AE7B1C56BF94}"/>
              </a:ext>
            </a:extLst>
          </p:cNvPr>
          <p:cNvSpPr/>
          <p:nvPr/>
        </p:nvSpPr>
        <p:spPr>
          <a:xfrm>
            <a:off x="838200" y="2060409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48D41-A4A9-27A9-AAF9-EFED0A924DC2}"/>
              </a:ext>
            </a:extLst>
          </p:cNvPr>
          <p:cNvSpPr txBox="1"/>
          <p:nvPr/>
        </p:nvSpPr>
        <p:spPr>
          <a:xfrm>
            <a:off x="1031449" y="2615920"/>
            <a:ext cx="789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D686D-5DCC-5C2C-63CD-93190C4B0F74}"/>
              </a:ext>
            </a:extLst>
          </p:cNvPr>
          <p:cNvSpPr/>
          <p:nvPr/>
        </p:nvSpPr>
        <p:spPr>
          <a:xfrm>
            <a:off x="838200" y="3520981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9B251-5578-6277-2252-596FA08921D6}"/>
              </a:ext>
            </a:extLst>
          </p:cNvPr>
          <p:cNvSpPr txBox="1"/>
          <p:nvPr/>
        </p:nvSpPr>
        <p:spPr>
          <a:xfrm>
            <a:off x="1116655" y="406909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C++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29DA0-A353-7A4D-890E-EF3AB6B1123C}"/>
              </a:ext>
            </a:extLst>
          </p:cNvPr>
          <p:cNvSpPr/>
          <p:nvPr/>
        </p:nvSpPr>
        <p:spPr>
          <a:xfrm>
            <a:off x="838200" y="4831070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52498-5E9F-3534-5D24-0B7F3011E0AD}"/>
              </a:ext>
            </a:extLst>
          </p:cNvPr>
          <p:cNvSpPr txBox="1"/>
          <p:nvPr/>
        </p:nvSpPr>
        <p:spPr>
          <a:xfrm>
            <a:off x="1031449" y="5425911"/>
            <a:ext cx="849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488C7-C55B-D014-DD5A-78D40F2E98A7}"/>
              </a:ext>
            </a:extLst>
          </p:cNvPr>
          <p:cNvSpPr txBox="1"/>
          <p:nvPr/>
        </p:nvSpPr>
        <p:spPr>
          <a:xfrm>
            <a:off x="3051744" y="2115806"/>
            <a:ext cx="859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Observation 1</a:t>
            </a:r>
            <a:r>
              <a:rPr lang="en-US" sz="2800" dirty="0"/>
              <a:t>: we are </a:t>
            </a:r>
            <a:r>
              <a:rPr lang="en-US" sz="2800" b="1" dirty="0"/>
              <a:t>not</a:t>
            </a:r>
            <a:r>
              <a:rPr lang="en-US" sz="2800" dirty="0"/>
              <a:t> dealing with functions that take arbitrary inputs and produce arbitrary 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F2332-65AD-E826-2FBB-D49A574AE6FB}"/>
              </a:ext>
            </a:extLst>
          </p:cNvPr>
          <p:cNvSpPr txBox="1"/>
          <p:nvPr/>
        </p:nvSpPr>
        <p:spPr>
          <a:xfrm>
            <a:off x="3051744" y="3569632"/>
            <a:ext cx="8789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Serverless functions implement REST APIs:</a:t>
            </a:r>
          </a:p>
          <a:p>
            <a:r>
              <a:rPr lang="en-US" sz="2800" dirty="0"/>
              <a:t>Input and output usually JSON string or 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4C6EE-3095-12C3-DE75-D907B1C01CDE}"/>
              </a:ext>
            </a:extLst>
          </p:cNvPr>
          <p:cNvSpPr txBox="1"/>
          <p:nvPr/>
        </p:nvSpPr>
        <p:spPr>
          <a:xfrm>
            <a:off x="3051744" y="4948857"/>
            <a:ext cx="8503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Fission, </a:t>
            </a:r>
            <a:r>
              <a:rPr lang="en-US" sz="2800" dirty="0" err="1"/>
              <a:t>OpenWhisk</a:t>
            </a:r>
            <a:r>
              <a:rPr lang="en-US" sz="2800" dirty="0"/>
              <a:t>, </a:t>
            </a:r>
            <a:r>
              <a:rPr lang="en-US" sz="2800" dirty="0" err="1"/>
              <a:t>OpenFaaS</a:t>
            </a:r>
            <a:r>
              <a:rPr lang="en-US" sz="2800" dirty="0"/>
              <a:t> use </a:t>
            </a:r>
            <a:r>
              <a:rPr lang="en-US" sz="2800" b="1" dirty="0"/>
              <a:t>JSON strings</a:t>
            </a:r>
          </a:p>
        </p:txBody>
      </p:sp>
    </p:spTree>
    <p:extLst>
      <p:ext uri="{BB962C8B-B14F-4D97-AF65-F5344CB8AC3E}">
        <p14:creationId xmlns:p14="http://schemas.microsoft.com/office/powerpoint/2010/main" val="104348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732B1-9CA7-9466-97FD-49EFB7C02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75F4-DB07-D3EF-1D5B-D4BD2C3E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merge functions?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E5C81D-9BC8-D342-6AFA-2F386EC30F55}"/>
              </a:ext>
            </a:extLst>
          </p:cNvPr>
          <p:cNvSpPr/>
          <p:nvPr/>
        </p:nvSpPr>
        <p:spPr>
          <a:xfrm>
            <a:off x="838200" y="2060409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3F6A2-CB9A-083B-86A8-D347163438A2}"/>
              </a:ext>
            </a:extLst>
          </p:cNvPr>
          <p:cNvSpPr txBox="1"/>
          <p:nvPr/>
        </p:nvSpPr>
        <p:spPr>
          <a:xfrm>
            <a:off x="1031449" y="2615920"/>
            <a:ext cx="789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54D39-A58E-060B-4E90-6185A2D70E74}"/>
              </a:ext>
            </a:extLst>
          </p:cNvPr>
          <p:cNvSpPr/>
          <p:nvPr/>
        </p:nvSpPr>
        <p:spPr>
          <a:xfrm>
            <a:off x="838200" y="3520981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16784-9446-7FAB-D5A8-491073C0A8FB}"/>
              </a:ext>
            </a:extLst>
          </p:cNvPr>
          <p:cNvSpPr txBox="1"/>
          <p:nvPr/>
        </p:nvSpPr>
        <p:spPr>
          <a:xfrm>
            <a:off x="1116655" y="406909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C++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08B6D-712B-B293-5336-E3E29070C815}"/>
              </a:ext>
            </a:extLst>
          </p:cNvPr>
          <p:cNvSpPr/>
          <p:nvPr/>
        </p:nvSpPr>
        <p:spPr>
          <a:xfrm>
            <a:off x="838200" y="4831070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C49C4-0927-EC5D-F28D-5F69C896BEB0}"/>
              </a:ext>
            </a:extLst>
          </p:cNvPr>
          <p:cNvSpPr txBox="1"/>
          <p:nvPr/>
        </p:nvSpPr>
        <p:spPr>
          <a:xfrm>
            <a:off x="1031449" y="5425911"/>
            <a:ext cx="849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22EB1-997E-89BA-3B16-988836DA3B89}"/>
              </a:ext>
            </a:extLst>
          </p:cNvPr>
          <p:cNvSpPr txBox="1"/>
          <p:nvPr/>
        </p:nvSpPr>
        <p:spPr>
          <a:xfrm>
            <a:off x="2903154" y="2060409"/>
            <a:ext cx="85954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90000"/>
                </a:solidFill>
              </a:rPr>
              <a:t>Observation 2</a:t>
            </a:r>
            <a:r>
              <a:rPr lang="en-US" sz="2800" dirty="0"/>
              <a:t>: languages that need to interact with the OS already have ways to create and parse  “C strings”</a:t>
            </a:r>
          </a:p>
          <a:p>
            <a:endParaRPr lang="en-US" sz="2800" dirty="0"/>
          </a:p>
          <a:p>
            <a:r>
              <a:rPr lang="en-US" sz="2800" dirty="0"/>
              <a:t>OS ABI for </a:t>
            </a:r>
            <a:r>
              <a:rPr lang="en-US" sz="2800" dirty="0" err="1"/>
              <a:t>syscalls</a:t>
            </a:r>
            <a:r>
              <a:rPr lang="en-US" sz="2800" dirty="0"/>
              <a:t> like </a:t>
            </a:r>
            <a:r>
              <a:rPr lang="en-US" sz="2800" dirty="0">
                <a:cs typeface="Courier New" panose="02070309020205020404" pitchFamily="49" charset="0"/>
              </a:rPr>
              <a:t>open, </a:t>
            </a:r>
            <a:r>
              <a:rPr lang="en-US" sz="2800" dirty="0" err="1">
                <a:cs typeface="Courier New" panose="02070309020205020404" pitchFamily="49" charset="0"/>
              </a:rPr>
              <a:t>creat</a:t>
            </a:r>
            <a:r>
              <a:rPr lang="en-US" sz="2800" dirty="0">
                <a:cs typeface="Courier New" panose="02070309020205020404" pitchFamily="49" charset="0"/>
              </a:rPr>
              <a:t>, </a:t>
            </a:r>
            <a:r>
              <a:rPr lang="en-US" sz="2800" dirty="0" err="1">
                <a:cs typeface="Courier New" panose="02070309020205020404" pitchFamily="49" charset="0"/>
              </a:rPr>
              <a:t>execve</a:t>
            </a:r>
            <a:r>
              <a:rPr lang="en-US" sz="2800" dirty="0">
                <a:cs typeface="Courier New" panose="02070309020205020404" pitchFamily="49" charset="0"/>
              </a:rPr>
              <a:t>, stat,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78AEE-4033-8B06-3951-65206049C964}"/>
              </a:ext>
            </a:extLst>
          </p:cNvPr>
          <p:cNvSpPr txBox="1"/>
          <p:nvPr/>
        </p:nvSpPr>
        <p:spPr>
          <a:xfrm>
            <a:off x="2903154" y="4872885"/>
            <a:ext cx="859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990000"/>
                </a:solidFill>
                <a:cs typeface="Courier New" panose="02070309020205020404" pitchFamily="49" charset="0"/>
              </a:rPr>
              <a:t>Takeway</a:t>
            </a:r>
            <a:r>
              <a:rPr lang="en-US" sz="2800" dirty="0">
                <a:solidFill>
                  <a:srgbClr val="990000"/>
                </a:solidFill>
                <a:cs typeface="Courier New" panose="02070309020205020404" pitchFamily="49" charset="0"/>
              </a:rPr>
              <a:t>: </a:t>
            </a:r>
            <a:r>
              <a:rPr lang="en-US" sz="2800">
                <a:cs typeface="Courier New" panose="02070309020205020404" pitchFamily="49" charset="0"/>
              </a:rPr>
              <a:t>Can automatically instrument </a:t>
            </a:r>
            <a:r>
              <a:rPr lang="en-US" sz="2800" dirty="0">
                <a:cs typeface="Courier New" panose="02070309020205020404" pitchFamily="49" charset="0"/>
              </a:rPr>
              <a:t>code to translate JSON strings to and from C strings </a:t>
            </a:r>
          </a:p>
        </p:txBody>
      </p:sp>
    </p:spTree>
    <p:extLst>
      <p:ext uri="{BB962C8B-B14F-4D97-AF65-F5344CB8AC3E}">
        <p14:creationId xmlns:p14="http://schemas.microsoft.com/office/powerpoint/2010/main" val="17199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6FF6-CCF7-B33C-B4CA-B5605F85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Quilt compiles functions to LLVM 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5F34C-E197-A9D9-659A-D7F22AE95E86}"/>
              </a:ext>
            </a:extLst>
          </p:cNvPr>
          <p:cNvSpPr/>
          <p:nvPr/>
        </p:nvSpPr>
        <p:spPr>
          <a:xfrm>
            <a:off x="838200" y="2060409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CC156-AFDF-CAF6-99B6-12546B7E6557}"/>
              </a:ext>
            </a:extLst>
          </p:cNvPr>
          <p:cNvSpPr txBox="1"/>
          <p:nvPr/>
        </p:nvSpPr>
        <p:spPr>
          <a:xfrm>
            <a:off x="1031449" y="2615920"/>
            <a:ext cx="789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A41248-C137-3243-E686-F7F77B48377C}"/>
              </a:ext>
            </a:extLst>
          </p:cNvPr>
          <p:cNvSpPr/>
          <p:nvPr/>
        </p:nvSpPr>
        <p:spPr>
          <a:xfrm>
            <a:off x="838200" y="3520981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B2592-F1B2-729E-1F46-6B2883413B74}"/>
              </a:ext>
            </a:extLst>
          </p:cNvPr>
          <p:cNvSpPr txBox="1"/>
          <p:nvPr/>
        </p:nvSpPr>
        <p:spPr>
          <a:xfrm>
            <a:off x="1116655" y="4069093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C++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38BF4-B376-CFBA-1F11-2620B0280E0F}"/>
              </a:ext>
            </a:extLst>
          </p:cNvPr>
          <p:cNvSpPr/>
          <p:nvPr/>
        </p:nvSpPr>
        <p:spPr>
          <a:xfrm>
            <a:off x="838200" y="4831070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A413D-CEB7-87BC-8F3F-80A5F8673680}"/>
              </a:ext>
            </a:extLst>
          </p:cNvPr>
          <p:cNvSpPr txBox="1"/>
          <p:nvPr/>
        </p:nvSpPr>
        <p:spPr>
          <a:xfrm>
            <a:off x="1031449" y="5425911"/>
            <a:ext cx="849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Swift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EBA527-366C-406E-7222-1CC0F73310D9}"/>
              </a:ext>
            </a:extLst>
          </p:cNvPr>
          <p:cNvCxnSpPr>
            <a:cxnSpLocks/>
          </p:cNvCxnSpPr>
          <p:nvPr/>
        </p:nvCxnSpPr>
        <p:spPr>
          <a:xfrm>
            <a:off x="2457450" y="2319843"/>
            <a:ext cx="898699" cy="465344"/>
          </a:xfrm>
          <a:prstGeom prst="straightConnector1">
            <a:avLst/>
          </a:prstGeom>
          <a:ln w="3810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05126B-74C1-4668-C1F5-93CD2822E4F9}"/>
              </a:ext>
            </a:extLst>
          </p:cNvPr>
          <p:cNvCxnSpPr>
            <a:cxnSpLocks/>
          </p:cNvCxnSpPr>
          <p:nvPr/>
        </p:nvCxnSpPr>
        <p:spPr>
          <a:xfrm flipV="1">
            <a:off x="2289810" y="3416046"/>
            <a:ext cx="945759" cy="364369"/>
          </a:xfrm>
          <a:prstGeom prst="straightConnector1">
            <a:avLst/>
          </a:prstGeom>
          <a:ln w="3810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49D33-79B0-CEDC-2DC6-346F820E82F9}"/>
              </a:ext>
            </a:extLst>
          </p:cNvPr>
          <p:cNvCxnSpPr>
            <a:cxnSpLocks/>
          </p:cNvCxnSpPr>
          <p:nvPr/>
        </p:nvCxnSpPr>
        <p:spPr>
          <a:xfrm flipV="1">
            <a:off x="2289810" y="3706847"/>
            <a:ext cx="1195454" cy="1395982"/>
          </a:xfrm>
          <a:prstGeom prst="straightConnector1">
            <a:avLst/>
          </a:prstGeom>
          <a:ln w="3810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F730D7-2CC5-9480-8F00-6E099AF5131F}"/>
              </a:ext>
            </a:extLst>
          </p:cNvPr>
          <p:cNvSpPr txBox="1"/>
          <p:nvPr/>
        </p:nvSpPr>
        <p:spPr>
          <a:xfrm>
            <a:off x="3505133" y="2814430"/>
            <a:ext cx="174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LLVM IR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53371D-094C-DB36-6FBE-C8AA69D93378}"/>
              </a:ext>
            </a:extLst>
          </p:cNvPr>
          <p:cNvCxnSpPr>
            <a:cxnSpLocks/>
          </p:cNvCxnSpPr>
          <p:nvPr/>
        </p:nvCxnSpPr>
        <p:spPr>
          <a:xfrm>
            <a:off x="5254779" y="3137595"/>
            <a:ext cx="3813810" cy="0"/>
          </a:xfrm>
          <a:prstGeom prst="straightConnector1">
            <a:avLst/>
          </a:prstGeom>
          <a:ln w="3810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FE56DD-BEDB-9BD5-F5A5-FEEF9E1EBCE4}"/>
              </a:ext>
            </a:extLst>
          </p:cNvPr>
          <p:cNvSpPr txBox="1"/>
          <p:nvPr/>
        </p:nvSpPr>
        <p:spPr>
          <a:xfrm>
            <a:off x="5254779" y="2046499"/>
            <a:ext cx="40079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LLVM pass that converts </a:t>
            </a:r>
          </a:p>
          <a:p>
            <a:r>
              <a:rPr lang="en-US" sz="2800" dirty="0"/>
              <a:t>RPC into function calls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1E6715-624E-2AF5-64AB-14BB9CD692C1}"/>
              </a:ext>
            </a:extLst>
          </p:cNvPr>
          <p:cNvSpPr txBox="1"/>
          <p:nvPr/>
        </p:nvSpPr>
        <p:spPr>
          <a:xfrm>
            <a:off x="9178223" y="2785187"/>
            <a:ext cx="174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LLVM IR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B1D9E-9E44-EA45-F75D-EF89AE2262C3}"/>
              </a:ext>
            </a:extLst>
          </p:cNvPr>
          <p:cNvSpPr txBox="1"/>
          <p:nvPr/>
        </p:nvSpPr>
        <p:spPr>
          <a:xfrm>
            <a:off x="7191828" y="3530734"/>
            <a:ext cx="258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Debloating + </a:t>
            </a:r>
            <a:r>
              <a:rPr lang="en-US" sz="2800" dirty="0" err="1"/>
              <a:t>llc</a:t>
            </a:r>
            <a:endParaRPr lang="en-US" sz="28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426F31-5F28-5C80-0DE8-3A5709682458}"/>
              </a:ext>
            </a:extLst>
          </p:cNvPr>
          <p:cNvCxnSpPr>
            <a:cxnSpLocks/>
          </p:cNvCxnSpPr>
          <p:nvPr/>
        </p:nvCxnSpPr>
        <p:spPr>
          <a:xfrm>
            <a:off x="10048831" y="3460761"/>
            <a:ext cx="0" cy="791220"/>
          </a:xfrm>
          <a:prstGeom prst="straightConnector1">
            <a:avLst/>
          </a:prstGeom>
          <a:ln w="3810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E34E0B7-2CCA-9E63-7ACC-9D5840BA8C79}"/>
              </a:ext>
            </a:extLst>
          </p:cNvPr>
          <p:cNvSpPr txBox="1"/>
          <p:nvPr/>
        </p:nvSpPr>
        <p:spPr>
          <a:xfrm>
            <a:off x="9068589" y="4347876"/>
            <a:ext cx="174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.obj 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2C8521-CF6C-5AB4-5551-4659BF185057}"/>
              </a:ext>
            </a:extLst>
          </p:cNvPr>
          <p:cNvCxnSpPr>
            <a:cxnSpLocks/>
          </p:cNvCxnSpPr>
          <p:nvPr/>
        </p:nvCxnSpPr>
        <p:spPr>
          <a:xfrm>
            <a:off x="10059359" y="5065282"/>
            <a:ext cx="0" cy="569313"/>
          </a:xfrm>
          <a:prstGeom prst="straightConnector1">
            <a:avLst/>
          </a:prstGeom>
          <a:ln w="3810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3FFC29-5C59-FB00-2259-B1CBEC61EA9C}"/>
              </a:ext>
            </a:extLst>
          </p:cNvPr>
          <p:cNvSpPr txBox="1"/>
          <p:nvPr/>
        </p:nvSpPr>
        <p:spPr>
          <a:xfrm>
            <a:off x="10245642" y="5090102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lld</a:t>
            </a:r>
            <a:endParaRPr lang="en-US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A30AE0-46C1-F991-274B-8DA0F252CCCD}"/>
              </a:ext>
            </a:extLst>
          </p:cNvPr>
          <p:cNvSpPr txBox="1"/>
          <p:nvPr/>
        </p:nvSpPr>
        <p:spPr>
          <a:xfrm>
            <a:off x="8320038" y="5656743"/>
            <a:ext cx="310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merged binary</a:t>
            </a:r>
          </a:p>
        </p:txBody>
      </p:sp>
    </p:spTree>
    <p:extLst>
      <p:ext uri="{BB962C8B-B14F-4D97-AF65-F5344CB8AC3E}">
        <p14:creationId xmlns:p14="http://schemas.microsoft.com/office/powerpoint/2010/main" val="31022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42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A465-66B3-22A0-7911-B746480F8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F07B-4EDE-31CA-A4BE-B25B0E25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rest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A82F-BACF-11BE-ADEB-C8DC1EAB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4591" cy="4351338"/>
          </a:xfrm>
        </p:spPr>
        <p:txBody>
          <a:bodyPr>
            <a:noAutofit/>
          </a:bodyPr>
          <a:lstStyle/>
          <a:p>
            <a:r>
              <a:rPr lang="en-US" sz="3200" dirty="0"/>
              <a:t>Answers to three key questions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Where to merge? How to merge? </a:t>
            </a:r>
            <a:r>
              <a:rPr lang="en-US" sz="2800" dirty="0">
                <a:solidFill>
                  <a:srgbClr val="990000"/>
                </a:solidFill>
              </a:rPr>
              <a:t>What to merge?</a:t>
            </a:r>
          </a:p>
          <a:p>
            <a:endParaRPr lang="en-US" sz="3200" dirty="0"/>
          </a:p>
          <a:p>
            <a:r>
              <a:rPr lang="en-US" sz="3200" dirty="0"/>
              <a:t>Evaluation results on Fission serverless platform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Summary, limitations, and future plans</a:t>
            </a:r>
          </a:p>
        </p:txBody>
      </p:sp>
    </p:spTree>
    <p:extLst>
      <p:ext uri="{BB962C8B-B14F-4D97-AF65-F5344CB8AC3E}">
        <p14:creationId xmlns:p14="http://schemas.microsoft.com/office/powerpoint/2010/main" val="137773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0547-EB9F-0FAC-0DB5-8CF75B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merge all functions?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94EC9-9BD3-F42D-AF03-802F1D79D7B0}"/>
              </a:ext>
            </a:extLst>
          </p:cNvPr>
          <p:cNvSpPr/>
          <p:nvPr/>
        </p:nvSpPr>
        <p:spPr>
          <a:xfrm>
            <a:off x="1693736" y="3042581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C93EB3-CE04-90D4-8CBB-DF86CEAACAB0}"/>
              </a:ext>
            </a:extLst>
          </p:cNvPr>
          <p:cNvSpPr/>
          <p:nvPr/>
        </p:nvSpPr>
        <p:spPr>
          <a:xfrm>
            <a:off x="6570903" y="2302230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045EA-159A-F270-5829-072864B2D76E}"/>
              </a:ext>
            </a:extLst>
          </p:cNvPr>
          <p:cNvSpPr/>
          <p:nvPr/>
        </p:nvSpPr>
        <p:spPr>
          <a:xfrm>
            <a:off x="6570903" y="3561450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F5774-19C3-8195-518D-60FB1B66216B}"/>
              </a:ext>
            </a:extLst>
          </p:cNvPr>
          <p:cNvSpPr/>
          <p:nvPr/>
        </p:nvSpPr>
        <p:spPr>
          <a:xfrm>
            <a:off x="6570903" y="4820670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192CB-986C-6A1F-D850-4D2C20D8093A}"/>
              </a:ext>
            </a:extLst>
          </p:cNvPr>
          <p:cNvSpPr/>
          <p:nvPr/>
        </p:nvSpPr>
        <p:spPr>
          <a:xfrm>
            <a:off x="8955864" y="4820670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DBD7CA-B488-4EF2-45F0-596733CD5166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937768" y="3302016"/>
            <a:ext cx="1267249" cy="0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0D322A-92DD-D241-9953-D38CE87D5703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5449049" y="2561665"/>
            <a:ext cx="1121854" cy="740351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520BC7-68B6-8F10-0A16-BA6EEEEDE575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5449049" y="3302016"/>
            <a:ext cx="1121854" cy="518869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96365D-CD4F-682F-39BE-07FD78F745B0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5449049" y="3302016"/>
            <a:ext cx="1121854" cy="1778089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BEE0A9-AE9E-2C2C-FFD9-B9E06229AFC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814935" y="5080105"/>
            <a:ext cx="1140929" cy="0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E256C70-C95A-8185-FB55-C1D226CBD202}"/>
              </a:ext>
            </a:extLst>
          </p:cNvPr>
          <p:cNvSpPr/>
          <p:nvPr/>
        </p:nvSpPr>
        <p:spPr>
          <a:xfrm>
            <a:off x="4205017" y="3042581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4F78F9-66BE-9A9A-7D42-C303C6EFB2FA}"/>
              </a:ext>
            </a:extLst>
          </p:cNvPr>
          <p:cNvSpPr txBox="1"/>
          <p:nvPr/>
        </p:nvSpPr>
        <p:spPr>
          <a:xfrm>
            <a:off x="5025415" y="6024033"/>
            <a:ext cx="6015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assume asynchronous (parallel) invocations</a:t>
            </a:r>
          </a:p>
        </p:txBody>
      </p:sp>
    </p:spTree>
    <p:extLst>
      <p:ext uri="{BB962C8B-B14F-4D97-AF65-F5344CB8AC3E}">
        <p14:creationId xmlns:p14="http://schemas.microsoft.com/office/powerpoint/2010/main" val="349355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FEB72-A854-2B2E-07AF-A9121CB35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F6AF-AAB2-7141-5FB6-4443C52E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merge all functions?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105D8-1E2E-203F-2390-10CCC37CC0A5}"/>
              </a:ext>
            </a:extLst>
          </p:cNvPr>
          <p:cNvSpPr/>
          <p:nvPr/>
        </p:nvSpPr>
        <p:spPr>
          <a:xfrm>
            <a:off x="3733552" y="4109787"/>
            <a:ext cx="1244032" cy="63713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B93C4-8699-8B81-4E70-3E3FA3A81BA2}"/>
              </a:ext>
            </a:extLst>
          </p:cNvPr>
          <p:cNvSpPr/>
          <p:nvPr/>
        </p:nvSpPr>
        <p:spPr>
          <a:xfrm>
            <a:off x="6236533" y="2806830"/>
            <a:ext cx="1244031" cy="895905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FED9D4-5578-BB13-7564-871133876DCA}"/>
              </a:ext>
            </a:extLst>
          </p:cNvPr>
          <p:cNvSpPr/>
          <p:nvPr/>
        </p:nvSpPr>
        <p:spPr>
          <a:xfrm>
            <a:off x="6230979" y="3702741"/>
            <a:ext cx="1249586" cy="518869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FF2D7-8D5D-5B7A-7BA5-8A9A35E589D6}"/>
              </a:ext>
            </a:extLst>
          </p:cNvPr>
          <p:cNvSpPr/>
          <p:nvPr/>
        </p:nvSpPr>
        <p:spPr>
          <a:xfrm>
            <a:off x="6236533" y="4228048"/>
            <a:ext cx="1244032" cy="518869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B4C4C-BECE-9B90-B713-CB47C8B561F8}"/>
              </a:ext>
            </a:extLst>
          </p:cNvPr>
          <p:cNvSpPr/>
          <p:nvPr/>
        </p:nvSpPr>
        <p:spPr>
          <a:xfrm>
            <a:off x="7486806" y="4039446"/>
            <a:ext cx="1244032" cy="707472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081C4-7F59-64DF-0046-722EE929E46D}"/>
              </a:ext>
            </a:extLst>
          </p:cNvPr>
          <p:cNvSpPr/>
          <p:nvPr/>
        </p:nvSpPr>
        <p:spPr>
          <a:xfrm>
            <a:off x="4986946" y="4228049"/>
            <a:ext cx="1244032" cy="518869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137F06-6CAD-E098-CAB9-4A1BFE25E142}"/>
              </a:ext>
            </a:extLst>
          </p:cNvPr>
          <p:cNvCxnSpPr/>
          <p:nvPr/>
        </p:nvCxnSpPr>
        <p:spPr>
          <a:xfrm>
            <a:off x="3587044" y="4893548"/>
            <a:ext cx="5295481" cy="0"/>
          </a:xfrm>
          <a:prstGeom prst="straightConnector1">
            <a:avLst/>
          </a:prstGeom>
          <a:ln w="38100">
            <a:solidFill>
              <a:srgbClr val="001F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5EF25A-1403-6AA3-9E5A-435B68AAAAB5}"/>
              </a:ext>
            </a:extLst>
          </p:cNvPr>
          <p:cNvSpPr txBox="1"/>
          <p:nvPr/>
        </p:nvSpPr>
        <p:spPr>
          <a:xfrm>
            <a:off x="4110653" y="4977178"/>
            <a:ext cx="42406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Execution time</a:t>
            </a:r>
            <a:br>
              <a:rPr lang="en-US" sz="2800" dirty="0"/>
            </a:br>
            <a:r>
              <a:rPr lang="en-US" sz="2800" dirty="0"/>
              <a:t>(assuming enough vCPUs)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E37E0D-5C09-4203-1C1C-FF2E8B87E4A9}"/>
              </a:ext>
            </a:extLst>
          </p:cNvPr>
          <p:cNvCxnSpPr>
            <a:cxnSpLocks/>
          </p:cNvCxnSpPr>
          <p:nvPr/>
        </p:nvCxnSpPr>
        <p:spPr>
          <a:xfrm flipV="1">
            <a:off x="3593628" y="2427134"/>
            <a:ext cx="0" cy="2466414"/>
          </a:xfrm>
          <a:prstGeom prst="straightConnector1">
            <a:avLst/>
          </a:prstGeom>
          <a:ln w="38100">
            <a:solidFill>
              <a:srgbClr val="001F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F5A32B-D2BB-8345-D520-F0F34243AEC9}"/>
              </a:ext>
            </a:extLst>
          </p:cNvPr>
          <p:cNvSpPr txBox="1"/>
          <p:nvPr/>
        </p:nvSpPr>
        <p:spPr>
          <a:xfrm>
            <a:off x="1240717" y="3122085"/>
            <a:ext cx="22531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Max memory </a:t>
            </a:r>
          </a:p>
          <a:p>
            <a:pPr algn="ctr"/>
            <a:r>
              <a:rPr lang="en-US" sz="2800" dirty="0"/>
              <a:t>needed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0E233B-9775-F72D-F1D7-1EEC9BE3B705}"/>
              </a:ext>
            </a:extLst>
          </p:cNvPr>
          <p:cNvSpPr/>
          <p:nvPr/>
        </p:nvSpPr>
        <p:spPr>
          <a:xfrm>
            <a:off x="3732340" y="2806824"/>
            <a:ext cx="4997275" cy="1954394"/>
          </a:xfrm>
          <a:prstGeom prst="rect">
            <a:avLst/>
          </a:prstGeom>
          <a:solidFill>
            <a:srgbClr val="990000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Merged function needs a larger container</a:t>
            </a:r>
            <a:br>
              <a:rPr lang="en-US" sz="3200" dirty="0"/>
            </a:br>
            <a:r>
              <a:rPr lang="en-US" sz="3200" dirty="0"/>
              <a:t>(more RAM and vCPUs)</a:t>
            </a:r>
          </a:p>
        </p:txBody>
      </p:sp>
    </p:spTree>
    <p:extLst>
      <p:ext uri="{BB962C8B-B14F-4D97-AF65-F5344CB8AC3E}">
        <p14:creationId xmlns:p14="http://schemas.microsoft.com/office/powerpoint/2010/main" val="286354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F309-32C3-DE03-624F-25E2D06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set constraints on container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3054F-158D-DD35-87CE-73A3590F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804"/>
            <a:ext cx="10515600" cy="3827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AWS:                            128 MB -- 10 GB RAM (1 MB increments)</a:t>
            </a:r>
          </a:p>
          <a:p>
            <a:pPr marL="0" indent="0">
              <a:buNone/>
            </a:pPr>
            <a:r>
              <a:rPr lang="en-US" sz="2600" dirty="0"/>
              <a:t>		            0.07 – 5.71 vCPU (proportional to memory)</a:t>
            </a:r>
            <a:br>
              <a:rPr lang="en-US" sz="2600" dirty="0"/>
            </a:br>
            <a:endParaRPr lang="en-US" sz="2600" dirty="0"/>
          </a:p>
          <a:p>
            <a:pPr marL="0" indent="0">
              <a:buNone/>
            </a:pPr>
            <a:r>
              <a:rPr lang="en-US" sz="2600" dirty="0"/>
              <a:t>Azure:                          512 MB, 2048 MB , and 4096 MB</a:t>
            </a:r>
          </a:p>
          <a:p>
            <a:pPr marL="0" indent="0">
              <a:buNone/>
            </a:pPr>
            <a:r>
              <a:rPr lang="en-US" sz="2600" dirty="0"/>
              <a:t>(Flex plan)                 </a:t>
            </a:r>
            <a:r>
              <a:rPr lang="en-US" sz="2600" b="1" dirty="0"/>
              <a:t> </a:t>
            </a:r>
            <a:r>
              <a:rPr lang="en-US" sz="2600" dirty="0"/>
              <a:t>vCPU proportional to memory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	</a:t>
            </a:r>
            <a:br>
              <a:rPr lang="en-US" sz="2600" dirty="0"/>
            </a:br>
            <a:r>
              <a:rPr lang="en-US" sz="2600" dirty="0"/>
              <a:t>Google:                     128 MB – 32 GB RAM (128 MB increments)</a:t>
            </a:r>
          </a:p>
          <a:p>
            <a:pPr marL="0" indent="0">
              <a:buNone/>
            </a:pPr>
            <a:r>
              <a:rPr lang="en-US" sz="2600" dirty="0"/>
              <a:t>		           1 – 8 vCPU   (independent of memory in Gen2)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33ABB-5926-5939-AD3C-C1DA015DDC03}"/>
              </a:ext>
            </a:extLst>
          </p:cNvPr>
          <p:cNvSpPr/>
          <p:nvPr/>
        </p:nvSpPr>
        <p:spPr>
          <a:xfrm>
            <a:off x="838200" y="2493819"/>
            <a:ext cx="10799618" cy="2585460"/>
          </a:xfrm>
          <a:prstGeom prst="rect">
            <a:avLst/>
          </a:prstGeom>
          <a:solidFill>
            <a:srgbClr val="001F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E1DC4-7F18-E336-E0A2-4B6627F6F16E}"/>
              </a:ext>
            </a:extLst>
          </p:cNvPr>
          <p:cNvSpPr txBox="1"/>
          <p:nvPr/>
        </p:nvSpPr>
        <p:spPr>
          <a:xfrm>
            <a:off x="1000990" y="2931825"/>
            <a:ext cx="1019001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</a:rPr>
              <a:t>Main point: </a:t>
            </a:r>
            <a:r>
              <a:rPr lang="en-US" sz="3200" dirty="0">
                <a:solidFill>
                  <a:schemeClr val="bg1"/>
                </a:solidFill>
              </a:rPr>
              <a:t>Limits </a:t>
            </a:r>
            <a:r>
              <a:rPr lang="en-US" sz="3200" dirty="0">
                <a:solidFill>
                  <a:schemeClr val="bg1"/>
                </a:solidFill>
                <a:sym typeface="Wingdings" pitchFamily="2" charset="2"/>
              </a:rPr>
              <a:t>+ restrictions m</a:t>
            </a:r>
            <a:r>
              <a:rPr lang="en-US" sz="3200" dirty="0">
                <a:solidFill>
                  <a:schemeClr val="bg1"/>
                </a:solidFill>
              </a:rPr>
              <a:t>akes scheduling easier and reduces fragmentation</a:t>
            </a:r>
          </a:p>
        </p:txBody>
      </p:sp>
    </p:spTree>
    <p:extLst>
      <p:ext uri="{BB962C8B-B14F-4D97-AF65-F5344CB8AC3E}">
        <p14:creationId xmlns:p14="http://schemas.microsoft.com/office/powerpoint/2010/main" val="22790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57776-CB5C-8740-8786-ABDCD58EF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955E-834B-FA38-2FA2-67ACAD74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just merge all functions?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CCAFC-253E-A3FF-060C-208BFD028270}"/>
              </a:ext>
            </a:extLst>
          </p:cNvPr>
          <p:cNvSpPr txBox="1"/>
          <p:nvPr/>
        </p:nvSpPr>
        <p:spPr>
          <a:xfrm>
            <a:off x="1762991" y="2973519"/>
            <a:ext cx="926522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Depends on how many </a:t>
            </a:r>
            <a:r>
              <a:rPr lang="en-US" sz="3600" dirty="0">
                <a:solidFill>
                  <a:srgbClr val="C00000"/>
                </a:solidFill>
              </a:rPr>
              <a:t>resources</a:t>
            </a:r>
            <a:r>
              <a:rPr lang="en-US" sz="3600" dirty="0"/>
              <a:t> the </a:t>
            </a:r>
            <a:r>
              <a:rPr lang="en-US" sz="3600" b="1" dirty="0"/>
              <a:t>merged workflow</a:t>
            </a:r>
            <a:r>
              <a:rPr lang="en-US" sz="3600" dirty="0"/>
              <a:t> uses, </a:t>
            </a:r>
            <a:r>
              <a:rPr lang="en-US" sz="3600" dirty="0">
                <a:solidFill>
                  <a:srgbClr val="C00000"/>
                </a:solidFill>
              </a:rPr>
              <a:t>how often functions call each other</a:t>
            </a:r>
            <a:r>
              <a:rPr lang="en-US" sz="3600" dirty="0"/>
              <a:t>, and </a:t>
            </a:r>
            <a:r>
              <a:rPr lang="en-US" sz="3600" dirty="0">
                <a:solidFill>
                  <a:srgbClr val="C00000"/>
                </a:solidFill>
              </a:rPr>
              <a:t>platform restrictions</a:t>
            </a:r>
          </a:p>
          <a:p>
            <a:endParaRPr lang="en-US" sz="3200" dirty="0">
              <a:solidFill>
                <a:srgbClr val="990000"/>
              </a:solidFill>
            </a:endParaRPr>
          </a:p>
          <a:p>
            <a:endParaRPr lang="en-US" sz="32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7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CCA-7308-0CDB-45E8-AC89A671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deployment</a:t>
            </a:r>
          </a:p>
        </p:txBody>
      </p:sp>
      <p:pic>
        <p:nvPicPr>
          <p:cNvPr id="5" name="Picture 4" descr="A person with a code on the screen&#10;&#10;Description automatically generated">
            <a:extLst>
              <a:ext uri="{FF2B5EF4-FFF2-40B4-BE49-F238E27FC236}">
                <a16:creationId xmlns:a16="http://schemas.microsoft.com/office/drawing/2014/main" id="{D3F6E861-8C93-F4C7-8EFA-118EB4B5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38474" y="2687594"/>
            <a:ext cx="1498419" cy="14828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4732A-62B6-DFF3-C369-9112D19CA3DB}"/>
              </a:ext>
            </a:extLst>
          </p:cNvPr>
          <p:cNvSpPr txBox="1"/>
          <p:nvPr/>
        </p:nvSpPr>
        <p:spPr>
          <a:xfrm>
            <a:off x="838200" y="4428119"/>
            <a:ext cx="3004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Developer writes &amp; uploads 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9152A7-EA33-1994-3C57-8BF736DF3557}"/>
              </a:ext>
            </a:extLst>
          </p:cNvPr>
          <p:cNvCxnSpPr>
            <a:cxnSpLocks/>
          </p:cNvCxnSpPr>
          <p:nvPr/>
        </p:nvCxnSpPr>
        <p:spPr>
          <a:xfrm>
            <a:off x="3271351" y="3036467"/>
            <a:ext cx="29696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7398E9-4C8E-97FA-6399-94219A0033E8}"/>
              </a:ext>
            </a:extLst>
          </p:cNvPr>
          <p:cNvCxnSpPr>
            <a:cxnSpLocks/>
          </p:cNvCxnSpPr>
          <p:nvPr/>
        </p:nvCxnSpPr>
        <p:spPr>
          <a:xfrm flipH="1">
            <a:off x="3240025" y="3808892"/>
            <a:ext cx="3000949" cy="15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26FC8D-8978-841E-3261-85E03F7E2E73}"/>
              </a:ext>
            </a:extLst>
          </p:cNvPr>
          <p:cNvSpPr txBox="1"/>
          <p:nvPr/>
        </p:nvSpPr>
        <p:spPr>
          <a:xfrm>
            <a:off x="4116693" y="3347227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90000"/>
                </a:solidFill>
              </a:rPr>
              <a:t>identifier</a:t>
            </a:r>
            <a:endParaRPr lang="en-US" dirty="0">
              <a:solidFill>
                <a:srgbClr val="99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62AF6EF-6A15-F927-DAAC-AD34F893C130}"/>
              </a:ext>
            </a:extLst>
          </p:cNvPr>
          <p:cNvGrpSpPr/>
          <p:nvPr/>
        </p:nvGrpSpPr>
        <p:grpSpPr>
          <a:xfrm>
            <a:off x="6645205" y="2264043"/>
            <a:ext cx="3432656" cy="2257495"/>
            <a:chOff x="6714873" y="1690688"/>
            <a:chExt cx="3432656" cy="2257495"/>
          </a:xfrm>
        </p:grpSpPr>
        <p:pic>
          <p:nvPicPr>
            <p:cNvPr id="12" name="Picture 11" descr="A logo of a company&#10;&#10;Description automatically generated">
              <a:extLst>
                <a:ext uri="{FF2B5EF4-FFF2-40B4-BE49-F238E27FC236}">
                  <a16:creationId xmlns:a16="http://schemas.microsoft.com/office/drawing/2014/main" id="{7FEECCE2-DDBE-DE7C-4BF6-6F03CEE27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31479" t="9668" r="32910" b="30696"/>
            <a:stretch/>
          </p:blipFill>
          <p:spPr>
            <a:xfrm>
              <a:off x="6871063" y="1745379"/>
              <a:ext cx="511604" cy="481913"/>
            </a:xfrm>
            <a:prstGeom prst="rect">
              <a:avLst/>
            </a:prstGeom>
          </p:spPr>
        </p:pic>
        <p:pic>
          <p:nvPicPr>
            <p:cNvPr id="16" name="Picture 15" descr="A yellow lightning bolt with blue rectangles&#10;&#10;Description automatically generated">
              <a:extLst>
                <a:ext uri="{FF2B5EF4-FFF2-40B4-BE49-F238E27FC236}">
                  <a16:creationId xmlns:a16="http://schemas.microsoft.com/office/drawing/2014/main" id="{0B13E1D9-AE13-F59C-A687-1BDD453FD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l="19905" t="5813" r="24496" b="4671"/>
            <a:stretch/>
          </p:blipFill>
          <p:spPr>
            <a:xfrm>
              <a:off x="7680556" y="1750203"/>
              <a:ext cx="644200" cy="592673"/>
            </a:xfrm>
            <a:prstGeom prst="rect">
              <a:avLst/>
            </a:prstGeom>
          </p:spPr>
        </p:pic>
        <p:pic>
          <p:nvPicPr>
            <p:cNvPr id="20" name="Picture 19" descr="A blue hexagon with white text&#10;&#10;Description automatically generated">
              <a:extLst>
                <a:ext uri="{FF2B5EF4-FFF2-40B4-BE49-F238E27FC236}">
                  <a16:creationId xmlns:a16="http://schemas.microsoft.com/office/drawing/2014/main" id="{F277F54C-7DB6-7DD7-3F5D-A6CD3D0E6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l="36324" t="22343" r="36113" b="11375"/>
            <a:stretch/>
          </p:blipFill>
          <p:spPr>
            <a:xfrm>
              <a:off x="8540014" y="1705935"/>
              <a:ext cx="652565" cy="592673"/>
            </a:xfrm>
            <a:prstGeom prst="rect">
              <a:avLst/>
            </a:prstGeom>
          </p:spPr>
        </p:pic>
        <p:pic>
          <p:nvPicPr>
            <p:cNvPr id="22" name="Picture 21" descr="A blue and grey logo&#10;&#10;Description automatically generated">
              <a:extLst>
                <a:ext uri="{FF2B5EF4-FFF2-40B4-BE49-F238E27FC236}">
                  <a16:creationId xmlns:a16="http://schemas.microsoft.com/office/drawing/2014/main" id="{A4F55A15-5A2D-A74D-5859-8DD975E93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6714873" y="2471820"/>
              <a:ext cx="744876" cy="689288"/>
            </a:xfrm>
            <a:prstGeom prst="rect">
              <a:avLst/>
            </a:prstGeom>
          </p:spPr>
        </p:pic>
        <p:pic>
          <p:nvPicPr>
            <p:cNvPr id="24" name="Picture 23" descr="A logo with blue and green triangles&#10;&#10;Description automatically generated">
              <a:extLst>
                <a:ext uri="{FF2B5EF4-FFF2-40B4-BE49-F238E27FC236}">
                  <a16:creationId xmlns:a16="http://schemas.microsoft.com/office/drawing/2014/main" id="{3F698B88-43E3-7F0F-3DFD-FF49F5044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7459749" y="2331314"/>
              <a:ext cx="1218111" cy="1063817"/>
            </a:xfrm>
            <a:prstGeom prst="rect">
              <a:avLst/>
            </a:prstGeom>
          </p:spPr>
        </p:pic>
        <p:pic>
          <p:nvPicPr>
            <p:cNvPr id="28" name="Picture 27" descr="A purple circle with black background&#10;&#10;Description automatically generated">
              <a:extLst>
                <a:ext uri="{FF2B5EF4-FFF2-40B4-BE49-F238E27FC236}">
                  <a16:creationId xmlns:a16="http://schemas.microsoft.com/office/drawing/2014/main" id="{9CE6AE75-CF92-61C5-7B4C-80A00235C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8663628" y="2548744"/>
              <a:ext cx="466235" cy="456910"/>
            </a:xfrm>
            <a:prstGeom prst="rect">
              <a:avLst/>
            </a:prstGeom>
          </p:spPr>
        </p:pic>
        <p:pic>
          <p:nvPicPr>
            <p:cNvPr id="31" name="Picture 30" descr="A logo of a company&#10;&#10;Description automatically generated">
              <a:extLst>
                <a:ext uri="{FF2B5EF4-FFF2-40B4-BE49-F238E27FC236}">
                  <a16:creationId xmlns:a16="http://schemas.microsoft.com/office/drawing/2014/main" id="{FFB10506-DC22-A7C6-C181-90625708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tretch>
              <a:fillRect/>
            </a:stretch>
          </p:blipFill>
          <p:spPr>
            <a:xfrm>
              <a:off x="9344202" y="1690688"/>
              <a:ext cx="677682" cy="84710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1130C-846C-43AD-F02C-2985C887FBFE}"/>
                </a:ext>
              </a:extLst>
            </p:cNvPr>
            <p:cNvSpPr txBox="1"/>
            <p:nvPr/>
          </p:nvSpPr>
          <p:spPr>
            <a:xfrm>
              <a:off x="6714873" y="3424963"/>
              <a:ext cx="33768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Serverless platforms</a:t>
              </a:r>
            </a:p>
          </p:txBody>
        </p:sp>
        <p:pic>
          <p:nvPicPr>
            <p:cNvPr id="35" name="Picture 34" descr="A blue logo with black text&#10;&#10;Description automatically generated">
              <a:extLst>
                <a:ext uri="{FF2B5EF4-FFF2-40B4-BE49-F238E27FC236}">
                  <a16:creationId xmlns:a16="http://schemas.microsoft.com/office/drawing/2014/main" id="{CE9C19FC-5D86-41CC-C50F-3701D273C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tretch>
              <a:fillRect/>
            </a:stretch>
          </p:blipFill>
          <p:spPr>
            <a:xfrm>
              <a:off x="9345829" y="2471820"/>
              <a:ext cx="801700" cy="72743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2C5ADFF-CFD2-4003-FC7C-C818341A8A23}"/>
                </a:ext>
              </a:extLst>
            </p:cNvPr>
            <p:cNvSpPr txBox="1"/>
            <p:nvPr/>
          </p:nvSpPr>
          <p:spPr>
            <a:xfrm>
              <a:off x="8581333" y="3012233"/>
              <a:ext cx="6206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Fission</a:t>
              </a:r>
            </a:p>
          </p:txBody>
        </p:sp>
      </p:grpSp>
      <p:pic>
        <p:nvPicPr>
          <p:cNvPr id="50" name="Graphic 49">
            <a:extLst>
              <a:ext uri="{FF2B5EF4-FFF2-40B4-BE49-F238E27FC236}">
                <a16:creationId xmlns:a16="http://schemas.microsoft.com/office/drawing/2014/main" id="{844EFD62-BBD5-F297-409B-9B86CAE0EB7C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96DAC541-7B7A-43D3-8B79-37D633B846F1}">
                <asvg:svgBlip xmlns:asvg="http://schemas.microsoft.com/office/drawing/2016/SVG/main" r:embed="rId21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404516" y="2207437"/>
            <a:ext cx="697232" cy="6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834D-8BCF-69DB-2982-CED069CF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Quilt’s merge decision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7AB28-DC69-EDCE-BC2F-FB293887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Profiles functions to determine memory, vCPU usage, and call frequency to understand which functions </a:t>
            </a:r>
            <a:r>
              <a:rPr lang="en-US" dirty="0">
                <a:solidFill>
                  <a:srgbClr val="990000"/>
                </a:solidFill>
              </a:rPr>
              <a:t>make sense </a:t>
            </a:r>
            <a:r>
              <a:rPr lang="en-US" dirty="0"/>
              <a:t>to merge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Introduces a</a:t>
            </a:r>
            <a:r>
              <a:rPr lang="en-US" b="1" dirty="0"/>
              <a:t> graph clustering problem</a:t>
            </a:r>
            <a:r>
              <a:rPr lang="en-US" dirty="0"/>
              <a:t> that captures which sets of functions should be merged</a:t>
            </a:r>
          </a:p>
          <a:p>
            <a:endParaRPr lang="en-US" dirty="0"/>
          </a:p>
          <a:p>
            <a:r>
              <a:rPr lang="en-US" dirty="0"/>
              <a:t>Formulates goal and constraints as an </a:t>
            </a:r>
            <a:r>
              <a:rPr lang="en-US" dirty="0">
                <a:solidFill>
                  <a:srgbClr val="990000"/>
                </a:solidFill>
              </a:rPr>
              <a:t>ILP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C771A4-20DD-DEDD-FA7C-BA3CB52D057F}"/>
              </a:ext>
            </a:extLst>
          </p:cNvPr>
          <p:cNvSpPr/>
          <p:nvPr/>
        </p:nvSpPr>
        <p:spPr>
          <a:xfrm>
            <a:off x="3993591" y="2799295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3CE2FF-0949-4B40-0D90-EA68FCCF0E5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237623" y="3058730"/>
            <a:ext cx="1267249" cy="0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54F785A-2684-4AEF-3027-51252D53BC6D}"/>
              </a:ext>
            </a:extLst>
          </p:cNvPr>
          <p:cNvSpPr/>
          <p:nvPr/>
        </p:nvSpPr>
        <p:spPr>
          <a:xfrm>
            <a:off x="6504872" y="2799295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388A1-B2FB-5CAC-2B40-FD59B99EFAB6}"/>
              </a:ext>
            </a:extLst>
          </p:cNvPr>
          <p:cNvSpPr txBox="1"/>
          <p:nvPr/>
        </p:nvSpPr>
        <p:spPr>
          <a:xfrm>
            <a:off x="4283452" y="3429000"/>
            <a:ext cx="3625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call is infrequent</a:t>
            </a:r>
          </a:p>
        </p:txBody>
      </p:sp>
    </p:spTree>
    <p:extLst>
      <p:ext uri="{BB962C8B-B14F-4D97-AF65-F5344CB8AC3E}">
        <p14:creationId xmlns:p14="http://schemas.microsoft.com/office/powerpoint/2010/main" val="171778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E1114-3014-03CC-CA3A-9C1FE87E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4FD-280D-A4C1-1183-36C8C176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Quilt will do something like: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B9F8C-9DA4-43D9-FC79-C5163E6CBB48}"/>
              </a:ext>
            </a:extLst>
          </p:cNvPr>
          <p:cNvSpPr/>
          <p:nvPr/>
        </p:nvSpPr>
        <p:spPr>
          <a:xfrm>
            <a:off x="1218833" y="3375089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DE1BD7-1892-8908-A981-C886E716B7C3}"/>
              </a:ext>
            </a:extLst>
          </p:cNvPr>
          <p:cNvSpPr/>
          <p:nvPr/>
        </p:nvSpPr>
        <p:spPr>
          <a:xfrm>
            <a:off x="6096000" y="2634738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0EB87-C1E7-629A-9B01-359D2F08CAAA}"/>
              </a:ext>
            </a:extLst>
          </p:cNvPr>
          <p:cNvSpPr/>
          <p:nvPr/>
        </p:nvSpPr>
        <p:spPr>
          <a:xfrm>
            <a:off x="6096000" y="3893958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FFD392-74DE-6876-50D4-B973DACEB920}"/>
              </a:ext>
            </a:extLst>
          </p:cNvPr>
          <p:cNvSpPr/>
          <p:nvPr/>
        </p:nvSpPr>
        <p:spPr>
          <a:xfrm>
            <a:off x="6096000" y="5153178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F60BBC-32AF-EE6C-AB34-C81FF275CCB2}"/>
              </a:ext>
            </a:extLst>
          </p:cNvPr>
          <p:cNvSpPr/>
          <p:nvPr/>
        </p:nvSpPr>
        <p:spPr>
          <a:xfrm>
            <a:off x="8480961" y="5153178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316A0-ED64-EBBF-2758-5DB65FE028BF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2462865" y="3634524"/>
            <a:ext cx="1267249" cy="0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32FD3E-AC30-0A4D-ED69-4F58FDF7BCFA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 flipV="1">
            <a:off x="4974146" y="2894173"/>
            <a:ext cx="1121854" cy="740351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2209E0-13E9-CFC6-785C-5D165466B6A9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4974146" y="3634524"/>
            <a:ext cx="1121854" cy="518869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8C989-2502-E9A7-A36F-7CB658990829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>
            <a:off x="4974146" y="3634524"/>
            <a:ext cx="1121854" cy="1778089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55F3C3-1B36-1482-FB1D-200D6AD1743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40032" y="5412613"/>
            <a:ext cx="1140929" cy="0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C601C-DCBD-82EF-2CAE-3A6D0A808CDC}"/>
              </a:ext>
            </a:extLst>
          </p:cNvPr>
          <p:cNvSpPr/>
          <p:nvPr/>
        </p:nvSpPr>
        <p:spPr>
          <a:xfrm>
            <a:off x="3730114" y="3375089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D1B4EE-AFDD-50F6-740C-AEC211FD05C0}"/>
              </a:ext>
            </a:extLst>
          </p:cNvPr>
          <p:cNvCxnSpPr>
            <a:cxnSpLocks/>
          </p:cNvCxnSpPr>
          <p:nvPr/>
        </p:nvCxnSpPr>
        <p:spPr>
          <a:xfrm>
            <a:off x="2462865" y="3766142"/>
            <a:ext cx="3476887" cy="1646471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99D35C74-5D85-0F67-D1F6-5BF52B14690C}"/>
              </a:ext>
            </a:extLst>
          </p:cNvPr>
          <p:cNvSpPr/>
          <p:nvPr/>
        </p:nvSpPr>
        <p:spPr>
          <a:xfrm>
            <a:off x="3455581" y="2221753"/>
            <a:ext cx="4221126" cy="3764380"/>
          </a:xfrm>
          <a:custGeom>
            <a:avLst/>
            <a:gdLst>
              <a:gd name="connsiteX0" fmla="*/ 181239 w 4867904"/>
              <a:gd name="connsiteY0" fmla="*/ 999916 h 4121655"/>
              <a:gd name="connsiteX1" fmla="*/ 245035 w 4867904"/>
              <a:gd name="connsiteY1" fmla="*/ 2105702 h 4121655"/>
              <a:gd name="connsiteX2" fmla="*/ 2010039 w 4867904"/>
              <a:gd name="connsiteY2" fmla="*/ 2212027 h 4121655"/>
              <a:gd name="connsiteX3" fmla="*/ 2711788 w 4867904"/>
              <a:gd name="connsiteY3" fmla="*/ 3785646 h 4121655"/>
              <a:gd name="connsiteX4" fmla="*/ 4519323 w 4867904"/>
              <a:gd name="connsiteY4" fmla="*/ 3785646 h 4121655"/>
              <a:gd name="connsiteX5" fmla="*/ 4615016 w 4867904"/>
              <a:gd name="connsiteY5" fmla="*/ 170576 h 4121655"/>
              <a:gd name="connsiteX6" fmla="*/ 1808021 w 4867904"/>
              <a:gd name="connsiteY6" fmla="*/ 627776 h 4121655"/>
              <a:gd name="connsiteX7" fmla="*/ 181239 w 4867904"/>
              <a:gd name="connsiteY7" fmla="*/ 999916 h 412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67904" h="4121655">
                <a:moveTo>
                  <a:pt x="181239" y="999916"/>
                </a:moveTo>
                <a:cubicBezTo>
                  <a:pt x="-79259" y="1246237"/>
                  <a:pt x="-59765" y="1903684"/>
                  <a:pt x="245035" y="2105702"/>
                </a:cubicBezTo>
                <a:cubicBezTo>
                  <a:pt x="549835" y="2307720"/>
                  <a:pt x="1598914" y="1932036"/>
                  <a:pt x="2010039" y="2212027"/>
                </a:cubicBezTo>
                <a:cubicBezTo>
                  <a:pt x="2421164" y="2492018"/>
                  <a:pt x="2293574" y="3523376"/>
                  <a:pt x="2711788" y="3785646"/>
                </a:cubicBezTo>
                <a:cubicBezTo>
                  <a:pt x="3130002" y="4047916"/>
                  <a:pt x="4202118" y="4388158"/>
                  <a:pt x="4519323" y="3785646"/>
                </a:cubicBezTo>
                <a:cubicBezTo>
                  <a:pt x="4836528" y="3183134"/>
                  <a:pt x="5066900" y="696888"/>
                  <a:pt x="4615016" y="170576"/>
                </a:cubicBezTo>
                <a:cubicBezTo>
                  <a:pt x="4163132" y="-355736"/>
                  <a:pt x="2546984" y="491325"/>
                  <a:pt x="1808021" y="627776"/>
                </a:cubicBezTo>
                <a:cubicBezTo>
                  <a:pt x="1069058" y="764227"/>
                  <a:pt x="441737" y="753595"/>
                  <a:pt x="181239" y="999916"/>
                </a:cubicBezTo>
                <a:close/>
              </a:path>
            </a:pathLst>
          </a:custGeom>
          <a:solidFill>
            <a:srgbClr val="19A2DA">
              <a:alpha val="1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9176291-ADB4-4D39-9812-2E3356A78B00}"/>
              </a:ext>
            </a:extLst>
          </p:cNvPr>
          <p:cNvSpPr/>
          <p:nvPr/>
        </p:nvSpPr>
        <p:spPr>
          <a:xfrm>
            <a:off x="967563" y="3153607"/>
            <a:ext cx="6592186" cy="2853788"/>
          </a:xfrm>
          <a:custGeom>
            <a:avLst/>
            <a:gdLst>
              <a:gd name="connsiteX0" fmla="*/ 215703 w 6920818"/>
              <a:gd name="connsiteY0" fmla="*/ 146180 h 3202062"/>
              <a:gd name="connsiteX1" fmla="*/ 205071 w 6920818"/>
              <a:gd name="connsiteY1" fmla="*/ 1113743 h 3202062"/>
              <a:gd name="connsiteX2" fmla="*/ 2065768 w 6920818"/>
              <a:gd name="connsiteY2" fmla="*/ 1188171 h 3202062"/>
              <a:gd name="connsiteX3" fmla="*/ 5893489 w 6920818"/>
              <a:gd name="connsiteY3" fmla="*/ 3176459 h 3202062"/>
              <a:gd name="connsiteX4" fmla="*/ 6914215 w 6920818"/>
              <a:gd name="connsiteY4" fmla="*/ 2283324 h 3202062"/>
              <a:gd name="connsiteX5" fmla="*/ 6233731 w 6920818"/>
              <a:gd name="connsiteY5" fmla="*/ 1794227 h 3202062"/>
              <a:gd name="connsiteX6" fmla="*/ 4383666 w 6920818"/>
              <a:gd name="connsiteY6" fmla="*/ 1783594 h 3202062"/>
              <a:gd name="connsiteX7" fmla="*/ 1704261 w 6920818"/>
              <a:gd name="connsiteY7" fmla="*/ 178078 h 3202062"/>
              <a:gd name="connsiteX8" fmla="*/ 215703 w 6920818"/>
              <a:gd name="connsiteY8" fmla="*/ 146180 h 320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0818" h="3202062">
                <a:moveTo>
                  <a:pt x="215703" y="146180"/>
                </a:moveTo>
                <a:cubicBezTo>
                  <a:pt x="-34162" y="302124"/>
                  <a:pt x="-103273" y="940078"/>
                  <a:pt x="205071" y="1113743"/>
                </a:cubicBezTo>
                <a:cubicBezTo>
                  <a:pt x="513415" y="1287408"/>
                  <a:pt x="1117698" y="844385"/>
                  <a:pt x="2065768" y="1188171"/>
                </a:cubicBezTo>
                <a:cubicBezTo>
                  <a:pt x="3013838" y="1531957"/>
                  <a:pt x="5085415" y="2993934"/>
                  <a:pt x="5893489" y="3176459"/>
                </a:cubicBezTo>
                <a:cubicBezTo>
                  <a:pt x="6701564" y="3358985"/>
                  <a:pt x="6857508" y="2513696"/>
                  <a:pt x="6914215" y="2283324"/>
                </a:cubicBezTo>
                <a:cubicBezTo>
                  <a:pt x="6970922" y="2052952"/>
                  <a:pt x="6655489" y="1877515"/>
                  <a:pt x="6233731" y="1794227"/>
                </a:cubicBezTo>
                <a:cubicBezTo>
                  <a:pt x="5811973" y="1710939"/>
                  <a:pt x="5138578" y="2052952"/>
                  <a:pt x="4383666" y="1783594"/>
                </a:cubicBezTo>
                <a:cubicBezTo>
                  <a:pt x="3628754" y="1514236"/>
                  <a:pt x="2395377" y="452752"/>
                  <a:pt x="1704261" y="178078"/>
                </a:cubicBezTo>
                <a:cubicBezTo>
                  <a:pt x="1013145" y="-96596"/>
                  <a:pt x="465568" y="-9764"/>
                  <a:pt x="215703" y="146180"/>
                </a:cubicBezTo>
                <a:close/>
              </a:path>
            </a:pathLst>
          </a:custGeom>
          <a:solidFill>
            <a:srgbClr val="7030A0">
              <a:alpha val="1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8DB56C-C25F-D506-EC19-7C717C8BCCCA}"/>
              </a:ext>
            </a:extLst>
          </p:cNvPr>
          <p:cNvSpPr/>
          <p:nvPr/>
        </p:nvSpPr>
        <p:spPr>
          <a:xfrm>
            <a:off x="8099716" y="4774019"/>
            <a:ext cx="1969317" cy="1329069"/>
          </a:xfrm>
          <a:prstGeom prst="ellipse">
            <a:avLst/>
          </a:prstGeom>
          <a:solidFill>
            <a:srgbClr val="00B050">
              <a:alpha val="1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97910-08FC-BFC2-E9F3-C5D2B85D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FBF5-B598-C962-CC20-C3E8A8B5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rest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7BB4-0AE8-AEBC-1E06-858BCFC7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4591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Answers to three key questions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Where to merge? How to merge? What to merge?</a:t>
            </a:r>
          </a:p>
          <a:p>
            <a:endParaRPr lang="en-US" sz="3200" dirty="0"/>
          </a:p>
          <a:p>
            <a:r>
              <a:rPr lang="en-US" sz="3200" dirty="0">
                <a:solidFill>
                  <a:srgbClr val="990000"/>
                </a:solidFill>
              </a:rPr>
              <a:t>Evaluation results on Fission serverless platform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Summary, limitations, and future plans</a:t>
            </a:r>
          </a:p>
        </p:txBody>
      </p:sp>
    </p:spTree>
    <p:extLst>
      <p:ext uri="{BB962C8B-B14F-4D97-AF65-F5344CB8AC3E}">
        <p14:creationId xmlns:p14="http://schemas.microsoft.com/office/powerpoint/2010/main" val="1360836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D5D9-EAA7-9CE4-A646-CE0F12F5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A78C-7D08-C640-CDE0-C43B825D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is Quilt helpful and what are the benefits?</a:t>
            </a:r>
          </a:p>
          <a:p>
            <a:endParaRPr lang="en-US" dirty="0"/>
          </a:p>
          <a:p>
            <a:r>
              <a:rPr lang="en-US" dirty="0"/>
              <a:t>What are the costs of merging?</a:t>
            </a:r>
          </a:p>
          <a:p>
            <a:pPr lvl="1"/>
            <a:r>
              <a:rPr lang="en-US" dirty="0"/>
              <a:t>Profiling</a:t>
            </a:r>
          </a:p>
          <a:p>
            <a:pPr lvl="1"/>
            <a:r>
              <a:rPr lang="en-US" dirty="0"/>
              <a:t>Graph clustering</a:t>
            </a:r>
          </a:p>
          <a:p>
            <a:pPr lvl="1"/>
            <a:r>
              <a:rPr lang="en-US" dirty="0"/>
              <a:t>Compiling, Merging, Linking</a:t>
            </a:r>
          </a:p>
          <a:p>
            <a:pPr lvl="1"/>
            <a:endParaRPr lang="en-US" dirty="0"/>
          </a:p>
          <a:p>
            <a:r>
              <a:rPr lang="en-US" dirty="0"/>
              <a:t>What happens when profiling is wrong?</a:t>
            </a:r>
          </a:p>
        </p:txBody>
      </p:sp>
    </p:spTree>
    <p:extLst>
      <p:ext uri="{BB962C8B-B14F-4D97-AF65-F5344CB8AC3E}">
        <p14:creationId xmlns:p14="http://schemas.microsoft.com/office/powerpoint/2010/main" val="297943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6F8DA-DEBC-02A2-144B-4EBEE89C7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840F-50C2-FFBD-8A6C-BFF0B1F6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A7B0-0A30-76F5-39D1-DE7F9D6D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90000"/>
                </a:solidFill>
              </a:rPr>
              <a:t>When is Quilt helpful and what are the benefits?</a:t>
            </a:r>
          </a:p>
          <a:p>
            <a:endParaRPr lang="en-US" dirty="0"/>
          </a:p>
          <a:p>
            <a:r>
              <a:rPr lang="en-US" dirty="0"/>
              <a:t>What are the costs of merging?</a:t>
            </a:r>
          </a:p>
          <a:p>
            <a:pPr lvl="1"/>
            <a:r>
              <a:rPr lang="en-US" dirty="0"/>
              <a:t>Profiling</a:t>
            </a:r>
          </a:p>
          <a:p>
            <a:pPr lvl="1"/>
            <a:r>
              <a:rPr lang="en-US" dirty="0"/>
              <a:t>Graph clustering</a:t>
            </a:r>
          </a:p>
          <a:p>
            <a:pPr lvl="1"/>
            <a:r>
              <a:rPr lang="en-US" dirty="0"/>
              <a:t>Compiling, Merging, Linking</a:t>
            </a:r>
          </a:p>
          <a:p>
            <a:pPr lvl="1"/>
            <a:endParaRPr lang="en-US" dirty="0"/>
          </a:p>
          <a:p>
            <a:r>
              <a:rPr lang="en-US" dirty="0"/>
              <a:t>What happens when profiling is wrong?</a:t>
            </a:r>
          </a:p>
        </p:txBody>
      </p:sp>
    </p:spTree>
    <p:extLst>
      <p:ext uri="{BB962C8B-B14F-4D97-AF65-F5344CB8AC3E}">
        <p14:creationId xmlns:p14="http://schemas.microsoft.com/office/powerpoint/2010/main" val="168576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E515-F88C-6DCB-0F71-766388D9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Quilt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6B8C-4D0C-47B7-3A35-D04750C0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Fission serverless platform</a:t>
            </a:r>
          </a:p>
          <a:p>
            <a:pPr lvl="1"/>
            <a:r>
              <a:rPr lang="en-US" dirty="0"/>
              <a:t>3 worker machines:  each has 128-cores, 2TB RAM</a:t>
            </a:r>
          </a:p>
          <a:p>
            <a:pPr lvl="1"/>
            <a:r>
              <a:rPr lang="en-US" dirty="0"/>
              <a:t>Runtime server: API Gateway + Scheduler + Profiler</a:t>
            </a:r>
          </a:p>
          <a:p>
            <a:pPr lvl="1"/>
            <a:r>
              <a:rPr lang="en-US" dirty="0"/>
              <a:t>Storage server:  Tempo, </a:t>
            </a:r>
            <a:r>
              <a:rPr lang="en-US" dirty="0" err="1"/>
              <a:t>InfluxDB</a:t>
            </a:r>
            <a:r>
              <a:rPr lang="en-US" dirty="0"/>
              <a:t>, </a:t>
            </a:r>
            <a:r>
              <a:rPr lang="en-US" dirty="0" err="1"/>
              <a:t>KeyDB</a:t>
            </a:r>
            <a:r>
              <a:rPr lang="en-US" dirty="0"/>
              <a:t>, </a:t>
            </a:r>
            <a:r>
              <a:rPr lang="en-US" dirty="0" err="1"/>
              <a:t>memcached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Container size: 128 MB RAM and 2 vCPU</a:t>
            </a:r>
          </a:p>
          <a:p>
            <a:pPr lvl="1"/>
            <a:r>
              <a:rPr lang="en-US" dirty="0"/>
              <a:t>Max deployment size: 192 containers</a:t>
            </a:r>
          </a:p>
          <a:p>
            <a:pPr lvl="1"/>
            <a:endParaRPr lang="en-US" dirty="0"/>
          </a:p>
          <a:p>
            <a:r>
              <a:rPr lang="en-US" dirty="0"/>
              <a:t>Workflows: All applications from </a:t>
            </a:r>
            <a:r>
              <a:rPr lang="en-US" dirty="0" err="1"/>
              <a:t>DeathStarBench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6059-727B-2F73-17C9-B6682F70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Quilt on </a:t>
            </a:r>
            <a:r>
              <a:rPr lang="en-US" dirty="0" err="1"/>
              <a:t>DeathStarBench</a:t>
            </a:r>
            <a:endParaRPr lang="en-US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E84339C-008A-F4D7-7DD0-148C46BE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7" y="2083640"/>
            <a:ext cx="11653266" cy="3657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85448-6EDA-4FAD-762A-70008529991C}"/>
              </a:ext>
            </a:extLst>
          </p:cNvPr>
          <p:cNvSpPr txBox="1"/>
          <p:nvPr/>
        </p:nvSpPr>
        <p:spPr>
          <a:xfrm>
            <a:off x="2880458" y="5741066"/>
            <a:ext cx="5627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Median and 99-</a:t>
            </a:r>
            <a:r>
              <a:rPr lang="en-US" sz="2800" baseline="30000" dirty="0"/>
              <a:t>th</a:t>
            </a:r>
            <a:r>
              <a:rPr lang="en-US" sz="2800" dirty="0"/>
              <a:t> percentile latency</a:t>
            </a:r>
          </a:p>
          <a:p>
            <a:pPr algn="ctr"/>
            <a:r>
              <a:rPr lang="en-US" sz="2800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314CC-710A-83ED-4643-8FDBB539938A}"/>
              </a:ext>
            </a:extLst>
          </p:cNvPr>
          <p:cNvSpPr txBox="1"/>
          <p:nvPr/>
        </p:nvSpPr>
        <p:spPr>
          <a:xfrm>
            <a:off x="2085421" y="1621975"/>
            <a:ext cx="5390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Workflows with short-running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C606FE-8145-F8FD-DBD7-BA90B5BB868D}"/>
              </a:ext>
            </a:extLst>
          </p:cNvPr>
          <p:cNvSpPr/>
          <p:nvPr/>
        </p:nvSpPr>
        <p:spPr>
          <a:xfrm>
            <a:off x="9179434" y="1852807"/>
            <a:ext cx="2899626" cy="4049485"/>
          </a:xfrm>
          <a:prstGeom prst="rect">
            <a:avLst/>
          </a:prstGeom>
          <a:solidFill>
            <a:srgbClr val="FFFFFF">
              <a:alpha val="8941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66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ACEB3-5442-AD7D-783D-FC39CF0F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D6A7-5C9D-6DBF-F78B-2ACC57FF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Quilt on </a:t>
            </a:r>
            <a:r>
              <a:rPr lang="en-US" dirty="0" err="1"/>
              <a:t>DeathStarBench</a:t>
            </a:r>
            <a:endParaRPr lang="en-US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930B959-3581-A843-338B-B30819A9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7" y="2083640"/>
            <a:ext cx="11653266" cy="3657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7D4487-79AE-365F-230A-02BB1AE7F2C1}"/>
              </a:ext>
            </a:extLst>
          </p:cNvPr>
          <p:cNvSpPr txBox="1"/>
          <p:nvPr/>
        </p:nvSpPr>
        <p:spPr>
          <a:xfrm>
            <a:off x="2880458" y="5741066"/>
            <a:ext cx="5627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Median and 99-</a:t>
            </a:r>
            <a:r>
              <a:rPr lang="en-US" sz="2800" baseline="30000" dirty="0"/>
              <a:t>th</a:t>
            </a:r>
            <a:r>
              <a:rPr lang="en-US" sz="2800" dirty="0"/>
              <a:t> percentile latency</a:t>
            </a:r>
          </a:p>
          <a:p>
            <a:pPr algn="ctr"/>
            <a:r>
              <a:rPr lang="en-US" sz="2800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E4E99-5B28-A614-1276-39F35102D343}"/>
              </a:ext>
            </a:extLst>
          </p:cNvPr>
          <p:cNvSpPr txBox="1"/>
          <p:nvPr/>
        </p:nvSpPr>
        <p:spPr>
          <a:xfrm>
            <a:off x="2085421" y="1621975"/>
            <a:ext cx="5390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Workflows with short-running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3486CB-B60D-9ECA-01FD-DE79E8CA3CE8}"/>
              </a:ext>
            </a:extLst>
          </p:cNvPr>
          <p:cNvSpPr/>
          <p:nvPr/>
        </p:nvSpPr>
        <p:spPr>
          <a:xfrm>
            <a:off x="129124" y="1461306"/>
            <a:ext cx="9023008" cy="4049485"/>
          </a:xfrm>
          <a:prstGeom prst="rect">
            <a:avLst/>
          </a:prstGeom>
          <a:solidFill>
            <a:srgbClr val="FFFFFF">
              <a:alpha val="8941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CA953-CFC5-DFFF-26E2-3155E09345CB}"/>
              </a:ext>
            </a:extLst>
          </p:cNvPr>
          <p:cNvSpPr txBox="1"/>
          <p:nvPr/>
        </p:nvSpPr>
        <p:spPr>
          <a:xfrm>
            <a:off x="1710070" y="2719997"/>
            <a:ext cx="66799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Median</a:t>
            </a:r>
            <a:r>
              <a:rPr lang="en-US" sz="3200" dirty="0"/>
              <a:t> latency reduction: 46%–71%</a:t>
            </a:r>
          </a:p>
          <a:p>
            <a:r>
              <a:rPr lang="en-US" sz="3200" b="1" dirty="0"/>
              <a:t>Tail</a:t>
            </a:r>
            <a:r>
              <a:rPr lang="en-US" sz="3200" dirty="0"/>
              <a:t> latency reduction: 16%–85%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B6433-7D72-259D-2E84-CC4043530F80}"/>
              </a:ext>
            </a:extLst>
          </p:cNvPr>
          <p:cNvSpPr/>
          <p:nvPr/>
        </p:nvSpPr>
        <p:spPr>
          <a:xfrm>
            <a:off x="9179434" y="1852809"/>
            <a:ext cx="2899626" cy="4049484"/>
          </a:xfrm>
          <a:prstGeom prst="rect">
            <a:avLst/>
          </a:prstGeom>
          <a:solidFill>
            <a:srgbClr val="FFFFFF">
              <a:alpha val="8941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94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363E9-2CB5-58B2-2C14-C8E122B2E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0551-C423-085A-0490-B1C3E6F1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Quilt on </a:t>
            </a:r>
            <a:r>
              <a:rPr lang="en-US" dirty="0" err="1"/>
              <a:t>DeathStarBench</a:t>
            </a:r>
            <a:endParaRPr lang="en-US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BA57ECC-D10A-12A5-D774-B6245FED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7" y="2083640"/>
            <a:ext cx="11653266" cy="3657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94A2F-FDB3-9D5C-1D91-4F5568843F76}"/>
              </a:ext>
            </a:extLst>
          </p:cNvPr>
          <p:cNvSpPr txBox="1"/>
          <p:nvPr/>
        </p:nvSpPr>
        <p:spPr>
          <a:xfrm>
            <a:off x="2880458" y="5741066"/>
            <a:ext cx="5627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Median and 99-</a:t>
            </a:r>
            <a:r>
              <a:rPr lang="en-US" sz="2800" baseline="30000" dirty="0"/>
              <a:t>th</a:t>
            </a:r>
            <a:r>
              <a:rPr lang="en-US" sz="2800" dirty="0"/>
              <a:t> percentile latency</a:t>
            </a:r>
          </a:p>
          <a:p>
            <a:pPr algn="ctr"/>
            <a:r>
              <a:rPr lang="en-US" sz="2800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0A6B1-5B5D-1322-3EF6-79A9B98D716E}"/>
              </a:ext>
            </a:extLst>
          </p:cNvPr>
          <p:cNvSpPr txBox="1"/>
          <p:nvPr/>
        </p:nvSpPr>
        <p:spPr>
          <a:xfrm>
            <a:off x="2085421" y="1621975"/>
            <a:ext cx="5390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Workflows with short-running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CF065-E676-3CC8-B967-C2DA82F067D4}"/>
              </a:ext>
            </a:extLst>
          </p:cNvPr>
          <p:cNvSpPr txBox="1"/>
          <p:nvPr/>
        </p:nvSpPr>
        <p:spPr>
          <a:xfrm>
            <a:off x="9292374" y="1521410"/>
            <a:ext cx="277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Workflows with long-running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610FC-9006-3851-8A7D-64F1EE830121}"/>
              </a:ext>
            </a:extLst>
          </p:cNvPr>
          <p:cNvSpPr/>
          <p:nvPr/>
        </p:nvSpPr>
        <p:spPr>
          <a:xfrm>
            <a:off x="129124" y="1461306"/>
            <a:ext cx="9023008" cy="4049485"/>
          </a:xfrm>
          <a:prstGeom prst="rect">
            <a:avLst/>
          </a:prstGeom>
          <a:solidFill>
            <a:srgbClr val="FFFFFF">
              <a:alpha val="8941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3E884-62DF-6DC5-A63A-6DD016FA9100}"/>
              </a:ext>
            </a:extLst>
          </p:cNvPr>
          <p:cNvSpPr txBox="1"/>
          <p:nvPr/>
        </p:nvSpPr>
        <p:spPr>
          <a:xfrm>
            <a:off x="1710070" y="2719997"/>
            <a:ext cx="66799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Median</a:t>
            </a:r>
            <a:r>
              <a:rPr lang="en-US" sz="3200" dirty="0"/>
              <a:t> latency reduction: 46%–71%</a:t>
            </a:r>
          </a:p>
          <a:p>
            <a:r>
              <a:rPr lang="en-US" sz="3200" b="1" dirty="0"/>
              <a:t>Tail</a:t>
            </a:r>
            <a:r>
              <a:rPr lang="en-US" sz="3200" dirty="0"/>
              <a:t> latency reduction: 16%–85%</a:t>
            </a:r>
          </a:p>
        </p:txBody>
      </p:sp>
    </p:spTree>
    <p:extLst>
      <p:ext uri="{BB962C8B-B14F-4D97-AF65-F5344CB8AC3E}">
        <p14:creationId xmlns:p14="http://schemas.microsoft.com/office/powerpoint/2010/main" val="71269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4EB8E-DC09-1F4B-C1F8-28481FC0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98B6-A601-4EC0-2509-F7739ED8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Quilt on </a:t>
            </a:r>
            <a:r>
              <a:rPr lang="en-US" dirty="0" err="1"/>
              <a:t>DeathStarBench</a:t>
            </a:r>
            <a:endParaRPr lang="en-US" dirty="0"/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EECD7F0-6B38-CAF1-F011-0E3344CC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7" y="2083640"/>
            <a:ext cx="11653266" cy="3657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80DDB-0008-21ED-203F-F1F6EE5BE39B}"/>
              </a:ext>
            </a:extLst>
          </p:cNvPr>
          <p:cNvSpPr txBox="1"/>
          <p:nvPr/>
        </p:nvSpPr>
        <p:spPr>
          <a:xfrm>
            <a:off x="2880458" y="5741066"/>
            <a:ext cx="56273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Median and 99-</a:t>
            </a:r>
            <a:r>
              <a:rPr lang="en-US" sz="2800" baseline="30000" dirty="0"/>
              <a:t>th</a:t>
            </a:r>
            <a:r>
              <a:rPr lang="en-US" sz="2800" dirty="0"/>
              <a:t> percentile latency</a:t>
            </a:r>
          </a:p>
          <a:p>
            <a:pPr algn="ctr"/>
            <a:r>
              <a:rPr lang="en-US" sz="2800" dirty="0"/>
              <a:t>(lower is better)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DCAC82-6E36-F742-11AD-69D5F8D28C70}"/>
              </a:ext>
            </a:extLst>
          </p:cNvPr>
          <p:cNvSpPr txBox="1"/>
          <p:nvPr/>
        </p:nvSpPr>
        <p:spPr>
          <a:xfrm>
            <a:off x="2085421" y="1621975"/>
            <a:ext cx="5390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Workflows with short-running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164CC4-7F22-0314-126D-ED062F9259C7}"/>
              </a:ext>
            </a:extLst>
          </p:cNvPr>
          <p:cNvSpPr txBox="1"/>
          <p:nvPr/>
        </p:nvSpPr>
        <p:spPr>
          <a:xfrm>
            <a:off x="9292374" y="1521410"/>
            <a:ext cx="277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Workflows with long-running functions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1A8507-779D-56A9-50FD-D9DAA6F6948A}"/>
              </a:ext>
            </a:extLst>
          </p:cNvPr>
          <p:cNvSpPr/>
          <p:nvPr/>
        </p:nvSpPr>
        <p:spPr>
          <a:xfrm>
            <a:off x="129124" y="1461306"/>
            <a:ext cx="11933752" cy="5295544"/>
          </a:xfrm>
          <a:prstGeom prst="rect">
            <a:avLst/>
          </a:prstGeom>
          <a:solidFill>
            <a:srgbClr val="FFFFFF">
              <a:alpha val="9411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1F5714-9C77-B50A-63B6-A5597B08D58B}"/>
              </a:ext>
            </a:extLst>
          </p:cNvPr>
          <p:cNvSpPr/>
          <p:nvPr/>
        </p:nvSpPr>
        <p:spPr>
          <a:xfrm>
            <a:off x="258248" y="3042605"/>
            <a:ext cx="11664385" cy="994959"/>
          </a:xfrm>
          <a:prstGeom prst="rect">
            <a:avLst/>
          </a:prstGeom>
          <a:solidFill>
            <a:srgbClr val="FFFFFF">
              <a:alpha val="9411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60B46-19A4-1EC7-4577-70B986689086}"/>
              </a:ext>
            </a:extLst>
          </p:cNvPr>
          <p:cNvSpPr txBox="1"/>
          <p:nvPr/>
        </p:nvSpPr>
        <p:spPr>
          <a:xfrm>
            <a:off x="1905257" y="2878364"/>
            <a:ext cx="9003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1F5E"/>
                </a:solidFill>
              </a:rPr>
              <a:t>Takeaway</a:t>
            </a:r>
            <a:r>
              <a:rPr lang="en-US" sz="4000" dirty="0"/>
              <a:t>: Quilt is effective for workflows with many small functions</a:t>
            </a:r>
          </a:p>
        </p:txBody>
      </p:sp>
    </p:spTree>
    <p:extLst>
      <p:ext uri="{BB962C8B-B14F-4D97-AF65-F5344CB8AC3E}">
        <p14:creationId xmlns:p14="http://schemas.microsoft.com/office/powerpoint/2010/main" val="110339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DB2F-F061-A9C7-4EFB-B0603488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invocation</a:t>
            </a:r>
          </a:p>
        </p:txBody>
      </p:sp>
      <p:pic>
        <p:nvPicPr>
          <p:cNvPr id="6" name="Content Placeholder 5" descr="A group of people icon&#10;&#10;Description automatically generated">
            <a:extLst>
              <a:ext uri="{FF2B5EF4-FFF2-40B4-BE49-F238E27FC236}">
                <a16:creationId xmlns:a16="http://schemas.microsoft.com/office/drawing/2014/main" id="{D2C58235-B489-4C3D-5383-339FB99D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5387" y="2889219"/>
            <a:ext cx="1748700" cy="1748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AFB2CB-49F2-8608-815E-4519DEC0A0F2}"/>
              </a:ext>
            </a:extLst>
          </p:cNvPr>
          <p:cNvSpPr txBox="1"/>
          <p:nvPr/>
        </p:nvSpPr>
        <p:spPr>
          <a:xfrm>
            <a:off x="1097281" y="4451396"/>
            <a:ext cx="1286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04C08-D690-A45B-1DF9-52A22437BC21}"/>
              </a:ext>
            </a:extLst>
          </p:cNvPr>
          <p:cNvSpPr txBox="1"/>
          <p:nvPr/>
        </p:nvSpPr>
        <p:spPr>
          <a:xfrm>
            <a:off x="7324982" y="5741707"/>
            <a:ext cx="32021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Serverless platform</a:t>
            </a:r>
            <a:br>
              <a:rPr lang="en-US" sz="2800" dirty="0"/>
            </a:br>
            <a:r>
              <a:rPr lang="en-US" sz="2800" dirty="0"/>
              <a:t>(simplified)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DB3D9C-D9C8-FF9B-6EDF-7DF9FA2694E1}"/>
              </a:ext>
            </a:extLst>
          </p:cNvPr>
          <p:cNvSpPr/>
          <p:nvPr/>
        </p:nvSpPr>
        <p:spPr>
          <a:xfrm>
            <a:off x="7454533" y="1054362"/>
            <a:ext cx="2656114" cy="6867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API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32334D-F18A-E771-EBDD-63A5FB628FA4}"/>
              </a:ext>
            </a:extLst>
          </p:cNvPr>
          <p:cNvSpPr/>
          <p:nvPr/>
        </p:nvSpPr>
        <p:spPr>
          <a:xfrm>
            <a:off x="7454532" y="2268904"/>
            <a:ext cx="2656115" cy="6867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Controller / Scheduler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A1777-2FE0-9284-5E31-CA5D7A0FE949}"/>
              </a:ext>
            </a:extLst>
          </p:cNvPr>
          <p:cNvSpPr/>
          <p:nvPr/>
        </p:nvSpPr>
        <p:spPr>
          <a:xfrm>
            <a:off x="6908069" y="3429000"/>
            <a:ext cx="1092926" cy="5915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Worker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CC08D3-7453-E8A2-5C37-3B69AB514117}"/>
              </a:ext>
            </a:extLst>
          </p:cNvPr>
          <p:cNvGrpSpPr/>
          <p:nvPr/>
        </p:nvGrpSpPr>
        <p:grpSpPr>
          <a:xfrm>
            <a:off x="6571473" y="4034177"/>
            <a:ext cx="1984795" cy="1597445"/>
            <a:chOff x="6754358" y="4034177"/>
            <a:chExt cx="1984795" cy="159744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A0DD0A0-4D86-AA61-75F8-EFDEFC507E6A}"/>
                </a:ext>
              </a:extLst>
            </p:cNvPr>
            <p:cNvSpPr/>
            <p:nvPr/>
          </p:nvSpPr>
          <p:spPr>
            <a:xfrm>
              <a:off x="6990453" y="4449546"/>
              <a:ext cx="1748700" cy="11820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2AC45DE-BF66-0917-0C58-4E4725E24448}"/>
                </a:ext>
              </a:extLst>
            </p:cNvPr>
            <p:cNvSpPr/>
            <p:nvPr/>
          </p:nvSpPr>
          <p:spPr>
            <a:xfrm>
              <a:off x="6867566" y="4387478"/>
              <a:ext cx="1748700" cy="11820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130500-8807-1474-B58D-EE613AE19876}"/>
                </a:ext>
              </a:extLst>
            </p:cNvPr>
            <p:cNvCxnSpPr/>
            <p:nvPr/>
          </p:nvCxnSpPr>
          <p:spPr>
            <a:xfrm flipH="1">
              <a:off x="7090954" y="4034177"/>
              <a:ext cx="304800" cy="37942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FECED8-9D35-1282-B297-33BF2B059152}"/>
                </a:ext>
              </a:extLst>
            </p:cNvPr>
            <p:cNvCxnSpPr>
              <a:cxnSpLocks/>
            </p:cNvCxnSpPr>
            <p:nvPr/>
          </p:nvCxnSpPr>
          <p:spPr>
            <a:xfrm>
              <a:off x="7802879" y="4037369"/>
              <a:ext cx="256903" cy="37623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12A03F-621E-B555-29B2-1ED7CFCE78C6}"/>
                </a:ext>
              </a:extLst>
            </p:cNvPr>
            <p:cNvSpPr/>
            <p:nvPr/>
          </p:nvSpPr>
          <p:spPr>
            <a:xfrm>
              <a:off x="6754358" y="4330450"/>
              <a:ext cx="1748700" cy="11820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Container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6232040-3EEA-B7D6-F85C-FB65634BDC82}"/>
              </a:ext>
            </a:extLst>
          </p:cNvPr>
          <p:cNvSpPr/>
          <p:nvPr/>
        </p:nvSpPr>
        <p:spPr>
          <a:xfrm>
            <a:off x="6822708" y="4455746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Function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E993A6-82D2-57C0-5256-02E75D8A3433}"/>
              </a:ext>
            </a:extLst>
          </p:cNvPr>
          <p:cNvCxnSpPr>
            <a:cxnSpLocks/>
          </p:cNvCxnSpPr>
          <p:nvPr/>
        </p:nvCxnSpPr>
        <p:spPr>
          <a:xfrm flipV="1">
            <a:off x="2626917" y="1777055"/>
            <a:ext cx="4433552" cy="1808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303EED-0007-5356-7345-5724ED751B44}"/>
              </a:ext>
            </a:extLst>
          </p:cNvPr>
          <p:cNvSpPr txBox="1"/>
          <p:nvPr/>
        </p:nvSpPr>
        <p:spPr>
          <a:xfrm>
            <a:off x="2626918" y="1635053"/>
            <a:ext cx="2525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 Request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990000"/>
                </a:solidFill>
              </a:rPr>
              <a:t>identifier </a:t>
            </a:r>
            <a:r>
              <a:rPr lang="en-US" sz="2400" dirty="0"/>
              <a:t>+ input)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0867A0-7FA4-90C4-34E4-6FD185FF413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782590" y="1741114"/>
            <a:ext cx="0" cy="5277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8C3793-6049-EEEF-CAD9-0091FEA85120}"/>
              </a:ext>
            </a:extLst>
          </p:cNvPr>
          <p:cNvCxnSpPr>
            <a:cxnSpLocks/>
          </p:cNvCxnSpPr>
          <p:nvPr/>
        </p:nvCxnSpPr>
        <p:spPr>
          <a:xfrm flipH="1">
            <a:off x="2686166" y="2104101"/>
            <a:ext cx="4516887" cy="1848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B9C15F0-0A19-B973-03DF-58F355111831}"/>
              </a:ext>
            </a:extLst>
          </p:cNvPr>
          <p:cNvSpPr/>
          <p:nvPr/>
        </p:nvSpPr>
        <p:spPr>
          <a:xfrm>
            <a:off x="9549373" y="3434385"/>
            <a:ext cx="1092926" cy="5915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Worker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8E1E01-5807-E7EE-D0D0-BBA19E7986BE}"/>
              </a:ext>
            </a:extLst>
          </p:cNvPr>
          <p:cNvCxnSpPr>
            <a:cxnSpLocks/>
          </p:cNvCxnSpPr>
          <p:nvPr/>
        </p:nvCxnSpPr>
        <p:spPr>
          <a:xfrm flipH="1">
            <a:off x="7544403" y="3022034"/>
            <a:ext cx="317863" cy="350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3C3A30F-37A0-FB1B-8684-E05556D9EC5B}"/>
              </a:ext>
            </a:extLst>
          </p:cNvPr>
          <p:cNvSpPr txBox="1"/>
          <p:nvPr/>
        </p:nvSpPr>
        <p:spPr>
          <a:xfrm>
            <a:off x="3889443" y="3589774"/>
            <a:ext cx="2258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23184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FFC4E-A0A2-E54D-FA29-D1034111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4113-2E9A-621E-F5CE-479B5548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17C58-1261-E054-FA8A-51554F1BC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is Quilt helpful and what are the benefits?</a:t>
            </a:r>
          </a:p>
          <a:p>
            <a:endParaRPr lang="en-US" dirty="0"/>
          </a:p>
          <a:p>
            <a:r>
              <a:rPr lang="en-US" dirty="0">
                <a:solidFill>
                  <a:srgbClr val="990000"/>
                </a:solidFill>
              </a:rPr>
              <a:t>What are the costs of merging?</a:t>
            </a:r>
          </a:p>
          <a:p>
            <a:pPr lvl="1"/>
            <a:r>
              <a:rPr lang="en-US" dirty="0">
                <a:solidFill>
                  <a:srgbClr val="990000"/>
                </a:solidFill>
              </a:rPr>
              <a:t>Profiling</a:t>
            </a:r>
          </a:p>
          <a:p>
            <a:pPr lvl="1"/>
            <a:r>
              <a:rPr lang="en-US" dirty="0">
                <a:solidFill>
                  <a:srgbClr val="990000"/>
                </a:solidFill>
              </a:rPr>
              <a:t>Graph clustering</a:t>
            </a:r>
          </a:p>
          <a:p>
            <a:pPr lvl="1"/>
            <a:r>
              <a:rPr lang="en-US" dirty="0">
                <a:solidFill>
                  <a:srgbClr val="990000"/>
                </a:solidFill>
              </a:rPr>
              <a:t>Compiling, Merging, Linking</a:t>
            </a:r>
          </a:p>
          <a:p>
            <a:pPr lvl="1"/>
            <a:endParaRPr lang="en-US" dirty="0"/>
          </a:p>
          <a:p>
            <a:r>
              <a:rPr lang="en-US" dirty="0"/>
              <a:t>What happens when profiling is wrong?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0727D-75B8-2582-9111-DE16D48D627A}"/>
              </a:ext>
            </a:extLst>
          </p:cNvPr>
          <p:cNvSpPr txBox="1"/>
          <p:nvPr/>
        </p:nvSpPr>
        <p:spPr>
          <a:xfrm>
            <a:off x="5987221" y="3268538"/>
            <a:ext cx="6725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Cheap (&lt;0.5 </a:t>
            </a:r>
            <a:r>
              <a:rPr lang="en-US" sz="2400" dirty="0" err="1"/>
              <a:t>ms</a:t>
            </a:r>
            <a:r>
              <a:rPr lang="en-US" sz="2400" dirty="0"/>
              <a:t> of extra latency)</a:t>
            </a:r>
          </a:p>
          <a:p>
            <a:r>
              <a:rPr lang="en-US" sz="2400" dirty="0"/>
              <a:t>Cheap (200 </a:t>
            </a:r>
            <a:r>
              <a:rPr lang="en-US" sz="2400" dirty="0" err="1"/>
              <a:t>ms</a:t>
            </a:r>
            <a:r>
              <a:rPr lang="en-US" sz="2400" dirty="0"/>
              <a:t> for graphs up to 200 functions)</a:t>
            </a:r>
          </a:p>
          <a:p>
            <a:r>
              <a:rPr lang="en-US" sz="2400" dirty="0"/>
              <a:t>Very expensive (10s or 100s of </a:t>
            </a:r>
            <a:r>
              <a:rPr lang="en-US" sz="2400" b="1" dirty="0"/>
              <a:t>seconds</a:t>
            </a:r>
            <a:r>
              <a:rPr lang="en-US" sz="24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93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B7D74-8F77-F796-BC9E-78CA35600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F3D5-B51D-5B7F-62B1-7C776E6CE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F342-D7C1-3943-C1FE-27EEA3AF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When is Quilt helpful and what are the benefits?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What are the costs of merging?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Profiling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Graph clustering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Compiling, Merging, Linking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90000"/>
                </a:solidFill>
              </a:rPr>
              <a:t>What happens when profiling is wrong?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FDC93-2635-9852-18E7-8C77034FAF18}"/>
              </a:ext>
            </a:extLst>
          </p:cNvPr>
          <p:cNvSpPr txBox="1"/>
          <p:nvPr/>
        </p:nvSpPr>
        <p:spPr>
          <a:xfrm>
            <a:off x="5987221" y="3268538"/>
            <a:ext cx="6725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Cheap (&lt;0.5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of extra latency)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Cheap (200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ms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for graphs up to 200 functions)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Very expensive (10s or 100s of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seconds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63090-8A97-2A94-FBFA-92FE1774E3C2}"/>
              </a:ext>
            </a:extLst>
          </p:cNvPr>
          <p:cNvSpPr txBox="1"/>
          <p:nvPr/>
        </p:nvSpPr>
        <p:spPr>
          <a:xfrm>
            <a:off x="1117618" y="5450115"/>
            <a:ext cx="7194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Partial benefit.</a:t>
            </a:r>
          </a:p>
          <a:p>
            <a:r>
              <a:rPr lang="en-US" sz="2400" dirty="0"/>
              <a:t>Quilt also handles data-dependent and large fan-out.</a:t>
            </a:r>
          </a:p>
        </p:txBody>
      </p:sp>
    </p:spTree>
    <p:extLst>
      <p:ext uri="{BB962C8B-B14F-4D97-AF65-F5344CB8AC3E}">
        <p14:creationId xmlns:p14="http://schemas.microsoft.com/office/powerpoint/2010/main" val="4051268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5BE42-A17E-6A6E-45D2-341896EB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CAD0-158C-1CC0-41BD-A8E66C7A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rest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B782F-64F6-7457-5505-BEFFFAA1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4591" cy="43513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Answers to three key questions</a:t>
            </a:r>
          </a:p>
          <a:p>
            <a:pPr lvl="1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Where to merge? How to merge? What to merge?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Evaluation results on Fission serverless platform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>
                <a:solidFill>
                  <a:srgbClr val="990000"/>
                </a:solidFill>
              </a:rPr>
              <a:t>Summary, limitations, and future plans</a:t>
            </a:r>
          </a:p>
        </p:txBody>
      </p:sp>
    </p:spTree>
    <p:extLst>
      <p:ext uri="{BB962C8B-B14F-4D97-AF65-F5344CB8AC3E}">
        <p14:creationId xmlns:p14="http://schemas.microsoft.com/office/powerpoint/2010/main" val="2531719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D3C0-F62F-E357-CC0D-B47971A5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E21C-C2EF-13DB-3C52-C33105F86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Quilt is a serverless optimizer</a:t>
            </a:r>
          </a:p>
          <a:p>
            <a:pPr lvl="1"/>
            <a:r>
              <a:rPr lang="en-US" dirty="0"/>
              <a:t>Reduces invocation latency by optimally merging functions into process</a:t>
            </a:r>
          </a:p>
          <a:p>
            <a:pPr lvl="1"/>
            <a:r>
              <a:rPr lang="en-US" dirty="0"/>
              <a:t>Does not require changes to serverless platforms or functions</a:t>
            </a:r>
          </a:p>
          <a:p>
            <a:pPr lvl="1"/>
            <a:r>
              <a:rPr lang="en-US" dirty="0"/>
              <a:t>We tested </a:t>
            </a:r>
            <a:r>
              <a:rPr lang="en-US" dirty="0">
                <a:solidFill>
                  <a:srgbClr val="990000"/>
                </a:solidFill>
              </a:rPr>
              <a:t>Rust, C, C++, Go, Swift </a:t>
            </a:r>
            <a:r>
              <a:rPr lang="en-US" dirty="0"/>
              <a:t>and </a:t>
            </a:r>
            <a:r>
              <a:rPr lang="en-US" dirty="0" err="1">
                <a:solidFill>
                  <a:srgbClr val="001F5F"/>
                </a:solidFill>
              </a:rPr>
              <a:t>OpenFaaS</a:t>
            </a:r>
            <a:r>
              <a:rPr lang="en-US" dirty="0">
                <a:solidFill>
                  <a:srgbClr val="001F5F"/>
                </a:solidFill>
              </a:rPr>
              <a:t>, </a:t>
            </a:r>
            <a:r>
              <a:rPr lang="en-US" dirty="0" err="1">
                <a:solidFill>
                  <a:srgbClr val="001F5F"/>
                </a:solidFill>
              </a:rPr>
              <a:t>OpenWhisk</a:t>
            </a:r>
            <a:r>
              <a:rPr lang="en-US" dirty="0">
                <a:solidFill>
                  <a:srgbClr val="001F5F"/>
                </a:solidFill>
              </a:rPr>
              <a:t>, Fission</a:t>
            </a:r>
          </a:p>
          <a:p>
            <a:pPr lvl="1"/>
            <a:r>
              <a:rPr lang="en-US" dirty="0"/>
              <a:t>Functions are not merged by default (</a:t>
            </a:r>
            <a:r>
              <a:rPr lang="en-US" b="1" dirty="0"/>
              <a:t>opt in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Quilt relies on LLVM and compilation is expensive</a:t>
            </a:r>
          </a:p>
          <a:p>
            <a:pPr lvl="1"/>
            <a:r>
              <a:rPr lang="en-US" dirty="0"/>
              <a:t>We are currently building a version on Junction </a:t>
            </a:r>
            <a:r>
              <a:rPr lang="en-US" dirty="0">
                <a:solidFill>
                  <a:srgbClr val="001F5E"/>
                </a:solidFill>
              </a:rPr>
              <a:t>[NSDI 2024]</a:t>
            </a:r>
          </a:p>
          <a:p>
            <a:pPr marL="457200" lvl="1" indent="0">
              <a:buNone/>
            </a:pPr>
            <a:endParaRPr lang="en-US" dirty="0">
              <a:solidFill>
                <a:srgbClr val="001F5E"/>
              </a:solidFill>
            </a:endParaRPr>
          </a:p>
          <a:p>
            <a:r>
              <a:rPr lang="en-US" dirty="0"/>
              <a:t>Quilt is open source: </a:t>
            </a:r>
            <a:r>
              <a:rPr lang="en-US" dirty="0">
                <a:solidFill>
                  <a:srgbClr val="99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https://github.com/eniac/quilt</a:t>
            </a:r>
            <a:r>
              <a:rPr lang="en-US" dirty="0">
                <a:solidFill>
                  <a:srgbClr val="99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9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F56F-4319-904B-D1C8-85F6D9B6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workflows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C69D6-DB85-AC24-B186-8F7D093B74F5}"/>
              </a:ext>
            </a:extLst>
          </p:cNvPr>
          <p:cNvSpPr/>
          <p:nvPr/>
        </p:nvSpPr>
        <p:spPr>
          <a:xfrm>
            <a:off x="1975090" y="2781324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F3DC2-DC9E-C4EA-7518-65DE4A29FC2C}"/>
              </a:ext>
            </a:extLst>
          </p:cNvPr>
          <p:cNvSpPr/>
          <p:nvPr/>
        </p:nvSpPr>
        <p:spPr>
          <a:xfrm>
            <a:off x="6852257" y="2040973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22013E-1C60-BFD3-45F3-C53092767020}"/>
              </a:ext>
            </a:extLst>
          </p:cNvPr>
          <p:cNvSpPr/>
          <p:nvPr/>
        </p:nvSpPr>
        <p:spPr>
          <a:xfrm>
            <a:off x="6852257" y="3300193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7E7C0-284E-DC40-E601-512095DE11E5}"/>
              </a:ext>
            </a:extLst>
          </p:cNvPr>
          <p:cNvSpPr/>
          <p:nvPr/>
        </p:nvSpPr>
        <p:spPr>
          <a:xfrm>
            <a:off x="6852257" y="4559413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AA8B3C-19B8-8B4E-195C-E51E14375FF7}"/>
              </a:ext>
            </a:extLst>
          </p:cNvPr>
          <p:cNvSpPr/>
          <p:nvPr/>
        </p:nvSpPr>
        <p:spPr>
          <a:xfrm>
            <a:off x="9218143" y="4552555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8D961B-FDBD-4911-41AA-77213C0B6F7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219122" y="3040759"/>
            <a:ext cx="1267249" cy="0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7C30DE-40F4-C82C-B5DD-8F2468C9106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730403" y="2300408"/>
            <a:ext cx="1121854" cy="740351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C058FE-441B-22D7-CC8F-A6167625C834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30403" y="3040759"/>
            <a:ext cx="1121854" cy="518869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E49C82-F609-5F75-0857-885822822CF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730403" y="3040759"/>
            <a:ext cx="1121854" cy="1778089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E79463-F1C5-3724-5861-355E901EA8B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077214" y="4811990"/>
            <a:ext cx="1140929" cy="0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FB9CF4-7839-E8C8-D621-59E0DB164791}"/>
              </a:ext>
            </a:extLst>
          </p:cNvPr>
          <p:cNvSpPr txBox="1"/>
          <p:nvPr/>
        </p:nvSpPr>
        <p:spPr>
          <a:xfrm>
            <a:off x="838200" y="5722940"/>
            <a:ext cx="10781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Invocations can be </a:t>
            </a:r>
            <a:r>
              <a:rPr lang="en-US" sz="2400" dirty="0">
                <a:solidFill>
                  <a:srgbClr val="990000"/>
                </a:solidFill>
              </a:rPr>
              <a:t>synchronous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990000"/>
                </a:solidFill>
              </a:rPr>
              <a:t>asynchronous</a:t>
            </a:r>
            <a:r>
              <a:rPr lang="en-US" sz="2400" dirty="0"/>
              <a:t> (so callees execute in parallel)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483D2-EFA6-0DA9-8980-C390F6EC0C4A}"/>
              </a:ext>
            </a:extLst>
          </p:cNvPr>
          <p:cNvSpPr/>
          <p:nvPr/>
        </p:nvSpPr>
        <p:spPr>
          <a:xfrm>
            <a:off x="4486371" y="2781324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fn2</a:t>
            </a:r>
          </a:p>
        </p:txBody>
      </p:sp>
    </p:spTree>
    <p:extLst>
      <p:ext uri="{BB962C8B-B14F-4D97-AF65-F5344CB8AC3E}">
        <p14:creationId xmlns:p14="http://schemas.microsoft.com/office/powerpoint/2010/main" val="37365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7C06-2440-FD42-3E67-97BCA433E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BC2E-0AC3-E941-C866-C06DBBEC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Invocation with workflows</a:t>
            </a:r>
          </a:p>
        </p:txBody>
      </p:sp>
      <p:pic>
        <p:nvPicPr>
          <p:cNvPr id="6" name="Content Placeholder 5" descr="A group of people icon&#10;&#10;Description automatically generated">
            <a:extLst>
              <a:ext uri="{FF2B5EF4-FFF2-40B4-BE49-F238E27FC236}">
                <a16:creationId xmlns:a16="http://schemas.microsoft.com/office/drawing/2014/main" id="{3BEE1B9A-FA0B-220E-03CE-34B8D3B7C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387" y="2889219"/>
            <a:ext cx="1748700" cy="17487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1F0BBC-1C67-2C97-E9C9-75D509EE2EC6}"/>
              </a:ext>
            </a:extLst>
          </p:cNvPr>
          <p:cNvSpPr txBox="1"/>
          <p:nvPr/>
        </p:nvSpPr>
        <p:spPr>
          <a:xfrm>
            <a:off x="7324982" y="5741707"/>
            <a:ext cx="32021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Serverless platform</a:t>
            </a:r>
            <a:br>
              <a:rPr lang="en-US" sz="2800" dirty="0"/>
            </a:br>
            <a:r>
              <a:rPr lang="en-US" sz="2800" dirty="0"/>
              <a:t>(simplified)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CD96A7-EC37-B157-300A-20CAFFFC797D}"/>
              </a:ext>
            </a:extLst>
          </p:cNvPr>
          <p:cNvSpPr/>
          <p:nvPr/>
        </p:nvSpPr>
        <p:spPr>
          <a:xfrm>
            <a:off x="7454533" y="1054362"/>
            <a:ext cx="2656114" cy="6867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API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C571A3-D5A9-504D-D236-7CE2B8EE9F9B}"/>
              </a:ext>
            </a:extLst>
          </p:cNvPr>
          <p:cNvSpPr/>
          <p:nvPr/>
        </p:nvSpPr>
        <p:spPr>
          <a:xfrm>
            <a:off x="7454532" y="2268904"/>
            <a:ext cx="2656115" cy="6867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Controller / Scheduler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1B8AFB-A473-CC4D-ACAB-94F00A7BD718}"/>
              </a:ext>
            </a:extLst>
          </p:cNvPr>
          <p:cNvSpPr/>
          <p:nvPr/>
        </p:nvSpPr>
        <p:spPr>
          <a:xfrm>
            <a:off x="6908069" y="3429000"/>
            <a:ext cx="1092926" cy="5915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Worker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77317C-23EF-5090-5D93-3BCA37F07BEB}"/>
              </a:ext>
            </a:extLst>
          </p:cNvPr>
          <p:cNvGrpSpPr/>
          <p:nvPr/>
        </p:nvGrpSpPr>
        <p:grpSpPr>
          <a:xfrm>
            <a:off x="6571473" y="4034177"/>
            <a:ext cx="1984795" cy="1597445"/>
            <a:chOff x="6754358" y="4034177"/>
            <a:chExt cx="1984795" cy="159744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C67591-0F2A-462F-7017-41194BFF9247}"/>
                </a:ext>
              </a:extLst>
            </p:cNvPr>
            <p:cNvSpPr/>
            <p:nvPr/>
          </p:nvSpPr>
          <p:spPr>
            <a:xfrm>
              <a:off x="6990453" y="4449546"/>
              <a:ext cx="1748700" cy="11820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16FBEE-697E-0126-2469-E98D0F8ACBA1}"/>
                </a:ext>
              </a:extLst>
            </p:cNvPr>
            <p:cNvSpPr/>
            <p:nvPr/>
          </p:nvSpPr>
          <p:spPr>
            <a:xfrm>
              <a:off x="6867566" y="4387478"/>
              <a:ext cx="1748700" cy="11820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DED5D04-C2D6-8C7A-874B-734D8EAE2392}"/>
                </a:ext>
              </a:extLst>
            </p:cNvPr>
            <p:cNvCxnSpPr/>
            <p:nvPr/>
          </p:nvCxnSpPr>
          <p:spPr>
            <a:xfrm flipH="1">
              <a:off x="7090954" y="4034177"/>
              <a:ext cx="304800" cy="37942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DBE85-E2EF-0675-FF68-8BA801201A88}"/>
                </a:ext>
              </a:extLst>
            </p:cNvPr>
            <p:cNvCxnSpPr>
              <a:cxnSpLocks/>
            </p:cNvCxnSpPr>
            <p:nvPr/>
          </p:nvCxnSpPr>
          <p:spPr>
            <a:xfrm>
              <a:off x="7802879" y="4037369"/>
              <a:ext cx="256903" cy="37623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CAA3A6-84A0-7112-3B0B-B1DDB210160B}"/>
                </a:ext>
              </a:extLst>
            </p:cNvPr>
            <p:cNvSpPr/>
            <p:nvPr/>
          </p:nvSpPr>
          <p:spPr>
            <a:xfrm>
              <a:off x="6754358" y="4330450"/>
              <a:ext cx="1748700" cy="11820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Container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03261-EB72-1391-B32F-3F016465DE40}"/>
              </a:ext>
            </a:extLst>
          </p:cNvPr>
          <p:cNvSpPr/>
          <p:nvPr/>
        </p:nvSpPr>
        <p:spPr>
          <a:xfrm>
            <a:off x="6822708" y="4455746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63AE2A-9C87-2016-37AE-296D616FEA48}"/>
              </a:ext>
            </a:extLst>
          </p:cNvPr>
          <p:cNvCxnSpPr>
            <a:cxnSpLocks/>
          </p:cNvCxnSpPr>
          <p:nvPr/>
        </p:nvCxnSpPr>
        <p:spPr>
          <a:xfrm flipV="1">
            <a:off x="2626917" y="1777055"/>
            <a:ext cx="4433552" cy="18080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51FCD2-210F-E8B5-8627-379938FA5D65}"/>
              </a:ext>
            </a:extLst>
          </p:cNvPr>
          <p:cNvSpPr txBox="1"/>
          <p:nvPr/>
        </p:nvSpPr>
        <p:spPr>
          <a:xfrm>
            <a:off x="2833706" y="1635053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 Request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990000"/>
                </a:solidFill>
              </a:rPr>
              <a:t>fn1 </a:t>
            </a:r>
            <a:r>
              <a:rPr lang="en-US" sz="2400" dirty="0"/>
              <a:t>+ input)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41A423-3AAC-3603-D6B7-2746BDB49A60}"/>
              </a:ext>
            </a:extLst>
          </p:cNvPr>
          <p:cNvCxnSpPr>
            <a:cxnSpLocks/>
          </p:cNvCxnSpPr>
          <p:nvPr/>
        </p:nvCxnSpPr>
        <p:spPr>
          <a:xfrm>
            <a:off x="8320173" y="1741114"/>
            <a:ext cx="0" cy="5277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B967F82-02CB-E39D-B9FF-D4761353378A}"/>
              </a:ext>
            </a:extLst>
          </p:cNvPr>
          <p:cNvSpPr/>
          <p:nvPr/>
        </p:nvSpPr>
        <p:spPr>
          <a:xfrm>
            <a:off x="9549373" y="3434385"/>
            <a:ext cx="1092926" cy="5915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Worker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736B13-FC6A-825E-FF59-FB3F43C0A7A9}"/>
              </a:ext>
            </a:extLst>
          </p:cNvPr>
          <p:cNvCxnSpPr>
            <a:cxnSpLocks/>
          </p:cNvCxnSpPr>
          <p:nvPr/>
        </p:nvCxnSpPr>
        <p:spPr>
          <a:xfrm flipH="1">
            <a:off x="7544403" y="3022034"/>
            <a:ext cx="317863" cy="3507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22E1CAC-ABA1-68F5-D5C9-BBD074194E9E}"/>
              </a:ext>
            </a:extLst>
          </p:cNvPr>
          <p:cNvSpPr txBox="1"/>
          <p:nvPr/>
        </p:nvSpPr>
        <p:spPr>
          <a:xfrm>
            <a:off x="4171271" y="3556481"/>
            <a:ext cx="2039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 Request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solidFill>
                  <a:srgbClr val="990000"/>
                </a:solidFill>
              </a:rPr>
              <a:t>fn2</a:t>
            </a:r>
            <a:r>
              <a:rPr lang="en-US" sz="2400" dirty="0"/>
              <a:t> + input)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C6F8F476-128D-7F34-20D1-465392FB1AF5}"/>
              </a:ext>
            </a:extLst>
          </p:cNvPr>
          <p:cNvCxnSpPr>
            <a:cxnSpLocks/>
          </p:cNvCxnSpPr>
          <p:nvPr/>
        </p:nvCxnSpPr>
        <p:spPr>
          <a:xfrm rot="10800000" flipH="1">
            <a:off x="6796580" y="1415150"/>
            <a:ext cx="631825" cy="3317443"/>
          </a:xfrm>
          <a:prstGeom prst="bentConnector3">
            <a:avLst>
              <a:gd name="adj1" fmla="val -74774"/>
            </a:avLst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1811C-4011-82A2-86F1-7B47EDDE8A13}"/>
              </a:ext>
            </a:extLst>
          </p:cNvPr>
          <p:cNvCxnSpPr>
            <a:cxnSpLocks/>
          </p:cNvCxnSpPr>
          <p:nvPr/>
        </p:nvCxnSpPr>
        <p:spPr>
          <a:xfrm>
            <a:off x="9074327" y="1741114"/>
            <a:ext cx="0" cy="527790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22CC03-0B47-EC69-6A79-732A7D446ED9}"/>
              </a:ext>
            </a:extLst>
          </p:cNvPr>
          <p:cNvCxnSpPr>
            <a:cxnSpLocks/>
          </p:cNvCxnSpPr>
          <p:nvPr/>
        </p:nvCxnSpPr>
        <p:spPr>
          <a:xfrm>
            <a:off x="9565083" y="3039827"/>
            <a:ext cx="392024" cy="332929"/>
          </a:xfrm>
          <a:prstGeom prst="straightConnector1">
            <a:avLst/>
          </a:prstGeom>
          <a:ln w="57150"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154645-E1AE-8E46-CF3F-69A46297F292}"/>
              </a:ext>
            </a:extLst>
          </p:cNvPr>
          <p:cNvGrpSpPr/>
          <p:nvPr/>
        </p:nvGrpSpPr>
        <p:grpSpPr>
          <a:xfrm>
            <a:off x="9213383" y="4046714"/>
            <a:ext cx="1984795" cy="1597445"/>
            <a:chOff x="6754358" y="4034177"/>
            <a:chExt cx="1984795" cy="159744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D31044-EFA5-4966-B13F-D07E64C47329}"/>
                </a:ext>
              </a:extLst>
            </p:cNvPr>
            <p:cNvSpPr/>
            <p:nvPr/>
          </p:nvSpPr>
          <p:spPr>
            <a:xfrm>
              <a:off x="6990453" y="4449546"/>
              <a:ext cx="1748700" cy="11820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8BF574-3DC5-F082-FEFA-A1BEC00C1C3E}"/>
                </a:ext>
              </a:extLst>
            </p:cNvPr>
            <p:cNvSpPr/>
            <p:nvPr/>
          </p:nvSpPr>
          <p:spPr>
            <a:xfrm>
              <a:off x="6867566" y="4387478"/>
              <a:ext cx="1748700" cy="11820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379ACCD-4118-AF15-4D09-4B51533E2A34}"/>
                </a:ext>
              </a:extLst>
            </p:cNvPr>
            <p:cNvCxnSpPr/>
            <p:nvPr/>
          </p:nvCxnSpPr>
          <p:spPr>
            <a:xfrm flipH="1">
              <a:off x="7090954" y="4034177"/>
              <a:ext cx="304800" cy="37942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95180D-B7C6-71CE-A936-B20956340484}"/>
                </a:ext>
              </a:extLst>
            </p:cNvPr>
            <p:cNvCxnSpPr>
              <a:cxnSpLocks/>
            </p:cNvCxnSpPr>
            <p:nvPr/>
          </p:nvCxnSpPr>
          <p:spPr>
            <a:xfrm>
              <a:off x="7802879" y="4037369"/>
              <a:ext cx="256903" cy="37623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FEAFF1-A1B6-02BF-12B4-788A38BEC3AA}"/>
                </a:ext>
              </a:extLst>
            </p:cNvPr>
            <p:cNvSpPr/>
            <p:nvPr/>
          </p:nvSpPr>
          <p:spPr>
            <a:xfrm>
              <a:off x="6754358" y="4330450"/>
              <a:ext cx="1748700" cy="11820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endParaRPr lang="en-US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Container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B32E1-0A12-1A57-78D0-90641B3839AB}"/>
              </a:ext>
            </a:extLst>
          </p:cNvPr>
          <p:cNvSpPr/>
          <p:nvPr/>
        </p:nvSpPr>
        <p:spPr>
          <a:xfrm>
            <a:off x="9464618" y="4468283"/>
            <a:ext cx="1244032" cy="518869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fn2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49E9D-C660-1D9E-2656-35146923DF55}"/>
              </a:ext>
            </a:extLst>
          </p:cNvPr>
          <p:cNvSpPr txBox="1"/>
          <p:nvPr/>
        </p:nvSpPr>
        <p:spPr>
          <a:xfrm>
            <a:off x="1097281" y="4451396"/>
            <a:ext cx="1286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Clients</a:t>
            </a:r>
          </a:p>
        </p:txBody>
      </p:sp>
    </p:spTree>
    <p:extLst>
      <p:ext uri="{BB962C8B-B14F-4D97-AF65-F5344CB8AC3E}">
        <p14:creationId xmlns:p14="http://schemas.microsoft.com/office/powerpoint/2010/main" val="78345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55" grpId="0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7A85-6766-B6C2-8F7A-4FC510D2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high invocation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0793-8F11-57D4-C9D4-ADE434F2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overhead</a:t>
            </a:r>
          </a:p>
          <a:p>
            <a:pPr lvl="1"/>
            <a:r>
              <a:rPr lang="en-US" dirty="0"/>
              <a:t>Networking and queueing delay</a:t>
            </a:r>
          </a:p>
          <a:p>
            <a:pPr lvl="1"/>
            <a:r>
              <a:rPr lang="en-US" dirty="0"/>
              <a:t>Cold starts</a:t>
            </a:r>
          </a:p>
          <a:p>
            <a:pPr lvl="1"/>
            <a:r>
              <a:rPr lang="en-US" dirty="0"/>
              <a:t>I/O serialization and deserialization</a:t>
            </a:r>
          </a:p>
          <a:p>
            <a:pPr lvl="1"/>
            <a:endParaRPr lang="en-US" dirty="0"/>
          </a:p>
          <a:p>
            <a:r>
              <a:rPr lang="en-US" dirty="0"/>
              <a:t>Median latency of </a:t>
            </a:r>
            <a:r>
              <a:rPr lang="en-US" b="1" dirty="0"/>
              <a:t>warm </a:t>
            </a:r>
            <a:r>
              <a:rPr lang="en-US" dirty="0"/>
              <a:t>no-op function on Lambda ≈10.4 </a:t>
            </a:r>
            <a:r>
              <a:rPr lang="en-US" dirty="0" err="1"/>
              <a:t>ms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Big effect on workflows with many short-running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CFFB2-1ED8-26B0-C72F-B369C0CAD186}"/>
              </a:ext>
            </a:extLst>
          </p:cNvPr>
          <p:cNvSpPr txBox="1"/>
          <p:nvPr/>
        </p:nvSpPr>
        <p:spPr>
          <a:xfrm>
            <a:off x="838200" y="6019512"/>
            <a:ext cx="989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sz="1600" dirty="0" err="1"/>
              <a:t>Nightcore</a:t>
            </a:r>
            <a:r>
              <a:rPr lang="en-US" sz="1600" dirty="0"/>
              <a:t>: efficient and scalable serverless computing for latency-sensitive, interactive microservices.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Zhipeng</a:t>
            </a:r>
            <a:r>
              <a:rPr lang="en-US" sz="1600" dirty="0"/>
              <a:t> Jia and Emmett </a:t>
            </a:r>
            <a:r>
              <a:rPr lang="en-US" sz="1600" dirty="0" err="1"/>
              <a:t>Witchel</a:t>
            </a:r>
            <a:r>
              <a:rPr lang="en-US" sz="1600" dirty="0"/>
              <a:t>.  ASPLOS 2021.</a:t>
            </a:r>
          </a:p>
        </p:txBody>
      </p:sp>
    </p:spTree>
    <p:extLst>
      <p:ext uri="{BB962C8B-B14F-4D97-AF65-F5344CB8AC3E}">
        <p14:creationId xmlns:p14="http://schemas.microsoft.com/office/powerpoint/2010/main" val="800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09CB-F423-6C18-FFD6-8D049595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Quilt reduces invocation overhead</a:t>
            </a:r>
          </a:p>
        </p:txBody>
      </p:sp>
      <p:pic>
        <p:nvPicPr>
          <p:cNvPr id="4" name="Picture 3" descr="A logo for a quilt company&#10;&#10;Description automatically generated">
            <a:extLst>
              <a:ext uri="{FF2B5EF4-FFF2-40B4-BE49-F238E27FC236}">
                <a16:creationId xmlns:a16="http://schemas.microsoft.com/office/drawing/2014/main" id="{1FD0C31F-1C35-CC56-6083-2142B9DECB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29" t="11079" r="21552" b="29761"/>
          <a:stretch/>
        </p:blipFill>
        <p:spPr>
          <a:xfrm>
            <a:off x="9292073" y="3264880"/>
            <a:ext cx="521880" cy="5601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B4ACB-C40A-E7D7-D4B4-ACBB967476DC}"/>
              </a:ext>
            </a:extLst>
          </p:cNvPr>
          <p:cNvSpPr txBox="1"/>
          <p:nvPr/>
        </p:nvSpPr>
        <p:spPr>
          <a:xfrm>
            <a:off x="1874573" y="3264880"/>
            <a:ext cx="2948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Existing platforms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F5AA-7371-EE25-146E-876536FB5AA6}"/>
              </a:ext>
            </a:extLst>
          </p:cNvPr>
          <p:cNvSpPr txBox="1"/>
          <p:nvPr/>
        </p:nvSpPr>
        <p:spPr>
          <a:xfrm>
            <a:off x="7536464" y="3287568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Quilt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7D3C7-A9C2-C788-386B-2E5B617F2DCE}"/>
              </a:ext>
            </a:extLst>
          </p:cNvPr>
          <p:cNvSpPr txBox="1"/>
          <p:nvPr/>
        </p:nvSpPr>
        <p:spPr>
          <a:xfrm>
            <a:off x="2477277" y="2450855"/>
            <a:ext cx="163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~10 </a:t>
            </a:r>
            <a:r>
              <a:rPr lang="en-US" sz="3600" dirty="0" err="1"/>
              <a:t>ms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076D6-9491-84DE-1E40-EE22211FE0AD}"/>
              </a:ext>
            </a:extLst>
          </p:cNvPr>
          <p:cNvSpPr txBox="1"/>
          <p:nvPr/>
        </p:nvSpPr>
        <p:spPr>
          <a:xfrm>
            <a:off x="1098796" y="3655670"/>
            <a:ext cx="46219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(assuming </a:t>
            </a:r>
            <a:r>
              <a:rPr lang="en-US" sz="2800" b="1" dirty="0"/>
              <a:t>warm</a:t>
            </a:r>
            <a:r>
              <a:rPr lang="en-US" sz="2800" dirty="0"/>
              <a:t> functions)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752ED-726E-89A9-C17E-108E95224839}"/>
              </a:ext>
            </a:extLst>
          </p:cNvPr>
          <p:cNvSpPr txBox="1"/>
          <p:nvPr/>
        </p:nvSpPr>
        <p:spPr>
          <a:xfrm>
            <a:off x="7611095" y="2450854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~100  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E2ED1B-748F-AB48-7A1B-1A55AD1E3022}"/>
              </a:ext>
            </a:extLst>
          </p:cNvPr>
          <p:cNvCxnSpPr>
            <a:cxnSpLocks/>
          </p:cNvCxnSpPr>
          <p:nvPr/>
        </p:nvCxnSpPr>
        <p:spPr>
          <a:xfrm>
            <a:off x="4822624" y="2774019"/>
            <a:ext cx="225967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2A432A-1BE4-D909-73BD-1027BAC850E4}"/>
              </a:ext>
            </a:extLst>
          </p:cNvPr>
          <p:cNvSpPr txBox="1"/>
          <p:nvPr/>
        </p:nvSpPr>
        <p:spPr>
          <a:xfrm>
            <a:off x="5028971" y="2158466"/>
            <a:ext cx="1846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100,000X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03618-D3A1-8C73-4600-F1873520B957}"/>
              </a:ext>
            </a:extLst>
          </p:cNvPr>
          <p:cNvSpPr txBox="1"/>
          <p:nvPr/>
        </p:nvSpPr>
        <p:spPr>
          <a:xfrm>
            <a:off x="1355700" y="5115280"/>
            <a:ext cx="9480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990000"/>
                </a:solidFill>
              </a:rPr>
              <a:t>Main technique: </a:t>
            </a:r>
            <a:r>
              <a:rPr lang="en-US" sz="3200" dirty="0"/>
              <a:t>merging functions in the background</a:t>
            </a:r>
          </a:p>
        </p:txBody>
      </p:sp>
    </p:spTree>
    <p:extLst>
      <p:ext uri="{BB962C8B-B14F-4D97-AF65-F5344CB8AC3E}">
        <p14:creationId xmlns:p14="http://schemas.microsoft.com/office/powerpoint/2010/main" val="388696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34D0-0D14-87ED-B0F1-CA45628B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rest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2571-D57A-C4DF-31E0-D5C4D96E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4591" cy="4351338"/>
          </a:xfrm>
        </p:spPr>
        <p:txBody>
          <a:bodyPr>
            <a:noAutofit/>
          </a:bodyPr>
          <a:lstStyle/>
          <a:p>
            <a:r>
              <a:rPr lang="en-US" sz="3200" dirty="0"/>
              <a:t>Answers to three key questions</a:t>
            </a:r>
          </a:p>
          <a:p>
            <a:pPr lvl="1"/>
            <a:r>
              <a:rPr lang="en-US" sz="2800" dirty="0"/>
              <a:t>Where to merge? How to merge? What to merge?</a:t>
            </a:r>
          </a:p>
          <a:p>
            <a:endParaRPr lang="en-US" sz="3200" dirty="0"/>
          </a:p>
          <a:p>
            <a:r>
              <a:rPr lang="en-US" sz="3200" dirty="0"/>
              <a:t>Evaluation results on Fission serverless platform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Summary, limitations, and future plans</a:t>
            </a:r>
          </a:p>
        </p:txBody>
      </p:sp>
    </p:spTree>
    <p:extLst>
      <p:ext uri="{BB962C8B-B14F-4D97-AF65-F5344CB8AC3E}">
        <p14:creationId xmlns:p14="http://schemas.microsoft.com/office/powerpoint/2010/main" val="1004081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C608D-5141-4114-D109-F99F6B75C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286D-7945-C64A-964D-8F6678C0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rest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70C2-9BAE-8114-394A-7C4D4DEF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4591" cy="4351338"/>
          </a:xfrm>
        </p:spPr>
        <p:txBody>
          <a:bodyPr>
            <a:noAutofit/>
          </a:bodyPr>
          <a:lstStyle/>
          <a:p>
            <a:r>
              <a:rPr lang="en-US" sz="3200" dirty="0"/>
              <a:t>Answers to three key questions</a:t>
            </a:r>
          </a:p>
          <a:p>
            <a:pPr lvl="1"/>
            <a:r>
              <a:rPr lang="en-US" sz="2800" dirty="0">
                <a:solidFill>
                  <a:srgbClr val="990000"/>
                </a:solidFill>
              </a:rPr>
              <a:t>Where to merge? </a:t>
            </a:r>
            <a:r>
              <a:rPr lang="en-US" sz="2800" dirty="0"/>
              <a:t>How to merge? What to merge?</a:t>
            </a:r>
          </a:p>
          <a:p>
            <a:endParaRPr lang="en-US" sz="3200" dirty="0"/>
          </a:p>
          <a:p>
            <a:r>
              <a:rPr lang="en-US" sz="3200" dirty="0"/>
              <a:t>Evaluation results on Fission serverless platform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Summary, limitations, and future plans</a:t>
            </a:r>
          </a:p>
        </p:txBody>
      </p:sp>
    </p:spTree>
    <p:extLst>
      <p:ext uri="{BB962C8B-B14F-4D97-AF65-F5344CB8AC3E}">
        <p14:creationId xmlns:p14="http://schemas.microsoft.com/office/powerpoint/2010/main" val="65484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c4d949d-b91c-4c45-9aae-66d76443110d}" enabled="0" method="" siteId="{6c4d949d-b91c-4c45-9aae-66d7644311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1367</Words>
  <Application>Microsoft Macintosh PowerPoint</Application>
  <PresentationFormat>Widescreen</PresentationFormat>
  <Paragraphs>328</Paragraphs>
  <Slides>33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Courier New</vt:lpstr>
      <vt:lpstr>Wingdings</vt:lpstr>
      <vt:lpstr>Office Theme</vt:lpstr>
      <vt:lpstr>Quilt: Resource-aware Merging of Serverless Workflows</vt:lpstr>
      <vt:lpstr>Serverless deployment</vt:lpstr>
      <vt:lpstr>Serverless invocation</vt:lpstr>
      <vt:lpstr>Serverless workflows</vt:lpstr>
      <vt:lpstr>Invocation with workflows</vt:lpstr>
      <vt:lpstr>The problem: high invocation overhead</vt:lpstr>
      <vt:lpstr>Quilt reduces invocation overhead</vt:lpstr>
      <vt:lpstr>In the rest of this talk</vt:lpstr>
      <vt:lpstr>In the rest of this talk</vt:lpstr>
      <vt:lpstr>Where to merge functions?</vt:lpstr>
      <vt:lpstr>In the rest of this talk</vt:lpstr>
      <vt:lpstr>How to merge functions?</vt:lpstr>
      <vt:lpstr>How to merge functions?</vt:lpstr>
      <vt:lpstr>Quilt compiles functions to LLVM IR</vt:lpstr>
      <vt:lpstr>In the rest of this talk</vt:lpstr>
      <vt:lpstr>Can we just merge all functions?</vt:lpstr>
      <vt:lpstr>Can we just merge all functions?</vt:lpstr>
      <vt:lpstr>Providers set constraints on container sizes</vt:lpstr>
      <vt:lpstr>Can we just merge all functions?</vt:lpstr>
      <vt:lpstr>Quilt’s merge decision algorithm</vt:lpstr>
      <vt:lpstr>Quilt will do something like:</vt:lpstr>
      <vt:lpstr>In the rest of this talk</vt:lpstr>
      <vt:lpstr>Evaluation</vt:lpstr>
      <vt:lpstr>Evaluation</vt:lpstr>
      <vt:lpstr>Quilt deployment</vt:lpstr>
      <vt:lpstr>Results of Quilt on DeathStarBench</vt:lpstr>
      <vt:lpstr>Results of Quilt on DeathStarBench</vt:lpstr>
      <vt:lpstr>Results of Quilt on DeathStarBench</vt:lpstr>
      <vt:lpstr>Results of Quilt on DeathStarBench</vt:lpstr>
      <vt:lpstr>Evaluation</vt:lpstr>
      <vt:lpstr>Evaluation</vt:lpstr>
      <vt:lpstr>In the rest of this talk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Angel, Sebastian G</dc:creator>
  <cp:lastModifiedBy>Angel, Sebastian G</cp:lastModifiedBy>
  <cp:revision>2</cp:revision>
  <dcterms:created xsi:type="dcterms:W3CDTF">2025-09-25T13:15:15Z</dcterms:created>
  <dcterms:modified xsi:type="dcterms:W3CDTF">2025-10-16T01:53:47Z</dcterms:modified>
</cp:coreProperties>
</file>