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4"/>
  </p:notesMasterIdLst>
  <p:handoutMasterIdLst>
    <p:handoutMasterId r:id="rId25"/>
  </p:handoutMasterIdLst>
  <p:sldIdLst>
    <p:sldId id="256" r:id="rId2"/>
    <p:sldId id="257" r:id="rId3"/>
    <p:sldId id="271" r:id="rId4"/>
    <p:sldId id="258" r:id="rId5"/>
    <p:sldId id="259" r:id="rId6"/>
    <p:sldId id="260" r:id="rId7"/>
    <p:sldId id="261" r:id="rId8"/>
    <p:sldId id="272" r:id="rId9"/>
    <p:sldId id="275" r:id="rId10"/>
    <p:sldId id="273" r:id="rId11"/>
    <p:sldId id="274" r:id="rId12"/>
    <p:sldId id="262" r:id="rId13"/>
    <p:sldId id="266" r:id="rId14"/>
    <p:sldId id="263" r:id="rId15"/>
    <p:sldId id="267" r:id="rId16"/>
    <p:sldId id="265" r:id="rId17"/>
    <p:sldId id="264" r:id="rId18"/>
    <p:sldId id="277" r:id="rId19"/>
    <p:sldId id="276" r:id="rId20"/>
    <p:sldId id="279" r:id="rId21"/>
    <p:sldId id="278" r:id="rId22"/>
    <p:sldId id="280"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0000"/>
    <a:srgbClr val="F07F09"/>
    <a:srgbClr val="FF0000"/>
    <a:srgbClr val="FFFF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746" autoAdjust="0"/>
  </p:normalViewPr>
  <p:slideViewPr>
    <p:cSldViewPr>
      <p:cViewPr varScale="1">
        <p:scale>
          <a:sx n="90" d="100"/>
          <a:sy n="90" d="100"/>
        </p:scale>
        <p:origin x="858"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1CEA08-8E01-445D-AB57-FA03502DEB34}" type="doc">
      <dgm:prSet loTypeId="urn:microsoft.com/office/officeart/2005/8/layout/matrix1" loCatId="matrix" qsTypeId="urn:microsoft.com/office/officeart/2005/8/quickstyle/simple5" qsCatId="simple" csTypeId="urn:microsoft.com/office/officeart/2005/8/colors/colorful3" csCatId="colorful" phldr="1"/>
      <dgm:spPr/>
      <dgm:t>
        <a:bodyPr/>
        <a:lstStyle/>
        <a:p>
          <a:endParaRPr lang="zh-CN" altLang="en-US"/>
        </a:p>
      </dgm:t>
    </dgm:pt>
    <dgm:pt modelId="{BF9BF8B7-ED31-4E89-8910-CAD13A386131}">
      <dgm:prSet phldrT="[文本]"/>
      <dgm:spPr/>
      <dgm:t>
        <a:bodyPr/>
        <a:lstStyle/>
        <a:p>
          <a:r>
            <a:rPr lang="en-US" altLang="zh-CN" dirty="0" smtClean="0"/>
            <a:t>Core System</a:t>
          </a:r>
          <a:endParaRPr lang="zh-CN" altLang="en-US" dirty="0"/>
        </a:p>
      </dgm:t>
    </dgm:pt>
    <dgm:pt modelId="{F8BBFCCD-EED3-40C6-904F-3B6A540258C3}" type="parTrans" cxnId="{5124D0F5-54FD-4327-8921-28EB8BB0D3F4}">
      <dgm:prSet/>
      <dgm:spPr/>
      <dgm:t>
        <a:bodyPr/>
        <a:lstStyle/>
        <a:p>
          <a:endParaRPr lang="zh-CN" altLang="en-US"/>
        </a:p>
      </dgm:t>
    </dgm:pt>
    <dgm:pt modelId="{A8E26846-9E3C-4ECD-AFF6-218335505B70}" type="sibTrans" cxnId="{5124D0F5-54FD-4327-8921-28EB8BB0D3F4}">
      <dgm:prSet/>
      <dgm:spPr/>
      <dgm:t>
        <a:bodyPr/>
        <a:lstStyle/>
        <a:p>
          <a:endParaRPr lang="zh-CN" altLang="en-US"/>
        </a:p>
      </dgm:t>
    </dgm:pt>
    <dgm:pt modelId="{72C51DD8-6F32-411B-8409-4FBC8266894F}">
      <dgm:prSet phldrT="[文本]"/>
      <dgm:spPr/>
      <dgm:t>
        <a:bodyPr/>
        <a:lstStyle/>
        <a:p>
          <a:r>
            <a:rPr lang="en-US" altLang="zh-CN" dirty="0" smtClean="0"/>
            <a:t>SRM</a:t>
          </a:r>
          <a:endParaRPr lang="zh-CN" altLang="en-US" dirty="0"/>
        </a:p>
      </dgm:t>
    </dgm:pt>
    <dgm:pt modelId="{DF77E755-3F2A-4F94-91FB-5E51507B8621}" type="parTrans" cxnId="{E45B0989-36D2-4B1B-B4F3-4D93740C528D}">
      <dgm:prSet/>
      <dgm:spPr/>
      <dgm:t>
        <a:bodyPr/>
        <a:lstStyle/>
        <a:p>
          <a:endParaRPr lang="zh-CN" altLang="en-US"/>
        </a:p>
      </dgm:t>
    </dgm:pt>
    <dgm:pt modelId="{CAD4108A-AEC3-4AE5-B57E-E4D9236AB907}" type="sibTrans" cxnId="{E45B0989-36D2-4B1B-B4F3-4D93740C528D}">
      <dgm:prSet/>
      <dgm:spPr/>
      <dgm:t>
        <a:bodyPr/>
        <a:lstStyle/>
        <a:p>
          <a:endParaRPr lang="zh-CN" altLang="en-US"/>
        </a:p>
      </dgm:t>
    </dgm:pt>
    <dgm:pt modelId="{19D52D7F-308C-4C47-A9A8-A264CC598E79}">
      <dgm:prSet phldrT="[文本]"/>
      <dgm:spPr/>
      <dgm:t>
        <a:bodyPr/>
        <a:lstStyle/>
        <a:p>
          <a:r>
            <a:rPr lang="en-US" altLang="zh-CN" dirty="0" smtClean="0"/>
            <a:t>CRM</a:t>
          </a:r>
          <a:endParaRPr lang="zh-CN" altLang="en-US" dirty="0"/>
        </a:p>
      </dgm:t>
    </dgm:pt>
    <dgm:pt modelId="{4598EFE6-B141-4B17-AB62-DB581EA77581}" type="parTrans" cxnId="{85A1E532-C957-4F3A-9113-DEA24601A5EA}">
      <dgm:prSet/>
      <dgm:spPr/>
      <dgm:t>
        <a:bodyPr/>
        <a:lstStyle/>
        <a:p>
          <a:endParaRPr lang="zh-CN" altLang="en-US"/>
        </a:p>
      </dgm:t>
    </dgm:pt>
    <dgm:pt modelId="{C0C96861-AE26-4A60-9211-ADEDC7525E71}" type="sibTrans" cxnId="{85A1E532-C957-4F3A-9113-DEA24601A5EA}">
      <dgm:prSet/>
      <dgm:spPr/>
      <dgm:t>
        <a:bodyPr/>
        <a:lstStyle/>
        <a:p>
          <a:endParaRPr lang="zh-CN" altLang="en-US"/>
        </a:p>
      </dgm:t>
    </dgm:pt>
    <dgm:pt modelId="{10DA069C-1E8A-4EF8-A497-DF2A577A9D1A}">
      <dgm:prSet phldrT="[文本]"/>
      <dgm:spPr/>
      <dgm:t>
        <a:bodyPr/>
        <a:lstStyle/>
        <a:p>
          <a:r>
            <a:rPr lang="en-US" altLang="zh-CN" dirty="0" smtClean="0"/>
            <a:t>ECC</a:t>
          </a:r>
          <a:endParaRPr lang="zh-CN" altLang="en-US" dirty="0"/>
        </a:p>
      </dgm:t>
    </dgm:pt>
    <dgm:pt modelId="{7B1C1075-4096-410B-9758-8E7B6BB31F23}" type="parTrans" cxnId="{6F40EEB5-01D0-4595-AE35-E3CA2622CADF}">
      <dgm:prSet/>
      <dgm:spPr/>
      <dgm:t>
        <a:bodyPr/>
        <a:lstStyle/>
        <a:p>
          <a:endParaRPr lang="zh-CN" altLang="en-US"/>
        </a:p>
      </dgm:t>
    </dgm:pt>
    <dgm:pt modelId="{97BF9E82-795F-40FA-9AFA-E72798F9E59F}" type="sibTrans" cxnId="{6F40EEB5-01D0-4595-AE35-E3CA2622CADF}">
      <dgm:prSet/>
      <dgm:spPr/>
      <dgm:t>
        <a:bodyPr/>
        <a:lstStyle/>
        <a:p>
          <a:endParaRPr lang="zh-CN" altLang="en-US"/>
        </a:p>
      </dgm:t>
    </dgm:pt>
    <dgm:pt modelId="{33188134-5EBE-474F-98F4-2F6880B09E92}">
      <dgm:prSet phldrT="[文本]"/>
      <dgm:spPr/>
      <dgm:t>
        <a:bodyPr/>
        <a:lstStyle/>
        <a:p>
          <a:r>
            <a:rPr lang="en-US" altLang="zh-CN" dirty="0" smtClean="0"/>
            <a:t>Others</a:t>
          </a:r>
          <a:endParaRPr lang="zh-CN" altLang="en-US" dirty="0"/>
        </a:p>
      </dgm:t>
    </dgm:pt>
    <dgm:pt modelId="{DF1749D1-08CD-4B05-A0BC-28EDDB5463AB}" type="parTrans" cxnId="{E3865731-9BBA-49EB-BD2D-5E2B090DD320}">
      <dgm:prSet/>
      <dgm:spPr/>
      <dgm:t>
        <a:bodyPr/>
        <a:lstStyle/>
        <a:p>
          <a:endParaRPr lang="zh-CN" altLang="en-US"/>
        </a:p>
      </dgm:t>
    </dgm:pt>
    <dgm:pt modelId="{F6BF349B-7BC1-4695-9AFA-51ABA559DB18}" type="sibTrans" cxnId="{E3865731-9BBA-49EB-BD2D-5E2B090DD320}">
      <dgm:prSet/>
      <dgm:spPr/>
      <dgm:t>
        <a:bodyPr/>
        <a:lstStyle/>
        <a:p>
          <a:endParaRPr lang="zh-CN" altLang="en-US"/>
        </a:p>
      </dgm:t>
    </dgm:pt>
    <dgm:pt modelId="{46259AC7-8E59-40E5-A791-6BBCF9CA4099}" type="pres">
      <dgm:prSet presAssocID="{E91CEA08-8E01-445D-AB57-FA03502DEB34}" presName="diagram" presStyleCnt="0">
        <dgm:presLayoutVars>
          <dgm:chMax val="1"/>
          <dgm:dir/>
          <dgm:animLvl val="ctr"/>
          <dgm:resizeHandles val="exact"/>
        </dgm:presLayoutVars>
      </dgm:prSet>
      <dgm:spPr/>
      <dgm:t>
        <a:bodyPr/>
        <a:lstStyle/>
        <a:p>
          <a:endParaRPr lang="zh-CN" altLang="en-US"/>
        </a:p>
      </dgm:t>
    </dgm:pt>
    <dgm:pt modelId="{BBEA7F4F-8BC6-43F5-B510-5AE1B700038C}" type="pres">
      <dgm:prSet presAssocID="{E91CEA08-8E01-445D-AB57-FA03502DEB34}" presName="matrix" presStyleCnt="0"/>
      <dgm:spPr/>
    </dgm:pt>
    <dgm:pt modelId="{63F6AE9F-AE67-45A9-968A-1FDBD84CD328}" type="pres">
      <dgm:prSet presAssocID="{E91CEA08-8E01-445D-AB57-FA03502DEB34}" presName="tile1" presStyleLbl="node1" presStyleIdx="0" presStyleCnt="4"/>
      <dgm:spPr/>
      <dgm:t>
        <a:bodyPr/>
        <a:lstStyle/>
        <a:p>
          <a:endParaRPr lang="zh-CN" altLang="en-US"/>
        </a:p>
      </dgm:t>
    </dgm:pt>
    <dgm:pt modelId="{54BE3E06-0A61-4D12-98F8-DE3A771B201B}" type="pres">
      <dgm:prSet presAssocID="{E91CEA08-8E01-445D-AB57-FA03502DEB34}" presName="tile1text" presStyleLbl="node1" presStyleIdx="0" presStyleCnt="4">
        <dgm:presLayoutVars>
          <dgm:chMax val="0"/>
          <dgm:chPref val="0"/>
          <dgm:bulletEnabled val="1"/>
        </dgm:presLayoutVars>
      </dgm:prSet>
      <dgm:spPr/>
      <dgm:t>
        <a:bodyPr/>
        <a:lstStyle/>
        <a:p>
          <a:endParaRPr lang="zh-CN" altLang="en-US"/>
        </a:p>
      </dgm:t>
    </dgm:pt>
    <dgm:pt modelId="{3B28037B-5B67-412A-8D1C-287F757F2674}" type="pres">
      <dgm:prSet presAssocID="{E91CEA08-8E01-445D-AB57-FA03502DEB34}" presName="tile2" presStyleLbl="node1" presStyleIdx="1" presStyleCnt="4"/>
      <dgm:spPr/>
      <dgm:t>
        <a:bodyPr/>
        <a:lstStyle/>
        <a:p>
          <a:endParaRPr lang="zh-CN" altLang="en-US"/>
        </a:p>
      </dgm:t>
    </dgm:pt>
    <dgm:pt modelId="{D394DF63-9E62-4260-B9BA-F7224806644E}" type="pres">
      <dgm:prSet presAssocID="{E91CEA08-8E01-445D-AB57-FA03502DEB34}" presName="tile2text" presStyleLbl="node1" presStyleIdx="1" presStyleCnt="4">
        <dgm:presLayoutVars>
          <dgm:chMax val="0"/>
          <dgm:chPref val="0"/>
          <dgm:bulletEnabled val="1"/>
        </dgm:presLayoutVars>
      </dgm:prSet>
      <dgm:spPr/>
      <dgm:t>
        <a:bodyPr/>
        <a:lstStyle/>
        <a:p>
          <a:endParaRPr lang="zh-CN" altLang="en-US"/>
        </a:p>
      </dgm:t>
    </dgm:pt>
    <dgm:pt modelId="{20210030-4E5B-451B-AEC6-1A5EA8F2E0D3}" type="pres">
      <dgm:prSet presAssocID="{E91CEA08-8E01-445D-AB57-FA03502DEB34}" presName="tile3" presStyleLbl="node1" presStyleIdx="2" presStyleCnt="4"/>
      <dgm:spPr/>
      <dgm:t>
        <a:bodyPr/>
        <a:lstStyle/>
        <a:p>
          <a:endParaRPr lang="zh-CN" altLang="en-US"/>
        </a:p>
      </dgm:t>
    </dgm:pt>
    <dgm:pt modelId="{74CB284B-5BC2-4841-BB0C-B6493B09A8E4}" type="pres">
      <dgm:prSet presAssocID="{E91CEA08-8E01-445D-AB57-FA03502DEB34}" presName="tile3text" presStyleLbl="node1" presStyleIdx="2" presStyleCnt="4">
        <dgm:presLayoutVars>
          <dgm:chMax val="0"/>
          <dgm:chPref val="0"/>
          <dgm:bulletEnabled val="1"/>
        </dgm:presLayoutVars>
      </dgm:prSet>
      <dgm:spPr/>
      <dgm:t>
        <a:bodyPr/>
        <a:lstStyle/>
        <a:p>
          <a:endParaRPr lang="zh-CN" altLang="en-US"/>
        </a:p>
      </dgm:t>
    </dgm:pt>
    <dgm:pt modelId="{7764CE79-B790-413C-9885-6243966FD676}" type="pres">
      <dgm:prSet presAssocID="{E91CEA08-8E01-445D-AB57-FA03502DEB34}" presName="tile4" presStyleLbl="node1" presStyleIdx="3" presStyleCnt="4"/>
      <dgm:spPr/>
      <dgm:t>
        <a:bodyPr/>
        <a:lstStyle/>
        <a:p>
          <a:endParaRPr lang="zh-CN" altLang="en-US"/>
        </a:p>
      </dgm:t>
    </dgm:pt>
    <dgm:pt modelId="{975DCBAF-11A6-4670-BFFE-B33115C5A716}" type="pres">
      <dgm:prSet presAssocID="{E91CEA08-8E01-445D-AB57-FA03502DEB34}" presName="tile4text" presStyleLbl="node1" presStyleIdx="3" presStyleCnt="4">
        <dgm:presLayoutVars>
          <dgm:chMax val="0"/>
          <dgm:chPref val="0"/>
          <dgm:bulletEnabled val="1"/>
        </dgm:presLayoutVars>
      </dgm:prSet>
      <dgm:spPr/>
      <dgm:t>
        <a:bodyPr/>
        <a:lstStyle/>
        <a:p>
          <a:endParaRPr lang="zh-CN" altLang="en-US"/>
        </a:p>
      </dgm:t>
    </dgm:pt>
    <dgm:pt modelId="{F71FE5E0-F719-475A-A732-88FF4E1A2F56}" type="pres">
      <dgm:prSet presAssocID="{E91CEA08-8E01-445D-AB57-FA03502DEB34}" presName="centerTile" presStyleLbl="fgShp" presStyleIdx="0" presStyleCnt="1">
        <dgm:presLayoutVars>
          <dgm:chMax val="0"/>
          <dgm:chPref val="0"/>
        </dgm:presLayoutVars>
      </dgm:prSet>
      <dgm:spPr/>
      <dgm:t>
        <a:bodyPr/>
        <a:lstStyle/>
        <a:p>
          <a:endParaRPr lang="zh-CN" altLang="en-US"/>
        </a:p>
      </dgm:t>
    </dgm:pt>
  </dgm:ptLst>
  <dgm:cxnLst>
    <dgm:cxn modelId="{4F5FDE3B-D7DF-4231-A783-4ACE54CE77AB}" type="presOf" srcId="{19D52D7F-308C-4C47-A9A8-A264CC598E79}" destId="{3B28037B-5B67-412A-8D1C-287F757F2674}" srcOrd="0" destOrd="0" presId="urn:microsoft.com/office/officeart/2005/8/layout/matrix1"/>
    <dgm:cxn modelId="{5124D0F5-54FD-4327-8921-28EB8BB0D3F4}" srcId="{E91CEA08-8E01-445D-AB57-FA03502DEB34}" destId="{BF9BF8B7-ED31-4E89-8910-CAD13A386131}" srcOrd="0" destOrd="0" parTransId="{F8BBFCCD-EED3-40C6-904F-3B6A540258C3}" sibTransId="{A8E26846-9E3C-4ECD-AFF6-218335505B70}"/>
    <dgm:cxn modelId="{F8CBADF2-B77C-4398-8B27-B3BEDAEF4C3A}" type="presOf" srcId="{33188134-5EBE-474F-98F4-2F6880B09E92}" destId="{975DCBAF-11A6-4670-BFFE-B33115C5A716}" srcOrd="1" destOrd="0" presId="urn:microsoft.com/office/officeart/2005/8/layout/matrix1"/>
    <dgm:cxn modelId="{E3865731-9BBA-49EB-BD2D-5E2B090DD320}" srcId="{BF9BF8B7-ED31-4E89-8910-CAD13A386131}" destId="{33188134-5EBE-474F-98F4-2F6880B09E92}" srcOrd="3" destOrd="0" parTransId="{DF1749D1-08CD-4B05-A0BC-28EDDB5463AB}" sibTransId="{F6BF349B-7BC1-4695-9AFA-51ABA559DB18}"/>
    <dgm:cxn modelId="{83DE0B9E-DAFB-457E-AB09-3AE07BA4DBD5}" type="presOf" srcId="{10DA069C-1E8A-4EF8-A497-DF2A577A9D1A}" destId="{74CB284B-5BC2-4841-BB0C-B6493B09A8E4}" srcOrd="1" destOrd="0" presId="urn:microsoft.com/office/officeart/2005/8/layout/matrix1"/>
    <dgm:cxn modelId="{6F40EEB5-01D0-4595-AE35-E3CA2622CADF}" srcId="{BF9BF8B7-ED31-4E89-8910-CAD13A386131}" destId="{10DA069C-1E8A-4EF8-A497-DF2A577A9D1A}" srcOrd="2" destOrd="0" parTransId="{7B1C1075-4096-410B-9758-8E7B6BB31F23}" sibTransId="{97BF9E82-795F-40FA-9AFA-E72798F9E59F}"/>
    <dgm:cxn modelId="{5AB31B83-AF72-4EB5-B973-0EB482780051}" type="presOf" srcId="{10DA069C-1E8A-4EF8-A497-DF2A577A9D1A}" destId="{20210030-4E5B-451B-AEC6-1A5EA8F2E0D3}" srcOrd="0" destOrd="0" presId="urn:microsoft.com/office/officeart/2005/8/layout/matrix1"/>
    <dgm:cxn modelId="{620619EF-2BC3-4342-A2C8-600CBCC3229A}" type="presOf" srcId="{19D52D7F-308C-4C47-A9A8-A264CC598E79}" destId="{D394DF63-9E62-4260-B9BA-F7224806644E}" srcOrd="1" destOrd="0" presId="urn:microsoft.com/office/officeart/2005/8/layout/matrix1"/>
    <dgm:cxn modelId="{DB4EA527-DA1A-4CF1-88E7-1DE816214E5A}" type="presOf" srcId="{E91CEA08-8E01-445D-AB57-FA03502DEB34}" destId="{46259AC7-8E59-40E5-A791-6BBCF9CA4099}" srcOrd="0" destOrd="0" presId="urn:microsoft.com/office/officeart/2005/8/layout/matrix1"/>
    <dgm:cxn modelId="{85A1E532-C957-4F3A-9113-DEA24601A5EA}" srcId="{BF9BF8B7-ED31-4E89-8910-CAD13A386131}" destId="{19D52D7F-308C-4C47-A9A8-A264CC598E79}" srcOrd="1" destOrd="0" parTransId="{4598EFE6-B141-4B17-AB62-DB581EA77581}" sibTransId="{C0C96861-AE26-4A60-9211-ADEDC7525E71}"/>
    <dgm:cxn modelId="{3E1D7228-CDAA-4EE3-9DD2-239F67E34843}" type="presOf" srcId="{72C51DD8-6F32-411B-8409-4FBC8266894F}" destId="{63F6AE9F-AE67-45A9-968A-1FDBD84CD328}" srcOrd="0" destOrd="0" presId="urn:microsoft.com/office/officeart/2005/8/layout/matrix1"/>
    <dgm:cxn modelId="{E45B0989-36D2-4B1B-B4F3-4D93740C528D}" srcId="{BF9BF8B7-ED31-4E89-8910-CAD13A386131}" destId="{72C51DD8-6F32-411B-8409-4FBC8266894F}" srcOrd="0" destOrd="0" parTransId="{DF77E755-3F2A-4F94-91FB-5E51507B8621}" sibTransId="{CAD4108A-AEC3-4AE5-B57E-E4D9236AB907}"/>
    <dgm:cxn modelId="{7359BA71-00C1-4F19-B190-34CF26BB663F}" type="presOf" srcId="{72C51DD8-6F32-411B-8409-4FBC8266894F}" destId="{54BE3E06-0A61-4D12-98F8-DE3A771B201B}" srcOrd="1" destOrd="0" presId="urn:microsoft.com/office/officeart/2005/8/layout/matrix1"/>
    <dgm:cxn modelId="{ACB64B97-3540-425A-8517-0D7FF9A4D35C}" type="presOf" srcId="{33188134-5EBE-474F-98F4-2F6880B09E92}" destId="{7764CE79-B790-413C-9885-6243966FD676}" srcOrd="0" destOrd="0" presId="urn:microsoft.com/office/officeart/2005/8/layout/matrix1"/>
    <dgm:cxn modelId="{25CC3840-6DED-41D0-A89E-0C087A96F4CF}" type="presOf" srcId="{BF9BF8B7-ED31-4E89-8910-CAD13A386131}" destId="{F71FE5E0-F719-475A-A732-88FF4E1A2F56}" srcOrd="0" destOrd="0" presId="urn:microsoft.com/office/officeart/2005/8/layout/matrix1"/>
    <dgm:cxn modelId="{9B0DA751-3906-4161-A3E1-8B2C963F86E6}" type="presParOf" srcId="{46259AC7-8E59-40E5-A791-6BBCF9CA4099}" destId="{BBEA7F4F-8BC6-43F5-B510-5AE1B700038C}" srcOrd="0" destOrd="0" presId="urn:microsoft.com/office/officeart/2005/8/layout/matrix1"/>
    <dgm:cxn modelId="{B703680E-9F10-4B22-9F95-64942762F351}" type="presParOf" srcId="{BBEA7F4F-8BC6-43F5-B510-5AE1B700038C}" destId="{63F6AE9F-AE67-45A9-968A-1FDBD84CD328}" srcOrd="0" destOrd="0" presId="urn:microsoft.com/office/officeart/2005/8/layout/matrix1"/>
    <dgm:cxn modelId="{D34BE3A5-87D1-4281-8F72-C5896A028BEB}" type="presParOf" srcId="{BBEA7F4F-8BC6-43F5-B510-5AE1B700038C}" destId="{54BE3E06-0A61-4D12-98F8-DE3A771B201B}" srcOrd="1" destOrd="0" presId="urn:microsoft.com/office/officeart/2005/8/layout/matrix1"/>
    <dgm:cxn modelId="{AC4DF36D-309C-4E06-AF51-62D00F7F1851}" type="presParOf" srcId="{BBEA7F4F-8BC6-43F5-B510-5AE1B700038C}" destId="{3B28037B-5B67-412A-8D1C-287F757F2674}" srcOrd="2" destOrd="0" presId="urn:microsoft.com/office/officeart/2005/8/layout/matrix1"/>
    <dgm:cxn modelId="{0C209448-4037-4228-8625-ECF5FF8108BA}" type="presParOf" srcId="{BBEA7F4F-8BC6-43F5-B510-5AE1B700038C}" destId="{D394DF63-9E62-4260-B9BA-F7224806644E}" srcOrd="3" destOrd="0" presId="urn:microsoft.com/office/officeart/2005/8/layout/matrix1"/>
    <dgm:cxn modelId="{1EAF90D7-50EA-43D1-B94E-127ECB0EA592}" type="presParOf" srcId="{BBEA7F4F-8BC6-43F5-B510-5AE1B700038C}" destId="{20210030-4E5B-451B-AEC6-1A5EA8F2E0D3}" srcOrd="4" destOrd="0" presId="urn:microsoft.com/office/officeart/2005/8/layout/matrix1"/>
    <dgm:cxn modelId="{D04011B7-BD87-4228-97F6-ADAFC0A63AE9}" type="presParOf" srcId="{BBEA7F4F-8BC6-43F5-B510-5AE1B700038C}" destId="{74CB284B-5BC2-4841-BB0C-B6493B09A8E4}" srcOrd="5" destOrd="0" presId="urn:microsoft.com/office/officeart/2005/8/layout/matrix1"/>
    <dgm:cxn modelId="{741C6CDA-0CDB-4664-B363-AE5CD5674D36}" type="presParOf" srcId="{BBEA7F4F-8BC6-43F5-B510-5AE1B700038C}" destId="{7764CE79-B790-413C-9885-6243966FD676}" srcOrd="6" destOrd="0" presId="urn:microsoft.com/office/officeart/2005/8/layout/matrix1"/>
    <dgm:cxn modelId="{34C534D2-3960-4B8B-864B-5B64F7B6B756}" type="presParOf" srcId="{BBEA7F4F-8BC6-43F5-B510-5AE1B700038C}" destId="{975DCBAF-11A6-4670-BFFE-B33115C5A716}" srcOrd="7" destOrd="0" presId="urn:microsoft.com/office/officeart/2005/8/layout/matrix1"/>
    <dgm:cxn modelId="{00642E80-9A8B-4C00-81B8-AC803BAD5A2F}" type="presParOf" srcId="{46259AC7-8E59-40E5-A791-6BBCF9CA4099}" destId="{F71FE5E0-F719-475A-A732-88FF4E1A2F5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275240-16CD-4A36-9F1B-E348A91524E3}" type="doc">
      <dgm:prSet loTypeId="urn:microsoft.com/office/officeart/2005/8/layout/equation1" loCatId="process" qsTypeId="urn:microsoft.com/office/officeart/2005/8/quickstyle/simple4" qsCatId="simple" csTypeId="urn:microsoft.com/office/officeart/2005/8/colors/colorful1" csCatId="colorful" phldr="1"/>
      <dgm:spPr/>
    </dgm:pt>
    <dgm:pt modelId="{43C4E48F-EF4C-46E1-BAF9-CA85C1AB30F8}">
      <dgm:prSet phldrT="[文本]" custT="1"/>
      <dgm:spPr/>
      <dgm:t>
        <a:bodyPr/>
        <a:lstStyle/>
        <a:p>
          <a:r>
            <a:rPr lang="en-US" altLang="zh-CN" sz="1100" smtClean="0"/>
            <a:t>Product License Fee</a:t>
          </a:r>
          <a:endParaRPr lang="zh-CN" altLang="en-US" sz="1100" dirty="0"/>
        </a:p>
      </dgm:t>
    </dgm:pt>
    <dgm:pt modelId="{4C4FCC40-80A7-4027-BA73-75ADE3CFA585}" type="parTrans" cxnId="{5B7F0F12-F133-48D0-A933-2D4B5046BA0E}">
      <dgm:prSet/>
      <dgm:spPr/>
      <dgm:t>
        <a:bodyPr/>
        <a:lstStyle/>
        <a:p>
          <a:endParaRPr lang="zh-CN" altLang="en-US" sz="3600"/>
        </a:p>
      </dgm:t>
    </dgm:pt>
    <dgm:pt modelId="{C108656D-4C78-4F93-82CD-99D613AC6B6B}" type="sibTrans" cxnId="{5B7F0F12-F133-48D0-A933-2D4B5046BA0E}">
      <dgm:prSet custT="1"/>
      <dgm:spPr/>
      <dgm:t>
        <a:bodyPr/>
        <a:lstStyle/>
        <a:p>
          <a:endParaRPr lang="zh-CN" altLang="en-US" sz="1050"/>
        </a:p>
      </dgm:t>
    </dgm:pt>
    <dgm:pt modelId="{D388A5D4-562B-4DB7-8F17-79ACC4D2F528}">
      <dgm:prSet phldrT="[文本]" custT="1"/>
      <dgm:spPr/>
      <dgm:t>
        <a:bodyPr/>
        <a:lstStyle/>
        <a:p>
          <a:r>
            <a:rPr lang="en-US" altLang="zh-CN" sz="1100" dirty="0" smtClean="0"/>
            <a:t>Cost of Implementation</a:t>
          </a:r>
          <a:endParaRPr lang="zh-CN" altLang="en-US" sz="1100" dirty="0"/>
        </a:p>
      </dgm:t>
    </dgm:pt>
    <dgm:pt modelId="{AFE91482-E24F-4470-BBDB-97313E44E8C2}" type="parTrans" cxnId="{1CF35C45-A8D4-448F-8FAF-D391FC14D6F3}">
      <dgm:prSet/>
      <dgm:spPr/>
      <dgm:t>
        <a:bodyPr/>
        <a:lstStyle/>
        <a:p>
          <a:endParaRPr lang="zh-CN" altLang="en-US" sz="3600"/>
        </a:p>
      </dgm:t>
    </dgm:pt>
    <dgm:pt modelId="{6B45A8A5-2745-43C6-999C-B58437343833}" type="sibTrans" cxnId="{1CF35C45-A8D4-448F-8FAF-D391FC14D6F3}">
      <dgm:prSet custT="1"/>
      <dgm:spPr/>
      <dgm:t>
        <a:bodyPr/>
        <a:lstStyle/>
        <a:p>
          <a:endParaRPr lang="zh-CN" altLang="en-US" sz="1050"/>
        </a:p>
      </dgm:t>
    </dgm:pt>
    <dgm:pt modelId="{4498981E-2F6A-4DED-84F5-85B746F34B36}">
      <dgm:prSet phldrT="[文本]" custT="1"/>
      <dgm:spPr/>
      <dgm:t>
        <a:bodyPr/>
        <a:lstStyle/>
        <a:p>
          <a:r>
            <a:rPr lang="en-US" altLang="zh-CN" sz="1100" dirty="0" smtClean="0"/>
            <a:t>Total Cost</a:t>
          </a:r>
          <a:endParaRPr lang="zh-CN" altLang="en-US" sz="1100" dirty="0"/>
        </a:p>
      </dgm:t>
    </dgm:pt>
    <dgm:pt modelId="{CB53BCE8-1A3B-4993-B880-95F3BBA9133C}" type="parTrans" cxnId="{51AA2AC7-0D7A-4E37-88C0-39AECD26E015}">
      <dgm:prSet/>
      <dgm:spPr/>
      <dgm:t>
        <a:bodyPr/>
        <a:lstStyle/>
        <a:p>
          <a:endParaRPr lang="zh-CN" altLang="en-US" sz="3600"/>
        </a:p>
      </dgm:t>
    </dgm:pt>
    <dgm:pt modelId="{B24CDEB8-7C99-44E6-A828-BA256E12BE42}" type="sibTrans" cxnId="{51AA2AC7-0D7A-4E37-88C0-39AECD26E015}">
      <dgm:prSet/>
      <dgm:spPr/>
      <dgm:t>
        <a:bodyPr/>
        <a:lstStyle/>
        <a:p>
          <a:endParaRPr lang="zh-CN" altLang="en-US" sz="3600"/>
        </a:p>
      </dgm:t>
    </dgm:pt>
    <dgm:pt modelId="{69BDA7F5-E1CF-4418-B9A9-7FF81E08E645}" type="pres">
      <dgm:prSet presAssocID="{69275240-16CD-4A36-9F1B-E348A91524E3}" presName="linearFlow" presStyleCnt="0">
        <dgm:presLayoutVars>
          <dgm:dir/>
          <dgm:resizeHandles val="exact"/>
        </dgm:presLayoutVars>
      </dgm:prSet>
      <dgm:spPr/>
    </dgm:pt>
    <dgm:pt modelId="{4FC7FAF5-7287-497F-91DB-DC4EC65686BC}" type="pres">
      <dgm:prSet presAssocID="{43C4E48F-EF4C-46E1-BAF9-CA85C1AB30F8}" presName="node" presStyleLbl="node1" presStyleIdx="0" presStyleCnt="3">
        <dgm:presLayoutVars>
          <dgm:bulletEnabled val="1"/>
        </dgm:presLayoutVars>
      </dgm:prSet>
      <dgm:spPr/>
      <dgm:t>
        <a:bodyPr/>
        <a:lstStyle/>
        <a:p>
          <a:endParaRPr lang="zh-CN" altLang="en-US"/>
        </a:p>
      </dgm:t>
    </dgm:pt>
    <dgm:pt modelId="{7E59617B-B77A-4BD8-9C4D-59A7C33FBC16}" type="pres">
      <dgm:prSet presAssocID="{C108656D-4C78-4F93-82CD-99D613AC6B6B}" presName="spacerL" presStyleCnt="0"/>
      <dgm:spPr/>
    </dgm:pt>
    <dgm:pt modelId="{58425F8D-AA00-485F-BE44-7FC3C1F5D3D5}" type="pres">
      <dgm:prSet presAssocID="{C108656D-4C78-4F93-82CD-99D613AC6B6B}" presName="sibTrans" presStyleLbl="sibTrans2D1" presStyleIdx="0" presStyleCnt="2"/>
      <dgm:spPr/>
    </dgm:pt>
    <dgm:pt modelId="{31B4F316-A78B-48A0-919B-565B24460FB3}" type="pres">
      <dgm:prSet presAssocID="{C108656D-4C78-4F93-82CD-99D613AC6B6B}" presName="spacerR" presStyleCnt="0"/>
      <dgm:spPr/>
    </dgm:pt>
    <dgm:pt modelId="{49BC8D06-0EF3-4E56-92A4-A5BC8A6155CC}" type="pres">
      <dgm:prSet presAssocID="{D388A5D4-562B-4DB7-8F17-79ACC4D2F528}" presName="node" presStyleLbl="node1" presStyleIdx="1" presStyleCnt="3">
        <dgm:presLayoutVars>
          <dgm:bulletEnabled val="1"/>
        </dgm:presLayoutVars>
      </dgm:prSet>
      <dgm:spPr/>
      <dgm:t>
        <a:bodyPr/>
        <a:lstStyle/>
        <a:p>
          <a:endParaRPr lang="zh-CN" altLang="en-US"/>
        </a:p>
      </dgm:t>
    </dgm:pt>
    <dgm:pt modelId="{AFBC07FC-0026-4BA5-84AC-2BD3C6D9D352}" type="pres">
      <dgm:prSet presAssocID="{6B45A8A5-2745-43C6-999C-B58437343833}" presName="spacerL" presStyleCnt="0"/>
      <dgm:spPr/>
    </dgm:pt>
    <dgm:pt modelId="{1B4224A6-46E6-49E5-A2B8-BC005BDE5DC4}" type="pres">
      <dgm:prSet presAssocID="{6B45A8A5-2745-43C6-999C-B58437343833}" presName="sibTrans" presStyleLbl="sibTrans2D1" presStyleIdx="1" presStyleCnt="2"/>
      <dgm:spPr/>
    </dgm:pt>
    <dgm:pt modelId="{1832E9C7-EC99-40E5-8BFC-3F07587AA895}" type="pres">
      <dgm:prSet presAssocID="{6B45A8A5-2745-43C6-999C-B58437343833}" presName="spacerR" presStyleCnt="0"/>
      <dgm:spPr/>
    </dgm:pt>
    <dgm:pt modelId="{1342C66F-0FB0-4F5E-A223-8A254BEE3AFD}" type="pres">
      <dgm:prSet presAssocID="{4498981E-2F6A-4DED-84F5-85B746F34B36}" presName="node" presStyleLbl="node1" presStyleIdx="2" presStyleCnt="3">
        <dgm:presLayoutVars>
          <dgm:bulletEnabled val="1"/>
        </dgm:presLayoutVars>
      </dgm:prSet>
      <dgm:spPr/>
    </dgm:pt>
  </dgm:ptLst>
  <dgm:cxnLst>
    <dgm:cxn modelId="{AF184978-DBD3-48B4-9746-B30F0F1A0C7B}" type="presOf" srcId="{6B45A8A5-2745-43C6-999C-B58437343833}" destId="{1B4224A6-46E6-49E5-A2B8-BC005BDE5DC4}" srcOrd="0" destOrd="0" presId="urn:microsoft.com/office/officeart/2005/8/layout/equation1"/>
    <dgm:cxn modelId="{1113630B-7ED3-43E6-ACE1-AD06663EEE79}" type="presOf" srcId="{43C4E48F-EF4C-46E1-BAF9-CA85C1AB30F8}" destId="{4FC7FAF5-7287-497F-91DB-DC4EC65686BC}" srcOrd="0" destOrd="0" presId="urn:microsoft.com/office/officeart/2005/8/layout/equation1"/>
    <dgm:cxn modelId="{734AFE71-E08A-4AE1-8077-F3D0AE466CCD}" type="presOf" srcId="{C108656D-4C78-4F93-82CD-99D613AC6B6B}" destId="{58425F8D-AA00-485F-BE44-7FC3C1F5D3D5}" srcOrd="0" destOrd="0" presId="urn:microsoft.com/office/officeart/2005/8/layout/equation1"/>
    <dgm:cxn modelId="{51AA2AC7-0D7A-4E37-88C0-39AECD26E015}" srcId="{69275240-16CD-4A36-9F1B-E348A91524E3}" destId="{4498981E-2F6A-4DED-84F5-85B746F34B36}" srcOrd="2" destOrd="0" parTransId="{CB53BCE8-1A3B-4993-B880-95F3BBA9133C}" sibTransId="{B24CDEB8-7C99-44E6-A828-BA256E12BE42}"/>
    <dgm:cxn modelId="{C2736BFA-02CF-403E-AB71-F7E852DC5E15}" type="presOf" srcId="{69275240-16CD-4A36-9F1B-E348A91524E3}" destId="{69BDA7F5-E1CF-4418-B9A9-7FF81E08E645}" srcOrd="0" destOrd="0" presId="urn:microsoft.com/office/officeart/2005/8/layout/equation1"/>
    <dgm:cxn modelId="{AB1BA71A-9E9B-48F2-9097-C631A5F5B373}" type="presOf" srcId="{4498981E-2F6A-4DED-84F5-85B746F34B36}" destId="{1342C66F-0FB0-4F5E-A223-8A254BEE3AFD}" srcOrd="0" destOrd="0" presId="urn:microsoft.com/office/officeart/2005/8/layout/equation1"/>
    <dgm:cxn modelId="{5B7F0F12-F133-48D0-A933-2D4B5046BA0E}" srcId="{69275240-16CD-4A36-9F1B-E348A91524E3}" destId="{43C4E48F-EF4C-46E1-BAF9-CA85C1AB30F8}" srcOrd="0" destOrd="0" parTransId="{4C4FCC40-80A7-4027-BA73-75ADE3CFA585}" sibTransId="{C108656D-4C78-4F93-82CD-99D613AC6B6B}"/>
    <dgm:cxn modelId="{1CF35C45-A8D4-448F-8FAF-D391FC14D6F3}" srcId="{69275240-16CD-4A36-9F1B-E348A91524E3}" destId="{D388A5D4-562B-4DB7-8F17-79ACC4D2F528}" srcOrd="1" destOrd="0" parTransId="{AFE91482-E24F-4470-BBDB-97313E44E8C2}" sibTransId="{6B45A8A5-2745-43C6-999C-B58437343833}"/>
    <dgm:cxn modelId="{DC1B4411-AA8F-4F8C-A309-1D11F853273E}" type="presOf" srcId="{D388A5D4-562B-4DB7-8F17-79ACC4D2F528}" destId="{49BC8D06-0EF3-4E56-92A4-A5BC8A6155CC}" srcOrd="0" destOrd="0" presId="urn:microsoft.com/office/officeart/2005/8/layout/equation1"/>
    <dgm:cxn modelId="{C22C4C91-E3A3-4FC1-B909-5F64A391D826}" type="presParOf" srcId="{69BDA7F5-E1CF-4418-B9A9-7FF81E08E645}" destId="{4FC7FAF5-7287-497F-91DB-DC4EC65686BC}" srcOrd="0" destOrd="0" presId="urn:microsoft.com/office/officeart/2005/8/layout/equation1"/>
    <dgm:cxn modelId="{612F0991-F8CB-4B19-B694-06B9A7E9EFEE}" type="presParOf" srcId="{69BDA7F5-E1CF-4418-B9A9-7FF81E08E645}" destId="{7E59617B-B77A-4BD8-9C4D-59A7C33FBC16}" srcOrd="1" destOrd="0" presId="urn:microsoft.com/office/officeart/2005/8/layout/equation1"/>
    <dgm:cxn modelId="{230CBB54-FFE8-462A-B2F2-1AFF814E8BCA}" type="presParOf" srcId="{69BDA7F5-E1CF-4418-B9A9-7FF81E08E645}" destId="{58425F8D-AA00-485F-BE44-7FC3C1F5D3D5}" srcOrd="2" destOrd="0" presId="urn:microsoft.com/office/officeart/2005/8/layout/equation1"/>
    <dgm:cxn modelId="{A9873439-D6C6-4CE3-A624-7CBBCEEEB1B3}" type="presParOf" srcId="{69BDA7F5-E1CF-4418-B9A9-7FF81E08E645}" destId="{31B4F316-A78B-48A0-919B-565B24460FB3}" srcOrd="3" destOrd="0" presId="urn:microsoft.com/office/officeart/2005/8/layout/equation1"/>
    <dgm:cxn modelId="{420A8997-6BC5-42CC-B329-FC78D9CB883B}" type="presParOf" srcId="{69BDA7F5-E1CF-4418-B9A9-7FF81E08E645}" destId="{49BC8D06-0EF3-4E56-92A4-A5BC8A6155CC}" srcOrd="4" destOrd="0" presId="urn:microsoft.com/office/officeart/2005/8/layout/equation1"/>
    <dgm:cxn modelId="{D6EB5F9B-6746-4EF6-BF1F-C570DD67170C}" type="presParOf" srcId="{69BDA7F5-E1CF-4418-B9A9-7FF81E08E645}" destId="{AFBC07FC-0026-4BA5-84AC-2BD3C6D9D352}" srcOrd="5" destOrd="0" presId="urn:microsoft.com/office/officeart/2005/8/layout/equation1"/>
    <dgm:cxn modelId="{79E784C3-FEF0-4503-9AFC-80BD8F3CF018}" type="presParOf" srcId="{69BDA7F5-E1CF-4418-B9A9-7FF81E08E645}" destId="{1B4224A6-46E6-49E5-A2B8-BC005BDE5DC4}" srcOrd="6" destOrd="0" presId="urn:microsoft.com/office/officeart/2005/8/layout/equation1"/>
    <dgm:cxn modelId="{F7BD1BC6-AEFD-4851-BDB5-78F3D4B9BE85}" type="presParOf" srcId="{69BDA7F5-E1CF-4418-B9A9-7FF81E08E645}" destId="{1832E9C7-EC99-40E5-8BFC-3F07587AA895}" srcOrd="7" destOrd="0" presId="urn:microsoft.com/office/officeart/2005/8/layout/equation1"/>
    <dgm:cxn modelId="{769D7419-B447-4E41-A6E0-608D79BFC27A}" type="presParOf" srcId="{69BDA7F5-E1CF-4418-B9A9-7FF81E08E645}" destId="{1342C66F-0FB0-4F5E-A223-8A254BEE3AFD}"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275240-16CD-4A36-9F1B-E348A91524E3}" type="doc">
      <dgm:prSet loTypeId="urn:microsoft.com/office/officeart/2005/8/layout/equation1" loCatId="process" qsTypeId="urn:microsoft.com/office/officeart/2005/8/quickstyle/simple4" qsCatId="simple" csTypeId="urn:microsoft.com/office/officeart/2005/8/colors/colorful1" csCatId="colorful" phldr="1"/>
      <dgm:spPr/>
    </dgm:pt>
    <dgm:pt modelId="{43C4E48F-EF4C-46E1-BAF9-CA85C1AB30F8}">
      <dgm:prSet phldrT="[文本]" custT="1"/>
      <dgm:spPr/>
      <dgm:t>
        <a:bodyPr/>
        <a:lstStyle/>
        <a:p>
          <a:r>
            <a:rPr lang="en-US" altLang="zh-CN" sz="1100" dirty="0" smtClean="0"/>
            <a:t>SAP Cloud Fee</a:t>
          </a:r>
          <a:endParaRPr lang="zh-CN" altLang="en-US" sz="1100" dirty="0"/>
        </a:p>
      </dgm:t>
    </dgm:pt>
    <dgm:pt modelId="{4C4FCC40-80A7-4027-BA73-75ADE3CFA585}" type="parTrans" cxnId="{5B7F0F12-F133-48D0-A933-2D4B5046BA0E}">
      <dgm:prSet/>
      <dgm:spPr/>
      <dgm:t>
        <a:bodyPr/>
        <a:lstStyle/>
        <a:p>
          <a:endParaRPr lang="zh-CN" altLang="en-US" sz="3600"/>
        </a:p>
      </dgm:t>
    </dgm:pt>
    <dgm:pt modelId="{C108656D-4C78-4F93-82CD-99D613AC6B6B}" type="sibTrans" cxnId="{5B7F0F12-F133-48D0-A933-2D4B5046BA0E}">
      <dgm:prSet custT="1"/>
      <dgm:spPr/>
      <dgm:t>
        <a:bodyPr/>
        <a:lstStyle/>
        <a:p>
          <a:endParaRPr lang="zh-CN" altLang="en-US" sz="1050"/>
        </a:p>
      </dgm:t>
    </dgm:pt>
    <dgm:pt modelId="{D388A5D4-562B-4DB7-8F17-79ACC4D2F528}">
      <dgm:prSet phldrT="[文本]" custT="1"/>
      <dgm:spPr/>
      <dgm:t>
        <a:bodyPr/>
        <a:lstStyle/>
        <a:p>
          <a:r>
            <a:rPr lang="en-US" altLang="zh-CN" sz="1100" dirty="0" smtClean="0"/>
            <a:t>Cost of each connection</a:t>
          </a:r>
          <a:endParaRPr lang="zh-CN" altLang="en-US" sz="1100" dirty="0"/>
        </a:p>
      </dgm:t>
    </dgm:pt>
    <dgm:pt modelId="{AFE91482-E24F-4470-BBDB-97313E44E8C2}" type="parTrans" cxnId="{1CF35C45-A8D4-448F-8FAF-D391FC14D6F3}">
      <dgm:prSet/>
      <dgm:spPr/>
      <dgm:t>
        <a:bodyPr/>
        <a:lstStyle/>
        <a:p>
          <a:endParaRPr lang="zh-CN" altLang="en-US" sz="3600"/>
        </a:p>
      </dgm:t>
    </dgm:pt>
    <dgm:pt modelId="{6B45A8A5-2745-43C6-999C-B58437343833}" type="sibTrans" cxnId="{1CF35C45-A8D4-448F-8FAF-D391FC14D6F3}">
      <dgm:prSet custT="1"/>
      <dgm:spPr/>
      <dgm:t>
        <a:bodyPr/>
        <a:lstStyle/>
        <a:p>
          <a:endParaRPr lang="zh-CN" altLang="en-US" sz="1050"/>
        </a:p>
      </dgm:t>
    </dgm:pt>
    <dgm:pt modelId="{4498981E-2F6A-4DED-84F5-85B746F34B36}">
      <dgm:prSet phldrT="[文本]" custT="1"/>
      <dgm:spPr/>
      <dgm:t>
        <a:bodyPr/>
        <a:lstStyle/>
        <a:p>
          <a:r>
            <a:rPr lang="en-US" altLang="zh-CN" sz="1100" dirty="0" smtClean="0"/>
            <a:t>Total Cost</a:t>
          </a:r>
          <a:endParaRPr lang="zh-CN" altLang="en-US" sz="1100" dirty="0"/>
        </a:p>
      </dgm:t>
    </dgm:pt>
    <dgm:pt modelId="{CB53BCE8-1A3B-4993-B880-95F3BBA9133C}" type="parTrans" cxnId="{51AA2AC7-0D7A-4E37-88C0-39AECD26E015}">
      <dgm:prSet/>
      <dgm:spPr/>
      <dgm:t>
        <a:bodyPr/>
        <a:lstStyle/>
        <a:p>
          <a:endParaRPr lang="zh-CN" altLang="en-US" sz="3600"/>
        </a:p>
      </dgm:t>
    </dgm:pt>
    <dgm:pt modelId="{B24CDEB8-7C99-44E6-A828-BA256E12BE42}" type="sibTrans" cxnId="{51AA2AC7-0D7A-4E37-88C0-39AECD26E015}">
      <dgm:prSet/>
      <dgm:spPr/>
      <dgm:t>
        <a:bodyPr/>
        <a:lstStyle/>
        <a:p>
          <a:endParaRPr lang="zh-CN" altLang="en-US" sz="3600"/>
        </a:p>
      </dgm:t>
    </dgm:pt>
    <dgm:pt modelId="{69BDA7F5-E1CF-4418-B9A9-7FF81E08E645}" type="pres">
      <dgm:prSet presAssocID="{69275240-16CD-4A36-9F1B-E348A91524E3}" presName="linearFlow" presStyleCnt="0">
        <dgm:presLayoutVars>
          <dgm:dir/>
          <dgm:resizeHandles val="exact"/>
        </dgm:presLayoutVars>
      </dgm:prSet>
      <dgm:spPr/>
    </dgm:pt>
    <dgm:pt modelId="{4FC7FAF5-7287-497F-91DB-DC4EC65686BC}" type="pres">
      <dgm:prSet presAssocID="{43C4E48F-EF4C-46E1-BAF9-CA85C1AB30F8}" presName="node" presStyleLbl="node1" presStyleIdx="0" presStyleCnt="3">
        <dgm:presLayoutVars>
          <dgm:bulletEnabled val="1"/>
        </dgm:presLayoutVars>
      </dgm:prSet>
      <dgm:spPr/>
      <dgm:t>
        <a:bodyPr/>
        <a:lstStyle/>
        <a:p>
          <a:endParaRPr lang="zh-CN" altLang="en-US"/>
        </a:p>
      </dgm:t>
    </dgm:pt>
    <dgm:pt modelId="{7E59617B-B77A-4BD8-9C4D-59A7C33FBC16}" type="pres">
      <dgm:prSet presAssocID="{C108656D-4C78-4F93-82CD-99D613AC6B6B}" presName="spacerL" presStyleCnt="0"/>
      <dgm:spPr/>
    </dgm:pt>
    <dgm:pt modelId="{58425F8D-AA00-485F-BE44-7FC3C1F5D3D5}" type="pres">
      <dgm:prSet presAssocID="{C108656D-4C78-4F93-82CD-99D613AC6B6B}" presName="sibTrans" presStyleLbl="sibTrans2D1" presStyleIdx="0" presStyleCnt="2"/>
      <dgm:spPr/>
    </dgm:pt>
    <dgm:pt modelId="{31B4F316-A78B-48A0-919B-565B24460FB3}" type="pres">
      <dgm:prSet presAssocID="{C108656D-4C78-4F93-82CD-99D613AC6B6B}" presName="spacerR" presStyleCnt="0"/>
      <dgm:spPr/>
    </dgm:pt>
    <dgm:pt modelId="{49BC8D06-0EF3-4E56-92A4-A5BC8A6155CC}" type="pres">
      <dgm:prSet presAssocID="{D388A5D4-562B-4DB7-8F17-79ACC4D2F528}" presName="node" presStyleLbl="node1" presStyleIdx="1" presStyleCnt="3">
        <dgm:presLayoutVars>
          <dgm:bulletEnabled val="1"/>
        </dgm:presLayoutVars>
      </dgm:prSet>
      <dgm:spPr/>
      <dgm:t>
        <a:bodyPr/>
        <a:lstStyle/>
        <a:p>
          <a:endParaRPr lang="zh-CN" altLang="en-US"/>
        </a:p>
      </dgm:t>
    </dgm:pt>
    <dgm:pt modelId="{AFBC07FC-0026-4BA5-84AC-2BD3C6D9D352}" type="pres">
      <dgm:prSet presAssocID="{6B45A8A5-2745-43C6-999C-B58437343833}" presName="spacerL" presStyleCnt="0"/>
      <dgm:spPr/>
    </dgm:pt>
    <dgm:pt modelId="{1B4224A6-46E6-49E5-A2B8-BC005BDE5DC4}" type="pres">
      <dgm:prSet presAssocID="{6B45A8A5-2745-43C6-999C-B58437343833}" presName="sibTrans" presStyleLbl="sibTrans2D1" presStyleIdx="1" presStyleCnt="2"/>
      <dgm:spPr/>
    </dgm:pt>
    <dgm:pt modelId="{1832E9C7-EC99-40E5-8BFC-3F07587AA895}" type="pres">
      <dgm:prSet presAssocID="{6B45A8A5-2745-43C6-999C-B58437343833}" presName="spacerR" presStyleCnt="0"/>
      <dgm:spPr/>
    </dgm:pt>
    <dgm:pt modelId="{1342C66F-0FB0-4F5E-A223-8A254BEE3AFD}" type="pres">
      <dgm:prSet presAssocID="{4498981E-2F6A-4DED-84F5-85B746F34B36}" presName="node" presStyleLbl="node1" presStyleIdx="2" presStyleCnt="3">
        <dgm:presLayoutVars>
          <dgm:bulletEnabled val="1"/>
        </dgm:presLayoutVars>
      </dgm:prSet>
      <dgm:spPr/>
    </dgm:pt>
  </dgm:ptLst>
  <dgm:cxnLst>
    <dgm:cxn modelId="{AF184978-DBD3-48B4-9746-B30F0F1A0C7B}" type="presOf" srcId="{6B45A8A5-2745-43C6-999C-B58437343833}" destId="{1B4224A6-46E6-49E5-A2B8-BC005BDE5DC4}" srcOrd="0" destOrd="0" presId="urn:microsoft.com/office/officeart/2005/8/layout/equation1"/>
    <dgm:cxn modelId="{1113630B-7ED3-43E6-ACE1-AD06663EEE79}" type="presOf" srcId="{43C4E48F-EF4C-46E1-BAF9-CA85C1AB30F8}" destId="{4FC7FAF5-7287-497F-91DB-DC4EC65686BC}" srcOrd="0" destOrd="0" presId="urn:microsoft.com/office/officeart/2005/8/layout/equation1"/>
    <dgm:cxn modelId="{734AFE71-E08A-4AE1-8077-F3D0AE466CCD}" type="presOf" srcId="{C108656D-4C78-4F93-82CD-99D613AC6B6B}" destId="{58425F8D-AA00-485F-BE44-7FC3C1F5D3D5}" srcOrd="0" destOrd="0" presId="urn:microsoft.com/office/officeart/2005/8/layout/equation1"/>
    <dgm:cxn modelId="{51AA2AC7-0D7A-4E37-88C0-39AECD26E015}" srcId="{69275240-16CD-4A36-9F1B-E348A91524E3}" destId="{4498981E-2F6A-4DED-84F5-85B746F34B36}" srcOrd="2" destOrd="0" parTransId="{CB53BCE8-1A3B-4993-B880-95F3BBA9133C}" sibTransId="{B24CDEB8-7C99-44E6-A828-BA256E12BE42}"/>
    <dgm:cxn modelId="{C2736BFA-02CF-403E-AB71-F7E852DC5E15}" type="presOf" srcId="{69275240-16CD-4A36-9F1B-E348A91524E3}" destId="{69BDA7F5-E1CF-4418-B9A9-7FF81E08E645}" srcOrd="0" destOrd="0" presId="urn:microsoft.com/office/officeart/2005/8/layout/equation1"/>
    <dgm:cxn modelId="{AB1BA71A-9E9B-48F2-9097-C631A5F5B373}" type="presOf" srcId="{4498981E-2F6A-4DED-84F5-85B746F34B36}" destId="{1342C66F-0FB0-4F5E-A223-8A254BEE3AFD}" srcOrd="0" destOrd="0" presId="urn:microsoft.com/office/officeart/2005/8/layout/equation1"/>
    <dgm:cxn modelId="{5B7F0F12-F133-48D0-A933-2D4B5046BA0E}" srcId="{69275240-16CD-4A36-9F1B-E348A91524E3}" destId="{43C4E48F-EF4C-46E1-BAF9-CA85C1AB30F8}" srcOrd="0" destOrd="0" parTransId="{4C4FCC40-80A7-4027-BA73-75ADE3CFA585}" sibTransId="{C108656D-4C78-4F93-82CD-99D613AC6B6B}"/>
    <dgm:cxn modelId="{1CF35C45-A8D4-448F-8FAF-D391FC14D6F3}" srcId="{69275240-16CD-4A36-9F1B-E348A91524E3}" destId="{D388A5D4-562B-4DB7-8F17-79ACC4D2F528}" srcOrd="1" destOrd="0" parTransId="{AFE91482-E24F-4470-BBDB-97313E44E8C2}" sibTransId="{6B45A8A5-2745-43C6-999C-B58437343833}"/>
    <dgm:cxn modelId="{DC1B4411-AA8F-4F8C-A309-1D11F853273E}" type="presOf" srcId="{D388A5D4-562B-4DB7-8F17-79ACC4D2F528}" destId="{49BC8D06-0EF3-4E56-92A4-A5BC8A6155CC}" srcOrd="0" destOrd="0" presId="urn:microsoft.com/office/officeart/2005/8/layout/equation1"/>
    <dgm:cxn modelId="{C22C4C91-E3A3-4FC1-B909-5F64A391D826}" type="presParOf" srcId="{69BDA7F5-E1CF-4418-B9A9-7FF81E08E645}" destId="{4FC7FAF5-7287-497F-91DB-DC4EC65686BC}" srcOrd="0" destOrd="0" presId="urn:microsoft.com/office/officeart/2005/8/layout/equation1"/>
    <dgm:cxn modelId="{612F0991-F8CB-4B19-B694-06B9A7E9EFEE}" type="presParOf" srcId="{69BDA7F5-E1CF-4418-B9A9-7FF81E08E645}" destId="{7E59617B-B77A-4BD8-9C4D-59A7C33FBC16}" srcOrd="1" destOrd="0" presId="urn:microsoft.com/office/officeart/2005/8/layout/equation1"/>
    <dgm:cxn modelId="{230CBB54-FFE8-462A-B2F2-1AFF814E8BCA}" type="presParOf" srcId="{69BDA7F5-E1CF-4418-B9A9-7FF81E08E645}" destId="{58425F8D-AA00-485F-BE44-7FC3C1F5D3D5}" srcOrd="2" destOrd="0" presId="urn:microsoft.com/office/officeart/2005/8/layout/equation1"/>
    <dgm:cxn modelId="{A9873439-D6C6-4CE3-A624-7CBBCEEEB1B3}" type="presParOf" srcId="{69BDA7F5-E1CF-4418-B9A9-7FF81E08E645}" destId="{31B4F316-A78B-48A0-919B-565B24460FB3}" srcOrd="3" destOrd="0" presId="urn:microsoft.com/office/officeart/2005/8/layout/equation1"/>
    <dgm:cxn modelId="{420A8997-6BC5-42CC-B329-FC78D9CB883B}" type="presParOf" srcId="{69BDA7F5-E1CF-4418-B9A9-7FF81E08E645}" destId="{49BC8D06-0EF3-4E56-92A4-A5BC8A6155CC}" srcOrd="4" destOrd="0" presId="urn:microsoft.com/office/officeart/2005/8/layout/equation1"/>
    <dgm:cxn modelId="{D6EB5F9B-6746-4EF6-BF1F-C570DD67170C}" type="presParOf" srcId="{69BDA7F5-E1CF-4418-B9A9-7FF81E08E645}" destId="{AFBC07FC-0026-4BA5-84AC-2BD3C6D9D352}" srcOrd="5" destOrd="0" presId="urn:microsoft.com/office/officeart/2005/8/layout/equation1"/>
    <dgm:cxn modelId="{79E784C3-FEF0-4503-9AFC-80BD8F3CF018}" type="presParOf" srcId="{69BDA7F5-E1CF-4418-B9A9-7FF81E08E645}" destId="{1B4224A6-46E6-49E5-A2B8-BC005BDE5DC4}" srcOrd="6" destOrd="0" presId="urn:microsoft.com/office/officeart/2005/8/layout/equation1"/>
    <dgm:cxn modelId="{F7BD1BC6-AEFD-4851-BDB5-78F3D4B9BE85}" type="presParOf" srcId="{69BDA7F5-E1CF-4418-B9A9-7FF81E08E645}" destId="{1832E9C7-EC99-40E5-8BFC-3F07587AA895}" srcOrd="7" destOrd="0" presId="urn:microsoft.com/office/officeart/2005/8/layout/equation1"/>
    <dgm:cxn modelId="{769D7419-B447-4E41-A6E0-608D79BFC27A}" type="presParOf" srcId="{69BDA7F5-E1CF-4418-B9A9-7FF81E08E645}" destId="{1342C66F-0FB0-4F5E-A223-8A254BEE3AFD}"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6AE9F-AE67-45A9-968A-1FDBD84CD328}">
      <dsp:nvSpPr>
        <dsp:cNvPr id="0" name=""/>
        <dsp:cNvSpPr/>
      </dsp:nvSpPr>
      <dsp:spPr>
        <a:xfrm rot="16200000">
          <a:off x="209863" y="-209863"/>
          <a:ext cx="1104273" cy="1524000"/>
        </a:xfrm>
        <a:prstGeom prst="round1Rect">
          <a:avLst/>
        </a:prstGeom>
        <a:gradFill rotWithShape="0">
          <a:gsLst>
            <a:gs pos="0">
              <a:schemeClr val="accent3">
                <a:hueOff val="0"/>
                <a:satOff val="0"/>
                <a:lumOff val="0"/>
                <a:alphaOff val="0"/>
                <a:tint val="83000"/>
                <a:shade val="100000"/>
                <a:alpha val="100000"/>
                <a:hueMod val="100000"/>
                <a:satMod val="220000"/>
                <a:lumMod val="90000"/>
              </a:schemeClr>
            </a:gs>
            <a:gs pos="76000">
              <a:schemeClr val="accent3">
                <a:hueOff val="0"/>
                <a:satOff val="0"/>
                <a:lumOff val="0"/>
                <a:alphaOff val="0"/>
                <a:shade val="100000"/>
              </a:schemeClr>
            </a:gs>
            <a:gs pos="100000">
              <a:schemeClr val="accent3">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SRM</a:t>
          </a:r>
          <a:endParaRPr lang="zh-CN" altLang="en-US" sz="1400" kern="1200" dirty="0"/>
        </a:p>
      </dsp:txBody>
      <dsp:txXfrm rot="5400000">
        <a:off x="0" y="0"/>
        <a:ext cx="1524000" cy="828205"/>
      </dsp:txXfrm>
    </dsp:sp>
    <dsp:sp modelId="{3B28037B-5B67-412A-8D1C-287F757F2674}">
      <dsp:nvSpPr>
        <dsp:cNvPr id="0" name=""/>
        <dsp:cNvSpPr/>
      </dsp:nvSpPr>
      <dsp:spPr>
        <a:xfrm>
          <a:off x="1524000" y="0"/>
          <a:ext cx="1524000" cy="1104273"/>
        </a:xfrm>
        <a:prstGeom prst="round1Rect">
          <a:avLst/>
        </a:prstGeom>
        <a:gradFill rotWithShape="0">
          <a:gsLst>
            <a:gs pos="0">
              <a:schemeClr val="accent3">
                <a:hueOff val="-1860324"/>
                <a:satOff val="-10190"/>
                <a:lumOff val="3137"/>
                <a:alphaOff val="0"/>
                <a:tint val="83000"/>
                <a:shade val="100000"/>
                <a:alpha val="100000"/>
                <a:hueMod val="100000"/>
                <a:satMod val="220000"/>
                <a:lumMod val="90000"/>
              </a:schemeClr>
            </a:gs>
            <a:gs pos="76000">
              <a:schemeClr val="accent3">
                <a:hueOff val="-1860324"/>
                <a:satOff val="-10190"/>
                <a:lumOff val="3137"/>
                <a:alphaOff val="0"/>
                <a:shade val="100000"/>
              </a:schemeClr>
            </a:gs>
            <a:gs pos="100000">
              <a:schemeClr val="accent3">
                <a:hueOff val="-1860324"/>
                <a:satOff val="-10190"/>
                <a:lumOff val="3137"/>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1860324"/>
              <a:satOff val="-10190"/>
              <a:lumOff val="3137"/>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CRM</a:t>
          </a:r>
          <a:endParaRPr lang="zh-CN" altLang="en-US" sz="1400" kern="1200" dirty="0"/>
        </a:p>
      </dsp:txBody>
      <dsp:txXfrm>
        <a:off x="1524000" y="0"/>
        <a:ext cx="1524000" cy="828205"/>
      </dsp:txXfrm>
    </dsp:sp>
    <dsp:sp modelId="{20210030-4E5B-451B-AEC6-1A5EA8F2E0D3}">
      <dsp:nvSpPr>
        <dsp:cNvPr id="0" name=""/>
        <dsp:cNvSpPr/>
      </dsp:nvSpPr>
      <dsp:spPr>
        <a:xfrm rot="10800000">
          <a:off x="0" y="1104273"/>
          <a:ext cx="1524000" cy="1104273"/>
        </a:xfrm>
        <a:prstGeom prst="round1Rect">
          <a:avLst/>
        </a:prstGeom>
        <a:gradFill rotWithShape="0">
          <a:gsLst>
            <a:gs pos="0">
              <a:schemeClr val="accent3">
                <a:hueOff val="-3720648"/>
                <a:satOff val="-20381"/>
                <a:lumOff val="6275"/>
                <a:alphaOff val="0"/>
                <a:tint val="83000"/>
                <a:shade val="100000"/>
                <a:alpha val="100000"/>
                <a:hueMod val="100000"/>
                <a:satMod val="220000"/>
                <a:lumMod val="90000"/>
              </a:schemeClr>
            </a:gs>
            <a:gs pos="76000">
              <a:schemeClr val="accent3">
                <a:hueOff val="-3720648"/>
                <a:satOff val="-20381"/>
                <a:lumOff val="6275"/>
                <a:alphaOff val="0"/>
                <a:shade val="100000"/>
              </a:schemeClr>
            </a:gs>
            <a:gs pos="100000">
              <a:schemeClr val="accent3">
                <a:hueOff val="-3720648"/>
                <a:satOff val="-20381"/>
                <a:lumOff val="6275"/>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3720648"/>
              <a:satOff val="-20381"/>
              <a:lumOff val="627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ECC</a:t>
          </a:r>
          <a:endParaRPr lang="zh-CN" altLang="en-US" sz="1400" kern="1200" dirty="0"/>
        </a:p>
      </dsp:txBody>
      <dsp:txXfrm rot="10800000">
        <a:off x="0" y="1380341"/>
        <a:ext cx="1524000" cy="828205"/>
      </dsp:txXfrm>
    </dsp:sp>
    <dsp:sp modelId="{7764CE79-B790-413C-9885-6243966FD676}">
      <dsp:nvSpPr>
        <dsp:cNvPr id="0" name=""/>
        <dsp:cNvSpPr/>
      </dsp:nvSpPr>
      <dsp:spPr>
        <a:xfrm rot="5400000">
          <a:off x="1733863" y="894410"/>
          <a:ext cx="1104273" cy="1524000"/>
        </a:xfrm>
        <a:prstGeom prst="round1Rect">
          <a:avLst/>
        </a:prstGeom>
        <a:gradFill rotWithShape="0">
          <a:gsLst>
            <a:gs pos="0">
              <a:schemeClr val="accent3">
                <a:hueOff val="-5580972"/>
                <a:satOff val="-30571"/>
                <a:lumOff val="9412"/>
                <a:alphaOff val="0"/>
                <a:tint val="83000"/>
                <a:shade val="100000"/>
                <a:alpha val="100000"/>
                <a:hueMod val="100000"/>
                <a:satMod val="220000"/>
                <a:lumMod val="90000"/>
              </a:schemeClr>
            </a:gs>
            <a:gs pos="76000">
              <a:schemeClr val="accent3">
                <a:hueOff val="-5580972"/>
                <a:satOff val="-30571"/>
                <a:lumOff val="9412"/>
                <a:alphaOff val="0"/>
                <a:shade val="100000"/>
              </a:schemeClr>
            </a:gs>
            <a:gs pos="100000">
              <a:schemeClr val="accent3">
                <a:hueOff val="-5580972"/>
                <a:satOff val="-30571"/>
                <a:lumOff val="9412"/>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5580972"/>
              <a:satOff val="-30571"/>
              <a:lumOff val="9412"/>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Others</a:t>
          </a:r>
          <a:endParaRPr lang="zh-CN" altLang="en-US" sz="1400" kern="1200" dirty="0"/>
        </a:p>
      </dsp:txBody>
      <dsp:txXfrm rot="-5400000">
        <a:off x="1524000" y="1380341"/>
        <a:ext cx="1524000" cy="828205"/>
      </dsp:txXfrm>
    </dsp:sp>
    <dsp:sp modelId="{F71FE5E0-F719-475A-A732-88FF4E1A2F56}">
      <dsp:nvSpPr>
        <dsp:cNvPr id="0" name=""/>
        <dsp:cNvSpPr/>
      </dsp:nvSpPr>
      <dsp:spPr>
        <a:xfrm>
          <a:off x="1066800" y="828205"/>
          <a:ext cx="914400" cy="552136"/>
        </a:xfrm>
        <a:prstGeom prst="roundRect">
          <a:avLst/>
        </a:prstGeom>
        <a:gradFill rotWithShape="0">
          <a:gsLst>
            <a:gs pos="0">
              <a:schemeClr val="accent3">
                <a:tint val="40000"/>
                <a:hueOff val="0"/>
                <a:satOff val="0"/>
                <a:lumOff val="0"/>
                <a:alphaOff val="0"/>
                <a:tint val="83000"/>
                <a:shade val="100000"/>
                <a:alpha val="100000"/>
                <a:hueMod val="100000"/>
                <a:satMod val="220000"/>
                <a:lumMod val="90000"/>
              </a:schemeClr>
            </a:gs>
            <a:gs pos="76000">
              <a:schemeClr val="accent3">
                <a:tint val="40000"/>
                <a:hueOff val="0"/>
                <a:satOff val="0"/>
                <a:lumOff val="0"/>
                <a:alphaOff val="0"/>
                <a:shade val="100000"/>
              </a:schemeClr>
            </a:gs>
            <a:gs pos="100000">
              <a:schemeClr val="accent3">
                <a:tint val="40000"/>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tint val="40000"/>
              <a:hueOff val="0"/>
              <a:satOff val="0"/>
              <a:lumOff val="0"/>
              <a:alphaOff val="0"/>
            </a:schemeClr>
          </a:contourClr>
        </a:sp3d>
      </dsp:spPr>
      <dsp:style>
        <a:lnRef idx="0">
          <a:scrgbClr r="0" g="0" b="0"/>
        </a:lnRef>
        <a:fillRef idx="3">
          <a:scrgbClr r="0" g="0" b="0"/>
        </a:fillRef>
        <a:effectRef idx="3">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t>Core System</a:t>
          </a:r>
          <a:endParaRPr lang="zh-CN" altLang="en-US" sz="1400" kern="1200" dirty="0"/>
        </a:p>
      </dsp:txBody>
      <dsp:txXfrm>
        <a:off x="1093753" y="855158"/>
        <a:ext cx="860494" cy="498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7FAF5-7287-497F-91DB-DC4EC65686BC}">
      <dsp:nvSpPr>
        <dsp:cNvPr id="0" name=""/>
        <dsp:cNvSpPr/>
      </dsp:nvSpPr>
      <dsp:spPr>
        <a:xfrm>
          <a:off x="247735" y="738"/>
          <a:ext cx="1366675" cy="1366675"/>
        </a:xfrm>
        <a:prstGeom prst="ellipse">
          <a:avLst/>
        </a:prstGeom>
        <a:gradFill rotWithShape="0">
          <a:gsLst>
            <a:gs pos="0">
              <a:schemeClr val="accent2">
                <a:hueOff val="0"/>
                <a:satOff val="0"/>
                <a:lumOff val="0"/>
                <a:alphaOff val="0"/>
                <a:tint val="83000"/>
                <a:shade val="100000"/>
                <a:alpha val="100000"/>
                <a:hueMod val="100000"/>
                <a:satMod val="220000"/>
                <a:lumMod val="90000"/>
              </a:schemeClr>
            </a:gs>
            <a:gs pos="76000">
              <a:schemeClr val="accent2">
                <a:hueOff val="0"/>
                <a:satOff val="0"/>
                <a:lumOff val="0"/>
                <a:alphaOff val="0"/>
                <a:shade val="100000"/>
              </a:schemeClr>
            </a:gs>
            <a:gs pos="100000">
              <a:schemeClr val="accent2">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altLang="zh-CN" sz="1100" kern="1200" smtClean="0"/>
            <a:t>Product License Fee</a:t>
          </a:r>
          <a:endParaRPr lang="zh-CN" altLang="en-US" sz="1100" kern="1200" dirty="0"/>
        </a:p>
      </dsp:txBody>
      <dsp:txXfrm>
        <a:off x="447880" y="200883"/>
        <a:ext cx="966385" cy="966385"/>
      </dsp:txXfrm>
    </dsp:sp>
    <dsp:sp modelId="{58425F8D-AA00-485F-BE44-7FC3C1F5D3D5}">
      <dsp:nvSpPr>
        <dsp:cNvPr id="0" name=""/>
        <dsp:cNvSpPr/>
      </dsp:nvSpPr>
      <dsp:spPr>
        <a:xfrm>
          <a:off x="1725384" y="287740"/>
          <a:ext cx="792671" cy="792671"/>
        </a:xfrm>
        <a:prstGeom prst="mathPlus">
          <a:avLst/>
        </a:prstGeom>
        <a:gradFill rotWithShape="0">
          <a:gsLst>
            <a:gs pos="0">
              <a:schemeClr val="accent2">
                <a:hueOff val="0"/>
                <a:satOff val="0"/>
                <a:lumOff val="0"/>
                <a:alphaOff val="0"/>
                <a:tint val="83000"/>
                <a:shade val="100000"/>
                <a:alpha val="100000"/>
                <a:hueMod val="100000"/>
                <a:satMod val="220000"/>
                <a:lumMod val="90000"/>
              </a:schemeClr>
            </a:gs>
            <a:gs pos="76000">
              <a:schemeClr val="accent2">
                <a:hueOff val="0"/>
                <a:satOff val="0"/>
                <a:lumOff val="0"/>
                <a:alphaOff val="0"/>
                <a:shade val="100000"/>
              </a:schemeClr>
            </a:gs>
            <a:gs pos="100000">
              <a:schemeClr val="accent2">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p>
      </dsp:txBody>
      <dsp:txXfrm>
        <a:off x="1830453" y="590857"/>
        <a:ext cx="582533" cy="186437"/>
      </dsp:txXfrm>
    </dsp:sp>
    <dsp:sp modelId="{49BC8D06-0EF3-4E56-92A4-A5BC8A6155CC}">
      <dsp:nvSpPr>
        <dsp:cNvPr id="0" name=""/>
        <dsp:cNvSpPr/>
      </dsp:nvSpPr>
      <dsp:spPr>
        <a:xfrm>
          <a:off x="2629030" y="738"/>
          <a:ext cx="1366675" cy="1366675"/>
        </a:xfrm>
        <a:prstGeom prst="ellipse">
          <a:avLst/>
        </a:prstGeom>
        <a:gradFill rotWithShape="0">
          <a:gsLst>
            <a:gs pos="0">
              <a:schemeClr val="accent3">
                <a:hueOff val="0"/>
                <a:satOff val="0"/>
                <a:lumOff val="0"/>
                <a:alphaOff val="0"/>
                <a:tint val="83000"/>
                <a:shade val="100000"/>
                <a:alpha val="100000"/>
                <a:hueMod val="100000"/>
                <a:satMod val="220000"/>
                <a:lumMod val="90000"/>
              </a:schemeClr>
            </a:gs>
            <a:gs pos="76000">
              <a:schemeClr val="accent3">
                <a:hueOff val="0"/>
                <a:satOff val="0"/>
                <a:lumOff val="0"/>
                <a:alphaOff val="0"/>
                <a:shade val="100000"/>
              </a:schemeClr>
            </a:gs>
            <a:gs pos="100000">
              <a:schemeClr val="accent3">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altLang="zh-CN" sz="1100" kern="1200" dirty="0" smtClean="0"/>
            <a:t>Cost of Implementation</a:t>
          </a:r>
          <a:endParaRPr lang="zh-CN" altLang="en-US" sz="1100" kern="1200" dirty="0"/>
        </a:p>
      </dsp:txBody>
      <dsp:txXfrm>
        <a:off x="2829175" y="200883"/>
        <a:ext cx="966385" cy="966385"/>
      </dsp:txXfrm>
    </dsp:sp>
    <dsp:sp modelId="{1B4224A6-46E6-49E5-A2B8-BC005BDE5DC4}">
      <dsp:nvSpPr>
        <dsp:cNvPr id="0" name=""/>
        <dsp:cNvSpPr/>
      </dsp:nvSpPr>
      <dsp:spPr>
        <a:xfrm>
          <a:off x="4106679" y="287740"/>
          <a:ext cx="792671" cy="792671"/>
        </a:xfrm>
        <a:prstGeom prst="mathEqual">
          <a:avLst/>
        </a:prstGeom>
        <a:gradFill rotWithShape="0">
          <a:gsLst>
            <a:gs pos="0">
              <a:schemeClr val="accent3">
                <a:hueOff val="0"/>
                <a:satOff val="0"/>
                <a:lumOff val="0"/>
                <a:alphaOff val="0"/>
                <a:tint val="83000"/>
                <a:shade val="100000"/>
                <a:alpha val="100000"/>
                <a:hueMod val="100000"/>
                <a:satMod val="220000"/>
                <a:lumMod val="90000"/>
              </a:schemeClr>
            </a:gs>
            <a:gs pos="76000">
              <a:schemeClr val="accent3">
                <a:hueOff val="0"/>
                <a:satOff val="0"/>
                <a:lumOff val="0"/>
                <a:alphaOff val="0"/>
                <a:shade val="100000"/>
              </a:schemeClr>
            </a:gs>
            <a:gs pos="100000">
              <a:schemeClr val="accent3">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p>
      </dsp:txBody>
      <dsp:txXfrm>
        <a:off x="4211748" y="451030"/>
        <a:ext cx="582533" cy="466091"/>
      </dsp:txXfrm>
    </dsp:sp>
    <dsp:sp modelId="{1342C66F-0FB0-4F5E-A223-8A254BEE3AFD}">
      <dsp:nvSpPr>
        <dsp:cNvPr id="0" name=""/>
        <dsp:cNvSpPr/>
      </dsp:nvSpPr>
      <dsp:spPr>
        <a:xfrm>
          <a:off x="5010325" y="738"/>
          <a:ext cx="1366675" cy="1366675"/>
        </a:xfrm>
        <a:prstGeom prst="ellipse">
          <a:avLst/>
        </a:prstGeom>
        <a:gradFill rotWithShape="0">
          <a:gsLst>
            <a:gs pos="0">
              <a:schemeClr val="accent4">
                <a:hueOff val="0"/>
                <a:satOff val="0"/>
                <a:lumOff val="0"/>
                <a:alphaOff val="0"/>
                <a:tint val="83000"/>
                <a:shade val="100000"/>
                <a:alpha val="100000"/>
                <a:hueMod val="100000"/>
                <a:satMod val="220000"/>
                <a:lumMod val="90000"/>
              </a:schemeClr>
            </a:gs>
            <a:gs pos="76000">
              <a:schemeClr val="accent4">
                <a:hueOff val="0"/>
                <a:satOff val="0"/>
                <a:lumOff val="0"/>
                <a:alphaOff val="0"/>
                <a:shade val="100000"/>
              </a:schemeClr>
            </a:gs>
            <a:gs pos="100000">
              <a:schemeClr val="accent4">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altLang="zh-CN" sz="1100" kern="1200" dirty="0" smtClean="0"/>
            <a:t>Total Cost</a:t>
          </a:r>
          <a:endParaRPr lang="zh-CN" altLang="en-US" sz="1100" kern="1200" dirty="0"/>
        </a:p>
      </dsp:txBody>
      <dsp:txXfrm>
        <a:off x="5210470" y="200883"/>
        <a:ext cx="966385" cy="966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7FAF5-7287-497F-91DB-DC4EC65686BC}">
      <dsp:nvSpPr>
        <dsp:cNvPr id="0" name=""/>
        <dsp:cNvSpPr/>
      </dsp:nvSpPr>
      <dsp:spPr>
        <a:xfrm>
          <a:off x="247735" y="738"/>
          <a:ext cx="1366675" cy="1366675"/>
        </a:xfrm>
        <a:prstGeom prst="ellipse">
          <a:avLst/>
        </a:prstGeom>
        <a:gradFill rotWithShape="0">
          <a:gsLst>
            <a:gs pos="0">
              <a:schemeClr val="accent2">
                <a:hueOff val="0"/>
                <a:satOff val="0"/>
                <a:lumOff val="0"/>
                <a:alphaOff val="0"/>
                <a:tint val="83000"/>
                <a:shade val="100000"/>
                <a:alpha val="100000"/>
                <a:hueMod val="100000"/>
                <a:satMod val="220000"/>
                <a:lumMod val="90000"/>
              </a:schemeClr>
            </a:gs>
            <a:gs pos="76000">
              <a:schemeClr val="accent2">
                <a:hueOff val="0"/>
                <a:satOff val="0"/>
                <a:lumOff val="0"/>
                <a:alphaOff val="0"/>
                <a:shade val="100000"/>
              </a:schemeClr>
            </a:gs>
            <a:gs pos="100000">
              <a:schemeClr val="accent2">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altLang="zh-CN" sz="1100" kern="1200" dirty="0" smtClean="0"/>
            <a:t>SAP Cloud Fee</a:t>
          </a:r>
          <a:endParaRPr lang="zh-CN" altLang="en-US" sz="1100" kern="1200" dirty="0"/>
        </a:p>
      </dsp:txBody>
      <dsp:txXfrm>
        <a:off x="447880" y="200883"/>
        <a:ext cx="966385" cy="966385"/>
      </dsp:txXfrm>
    </dsp:sp>
    <dsp:sp modelId="{58425F8D-AA00-485F-BE44-7FC3C1F5D3D5}">
      <dsp:nvSpPr>
        <dsp:cNvPr id="0" name=""/>
        <dsp:cNvSpPr/>
      </dsp:nvSpPr>
      <dsp:spPr>
        <a:xfrm>
          <a:off x="1725384" y="287740"/>
          <a:ext cx="792671" cy="792671"/>
        </a:xfrm>
        <a:prstGeom prst="mathPlus">
          <a:avLst/>
        </a:prstGeom>
        <a:gradFill rotWithShape="0">
          <a:gsLst>
            <a:gs pos="0">
              <a:schemeClr val="accent2">
                <a:hueOff val="0"/>
                <a:satOff val="0"/>
                <a:lumOff val="0"/>
                <a:alphaOff val="0"/>
                <a:tint val="83000"/>
                <a:shade val="100000"/>
                <a:alpha val="100000"/>
                <a:hueMod val="100000"/>
                <a:satMod val="220000"/>
                <a:lumMod val="90000"/>
              </a:schemeClr>
            </a:gs>
            <a:gs pos="76000">
              <a:schemeClr val="accent2">
                <a:hueOff val="0"/>
                <a:satOff val="0"/>
                <a:lumOff val="0"/>
                <a:alphaOff val="0"/>
                <a:shade val="100000"/>
              </a:schemeClr>
            </a:gs>
            <a:gs pos="100000">
              <a:schemeClr val="accent2">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p>
      </dsp:txBody>
      <dsp:txXfrm>
        <a:off x="1830453" y="590857"/>
        <a:ext cx="582533" cy="186437"/>
      </dsp:txXfrm>
    </dsp:sp>
    <dsp:sp modelId="{49BC8D06-0EF3-4E56-92A4-A5BC8A6155CC}">
      <dsp:nvSpPr>
        <dsp:cNvPr id="0" name=""/>
        <dsp:cNvSpPr/>
      </dsp:nvSpPr>
      <dsp:spPr>
        <a:xfrm>
          <a:off x="2629030" y="738"/>
          <a:ext cx="1366675" cy="1366675"/>
        </a:xfrm>
        <a:prstGeom prst="ellipse">
          <a:avLst/>
        </a:prstGeom>
        <a:gradFill rotWithShape="0">
          <a:gsLst>
            <a:gs pos="0">
              <a:schemeClr val="accent3">
                <a:hueOff val="0"/>
                <a:satOff val="0"/>
                <a:lumOff val="0"/>
                <a:alphaOff val="0"/>
                <a:tint val="83000"/>
                <a:shade val="100000"/>
                <a:alpha val="100000"/>
                <a:hueMod val="100000"/>
                <a:satMod val="220000"/>
                <a:lumMod val="90000"/>
              </a:schemeClr>
            </a:gs>
            <a:gs pos="76000">
              <a:schemeClr val="accent3">
                <a:hueOff val="0"/>
                <a:satOff val="0"/>
                <a:lumOff val="0"/>
                <a:alphaOff val="0"/>
                <a:shade val="100000"/>
              </a:schemeClr>
            </a:gs>
            <a:gs pos="100000">
              <a:schemeClr val="accent3">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altLang="zh-CN" sz="1100" kern="1200" dirty="0" smtClean="0"/>
            <a:t>Cost of each connection</a:t>
          </a:r>
          <a:endParaRPr lang="zh-CN" altLang="en-US" sz="1100" kern="1200" dirty="0"/>
        </a:p>
      </dsp:txBody>
      <dsp:txXfrm>
        <a:off x="2829175" y="200883"/>
        <a:ext cx="966385" cy="966385"/>
      </dsp:txXfrm>
    </dsp:sp>
    <dsp:sp modelId="{1B4224A6-46E6-49E5-A2B8-BC005BDE5DC4}">
      <dsp:nvSpPr>
        <dsp:cNvPr id="0" name=""/>
        <dsp:cNvSpPr/>
      </dsp:nvSpPr>
      <dsp:spPr>
        <a:xfrm>
          <a:off x="4106679" y="287740"/>
          <a:ext cx="792671" cy="792671"/>
        </a:xfrm>
        <a:prstGeom prst="mathEqual">
          <a:avLst/>
        </a:prstGeom>
        <a:gradFill rotWithShape="0">
          <a:gsLst>
            <a:gs pos="0">
              <a:schemeClr val="accent3">
                <a:hueOff val="0"/>
                <a:satOff val="0"/>
                <a:lumOff val="0"/>
                <a:alphaOff val="0"/>
                <a:tint val="83000"/>
                <a:shade val="100000"/>
                <a:alpha val="100000"/>
                <a:hueMod val="100000"/>
                <a:satMod val="220000"/>
                <a:lumMod val="90000"/>
              </a:schemeClr>
            </a:gs>
            <a:gs pos="76000">
              <a:schemeClr val="accent3">
                <a:hueOff val="0"/>
                <a:satOff val="0"/>
                <a:lumOff val="0"/>
                <a:alphaOff val="0"/>
                <a:shade val="100000"/>
              </a:schemeClr>
            </a:gs>
            <a:gs pos="100000">
              <a:schemeClr val="accent3">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p>
      </dsp:txBody>
      <dsp:txXfrm>
        <a:off x="4211748" y="451030"/>
        <a:ext cx="582533" cy="466091"/>
      </dsp:txXfrm>
    </dsp:sp>
    <dsp:sp modelId="{1342C66F-0FB0-4F5E-A223-8A254BEE3AFD}">
      <dsp:nvSpPr>
        <dsp:cNvPr id="0" name=""/>
        <dsp:cNvSpPr/>
      </dsp:nvSpPr>
      <dsp:spPr>
        <a:xfrm>
          <a:off x="5010325" y="738"/>
          <a:ext cx="1366675" cy="1366675"/>
        </a:xfrm>
        <a:prstGeom prst="ellipse">
          <a:avLst/>
        </a:prstGeom>
        <a:gradFill rotWithShape="0">
          <a:gsLst>
            <a:gs pos="0">
              <a:schemeClr val="accent4">
                <a:hueOff val="0"/>
                <a:satOff val="0"/>
                <a:lumOff val="0"/>
                <a:alphaOff val="0"/>
                <a:tint val="83000"/>
                <a:shade val="100000"/>
                <a:alpha val="100000"/>
                <a:hueMod val="100000"/>
                <a:satMod val="220000"/>
                <a:lumMod val="90000"/>
              </a:schemeClr>
            </a:gs>
            <a:gs pos="76000">
              <a:schemeClr val="accent4">
                <a:hueOff val="0"/>
                <a:satOff val="0"/>
                <a:lumOff val="0"/>
                <a:alphaOff val="0"/>
                <a:shade val="100000"/>
              </a:schemeClr>
            </a:gs>
            <a:gs pos="100000">
              <a:schemeClr val="accent4">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altLang="zh-CN" sz="1100" kern="1200" dirty="0" smtClean="0"/>
            <a:t>Total Cost</a:t>
          </a:r>
          <a:endParaRPr lang="zh-CN" altLang="en-US" sz="1100" kern="1200" dirty="0"/>
        </a:p>
      </dsp:txBody>
      <dsp:txXfrm>
        <a:off x="5210470" y="200883"/>
        <a:ext cx="966385" cy="96638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09D9C-0F80-4B18-9111-18548047FFB3}" type="datetimeFigureOut">
              <a:rPr lang="zh-CN" altLang="en-US" smtClean="0"/>
              <a:t>2018/12/26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718A43-FB87-49B3-A08F-ADAAE258DEF3}" type="slidenum">
              <a:rPr lang="zh-CN" altLang="en-US" smtClean="0"/>
              <a:t>‹#›</a:t>
            </a:fld>
            <a:endParaRPr lang="zh-CN" altLang="en-US"/>
          </a:p>
        </p:txBody>
      </p:sp>
    </p:spTree>
    <p:extLst>
      <p:ext uri="{BB962C8B-B14F-4D97-AF65-F5344CB8AC3E}">
        <p14:creationId xmlns:p14="http://schemas.microsoft.com/office/powerpoint/2010/main" val="1189149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858351-3EB1-4F39-A2D0-CA5768308CE6}"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F7189E-0A17-44AD-A8C9-8D0E49348E0F}" type="slidenum">
              <a:rPr lang="zh-CN" altLang="en-US" smtClean="0"/>
              <a:t>‹#›</a:t>
            </a:fld>
            <a:endParaRPr lang="zh-CN" altLang="en-US"/>
          </a:p>
        </p:txBody>
      </p:sp>
    </p:spTree>
    <p:extLst>
      <p:ext uri="{BB962C8B-B14F-4D97-AF65-F5344CB8AC3E}">
        <p14:creationId xmlns:p14="http://schemas.microsoft.com/office/powerpoint/2010/main" val="11032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F7189E-0A17-44AD-A8C9-8D0E49348E0F}" type="slidenum">
              <a:rPr lang="zh-CN" altLang="en-US" smtClean="0"/>
              <a:t>1</a:t>
            </a:fld>
            <a:endParaRPr lang="zh-CN" altLang="en-US"/>
          </a:p>
        </p:txBody>
      </p:sp>
    </p:spTree>
    <p:extLst>
      <p:ext uri="{BB962C8B-B14F-4D97-AF65-F5344CB8AC3E}">
        <p14:creationId xmlns:p14="http://schemas.microsoft.com/office/powerpoint/2010/main" val="18080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43216" y="4986766"/>
            <a:ext cx="8405247" cy="1748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p:cNvSpPr/>
          <p:nvPr/>
        </p:nvSpPr>
        <p:spPr>
          <a:xfrm>
            <a:off x="323528" y="0"/>
            <a:ext cx="8496944" cy="14196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923678"/>
            <a:ext cx="7543800" cy="1619622"/>
          </a:xfrm>
        </p:spPr>
        <p:txBody>
          <a:bodyPr>
            <a:noAutofit/>
          </a:bodyPr>
          <a:lstStyle>
            <a:lvl1pPr>
              <a:defRPr sz="5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Footer Placeholder 4"/>
          <p:cNvSpPr>
            <a:spLocks noGrp="1"/>
          </p:cNvSpPr>
          <p:nvPr>
            <p:ph type="ftr" sz="quarter" idx="11"/>
          </p:nvPr>
        </p:nvSpPr>
        <p:spPr/>
        <p:txBody>
          <a:bodyPr/>
          <a:lstStyle>
            <a:lvl1pPr>
              <a:defRPr sz="800"/>
            </a:lvl1pPr>
          </a:lstStyle>
          <a:p>
            <a:r>
              <a:rPr lang="en-US" altLang="zh-CN" dirty="0" smtClean="0"/>
              <a:t>Sun Work Information Technical Company</a:t>
            </a:r>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55576" y="1419622"/>
            <a:ext cx="7239000" cy="2914650"/>
          </a:xfrm>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Rectangle 7"/>
          <p:cNvSpPr/>
          <p:nvPr/>
        </p:nvSpPr>
        <p:spPr>
          <a:xfrm>
            <a:off x="257216" y="4967310"/>
            <a:ext cx="8563255" cy="1761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520" y="0"/>
            <a:ext cx="8496944" cy="1203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1995686"/>
            <a:ext cx="7543800" cy="1719064"/>
          </a:xfrm>
        </p:spPr>
        <p:txBody>
          <a:bodyPr anchor="b" anchorCtr="0"/>
          <a:lstStyle>
            <a:lvl1pPr algn="l">
              <a:defRPr sz="5400" b="0" cap="all"/>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7620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86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6286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148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148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Footer Placeholder 7"/>
          <p:cNvSpPr>
            <a:spLocks noGrp="1"/>
          </p:cNvSpPr>
          <p:nvPr>
            <p:ph type="ftr" sz="quarter" idx="11"/>
          </p:nvPr>
        </p:nvSpPr>
        <p:spPr/>
        <p:txBody>
          <a:bodyPr/>
          <a:lstStyle>
            <a:lvl1pPr>
              <a:defRPr sz="800"/>
            </a:lvl1pPr>
          </a:lstStyle>
          <a:p>
            <a:endParaRPr lang="zh-CN" altLang="en-US" dirty="0"/>
          </a:p>
        </p:txBody>
      </p:sp>
      <p:sp>
        <p:nvSpPr>
          <p:cNvPr id="9" name="Slide Number Placeholder 8"/>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1" name="Straight Connector 10"/>
          <p:cNvCxnSpPr/>
          <p:nvPr/>
        </p:nvCxnSpPr>
        <p:spPr>
          <a:xfrm>
            <a:off x="6286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48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Footer Placeholder 3"/>
          <p:cNvSpPr>
            <a:spLocks noGrp="1"/>
          </p:cNvSpPr>
          <p:nvPr>
            <p:ph type="ftr" sz="quarter" idx="11"/>
          </p:nvPr>
        </p:nvSpPr>
        <p:spPr>
          <a:xfrm>
            <a:off x="395536" y="5011017"/>
            <a:ext cx="4873869" cy="162473"/>
          </a:xfrm>
        </p:spPr>
        <p:txBody>
          <a:bodyPr/>
          <a:lstStyle>
            <a:lvl1pPr>
              <a:defRPr sz="800"/>
            </a:lvl1pPr>
          </a:lstStyle>
          <a:p>
            <a:endParaRPr lang="zh-CN" altLang="en-US" dirty="0"/>
          </a:p>
        </p:txBody>
      </p:sp>
      <p:sp>
        <p:nvSpPr>
          <p:cNvPr id="5" name="Slide Number Placeholder 4"/>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800"/>
            </a:lvl1pPr>
          </a:lstStyle>
          <a:p>
            <a:endParaRPr lang="zh-CN" altLang="en-US" dirty="0"/>
          </a:p>
        </p:txBody>
      </p:sp>
      <p:sp>
        <p:nvSpPr>
          <p:cNvPr id="4" name="Slide Number Placeholder 3"/>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88976" y="123478"/>
            <a:ext cx="6784848" cy="696094"/>
          </a:xfrm>
        </p:spPr>
        <p:txBody>
          <a:bodyPr anchor="b">
            <a:noAutofit/>
          </a:bodyPr>
          <a:lstStyle>
            <a:lvl1pPr algn="l">
              <a:defRPr sz="4000" b="0"/>
            </a:lvl1pPr>
          </a:lstStyle>
          <a:p>
            <a:r>
              <a:rPr lang="zh-CN" altLang="en-US"/>
              <a:t>单击此处编辑母版标题样式</a:t>
            </a:r>
            <a:endParaRPr lang="en-US"/>
          </a:p>
        </p:txBody>
      </p:sp>
      <p:sp>
        <p:nvSpPr>
          <p:cNvPr id="3" name="Content Placeholder 2"/>
          <p:cNvSpPr>
            <a:spLocks noGrp="1"/>
          </p:cNvSpPr>
          <p:nvPr>
            <p:ph idx="1"/>
          </p:nvPr>
        </p:nvSpPr>
        <p:spPr>
          <a:xfrm>
            <a:off x="3710866" y="1429866"/>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62002" y="1429866"/>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0" name="Straight Connector 9"/>
          <p:cNvCxnSpPr/>
          <p:nvPr/>
        </p:nvCxnSpPr>
        <p:spPr>
          <a:xfrm rot="5400000">
            <a:off x="2153444" y="2972718"/>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6784848" cy="617240"/>
          </a:xfrm>
        </p:spPr>
        <p:txBody>
          <a:bodyPr anchor="b">
            <a:noAutofit/>
          </a:bodyPr>
          <a:lstStyle>
            <a:lvl1pPr algn="l">
              <a:defRPr sz="4000" b="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777240" y="1626319"/>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50392" y="3912319"/>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8"/>
          <p:cNvSpPr/>
          <p:nvPr userDrawn="1"/>
        </p:nvSpPr>
        <p:spPr>
          <a:xfrm>
            <a:off x="337053" y="4994287"/>
            <a:ext cx="8439861" cy="1697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Placeholder 1"/>
          <p:cNvSpPr>
            <a:spLocks noGrp="1"/>
          </p:cNvSpPr>
          <p:nvPr>
            <p:ph type="title"/>
          </p:nvPr>
        </p:nvSpPr>
        <p:spPr>
          <a:xfrm>
            <a:off x="156652" y="195486"/>
            <a:ext cx="8784976" cy="526526"/>
          </a:xfrm>
          <a:prstGeom prst="rect">
            <a:avLst/>
          </a:prstGeom>
        </p:spPr>
        <p:txBody>
          <a:bodyPr vert="horz" lIns="91440" tIns="45720" rIns="91440" bIns="45720" rtlCol="0" anchor="b" anchorCtr="0">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337053" y="1059582"/>
            <a:ext cx="8439861" cy="3569568"/>
          </a:xfrm>
          <a:prstGeom prst="rect">
            <a:avLst/>
          </a:prstGeom>
        </p:spPr>
        <p:txBody>
          <a:bodyPr vert="horz" lIns="91440" tIns="45720" rIns="91440" bIns="45720" rtlCol="0" anchor="t" anchorCtr="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376080" y="5006382"/>
            <a:ext cx="4873869" cy="162473"/>
          </a:xfrm>
          <a:prstGeom prst="rect">
            <a:avLst/>
          </a:prstGeom>
        </p:spPr>
        <p:txBody>
          <a:bodyPr vert="horz" lIns="91440" tIns="45720" rIns="91440" bIns="45720" rtlCol="0" anchor="ctr"/>
          <a:lstStyle>
            <a:lvl1pPr algn="l">
              <a:defRPr sz="800" b="1">
                <a:solidFill>
                  <a:schemeClr val="bg1"/>
                </a:solidFill>
              </a:defRPr>
            </a:lvl1pPr>
          </a:lstStyle>
          <a:p>
            <a:r>
              <a:rPr lang="zh-CN" altLang="en-US"/>
              <a:t>瓦得软件</a:t>
            </a:r>
            <a:endParaRPr lang="zh-CN" altLang="en-US" dirty="0"/>
          </a:p>
        </p:txBody>
      </p:sp>
      <p:sp>
        <p:nvSpPr>
          <p:cNvPr id="6" name="Slide Number Placeholder 5"/>
          <p:cNvSpPr>
            <a:spLocks noGrp="1"/>
          </p:cNvSpPr>
          <p:nvPr>
            <p:ph type="sldNum" sz="quarter" idx="4"/>
          </p:nvPr>
        </p:nvSpPr>
        <p:spPr>
          <a:xfrm>
            <a:off x="7871632" y="4993204"/>
            <a:ext cx="762000" cy="169752"/>
          </a:xfrm>
          <a:prstGeom prst="rect">
            <a:avLst/>
          </a:prstGeom>
        </p:spPr>
        <p:txBody>
          <a:bodyPr vert="horz" lIns="91440" tIns="45720" rIns="91440" bIns="45720" rtlCol="0" anchor="ctr"/>
          <a:lstStyle>
            <a:lvl1pPr algn="r">
              <a:defRPr sz="800">
                <a:solidFill>
                  <a:schemeClr val="bg1"/>
                </a:solidFill>
                <a:latin typeface="+mj-lt"/>
              </a:defRPr>
            </a:lvl1pPr>
          </a:lstStyle>
          <a:p>
            <a:fld id="{0C913308-F349-4B6D-A68A-DD1791B4A57B}" type="slidenum">
              <a:rPr lang="zh-CN" altLang="en-US" smtClean="0"/>
              <a:pPr/>
              <a:t>‹#›</a:t>
            </a:fld>
            <a:endParaRPr lang="zh-CN" altLang="en-US" dirty="0"/>
          </a:p>
        </p:txBody>
      </p:sp>
      <p:sp>
        <p:nvSpPr>
          <p:cNvPr id="8" name="Rectangle 7"/>
          <p:cNvSpPr/>
          <p:nvPr/>
        </p:nvSpPr>
        <p:spPr>
          <a:xfrm>
            <a:off x="107504" y="0"/>
            <a:ext cx="8856984" cy="7143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7504" y="843557"/>
            <a:ext cx="8856984"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Lst>
  <p:hf hdr="0" dt="0"/>
  <p:txStyles>
    <p:titleStyle>
      <a:lvl1pPr algn="l" defTabSz="914400" rtl="0" eaLnBrk="1" latinLnBrk="0" hangingPunct="1">
        <a:spcBef>
          <a:spcPct val="0"/>
        </a:spcBef>
        <a:buNone/>
        <a:defRPr sz="2800" b="1" kern="1200">
          <a:solidFill>
            <a:schemeClr val="accent3"/>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Wingdings" pitchFamily="2" charset="2"/>
        <a:buChar char="u"/>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75656" y="411510"/>
            <a:ext cx="7569930" cy="792088"/>
          </a:xfrm>
        </p:spPr>
        <p:txBody>
          <a:bodyPr/>
          <a:lstStyle/>
          <a:p>
            <a:r>
              <a:rPr lang="en-US" altLang="zh-CN" sz="4400" dirty="0" smtClean="0">
                <a:solidFill>
                  <a:schemeClr val="bg1"/>
                </a:solidFill>
              </a:rPr>
              <a:t>Proposal for System Integration</a:t>
            </a:r>
            <a:endParaRPr lang="zh-CN" altLang="en-US" sz="4400" dirty="0">
              <a:solidFill>
                <a:schemeClr val="bg1"/>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z="800" smtClean="0"/>
              <a:pPr/>
              <a:t>1</a:t>
            </a:fld>
            <a:endParaRPr lang="zh-CN" altLang="en-US" sz="800"/>
          </a:p>
        </p:txBody>
      </p:sp>
      <p:sp>
        <p:nvSpPr>
          <p:cNvPr id="4" name="副标题 3"/>
          <p:cNvSpPr>
            <a:spLocks noGrp="1"/>
          </p:cNvSpPr>
          <p:nvPr>
            <p:ph type="subTitle" idx="1"/>
          </p:nvPr>
        </p:nvSpPr>
        <p:spPr>
          <a:xfrm>
            <a:off x="2843808" y="1203598"/>
            <a:ext cx="6120680" cy="742950"/>
          </a:xfrm>
        </p:spPr>
        <p:txBody>
          <a:bodyPr>
            <a:normAutofit fontScale="77500" lnSpcReduction="20000"/>
          </a:bodyPr>
          <a:lstStyle/>
          <a:p>
            <a:r>
              <a:rPr lang="en-US" altLang="zh-CN" dirty="0" smtClean="0">
                <a:solidFill>
                  <a:schemeClr val="bg1"/>
                </a:solidFill>
              </a:rPr>
              <a:t>--- Methodologies and Approaches of Integration between OMNEX products and SAP ERP system</a:t>
            </a:r>
            <a:endParaRPr lang="zh-CN" altLang="en-US" dirty="0">
              <a:solidFill>
                <a:schemeClr val="bg1"/>
              </a:solidFill>
            </a:endParaRPr>
          </a:p>
        </p:txBody>
      </p:sp>
    </p:spTree>
    <p:extLst>
      <p:ext uri="{BB962C8B-B14F-4D97-AF65-F5344CB8AC3E}">
        <p14:creationId xmlns:p14="http://schemas.microsoft.com/office/powerpoint/2010/main" val="390062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a:t>
            </a:r>
            <a:r>
              <a:rPr lang="en-US" altLang="zh-CN" dirty="0" smtClean="0"/>
              <a:t>Integration – Using PI</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grpSp>
        <p:nvGrpSpPr>
          <p:cNvPr id="46" name="组合 45"/>
          <p:cNvGrpSpPr/>
          <p:nvPr/>
        </p:nvGrpSpPr>
        <p:grpSpPr>
          <a:xfrm>
            <a:off x="539552" y="1131590"/>
            <a:ext cx="6212144" cy="2266248"/>
            <a:chOff x="376080" y="1025582"/>
            <a:chExt cx="8229193" cy="3324469"/>
          </a:xfrm>
        </p:grpSpPr>
        <p:sp>
          <p:nvSpPr>
            <p:cNvPr id="6" name="任意多边形 5"/>
            <p:cNvSpPr/>
            <p:nvPr/>
          </p:nvSpPr>
          <p:spPr>
            <a:xfrm>
              <a:off x="6824529" y="2003457"/>
              <a:ext cx="1780744" cy="1135970"/>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1200" dirty="0" smtClean="0"/>
                <a:t>Third </a:t>
              </a:r>
              <a:r>
                <a:rPr lang="en-US" altLang="zh-CN" sz="1200" dirty="0"/>
                <a:t>P</a:t>
              </a:r>
              <a:r>
                <a:rPr lang="en-US" altLang="zh-CN" sz="1200" dirty="0" smtClean="0"/>
                <a:t>arty External System</a:t>
              </a:r>
              <a:endParaRPr lang="zh-CN" altLang="en-US" sz="1200" kern="1200" dirty="0"/>
            </a:p>
          </p:txBody>
        </p:sp>
        <p:sp>
          <p:nvSpPr>
            <p:cNvPr id="12" name="立方体 11"/>
            <p:cNvSpPr/>
            <p:nvPr/>
          </p:nvSpPr>
          <p:spPr>
            <a:xfrm>
              <a:off x="2123728" y="2202259"/>
              <a:ext cx="1080120" cy="951550"/>
            </a:xfrm>
            <a:prstGeom prst="cub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dirty="0" smtClean="0"/>
                <a:t>PI</a:t>
              </a:r>
              <a:endParaRPr lang="zh-CN" altLang="en-US" dirty="0"/>
            </a:p>
          </p:txBody>
        </p:sp>
        <p:grpSp>
          <p:nvGrpSpPr>
            <p:cNvPr id="13" name="组合 12"/>
            <p:cNvGrpSpPr/>
            <p:nvPr/>
          </p:nvGrpSpPr>
          <p:grpSpPr>
            <a:xfrm>
              <a:off x="3347864" y="1025583"/>
              <a:ext cx="1524000" cy="1104273"/>
              <a:chOff x="1524000" y="0"/>
              <a:chExt cx="1524000" cy="1104273"/>
            </a:xfrm>
          </p:grpSpPr>
          <p:sp>
            <p:nvSpPr>
              <p:cNvPr id="14" name="单圆角矩形 13"/>
              <p:cNvSpPr/>
              <p:nvPr/>
            </p:nvSpPr>
            <p:spPr>
              <a:xfrm>
                <a:off x="1524000" y="0"/>
                <a:ext cx="1524000" cy="1104273"/>
              </a:xfrm>
              <a:prstGeom prst="round1Rect">
                <a:avLst/>
              </a:prstGeom>
            </p:spPr>
            <p:style>
              <a:lnRef idx="0">
                <a:schemeClr val="lt1">
                  <a:hueOff val="0"/>
                  <a:satOff val="0"/>
                  <a:lumOff val="0"/>
                  <a:alphaOff val="0"/>
                </a:schemeClr>
              </a:lnRef>
              <a:fillRef idx="3">
                <a:schemeClr val="accent3">
                  <a:hueOff val="-1860324"/>
                  <a:satOff val="-10190"/>
                  <a:lumOff val="3137"/>
                  <a:alphaOff val="0"/>
                </a:schemeClr>
              </a:fillRef>
              <a:effectRef idx="3">
                <a:schemeClr val="accent3">
                  <a:hueOff val="-1860324"/>
                  <a:satOff val="-10190"/>
                  <a:lumOff val="3137"/>
                  <a:alphaOff val="0"/>
                </a:schemeClr>
              </a:effectRef>
              <a:fontRef idx="minor">
                <a:schemeClr val="lt1"/>
              </a:fontRef>
            </p:style>
          </p:sp>
          <p:sp>
            <p:nvSpPr>
              <p:cNvPr id="15" name="单圆角矩形 4"/>
              <p:cNvSpPr txBox="1"/>
              <p:nvPr/>
            </p:nvSpPr>
            <p:spPr>
              <a:xfrm>
                <a:off x="1524000" y="0"/>
                <a:ext cx="1524000" cy="8282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CRM</a:t>
                </a:r>
                <a:endParaRPr lang="zh-CN" altLang="en-US" sz="1400" kern="1200" dirty="0"/>
              </a:p>
            </p:txBody>
          </p:sp>
        </p:grpSp>
        <p:grpSp>
          <p:nvGrpSpPr>
            <p:cNvPr id="16" name="组合 15"/>
            <p:cNvGrpSpPr/>
            <p:nvPr/>
          </p:nvGrpSpPr>
          <p:grpSpPr>
            <a:xfrm>
              <a:off x="3347864" y="3245778"/>
              <a:ext cx="1524000" cy="1104273"/>
              <a:chOff x="1524000" y="1104273"/>
              <a:chExt cx="1524000" cy="1104273"/>
            </a:xfrm>
          </p:grpSpPr>
          <p:sp>
            <p:nvSpPr>
              <p:cNvPr id="17" name="单圆角矩形 16"/>
              <p:cNvSpPr/>
              <p:nvPr/>
            </p:nvSpPr>
            <p:spPr>
              <a:xfrm rot="5400000">
                <a:off x="1733863" y="894410"/>
                <a:ext cx="1104273" cy="1524000"/>
              </a:xfrm>
              <a:prstGeom prst="round1Rect">
                <a:avLst/>
              </a:prstGeom>
            </p:spPr>
            <p:style>
              <a:lnRef idx="0">
                <a:schemeClr val="lt1">
                  <a:hueOff val="0"/>
                  <a:satOff val="0"/>
                  <a:lumOff val="0"/>
                  <a:alphaOff val="0"/>
                </a:schemeClr>
              </a:lnRef>
              <a:fillRef idx="3">
                <a:schemeClr val="accent3">
                  <a:hueOff val="-5580972"/>
                  <a:satOff val="-30571"/>
                  <a:lumOff val="9412"/>
                  <a:alphaOff val="0"/>
                </a:schemeClr>
              </a:fillRef>
              <a:effectRef idx="3">
                <a:schemeClr val="accent3">
                  <a:hueOff val="-5580972"/>
                  <a:satOff val="-30571"/>
                  <a:lumOff val="9412"/>
                  <a:alphaOff val="0"/>
                </a:schemeClr>
              </a:effectRef>
              <a:fontRef idx="minor">
                <a:schemeClr val="lt1"/>
              </a:fontRef>
            </p:style>
          </p:sp>
          <p:sp>
            <p:nvSpPr>
              <p:cNvPr id="18" name="单圆角矩形 4"/>
              <p:cNvSpPr txBox="1"/>
              <p:nvPr/>
            </p:nvSpPr>
            <p:spPr>
              <a:xfrm>
                <a:off x="1524000" y="1380341"/>
                <a:ext cx="1524000" cy="8282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ECC</a:t>
                </a:r>
                <a:endParaRPr lang="zh-CN" altLang="en-US" sz="1400" kern="1200" dirty="0"/>
              </a:p>
            </p:txBody>
          </p:sp>
        </p:grpSp>
        <p:grpSp>
          <p:nvGrpSpPr>
            <p:cNvPr id="19" name="组合 18"/>
            <p:cNvGrpSpPr/>
            <p:nvPr/>
          </p:nvGrpSpPr>
          <p:grpSpPr>
            <a:xfrm>
              <a:off x="376080" y="3245778"/>
              <a:ext cx="1524000" cy="1104273"/>
              <a:chOff x="0" y="1104273"/>
              <a:chExt cx="1524000" cy="1104273"/>
            </a:xfrm>
          </p:grpSpPr>
          <p:sp>
            <p:nvSpPr>
              <p:cNvPr id="20" name="单圆角矩形 19"/>
              <p:cNvSpPr/>
              <p:nvPr/>
            </p:nvSpPr>
            <p:spPr>
              <a:xfrm rot="10800000">
                <a:off x="0" y="1104273"/>
                <a:ext cx="1524000" cy="1104273"/>
              </a:xfrm>
              <a:prstGeom prst="round1Rect">
                <a:avLst/>
              </a:prstGeom>
            </p:spPr>
            <p:style>
              <a:lnRef idx="0">
                <a:schemeClr val="lt1">
                  <a:hueOff val="0"/>
                  <a:satOff val="0"/>
                  <a:lumOff val="0"/>
                  <a:alphaOff val="0"/>
                </a:schemeClr>
              </a:lnRef>
              <a:fillRef idx="3">
                <a:schemeClr val="accent3">
                  <a:hueOff val="-3720648"/>
                  <a:satOff val="-20381"/>
                  <a:lumOff val="6275"/>
                  <a:alphaOff val="0"/>
                </a:schemeClr>
              </a:fillRef>
              <a:effectRef idx="3">
                <a:schemeClr val="accent3">
                  <a:hueOff val="-3720648"/>
                  <a:satOff val="-20381"/>
                  <a:lumOff val="6275"/>
                  <a:alphaOff val="0"/>
                </a:schemeClr>
              </a:effectRef>
              <a:fontRef idx="minor">
                <a:schemeClr val="lt1"/>
              </a:fontRef>
            </p:style>
          </p:sp>
          <p:sp>
            <p:nvSpPr>
              <p:cNvPr id="21" name="单圆角矩形 4"/>
              <p:cNvSpPr txBox="1"/>
              <p:nvPr/>
            </p:nvSpPr>
            <p:spPr>
              <a:xfrm rot="21600000">
                <a:off x="0" y="1380341"/>
                <a:ext cx="1524000" cy="8282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Other Internal System</a:t>
                </a:r>
                <a:endParaRPr lang="zh-CN" altLang="en-US" sz="1400" kern="1200" dirty="0"/>
              </a:p>
            </p:txBody>
          </p:sp>
        </p:grpSp>
        <p:grpSp>
          <p:nvGrpSpPr>
            <p:cNvPr id="22" name="组合 21"/>
            <p:cNvGrpSpPr/>
            <p:nvPr/>
          </p:nvGrpSpPr>
          <p:grpSpPr>
            <a:xfrm>
              <a:off x="376080" y="1025582"/>
              <a:ext cx="1524000" cy="1104273"/>
              <a:chOff x="0" y="0"/>
              <a:chExt cx="1524000" cy="1104273"/>
            </a:xfrm>
          </p:grpSpPr>
          <p:sp>
            <p:nvSpPr>
              <p:cNvPr id="23" name="单圆角矩形 22"/>
              <p:cNvSpPr/>
              <p:nvPr/>
            </p:nvSpPr>
            <p:spPr>
              <a:xfrm rot="16200000">
                <a:off x="209863" y="-209863"/>
                <a:ext cx="1104273" cy="1524000"/>
              </a:xfrm>
              <a:prstGeom prst="round1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4" name="单圆角矩形 4"/>
              <p:cNvSpPr txBox="1"/>
              <p:nvPr/>
            </p:nvSpPr>
            <p:spPr>
              <a:xfrm rot="21600000">
                <a:off x="0" y="0"/>
                <a:ext cx="1524000" cy="8282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SRM</a:t>
                </a:r>
                <a:endParaRPr lang="zh-CN" altLang="en-US" sz="1400" kern="1200" dirty="0"/>
              </a:p>
            </p:txBody>
          </p:sp>
        </p:grpSp>
        <p:cxnSp>
          <p:nvCxnSpPr>
            <p:cNvPr id="26" name="直接连接符 25"/>
            <p:cNvCxnSpPr>
              <a:stCxn id="23" idx="1"/>
            </p:cNvCxnSpPr>
            <p:nvPr/>
          </p:nvCxnSpPr>
          <p:spPr>
            <a:xfrm>
              <a:off x="1138080" y="2129857"/>
              <a:ext cx="985648" cy="268942"/>
            </a:xfrm>
            <a:prstGeom prst="line">
              <a:avLst/>
            </a:prstGeom>
            <a:ln>
              <a:solidFill>
                <a:srgbClr val="F07F0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2" idx="2"/>
              <a:endCxn id="20" idx="2"/>
            </p:cNvCxnSpPr>
            <p:nvPr/>
          </p:nvCxnSpPr>
          <p:spPr>
            <a:xfrm flipH="1">
              <a:off x="1138080" y="2796978"/>
              <a:ext cx="985648" cy="44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2" idx="4"/>
            </p:cNvCxnSpPr>
            <p:nvPr/>
          </p:nvCxnSpPr>
          <p:spPr>
            <a:xfrm>
              <a:off x="2965961" y="2796978"/>
              <a:ext cx="1257231" cy="491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5" idx="1"/>
              <a:endCxn id="12" idx="0"/>
            </p:cNvCxnSpPr>
            <p:nvPr/>
          </p:nvCxnSpPr>
          <p:spPr>
            <a:xfrm flipH="1">
              <a:off x="2782732" y="1439686"/>
              <a:ext cx="565132" cy="762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2" idx="5"/>
              <a:endCxn id="6" idx="0"/>
            </p:cNvCxnSpPr>
            <p:nvPr/>
          </p:nvCxnSpPr>
          <p:spPr>
            <a:xfrm>
              <a:off x="3203848" y="2559090"/>
              <a:ext cx="3620681" cy="123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文本框 46"/>
          <p:cNvSpPr txBox="1"/>
          <p:nvPr/>
        </p:nvSpPr>
        <p:spPr>
          <a:xfrm>
            <a:off x="4221673" y="2568348"/>
            <a:ext cx="4719955" cy="2308324"/>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All systems interaction will be handled by PI.</a:t>
            </a:r>
          </a:p>
          <a:p>
            <a:pPr marL="285750" indent="-285750">
              <a:buFont typeface="Wingdings" panose="05000000000000000000" pitchFamily="2" charset="2"/>
              <a:buChar char="Ø"/>
            </a:pPr>
            <a:r>
              <a:rPr lang="en-US" altLang="zh-CN" dirty="0" smtClean="0"/>
              <a:t>The data mapping should be customized in PI for each integration.</a:t>
            </a:r>
          </a:p>
          <a:p>
            <a:pPr marL="285750" indent="-285750">
              <a:buFont typeface="Wingdings" panose="05000000000000000000" pitchFamily="2" charset="2"/>
              <a:buChar char="Ø"/>
            </a:pPr>
            <a:r>
              <a:rPr lang="en-US" altLang="zh-CN" dirty="0" smtClean="0"/>
              <a:t>For third party external system, the products only need to focus on the standard OPEN API development.</a:t>
            </a:r>
          </a:p>
          <a:p>
            <a:pPr marL="285750" indent="-285750">
              <a:buFont typeface="Wingdings" panose="05000000000000000000" pitchFamily="2" charset="2"/>
              <a:buChar char="Ø"/>
            </a:pPr>
            <a:r>
              <a:rPr lang="en-US" altLang="zh-CN" dirty="0" smtClean="0"/>
              <a:t>Customer should pay for PI product and PI customization effort.</a:t>
            </a:r>
            <a:endParaRPr lang="zh-CN" altLang="en-US" dirty="0"/>
          </a:p>
        </p:txBody>
      </p:sp>
    </p:spTree>
    <p:extLst>
      <p:ext uri="{BB962C8B-B14F-4D97-AF65-F5344CB8AC3E}">
        <p14:creationId xmlns:p14="http://schemas.microsoft.com/office/powerpoint/2010/main" val="2357967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a:t>
            </a:r>
            <a:r>
              <a:rPr lang="en-US" altLang="zh-CN" dirty="0" smtClean="0"/>
              <a:t>Integration – Using HCI</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44" y="915566"/>
            <a:ext cx="5943600" cy="3143250"/>
          </a:xfrm>
          <a:prstGeom prst="rect">
            <a:avLst/>
          </a:prstGeom>
        </p:spPr>
      </p:pic>
      <p:sp>
        <p:nvSpPr>
          <p:cNvPr id="8" name="文本框 7"/>
          <p:cNvSpPr txBox="1"/>
          <p:nvPr/>
        </p:nvSpPr>
        <p:spPr>
          <a:xfrm>
            <a:off x="5388512" y="1075730"/>
            <a:ext cx="3727355" cy="313932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All systems interaction will be handled by PI.</a:t>
            </a:r>
          </a:p>
          <a:p>
            <a:pPr marL="285750" indent="-285750">
              <a:buFont typeface="Wingdings" panose="05000000000000000000" pitchFamily="2" charset="2"/>
              <a:buChar char="Ø"/>
            </a:pPr>
            <a:r>
              <a:rPr lang="en-US" altLang="zh-CN" dirty="0" smtClean="0"/>
              <a:t>The data mapping should be customized in PI for each integration.</a:t>
            </a:r>
          </a:p>
          <a:p>
            <a:pPr marL="285750" indent="-285750">
              <a:buFont typeface="Wingdings" panose="05000000000000000000" pitchFamily="2" charset="2"/>
              <a:buChar char="Ø"/>
            </a:pPr>
            <a:r>
              <a:rPr lang="en-US" altLang="zh-CN" dirty="0" smtClean="0"/>
              <a:t>For third party external system, the products only need to focus on the standard OPEN API development.</a:t>
            </a:r>
          </a:p>
          <a:p>
            <a:pPr marL="285750" indent="-285750">
              <a:buFont typeface="Wingdings" panose="05000000000000000000" pitchFamily="2" charset="2"/>
              <a:buChar char="Ø"/>
            </a:pPr>
            <a:r>
              <a:rPr lang="en-US" altLang="zh-CN" dirty="0" smtClean="0"/>
              <a:t>Customer should pay for the SAP cloud service and customization effort.</a:t>
            </a:r>
            <a:endParaRPr lang="zh-CN" altLang="en-US" dirty="0"/>
          </a:p>
        </p:txBody>
      </p:sp>
    </p:spTree>
    <p:extLst>
      <p:ext uri="{BB962C8B-B14F-4D97-AF65-F5344CB8AC3E}">
        <p14:creationId xmlns:p14="http://schemas.microsoft.com/office/powerpoint/2010/main" val="29689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3906378" y="1983466"/>
            <a:ext cx="1182660"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900" dirty="0" smtClean="0"/>
              <a:t>Integration Server</a:t>
            </a:r>
            <a:endParaRPr lang="zh-CN" altLang="en-US" sz="900" dirty="0"/>
          </a:p>
        </p:txBody>
      </p:sp>
      <p:sp>
        <p:nvSpPr>
          <p:cNvPr id="2" name="标题 1"/>
          <p:cNvSpPr>
            <a:spLocks noGrp="1"/>
          </p:cNvSpPr>
          <p:nvPr>
            <p:ph type="title"/>
          </p:nvPr>
        </p:nvSpPr>
        <p:spPr/>
        <p:txBody>
          <a:bodyPr/>
          <a:lstStyle/>
          <a:p>
            <a:r>
              <a:rPr lang="en-US" altLang="zh-CN" dirty="0" smtClean="0"/>
              <a:t>System </a:t>
            </a:r>
            <a:r>
              <a:rPr lang="en-US" altLang="zh-CN" dirty="0"/>
              <a:t>Integration </a:t>
            </a:r>
            <a:r>
              <a:rPr lang="en-US" altLang="zh-CN" dirty="0" smtClean="0"/>
              <a:t>Landscape - Customization</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6" name="矩形 5"/>
          <p:cNvSpPr/>
          <p:nvPr/>
        </p:nvSpPr>
        <p:spPr>
          <a:xfrm>
            <a:off x="251520" y="1983465"/>
            <a:ext cx="3600400" cy="2713375"/>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8" name="任意多边形 7"/>
          <p:cNvSpPr/>
          <p:nvPr/>
        </p:nvSpPr>
        <p:spPr>
          <a:xfrm>
            <a:off x="323528"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APQP/PPAP</a:t>
            </a:r>
            <a:endParaRPr lang="zh-CN" altLang="en-US" sz="900" dirty="0"/>
          </a:p>
        </p:txBody>
      </p:sp>
      <p:sp>
        <p:nvSpPr>
          <p:cNvPr id="9" name="任意多边形 8"/>
          <p:cNvSpPr/>
          <p:nvPr/>
        </p:nvSpPr>
        <p:spPr>
          <a:xfrm>
            <a:off x="1308542"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BOSS</a:t>
            </a:r>
            <a:endParaRPr lang="zh-CN" altLang="en-US" sz="900" dirty="0"/>
          </a:p>
        </p:txBody>
      </p:sp>
      <p:sp>
        <p:nvSpPr>
          <p:cNvPr id="10" name="任意多边形 9"/>
          <p:cNvSpPr/>
          <p:nvPr/>
        </p:nvSpPr>
        <p:spPr>
          <a:xfrm>
            <a:off x="2287124"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AUDIT</a:t>
            </a:r>
            <a:endParaRPr lang="zh-CN" altLang="en-US" sz="900" dirty="0"/>
          </a:p>
        </p:txBody>
      </p:sp>
      <p:sp>
        <p:nvSpPr>
          <p:cNvPr id="11" name="任意多边形 10"/>
          <p:cNvSpPr/>
          <p:nvPr/>
        </p:nvSpPr>
        <p:spPr>
          <a:xfrm>
            <a:off x="323528" y="296880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DOCUMENT</a:t>
            </a:r>
            <a:endParaRPr lang="zh-CN" altLang="en-US" sz="900" dirty="0"/>
          </a:p>
        </p:txBody>
      </p:sp>
      <p:sp>
        <p:nvSpPr>
          <p:cNvPr id="12" name="任意多边形 11"/>
          <p:cNvSpPr/>
          <p:nvPr/>
        </p:nvSpPr>
        <p:spPr>
          <a:xfrm>
            <a:off x="1308542" y="2968805"/>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3" name="任意多边形 12"/>
          <p:cNvSpPr/>
          <p:nvPr/>
        </p:nvSpPr>
        <p:spPr>
          <a:xfrm>
            <a:off x="2287124" y="296880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4" name="任意多边形 13"/>
          <p:cNvSpPr/>
          <p:nvPr/>
        </p:nvSpPr>
        <p:spPr>
          <a:xfrm>
            <a:off x="323528" y="348665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TPM</a:t>
            </a:r>
            <a:endParaRPr lang="zh-CN" altLang="en-US" sz="900" dirty="0"/>
          </a:p>
        </p:txBody>
      </p:sp>
      <p:sp>
        <p:nvSpPr>
          <p:cNvPr id="15" name="任意多边形 14"/>
          <p:cNvSpPr/>
          <p:nvPr/>
        </p:nvSpPr>
        <p:spPr>
          <a:xfrm>
            <a:off x="1308542" y="349857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INSPECTION</a:t>
            </a:r>
            <a:endParaRPr lang="zh-CN" altLang="en-US" sz="900" dirty="0"/>
          </a:p>
        </p:txBody>
      </p:sp>
      <p:sp>
        <p:nvSpPr>
          <p:cNvPr id="16" name="任意多边形 15"/>
          <p:cNvSpPr/>
          <p:nvPr/>
        </p:nvSpPr>
        <p:spPr>
          <a:xfrm>
            <a:off x="2287124" y="351606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17" name="矩形 16"/>
          <p:cNvSpPr/>
          <p:nvPr/>
        </p:nvSpPr>
        <p:spPr>
          <a:xfrm>
            <a:off x="5132922" y="1983466"/>
            <a:ext cx="3600400" cy="2713374"/>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sp>
        <p:nvSpPr>
          <p:cNvPr id="20" name="任意多边形 19"/>
          <p:cNvSpPr/>
          <p:nvPr/>
        </p:nvSpPr>
        <p:spPr>
          <a:xfrm>
            <a:off x="5197506"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SRM</a:t>
            </a:r>
            <a:endParaRPr lang="zh-CN" altLang="en-US" sz="900" kern="1200" dirty="0"/>
          </a:p>
        </p:txBody>
      </p:sp>
      <p:sp>
        <p:nvSpPr>
          <p:cNvPr id="21" name="任意多边形 20"/>
          <p:cNvSpPr/>
          <p:nvPr/>
        </p:nvSpPr>
        <p:spPr>
          <a:xfrm>
            <a:off x="6053837"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CRM</a:t>
            </a:r>
            <a:endParaRPr lang="zh-CN" altLang="en-US" sz="900" kern="1200" dirty="0"/>
          </a:p>
        </p:txBody>
      </p:sp>
      <p:sp>
        <p:nvSpPr>
          <p:cNvPr id="22" name="任意多边形 21"/>
          <p:cNvSpPr/>
          <p:nvPr/>
        </p:nvSpPr>
        <p:spPr>
          <a:xfrm>
            <a:off x="6910168"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ECC</a:t>
            </a:r>
            <a:endParaRPr lang="zh-CN" altLang="en-US" sz="900" kern="1200" dirty="0"/>
          </a:p>
        </p:txBody>
      </p:sp>
      <p:sp>
        <p:nvSpPr>
          <p:cNvPr id="23" name="任意多边形 22"/>
          <p:cNvSpPr/>
          <p:nvPr/>
        </p:nvSpPr>
        <p:spPr>
          <a:xfrm>
            <a:off x="7766499"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Other Models</a:t>
            </a:r>
            <a:endParaRPr lang="zh-CN" altLang="en-US" sz="900" kern="1200" dirty="0"/>
          </a:p>
        </p:txBody>
      </p:sp>
      <p:sp>
        <p:nvSpPr>
          <p:cNvPr id="25" name="左箭头 24"/>
          <p:cNvSpPr/>
          <p:nvPr/>
        </p:nvSpPr>
        <p:spPr>
          <a:xfrm>
            <a:off x="3878982" y="2211710"/>
            <a:ext cx="1226544" cy="591147"/>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6" name="双大括号 25"/>
          <p:cNvSpPr/>
          <p:nvPr/>
        </p:nvSpPr>
        <p:spPr>
          <a:xfrm>
            <a:off x="4218083" y="238653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Initial Load</a:t>
            </a:r>
            <a:endParaRPr lang="zh-CN" altLang="en-US" sz="700" u="sng" dirty="0"/>
          </a:p>
        </p:txBody>
      </p:sp>
      <p:sp>
        <p:nvSpPr>
          <p:cNvPr id="27" name="左箭头 26"/>
          <p:cNvSpPr/>
          <p:nvPr/>
        </p:nvSpPr>
        <p:spPr>
          <a:xfrm>
            <a:off x="3873500" y="2715766"/>
            <a:ext cx="1226544" cy="602956"/>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8" name="双大括号 27"/>
          <p:cNvSpPr/>
          <p:nvPr/>
        </p:nvSpPr>
        <p:spPr>
          <a:xfrm>
            <a:off x="4212601" y="290289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Delta Load</a:t>
            </a:r>
            <a:endParaRPr lang="zh-CN" altLang="en-US" sz="700" u="sng" dirty="0"/>
          </a:p>
        </p:txBody>
      </p:sp>
      <p:sp>
        <p:nvSpPr>
          <p:cNvPr id="31" name="流程图: 磁盘 30"/>
          <p:cNvSpPr/>
          <p:nvPr/>
        </p:nvSpPr>
        <p:spPr>
          <a:xfrm>
            <a:off x="524608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Supplier Info</a:t>
            </a:r>
            <a:endParaRPr lang="zh-CN" altLang="en-US" sz="1200" dirty="0"/>
          </a:p>
        </p:txBody>
      </p:sp>
      <p:sp>
        <p:nvSpPr>
          <p:cNvPr id="32" name="流程图: 磁盘 31"/>
          <p:cNvSpPr/>
          <p:nvPr/>
        </p:nvSpPr>
        <p:spPr>
          <a:xfrm>
            <a:off x="756072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Parts Info</a:t>
            </a:r>
            <a:endParaRPr lang="zh-CN" altLang="en-US" sz="1200" dirty="0"/>
          </a:p>
        </p:txBody>
      </p:sp>
      <p:sp>
        <p:nvSpPr>
          <p:cNvPr id="33" name="流程图: 磁盘 32"/>
          <p:cNvSpPr/>
          <p:nvPr/>
        </p:nvSpPr>
        <p:spPr>
          <a:xfrm>
            <a:off x="640340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Equipment Info</a:t>
            </a:r>
            <a:endParaRPr lang="zh-CN" altLang="en-US" sz="1200" dirty="0"/>
          </a:p>
        </p:txBody>
      </p:sp>
      <p:sp>
        <p:nvSpPr>
          <p:cNvPr id="34" name="流程图: 磁盘 33"/>
          <p:cNvSpPr/>
          <p:nvPr/>
        </p:nvSpPr>
        <p:spPr>
          <a:xfrm>
            <a:off x="5844593"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 Info</a:t>
            </a:r>
            <a:endParaRPr lang="zh-CN" altLang="en-US" sz="1200" dirty="0"/>
          </a:p>
        </p:txBody>
      </p:sp>
      <p:sp>
        <p:nvSpPr>
          <p:cNvPr id="35" name="流程图: 磁盘 34"/>
          <p:cNvSpPr/>
          <p:nvPr/>
        </p:nvSpPr>
        <p:spPr>
          <a:xfrm>
            <a:off x="7010944"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Other Info</a:t>
            </a:r>
            <a:endParaRPr lang="zh-CN" altLang="en-US" sz="1200" dirty="0"/>
          </a:p>
        </p:txBody>
      </p:sp>
      <p:sp>
        <p:nvSpPr>
          <p:cNvPr id="46" name="上箭头 45"/>
          <p:cNvSpPr/>
          <p:nvPr/>
        </p:nvSpPr>
        <p:spPr>
          <a:xfrm>
            <a:off x="5554162" y="3320366"/>
            <a:ext cx="2787015" cy="282922"/>
          </a:xfrm>
          <a:prstGeom prst="upArrow">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16200000" scaled="1"/>
            <a:tileRect/>
          </a:gradFill>
          <a:ln w="3175">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Extract</a:t>
            </a:r>
            <a:endParaRPr lang="zh-CN" altLang="en-US" dirty="0">
              <a:solidFill>
                <a:schemeClr val="tx1"/>
              </a:solidFill>
            </a:endParaRPr>
          </a:p>
        </p:txBody>
      </p:sp>
      <p:sp>
        <p:nvSpPr>
          <p:cNvPr id="47" name="矩形 46"/>
          <p:cNvSpPr/>
          <p:nvPr/>
        </p:nvSpPr>
        <p:spPr>
          <a:xfrm>
            <a:off x="3298689" y="2427734"/>
            <a:ext cx="481223" cy="1571330"/>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eaVert" wrap="square" lIns="89092" tIns="102406" rIns="89093" bIns="102405" numCol="1" spcCol="1270" anchor="ctr" anchorCtr="0">
            <a:noAutofit/>
          </a:bodyPr>
          <a:lstStyle/>
          <a:p>
            <a:pPr algn="ctr" defTabSz="1511300">
              <a:lnSpc>
                <a:spcPct val="90000"/>
              </a:lnSpc>
              <a:spcBef>
                <a:spcPct val="0"/>
              </a:spcBef>
              <a:spcAft>
                <a:spcPct val="35000"/>
              </a:spcAft>
            </a:pPr>
            <a:r>
              <a:rPr lang="en-US" altLang="zh-CN" dirty="0"/>
              <a:t>Web Services</a:t>
            </a:r>
            <a:endParaRPr lang="zh-CN" altLang="en-US" dirty="0"/>
          </a:p>
        </p:txBody>
      </p:sp>
      <p:sp>
        <p:nvSpPr>
          <p:cNvPr id="48" name="矩形 47"/>
          <p:cNvSpPr/>
          <p:nvPr/>
        </p:nvSpPr>
        <p:spPr>
          <a:xfrm>
            <a:off x="0" y="1059582"/>
            <a:ext cx="9144000" cy="576064"/>
          </a:xfrm>
          <a:prstGeom prst="rect">
            <a:avLst/>
          </a:prstGeom>
          <a:solidFill>
            <a:schemeClr val="tx2">
              <a:lumMod val="25000"/>
              <a:lumOff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251520" y="1128599"/>
            <a:ext cx="3615946" cy="413080"/>
            <a:chOff x="251520" y="1226640"/>
            <a:chExt cx="3615946" cy="413080"/>
          </a:xfrm>
          <a:solidFill>
            <a:srgbClr val="FF0000">
              <a:alpha val="69804"/>
            </a:srgbClr>
          </a:solidFill>
          <a:effectLst>
            <a:outerShdw blurRad="50800" dist="38100" dir="5400000" algn="t" rotWithShape="0">
              <a:prstClr val="black">
                <a:alpha val="40000"/>
              </a:prstClr>
            </a:outerShdw>
          </a:effectLst>
        </p:grpSpPr>
        <p:sp>
          <p:nvSpPr>
            <p:cNvPr id="49" name="五边形 48"/>
            <p:cNvSpPr/>
            <p:nvPr/>
          </p:nvSpPr>
          <p:spPr>
            <a:xfrm>
              <a:off x="2483768" y="1229631"/>
              <a:ext cx="1383698" cy="41008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五边形 49"/>
            <p:cNvSpPr/>
            <p:nvPr/>
          </p:nvSpPr>
          <p:spPr>
            <a:xfrm flipH="1">
              <a:off x="251520" y="1226640"/>
              <a:ext cx="2232248" cy="410925"/>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5102194" y="1136167"/>
            <a:ext cx="3718277" cy="405513"/>
            <a:chOff x="251520" y="1234208"/>
            <a:chExt cx="3615946" cy="405513"/>
          </a:xfrm>
          <a:solidFill>
            <a:srgbClr val="00B050">
              <a:alpha val="69804"/>
            </a:srgbClr>
          </a:solidFill>
          <a:effectLst>
            <a:outerShdw blurRad="50800" dist="38100" dir="5400000" algn="t" rotWithShape="0">
              <a:prstClr val="black">
                <a:alpha val="40000"/>
              </a:prstClr>
            </a:outerShdw>
          </a:effectLst>
        </p:grpSpPr>
        <p:sp>
          <p:nvSpPr>
            <p:cNvPr id="53" name="五边形 52"/>
            <p:cNvSpPr/>
            <p:nvPr/>
          </p:nvSpPr>
          <p:spPr>
            <a:xfrm>
              <a:off x="2483768" y="1234208"/>
              <a:ext cx="1383698" cy="405513"/>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五边形 53"/>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3878982" y="1131590"/>
            <a:ext cx="1223212" cy="403357"/>
            <a:chOff x="251520" y="1234208"/>
            <a:chExt cx="3615946" cy="403357"/>
          </a:xfrm>
          <a:solidFill>
            <a:srgbClr val="FFFF00">
              <a:alpha val="69804"/>
            </a:srgbClr>
          </a:solidFill>
          <a:effectLst>
            <a:outerShdw blurRad="50800" dist="38100" dir="5400000" algn="t" rotWithShape="0">
              <a:prstClr val="black">
                <a:alpha val="40000"/>
              </a:prstClr>
            </a:outerShdw>
          </a:effectLst>
        </p:grpSpPr>
        <p:sp>
          <p:nvSpPr>
            <p:cNvPr id="56" name="五边形 55"/>
            <p:cNvSpPr/>
            <p:nvPr/>
          </p:nvSpPr>
          <p:spPr>
            <a:xfrm>
              <a:off x="2483768" y="1236364"/>
              <a:ext cx="1383698" cy="401201"/>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五边形 56"/>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700922" y="1153410"/>
            <a:ext cx="2736647" cy="369332"/>
          </a:xfrm>
          <a:prstGeom prst="rect">
            <a:avLst/>
          </a:prstGeom>
          <a:noFill/>
        </p:spPr>
        <p:txBody>
          <a:bodyPr wrap="none" rtlCol="0">
            <a:spAutoFit/>
          </a:bodyPr>
          <a:lstStyle/>
          <a:p>
            <a:r>
              <a:rPr lang="en-US" altLang="zh-CN" dirty="0" smtClean="0"/>
              <a:t>Public Cloud/Private Cloud</a:t>
            </a:r>
            <a:endParaRPr lang="zh-CN" altLang="en-US" dirty="0"/>
          </a:p>
        </p:txBody>
      </p:sp>
      <p:sp>
        <p:nvSpPr>
          <p:cNvPr id="59" name="文本框 58"/>
          <p:cNvSpPr txBox="1"/>
          <p:nvPr/>
        </p:nvSpPr>
        <p:spPr>
          <a:xfrm>
            <a:off x="4159241" y="1159485"/>
            <a:ext cx="697627" cy="369332"/>
          </a:xfrm>
          <a:prstGeom prst="rect">
            <a:avLst/>
          </a:prstGeom>
          <a:noFill/>
        </p:spPr>
        <p:txBody>
          <a:bodyPr wrap="none" rtlCol="0">
            <a:spAutoFit/>
          </a:bodyPr>
          <a:lstStyle/>
          <a:p>
            <a:r>
              <a:rPr lang="en-US" altLang="zh-CN" dirty="0" smtClean="0"/>
              <a:t>DMZ</a:t>
            </a:r>
            <a:endParaRPr lang="zh-CN" altLang="en-US" dirty="0"/>
          </a:p>
        </p:txBody>
      </p:sp>
      <p:sp>
        <p:nvSpPr>
          <p:cNvPr id="60" name="文本框 59"/>
          <p:cNvSpPr txBox="1"/>
          <p:nvPr/>
        </p:nvSpPr>
        <p:spPr>
          <a:xfrm>
            <a:off x="6532390" y="1153410"/>
            <a:ext cx="902811" cy="369332"/>
          </a:xfrm>
          <a:prstGeom prst="rect">
            <a:avLst/>
          </a:prstGeom>
          <a:noFill/>
        </p:spPr>
        <p:txBody>
          <a:bodyPr wrap="none" rtlCol="0">
            <a:spAutoFit/>
          </a:bodyPr>
          <a:lstStyle/>
          <a:p>
            <a:r>
              <a:rPr lang="en-US" altLang="zh-CN" dirty="0" smtClean="0"/>
              <a:t>Intranet</a:t>
            </a:r>
            <a:endParaRPr lang="zh-CN" altLang="en-US" dirty="0"/>
          </a:p>
        </p:txBody>
      </p:sp>
      <p:sp>
        <p:nvSpPr>
          <p:cNvPr id="62" name="流程图: 磁盘 61"/>
          <p:cNvSpPr/>
          <p:nvPr/>
        </p:nvSpPr>
        <p:spPr>
          <a:xfrm>
            <a:off x="4100562" y="3363838"/>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Data Cache</a:t>
            </a:r>
            <a:endParaRPr lang="zh-CN" altLang="en-US" sz="900" dirty="0">
              <a:solidFill>
                <a:schemeClr val="tx1"/>
              </a:solidFill>
            </a:endParaRPr>
          </a:p>
        </p:txBody>
      </p:sp>
      <p:sp>
        <p:nvSpPr>
          <p:cNvPr id="63" name="流程图: 磁盘 62"/>
          <p:cNvSpPr/>
          <p:nvPr/>
        </p:nvSpPr>
        <p:spPr>
          <a:xfrm>
            <a:off x="4097912" y="3670966"/>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Logs</a:t>
            </a:r>
            <a:endParaRPr lang="zh-CN" altLang="en-US" sz="900" dirty="0">
              <a:solidFill>
                <a:schemeClr val="tx1"/>
              </a:solidFill>
            </a:endParaRPr>
          </a:p>
        </p:txBody>
      </p:sp>
      <p:sp>
        <p:nvSpPr>
          <p:cNvPr id="7" name="五边形 6"/>
          <p:cNvSpPr/>
          <p:nvPr/>
        </p:nvSpPr>
        <p:spPr>
          <a:xfrm>
            <a:off x="251520" y="4270066"/>
            <a:ext cx="8481801" cy="423783"/>
          </a:xfrm>
          <a:prstGeom prst="homePlate">
            <a:avLst/>
          </a:prstGeom>
          <a:solidFill>
            <a:srgbClr val="F07F0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双大括号 29"/>
          <p:cNvSpPr/>
          <p:nvPr/>
        </p:nvSpPr>
        <p:spPr>
          <a:xfrm>
            <a:off x="899591" y="4318530"/>
            <a:ext cx="6866907" cy="358325"/>
          </a:xfrm>
          <a:prstGeom prst="bracePair">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u="sng" dirty="0" smtClean="0"/>
              <a:t>Business Objects can be leveraged by Core business System</a:t>
            </a:r>
            <a:endParaRPr lang="zh-CN" altLang="en-US" u="sng" dirty="0"/>
          </a:p>
        </p:txBody>
      </p:sp>
    </p:spTree>
    <p:extLst>
      <p:ext uri="{BB962C8B-B14F-4D97-AF65-F5344CB8AC3E}">
        <p14:creationId xmlns:p14="http://schemas.microsoft.com/office/powerpoint/2010/main" val="3874440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Customized System Integration </a:t>
            </a:r>
            <a:r>
              <a:rPr lang="en-US" altLang="zh-CN" sz="2400" dirty="0" smtClean="0"/>
              <a:t>Landscape – Integration Server</a:t>
            </a:r>
            <a:endParaRPr lang="zh-CN" altLang="en-US" sz="24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6" name="圆角矩形 5"/>
          <p:cNvSpPr/>
          <p:nvPr/>
        </p:nvSpPr>
        <p:spPr>
          <a:xfrm>
            <a:off x="899592" y="1779662"/>
            <a:ext cx="1296144"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grpSp>
        <p:nvGrpSpPr>
          <p:cNvPr id="18" name="组合 17"/>
          <p:cNvGrpSpPr/>
          <p:nvPr/>
        </p:nvGrpSpPr>
        <p:grpSpPr>
          <a:xfrm>
            <a:off x="1151620" y="2169015"/>
            <a:ext cx="756084" cy="1626871"/>
            <a:chOff x="2195736" y="1563638"/>
            <a:chExt cx="756084" cy="1626871"/>
          </a:xfrm>
        </p:grpSpPr>
        <p:sp>
          <p:nvSpPr>
            <p:cNvPr id="3" name="矩形 2"/>
            <p:cNvSpPr/>
            <p:nvPr/>
          </p:nvSpPr>
          <p:spPr>
            <a:xfrm>
              <a:off x="2195736"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91780"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95736"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91780"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195736"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91780"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95736"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91780"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95736"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91780"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95736"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591780"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左大括号 19"/>
          <p:cNvSpPr/>
          <p:nvPr/>
        </p:nvSpPr>
        <p:spPr>
          <a:xfrm>
            <a:off x="2249742" y="1287366"/>
            <a:ext cx="360040" cy="31565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p:cNvSpPr txBox="1"/>
          <p:nvPr/>
        </p:nvSpPr>
        <p:spPr>
          <a:xfrm>
            <a:off x="2609782" y="1170351"/>
            <a:ext cx="5760640" cy="3554819"/>
          </a:xfrm>
          <a:prstGeom prst="rect">
            <a:avLst/>
          </a:prstGeom>
          <a:noFill/>
        </p:spPr>
        <p:txBody>
          <a:bodyPr wrap="square" rtlCol="0">
            <a:spAutoFit/>
          </a:bodyPr>
          <a:lstStyle/>
          <a:p>
            <a:pPr marL="342900" indent="-342900">
              <a:buAutoNum type="arabicPeriod"/>
            </a:pPr>
            <a:r>
              <a:rPr lang="en-US" altLang="zh-CN" sz="1600" dirty="0" smtClean="0"/>
              <a:t>Interact with backend system (SRM, CRM, ERP…).</a:t>
            </a:r>
          </a:p>
          <a:p>
            <a:pPr marL="342900" indent="-342900">
              <a:buAutoNum type="arabicPeriod"/>
            </a:pPr>
            <a:r>
              <a:rPr lang="en-US" altLang="zh-CN" sz="1600" dirty="0" smtClean="0"/>
              <a:t>Data exchange with backend system approaches can be:</a:t>
            </a:r>
          </a:p>
          <a:p>
            <a:pPr marL="800100" lvl="1" indent="-342900">
              <a:buFont typeface="Arial" panose="020B0604020202020204" pitchFamily="34" charset="0"/>
              <a:buChar char="•"/>
            </a:pPr>
            <a:r>
              <a:rPr lang="en-US" altLang="zh-CN" sz="1100" dirty="0"/>
              <a:t>SFTP </a:t>
            </a:r>
          </a:p>
          <a:p>
            <a:pPr marL="800100" lvl="1" indent="-342900">
              <a:buFont typeface="Arial" panose="020B0604020202020204" pitchFamily="34" charset="0"/>
              <a:buChar char="•"/>
            </a:pPr>
            <a:r>
              <a:rPr lang="en-US" altLang="zh-CN" sz="1100" dirty="0"/>
              <a:t>BAPI</a:t>
            </a:r>
          </a:p>
          <a:p>
            <a:pPr marL="342900" indent="-342900">
              <a:buFontTx/>
              <a:buAutoNum type="arabicPeriod"/>
            </a:pPr>
            <a:r>
              <a:rPr lang="en-US" altLang="zh-CN" sz="1600" dirty="0" smtClean="0"/>
              <a:t>Interact </a:t>
            </a:r>
            <a:r>
              <a:rPr lang="en-US" altLang="zh-CN" sz="1600" dirty="0"/>
              <a:t>with frontend system (Omnex Products)</a:t>
            </a:r>
          </a:p>
          <a:p>
            <a:pPr marL="342900" indent="-342900">
              <a:buAutoNum type="arabicPeriod"/>
            </a:pPr>
            <a:r>
              <a:rPr lang="en-US" altLang="zh-CN" sz="1600" dirty="0" smtClean="0"/>
              <a:t>Data exchange with frontend system can be:</a:t>
            </a:r>
          </a:p>
          <a:p>
            <a:pPr marL="800100" lvl="1" indent="-342900">
              <a:buFont typeface="Arial" panose="020B0604020202020204" pitchFamily="34" charset="0"/>
              <a:buChar char="•"/>
            </a:pPr>
            <a:r>
              <a:rPr lang="en-US" altLang="zh-CN" sz="1100" dirty="0" smtClean="0"/>
              <a:t>Restful Web Service </a:t>
            </a:r>
            <a:endParaRPr lang="en-US" altLang="zh-CN" sz="1100" dirty="0"/>
          </a:p>
          <a:p>
            <a:pPr marL="342900" indent="-342900">
              <a:buAutoNum type="arabicPeriod"/>
            </a:pPr>
            <a:r>
              <a:rPr lang="en-US" altLang="zh-CN" sz="1600" dirty="0" smtClean="0"/>
              <a:t>Can </a:t>
            </a:r>
            <a:r>
              <a:rPr lang="en-US" altLang="zh-CN" sz="1600" dirty="0"/>
              <a:t>be installed within DMZ area to handle the data exchange between Omnex products and ERP system</a:t>
            </a:r>
            <a:r>
              <a:rPr lang="en-US" altLang="zh-CN" sz="1600" dirty="0" smtClean="0"/>
              <a:t>.</a:t>
            </a:r>
          </a:p>
          <a:p>
            <a:pPr marL="342900" indent="-342900">
              <a:buAutoNum type="arabicPeriod"/>
            </a:pPr>
            <a:r>
              <a:rPr lang="en-US" altLang="zh-CN" sz="1600" dirty="0" smtClean="0"/>
              <a:t>Can cache the business objects (such as supplier info) from ERP system to local.</a:t>
            </a:r>
          </a:p>
          <a:p>
            <a:pPr marL="342900" indent="-342900">
              <a:buAutoNum type="arabicPeriod"/>
            </a:pPr>
            <a:r>
              <a:rPr lang="en-US" altLang="zh-CN" sz="1600" dirty="0" smtClean="0"/>
              <a:t>Can record all data extracting and transferring process.</a:t>
            </a:r>
          </a:p>
          <a:p>
            <a:pPr marL="342900" indent="-342900">
              <a:buAutoNum type="arabicPeriod"/>
            </a:pPr>
            <a:r>
              <a:rPr lang="en-US" altLang="zh-CN" sz="1600" dirty="0" smtClean="0">
                <a:solidFill>
                  <a:srgbClr val="FF0000"/>
                </a:solidFill>
              </a:rPr>
              <a:t>Secured approach is built inside.</a:t>
            </a:r>
          </a:p>
          <a:p>
            <a:pPr marL="342900" indent="-342900">
              <a:buAutoNum type="arabicPeriod"/>
            </a:pPr>
            <a:r>
              <a:rPr lang="en-US" altLang="zh-CN" sz="1600" dirty="0" smtClean="0"/>
              <a:t>Provide </a:t>
            </a:r>
            <a:r>
              <a:rPr lang="en-US" altLang="zh-CN" sz="1600" dirty="0"/>
              <a:t>dashboard to view integration </a:t>
            </a:r>
            <a:r>
              <a:rPr lang="en-US" altLang="zh-CN" sz="1600" dirty="0" smtClean="0"/>
              <a:t>transactions.</a:t>
            </a:r>
            <a:endParaRPr lang="en-US" altLang="zh-CN" sz="1600" dirty="0"/>
          </a:p>
          <a:p>
            <a:pPr marL="342900" indent="-342900">
              <a:buAutoNum type="arabicPeriod"/>
            </a:pPr>
            <a:r>
              <a:rPr lang="en-US" altLang="zh-CN" sz="1600" dirty="0" smtClean="0"/>
              <a:t>Support </a:t>
            </a:r>
            <a:r>
              <a:rPr lang="en-US" altLang="zh-CN" sz="1600" dirty="0"/>
              <a:t>manually interaction to handle </a:t>
            </a:r>
            <a:r>
              <a:rPr lang="en-US" altLang="zh-CN" sz="1600" dirty="0" smtClean="0"/>
              <a:t>exceptions.</a:t>
            </a:r>
            <a:endParaRPr lang="en-US" altLang="zh-CN" sz="1600" dirty="0"/>
          </a:p>
        </p:txBody>
      </p:sp>
    </p:spTree>
    <p:extLst>
      <p:ext uri="{BB962C8B-B14F-4D97-AF65-F5344CB8AC3E}">
        <p14:creationId xmlns:p14="http://schemas.microsoft.com/office/powerpoint/2010/main" val="3741728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Customized System Integration </a:t>
            </a:r>
            <a:r>
              <a:rPr lang="en-US" altLang="zh-CN" sz="2400" dirty="0" smtClean="0"/>
              <a:t>Landscape – Backend (BAPI)</a:t>
            </a:r>
            <a:endParaRPr lang="zh-CN" altLang="en-US" sz="24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7" name="圆角矩形 6"/>
          <p:cNvSpPr/>
          <p:nvPr/>
        </p:nvSpPr>
        <p:spPr>
          <a:xfrm>
            <a:off x="255178" y="1599642"/>
            <a:ext cx="1364493"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sp>
        <p:nvSpPr>
          <p:cNvPr id="9" name="矩形 8"/>
          <p:cNvSpPr/>
          <p:nvPr/>
        </p:nvSpPr>
        <p:spPr>
          <a:xfrm>
            <a:off x="381193" y="1947164"/>
            <a:ext cx="360040"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solidFill>
                  <a:schemeClr val="tx1"/>
                </a:solidFill>
              </a:rPr>
              <a:t>Logs</a:t>
            </a:r>
            <a:endParaRPr lang="zh-CN" altLang="en-US" sz="600" dirty="0">
              <a:solidFill>
                <a:schemeClr val="tx1"/>
              </a:solidFill>
            </a:endParaRPr>
          </a:p>
        </p:txBody>
      </p:sp>
      <p:sp>
        <p:nvSpPr>
          <p:cNvPr id="10" name="矩形 9"/>
          <p:cNvSpPr/>
          <p:nvPr/>
        </p:nvSpPr>
        <p:spPr>
          <a:xfrm>
            <a:off x="777237" y="1947164"/>
            <a:ext cx="360040" cy="780362"/>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100" dirty="0" smtClean="0"/>
              <a:t>Security Control</a:t>
            </a:r>
            <a:endParaRPr lang="zh-CN" altLang="en-US" sz="1100" dirty="0"/>
          </a:p>
        </p:txBody>
      </p:sp>
      <p:sp>
        <p:nvSpPr>
          <p:cNvPr id="11" name="矩形 10"/>
          <p:cNvSpPr/>
          <p:nvPr/>
        </p:nvSpPr>
        <p:spPr>
          <a:xfrm>
            <a:off x="381193" y="2229333"/>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81193" y="2511502"/>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81193" y="279367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1193" y="307584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1193" y="335801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7237" y="2793671"/>
            <a:ext cx="360040" cy="780364"/>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Data Cache</a:t>
            </a:r>
            <a:endParaRPr lang="zh-CN" altLang="en-US" sz="1200" dirty="0"/>
          </a:p>
        </p:txBody>
      </p:sp>
      <p:sp>
        <p:nvSpPr>
          <p:cNvPr id="21" name="矩形 20"/>
          <p:cNvSpPr/>
          <p:nvPr/>
        </p:nvSpPr>
        <p:spPr>
          <a:xfrm>
            <a:off x="6732240" y="1637184"/>
            <a:ext cx="18002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grpSp>
        <p:nvGrpSpPr>
          <p:cNvPr id="44" name="组合 43"/>
          <p:cNvGrpSpPr/>
          <p:nvPr/>
        </p:nvGrpSpPr>
        <p:grpSpPr>
          <a:xfrm>
            <a:off x="1619672" y="1482338"/>
            <a:ext cx="5040560" cy="369332"/>
            <a:chOff x="1619672" y="1482338"/>
            <a:chExt cx="5040560" cy="369332"/>
          </a:xfrm>
        </p:grpSpPr>
        <p:grpSp>
          <p:nvGrpSpPr>
            <p:cNvPr id="31" name="组合 30"/>
            <p:cNvGrpSpPr/>
            <p:nvPr/>
          </p:nvGrpSpPr>
          <p:grpSpPr>
            <a:xfrm>
              <a:off x="1619672" y="1573163"/>
              <a:ext cx="5040560" cy="216024"/>
              <a:chOff x="1763688" y="1491630"/>
              <a:chExt cx="5040560" cy="216024"/>
            </a:xfrm>
          </p:grpSpPr>
          <p:cxnSp>
            <p:nvCxnSpPr>
              <p:cNvPr id="23" name="直接箭头连接符 22"/>
              <p:cNvCxnSpPr/>
              <p:nvPr/>
            </p:nvCxnSpPr>
            <p:spPr>
              <a:xfrm flipH="1">
                <a:off x="1763688" y="1707654"/>
                <a:ext cx="496855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444208" y="1491630"/>
                <a:ext cx="360040"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400" dirty="0">
                  <a:solidFill>
                    <a:schemeClr val="tx1"/>
                  </a:solidFill>
                </a:endParaRPr>
              </a:p>
            </p:txBody>
          </p:sp>
        </p:grpSp>
        <p:sp>
          <p:nvSpPr>
            <p:cNvPr id="25" name="文本框 24"/>
            <p:cNvSpPr txBox="1"/>
            <p:nvPr/>
          </p:nvSpPr>
          <p:spPr>
            <a:xfrm>
              <a:off x="1839888" y="1482338"/>
              <a:ext cx="4205767" cy="369332"/>
            </a:xfrm>
            <a:prstGeom prst="rect">
              <a:avLst/>
            </a:prstGeom>
            <a:noFill/>
          </p:spPr>
          <p:txBody>
            <a:bodyPr wrap="none" rtlCol="0">
              <a:spAutoFit/>
            </a:bodyPr>
            <a:lstStyle/>
            <a:p>
              <a:r>
                <a:rPr lang="en-US" altLang="zh-CN" dirty="0" smtClean="0"/>
                <a:t>Master Data Initial Post (Web Service Call)</a:t>
              </a:r>
              <a:endParaRPr lang="zh-CN" altLang="en-US" dirty="0"/>
            </a:p>
          </p:txBody>
        </p:sp>
      </p:grpSp>
      <p:sp>
        <p:nvSpPr>
          <p:cNvPr id="26" name="矩形 25"/>
          <p:cNvSpPr/>
          <p:nvPr/>
        </p:nvSpPr>
        <p:spPr>
          <a:xfrm>
            <a:off x="1173281" y="1947163"/>
            <a:ext cx="360040" cy="1626871"/>
          </a:xfrm>
          <a:prstGeom prst="rect">
            <a:avLst/>
          </a:prstGeom>
          <a:solidFill>
            <a:srgbClr val="FFC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Web Services</a:t>
            </a:r>
            <a:endParaRPr lang="zh-CN" altLang="en-US" dirty="0">
              <a:solidFill>
                <a:schemeClr val="tx1"/>
              </a:solidFill>
            </a:endParaRPr>
          </a:p>
        </p:txBody>
      </p:sp>
      <p:grpSp>
        <p:nvGrpSpPr>
          <p:cNvPr id="36" name="组合 35"/>
          <p:cNvGrpSpPr/>
          <p:nvPr/>
        </p:nvGrpSpPr>
        <p:grpSpPr>
          <a:xfrm>
            <a:off x="1619672" y="1986394"/>
            <a:ext cx="5040560" cy="369332"/>
            <a:chOff x="1619672" y="1986394"/>
            <a:chExt cx="5040560" cy="369332"/>
          </a:xfrm>
        </p:grpSpPr>
        <p:grpSp>
          <p:nvGrpSpPr>
            <p:cNvPr id="30" name="组合 29"/>
            <p:cNvGrpSpPr/>
            <p:nvPr/>
          </p:nvGrpSpPr>
          <p:grpSpPr>
            <a:xfrm>
              <a:off x="1619672" y="2075159"/>
              <a:ext cx="5040560" cy="216024"/>
              <a:chOff x="1772444" y="1948766"/>
              <a:chExt cx="5040560" cy="216024"/>
            </a:xfrm>
            <a:solidFill>
              <a:schemeClr val="accent1">
                <a:lumMod val="60000"/>
                <a:lumOff val="40000"/>
              </a:schemeClr>
            </a:solidFill>
          </p:grpSpPr>
          <p:cxnSp>
            <p:nvCxnSpPr>
              <p:cNvPr id="27" name="直接箭头连接符 26"/>
              <p:cNvCxnSpPr/>
              <p:nvPr/>
            </p:nvCxnSpPr>
            <p:spPr>
              <a:xfrm flipH="1">
                <a:off x="1772444" y="2164790"/>
                <a:ext cx="4968552"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452964" y="1948766"/>
                <a:ext cx="360040"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grpSp>
        <p:sp>
          <p:nvSpPr>
            <p:cNvPr id="29" name="文本框 28"/>
            <p:cNvSpPr txBox="1"/>
            <p:nvPr/>
          </p:nvSpPr>
          <p:spPr>
            <a:xfrm>
              <a:off x="1826940" y="1986394"/>
              <a:ext cx="4154471" cy="369332"/>
            </a:xfrm>
            <a:prstGeom prst="rect">
              <a:avLst/>
            </a:prstGeom>
            <a:noFill/>
          </p:spPr>
          <p:txBody>
            <a:bodyPr wrap="none" rtlCol="0">
              <a:spAutoFit/>
            </a:bodyPr>
            <a:lstStyle/>
            <a:p>
              <a:r>
                <a:rPr lang="en-US" altLang="zh-CN" dirty="0" smtClean="0"/>
                <a:t>Master Data Delta Post (Web Service Call)</a:t>
              </a:r>
              <a:endParaRPr lang="zh-CN" altLang="en-US" dirty="0"/>
            </a:p>
          </p:txBody>
        </p:sp>
      </p:grpSp>
      <p:sp>
        <p:nvSpPr>
          <p:cNvPr id="32" name="立方体 31"/>
          <p:cNvSpPr/>
          <p:nvPr/>
        </p:nvSpPr>
        <p:spPr>
          <a:xfrm>
            <a:off x="6837825"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立方体 32"/>
          <p:cNvSpPr/>
          <p:nvPr/>
        </p:nvSpPr>
        <p:spPr>
          <a:xfrm>
            <a:off x="7656971"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837825"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立方体 34"/>
          <p:cNvSpPr/>
          <p:nvPr/>
        </p:nvSpPr>
        <p:spPr>
          <a:xfrm>
            <a:off x="7659974"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619672" y="2490017"/>
            <a:ext cx="5040560" cy="369332"/>
            <a:chOff x="1619672" y="2490017"/>
            <a:chExt cx="5040560" cy="369332"/>
          </a:xfrm>
        </p:grpSpPr>
        <p:grpSp>
          <p:nvGrpSpPr>
            <p:cNvPr id="38" name="组合 37"/>
            <p:cNvGrpSpPr/>
            <p:nvPr/>
          </p:nvGrpSpPr>
          <p:grpSpPr>
            <a:xfrm>
              <a:off x="1619672" y="2578782"/>
              <a:ext cx="5040560" cy="216024"/>
              <a:chOff x="1772444" y="1948766"/>
              <a:chExt cx="5040560" cy="216024"/>
            </a:xfrm>
            <a:solidFill>
              <a:srgbClr val="00B0F0"/>
            </a:solidFill>
          </p:grpSpPr>
          <p:cxnSp>
            <p:nvCxnSpPr>
              <p:cNvPr id="40" name="直接箭头连接符 39"/>
              <p:cNvCxnSpPr/>
              <p:nvPr/>
            </p:nvCxnSpPr>
            <p:spPr>
              <a:xfrm flipH="1">
                <a:off x="1772444" y="2164790"/>
                <a:ext cx="4968552"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39" name="文本框 38"/>
            <p:cNvSpPr txBox="1"/>
            <p:nvPr/>
          </p:nvSpPr>
          <p:spPr>
            <a:xfrm>
              <a:off x="1826940" y="2490017"/>
              <a:ext cx="4204036" cy="369332"/>
            </a:xfrm>
            <a:prstGeom prst="rect">
              <a:avLst/>
            </a:prstGeom>
            <a:noFill/>
          </p:spPr>
          <p:txBody>
            <a:bodyPr wrap="none" rtlCol="0">
              <a:spAutoFit/>
            </a:bodyPr>
            <a:lstStyle/>
            <a:p>
              <a:r>
                <a:rPr lang="en-US" altLang="zh-CN" dirty="0" smtClean="0"/>
                <a:t>Transactional Data Post (Web Service Call)</a:t>
              </a:r>
              <a:endParaRPr lang="zh-CN" altLang="en-US" dirty="0"/>
            </a:p>
          </p:txBody>
        </p:sp>
      </p:grpSp>
      <p:sp>
        <p:nvSpPr>
          <p:cNvPr id="43" name="五边形 42"/>
          <p:cNvSpPr/>
          <p:nvPr/>
        </p:nvSpPr>
        <p:spPr>
          <a:xfrm rot="16200000">
            <a:off x="3395050" y="1610824"/>
            <a:ext cx="1705828" cy="4680520"/>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The Initial master data post is triggered from ERP side and post via Web service. (BAPI for SAP ERP)</a:t>
            </a:r>
          </a:p>
          <a:p>
            <a:pPr marL="342900" indent="-342900">
              <a:buAutoNum type="arabicPeriod"/>
            </a:pPr>
            <a:r>
              <a:rPr lang="en-US" altLang="zh-CN" sz="1200" dirty="0" smtClean="0">
                <a:solidFill>
                  <a:schemeClr val="tx1"/>
                </a:solidFill>
              </a:rPr>
              <a:t>The delta master data post is triggered from ERP side and post via Web service. (BAPI for SAP ERP) </a:t>
            </a:r>
          </a:p>
          <a:p>
            <a:pPr marL="342900" indent="-342900">
              <a:buAutoNum type="arabicPeriod"/>
            </a:pPr>
            <a:r>
              <a:rPr lang="en-US" altLang="zh-CN" sz="1200" dirty="0" smtClean="0">
                <a:solidFill>
                  <a:schemeClr val="tx1"/>
                </a:solidFill>
              </a:rPr>
              <a:t>The front server also can receive the transaction data on demand to meet the extended business requirements.</a:t>
            </a:r>
            <a:endParaRPr lang="zh-CN" altLang="en-US" sz="1200" dirty="0">
              <a:solidFill>
                <a:schemeClr val="tx1"/>
              </a:solidFill>
            </a:endParaRPr>
          </a:p>
        </p:txBody>
      </p:sp>
    </p:spTree>
    <p:extLst>
      <p:ext uri="{BB962C8B-B14F-4D97-AF65-F5344CB8AC3E}">
        <p14:creationId xmlns:p14="http://schemas.microsoft.com/office/powerpoint/2010/main" val="33136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arn(inVertical)">
                                      <p:cBhvr>
                                        <p:cTn id="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Customized System Integration </a:t>
            </a:r>
            <a:r>
              <a:rPr lang="en-US" altLang="zh-CN" sz="2400" dirty="0" smtClean="0"/>
              <a:t>Landscape – Backend (SFTP)</a:t>
            </a:r>
            <a:endParaRPr lang="zh-CN" altLang="en-US" sz="24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7" name="圆角矩形 6"/>
          <p:cNvSpPr/>
          <p:nvPr/>
        </p:nvSpPr>
        <p:spPr>
          <a:xfrm>
            <a:off x="255178" y="1310072"/>
            <a:ext cx="1364493"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sp>
        <p:nvSpPr>
          <p:cNvPr id="9" name="矩形 8"/>
          <p:cNvSpPr/>
          <p:nvPr/>
        </p:nvSpPr>
        <p:spPr>
          <a:xfrm>
            <a:off x="306191" y="1657593"/>
            <a:ext cx="360040" cy="216024"/>
          </a:xfrm>
          <a:prstGeom prst="rect">
            <a:avLst/>
          </a:prstGeom>
          <a:solidFill>
            <a:srgbClr val="00B0F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00" dirty="0" smtClean="0"/>
              <a:t>Cache</a:t>
            </a:r>
            <a:endParaRPr lang="zh-CN" altLang="en-US" sz="500" dirty="0"/>
          </a:p>
        </p:txBody>
      </p:sp>
      <p:sp>
        <p:nvSpPr>
          <p:cNvPr id="10" name="矩形 9"/>
          <p:cNvSpPr/>
          <p:nvPr/>
        </p:nvSpPr>
        <p:spPr>
          <a:xfrm>
            <a:off x="702235" y="1657593"/>
            <a:ext cx="401838" cy="779640"/>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Schedule Job</a:t>
            </a:r>
            <a:endParaRPr lang="zh-CN" altLang="en-US" sz="1200" dirty="0"/>
          </a:p>
        </p:txBody>
      </p:sp>
      <p:sp>
        <p:nvSpPr>
          <p:cNvPr id="11" name="矩形 10"/>
          <p:cNvSpPr/>
          <p:nvPr/>
        </p:nvSpPr>
        <p:spPr>
          <a:xfrm>
            <a:off x="306191" y="1939762"/>
            <a:ext cx="360040"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chemeClr val="tx1"/>
                </a:solidFill>
              </a:rPr>
              <a:t>Log</a:t>
            </a:r>
            <a:endParaRPr lang="zh-CN" altLang="en-US" sz="700" dirty="0">
              <a:solidFill>
                <a:schemeClr val="tx1"/>
              </a:solidFill>
            </a:endParaRPr>
          </a:p>
        </p:txBody>
      </p:sp>
      <p:sp>
        <p:nvSpPr>
          <p:cNvPr id="13" name="矩形 12"/>
          <p:cNvSpPr/>
          <p:nvPr/>
        </p:nvSpPr>
        <p:spPr>
          <a:xfrm>
            <a:off x="306191" y="222193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06191" y="250410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06191" y="2786269"/>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06191" y="306844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02235" y="2504100"/>
            <a:ext cx="399038" cy="780364"/>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Security Control</a:t>
            </a:r>
            <a:endParaRPr lang="zh-CN" altLang="en-US" sz="1200" dirty="0"/>
          </a:p>
        </p:txBody>
      </p:sp>
      <p:sp>
        <p:nvSpPr>
          <p:cNvPr id="21" name="矩形 20"/>
          <p:cNvSpPr/>
          <p:nvPr/>
        </p:nvSpPr>
        <p:spPr>
          <a:xfrm>
            <a:off x="6732240" y="1347614"/>
            <a:ext cx="18002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grpSp>
        <p:nvGrpSpPr>
          <p:cNvPr id="31" name="组合 30"/>
          <p:cNvGrpSpPr/>
          <p:nvPr/>
        </p:nvGrpSpPr>
        <p:grpSpPr>
          <a:xfrm>
            <a:off x="5004048" y="1321693"/>
            <a:ext cx="1656184" cy="216024"/>
            <a:chOff x="5148064" y="1491630"/>
            <a:chExt cx="1656184" cy="216024"/>
          </a:xfrm>
        </p:grpSpPr>
        <p:cxnSp>
          <p:nvCxnSpPr>
            <p:cNvPr id="23" name="直接箭头连接符 22"/>
            <p:cNvCxnSpPr/>
            <p:nvPr/>
          </p:nvCxnSpPr>
          <p:spPr>
            <a:xfrm flipH="1">
              <a:off x="5148064" y="1707654"/>
              <a:ext cx="1584176"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300192" y="1491630"/>
              <a:ext cx="504056"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1-1</a:t>
              </a:r>
              <a:endParaRPr lang="zh-CN" altLang="en-US" sz="1400" dirty="0">
                <a:solidFill>
                  <a:schemeClr val="tx1"/>
                </a:solidFill>
              </a:endParaRPr>
            </a:p>
          </p:txBody>
        </p:sp>
      </p:grpSp>
      <p:sp>
        <p:nvSpPr>
          <p:cNvPr id="26" name="矩形 25"/>
          <p:cNvSpPr/>
          <p:nvPr/>
        </p:nvSpPr>
        <p:spPr>
          <a:xfrm>
            <a:off x="1173281" y="2504101"/>
            <a:ext cx="360040" cy="780363"/>
          </a:xfrm>
          <a:prstGeom prst="rect">
            <a:avLst/>
          </a:prstGeom>
          <a:solidFill>
            <a:srgbClr val="FFC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chemeClr val="tx1"/>
                </a:solidFill>
              </a:rPr>
              <a:t>Web Services</a:t>
            </a:r>
            <a:endParaRPr lang="zh-CN" altLang="en-US" sz="1200" dirty="0">
              <a:solidFill>
                <a:schemeClr val="tx1"/>
              </a:solidFill>
            </a:endParaRPr>
          </a:p>
        </p:txBody>
      </p:sp>
      <p:grpSp>
        <p:nvGrpSpPr>
          <p:cNvPr id="30" name="组合 29"/>
          <p:cNvGrpSpPr/>
          <p:nvPr/>
        </p:nvGrpSpPr>
        <p:grpSpPr>
          <a:xfrm>
            <a:off x="5004048" y="1785589"/>
            <a:ext cx="1656184" cy="216024"/>
            <a:chOff x="5156820" y="1948766"/>
            <a:chExt cx="1656184" cy="216024"/>
          </a:xfrm>
          <a:solidFill>
            <a:schemeClr val="accent1">
              <a:lumMod val="60000"/>
              <a:lumOff val="40000"/>
            </a:schemeClr>
          </a:solidFill>
        </p:grpSpPr>
        <p:cxnSp>
          <p:nvCxnSpPr>
            <p:cNvPr id="27" name="直接箭头连接符 26"/>
            <p:cNvCxnSpPr/>
            <p:nvPr/>
          </p:nvCxnSpPr>
          <p:spPr>
            <a:xfrm flipH="1">
              <a:off x="5156820" y="2164790"/>
              <a:ext cx="1584176"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308948" y="1948766"/>
              <a:ext cx="504056"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2-1</a:t>
              </a:r>
              <a:endParaRPr lang="zh-CN" altLang="en-US" sz="1400" dirty="0">
                <a:solidFill>
                  <a:schemeClr val="tx1"/>
                </a:solidFill>
              </a:endParaRPr>
            </a:p>
          </p:txBody>
        </p:sp>
      </p:grpSp>
      <p:sp>
        <p:nvSpPr>
          <p:cNvPr id="32" name="立方体 31"/>
          <p:cNvSpPr/>
          <p:nvPr/>
        </p:nvSpPr>
        <p:spPr>
          <a:xfrm>
            <a:off x="6837825" y="192127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立方体 32"/>
          <p:cNvSpPr/>
          <p:nvPr/>
        </p:nvSpPr>
        <p:spPr>
          <a:xfrm>
            <a:off x="7656971" y="192127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837825" y="271456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立方体 34"/>
          <p:cNvSpPr/>
          <p:nvPr/>
        </p:nvSpPr>
        <p:spPr>
          <a:xfrm>
            <a:off x="7659974" y="271456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619672" y="2478459"/>
            <a:ext cx="5040560" cy="307777"/>
            <a:chOff x="1619672" y="2551572"/>
            <a:chExt cx="5040560" cy="307777"/>
          </a:xfrm>
        </p:grpSpPr>
        <p:grpSp>
          <p:nvGrpSpPr>
            <p:cNvPr id="38" name="组合 37"/>
            <p:cNvGrpSpPr/>
            <p:nvPr/>
          </p:nvGrpSpPr>
          <p:grpSpPr>
            <a:xfrm>
              <a:off x="1619672" y="2578782"/>
              <a:ext cx="5040560" cy="216024"/>
              <a:chOff x="1772444" y="1948766"/>
              <a:chExt cx="5040560" cy="216024"/>
            </a:xfrm>
            <a:solidFill>
              <a:srgbClr val="00B0F0"/>
            </a:solidFill>
          </p:grpSpPr>
          <p:cxnSp>
            <p:nvCxnSpPr>
              <p:cNvPr id="40" name="直接箭头连接符 39"/>
              <p:cNvCxnSpPr/>
              <p:nvPr/>
            </p:nvCxnSpPr>
            <p:spPr>
              <a:xfrm flipH="1">
                <a:off x="1772444" y="2164790"/>
                <a:ext cx="4968552"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39" name="文本框 38"/>
            <p:cNvSpPr txBox="1"/>
            <p:nvPr/>
          </p:nvSpPr>
          <p:spPr>
            <a:xfrm>
              <a:off x="2325630" y="2551572"/>
              <a:ext cx="3312317" cy="307777"/>
            </a:xfrm>
            <a:prstGeom prst="rect">
              <a:avLst/>
            </a:prstGeom>
            <a:noFill/>
          </p:spPr>
          <p:txBody>
            <a:bodyPr wrap="none" rtlCol="0">
              <a:spAutoFit/>
            </a:bodyPr>
            <a:lstStyle/>
            <a:p>
              <a:r>
                <a:rPr lang="en-US" altLang="zh-CN" sz="1400" dirty="0" smtClean="0"/>
                <a:t>Transactional Data Post (Web Service Call)</a:t>
              </a:r>
              <a:endParaRPr lang="zh-CN" altLang="en-US" sz="1400" dirty="0"/>
            </a:p>
          </p:txBody>
        </p:sp>
      </p:grpSp>
      <p:sp>
        <p:nvSpPr>
          <p:cNvPr id="43" name="五边形 42"/>
          <p:cNvSpPr/>
          <p:nvPr/>
        </p:nvSpPr>
        <p:spPr>
          <a:xfrm rot="16200000">
            <a:off x="3210668" y="1052762"/>
            <a:ext cx="2074592" cy="5832648"/>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Transfer master data (initial and delta) using SFTP.</a:t>
            </a:r>
          </a:p>
          <a:p>
            <a:pPr marL="800100" lvl="1" indent="-342900">
              <a:buFont typeface="+mj-lt"/>
              <a:buAutoNum type="alphaLcParenR"/>
            </a:pPr>
            <a:r>
              <a:rPr lang="en-US" altLang="zh-CN" sz="1200" dirty="0">
                <a:solidFill>
                  <a:schemeClr val="tx1"/>
                </a:solidFill>
              </a:rPr>
              <a:t>The </a:t>
            </a:r>
            <a:r>
              <a:rPr lang="en-US" altLang="zh-CN" sz="1200" dirty="0" smtClean="0">
                <a:solidFill>
                  <a:schemeClr val="tx1"/>
                </a:solidFill>
              </a:rPr>
              <a:t>master </a:t>
            </a:r>
            <a:r>
              <a:rPr lang="en-US" altLang="zh-CN" sz="1200" dirty="0">
                <a:solidFill>
                  <a:schemeClr val="tx1"/>
                </a:solidFill>
              </a:rPr>
              <a:t>data post is triggered from ERP side and export to share drive. (the file format should be pre-defined)</a:t>
            </a:r>
          </a:p>
          <a:p>
            <a:pPr marL="800100" lvl="1" indent="-342900">
              <a:buFont typeface="+mj-lt"/>
              <a:buAutoNum type="alphaLcParenR"/>
            </a:pPr>
            <a:r>
              <a:rPr lang="en-US" altLang="zh-CN" sz="1200" dirty="0" smtClean="0">
                <a:solidFill>
                  <a:schemeClr val="tx1"/>
                </a:solidFill>
              </a:rPr>
              <a:t>Front server has a file extractor built inside to load the flat files from share drive.</a:t>
            </a:r>
          </a:p>
          <a:p>
            <a:pPr marL="342900" indent="-342900">
              <a:buAutoNum type="arabicPeriod"/>
            </a:pPr>
            <a:r>
              <a:rPr lang="en-US" altLang="zh-CN" sz="1200" dirty="0" smtClean="0">
                <a:solidFill>
                  <a:schemeClr val="tx1"/>
                </a:solidFill>
              </a:rPr>
              <a:t>The front server also can receive the transaction data on demand to meet the extended business requirements.</a:t>
            </a:r>
          </a:p>
          <a:p>
            <a:pPr marL="342900" indent="-342900">
              <a:buAutoNum type="arabicPeriod"/>
            </a:pPr>
            <a:r>
              <a:rPr lang="en-US" altLang="zh-CN" sz="1200" dirty="0" smtClean="0">
                <a:solidFill>
                  <a:schemeClr val="tx1"/>
                </a:solidFill>
              </a:rPr>
              <a:t>The schedule job and security control functions are built in integration server to support the flat file catching scenario.</a:t>
            </a:r>
            <a:endParaRPr lang="zh-CN" altLang="en-US" sz="1200" dirty="0">
              <a:solidFill>
                <a:schemeClr val="tx1"/>
              </a:solidFill>
            </a:endParaRPr>
          </a:p>
        </p:txBody>
      </p:sp>
      <p:pic>
        <p:nvPicPr>
          <p:cNvPr id="22" name="图片 21" descr="Documents &lt;strong&gt;Folder&lt;/strong&gt; Office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1053" y="1156035"/>
            <a:ext cx="1378200" cy="1260869"/>
          </a:xfrm>
          <a:prstGeom prst="rect">
            <a:avLst/>
          </a:prstGeom>
        </p:spPr>
      </p:pic>
      <p:grpSp>
        <p:nvGrpSpPr>
          <p:cNvPr id="46" name="组合 45"/>
          <p:cNvGrpSpPr/>
          <p:nvPr/>
        </p:nvGrpSpPr>
        <p:grpSpPr>
          <a:xfrm>
            <a:off x="1619671" y="1346076"/>
            <a:ext cx="2000813" cy="216024"/>
            <a:chOff x="4803435" y="1491630"/>
            <a:chExt cx="2000813" cy="216024"/>
          </a:xfrm>
        </p:grpSpPr>
        <p:cxnSp>
          <p:nvCxnSpPr>
            <p:cNvPr id="47" name="直接箭头连接符 46"/>
            <p:cNvCxnSpPr/>
            <p:nvPr/>
          </p:nvCxnSpPr>
          <p:spPr>
            <a:xfrm flipH="1">
              <a:off x="4803435" y="1707654"/>
              <a:ext cx="192880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6243596" y="1491630"/>
              <a:ext cx="560652"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1-2</a:t>
              </a:r>
              <a:endParaRPr lang="zh-CN" altLang="en-US" sz="1400" dirty="0">
                <a:solidFill>
                  <a:schemeClr val="tx1"/>
                </a:solidFill>
              </a:endParaRPr>
            </a:p>
          </p:txBody>
        </p:sp>
      </p:grpSp>
      <p:grpSp>
        <p:nvGrpSpPr>
          <p:cNvPr id="49" name="组合 48"/>
          <p:cNvGrpSpPr/>
          <p:nvPr/>
        </p:nvGrpSpPr>
        <p:grpSpPr>
          <a:xfrm>
            <a:off x="1619671" y="1828458"/>
            <a:ext cx="2000813" cy="216024"/>
            <a:chOff x="4812191" y="1948766"/>
            <a:chExt cx="2000813" cy="216024"/>
          </a:xfrm>
          <a:solidFill>
            <a:schemeClr val="accent1">
              <a:lumMod val="60000"/>
              <a:lumOff val="40000"/>
            </a:schemeClr>
          </a:solidFill>
        </p:grpSpPr>
        <p:cxnSp>
          <p:nvCxnSpPr>
            <p:cNvPr id="50" name="直接箭头连接符 49"/>
            <p:cNvCxnSpPr/>
            <p:nvPr/>
          </p:nvCxnSpPr>
          <p:spPr>
            <a:xfrm flipH="1">
              <a:off x="4812191" y="2164790"/>
              <a:ext cx="1928805"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6252352" y="1948766"/>
              <a:ext cx="560652"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2-2</a:t>
              </a:r>
              <a:endParaRPr lang="zh-CN" altLang="en-US" sz="1400" dirty="0">
                <a:solidFill>
                  <a:schemeClr val="tx1"/>
                </a:solidFill>
              </a:endParaRPr>
            </a:p>
          </p:txBody>
        </p:sp>
      </p:grpSp>
      <p:grpSp>
        <p:nvGrpSpPr>
          <p:cNvPr id="60" name="组合 59"/>
          <p:cNvGrpSpPr/>
          <p:nvPr/>
        </p:nvGrpSpPr>
        <p:grpSpPr>
          <a:xfrm>
            <a:off x="5348822" y="1114525"/>
            <a:ext cx="567784" cy="400828"/>
            <a:chOff x="5348822" y="1404095"/>
            <a:chExt cx="567784" cy="400828"/>
          </a:xfrm>
        </p:grpSpPr>
        <p:sp>
          <p:nvSpPr>
            <p:cNvPr id="57" name="文本框 56"/>
            <p:cNvSpPr txBox="1"/>
            <p:nvPr/>
          </p:nvSpPr>
          <p:spPr>
            <a:xfrm>
              <a:off x="5348822" y="1404095"/>
              <a:ext cx="567784" cy="261610"/>
            </a:xfrm>
            <a:prstGeom prst="rect">
              <a:avLst/>
            </a:prstGeom>
            <a:noFill/>
          </p:spPr>
          <p:txBody>
            <a:bodyPr wrap="none" rtlCol="0">
              <a:spAutoFit/>
            </a:bodyPr>
            <a:lstStyle/>
            <a:p>
              <a:r>
                <a:rPr lang="en-US" altLang="zh-CN" sz="1100" dirty="0" smtClean="0"/>
                <a:t>Export</a:t>
              </a:r>
              <a:endParaRPr lang="zh-CN" altLang="en-US" sz="1100" dirty="0"/>
            </a:p>
          </p:txBody>
        </p:sp>
        <p:sp>
          <p:nvSpPr>
            <p:cNvPr id="58" name="下箭头 57"/>
            <p:cNvSpPr/>
            <p:nvPr/>
          </p:nvSpPr>
          <p:spPr>
            <a:xfrm>
              <a:off x="5468626" y="1648855"/>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58"/>
          <p:cNvSpPr txBox="1"/>
          <p:nvPr/>
        </p:nvSpPr>
        <p:spPr>
          <a:xfrm>
            <a:off x="4168895" y="1513182"/>
            <a:ext cx="799149" cy="553998"/>
          </a:xfrm>
          <a:prstGeom prst="rect">
            <a:avLst/>
          </a:prstGeom>
          <a:noFill/>
        </p:spPr>
        <p:txBody>
          <a:bodyPr wrap="square" rtlCol="0">
            <a:spAutoFit/>
          </a:bodyPr>
          <a:lstStyle/>
          <a:p>
            <a:r>
              <a:rPr lang="en-US" altLang="zh-CN" sz="1000" dirty="0" smtClean="0"/>
              <a:t>Flat Files with time stamp</a:t>
            </a:r>
            <a:endParaRPr lang="zh-CN" altLang="en-US" sz="1000" dirty="0"/>
          </a:p>
        </p:txBody>
      </p:sp>
      <p:grpSp>
        <p:nvGrpSpPr>
          <p:cNvPr id="67" name="组合 66"/>
          <p:cNvGrpSpPr/>
          <p:nvPr/>
        </p:nvGrpSpPr>
        <p:grpSpPr>
          <a:xfrm>
            <a:off x="2142778" y="1158871"/>
            <a:ext cx="474810" cy="381778"/>
            <a:chOff x="2142778" y="1448441"/>
            <a:chExt cx="474810" cy="381778"/>
          </a:xfrm>
        </p:grpSpPr>
        <p:sp>
          <p:nvSpPr>
            <p:cNvPr id="62" name="文本框 61"/>
            <p:cNvSpPr txBox="1"/>
            <p:nvPr/>
          </p:nvSpPr>
          <p:spPr>
            <a:xfrm>
              <a:off x="2142778" y="1448441"/>
              <a:ext cx="474810" cy="261610"/>
            </a:xfrm>
            <a:prstGeom prst="rect">
              <a:avLst/>
            </a:prstGeom>
            <a:noFill/>
          </p:spPr>
          <p:txBody>
            <a:bodyPr wrap="none" rtlCol="0">
              <a:spAutoFit/>
            </a:bodyPr>
            <a:lstStyle/>
            <a:p>
              <a:r>
                <a:rPr lang="en-US" altLang="zh-CN" sz="1100" dirty="0" smtClean="0"/>
                <a:t>Load</a:t>
              </a:r>
              <a:endParaRPr lang="zh-CN" altLang="en-US" sz="1100" dirty="0"/>
            </a:p>
          </p:txBody>
        </p:sp>
        <p:sp>
          <p:nvSpPr>
            <p:cNvPr id="63" name="下箭头 62"/>
            <p:cNvSpPr/>
            <p:nvPr/>
          </p:nvSpPr>
          <p:spPr>
            <a:xfrm flipV="1">
              <a:off x="2201982" y="1674151"/>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5364081" y="2026482"/>
            <a:ext cx="567784" cy="363710"/>
            <a:chOff x="5364081" y="2316052"/>
            <a:chExt cx="567784" cy="363710"/>
          </a:xfrm>
        </p:grpSpPr>
        <p:sp>
          <p:nvSpPr>
            <p:cNvPr id="65" name="文本框 64"/>
            <p:cNvSpPr txBox="1"/>
            <p:nvPr/>
          </p:nvSpPr>
          <p:spPr>
            <a:xfrm>
              <a:off x="5364081" y="2418152"/>
              <a:ext cx="567784" cy="261610"/>
            </a:xfrm>
            <a:prstGeom prst="rect">
              <a:avLst/>
            </a:prstGeom>
            <a:noFill/>
          </p:spPr>
          <p:txBody>
            <a:bodyPr wrap="none" rtlCol="0">
              <a:spAutoFit/>
            </a:bodyPr>
            <a:lstStyle/>
            <a:p>
              <a:r>
                <a:rPr lang="en-US" altLang="zh-CN" sz="1100" dirty="0" smtClean="0"/>
                <a:t>Export</a:t>
              </a:r>
              <a:endParaRPr lang="zh-CN" altLang="en-US" sz="1100" dirty="0"/>
            </a:p>
          </p:txBody>
        </p:sp>
        <p:sp>
          <p:nvSpPr>
            <p:cNvPr id="66" name="下箭头 65"/>
            <p:cNvSpPr/>
            <p:nvPr/>
          </p:nvSpPr>
          <p:spPr>
            <a:xfrm flipV="1">
              <a:off x="5468626" y="2316052"/>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2133252" y="2070972"/>
            <a:ext cx="474810" cy="366261"/>
            <a:chOff x="2133252" y="2360542"/>
            <a:chExt cx="474810" cy="366261"/>
          </a:xfrm>
        </p:grpSpPr>
        <p:sp>
          <p:nvSpPr>
            <p:cNvPr id="69" name="文本框 68"/>
            <p:cNvSpPr txBox="1"/>
            <p:nvPr/>
          </p:nvSpPr>
          <p:spPr>
            <a:xfrm>
              <a:off x="2133252" y="2465193"/>
              <a:ext cx="474810" cy="261610"/>
            </a:xfrm>
            <a:prstGeom prst="rect">
              <a:avLst/>
            </a:prstGeom>
            <a:noFill/>
          </p:spPr>
          <p:txBody>
            <a:bodyPr wrap="none" rtlCol="0">
              <a:spAutoFit/>
            </a:bodyPr>
            <a:lstStyle/>
            <a:p>
              <a:r>
                <a:rPr lang="en-US" altLang="zh-CN" sz="1100" dirty="0" smtClean="0"/>
                <a:t>Load</a:t>
              </a:r>
              <a:endParaRPr lang="zh-CN" altLang="en-US" sz="1100" dirty="0"/>
            </a:p>
          </p:txBody>
        </p:sp>
        <p:sp>
          <p:nvSpPr>
            <p:cNvPr id="70" name="下箭头 69"/>
            <p:cNvSpPr/>
            <p:nvPr/>
          </p:nvSpPr>
          <p:spPr>
            <a:xfrm>
              <a:off x="2201982" y="2360542"/>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矩形 73"/>
          <p:cNvSpPr/>
          <p:nvPr/>
        </p:nvSpPr>
        <p:spPr>
          <a:xfrm>
            <a:off x="1173281" y="1659366"/>
            <a:ext cx="360040" cy="780363"/>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chemeClr val="tx1"/>
                </a:solidFill>
              </a:rPr>
              <a:t>File Extractor</a:t>
            </a:r>
            <a:endParaRPr lang="zh-CN" altLang="en-US" sz="1200" dirty="0">
              <a:solidFill>
                <a:schemeClr val="tx1"/>
              </a:solidFill>
            </a:endParaRPr>
          </a:p>
        </p:txBody>
      </p:sp>
    </p:spTree>
    <p:extLst>
      <p:ext uri="{BB962C8B-B14F-4D97-AF65-F5344CB8AC3E}">
        <p14:creationId xmlns:p14="http://schemas.microsoft.com/office/powerpoint/2010/main" val="81441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1000"/>
                                        <p:tgtEl>
                                          <p:spTgt spid="49"/>
                                        </p:tgtEl>
                                      </p:cBhvr>
                                    </p:animEffect>
                                    <p:anim calcmode="lin" valueType="num">
                                      <p:cBhvr>
                                        <p:cTn id="44" dur="1000" fill="hold"/>
                                        <p:tgtEl>
                                          <p:spTgt spid="49"/>
                                        </p:tgtEl>
                                        <p:attrNameLst>
                                          <p:attrName>ppt_x</p:attrName>
                                        </p:attrNameLst>
                                      </p:cBhvr>
                                      <p:tavLst>
                                        <p:tav tm="0">
                                          <p:val>
                                            <p:strVal val="#ppt_x"/>
                                          </p:val>
                                        </p:tav>
                                        <p:tav tm="100000">
                                          <p:val>
                                            <p:strVal val="#ppt_x"/>
                                          </p:val>
                                        </p:tav>
                                      </p:tavLst>
                                    </p:anim>
                                    <p:anim calcmode="lin" valueType="num">
                                      <p:cBhvr>
                                        <p:cTn id="45"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500"/>
                                        <p:tgtEl>
                                          <p:spTgt spid="73"/>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1000"/>
                                        <p:tgtEl>
                                          <p:spTgt spid="45"/>
                                        </p:tgtEl>
                                      </p:cBhvr>
                                    </p:animEffect>
                                    <p:anim calcmode="lin" valueType="num">
                                      <p:cBhvr>
                                        <p:cTn id="56" dur="1000" fill="hold"/>
                                        <p:tgtEl>
                                          <p:spTgt spid="45"/>
                                        </p:tgtEl>
                                        <p:attrNameLst>
                                          <p:attrName>ppt_x</p:attrName>
                                        </p:attrNameLst>
                                      </p:cBhvr>
                                      <p:tavLst>
                                        <p:tav tm="0">
                                          <p:val>
                                            <p:strVal val="#ppt_x"/>
                                          </p:val>
                                        </p:tav>
                                        <p:tav tm="100000">
                                          <p:val>
                                            <p:strVal val="#ppt_x"/>
                                          </p:val>
                                        </p:tav>
                                      </p:tavLst>
                                    </p:anim>
                                    <p:anim calcmode="lin" valueType="num">
                                      <p:cBhvr>
                                        <p:cTn id="5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Customized System Integration </a:t>
            </a:r>
            <a:r>
              <a:rPr lang="en-US" altLang="zh-CN" dirty="0" smtClean="0"/>
              <a:t>Landscape - Frontend</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7" name="圆角矩形 6"/>
          <p:cNvSpPr/>
          <p:nvPr/>
        </p:nvSpPr>
        <p:spPr>
          <a:xfrm>
            <a:off x="7020272" y="1363618"/>
            <a:ext cx="1556861"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sp>
        <p:nvSpPr>
          <p:cNvPr id="9" name="矩形 8"/>
          <p:cNvSpPr/>
          <p:nvPr/>
        </p:nvSpPr>
        <p:spPr>
          <a:xfrm>
            <a:off x="7635563" y="1711140"/>
            <a:ext cx="401811" cy="780362"/>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Security Control</a:t>
            </a:r>
            <a:endParaRPr lang="zh-CN" altLang="en-US" sz="1200" dirty="0"/>
          </a:p>
        </p:txBody>
      </p:sp>
      <p:sp>
        <p:nvSpPr>
          <p:cNvPr id="10" name="矩形 9"/>
          <p:cNvSpPr/>
          <p:nvPr/>
        </p:nvSpPr>
        <p:spPr>
          <a:xfrm>
            <a:off x="8077555" y="1711140"/>
            <a:ext cx="401811"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Logs</a:t>
            </a:r>
            <a:endParaRPr lang="zh-CN" altLang="en-US" sz="800" dirty="0">
              <a:solidFill>
                <a:schemeClr val="tx1"/>
              </a:solidFill>
            </a:endParaRPr>
          </a:p>
        </p:txBody>
      </p:sp>
      <p:sp>
        <p:nvSpPr>
          <p:cNvPr id="12" name="矩形 11"/>
          <p:cNvSpPr/>
          <p:nvPr/>
        </p:nvSpPr>
        <p:spPr>
          <a:xfrm>
            <a:off x="8077555" y="1993309"/>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77555" y="2275478"/>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077555" y="2557647"/>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077555" y="2839816"/>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635563" y="2557647"/>
            <a:ext cx="401811" cy="780364"/>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Data Cache</a:t>
            </a:r>
            <a:endParaRPr lang="zh-CN" altLang="en-US" sz="1200" dirty="0"/>
          </a:p>
        </p:txBody>
      </p:sp>
      <p:sp>
        <p:nvSpPr>
          <p:cNvPr id="20" name="矩形 19"/>
          <p:cNvSpPr/>
          <p:nvPr/>
        </p:nvSpPr>
        <p:spPr>
          <a:xfrm>
            <a:off x="8077555" y="3121987"/>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85624" y="1347614"/>
            <a:ext cx="1938104" cy="216024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22" name="立方体 21"/>
          <p:cNvSpPr/>
          <p:nvPr/>
        </p:nvSpPr>
        <p:spPr>
          <a:xfrm>
            <a:off x="220799" y="1714325"/>
            <a:ext cx="81644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APQP/PPAP</a:t>
            </a:r>
            <a:endParaRPr lang="zh-CN" altLang="en-US" sz="900" dirty="0"/>
          </a:p>
        </p:txBody>
      </p:sp>
      <p:sp>
        <p:nvSpPr>
          <p:cNvPr id="23" name="立方体 22"/>
          <p:cNvSpPr/>
          <p:nvPr/>
        </p:nvSpPr>
        <p:spPr>
          <a:xfrm>
            <a:off x="1214626" y="2893199"/>
            <a:ext cx="8243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24" name="立方体 23"/>
          <p:cNvSpPr/>
          <p:nvPr/>
        </p:nvSpPr>
        <p:spPr>
          <a:xfrm>
            <a:off x="220798" y="2295874"/>
            <a:ext cx="82016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AUDIT</a:t>
            </a:r>
            <a:endParaRPr lang="zh-CN" altLang="en-US" sz="900" dirty="0"/>
          </a:p>
        </p:txBody>
      </p:sp>
      <p:sp>
        <p:nvSpPr>
          <p:cNvPr id="25" name="立方体 24"/>
          <p:cNvSpPr/>
          <p:nvPr/>
        </p:nvSpPr>
        <p:spPr>
          <a:xfrm>
            <a:off x="224516" y="2896087"/>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BOSS</a:t>
            </a:r>
            <a:endParaRPr lang="zh-CN" altLang="en-US" sz="900" dirty="0"/>
          </a:p>
        </p:txBody>
      </p:sp>
      <p:grpSp>
        <p:nvGrpSpPr>
          <p:cNvPr id="26" name="组合 25"/>
          <p:cNvGrpSpPr/>
          <p:nvPr/>
        </p:nvGrpSpPr>
        <p:grpSpPr>
          <a:xfrm>
            <a:off x="2339752" y="1660949"/>
            <a:ext cx="4449216" cy="307777"/>
            <a:chOff x="2211016" y="1515050"/>
            <a:chExt cx="4449216" cy="307777"/>
          </a:xfrm>
        </p:grpSpPr>
        <p:grpSp>
          <p:nvGrpSpPr>
            <p:cNvPr id="27" name="组合 26"/>
            <p:cNvGrpSpPr/>
            <p:nvPr/>
          </p:nvGrpSpPr>
          <p:grpSpPr>
            <a:xfrm>
              <a:off x="2211016" y="1573163"/>
              <a:ext cx="4449216" cy="216024"/>
              <a:chOff x="2355032" y="1491630"/>
              <a:chExt cx="4449216" cy="216024"/>
            </a:xfrm>
          </p:grpSpPr>
          <p:cxnSp>
            <p:nvCxnSpPr>
              <p:cNvPr id="29" name="直接箭头连接符 28"/>
              <p:cNvCxnSpPr/>
              <p:nvPr/>
            </p:nvCxnSpPr>
            <p:spPr>
              <a:xfrm flipH="1">
                <a:off x="2355032" y="1707654"/>
                <a:ext cx="4377208"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6444208" y="1491630"/>
                <a:ext cx="360040"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400" dirty="0">
                  <a:solidFill>
                    <a:schemeClr val="tx1"/>
                  </a:solidFill>
                </a:endParaRPr>
              </a:p>
            </p:txBody>
          </p:sp>
        </p:grpSp>
        <p:sp>
          <p:nvSpPr>
            <p:cNvPr id="28" name="文本框 27"/>
            <p:cNvSpPr txBox="1"/>
            <p:nvPr/>
          </p:nvSpPr>
          <p:spPr>
            <a:xfrm>
              <a:off x="2601888" y="1515050"/>
              <a:ext cx="3313792" cy="307777"/>
            </a:xfrm>
            <a:prstGeom prst="rect">
              <a:avLst/>
            </a:prstGeom>
            <a:noFill/>
          </p:spPr>
          <p:txBody>
            <a:bodyPr wrap="none" rtlCol="0">
              <a:spAutoFit/>
            </a:bodyPr>
            <a:lstStyle/>
            <a:p>
              <a:r>
                <a:rPr lang="en-US" altLang="zh-CN" sz="1400" dirty="0" smtClean="0"/>
                <a:t>Master Data Initial Post (Web Service Call)</a:t>
              </a:r>
              <a:endParaRPr lang="zh-CN" altLang="en-US" sz="1400" dirty="0"/>
            </a:p>
          </p:txBody>
        </p:sp>
      </p:grpSp>
      <p:sp>
        <p:nvSpPr>
          <p:cNvPr id="32" name="立方体 31"/>
          <p:cNvSpPr/>
          <p:nvPr/>
        </p:nvSpPr>
        <p:spPr>
          <a:xfrm>
            <a:off x="1218790" y="1714325"/>
            <a:ext cx="820168" cy="1101168"/>
          </a:xfrm>
          <a:prstGeom prst="cub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Web Services</a:t>
            </a:r>
            <a:endParaRPr lang="zh-CN" altLang="en-US" sz="900" dirty="0"/>
          </a:p>
        </p:txBody>
      </p:sp>
      <p:grpSp>
        <p:nvGrpSpPr>
          <p:cNvPr id="33" name="组合 32"/>
          <p:cNvGrpSpPr/>
          <p:nvPr/>
        </p:nvGrpSpPr>
        <p:grpSpPr>
          <a:xfrm>
            <a:off x="2339752" y="2181765"/>
            <a:ext cx="4449216" cy="307777"/>
            <a:chOff x="2211016" y="2018293"/>
            <a:chExt cx="4449216" cy="307777"/>
          </a:xfrm>
        </p:grpSpPr>
        <p:grpSp>
          <p:nvGrpSpPr>
            <p:cNvPr id="34" name="组合 33"/>
            <p:cNvGrpSpPr/>
            <p:nvPr/>
          </p:nvGrpSpPr>
          <p:grpSpPr>
            <a:xfrm>
              <a:off x="2211016" y="2075159"/>
              <a:ext cx="4449216" cy="216024"/>
              <a:chOff x="2363788" y="1948766"/>
              <a:chExt cx="4449216" cy="216024"/>
            </a:xfrm>
            <a:solidFill>
              <a:schemeClr val="accent1">
                <a:lumMod val="60000"/>
                <a:lumOff val="40000"/>
              </a:schemeClr>
            </a:solidFill>
          </p:grpSpPr>
          <p:cxnSp>
            <p:nvCxnSpPr>
              <p:cNvPr id="36" name="直接箭头连接符 35"/>
              <p:cNvCxnSpPr/>
              <p:nvPr/>
            </p:nvCxnSpPr>
            <p:spPr>
              <a:xfrm flipH="1">
                <a:off x="2363788" y="2164790"/>
                <a:ext cx="4377208"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452964" y="1948766"/>
                <a:ext cx="360040"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grpSp>
        <p:sp>
          <p:nvSpPr>
            <p:cNvPr id="35" name="文本框 34"/>
            <p:cNvSpPr txBox="1"/>
            <p:nvPr/>
          </p:nvSpPr>
          <p:spPr>
            <a:xfrm>
              <a:off x="2602955" y="2018293"/>
              <a:ext cx="3275320" cy="307777"/>
            </a:xfrm>
            <a:prstGeom prst="rect">
              <a:avLst/>
            </a:prstGeom>
            <a:noFill/>
          </p:spPr>
          <p:txBody>
            <a:bodyPr wrap="none" rtlCol="0">
              <a:spAutoFit/>
            </a:bodyPr>
            <a:lstStyle/>
            <a:p>
              <a:r>
                <a:rPr lang="en-US" altLang="zh-CN" sz="1400" dirty="0" smtClean="0"/>
                <a:t>Master Data Delta Post (Web Service Call)</a:t>
              </a:r>
              <a:endParaRPr lang="zh-CN" altLang="en-US" sz="1400" dirty="0"/>
            </a:p>
          </p:txBody>
        </p:sp>
      </p:grpSp>
      <p:grpSp>
        <p:nvGrpSpPr>
          <p:cNvPr id="38" name="组合 37"/>
          <p:cNvGrpSpPr/>
          <p:nvPr/>
        </p:nvGrpSpPr>
        <p:grpSpPr>
          <a:xfrm>
            <a:off x="2339752" y="2696021"/>
            <a:ext cx="4449216" cy="307777"/>
            <a:chOff x="2211016" y="2532549"/>
            <a:chExt cx="4449216" cy="307777"/>
          </a:xfrm>
        </p:grpSpPr>
        <p:grpSp>
          <p:nvGrpSpPr>
            <p:cNvPr id="39" name="组合 38"/>
            <p:cNvGrpSpPr/>
            <p:nvPr/>
          </p:nvGrpSpPr>
          <p:grpSpPr>
            <a:xfrm>
              <a:off x="2211016" y="2578782"/>
              <a:ext cx="4449216" cy="216024"/>
              <a:chOff x="2363788" y="1948766"/>
              <a:chExt cx="4449216" cy="216024"/>
            </a:xfrm>
            <a:solidFill>
              <a:srgbClr val="00B0F0"/>
            </a:solidFill>
          </p:grpSpPr>
          <p:cxnSp>
            <p:nvCxnSpPr>
              <p:cNvPr id="41" name="直接箭头连接符 40"/>
              <p:cNvCxnSpPr/>
              <p:nvPr/>
            </p:nvCxnSpPr>
            <p:spPr>
              <a:xfrm flipH="1">
                <a:off x="2363788" y="2164790"/>
                <a:ext cx="4377208"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40" name="文本框 39"/>
            <p:cNvSpPr txBox="1"/>
            <p:nvPr/>
          </p:nvSpPr>
          <p:spPr>
            <a:xfrm>
              <a:off x="2592322" y="2532549"/>
              <a:ext cx="3312317" cy="307777"/>
            </a:xfrm>
            <a:prstGeom prst="rect">
              <a:avLst/>
            </a:prstGeom>
            <a:noFill/>
          </p:spPr>
          <p:txBody>
            <a:bodyPr wrap="none" rtlCol="0">
              <a:spAutoFit/>
            </a:bodyPr>
            <a:lstStyle/>
            <a:p>
              <a:r>
                <a:rPr lang="en-US" altLang="zh-CN" sz="1400" smtClean="0"/>
                <a:t>Transactional </a:t>
              </a:r>
              <a:r>
                <a:rPr lang="en-US" altLang="zh-CN" sz="1400" dirty="0" smtClean="0"/>
                <a:t>Data Post (Web Service Call)</a:t>
              </a:r>
              <a:endParaRPr lang="zh-CN" altLang="en-US" sz="1400" dirty="0"/>
            </a:p>
          </p:txBody>
        </p:sp>
      </p:grpSp>
      <p:sp>
        <p:nvSpPr>
          <p:cNvPr id="45" name="矩形 44"/>
          <p:cNvSpPr/>
          <p:nvPr/>
        </p:nvSpPr>
        <p:spPr>
          <a:xfrm>
            <a:off x="7108899" y="1711137"/>
            <a:ext cx="486483" cy="1626873"/>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400" dirty="0" smtClean="0">
                <a:solidFill>
                  <a:schemeClr val="tx1"/>
                </a:solidFill>
              </a:rPr>
              <a:t>Interface to Omnex Products</a:t>
            </a:r>
            <a:endParaRPr lang="zh-CN" altLang="en-US" sz="1400" dirty="0">
              <a:solidFill>
                <a:schemeClr val="tx1"/>
              </a:solidFill>
            </a:endParaRPr>
          </a:p>
        </p:txBody>
      </p:sp>
      <p:sp>
        <p:nvSpPr>
          <p:cNvPr id="46" name="五边形 45"/>
          <p:cNvSpPr/>
          <p:nvPr/>
        </p:nvSpPr>
        <p:spPr>
          <a:xfrm rot="16200000">
            <a:off x="3834639" y="1127102"/>
            <a:ext cx="1331768" cy="5832648"/>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Front Server connect with Omenx products via Web services.</a:t>
            </a:r>
          </a:p>
          <a:p>
            <a:pPr marL="342900" indent="-342900">
              <a:buAutoNum type="arabicPeriod"/>
            </a:pPr>
            <a:r>
              <a:rPr lang="en-US" altLang="zh-CN" sz="1200" dirty="0" smtClean="0">
                <a:solidFill>
                  <a:schemeClr val="tx1"/>
                </a:solidFill>
              </a:rPr>
              <a:t>Security control, data cache and logs management are built in integration server.</a:t>
            </a:r>
          </a:p>
          <a:p>
            <a:pPr marL="342900" indent="-342900">
              <a:buAutoNum type="arabicPeriod"/>
            </a:pPr>
            <a:r>
              <a:rPr lang="en-US" altLang="zh-CN" sz="1200" dirty="0" smtClean="0">
                <a:solidFill>
                  <a:schemeClr val="tx1"/>
                </a:solidFill>
              </a:rPr>
              <a:t>Interfaces are predefined and standardized in front server to handle the interaction between front server and all Omnex products.</a:t>
            </a:r>
            <a:endParaRPr lang="zh-CN" altLang="en-US" sz="1200" dirty="0">
              <a:solidFill>
                <a:schemeClr val="tx1"/>
              </a:solidFill>
            </a:endParaRPr>
          </a:p>
        </p:txBody>
      </p:sp>
    </p:spTree>
    <p:extLst>
      <p:ext uri="{BB962C8B-B14F-4D97-AF65-F5344CB8AC3E}">
        <p14:creationId xmlns:p14="http://schemas.microsoft.com/office/powerpoint/2010/main" val="98958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arn(inVertical)">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矩形 79"/>
          <p:cNvSpPr/>
          <p:nvPr/>
        </p:nvSpPr>
        <p:spPr>
          <a:xfrm>
            <a:off x="6297229" y="1144962"/>
            <a:ext cx="1990524" cy="1777232"/>
          </a:xfrm>
          <a:prstGeom prst="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6301504" y="2922194"/>
            <a:ext cx="1981000" cy="1818883"/>
          </a:xfrm>
          <a:prstGeom prst="rect">
            <a:avLst/>
          </a:prstGeom>
          <a:solidFill>
            <a:srgbClr val="0070C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323528" y="1143431"/>
            <a:ext cx="5976664" cy="3600400"/>
          </a:xfrm>
          <a:prstGeom prst="rect">
            <a:avLst/>
          </a:prstGeom>
          <a:solidFill>
            <a:srgbClr val="0070C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System Integration </a:t>
            </a:r>
            <a:r>
              <a:rPr lang="en-US" altLang="zh-CN" dirty="0" smtClean="0"/>
              <a:t>Design – </a:t>
            </a:r>
            <a:r>
              <a:rPr lang="en-US" altLang="zh-CN" sz="2000" b="0" dirty="0" smtClean="0"/>
              <a:t>Omenx Product Standard Open API</a:t>
            </a:r>
            <a:endParaRPr lang="zh-CN" altLang="en-US" sz="2000" b="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17</a:t>
            </a:fld>
            <a:endParaRPr lang="zh-CN" altLang="en-US"/>
          </a:p>
        </p:txBody>
      </p:sp>
      <p:grpSp>
        <p:nvGrpSpPr>
          <p:cNvPr id="74" name="组合 73"/>
          <p:cNvGrpSpPr/>
          <p:nvPr/>
        </p:nvGrpSpPr>
        <p:grpSpPr>
          <a:xfrm>
            <a:off x="467544" y="1203598"/>
            <a:ext cx="7272808" cy="3423195"/>
            <a:chOff x="607454" y="948755"/>
            <a:chExt cx="7713330" cy="3966043"/>
          </a:xfrm>
        </p:grpSpPr>
        <p:sp>
          <p:nvSpPr>
            <p:cNvPr id="7" name="矩形 6"/>
            <p:cNvSpPr/>
            <p:nvPr/>
          </p:nvSpPr>
          <p:spPr>
            <a:xfrm>
              <a:off x="607454" y="1347614"/>
              <a:ext cx="3191212" cy="324036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8" name="立方体 7"/>
            <p:cNvSpPr/>
            <p:nvPr/>
          </p:nvSpPr>
          <p:spPr>
            <a:xfrm>
              <a:off x="671601" y="1714325"/>
              <a:ext cx="81644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APQP/PPAP</a:t>
              </a:r>
              <a:endParaRPr lang="zh-CN" altLang="en-US" sz="900" dirty="0"/>
            </a:p>
          </p:txBody>
        </p:sp>
        <p:sp>
          <p:nvSpPr>
            <p:cNvPr id="9" name="立方体 8"/>
            <p:cNvSpPr/>
            <p:nvPr/>
          </p:nvSpPr>
          <p:spPr>
            <a:xfrm>
              <a:off x="1665428" y="2893199"/>
              <a:ext cx="8243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10" name="立方体 9"/>
            <p:cNvSpPr/>
            <p:nvPr/>
          </p:nvSpPr>
          <p:spPr>
            <a:xfrm>
              <a:off x="671600" y="2295874"/>
              <a:ext cx="82016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AUDIT</a:t>
              </a:r>
              <a:endParaRPr lang="zh-CN" altLang="en-US" sz="900" dirty="0"/>
            </a:p>
          </p:txBody>
        </p:sp>
        <p:sp>
          <p:nvSpPr>
            <p:cNvPr id="11" name="立方体 10"/>
            <p:cNvSpPr/>
            <p:nvPr/>
          </p:nvSpPr>
          <p:spPr>
            <a:xfrm>
              <a:off x="675318" y="2896087"/>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BOSS</a:t>
              </a:r>
              <a:endParaRPr lang="zh-CN" altLang="en-US" sz="900" dirty="0"/>
            </a:p>
          </p:txBody>
        </p:sp>
        <p:sp>
          <p:nvSpPr>
            <p:cNvPr id="12" name="立方体 11"/>
            <p:cNvSpPr/>
            <p:nvPr/>
          </p:nvSpPr>
          <p:spPr>
            <a:xfrm>
              <a:off x="2718546" y="1686244"/>
              <a:ext cx="936104" cy="2829722"/>
            </a:xfrm>
            <a:prstGeom prst="cub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Web Services (Standard API)</a:t>
              </a:r>
              <a:endParaRPr lang="zh-CN" altLang="en-US" sz="900" dirty="0"/>
            </a:p>
          </p:txBody>
        </p:sp>
        <p:sp>
          <p:nvSpPr>
            <p:cNvPr id="13" name="立方体 12"/>
            <p:cNvSpPr/>
            <p:nvPr/>
          </p:nvSpPr>
          <p:spPr>
            <a:xfrm>
              <a:off x="1665427" y="1714325"/>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DOC</a:t>
              </a:r>
              <a:endParaRPr lang="zh-CN" altLang="en-US" sz="900" dirty="0"/>
            </a:p>
          </p:txBody>
        </p:sp>
        <p:sp>
          <p:nvSpPr>
            <p:cNvPr id="14" name="立方体 13"/>
            <p:cNvSpPr/>
            <p:nvPr/>
          </p:nvSpPr>
          <p:spPr>
            <a:xfrm>
              <a:off x="1665428" y="2303762"/>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MSA</a:t>
              </a:r>
              <a:endParaRPr lang="zh-CN" altLang="en-US" sz="900" dirty="0"/>
            </a:p>
          </p:txBody>
        </p:sp>
        <p:sp>
          <p:nvSpPr>
            <p:cNvPr id="3" name="流程图: 磁盘 2"/>
            <p:cNvSpPr/>
            <p:nvPr/>
          </p:nvSpPr>
          <p:spPr>
            <a:xfrm>
              <a:off x="678842" y="3547037"/>
              <a:ext cx="967740" cy="440762"/>
            </a:xfrm>
            <a:prstGeom prst="flowChartMagneticDisk">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Supplier Data Model</a:t>
              </a:r>
              <a:endParaRPr lang="zh-CN" altLang="en-US" sz="900" dirty="0"/>
            </a:p>
          </p:txBody>
        </p:sp>
        <p:sp>
          <p:nvSpPr>
            <p:cNvPr id="15" name="流程图: 磁盘 14"/>
            <p:cNvSpPr/>
            <p:nvPr/>
          </p:nvSpPr>
          <p:spPr>
            <a:xfrm>
              <a:off x="1685650" y="3545593"/>
              <a:ext cx="967740" cy="440762"/>
            </a:xfrm>
            <a:prstGeom prst="flowChartMagneticDisk">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Parts Data Model</a:t>
              </a:r>
              <a:endParaRPr lang="zh-CN" altLang="en-US" sz="900" dirty="0"/>
            </a:p>
          </p:txBody>
        </p:sp>
        <p:sp>
          <p:nvSpPr>
            <p:cNvPr id="16" name="流程图: 磁盘 15"/>
            <p:cNvSpPr/>
            <p:nvPr/>
          </p:nvSpPr>
          <p:spPr>
            <a:xfrm>
              <a:off x="1162712" y="4075204"/>
              <a:ext cx="967740" cy="440762"/>
            </a:xfrm>
            <a:prstGeom prst="flowChartMagneticDisk">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 Data Model</a:t>
              </a:r>
              <a:endParaRPr lang="zh-CN" altLang="en-US" sz="900" dirty="0"/>
            </a:p>
          </p:txBody>
        </p:sp>
        <p:grpSp>
          <p:nvGrpSpPr>
            <p:cNvPr id="43" name="组合 42"/>
            <p:cNvGrpSpPr/>
            <p:nvPr/>
          </p:nvGrpSpPr>
          <p:grpSpPr>
            <a:xfrm>
              <a:off x="4221641" y="2430007"/>
              <a:ext cx="1477914" cy="1164618"/>
              <a:chOff x="3970185" y="2839565"/>
              <a:chExt cx="1800202" cy="1287314"/>
            </a:xfrm>
          </p:grpSpPr>
          <p:grpSp>
            <p:nvGrpSpPr>
              <p:cNvPr id="33" name="组合 32"/>
              <p:cNvGrpSpPr/>
              <p:nvPr/>
            </p:nvGrpSpPr>
            <p:grpSpPr>
              <a:xfrm>
                <a:off x="3970458" y="2839565"/>
                <a:ext cx="1799929" cy="1287314"/>
                <a:chOff x="6087076" y="2657379"/>
                <a:chExt cx="1525230" cy="1287314"/>
              </a:xfrm>
            </p:grpSpPr>
            <p:grpSp>
              <p:nvGrpSpPr>
                <p:cNvPr id="34" name="组合 33"/>
                <p:cNvGrpSpPr/>
                <p:nvPr/>
              </p:nvGrpSpPr>
              <p:grpSpPr>
                <a:xfrm>
                  <a:off x="6087076" y="2657379"/>
                  <a:ext cx="1524000" cy="1287314"/>
                  <a:chOff x="2476500" y="1521427"/>
                  <a:chExt cx="1054100" cy="1189817"/>
                </a:xfrm>
              </p:grpSpPr>
              <p:grpSp>
                <p:nvGrpSpPr>
                  <p:cNvPr id="37" name="组合 36"/>
                  <p:cNvGrpSpPr/>
                  <p:nvPr/>
                </p:nvGrpSpPr>
                <p:grpSpPr>
                  <a:xfrm>
                    <a:off x="2476500" y="1521427"/>
                    <a:ext cx="1054100" cy="1189817"/>
                    <a:chOff x="2971800" y="2258027"/>
                    <a:chExt cx="1803400" cy="1189817"/>
                  </a:xfrm>
                </p:grpSpPr>
                <p:sp>
                  <p:nvSpPr>
                    <p:cNvPr id="39" name="矩形 38"/>
                    <p:cNvSpPr/>
                    <p:nvPr/>
                  </p:nvSpPr>
                  <p:spPr>
                    <a:xfrm>
                      <a:off x="2971800" y="2260599"/>
                      <a:ext cx="1803400" cy="118724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40" name="矩形 39"/>
                    <p:cNvSpPr/>
                    <p:nvPr/>
                  </p:nvSpPr>
                  <p:spPr>
                    <a:xfrm>
                      <a:off x="2971800" y="2258027"/>
                      <a:ext cx="1803400" cy="231174"/>
                    </a:xfrm>
                    <a:prstGeom prst="rect">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Parts</a:t>
                      </a:r>
                      <a:endParaRPr lang="zh-CN" altLang="en-US" sz="1000" dirty="0"/>
                    </a:p>
                  </p:txBody>
                </p:sp>
              </p:grpSp>
              <p:sp>
                <p:nvSpPr>
                  <p:cNvPr id="38" name="矩形 37"/>
                  <p:cNvSpPr/>
                  <p:nvPr/>
                </p:nvSpPr>
                <p:spPr>
                  <a:xfrm>
                    <a:off x="2476500" y="1752601"/>
                    <a:ext cx="10541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Part_ID</a:t>
                    </a:r>
                    <a:r>
                      <a:rPr lang="en-US" altLang="zh-CN" sz="1100" dirty="0" smtClean="0">
                        <a:solidFill>
                          <a:schemeClr val="tx1"/>
                        </a:solidFill>
                      </a:rPr>
                      <a:t>  (PK)</a:t>
                    </a:r>
                    <a:endParaRPr lang="zh-CN" altLang="en-US" sz="1100" dirty="0">
                      <a:solidFill>
                        <a:schemeClr val="tx1"/>
                      </a:solidFill>
                    </a:endParaRPr>
                  </a:p>
                </p:txBody>
              </p:sp>
            </p:grpSp>
            <p:sp>
              <p:nvSpPr>
                <p:cNvPr id="35" name="矩形 34"/>
                <p:cNvSpPr/>
                <p:nvPr/>
              </p:nvSpPr>
              <p:spPr>
                <a:xfrm>
                  <a:off x="6087076" y="3131198"/>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Part_Name</a:t>
                  </a:r>
                  <a:endParaRPr lang="zh-CN" altLang="en-US" sz="1100" dirty="0">
                    <a:solidFill>
                      <a:schemeClr val="tx1"/>
                    </a:solidFill>
                  </a:endParaRPr>
                </a:p>
              </p:txBody>
            </p:sp>
            <p:sp>
              <p:nvSpPr>
                <p:cNvPr id="36" name="矩形 35"/>
                <p:cNvSpPr/>
                <p:nvPr/>
              </p:nvSpPr>
              <p:spPr>
                <a:xfrm>
                  <a:off x="6088306" y="3339536"/>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Part_des</a:t>
                  </a:r>
                  <a:endParaRPr lang="zh-CN" altLang="en-US" sz="1100" dirty="0">
                    <a:solidFill>
                      <a:schemeClr val="tx1"/>
                    </a:solidFill>
                  </a:endParaRPr>
                </a:p>
              </p:txBody>
            </p:sp>
          </p:grpSp>
          <p:sp>
            <p:nvSpPr>
              <p:cNvPr id="41" name="矩形 40"/>
              <p:cNvSpPr/>
              <p:nvPr/>
            </p:nvSpPr>
            <p:spPr>
              <a:xfrm>
                <a:off x="3970185" y="3727571"/>
                <a:ext cx="1798477"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t>
                </a:r>
                <a:endParaRPr lang="zh-CN" altLang="en-US" sz="1100" dirty="0">
                  <a:solidFill>
                    <a:schemeClr val="tx1"/>
                  </a:solidFill>
                </a:endParaRPr>
              </a:p>
            </p:txBody>
          </p:sp>
        </p:grpSp>
        <p:grpSp>
          <p:nvGrpSpPr>
            <p:cNvPr id="44" name="组合 43"/>
            <p:cNvGrpSpPr/>
            <p:nvPr/>
          </p:nvGrpSpPr>
          <p:grpSpPr>
            <a:xfrm>
              <a:off x="4217964" y="957114"/>
              <a:ext cx="1482787" cy="1225915"/>
              <a:chOff x="3970458" y="1254329"/>
              <a:chExt cx="1799929" cy="1287314"/>
            </a:xfrm>
          </p:grpSpPr>
          <p:grpSp>
            <p:nvGrpSpPr>
              <p:cNvPr id="17" name="组合 16"/>
              <p:cNvGrpSpPr/>
              <p:nvPr/>
            </p:nvGrpSpPr>
            <p:grpSpPr>
              <a:xfrm>
                <a:off x="3970458" y="1254329"/>
                <a:ext cx="1799929" cy="1287314"/>
                <a:chOff x="6087076" y="2657379"/>
                <a:chExt cx="1525230" cy="1287314"/>
              </a:xfrm>
            </p:grpSpPr>
            <p:grpSp>
              <p:nvGrpSpPr>
                <p:cNvPr id="18" name="组合 17"/>
                <p:cNvGrpSpPr/>
                <p:nvPr/>
              </p:nvGrpSpPr>
              <p:grpSpPr>
                <a:xfrm>
                  <a:off x="6087076" y="2657379"/>
                  <a:ext cx="1524000" cy="1287314"/>
                  <a:chOff x="2476500" y="1521427"/>
                  <a:chExt cx="1054100" cy="1189817"/>
                </a:xfrm>
              </p:grpSpPr>
              <p:grpSp>
                <p:nvGrpSpPr>
                  <p:cNvPr id="29" name="组合 28"/>
                  <p:cNvGrpSpPr/>
                  <p:nvPr/>
                </p:nvGrpSpPr>
                <p:grpSpPr>
                  <a:xfrm>
                    <a:off x="2476500" y="1521427"/>
                    <a:ext cx="1054100" cy="1189817"/>
                    <a:chOff x="2971800" y="2258027"/>
                    <a:chExt cx="1803400" cy="1189817"/>
                  </a:xfrm>
                </p:grpSpPr>
                <p:sp>
                  <p:nvSpPr>
                    <p:cNvPr id="31" name="矩形 30"/>
                    <p:cNvSpPr/>
                    <p:nvPr/>
                  </p:nvSpPr>
                  <p:spPr>
                    <a:xfrm>
                      <a:off x="2971800" y="2260599"/>
                      <a:ext cx="1803400" cy="118724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32" name="矩形 31"/>
                    <p:cNvSpPr/>
                    <p:nvPr/>
                  </p:nvSpPr>
                  <p:spPr>
                    <a:xfrm>
                      <a:off x="2971800" y="2258027"/>
                      <a:ext cx="1803400" cy="231174"/>
                    </a:xfrm>
                    <a:prstGeom prst="rect">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Supplier</a:t>
                      </a:r>
                      <a:endParaRPr lang="zh-CN" altLang="en-US" sz="1000" dirty="0"/>
                    </a:p>
                  </p:txBody>
                </p:sp>
              </p:grpSp>
              <p:sp>
                <p:nvSpPr>
                  <p:cNvPr id="30" name="矩形 29"/>
                  <p:cNvSpPr/>
                  <p:nvPr/>
                </p:nvSpPr>
                <p:spPr>
                  <a:xfrm>
                    <a:off x="2476500" y="1752601"/>
                    <a:ext cx="10541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Supplier_ID</a:t>
                    </a:r>
                    <a:r>
                      <a:rPr lang="en-US" altLang="zh-CN" sz="1100" dirty="0" smtClean="0">
                        <a:solidFill>
                          <a:schemeClr val="tx1"/>
                        </a:solidFill>
                      </a:rPr>
                      <a:t>  (PK)</a:t>
                    </a:r>
                    <a:endParaRPr lang="zh-CN" altLang="en-US" sz="1100" dirty="0">
                      <a:solidFill>
                        <a:schemeClr val="tx1"/>
                      </a:solidFill>
                    </a:endParaRPr>
                  </a:p>
                </p:txBody>
              </p:sp>
            </p:grpSp>
            <p:sp>
              <p:nvSpPr>
                <p:cNvPr id="19" name="矩形 18"/>
                <p:cNvSpPr/>
                <p:nvPr/>
              </p:nvSpPr>
              <p:spPr>
                <a:xfrm>
                  <a:off x="6087076" y="3131198"/>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Supplier_Name</a:t>
                  </a:r>
                  <a:endParaRPr lang="zh-CN" altLang="en-US" sz="1100" dirty="0">
                    <a:solidFill>
                      <a:schemeClr val="tx1"/>
                    </a:solidFill>
                  </a:endParaRPr>
                </a:p>
              </p:txBody>
            </p:sp>
            <p:sp>
              <p:nvSpPr>
                <p:cNvPr id="28" name="矩形 27"/>
                <p:cNvSpPr/>
                <p:nvPr/>
              </p:nvSpPr>
              <p:spPr>
                <a:xfrm>
                  <a:off x="6088306" y="3339536"/>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Supplier_Address</a:t>
                  </a:r>
                  <a:endParaRPr lang="zh-CN" altLang="en-US" sz="1100" dirty="0">
                    <a:solidFill>
                      <a:schemeClr val="tx1"/>
                    </a:solidFill>
                  </a:endParaRPr>
                </a:p>
              </p:txBody>
            </p:sp>
          </p:grpSp>
          <p:sp>
            <p:nvSpPr>
              <p:cNvPr id="42" name="矩形 41"/>
              <p:cNvSpPr/>
              <p:nvPr/>
            </p:nvSpPr>
            <p:spPr>
              <a:xfrm>
                <a:off x="3971898" y="2144507"/>
                <a:ext cx="1798477"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t>
                </a:r>
                <a:endParaRPr lang="zh-CN" altLang="en-US" sz="1100" dirty="0">
                  <a:solidFill>
                    <a:schemeClr val="tx1"/>
                  </a:solidFill>
                </a:endParaRPr>
              </a:p>
            </p:txBody>
          </p:sp>
        </p:grpSp>
        <p:grpSp>
          <p:nvGrpSpPr>
            <p:cNvPr id="45" name="组合 44"/>
            <p:cNvGrpSpPr/>
            <p:nvPr/>
          </p:nvGrpSpPr>
          <p:grpSpPr>
            <a:xfrm>
              <a:off x="4241544" y="3774051"/>
              <a:ext cx="1456595" cy="1140747"/>
              <a:chOff x="3970185" y="2839565"/>
              <a:chExt cx="1800202" cy="1287314"/>
            </a:xfrm>
          </p:grpSpPr>
          <p:grpSp>
            <p:nvGrpSpPr>
              <p:cNvPr id="46" name="组合 45"/>
              <p:cNvGrpSpPr/>
              <p:nvPr/>
            </p:nvGrpSpPr>
            <p:grpSpPr>
              <a:xfrm>
                <a:off x="3970458" y="2839565"/>
                <a:ext cx="1799929" cy="1287314"/>
                <a:chOff x="6087076" y="2657379"/>
                <a:chExt cx="1525230" cy="1287314"/>
              </a:xfrm>
            </p:grpSpPr>
            <p:grpSp>
              <p:nvGrpSpPr>
                <p:cNvPr id="48" name="组合 47"/>
                <p:cNvGrpSpPr/>
                <p:nvPr/>
              </p:nvGrpSpPr>
              <p:grpSpPr>
                <a:xfrm>
                  <a:off x="6087076" y="2657379"/>
                  <a:ext cx="1524000" cy="1287314"/>
                  <a:chOff x="2476500" y="1521427"/>
                  <a:chExt cx="1054100" cy="1189817"/>
                </a:xfrm>
              </p:grpSpPr>
              <p:grpSp>
                <p:nvGrpSpPr>
                  <p:cNvPr id="51" name="组合 50"/>
                  <p:cNvGrpSpPr/>
                  <p:nvPr/>
                </p:nvGrpSpPr>
                <p:grpSpPr>
                  <a:xfrm>
                    <a:off x="2476500" y="1521427"/>
                    <a:ext cx="1054100" cy="1189817"/>
                    <a:chOff x="2971800" y="2258027"/>
                    <a:chExt cx="1803400" cy="1189817"/>
                  </a:xfrm>
                </p:grpSpPr>
                <p:sp>
                  <p:nvSpPr>
                    <p:cNvPr id="53" name="矩形 52"/>
                    <p:cNvSpPr/>
                    <p:nvPr/>
                  </p:nvSpPr>
                  <p:spPr>
                    <a:xfrm>
                      <a:off x="2971800" y="2260599"/>
                      <a:ext cx="1803400" cy="118724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54" name="矩形 53"/>
                    <p:cNvSpPr/>
                    <p:nvPr/>
                  </p:nvSpPr>
                  <p:spPr>
                    <a:xfrm>
                      <a:off x="2971800" y="2258027"/>
                      <a:ext cx="1803400" cy="231174"/>
                    </a:xfrm>
                    <a:prstGeom prst="rect">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Other</a:t>
                      </a:r>
                      <a:endParaRPr lang="zh-CN" altLang="en-US" sz="1000" dirty="0"/>
                    </a:p>
                  </p:txBody>
                </p:sp>
              </p:grpSp>
              <p:sp>
                <p:nvSpPr>
                  <p:cNvPr id="52" name="矩形 51"/>
                  <p:cNvSpPr/>
                  <p:nvPr/>
                </p:nvSpPr>
                <p:spPr>
                  <a:xfrm>
                    <a:off x="2476500" y="1752601"/>
                    <a:ext cx="10541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xxxx</a:t>
                    </a:r>
                    <a:r>
                      <a:rPr lang="en-US" altLang="zh-CN" sz="1100" dirty="0" smtClean="0">
                        <a:solidFill>
                          <a:schemeClr val="tx1"/>
                        </a:solidFill>
                      </a:rPr>
                      <a:t>  (PK)</a:t>
                    </a:r>
                    <a:endParaRPr lang="zh-CN" altLang="en-US" sz="1100" dirty="0">
                      <a:solidFill>
                        <a:schemeClr val="tx1"/>
                      </a:solidFill>
                    </a:endParaRPr>
                  </a:p>
                </p:txBody>
              </p:sp>
            </p:grpSp>
            <p:sp>
              <p:nvSpPr>
                <p:cNvPr id="49" name="矩形 48"/>
                <p:cNvSpPr/>
                <p:nvPr/>
              </p:nvSpPr>
              <p:spPr>
                <a:xfrm>
                  <a:off x="6087076" y="3131198"/>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xxxx</a:t>
                  </a:r>
                  <a:endParaRPr lang="zh-CN" altLang="en-US" sz="1100" dirty="0">
                    <a:solidFill>
                      <a:schemeClr val="tx1"/>
                    </a:solidFill>
                  </a:endParaRPr>
                </a:p>
              </p:txBody>
            </p:sp>
            <p:sp>
              <p:nvSpPr>
                <p:cNvPr id="50" name="矩形 49"/>
                <p:cNvSpPr/>
                <p:nvPr/>
              </p:nvSpPr>
              <p:spPr>
                <a:xfrm>
                  <a:off x="6088306" y="3339536"/>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xxxx</a:t>
                  </a:r>
                  <a:endParaRPr lang="zh-CN" altLang="en-US" sz="1100" dirty="0">
                    <a:solidFill>
                      <a:schemeClr val="tx1"/>
                    </a:solidFill>
                  </a:endParaRPr>
                </a:p>
              </p:txBody>
            </p:sp>
          </p:grpSp>
          <p:sp>
            <p:nvSpPr>
              <p:cNvPr id="47" name="矩形 46"/>
              <p:cNvSpPr/>
              <p:nvPr/>
            </p:nvSpPr>
            <p:spPr>
              <a:xfrm>
                <a:off x="3970185" y="3727571"/>
                <a:ext cx="1798477"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t>
                </a:r>
                <a:endParaRPr lang="zh-CN" altLang="en-US" sz="1100" dirty="0">
                  <a:solidFill>
                    <a:schemeClr val="tx1"/>
                  </a:solidFill>
                </a:endParaRPr>
              </a:p>
            </p:txBody>
          </p:sp>
        </p:grpSp>
        <p:cxnSp>
          <p:nvCxnSpPr>
            <p:cNvPr id="56" name="直接箭头连接符 55"/>
            <p:cNvCxnSpPr>
              <a:endCxn id="32" idx="1"/>
            </p:cNvCxnSpPr>
            <p:nvPr/>
          </p:nvCxnSpPr>
          <p:spPr>
            <a:xfrm flipV="1">
              <a:off x="3653458" y="1076208"/>
              <a:ext cx="564506" cy="68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40" idx="1"/>
            </p:cNvCxnSpPr>
            <p:nvPr/>
          </p:nvCxnSpPr>
          <p:spPr>
            <a:xfrm flipV="1">
              <a:off x="3654650" y="2543146"/>
              <a:ext cx="567215" cy="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4" idx="1"/>
            </p:cNvCxnSpPr>
            <p:nvPr/>
          </p:nvCxnSpPr>
          <p:spPr>
            <a:xfrm>
              <a:off x="3654650" y="3868815"/>
              <a:ext cx="587115" cy="1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五边形 63"/>
            <p:cNvSpPr/>
            <p:nvPr/>
          </p:nvSpPr>
          <p:spPr>
            <a:xfrm>
              <a:off x="5933509" y="948755"/>
              <a:ext cx="720080" cy="3957684"/>
            </a:xfrm>
            <a:prstGeom prst="homePlat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eaVert"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dirty="0"/>
                <a:t>Standardized Data Model API</a:t>
              </a:r>
              <a:endParaRPr lang="zh-CN" altLang="en-US" dirty="0"/>
            </a:p>
          </p:txBody>
        </p:sp>
        <p:sp>
          <p:nvSpPr>
            <p:cNvPr id="66" name="圆角矩形 65"/>
            <p:cNvSpPr/>
            <p:nvPr/>
          </p:nvSpPr>
          <p:spPr>
            <a:xfrm>
              <a:off x="6986320" y="1556210"/>
              <a:ext cx="1280648" cy="895428"/>
            </a:xfrm>
            <a:prstGeom prst="round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SAP Integration Tool</a:t>
              </a:r>
              <a:endParaRPr lang="zh-CN" altLang="en-US" dirty="0"/>
            </a:p>
          </p:txBody>
        </p:sp>
        <p:sp>
          <p:nvSpPr>
            <p:cNvPr id="67" name="圆角矩形 66"/>
            <p:cNvSpPr/>
            <p:nvPr/>
          </p:nvSpPr>
          <p:spPr>
            <a:xfrm>
              <a:off x="7040136" y="3524602"/>
              <a:ext cx="1280648" cy="895428"/>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dirty="0"/>
                <a:t>Omenx Integration Tool</a:t>
              </a:r>
              <a:endParaRPr lang="zh-CN" altLang="en-US" dirty="0"/>
            </a:p>
          </p:txBody>
        </p:sp>
      </p:grpSp>
      <p:sp>
        <p:nvSpPr>
          <p:cNvPr id="81" name="单圆角矩形 80"/>
          <p:cNvSpPr/>
          <p:nvPr/>
        </p:nvSpPr>
        <p:spPr>
          <a:xfrm rot="19598212">
            <a:off x="7854959" y="1241466"/>
            <a:ext cx="1222248" cy="414302"/>
          </a:xfrm>
          <a:prstGeom prst="snip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Omenx Standard + SAP </a:t>
            </a:r>
            <a:endParaRPr lang="zh-CN" altLang="en-US" sz="1050" dirty="0"/>
          </a:p>
        </p:txBody>
      </p:sp>
      <p:sp>
        <p:nvSpPr>
          <p:cNvPr id="82" name="单圆角矩形 81"/>
          <p:cNvSpPr/>
          <p:nvPr/>
        </p:nvSpPr>
        <p:spPr>
          <a:xfrm rot="19598212">
            <a:off x="7866234" y="3268307"/>
            <a:ext cx="1222248" cy="414302"/>
          </a:xfrm>
          <a:prstGeom prst="snip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Omenx E2E Standard </a:t>
            </a:r>
            <a:endParaRPr lang="zh-CN" altLang="en-US" sz="1050" dirty="0"/>
          </a:p>
        </p:txBody>
      </p:sp>
    </p:spTree>
    <p:extLst>
      <p:ext uri="{BB962C8B-B14F-4D97-AF65-F5344CB8AC3E}">
        <p14:creationId xmlns:p14="http://schemas.microsoft.com/office/powerpoint/2010/main" val="15713833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barn(inVertical)">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Integration Reference – SAP </a:t>
            </a:r>
            <a:r>
              <a:rPr lang="en-US" altLang="zh-CN" dirty="0" err="1" smtClean="0"/>
              <a:t>Ariba</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18</a:t>
            </a:fld>
            <a:endParaRPr lang="zh-CN" altLang="en-US"/>
          </a:p>
        </p:txBody>
      </p:sp>
      <p:pic>
        <p:nvPicPr>
          <p:cNvPr id="7" name="内容占位符 6"/>
          <p:cNvPicPr>
            <a:picLocks noGrp="1" noChangeAspect="1"/>
          </p:cNvPicPr>
          <p:nvPr>
            <p:ph idx="1"/>
          </p:nvPr>
        </p:nvPicPr>
        <p:blipFill>
          <a:blip r:embed="rId2"/>
          <a:stretch>
            <a:fillRect/>
          </a:stretch>
        </p:blipFill>
        <p:spPr>
          <a:xfrm>
            <a:off x="1219936" y="1091447"/>
            <a:ext cx="6673036" cy="3570287"/>
          </a:xfrm>
          <a:prstGeom prst="rect">
            <a:avLst/>
          </a:prstGeom>
        </p:spPr>
      </p:pic>
    </p:spTree>
    <p:extLst>
      <p:ext uri="{BB962C8B-B14F-4D97-AF65-F5344CB8AC3E}">
        <p14:creationId xmlns:p14="http://schemas.microsoft.com/office/powerpoint/2010/main" val="2314554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Integration Reference – SAP </a:t>
            </a:r>
            <a:r>
              <a:rPr lang="en-US" altLang="zh-CN" dirty="0" err="1" smtClean="0"/>
              <a:t>Ariba</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19</a:t>
            </a:fld>
            <a:endParaRPr lang="zh-CN" altLang="en-US"/>
          </a:p>
        </p:txBody>
      </p:sp>
      <p:pic>
        <p:nvPicPr>
          <p:cNvPr id="8" name="内容占位符 7"/>
          <p:cNvPicPr>
            <a:picLocks noGrp="1" noChangeAspect="1"/>
          </p:cNvPicPr>
          <p:nvPr>
            <p:ph idx="1"/>
          </p:nvPr>
        </p:nvPicPr>
        <p:blipFill>
          <a:blip r:embed="rId2"/>
          <a:stretch>
            <a:fillRect/>
          </a:stretch>
        </p:blipFill>
        <p:spPr>
          <a:xfrm>
            <a:off x="1282104" y="1058863"/>
            <a:ext cx="6549629" cy="3570287"/>
          </a:xfrm>
          <a:prstGeom prst="rect">
            <a:avLst/>
          </a:prstGeom>
        </p:spPr>
      </p:pic>
    </p:spTree>
    <p:extLst>
      <p:ext uri="{BB962C8B-B14F-4D97-AF65-F5344CB8AC3E}">
        <p14:creationId xmlns:p14="http://schemas.microsoft.com/office/powerpoint/2010/main" val="1148807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Requirements Collection and Understanding</a:t>
            </a:r>
          </a:p>
          <a:p>
            <a:r>
              <a:rPr lang="en-US" altLang="zh-CN" dirty="0" smtClean="0"/>
              <a:t>System Integration Feasibility Analysis</a:t>
            </a:r>
          </a:p>
          <a:p>
            <a:r>
              <a:rPr lang="en-US" altLang="zh-CN" dirty="0" smtClean="0"/>
              <a:t>System Integration Landscape</a:t>
            </a:r>
          </a:p>
          <a:p>
            <a:r>
              <a:rPr lang="en-US" altLang="zh-CN" dirty="0" smtClean="0"/>
              <a:t>System Integration Design</a:t>
            </a:r>
            <a:endParaRPr lang="en-US" altLang="zh-CN" dirty="0"/>
          </a:p>
          <a:p>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2591546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Cost of SAP PI – </a:t>
            </a:r>
            <a:r>
              <a:rPr lang="en-US" altLang="zh-CN" sz="2000" b="0" dirty="0" smtClean="0">
                <a:solidFill>
                  <a:srgbClr val="FF0000"/>
                </a:solidFill>
              </a:rPr>
              <a:t>(FOR REFERENCE </a:t>
            </a:r>
            <a:r>
              <a:rPr lang="en-US" altLang="zh-CN" sz="2000" b="0" dirty="0">
                <a:solidFill>
                  <a:srgbClr val="FF0000"/>
                </a:solidFill>
              </a:rPr>
              <a:t>ONLY </a:t>
            </a:r>
            <a:r>
              <a:rPr lang="en-US" altLang="zh-CN" sz="2000" b="0" dirty="0" smtClean="0">
                <a:solidFill>
                  <a:srgbClr val="FF0000"/>
                </a:solidFill>
              </a:rPr>
              <a:t>)</a:t>
            </a:r>
            <a:endParaRPr lang="zh-CN" altLang="en-US" sz="2000" b="0" dirty="0">
              <a:solidFill>
                <a:srgbClr val="FF0000"/>
              </a:solidFill>
            </a:endParaRPr>
          </a:p>
        </p:txBody>
      </p:sp>
      <p:graphicFrame>
        <p:nvGraphicFramePr>
          <p:cNvPr id="6" name="内容占位符 5"/>
          <p:cNvGraphicFramePr>
            <a:graphicFrameLocks noGrp="1"/>
          </p:cNvGraphicFramePr>
          <p:nvPr>
            <p:ph idx="1"/>
          </p:nvPr>
        </p:nvGraphicFramePr>
        <p:xfrm>
          <a:off x="1043608" y="976744"/>
          <a:ext cx="6624736" cy="1368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7" name="矩形 6"/>
          <p:cNvSpPr/>
          <p:nvPr/>
        </p:nvSpPr>
        <p:spPr>
          <a:xfrm>
            <a:off x="0" y="2427734"/>
            <a:ext cx="9144000" cy="2565470"/>
          </a:xfrm>
          <a:prstGeom prst="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8" name="文本框 7"/>
          <p:cNvSpPr txBox="1"/>
          <p:nvPr/>
        </p:nvSpPr>
        <p:spPr>
          <a:xfrm>
            <a:off x="349804" y="2533421"/>
            <a:ext cx="8444392" cy="2539157"/>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1600" dirty="0" smtClean="0"/>
              <a:t>For single PI product,  SAP PI License Fee depends on the cores that the customer phased. Normally, 75k €.</a:t>
            </a:r>
          </a:p>
          <a:p>
            <a:pPr marL="285750" indent="-285750">
              <a:spcBef>
                <a:spcPts val="600"/>
              </a:spcBef>
              <a:buFont typeface="Wingdings" panose="05000000000000000000" pitchFamily="2" charset="2"/>
              <a:buChar char="Ø"/>
            </a:pPr>
            <a:r>
              <a:rPr lang="en-US" altLang="zh-CN" sz="1600" dirty="0" smtClean="0"/>
              <a:t>If customer want to buy a suite of SAP products(like ECC, PI, CRM), the cost of PI could be 7% of total cost.</a:t>
            </a:r>
          </a:p>
          <a:p>
            <a:pPr marL="285750" indent="-285750">
              <a:spcBef>
                <a:spcPts val="600"/>
              </a:spcBef>
              <a:buFont typeface="Wingdings" panose="05000000000000000000" pitchFamily="2" charset="2"/>
              <a:buChar char="Ø"/>
            </a:pPr>
            <a:r>
              <a:rPr lang="en-US" altLang="zh-CN" sz="1600" dirty="0" smtClean="0"/>
              <a:t>Cost of Implementation: for each customized integration, there should be additional development effort required. The final cost will depends on the effort of estimation of each customization. (for SAP experts, the cost of man-day ≈ 1k€ per man day)</a:t>
            </a:r>
          </a:p>
          <a:p>
            <a:pPr marL="285750" indent="-285750">
              <a:spcBef>
                <a:spcPts val="600"/>
              </a:spcBef>
              <a:buFont typeface="Wingdings" panose="05000000000000000000" pitchFamily="2" charset="2"/>
              <a:buChar char="Ø"/>
            </a:pPr>
            <a:r>
              <a:rPr lang="en-US" altLang="zh-CN" sz="1600" dirty="0" smtClean="0"/>
              <a:t>It is quite complex to integrate with third party system using PI. (More Data transform and mapping efforts </a:t>
            </a:r>
            <a:r>
              <a:rPr lang="en-US" altLang="zh-CN" sz="1600" smtClean="0"/>
              <a:t>is required.)</a:t>
            </a:r>
            <a:endParaRPr lang="en-US" altLang="zh-CN" sz="1600" dirty="0" smtClean="0"/>
          </a:p>
        </p:txBody>
      </p:sp>
    </p:spTree>
    <p:extLst>
      <p:ext uri="{BB962C8B-B14F-4D97-AF65-F5344CB8AC3E}">
        <p14:creationId xmlns:p14="http://schemas.microsoft.com/office/powerpoint/2010/main" val="3465888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Cost of SAP HCI – </a:t>
            </a:r>
            <a:r>
              <a:rPr lang="en-US" altLang="zh-CN" sz="2000" b="0" dirty="0">
                <a:solidFill>
                  <a:srgbClr val="FF0000"/>
                </a:solidFill>
              </a:rPr>
              <a:t>(FOR REFERENCE ONLY )</a:t>
            </a:r>
            <a:endParaRPr lang="zh-CN" altLang="en-US" sz="2000" b="0" dirty="0">
              <a:solidFill>
                <a:srgbClr val="FF0000"/>
              </a:solidFill>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4217997842"/>
              </p:ext>
            </p:extLst>
          </p:nvPr>
        </p:nvGraphicFramePr>
        <p:xfrm>
          <a:off x="1043608" y="976744"/>
          <a:ext cx="6624736" cy="1368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7" name="矩形 6"/>
          <p:cNvSpPr/>
          <p:nvPr/>
        </p:nvSpPr>
        <p:spPr>
          <a:xfrm>
            <a:off x="0" y="2427734"/>
            <a:ext cx="9144000" cy="2565470"/>
          </a:xfrm>
          <a:prstGeom prst="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76080" y="2619288"/>
            <a:ext cx="8444392" cy="1969770"/>
          </a:xfrm>
          <a:prstGeom prst="rect">
            <a:avLst/>
          </a:prstGeom>
          <a:noFill/>
        </p:spPr>
        <p:txBody>
          <a:bodyPr wrap="square" rtlCol="0">
            <a:spAutoFit/>
          </a:bodyPr>
          <a:lstStyle>
            <a:defPPr>
              <a:defRPr lang="zh-CN"/>
            </a:defPPr>
            <a:lvl1pPr marL="285750" indent="-285750">
              <a:spcBef>
                <a:spcPts val="600"/>
              </a:spcBef>
              <a:buFont typeface="Wingdings" panose="05000000000000000000" pitchFamily="2" charset="2"/>
              <a:buChar char="Ø"/>
              <a:defRPr sz="1600"/>
            </a:lvl1pPr>
          </a:lstStyle>
          <a:p>
            <a:r>
              <a:rPr lang="en-US" altLang="zh-CN" dirty="0" smtClean="0"/>
              <a:t>As HCI is a cloud based product, so customer should pay the cloud service fee, it will depends on the particular services.</a:t>
            </a:r>
            <a:endParaRPr lang="en-US" altLang="zh-CN" dirty="0"/>
          </a:p>
          <a:p>
            <a:r>
              <a:rPr lang="en-US" altLang="zh-CN" dirty="0" smtClean="0"/>
              <a:t>For HCI, the cost of HCI will depend on the connections that user want to use. Normally, one connection will cost 300¥ per month.</a:t>
            </a:r>
            <a:endParaRPr lang="en-US" altLang="zh-CN" dirty="0"/>
          </a:p>
          <a:p>
            <a:r>
              <a:rPr lang="en-US" altLang="zh-CN" dirty="0" smtClean="0"/>
              <a:t>HCI will always be more easier to implement the integration customization within the SAP products environment. (it means that if all the systems need to be integrated are SAP products, the implementation should be easier than third party systems.)</a:t>
            </a:r>
            <a:endParaRPr lang="zh-CN" altLang="en-US" dirty="0"/>
          </a:p>
        </p:txBody>
      </p:sp>
    </p:spTree>
    <p:extLst>
      <p:ext uri="{BB962C8B-B14F-4D97-AF65-F5344CB8AC3E}">
        <p14:creationId xmlns:p14="http://schemas.microsoft.com/office/powerpoint/2010/main" val="38751644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Cost of </a:t>
            </a:r>
            <a:r>
              <a:rPr lang="en-US" altLang="zh-CN" dirty="0" err="1" smtClean="0"/>
              <a:t>Omnex</a:t>
            </a:r>
            <a:r>
              <a:rPr lang="en-US" altLang="zh-CN" dirty="0" smtClean="0"/>
              <a:t> Integration Server – </a:t>
            </a:r>
            <a:r>
              <a:rPr lang="en-US" altLang="zh-CN" sz="2000" b="0" dirty="0">
                <a:solidFill>
                  <a:srgbClr val="FF0000"/>
                </a:solidFill>
              </a:rPr>
              <a:t>(FOR REFERENCE ONLY )</a:t>
            </a:r>
            <a:endParaRPr lang="zh-CN" altLang="en-US" sz="2000" b="0" dirty="0">
              <a:solidFill>
                <a:srgbClr val="FF0000"/>
              </a:solidFill>
            </a:endParaRPr>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7" name="矩形 6"/>
          <p:cNvSpPr/>
          <p:nvPr/>
        </p:nvSpPr>
        <p:spPr>
          <a:xfrm>
            <a:off x="0" y="2427734"/>
            <a:ext cx="9144000" cy="2565470"/>
          </a:xfrm>
          <a:prstGeom prst="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76080" y="2511063"/>
            <a:ext cx="8444392" cy="2292935"/>
          </a:xfrm>
          <a:prstGeom prst="rect">
            <a:avLst/>
          </a:prstGeom>
          <a:noFill/>
        </p:spPr>
        <p:txBody>
          <a:bodyPr wrap="square" rtlCol="0">
            <a:spAutoFit/>
          </a:bodyPr>
          <a:lstStyle>
            <a:defPPr>
              <a:defRPr lang="zh-CN"/>
            </a:defPPr>
            <a:lvl1pPr marL="285750" indent="-285750">
              <a:spcBef>
                <a:spcPts val="600"/>
              </a:spcBef>
              <a:buFont typeface="Wingdings" panose="05000000000000000000" pitchFamily="2" charset="2"/>
              <a:buChar char="Ø"/>
              <a:defRPr sz="1600"/>
            </a:lvl1pPr>
          </a:lstStyle>
          <a:p>
            <a:r>
              <a:rPr lang="en-US" altLang="zh-CN" dirty="0" smtClean="0"/>
              <a:t>Integration Server is an </a:t>
            </a:r>
            <a:r>
              <a:rPr lang="en-US" altLang="zh-CN" dirty="0" err="1" smtClean="0"/>
              <a:t>Omnex</a:t>
            </a:r>
            <a:r>
              <a:rPr lang="en-US" altLang="zh-CN" dirty="0" smtClean="0"/>
              <a:t> product which can be used in any of the integration scenarios.</a:t>
            </a:r>
          </a:p>
          <a:p>
            <a:r>
              <a:rPr lang="en-US" altLang="zh-CN" dirty="0" smtClean="0"/>
              <a:t>Although the customization is still required during the project, however, the implementation fee could be reduce to the lowest level according to the OOTB functionalities of integration server product.</a:t>
            </a:r>
          </a:p>
          <a:p>
            <a:r>
              <a:rPr lang="en-US" altLang="zh-CN" dirty="0" smtClean="0"/>
              <a:t>The integration server is developed based on JAVA technology, the complexity of the product is well controlled, and the product is also well designed to integrate with third party system easier.</a:t>
            </a:r>
          </a:p>
          <a:p>
            <a:r>
              <a:rPr lang="en-US" altLang="zh-CN" dirty="0" smtClean="0"/>
              <a:t>On the other hand, the implementation cost also could be merged to the total project implementation cost.</a:t>
            </a:r>
          </a:p>
        </p:txBody>
      </p:sp>
      <p:grpSp>
        <p:nvGrpSpPr>
          <p:cNvPr id="9" name="组合 8"/>
          <p:cNvGrpSpPr/>
          <p:nvPr/>
        </p:nvGrpSpPr>
        <p:grpSpPr>
          <a:xfrm>
            <a:off x="3707904" y="934969"/>
            <a:ext cx="1366675" cy="1366675"/>
            <a:chOff x="5010325" y="738"/>
            <a:chExt cx="1366675" cy="1366675"/>
          </a:xfrm>
        </p:grpSpPr>
        <p:sp>
          <p:nvSpPr>
            <p:cNvPr id="10" name="椭圆 9"/>
            <p:cNvSpPr/>
            <p:nvPr/>
          </p:nvSpPr>
          <p:spPr>
            <a:xfrm>
              <a:off x="5010325" y="738"/>
              <a:ext cx="1366675" cy="1366675"/>
            </a:xfrm>
            <a:prstGeom prst="ellips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1" name="椭圆 4"/>
            <p:cNvSpPr txBox="1"/>
            <p:nvPr/>
          </p:nvSpPr>
          <p:spPr>
            <a:xfrm>
              <a:off x="5210470" y="200883"/>
              <a:ext cx="966385" cy="9663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altLang="zh-CN" sz="1100" kern="1200" dirty="0" smtClean="0"/>
                <a:t>Implementation  Fee Only</a:t>
              </a:r>
              <a:endParaRPr lang="zh-CN" altLang="en-US" sz="1100" kern="1200" dirty="0"/>
            </a:p>
          </p:txBody>
        </p:sp>
      </p:grpSp>
    </p:spTree>
    <p:extLst>
      <p:ext uri="{BB962C8B-B14F-4D97-AF65-F5344CB8AC3E}">
        <p14:creationId xmlns:p14="http://schemas.microsoft.com/office/powerpoint/2010/main" val="3422243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Omnex Products Portfolio</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3" name="图片 2"/>
          <p:cNvPicPr>
            <a:picLocks noChangeAspect="1"/>
          </p:cNvPicPr>
          <p:nvPr/>
        </p:nvPicPr>
        <p:blipFill>
          <a:blip r:embed="rId2"/>
          <a:stretch>
            <a:fillRect/>
          </a:stretch>
        </p:blipFill>
        <p:spPr>
          <a:xfrm>
            <a:off x="0" y="722012"/>
            <a:ext cx="9144000" cy="4440944"/>
          </a:xfrm>
          <a:prstGeom prst="rect">
            <a:avLst/>
          </a:prstGeom>
        </p:spPr>
      </p:pic>
    </p:spTree>
    <p:extLst>
      <p:ext uri="{BB962C8B-B14F-4D97-AF65-F5344CB8AC3E}">
        <p14:creationId xmlns:p14="http://schemas.microsoft.com/office/powerpoint/2010/main" val="3508967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Omnex Products Portfolio</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pic>
        <p:nvPicPr>
          <p:cNvPr id="6" name="图片 5"/>
          <p:cNvPicPr>
            <a:picLocks noChangeAspect="1"/>
          </p:cNvPicPr>
          <p:nvPr/>
        </p:nvPicPr>
        <p:blipFill>
          <a:blip r:embed="rId2"/>
          <a:stretch>
            <a:fillRect/>
          </a:stretch>
        </p:blipFill>
        <p:spPr>
          <a:xfrm>
            <a:off x="245273" y="1000149"/>
            <a:ext cx="2162175" cy="609600"/>
          </a:xfrm>
          <a:prstGeom prst="rect">
            <a:avLst/>
          </a:prstGeom>
        </p:spPr>
      </p:pic>
      <p:pic>
        <p:nvPicPr>
          <p:cNvPr id="7" name="图片 6"/>
          <p:cNvPicPr>
            <a:picLocks noChangeAspect="1"/>
          </p:cNvPicPr>
          <p:nvPr/>
        </p:nvPicPr>
        <p:blipFill>
          <a:blip r:embed="rId3"/>
          <a:stretch>
            <a:fillRect/>
          </a:stretch>
        </p:blipFill>
        <p:spPr>
          <a:xfrm>
            <a:off x="2813014" y="1053285"/>
            <a:ext cx="2152650" cy="523875"/>
          </a:xfrm>
          <a:prstGeom prst="rect">
            <a:avLst/>
          </a:prstGeom>
        </p:spPr>
      </p:pic>
      <p:pic>
        <p:nvPicPr>
          <p:cNvPr id="8" name="图片 7"/>
          <p:cNvPicPr>
            <a:picLocks noChangeAspect="1"/>
          </p:cNvPicPr>
          <p:nvPr/>
        </p:nvPicPr>
        <p:blipFill>
          <a:blip r:embed="rId4"/>
          <a:stretch>
            <a:fillRect/>
          </a:stretch>
        </p:blipFill>
        <p:spPr>
          <a:xfrm>
            <a:off x="5596328" y="1044893"/>
            <a:ext cx="2638425" cy="561975"/>
          </a:xfrm>
          <a:prstGeom prst="rect">
            <a:avLst/>
          </a:prstGeom>
        </p:spPr>
      </p:pic>
      <p:pic>
        <p:nvPicPr>
          <p:cNvPr id="9" name="图片 8"/>
          <p:cNvPicPr>
            <a:picLocks noChangeAspect="1"/>
          </p:cNvPicPr>
          <p:nvPr/>
        </p:nvPicPr>
        <p:blipFill>
          <a:blip r:embed="rId5"/>
          <a:stretch>
            <a:fillRect/>
          </a:stretch>
        </p:blipFill>
        <p:spPr>
          <a:xfrm>
            <a:off x="323692" y="2061661"/>
            <a:ext cx="2266950" cy="561975"/>
          </a:xfrm>
          <a:prstGeom prst="rect">
            <a:avLst/>
          </a:prstGeom>
        </p:spPr>
      </p:pic>
      <p:pic>
        <p:nvPicPr>
          <p:cNvPr id="10" name="图片 9"/>
          <p:cNvPicPr>
            <a:picLocks noChangeAspect="1"/>
          </p:cNvPicPr>
          <p:nvPr/>
        </p:nvPicPr>
        <p:blipFill>
          <a:blip r:embed="rId6"/>
          <a:stretch>
            <a:fillRect/>
          </a:stretch>
        </p:blipFill>
        <p:spPr>
          <a:xfrm>
            <a:off x="2803489" y="2129353"/>
            <a:ext cx="1924050" cy="552450"/>
          </a:xfrm>
          <a:prstGeom prst="rect">
            <a:avLst/>
          </a:prstGeom>
        </p:spPr>
      </p:pic>
      <p:pic>
        <p:nvPicPr>
          <p:cNvPr id="11" name="图片 10"/>
          <p:cNvPicPr>
            <a:picLocks noChangeAspect="1"/>
          </p:cNvPicPr>
          <p:nvPr/>
        </p:nvPicPr>
        <p:blipFill>
          <a:blip r:embed="rId7"/>
          <a:stretch>
            <a:fillRect/>
          </a:stretch>
        </p:blipFill>
        <p:spPr>
          <a:xfrm>
            <a:off x="5643953" y="2123296"/>
            <a:ext cx="2590800" cy="504825"/>
          </a:xfrm>
          <a:prstGeom prst="rect">
            <a:avLst/>
          </a:prstGeom>
        </p:spPr>
      </p:pic>
      <p:pic>
        <p:nvPicPr>
          <p:cNvPr id="12" name="图片 11"/>
          <p:cNvPicPr>
            <a:picLocks noChangeAspect="1"/>
          </p:cNvPicPr>
          <p:nvPr/>
        </p:nvPicPr>
        <p:blipFill>
          <a:blip r:embed="rId8"/>
          <a:stretch>
            <a:fillRect/>
          </a:stretch>
        </p:blipFill>
        <p:spPr>
          <a:xfrm>
            <a:off x="323692" y="3281609"/>
            <a:ext cx="1962150" cy="533400"/>
          </a:xfrm>
          <a:prstGeom prst="rect">
            <a:avLst/>
          </a:prstGeom>
        </p:spPr>
      </p:pic>
      <p:pic>
        <p:nvPicPr>
          <p:cNvPr id="13" name="图片 12"/>
          <p:cNvPicPr>
            <a:picLocks noChangeAspect="1"/>
          </p:cNvPicPr>
          <p:nvPr/>
        </p:nvPicPr>
        <p:blipFill>
          <a:blip r:embed="rId9"/>
          <a:stretch>
            <a:fillRect/>
          </a:stretch>
        </p:blipFill>
        <p:spPr>
          <a:xfrm>
            <a:off x="2822539" y="3281609"/>
            <a:ext cx="1905000" cy="476250"/>
          </a:xfrm>
          <a:prstGeom prst="rect">
            <a:avLst/>
          </a:prstGeom>
        </p:spPr>
      </p:pic>
      <p:pic>
        <p:nvPicPr>
          <p:cNvPr id="14" name="图片 13"/>
          <p:cNvPicPr>
            <a:picLocks noChangeAspect="1"/>
          </p:cNvPicPr>
          <p:nvPr/>
        </p:nvPicPr>
        <p:blipFill>
          <a:blip r:embed="rId10"/>
          <a:stretch>
            <a:fillRect/>
          </a:stretch>
        </p:blipFill>
        <p:spPr>
          <a:xfrm>
            <a:off x="5643953" y="3281609"/>
            <a:ext cx="1933575" cy="523875"/>
          </a:xfrm>
          <a:prstGeom prst="rect">
            <a:avLst/>
          </a:prstGeom>
        </p:spPr>
      </p:pic>
      <p:pic>
        <p:nvPicPr>
          <p:cNvPr id="15" name="图片 14"/>
          <p:cNvPicPr>
            <a:picLocks noChangeAspect="1"/>
          </p:cNvPicPr>
          <p:nvPr/>
        </p:nvPicPr>
        <p:blipFill>
          <a:blip r:embed="rId11"/>
          <a:stretch>
            <a:fillRect/>
          </a:stretch>
        </p:blipFill>
        <p:spPr>
          <a:xfrm>
            <a:off x="245273" y="4299942"/>
            <a:ext cx="2162175" cy="561975"/>
          </a:xfrm>
          <a:prstGeom prst="rect">
            <a:avLst/>
          </a:prstGeom>
        </p:spPr>
      </p:pic>
    </p:spTree>
    <p:extLst>
      <p:ext uri="{BB962C8B-B14F-4D97-AF65-F5344CB8AC3E}">
        <p14:creationId xmlns:p14="http://schemas.microsoft.com/office/powerpoint/2010/main" val="3181365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1800" b="1" dirty="0" smtClean="0"/>
              <a:t>Analysis</a:t>
            </a:r>
          </a:p>
          <a:p>
            <a:pPr lvl="1"/>
            <a:r>
              <a:rPr lang="en-US" altLang="zh-CN" sz="1600" dirty="0" smtClean="0"/>
              <a:t>Most of the automotive (or related) firms are using SAP ERP (or other core business system) to manage their business data and transactions.</a:t>
            </a:r>
          </a:p>
          <a:p>
            <a:pPr lvl="1"/>
            <a:r>
              <a:rPr lang="en-US" altLang="zh-CN" sz="1600" dirty="0" smtClean="0"/>
              <a:t>As a part of the SCM, OMNEX products become more and more important, and are playing the critical role in the daily work of each company.</a:t>
            </a:r>
          </a:p>
          <a:p>
            <a:pPr lvl="1"/>
            <a:r>
              <a:rPr lang="en-US" altLang="zh-CN" sz="1600" dirty="0" smtClean="0"/>
              <a:t>In most of the cases, the master data of an company is always managed by the ERP system(the leading system) and will be consumed by ERP itself and other external system as well. And, Omnex products will also need to consume the master data (like supplier information, parts information, and etc.)</a:t>
            </a:r>
          </a:p>
          <a:p>
            <a:pPr lvl="1"/>
            <a:r>
              <a:rPr lang="en-US" altLang="zh-CN" sz="1600" dirty="0" smtClean="0"/>
              <a:t>The integration between Omnex products and ERP system becomes a critical demand with high priority and has been requested from most of our implementation projects.</a:t>
            </a:r>
          </a:p>
          <a:p>
            <a:pPr lvl="1"/>
            <a:r>
              <a:rPr lang="en-US" altLang="zh-CN" sz="1600" dirty="0" smtClean="0"/>
              <a:t>As the most critical core system, ERP systems are only used in the company internally(internal network or VPC) according to the requirements of system security and stability.</a:t>
            </a:r>
          </a:p>
          <a:p>
            <a:pPr lvl="1"/>
            <a:r>
              <a:rPr lang="en-US" altLang="zh-CN" sz="1600" dirty="0" smtClean="0"/>
              <a:t>As of now, there are only few ERP related business object configured in Omenx products, and no completed end to end integration approaches predefined also.</a:t>
            </a:r>
            <a:endParaRPr lang="zh-CN" altLang="en-US" sz="16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1393249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lnSpcReduction="10000"/>
          </a:bodyPr>
          <a:lstStyle/>
          <a:p>
            <a:r>
              <a:rPr lang="en-US" altLang="zh-CN" sz="1800" b="1" dirty="0" smtClean="0"/>
              <a:t>Goals</a:t>
            </a:r>
          </a:p>
          <a:p>
            <a:pPr lvl="1"/>
            <a:r>
              <a:rPr lang="en-US" altLang="zh-CN" sz="1600" dirty="0" smtClean="0"/>
              <a:t>To handle the most common and important master data (current phase) that will be consumed by Omenx products (such as supplier info, parts info) in ERP system.</a:t>
            </a:r>
          </a:p>
          <a:p>
            <a:pPr lvl="1"/>
            <a:r>
              <a:rPr lang="en-US" altLang="zh-CN" sz="1600" dirty="0" smtClean="0"/>
              <a:t>To handle the most popular and stable data transfer protocols in the integration scenario.</a:t>
            </a:r>
          </a:p>
          <a:p>
            <a:pPr lvl="1"/>
            <a:r>
              <a:rPr lang="en-US" altLang="zh-CN" sz="1600" dirty="0" smtClean="0"/>
              <a:t>The integration between Omnex products and ERP system should consider the following requests:</a:t>
            </a:r>
          </a:p>
          <a:p>
            <a:pPr lvl="2"/>
            <a:r>
              <a:rPr lang="en-US" altLang="zh-CN" sz="1400" dirty="0" smtClean="0"/>
              <a:t>Network security</a:t>
            </a:r>
          </a:p>
          <a:p>
            <a:pPr lvl="2"/>
            <a:r>
              <a:rPr lang="en-US" altLang="zh-CN" sz="1400" dirty="0" smtClean="0"/>
              <a:t>Data security</a:t>
            </a:r>
          </a:p>
          <a:p>
            <a:pPr lvl="2"/>
            <a:r>
              <a:rPr lang="en-US" altLang="zh-CN" sz="1400" dirty="0" smtClean="0"/>
              <a:t>Timeliness of the data transferring</a:t>
            </a:r>
          </a:p>
          <a:p>
            <a:pPr lvl="2"/>
            <a:r>
              <a:rPr lang="en-US" altLang="zh-CN" sz="1400" dirty="0" smtClean="0"/>
              <a:t>Access right control</a:t>
            </a:r>
          </a:p>
          <a:p>
            <a:pPr lvl="1"/>
            <a:r>
              <a:rPr lang="en-US" altLang="zh-CN" sz="1600" dirty="0" smtClean="0"/>
              <a:t>To ensure the independence, security, scalability, flexibility for Omnex products.</a:t>
            </a:r>
          </a:p>
          <a:p>
            <a:pPr lvl="1"/>
            <a:r>
              <a:rPr lang="en-US" altLang="zh-CN" sz="1600" dirty="0" smtClean="0"/>
              <a:t>The integration approach should be built at product level and can be reused in most of the implement project in the future.</a:t>
            </a:r>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3996453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3433639" y="1091991"/>
            <a:ext cx="1789967" cy="2317641"/>
          </a:xfrm>
          <a:prstGeom prst="rect">
            <a:avLst/>
          </a:prstGeom>
          <a:solidFill>
            <a:schemeClr val="accent4">
              <a:lumMod val="20000"/>
              <a:lumOff val="80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smtClean="0">
                <a:solidFill>
                  <a:schemeClr val="tx1"/>
                </a:solidFill>
              </a:rPr>
              <a:t>?</a:t>
            </a:r>
            <a:endParaRPr lang="zh-CN" altLang="en-US" sz="9600" dirty="0">
              <a:solidFill>
                <a:schemeClr val="tx1"/>
              </a:solidFill>
            </a:endParaRPr>
          </a:p>
        </p:txBody>
      </p:sp>
      <p:sp>
        <p:nvSpPr>
          <p:cNvPr id="41" name="矩形 40"/>
          <p:cNvSpPr/>
          <p:nvPr/>
        </p:nvSpPr>
        <p:spPr>
          <a:xfrm>
            <a:off x="3430505" y="3502773"/>
            <a:ext cx="1789967" cy="1485350"/>
          </a:xfrm>
          <a:prstGeom prst="rect">
            <a:avLst/>
          </a:prstGeom>
          <a:solidFill>
            <a:srgbClr val="F07F0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smtClean="0">
                <a:solidFill>
                  <a:schemeClr val="tx1"/>
                </a:solidFill>
              </a:rPr>
              <a:t>?</a:t>
            </a:r>
            <a:endParaRPr lang="zh-CN" altLang="en-US" sz="8000" dirty="0">
              <a:solidFill>
                <a:schemeClr val="tx1"/>
              </a:solidFill>
            </a:endParaRPr>
          </a:p>
        </p:txBody>
      </p:sp>
      <p:sp>
        <p:nvSpPr>
          <p:cNvPr id="2" name="标题 1"/>
          <p:cNvSpPr>
            <a:spLocks noGrp="1"/>
          </p:cNvSpPr>
          <p:nvPr>
            <p:ph type="title"/>
          </p:nvPr>
        </p:nvSpPr>
        <p:spPr/>
        <p:txBody>
          <a:bodyPr/>
          <a:lstStyle/>
          <a:p>
            <a:r>
              <a:rPr lang="en-US" altLang="zh-CN" dirty="0"/>
              <a:t>System Integration Feasibility </a:t>
            </a:r>
            <a:r>
              <a:rPr lang="en-US" altLang="zh-CN" dirty="0" smtClean="0"/>
              <a:t>Analysis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graphicFrame>
        <p:nvGraphicFramePr>
          <p:cNvPr id="7" name="图示 6"/>
          <p:cNvGraphicFramePr/>
          <p:nvPr>
            <p:extLst>
              <p:ext uri="{D42A27DB-BD31-4B8C-83A1-F6EECF244321}">
                <p14:modId xmlns:p14="http://schemas.microsoft.com/office/powerpoint/2010/main" val="2698949262"/>
              </p:ext>
            </p:extLst>
          </p:nvPr>
        </p:nvGraphicFramePr>
        <p:xfrm>
          <a:off x="5508104" y="1091991"/>
          <a:ext cx="3048000" cy="2208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0" y="3409633"/>
            <a:ext cx="9144000" cy="98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6512" y="1146114"/>
            <a:ext cx="3960440" cy="2136965"/>
            <a:chOff x="738498" y="936984"/>
            <a:chExt cx="2365715" cy="2888277"/>
          </a:xfrm>
        </p:grpSpPr>
        <p:sp>
          <p:nvSpPr>
            <p:cNvPr id="11" name="任意多边形 10"/>
            <p:cNvSpPr/>
            <p:nvPr/>
          </p:nvSpPr>
          <p:spPr>
            <a:xfrm>
              <a:off x="1781778"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APQP/PPAP</a:t>
              </a:r>
              <a:endParaRPr lang="zh-CN" altLang="en-US" sz="900" kern="1200" dirty="0"/>
            </a:p>
          </p:txBody>
        </p:sp>
        <p:sp>
          <p:nvSpPr>
            <p:cNvPr id="12" name="矩形 11"/>
            <p:cNvSpPr/>
            <p:nvPr/>
          </p:nvSpPr>
          <p:spPr>
            <a:xfrm>
              <a:off x="2370842" y="1068414"/>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任意多边形 12"/>
            <p:cNvSpPr/>
            <p:nvPr/>
          </p:nvSpPr>
          <p:spPr>
            <a:xfrm>
              <a:off x="1164326"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4" name="任意多边形 13"/>
            <p:cNvSpPr/>
            <p:nvPr/>
          </p:nvSpPr>
          <p:spPr>
            <a:xfrm>
              <a:off x="1471869"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MSA</a:t>
              </a:r>
              <a:endParaRPr lang="zh-CN" altLang="en-US" sz="900" kern="1200" dirty="0"/>
            </a:p>
          </p:txBody>
        </p:sp>
        <p:sp>
          <p:nvSpPr>
            <p:cNvPr id="15" name="矩形 14"/>
            <p:cNvSpPr/>
            <p:nvPr/>
          </p:nvSpPr>
          <p:spPr>
            <a:xfrm>
              <a:off x="738498" y="1626197"/>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任意多边形 15"/>
            <p:cNvSpPr/>
            <p:nvPr/>
          </p:nvSpPr>
          <p:spPr>
            <a:xfrm>
              <a:off x="2089321"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7" name="任意多边形 16"/>
            <p:cNvSpPr/>
            <p:nvPr/>
          </p:nvSpPr>
          <p:spPr>
            <a:xfrm>
              <a:off x="1781778"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BOSS</a:t>
              </a:r>
              <a:endParaRPr lang="zh-CN" altLang="en-US" sz="900" kern="1200" dirty="0"/>
            </a:p>
          </p:txBody>
        </p:sp>
        <p:sp>
          <p:nvSpPr>
            <p:cNvPr id="18" name="矩形 17"/>
            <p:cNvSpPr/>
            <p:nvPr/>
          </p:nvSpPr>
          <p:spPr>
            <a:xfrm>
              <a:off x="2370842" y="2183980"/>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1164326"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20" name="任意多边形 19"/>
            <p:cNvSpPr/>
            <p:nvPr/>
          </p:nvSpPr>
          <p:spPr>
            <a:xfrm>
              <a:off x="1471869"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DOC</a:t>
              </a:r>
              <a:endParaRPr lang="zh-CN" altLang="en-US" sz="900" kern="1200" dirty="0"/>
            </a:p>
          </p:txBody>
        </p:sp>
        <p:sp>
          <p:nvSpPr>
            <p:cNvPr id="21" name="矩形 20"/>
            <p:cNvSpPr/>
            <p:nvPr/>
          </p:nvSpPr>
          <p:spPr>
            <a:xfrm>
              <a:off x="738498" y="2741763"/>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任意多边形 21"/>
            <p:cNvSpPr/>
            <p:nvPr/>
          </p:nvSpPr>
          <p:spPr>
            <a:xfrm>
              <a:off x="2089321"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r>
                <a:rPr lang="en-US" altLang="zh-CN" sz="2800" kern="1200" dirty="0" smtClean="0"/>
                <a:t>…</a:t>
              </a:r>
              <a:endParaRPr lang="zh-CN" altLang="en-US" sz="2800" kern="1200" dirty="0"/>
            </a:p>
          </p:txBody>
        </p:sp>
        <p:sp>
          <p:nvSpPr>
            <p:cNvPr id="23" name="任意多边形 22"/>
            <p:cNvSpPr/>
            <p:nvPr/>
          </p:nvSpPr>
          <p:spPr>
            <a:xfrm>
              <a:off x="1781778"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AUDIT</a:t>
              </a:r>
              <a:endParaRPr lang="zh-CN" altLang="en-US" sz="900" kern="1200" dirty="0"/>
            </a:p>
          </p:txBody>
        </p:sp>
        <p:sp>
          <p:nvSpPr>
            <p:cNvPr id="24" name="矩形 23"/>
            <p:cNvSpPr/>
            <p:nvPr/>
          </p:nvSpPr>
          <p:spPr>
            <a:xfrm>
              <a:off x="2370842" y="3299547"/>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任意多边形 24"/>
            <p:cNvSpPr/>
            <p:nvPr/>
          </p:nvSpPr>
          <p:spPr>
            <a:xfrm>
              <a:off x="1164326"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grpSp>
      <p:cxnSp>
        <p:nvCxnSpPr>
          <p:cNvPr id="27" name="直接连接符 26"/>
          <p:cNvCxnSpPr/>
          <p:nvPr/>
        </p:nvCxnSpPr>
        <p:spPr>
          <a:xfrm>
            <a:off x="34198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文本框 28"/>
          <p:cNvSpPr txBox="1"/>
          <p:nvPr/>
        </p:nvSpPr>
        <p:spPr>
          <a:xfrm>
            <a:off x="23467" y="3520403"/>
            <a:ext cx="3396406" cy="1200329"/>
          </a:xfrm>
          <a:prstGeom prst="rect">
            <a:avLst/>
          </a:prstGeom>
          <a:noFill/>
        </p:spPr>
        <p:txBody>
          <a:bodyPr wrap="square" rtlCol="0">
            <a:spAutoFit/>
          </a:bodyPr>
          <a:lstStyle/>
          <a:p>
            <a:pPr marL="342900" indent="-342900">
              <a:buAutoNum type="arabicPeriod"/>
            </a:pPr>
            <a:r>
              <a:rPr lang="en-US" altLang="zh-CN" sz="1200" dirty="0" smtClean="0"/>
              <a:t>Web based multi functions application.</a:t>
            </a:r>
          </a:p>
          <a:p>
            <a:pPr marL="342900" indent="-342900">
              <a:buAutoNum type="arabicPeriod"/>
            </a:pPr>
            <a:r>
              <a:rPr lang="en-US" altLang="zh-CN" sz="1200" dirty="0" smtClean="0"/>
              <a:t>Consume the master data of firm core system.</a:t>
            </a:r>
          </a:p>
          <a:p>
            <a:pPr marL="342900" indent="-342900">
              <a:buAutoNum type="arabicPeriod"/>
            </a:pPr>
            <a:r>
              <a:rPr lang="en-US" altLang="zh-CN" sz="1200" dirty="0" smtClean="0"/>
              <a:t>Can be accessed by external users or customers.</a:t>
            </a:r>
          </a:p>
          <a:p>
            <a:pPr marL="342900" indent="-342900">
              <a:buAutoNum type="arabicPeriod"/>
            </a:pPr>
            <a:r>
              <a:rPr lang="en-US" altLang="zh-CN" sz="1200" dirty="0" smtClean="0"/>
              <a:t>Can be deployed on public/private cloud.</a:t>
            </a:r>
          </a:p>
          <a:p>
            <a:pPr marL="342900" indent="-342900">
              <a:buAutoNum type="arabicPeriod"/>
            </a:pPr>
            <a:endParaRPr lang="zh-CN" altLang="en-US" sz="1200" dirty="0"/>
          </a:p>
        </p:txBody>
      </p:sp>
      <p:sp>
        <p:nvSpPr>
          <p:cNvPr id="30" name="文本框 29"/>
          <p:cNvSpPr txBox="1"/>
          <p:nvPr/>
        </p:nvSpPr>
        <p:spPr>
          <a:xfrm>
            <a:off x="5246163" y="3507854"/>
            <a:ext cx="3790333" cy="1384995"/>
          </a:xfrm>
          <a:prstGeom prst="rect">
            <a:avLst/>
          </a:prstGeom>
          <a:noFill/>
        </p:spPr>
        <p:txBody>
          <a:bodyPr wrap="square" rtlCol="0">
            <a:spAutoFit/>
          </a:bodyPr>
          <a:lstStyle/>
          <a:p>
            <a:pPr marL="342900" indent="-342900">
              <a:buAutoNum type="arabicPeriod"/>
            </a:pPr>
            <a:r>
              <a:rPr lang="en-US" altLang="zh-CN" sz="1200" dirty="0" smtClean="0"/>
              <a:t>Internal core business system, could be built base on special technology.</a:t>
            </a:r>
          </a:p>
          <a:p>
            <a:pPr marL="342900" indent="-342900">
              <a:buAutoNum type="arabicPeriod"/>
            </a:pPr>
            <a:r>
              <a:rPr lang="en-US" altLang="zh-CN" sz="1200" dirty="0" smtClean="0"/>
              <a:t>The leading system of master data.</a:t>
            </a:r>
          </a:p>
          <a:p>
            <a:pPr marL="342900" indent="-342900">
              <a:buAutoNum type="arabicPeriod"/>
            </a:pPr>
            <a:r>
              <a:rPr lang="en-US" altLang="zh-CN" sz="1200" dirty="0" smtClean="0"/>
              <a:t>Can be accessed by internal users inside the company network only.</a:t>
            </a:r>
          </a:p>
          <a:p>
            <a:pPr marL="342900" indent="-342900">
              <a:buAutoNum type="arabicPeriod"/>
            </a:pPr>
            <a:r>
              <a:rPr lang="en-US" altLang="zh-CN" sz="1200" dirty="0" smtClean="0"/>
              <a:t>Deployed inside the company network.</a:t>
            </a:r>
          </a:p>
          <a:p>
            <a:pPr marL="342900" indent="-342900">
              <a:buAutoNum type="arabicPeriod"/>
            </a:pPr>
            <a:endParaRPr lang="zh-CN" altLang="en-US" sz="1200" dirty="0"/>
          </a:p>
        </p:txBody>
      </p:sp>
      <p:sp>
        <p:nvSpPr>
          <p:cNvPr id="31" name="左右箭头 30"/>
          <p:cNvSpPr/>
          <p:nvPr/>
        </p:nvSpPr>
        <p:spPr>
          <a:xfrm>
            <a:off x="3451771" y="1098077"/>
            <a:ext cx="1758069" cy="575907"/>
          </a:xfrm>
          <a:prstGeom prst="lef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dirty="0" smtClean="0"/>
              <a:t>Data Exchange</a:t>
            </a:r>
            <a:endParaRPr lang="zh-CN" altLang="en-US" sz="1600" dirty="0"/>
          </a:p>
        </p:txBody>
      </p:sp>
      <p:sp>
        <p:nvSpPr>
          <p:cNvPr id="32" name="左右箭头 31"/>
          <p:cNvSpPr/>
          <p:nvPr/>
        </p:nvSpPr>
        <p:spPr>
          <a:xfrm>
            <a:off x="3451770" y="1708279"/>
            <a:ext cx="1758069" cy="575907"/>
          </a:xfrm>
          <a:prstGeom prst="lef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t>Functions Invoke</a:t>
            </a:r>
            <a:endParaRPr lang="zh-CN" altLang="en-US" sz="1400" dirty="0"/>
          </a:p>
        </p:txBody>
      </p:sp>
      <p:cxnSp>
        <p:nvCxnSpPr>
          <p:cNvPr id="33" name="直接连接符 32"/>
          <p:cNvCxnSpPr/>
          <p:nvPr/>
        </p:nvCxnSpPr>
        <p:spPr>
          <a:xfrm>
            <a:off x="52200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云形 34"/>
          <p:cNvSpPr/>
          <p:nvPr/>
        </p:nvSpPr>
        <p:spPr>
          <a:xfrm>
            <a:off x="3590669" y="2446113"/>
            <a:ext cx="1480269" cy="670490"/>
          </a:xfrm>
          <a:prstGeom prst="cloud">
            <a:avLst/>
          </a:prstGeom>
          <a:solidFill>
            <a:srgbClr val="FF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smtClean="0"/>
              <a:t>Security Control</a:t>
            </a:r>
            <a:endParaRPr lang="zh-CN" altLang="en-US" sz="1600" dirty="0"/>
          </a:p>
        </p:txBody>
      </p:sp>
      <p:sp>
        <p:nvSpPr>
          <p:cNvPr id="36" name="双大括号 35"/>
          <p:cNvSpPr/>
          <p:nvPr/>
        </p:nvSpPr>
        <p:spPr>
          <a:xfrm>
            <a:off x="3955558" y="864824"/>
            <a:ext cx="755576" cy="21506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t>DMZ</a:t>
            </a:r>
            <a:endParaRPr lang="zh-CN" altLang="en-US" dirty="0"/>
          </a:p>
        </p:txBody>
      </p:sp>
      <p:sp>
        <p:nvSpPr>
          <p:cNvPr id="37" name="椭圆 36"/>
          <p:cNvSpPr/>
          <p:nvPr/>
        </p:nvSpPr>
        <p:spPr>
          <a:xfrm>
            <a:off x="3718735" y="3587806"/>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Open</a:t>
            </a:r>
            <a:endParaRPr lang="zh-CN" altLang="en-US" sz="1050" dirty="0"/>
          </a:p>
        </p:txBody>
      </p:sp>
      <p:sp>
        <p:nvSpPr>
          <p:cNvPr id="38" name="椭圆 37"/>
          <p:cNvSpPr/>
          <p:nvPr/>
        </p:nvSpPr>
        <p:spPr>
          <a:xfrm>
            <a:off x="3718735" y="3943864"/>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Security</a:t>
            </a:r>
            <a:endParaRPr lang="zh-CN" altLang="en-US" sz="1050" dirty="0"/>
          </a:p>
        </p:txBody>
      </p:sp>
      <p:sp>
        <p:nvSpPr>
          <p:cNvPr id="39" name="椭圆 38"/>
          <p:cNvSpPr/>
          <p:nvPr/>
        </p:nvSpPr>
        <p:spPr>
          <a:xfrm>
            <a:off x="3718735" y="4298017"/>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Performance</a:t>
            </a:r>
            <a:endParaRPr lang="zh-CN" altLang="en-US" sz="1050" dirty="0"/>
          </a:p>
        </p:txBody>
      </p:sp>
      <p:sp>
        <p:nvSpPr>
          <p:cNvPr id="40" name="椭圆 39"/>
          <p:cNvSpPr/>
          <p:nvPr/>
        </p:nvSpPr>
        <p:spPr>
          <a:xfrm>
            <a:off x="3718735" y="4650988"/>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Extendable</a:t>
            </a:r>
            <a:endParaRPr lang="zh-CN" altLang="en-US" sz="1050" dirty="0"/>
          </a:p>
        </p:txBody>
      </p:sp>
      <p:sp>
        <p:nvSpPr>
          <p:cNvPr id="43" name="文本框 42"/>
          <p:cNvSpPr txBox="1"/>
          <p:nvPr/>
        </p:nvSpPr>
        <p:spPr>
          <a:xfrm>
            <a:off x="-4754" y="1281919"/>
            <a:ext cx="461665" cy="1804340"/>
          </a:xfrm>
          <a:prstGeom prst="rect">
            <a:avLst/>
          </a:prstGeom>
          <a:noFill/>
        </p:spPr>
        <p:txBody>
          <a:bodyPr vert="eaVert" wrap="none" rtlCol="0">
            <a:spAutoFit/>
          </a:bodyPr>
          <a:lstStyle/>
          <a:p>
            <a:r>
              <a:rPr lang="en-US" altLang="zh-CN" dirty="0" smtClean="0"/>
              <a:t>OMNEX Products</a:t>
            </a:r>
            <a:endParaRPr lang="zh-CN" altLang="en-US" dirty="0"/>
          </a:p>
        </p:txBody>
      </p:sp>
      <p:sp>
        <p:nvSpPr>
          <p:cNvPr id="44" name="文本框 43"/>
          <p:cNvSpPr txBox="1"/>
          <p:nvPr/>
        </p:nvSpPr>
        <p:spPr>
          <a:xfrm>
            <a:off x="8632609" y="1269095"/>
            <a:ext cx="461665" cy="1817164"/>
          </a:xfrm>
          <a:prstGeom prst="rect">
            <a:avLst/>
          </a:prstGeom>
          <a:noFill/>
        </p:spPr>
        <p:txBody>
          <a:bodyPr vert="eaVert" wrap="none" rtlCol="0">
            <a:spAutoFit/>
          </a:bodyPr>
          <a:lstStyle/>
          <a:p>
            <a:r>
              <a:rPr lang="en-US" altLang="zh-CN" dirty="0" smtClean="0"/>
              <a:t>Customer Systems</a:t>
            </a:r>
            <a:endParaRPr lang="zh-CN" altLang="en-US" dirty="0"/>
          </a:p>
        </p:txBody>
      </p:sp>
    </p:spTree>
    <p:extLst>
      <p:ext uri="{BB962C8B-B14F-4D97-AF65-F5344CB8AC3E}">
        <p14:creationId xmlns:p14="http://schemas.microsoft.com/office/powerpoint/2010/main" val="20122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inVertical)">
                                      <p:cBhvr>
                                        <p:cTn id="11" dur="500"/>
                                        <p:tgtEl>
                                          <p:spTgt spid="3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inVertical)">
                                      <p:cBhvr>
                                        <p:cTn id="15" dur="500"/>
                                        <p:tgtEl>
                                          <p:spTgt spid="35"/>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additive="base">
                                        <p:cTn id="34" dur="500" fill="hold"/>
                                        <p:tgtEl>
                                          <p:spTgt spid="40"/>
                                        </p:tgtEl>
                                        <p:attrNameLst>
                                          <p:attrName>ppt_x</p:attrName>
                                        </p:attrNameLst>
                                      </p:cBhvr>
                                      <p:tavLst>
                                        <p:tav tm="0">
                                          <p:val>
                                            <p:strVal val="#ppt_x"/>
                                          </p:val>
                                        </p:tav>
                                        <p:tav tm="100000">
                                          <p:val>
                                            <p:strVal val="#ppt_x"/>
                                          </p:val>
                                        </p:tav>
                                      </p:tavLst>
                                    </p:anim>
                                    <p:anim calcmode="lin" valueType="num">
                                      <p:cBhvr additive="base">
                                        <p:cTn id="3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animBg="1"/>
      <p:bldP spid="37" grpId="0" animBg="1"/>
      <p:bldP spid="38"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Feasibility Analysis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PI</a:t>
            </a:r>
          </a:p>
          <a:p>
            <a:pPr lvl="1"/>
            <a:r>
              <a:rPr lang="en-US" altLang="zh-CN" dirty="0"/>
              <a:t>Process </a:t>
            </a:r>
            <a:r>
              <a:rPr lang="en-US" altLang="zh-CN" dirty="0" smtClean="0"/>
              <a:t>Integration</a:t>
            </a:r>
          </a:p>
          <a:p>
            <a:pPr lvl="1"/>
            <a:r>
              <a:rPr lang="en-US" altLang="zh-CN" dirty="0" smtClean="0"/>
              <a:t>A SAP Product</a:t>
            </a:r>
          </a:p>
          <a:p>
            <a:pPr lvl="1"/>
            <a:r>
              <a:rPr lang="en-US" altLang="zh-CN" dirty="0" smtClean="0"/>
              <a:t>Customization is required to realize the integration (content management)</a:t>
            </a:r>
          </a:p>
          <a:p>
            <a:pPr lvl="1"/>
            <a:r>
              <a:rPr lang="en-US" altLang="zh-CN" dirty="0" smtClean="0"/>
              <a:t>Applicable for the customers who have PI installed.</a:t>
            </a:r>
          </a:p>
          <a:p>
            <a:r>
              <a:rPr lang="en-US" altLang="zh-CN" dirty="0" smtClean="0"/>
              <a:t>HCI</a:t>
            </a:r>
          </a:p>
          <a:p>
            <a:pPr lvl="1"/>
            <a:r>
              <a:rPr lang="sv-SE" altLang="zh-CN" dirty="0"/>
              <a:t>HANA Cloud Integration – Process </a:t>
            </a:r>
            <a:r>
              <a:rPr lang="sv-SE" altLang="zh-CN" dirty="0" smtClean="0"/>
              <a:t>Integration</a:t>
            </a:r>
          </a:p>
          <a:p>
            <a:pPr lvl="1"/>
            <a:r>
              <a:rPr lang="sv-SE" altLang="zh-CN" dirty="0" smtClean="0"/>
              <a:t>A SAP Product (cloud service)</a:t>
            </a:r>
          </a:p>
          <a:p>
            <a:pPr lvl="1"/>
            <a:r>
              <a:rPr lang="sv-SE" altLang="zh-CN" dirty="0" smtClean="0"/>
              <a:t>Customization is required to realize the integration (content management)</a:t>
            </a:r>
          </a:p>
          <a:p>
            <a:pPr lvl="1"/>
            <a:r>
              <a:rPr lang="sv-SE" altLang="zh-CN" dirty="0" smtClean="0"/>
              <a:t>Applicable for the customers who have subscribed the cloud service.</a:t>
            </a:r>
            <a:endParaRPr lang="en-US" altLang="zh-CN" dirty="0" smtClean="0"/>
          </a:p>
          <a:p>
            <a:r>
              <a:rPr lang="en-US" altLang="zh-CN" dirty="0" smtClean="0"/>
              <a:t>Customized Integration</a:t>
            </a:r>
          </a:p>
          <a:p>
            <a:pPr lvl="1"/>
            <a:r>
              <a:rPr lang="en-US" altLang="zh-CN" dirty="0" smtClean="0"/>
              <a:t>Customization is required in SAP ECC, the third party Integration software is required.</a:t>
            </a:r>
          </a:p>
          <a:p>
            <a:pPr lvl="1"/>
            <a:r>
              <a:rPr lang="en-US" altLang="zh-CN" dirty="0" smtClean="0"/>
              <a:t>Applicable for the customers who do not have the PI and HCI purchased.</a:t>
            </a:r>
          </a:p>
          <a:p>
            <a:pPr lvl="1"/>
            <a:r>
              <a:rPr lang="en-US" altLang="zh-CN" dirty="0" smtClean="0"/>
              <a:t>Applicable for the customers who do not use SAP ECC product.</a:t>
            </a:r>
          </a:p>
          <a:p>
            <a:pPr marL="0" indent="0">
              <a:buNone/>
            </a:pP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3691113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Applicable Matrix</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793735174"/>
              </p:ext>
            </p:extLst>
          </p:nvPr>
        </p:nvGraphicFramePr>
        <p:xfrm>
          <a:off x="376082" y="1275606"/>
          <a:ext cx="8257550" cy="1935480"/>
        </p:xfrm>
        <a:graphic>
          <a:graphicData uri="http://schemas.openxmlformats.org/drawingml/2006/table">
            <a:tbl>
              <a:tblPr firstRow="1" bandRow="1">
                <a:tableStyleId>{00A15C55-8517-42AA-B614-E9B94910E393}</a:tableStyleId>
              </a:tblPr>
              <a:tblGrid>
                <a:gridCol w="1179650">
                  <a:extLst>
                    <a:ext uri="{9D8B030D-6E8A-4147-A177-3AD203B41FA5}">
                      <a16:colId xmlns:a16="http://schemas.microsoft.com/office/drawing/2014/main" val="4081021637"/>
                    </a:ext>
                  </a:extLst>
                </a:gridCol>
                <a:gridCol w="1179650">
                  <a:extLst>
                    <a:ext uri="{9D8B030D-6E8A-4147-A177-3AD203B41FA5}">
                      <a16:colId xmlns:a16="http://schemas.microsoft.com/office/drawing/2014/main" val="2908170098"/>
                    </a:ext>
                  </a:extLst>
                </a:gridCol>
                <a:gridCol w="1179650">
                  <a:extLst>
                    <a:ext uri="{9D8B030D-6E8A-4147-A177-3AD203B41FA5}">
                      <a16:colId xmlns:a16="http://schemas.microsoft.com/office/drawing/2014/main" val="3352811000"/>
                    </a:ext>
                  </a:extLst>
                </a:gridCol>
                <a:gridCol w="1179650">
                  <a:extLst>
                    <a:ext uri="{9D8B030D-6E8A-4147-A177-3AD203B41FA5}">
                      <a16:colId xmlns:a16="http://schemas.microsoft.com/office/drawing/2014/main" val="3069798517"/>
                    </a:ext>
                  </a:extLst>
                </a:gridCol>
                <a:gridCol w="1179650">
                  <a:extLst>
                    <a:ext uri="{9D8B030D-6E8A-4147-A177-3AD203B41FA5}">
                      <a16:colId xmlns:a16="http://schemas.microsoft.com/office/drawing/2014/main" val="1344437702"/>
                    </a:ext>
                  </a:extLst>
                </a:gridCol>
                <a:gridCol w="1179650">
                  <a:extLst>
                    <a:ext uri="{9D8B030D-6E8A-4147-A177-3AD203B41FA5}">
                      <a16:colId xmlns:a16="http://schemas.microsoft.com/office/drawing/2014/main" val="1006126896"/>
                    </a:ext>
                  </a:extLst>
                </a:gridCol>
                <a:gridCol w="1179650">
                  <a:extLst>
                    <a:ext uri="{9D8B030D-6E8A-4147-A177-3AD203B41FA5}">
                      <a16:colId xmlns:a16="http://schemas.microsoft.com/office/drawing/2014/main" val="532519304"/>
                    </a:ext>
                  </a:extLst>
                </a:gridCol>
              </a:tblGrid>
              <a:tr h="370840">
                <a:tc>
                  <a:txBody>
                    <a:bodyPr/>
                    <a:lstStyle/>
                    <a:p>
                      <a:endParaRPr lang="zh-CN" altLang="en-US" sz="1200" dirty="0"/>
                    </a:p>
                  </a:txBody>
                  <a:tcPr/>
                </a:tc>
                <a:tc>
                  <a:txBody>
                    <a:bodyPr/>
                    <a:lstStyle/>
                    <a:p>
                      <a:r>
                        <a:rPr lang="en-US" altLang="zh-CN" sz="1200" dirty="0" smtClean="0"/>
                        <a:t>SAP Product</a:t>
                      </a:r>
                      <a:endParaRPr lang="zh-CN" altLang="en-US" sz="1200" dirty="0"/>
                    </a:p>
                  </a:txBody>
                  <a:tcPr/>
                </a:tc>
                <a:tc>
                  <a:txBody>
                    <a:bodyPr/>
                    <a:lstStyle/>
                    <a:p>
                      <a:r>
                        <a:rPr lang="en-US" altLang="zh-CN" sz="1200" dirty="0" smtClean="0"/>
                        <a:t>Need Customization</a:t>
                      </a:r>
                      <a:endParaRPr lang="zh-CN" altLang="en-US" sz="1200" dirty="0"/>
                    </a:p>
                  </a:txBody>
                  <a:tcPr/>
                </a:tc>
                <a:tc>
                  <a:txBody>
                    <a:bodyPr/>
                    <a:lstStyle/>
                    <a:p>
                      <a:r>
                        <a:rPr lang="en-US" altLang="zh-CN" sz="1200" dirty="0" smtClean="0"/>
                        <a:t>Applicable</a:t>
                      </a:r>
                      <a:r>
                        <a:rPr lang="en-US" altLang="zh-CN" sz="1200" baseline="0" dirty="0" smtClean="0"/>
                        <a:t> for SAP Customer</a:t>
                      </a:r>
                      <a:endParaRPr lang="zh-CN" altLang="en-US" sz="1200" dirty="0"/>
                    </a:p>
                  </a:txBody>
                  <a:tcPr/>
                </a:tc>
                <a:tc>
                  <a:txBody>
                    <a:bodyPr/>
                    <a:lstStyle/>
                    <a:p>
                      <a:r>
                        <a:rPr lang="en-US" altLang="zh-CN" sz="1200" dirty="0" smtClean="0"/>
                        <a:t>Need Additional</a:t>
                      </a:r>
                      <a:r>
                        <a:rPr lang="en-US" altLang="zh-CN" sz="1200" baseline="0" dirty="0" smtClean="0"/>
                        <a:t> SAP Product or Service</a:t>
                      </a:r>
                      <a:endParaRPr lang="zh-CN" altLang="en-US" sz="1200" dirty="0"/>
                    </a:p>
                  </a:txBody>
                  <a:tcPr/>
                </a:tc>
                <a:tc>
                  <a:txBody>
                    <a:bodyPr/>
                    <a:lstStyle/>
                    <a:p>
                      <a:r>
                        <a:rPr lang="en-US" altLang="zh-CN" sz="1200" dirty="0" smtClean="0"/>
                        <a:t>Applicable</a:t>
                      </a:r>
                      <a:r>
                        <a:rPr lang="en-US" altLang="zh-CN" sz="1200" baseline="0" dirty="0" smtClean="0"/>
                        <a:t> for None-SAP Customer</a:t>
                      </a:r>
                      <a:endParaRPr lang="zh-CN" altLang="en-US" sz="1200" dirty="0"/>
                    </a:p>
                  </a:txBody>
                  <a:tcPr/>
                </a:tc>
                <a:tc>
                  <a:txBody>
                    <a:bodyPr/>
                    <a:lstStyle/>
                    <a:p>
                      <a:r>
                        <a:rPr lang="en-US" altLang="zh-CN" sz="1200" dirty="0" smtClean="0"/>
                        <a:t>Need Standard</a:t>
                      </a:r>
                      <a:r>
                        <a:rPr lang="en-US" altLang="zh-CN" sz="1200" baseline="0" dirty="0" smtClean="0"/>
                        <a:t> API in Omnex Product</a:t>
                      </a:r>
                      <a:endParaRPr lang="zh-CN" altLang="en-US" sz="1200" dirty="0"/>
                    </a:p>
                  </a:txBody>
                  <a:tcPr/>
                </a:tc>
                <a:extLst>
                  <a:ext uri="{0D108BD9-81ED-4DB2-BD59-A6C34878D82A}">
                    <a16:rowId xmlns:a16="http://schemas.microsoft.com/office/drawing/2014/main" val="1368633926"/>
                  </a:ext>
                </a:extLst>
              </a:tr>
              <a:tr h="370840">
                <a:tc>
                  <a:txBody>
                    <a:bodyPr/>
                    <a:lstStyle/>
                    <a:p>
                      <a:r>
                        <a:rPr lang="en-US" altLang="zh-CN" sz="1200" dirty="0" smtClean="0"/>
                        <a:t>PI</a:t>
                      </a:r>
                      <a:endParaRPr lang="zh-CN" altLang="en-US" sz="1200" dirty="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extLst>
                  <a:ext uri="{0D108BD9-81ED-4DB2-BD59-A6C34878D82A}">
                    <a16:rowId xmlns:a16="http://schemas.microsoft.com/office/drawing/2014/main" val="3561704188"/>
                  </a:ext>
                </a:extLst>
              </a:tr>
              <a:tr h="370840">
                <a:tc>
                  <a:txBody>
                    <a:bodyPr/>
                    <a:lstStyle/>
                    <a:p>
                      <a:r>
                        <a:rPr lang="en-US" altLang="zh-CN" sz="1200" dirty="0" smtClean="0"/>
                        <a:t>HCI</a:t>
                      </a:r>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extLst>
                  <a:ext uri="{0D108BD9-81ED-4DB2-BD59-A6C34878D82A}">
                    <a16:rowId xmlns:a16="http://schemas.microsoft.com/office/drawing/2014/main" val="3896018636"/>
                  </a:ext>
                </a:extLst>
              </a:tr>
              <a:tr h="370840">
                <a:tc>
                  <a:txBody>
                    <a:bodyPr/>
                    <a:lstStyle/>
                    <a:p>
                      <a:r>
                        <a:rPr lang="en-US" altLang="zh-CN" sz="1200" dirty="0" smtClean="0"/>
                        <a:t>Customization</a:t>
                      </a:r>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extLst>
                  <a:ext uri="{0D108BD9-81ED-4DB2-BD59-A6C34878D82A}">
                    <a16:rowId xmlns:a16="http://schemas.microsoft.com/office/drawing/2014/main" val="4190605560"/>
                  </a:ext>
                </a:extLst>
              </a:tr>
            </a:tbl>
          </a:graphicData>
        </a:graphic>
      </p:graphicFrame>
      <p:sp>
        <p:nvSpPr>
          <p:cNvPr id="7" name="乘号 6"/>
          <p:cNvSpPr/>
          <p:nvPr/>
        </p:nvSpPr>
        <p:spPr>
          <a:xfrm>
            <a:off x="1979712" y="2890500"/>
            <a:ext cx="288032" cy="288032"/>
          </a:xfrm>
          <a:prstGeom prst="mathMultiply">
            <a:avLst>
              <a:gd name="adj1" fmla="val 19111"/>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4800"/>
          </a:p>
        </p:txBody>
      </p:sp>
      <p:sp>
        <p:nvSpPr>
          <p:cNvPr id="8" name="L 形 7"/>
          <p:cNvSpPr/>
          <p:nvPr/>
        </p:nvSpPr>
        <p:spPr>
          <a:xfrm rot="18634014">
            <a:off x="2024369"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0" name="L 形 9"/>
          <p:cNvSpPr/>
          <p:nvPr/>
        </p:nvSpPr>
        <p:spPr>
          <a:xfrm rot="18634014">
            <a:off x="2024370"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1" name="L 形 10"/>
          <p:cNvSpPr/>
          <p:nvPr/>
        </p:nvSpPr>
        <p:spPr>
          <a:xfrm rot="18634014">
            <a:off x="3214237"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2" name="L 形 11"/>
          <p:cNvSpPr/>
          <p:nvPr/>
        </p:nvSpPr>
        <p:spPr>
          <a:xfrm rot="18634014">
            <a:off x="3214238"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3" name="L 形 12"/>
          <p:cNvSpPr/>
          <p:nvPr/>
        </p:nvSpPr>
        <p:spPr>
          <a:xfrm rot="18634014">
            <a:off x="4404103"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4" name="L 形 13"/>
          <p:cNvSpPr/>
          <p:nvPr/>
        </p:nvSpPr>
        <p:spPr>
          <a:xfrm rot="18634014">
            <a:off x="4404104"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5" name="L 形 14"/>
          <p:cNvSpPr/>
          <p:nvPr/>
        </p:nvSpPr>
        <p:spPr>
          <a:xfrm rot="18634014">
            <a:off x="5564066"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6" name="L 形 15"/>
          <p:cNvSpPr/>
          <p:nvPr/>
        </p:nvSpPr>
        <p:spPr>
          <a:xfrm rot="18634014">
            <a:off x="5564067"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7" name="L 形 16"/>
          <p:cNvSpPr/>
          <p:nvPr/>
        </p:nvSpPr>
        <p:spPr>
          <a:xfrm rot="18634014">
            <a:off x="7943799"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8" name="L 形 17"/>
          <p:cNvSpPr/>
          <p:nvPr/>
        </p:nvSpPr>
        <p:spPr>
          <a:xfrm rot="18634014">
            <a:off x="7943800"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9" name="L 形 18"/>
          <p:cNvSpPr/>
          <p:nvPr/>
        </p:nvSpPr>
        <p:spPr>
          <a:xfrm rot="18634014">
            <a:off x="7943798" y="2975105"/>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20" name="乘号 19"/>
          <p:cNvSpPr/>
          <p:nvPr/>
        </p:nvSpPr>
        <p:spPr>
          <a:xfrm>
            <a:off x="6743541" y="2125935"/>
            <a:ext cx="288032" cy="288032"/>
          </a:xfrm>
          <a:prstGeom prst="mathMultiply">
            <a:avLst>
              <a:gd name="adj1" fmla="val 19111"/>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4800"/>
          </a:p>
        </p:txBody>
      </p:sp>
      <p:sp>
        <p:nvSpPr>
          <p:cNvPr id="21" name="乘号 20"/>
          <p:cNvSpPr/>
          <p:nvPr/>
        </p:nvSpPr>
        <p:spPr>
          <a:xfrm>
            <a:off x="6743541" y="2517919"/>
            <a:ext cx="288032" cy="288032"/>
          </a:xfrm>
          <a:prstGeom prst="mathMultiply">
            <a:avLst>
              <a:gd name="adj1" fmla="val 19111"/>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4800"/>
          </a:p>
        </p:txBody>
      </p:sp>
      <p:sp>
        <p:nvSpPr>
          <p:cNvPr id="22" name="L 形 21"/>
          <p:cNvSpPr/>
          <p:nvPr/>
        </p:nvSpPr>
        <p:spPr>
          <a:xfrm rot="18634014">
            <a:off x="6788199" y="2975105"/>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23" name="L 形 22"/>
          <p:cNvSpPr/>
          <p:nvPr/>
        </p:nvSpPr>
        <p:spPr>
          <a:xfrm rot="18634014">
            <a:off x="4404104" y="2975105"/>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24" name="L 形 23"/>
          <p:cNvSpPr/>
          <p:nvPr/>
        </p:nvSpPr>
        <p:spPr>
          <a:xfrm rot="18634014">
            <a:off x="3212055" y="2975105"/>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25" name="乘号 24"/>
          <p:cNvSpPr/>
          <p:nvPr/>
        </p:nvSpPr>
        <p:spPr>
          <a:xfrm>
            <a:off x="5519408" y="2890500"/>
            <a:ext cx="288032" cy="288032"/>
          </a:xfrm>
          <a:prstGeom prst="mathMultiply">
            <a:avLst>
              <a:gd name="adj1" fmla="val 19111"/>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4800"/>
          </a:p>
        </p:txBody>
      </p:sp>
      <p:sp>
        <p:nvSpPr>
          <p:cNvPr id="27" name="圆角矩形标注 26"/>
          <p:cNvSpPr/>
          <p:nvPr/>
        </p:nvSpPr>
        <p:spPr>
          <a:xfrm>
            <a:off x="2818505" y="2197951"/>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1</a:t>
            </a:r>
            <a:endParaRPr lang="zh-CN" altLang="en-US" sz="800" dirty="0">
              <a:solidFill>
                <a:schemeClr val="tx2">
                  <a:lumMod val="90000"/>
                  <a:lumOff val="10000"/>
                </a:schemeClr>
              </a:solidFill>
            </a:endParaRPr>
          </a:p>
        </p:txBody>
      </p:sp>
      <p:sp>
        <p:nvSpPr>
          <p:cNvPr id="28" name="圆角矩形标注 27"/>
          <p:cNvSpPr/>
          <p:nvPr/>
        </p:nvSpPr>
        <p:spPr>
          <a:xfrm>
            <a:off x="2818505" y="2589935"/>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1</a:t>
            </a:r>
            <a:endParaRPr lang="zh-CN" altLang="en-US" sz="800" dirty="0">
              <a:solidFill>
                <a:schemeClr val="tx2">
                  <a:lumMod val="90000"/>
                  <a:lumOff val="10000"/>
                </a:schemeClr>
              </a:solidFill>
            </a:endParaRPr>
          </a:p>
        </p:txBody>
      </p:sp>
      <p:sp>
        <p:nvSpPr>
          <p:cNvPr id="29" name="圆角矩形标注 28"/>
          <p:cNvSpPr/>
          <p:nvPr/>
        </p:nvSpPr>
        <p:spPr>
          <a:xfrm>
            <a:off x="2813014" y="2962516"/>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1</a:t>
            </a:r>
            <a:endParaRPr lang="zh-CN" altLang="en-US" sz="800" dirty="0">
              <a:solidFill>
                <a:schemeClr val="tx2">
                  <a:lumMod val="90000"/>
                  <a:lumOff val="10000"/>
                </a:schemeClr>
              </a:solidFill>
            </a:endParaRPr>
          </a:p>
        </p:txBody>
      </p:sp>
      <p:sp>
        <p:nvSpPr>
          <p:cNvPr id="30" name="圆角矩形标注 29"/>
          <p:cNvSpPr/>
          <p:nvPr/>
        </p:nvSpPr>
        <p:spPr>
          <a:xfrm>
            <a:off x="5166931" y="2197951"/>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2</a:t>
            </a:r>
            <a:endParaRPr lang="zh-CN" altLang="en-US" sz="800" dirty="0">
              <a:solidFill>
                <a:schemeClr val="tx2">
                  <a:lumMod val="90000"/>
                  <a:lumOff val="10000"/>
                </a:schemeClr>
              </a:solidFill>
            </a:endParaRPr>
          </a:p>
        </p:txBody>
      </p:sp>
      <p:sp>
        <p:nvSpPr>
          <p:cNvPr id="31" name="圆角矩形标注 30"/>
          <p:cNvSpPr/>
          <p:nvPr/>
        </p:nvSpPr>
        <p:spPr>
          <a:xfrm>
            <a:off x="5164835" y="2589935"/>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3</a:t>
            </a:r>
            <a:endParaRPr lang="zh-CN" altLang="en-US" sz="800" dirty="0">
              <a:solidFill>
                <a:schemeClr val="tx2">
                  <a:lumMod val="90000"/>
                  <a:lumOff val="10000"/>
                </a:schemeClr>
              </a:solidFill>
            </a:endParaRPr>
          </a:p>
        </p:txBody>
      </p:sp>
      <p:sp>
        <p:nvSpPr>
          <p:cNvPr id="32" name="圆角矩形标注 31"/>
          <p:cNvSpPr/>
          <p:nvPr/>
        </p:nvSpPr>
        <p:spPr>
          <a:xfrm>
            <a:off x="7544570" y="2197951"/>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4</a:t>
            </a:r>
            <a:endParaRPr lang="zh-CN" altLang="en-US" sz="800" dirty="0">
              <a:solidFill>
                <a:schemeClr val="tx2">
                  <a:lumMod val="90000"/>
                  <a:lumOff val="10000"/>
                </a:schemeClr>
              </a:solidFill>
            </a:endParaRPr>
          </a:p>
        </p:txBody>
      </p:sp>
      <p:grpSp>
        <p:nvGrpSpPr>
          <p:cNvPr id="37" name="组合 36"/>
          <p:cNvGrpSpPr/>
          <p:nvPr/>
        </p:nvGrpSpPr>
        <p:grpSpPr>
          <a:xfrm>
            <a:off x="396717" y="3306411"/>
            <a:ext cx="6331978" cy="261610"/>
            <a:chOff x="396717" y="3306411"/>
            <a:chExt cx="6331978" cy="261610"/>
          </a:xfrm>
        </p:grpSpPr>
        <p:sp>
          <p:nvSpPr>
            <p:cNvPr id="34" name="圆角矩形标注 33"/>
            <p:cNvSpPr/>
            <p:nvPr/>
          </p:nvSpPr>
          <p:spPr>
            <a:xfrm>
              <a:off x="396717" y="336383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1</a:t>
              </a:r>
              <a:endParaRPr lang="zh-CN" altLang="en-US" sz="800" dirty="0">
                <a:solidFill>
                  <a:schemeClr val="tx2">
                    <a:lumMod val="90000"/>
                    <a:lumOff val="10000"/>
                  </a:schemeClr>
                </a:solidFill>
              </a:endParaRPr>
            </a:p>
          </p:txBody>
        </p:sp>
        <p:sp>
          <p:nvSpPr>
            <p:cNvPr id="36" name="文本框 35"/>
            <p:cNvSpPr txBox="1"/>
            <p:nvPr/>
          </p:nvSpPr>
          <p:spPr>
            <a:xfrm>
              <a:off x="569637" y="3306411"/>
              <a:ext cx="6159058" cy="261610"/>
            </a:xfrm>
            <a:prstGeom prst="rect">
              <a:avLst/>
            </a:prstGeom>
            <a:noFill/>
          </p:spPr>
          <p:txBody>
            <a:bodyPr wrap="none" rtlCol="0">
              <a:spAutoFit/>
            </a:bodyPr>
            <a:lstStyle/>
            <a:p>
              <a:r>
                <a:rPr lang="en-US" altLang="zh-CN" sz="1100" u="sng" dirty="0" smtClean="0"/>
                <a:t>: Customization need to be done during implementation (content management, such as mapping work).</a:t>
              </a:r>
              <a:endParaRPr lang="zh-CN" altLang="en-US" sz="1100" u="sng" dirty="0"/>
            </a:p>
          </p:txBody>
        </p:sp>
      </p:grpSp>
      <p:sp>
        <p:nvSpPr>
          <p:cNvPr id="44" name="圆角矩形标注 43"/>
          <p:cNvSpPr/>
          <p:nvPr/>
        </p:nvSpPr>
        <p:spPr>
          <a:xfrm>
            <a:off x="7544570" y="256051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4</a:t>
            </a:r>
            <a:endParaRPr lang="zh-CN" altLang="en-US" sz="800" dirty="0">
              <a:solidFill>
                <a:schemeClr val="tx2">
                  <a:lumMod val="90000"/>
                  <a:lumOff val="10000"/>
                </a:schemeClr>
              </a:solidFill>
            </a:endParaRPr>
          </a:p>
        </p:txBody>
      </p:sp>
      <p:sp>
        <p:nvSpPr>
          <p:cNvPr id="45" name="圆角矩形标注 44"/>
          <p:cNvSpPr/>
          <p:nvPr/>
        </p:nvSpPr>
        <p:spPr>
          <a:xfrm>
            <a:off x="7544570" y="2962516"/>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4</a:t>
            </a:r>
            <a:endParaRPr lang="zh-CN" altLang="en-US" sz="800" dirty="0">
              <a:solidFill>
                <a:schemeClr val="tx2">
                  <a:lumMod val="90000"/>
                  <a:lumOff val="10000"/>
                </a:schemeClr>
              </a:solidFill>
            </a:endParaRPr>
          </a:p>
        </p:txBody>
      </p:sp>
      <p:grpSp>
        <p:nvGrpSpPr>
          <p:cNvPr id="47" name="组合 46"/>
          <p:cNvGrpSpPr/>
          <p:nvPr/>
        </p:nvGrpSpPr>
        <p:grpSpPr>
          <a:xfrm>
            <a:off x="396717" y="3584062"/>
            <a:ext cx="2532861" cy="261610"/>
            <a:chOff x="396717" y="3306411"/>
            <a:chExt cx="2532861" cy="261610"/>
          </a:xfrm>
        </p:grpSpPr>
        <p:sp>
          <p:nvSpPr>
            <p:cNvPr id="48" name="圆角矩形标注 47"/>
            <p:cNvSpPr/>
            <p:nvPr/>
          </p:nvSpPr>
          <p:spPr>
            <a:xfrm>
              <a:off x="396717" y="336383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2">
                      <a:lumMod val="90000"/>
                      <a:lumOff val="10000"/>
                    </a:schemeClr>
                  </a:solidFill>
                </a:rPr>
                <a:t>2</a:t>
              </a:r>
              <a:endParaRPr lang="zh-CN" altLang="en-US" sz="800" dirty="0">
                <a:solidFill>
                  <a:schemeClr val="tx2">
                    <a:lumMod val="90000"/>
                    <a:lumOff val="10000"/>
                  </a:schemeClr>
                </a:solidFill>
              </a:endParaRPr>
            </a:p>
          </p:txBody>
        </p:sp>
        <p:sp>
          <p:nvSpPr>
            <p:cNvPr id="49" name="文本框 48"/>
            <p:cNvSpPr txBox="1"/>
            <p:nvPr/>
          </p:nvSpPr>
          <p:spPr>
            <a:xfrm>
              <a:off x="569637" y="3306411"/>
              <a:ext cx="2359941" cy="261610"/>
            </a:xfrm>
            <a:prstGeom prst="rect">
              <a:avLst/>
            </a:prstGeom>
            <a:noFill/>
          </p:spPr>
          <p:txBody>
            <a:bodyPr wrap="none" rtlCol="0">
              <a:spAutoFit/>
            </a:bodyPr>
            <a:lstStyle/>
            <a:p>
              <a:r>
                <a:rPr lang="en-US" altLang="zh-CN" sz="1100" u="sng" dirty="0" smtClean="0"/>
                <a:t>: The product SAP PI should be ready.</a:t>
              </a:r>
              <a:endParaRPr lang="zh-CN" altLang="en-US" sz="1100" u="sng" dirty="0"/>
            </a:p>
          </p:txBody>
        </p:sp>
      </p:grpSp>
      <p:grpSp>
        <p:nvGrpSpPr>
          <p:cNvPr id="50" name="组合 49"/>
          <p:cNvGrpSpPr/>
          <p:nvPr/>
        </p:nvGrpSpPr>
        <p:grpSpPr>
          <a:xfrm>
            <a:off x="396717" y="3858971"/>
            <a:ext cx="2967275" cy="261610"/>
            <a:chOff x="396717" y="3306411"/>
            <a:chExt cx="2967275" cy="261610"/>
          </a:xfrm>
        </p:grpSpPr>
        <p:sp>
          <p:nvSpPr>
            <p:cNvPr id="51" name="圆角矩形标注 50"/>
            <p:cNvSpPr/>
            <p:nvPr/>
          </p:nvSpPr>
          <p:spPr>
            <a:xfrm>
              <a:off x="396717" y="336383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3</a:t>
              </a:r>
              <a:endParaRPr lang="zh-CN" altLang="en-US" sz="800" dirty="0">
                <a:solidFill>
                  <a:schemeClr val="tx2">
                    <a:lumMod val="90000"/>
                    <a:lumOff val="10000"/>
                  </a:schemeClr>
                </a:solidFill>
              </a:endParaRPr>
            </a:p>
          </p:txBody>
        </p:sp>
        <p:sp>
          <p:nvSpPr>
            <p:cNvPr id="52" name="文本框 51"/>
            <p:cNvSpPr txBox="1"/>
            <p:nvPr/>
          </p:nvSpPr>
          <p:spPr>
            <a:xfrm>
              <a:off x="569637" y="3306411"/>
              <a:ext cx="2794355" cy="261610"/>
            </a:xfrm>
            <a:prstGeom prst="rect">
              <a:avLst/>
            </a:prstGeom>
            <a:noFill/>
          </p:spPr>
          <p:txBody>
            <a:bodyPr wrap="none" rtlCol="0">
              <a:spAutoFit/>
            </a:bodyPr>
            <a:lstStyle/>
            <a:p>
              <a:r>
                <a:rPr lang="en-US" altLang="zh-CN" sz="1100" u="sng" dirty="0" smtClean="0"/>
                <a:t>: The cloud service SAP HCI should be ready.</a:t>
              </a:r>
              <a:endParaRPr lang="zh-CN" altLang="en-US" sz="1100" u="sng" dirty="0"/>
            </a:p>
          </p:txBody>
        </p:sp>
      </p:grpSp>
      <p:grpSp>
        <p:nvGrpSpPr>
          <p:cNvPr id="53" name="组合 52"/>
          <p:cNvGrpSpPr/>
          <p:nvPr/>
        </p:nvGrpSpPr>
        <p:grpSpPr>
          <a:xfrm>
            <a:off x="396717" y="4113368"/>
            <a:ext cx="4717754" cy="261610"/>
            <a:chOff x="396717" y="3306411"/>
            <a:chExt cx="4717754" cy="261610"/>
          </a:xfrm>
        </p:grpSpPr>
        <p:sp>
          <p:nvSpPr>
            <p:cNvPr id="54" name="圆角矩形标注 53"/>
            <p:cNvSpPr/>
            <p:nvPr/>
          </p:nvSpPr>
          <p:spPr>
            <a:xfrm>
              <a:off x="396717" y="336383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2">
                      <a:lumMod val="90000"/>
                      <a:lumOff val="10000"/>
                    </a:schemeClr>
                  </a:solidFill>
                </a:rPr>
                <a:t>4</a:t>
              </a:r>
              <a:endParaRPr lang="zh-CN" altLang="en-US" sz="800" dirty="0">
                <a:solidFill>
                  <a:schemeClr val="tx2">
                    <a:lumMod val="90000"/>
                    <a:lumOff val="10000"/>
                  </a:schemeClr>
                </a:solidFill>
              </a:endParaRPr>
            </a:p>
          </p:txBody>
        </p:sp>
        <p:sp>
          <p:nvSpPr>
            <p:cNvPr id="55" name="文本框 54"/>
            <p:cNvSpPr txBox="1"/>
            <p:nvPr/>
          </p:nvSpPr>
          <p:spPr>
            <a:xfrm>
              <a:off x="569637" y="3306411"/>
              <a:ext cx="4544834" cy="261610"/>
            </a:xfrm>
            <a:prstGeom prst="rect">
              <a:avLst/>
            </a:prstGeom>
            <a:noFill/>
          </p:spPr>
          <p:txBody>
            <a:bodyPr wrap="none" rtlCol="0">
              <a:spAutoFit/>
            </a:bodyPr>
            <a:lstStyle/>
            <a:p>
              <a:r>
                <a:rPr lang="en-US" altLang="zh-CN" sz="1100" u="sng" dirty="0" smtClean="0"/>
                <a:t>: Omnex products should have the open API in product level for external use.</a:t>
              </a:r>
              <a:endParaRPr lang="zh-CN" altLang="en-US" sz="1100" u="sng" dirty="0"/>
            </a:p>
          </p:txBody>
        </p:sp>
      </p:grpSp>
    </p:spTree>
    <p:extLst>
      <p:ext uri="{BB962C8B-B14F-4D97-AF65-F5344CB8AC3E}">
        <p14:creationId xmlns:p14="http://schemas.microsoft.com/office/powerpoint/2010/main" val="16240473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main board">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6756</TotalTime>
  <Words>1807</Words>
  <Application>Microsoft Office PowerPoint</Application>
  <PresentationFormat>全屏显示(16:9)</PresentationFormat>
  <Paragraphs>306</Paragraphs>
  <Slides>22</Slides>
  <Notes>1</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宋体</vt:lpstr>
      <vt:lpstr>微软雅黑</vt:lpstr>
      <vt:lpstr>Arial</vt:lpstr>
      <vt:lpstr>Calibri</vt:lpstr>
      <vt:lpstr>Impact</vt:lpstr>
      <vt:lpstr>Times New Roman</vt:lpstr>
      <vt:lpstr>Wingdings</vt:lpstr>
      <vt:lpstr>my main board</vt:lpstr>
      <vt:lpstr>Proposal for System Integration</vt:lpstr>
      <vt:lpstr>Agenda</vt:lpstr>
      <vt:lpstr>Omnex Products Portfolio</vt:lpstr>
      <vt:lpstr>Omnex Products Portfolio</vt:lpstr>
      <vt:lpstr>Requirements of System Integration</vt:lpstr>
      <vt:lpstr>Requirements of System Integration</vt:lpstr>
      <vt:lpstr>System Integration Feasibility Analysis</vt:lpstr>
      <vt:lpstr>System Integration Feasibility Analysis</vt:lpstr>
      <vt:lpstr>Applicable Matrix</vt:lpstr>
      <vt:lpstr>System Integration – Using PI</vt:lpstr>
      <vt:lpstr>System Integration – Using HCI</vt:lpstr>
      <vt:lpstr>System Integration Landscape - Customization</vt:lpstr>
      <vt:lpstr>Customized System Integration Landscape – Integration Server</vt:lpstr>
      <vt:lpstr>Customized System Integration Landscape – Backend (BAPI)</vt:lpstr>
      <vt:lpstr>Customized System Integration Landscape – Backend (SFTP)</vt:lpstr>
      <vt:lpstr>Customized System Integration Landscape - Frontend</vt:lpstr>
      <vt:lpstr>System Integration Design – Omenx Product Standard Open API</vt:lpstr>
      <vt:lpstr>Integration Reference – SAP Ariba</vt:lpstr>
      <vt:lpstr>Integration Reference – SAP Ariba</vt:lpstr>
      <vt:lpstr>Cost of SAP PI – (FOR REFERENCE ONLY )</vt:lpstr>
      <vt:lpstr>Cost of SAP HCI – (FOR REFERENCE ONLY )</vt:lpstr>
      <vt:lpstr>Cost of Omnex Integration Server – (FOR REFERENCE ONLY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Steve</dc:creator>
  <cp:lastModifiedBy>steven</cp:lastModifiedBy>
  <cp:revision>441</cp:revision>
  <dcterms:created xsi:type="dcterms:W3CDTF">2017-10-07T15:32:13Z</dcterms:created>
  <dcterms:modified xsi:type="dcterms:W3CDTF">2018-12-26T03:31:23Z</dcterms:modified>
</cp:coreProperties>
</file>