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8"/>
  </p:notesMasterIdLst>
  <p:handoutMasterIdLst>
    <p:handoutMasterId r:id="rId19"/>
  </p:handoutMasterIdLst>
  <p:sldIdLst>
    <p:sldId id="256" r:id="rId2"/>
    <p:sldId id="257" r:id="rId3"/>
    <p:sldId id="271" r:id="rId4"/>
    <p:sldId id="258" r:id="rId5"/>
    <p:sldId id="259" r:id="rId6"/>
    <p:sldId id="260" r:id="rId7"/>
    <p:sldId id="261" r:id="rId8"/>
    <p:sldId id="262" r:id="rId9"/>
    <p:sldId id="266" r:id="rId10"/>
    <p:sldId id="263" r:id="rId11"/>
    <p:sldId id="267" r:id="rId12"/>
    <p:sldId id="265" r:id="rId13"/>
    <p:sldId id="264" r:id="rId14"/>
    <p:sldId id="270" r:id="rId15"/>
    <p:sldId id="268" r:id="rId16"/>
    <p:sldId id="269"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F09"/>
    <a:srgbClr val="0070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746" autoAdjust="0"/>
  </p:normalViewPr>
  <p:slideViewPr>
    <p:cSldViewPr>
      <p:cViewPr varScale="1">
        <p:scale>
          <a:sx n="90" d="100"/>
          <a:sy n="90" d="100"/>
        </p:scale>
        <p:origin x="810"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CEA08-8E01-445D-AB57-FA03502DEB34}" type="doc">
      <dgm:prSet loTypeId="urn:microsoft.com/office/officeart/2005/8/layout/matrix1" loCatId="matrix" qsTypeId="urn:microsoft.com/office/officeart/2005/8/quickstyle/simple5" qsCatId="simple" csTypeId="urn:microsoft.com/office/officeart/2005/8/colors/colorful3" csCatId="colorful" phldr="1"/>
      <dgm:spPr/>
      <dgm:t>
        <a:bodyPr/>
        <a:lstStyle/>
        <a:p>
          <a:endParaRPr lang="zh-CN" altLang="en-US"/>
        </a:p>
      </dgm:t>
    </dgm:pt>
    <dgm:pt modelId="{BF9BF8B7-ED31-4E89-8910-CAD13A386131}">
      <dgm:prSet phldrT="[文本]"/>
      <dgm:spPr/>
      <dgm:t>
        <a:bodyPr/>
        <a:lstStyle/>
        <a:p>
          <a:r>
            <a:rPr lang="en-US" altLang="zh-CN" dirty="0" smtClean="0"/>
            <a:t>Core System</a:t>
          </a:r>
          <a:endParaRPr lang="zh-CN" altLang="en-US" dirty="0"/>
        </a:p>
      </dgm:t>
    </dgm:pt>
    <dgm:pt modelId="{F8BBFCCD-EED3-40C6-904F-3B6A540258C3}" type="parTrans" cxnId="{5124D0F5-54FD-4327-8921-28EB8BB0D3F4}">
      <dgm:prSet/>
      <dgm:spPr/>
      <dgm:t>
        <a:bodyPr/>
        <a:lstStyle/>
        <a:p>
          <a:endParaRPr lang="zh-CN" altLang="en-US"/>
        </a:p>
      </dgm:t>
    </dgm:pt>
    <dgm:pt modelId="{A8E26846-9E3C-4ECD-AFF6-218335505B70}" type="sibTrans" cxnId="{5124D0F5-54FD-4327-8921-28EB8BB0D3F4}">
      <dgm:prSet/>
      <dgm:spPr/>
      <dgm:t>
        <a:bodyPr/>
        <a:lstStyle/>
        <a:p>
          <a:endParaRPr lang="zh-CN" altLang="en-US"/>
        </a:p>
      </dgm:t>
    </dgm:pt>
    <dgm:pt modelId="{72C51DD8-6F32-411B-8409-4FBC8266894F}">
      <dgm:prSet phldrT="[文本]"/>
      <dgm:spPr/>
      <dgm:t>
        <a:bodyPr/>
        <a:lstStyle/>
        <a:p>
          <a:r>
            <a:rPr lang="en-US" altLang="zh-CN" dirty="0" smtClean="0"/>
            <a:t>SRM</a:t>
          </a:r>
          <a:endParaRPr lang="zh-CN" altLang="en-US" dirty="0"/>
        </a:p>
      </dgm:t>
    </dgm:pt>
    <dgm:pt modelId="{DF77E755-3F2A-4F94-91FB-5E51507B8621}" type="parTrans" cxnId="{E45B0989-36D2-4B1B-B4F3-4D93740C528D}">
      <dgm:prSet/>
      <dgm:spPr/>
      <dgm:t>
        <a:bodyPr/>
        <a:lstStyle/>
        <a:p>
          <a:endParaRPr lang="zh-CN" altLang="en-US"/>
        </a:p>
      </dgm:t>
    </dgm:pt>
    <dgm:pt modelId="{CAD4108A-AEC3-4AE5-B57E-E4D9236AB907}" type="sibTrans" cxnId="{E45B0989-36D2-4B1B-B4F3-4D93740C528D}">
      <dgm:prSet/>
      <dgm:spPr/>
      <dgm:t>
        <a:bodyPr/>
        <a:lstStyle/>
        <a:p>
          <a:endParaRPr lang="zh-CN" altLang="en-US"/>
        </a:p>
      </dgm:t>
    </dgm:pt>
    <dgm:pt modelId="{19D52D7F-308C-4C47-A9A8-A264CC598E79}">
      <dgm:prSet phldrT="[文本]"/>
      <dgm:spPr/>
      <dgm:t>
        <a:bodyPr/>
        <a:lstStyle/>
        <a:p>
          <a:r>
            <a:rPr lang="en-US" altLang="zh-CN" dirty="0" smtClean="0"/>
            <a:t>CRM</a:t>
          </a:r>
          <a:endParaRPr lang="zh-CN" altLang="en-US" dirty="0"/>
        </a:p>
      </dgm:t>
    </dgm:pt>
    <dgm:pt modelId="{4598EFE6-B141-4B17-AB62-DB581EA77581}" type="parTrans" cxnId="{85A1E532-C957-4F3A-9113-DEA24601A5EA}">
      <dgm:prSet/>
      <dgm:spPr/>
      <dgm:t>
        <a:bodyPr/>
        <a:lstStyle/>
        <a:p>
          <a:endParaRPr lang="zh-CN" altLang="en-US"/>
        </a:p>
      </dgm:t>
    </dgm:pt>
    <dgm:pt modelId="{C0C96861-AE26-4A60-9211-ADEDC7525E71}" type="sibTrans" cxnId="{85A1E532-C957-4F3A-9113-DEA24601A5EA}">
      <dgm:prSet/>
      <dgm:spPr/>
      <dgm:t>
        <a:bodyPr/>
        <a:lstStyle/>
        <a:p>
          <a:endParaRPr lang="zh-CN" altLang="en-US"/>
        </a:p>
      </dgm:t>
    </dgm:pt>
    <dgm:pt modelId="{10DA069C-1E8A-4EF8-A497-DF2A577A9D1A}">
      <dgm:prSet phldrT="[文本]"/>
      <dgm:spPr/>
      <dgm:t>
        <a:bodyPr/>
        <a:lstStyle/>
        <a:p>
          <a:r>
            <a:rPr lang="en-US" altLang="zh-CN" dirty="0" smtClean="0"/>
            <a:t>ERP</a:t>
          </a:r>
          <a:endParaRPr lang="zh-CN" altLang="en-US" dirty="0"/>
        </a:p>
      </dgm:t>
    </dgm:pt>
    <dgm:pt modelId="{7B1C1075-4096-410B-9758-8E7B6BB31F23}" type="parTrans" cxnId="{6F40EEB5-01D0-4595-AE35-E3CA2622CADF}">
      <dgm:prSet/>
      <dgm:spPr/>
      <dgm:t>
        <a:bodyPr/>
        <a:lstStyle/>
        <a:p>
          <a:endParaRPr lang="zh-CN" altLang="en-US"/>
        </a:p>
      </dgm:t>
    </dgm:pt>
    <dgm:pt modelId="{97BF9E82-795F-40FA-9AFA-E72798F9E59F}" type="sibTrans" cxnId="{6F40EEB5-01D0-4595-AE35-E3CA2622CADF}">
      <dgm:prSet/>
      <dgm:spPr/>
      <dgm:t>
        <a:bodyPr/>
        <a:lstStyle/>
        <a:p>
          <a:endParaRPr lang="zh-CN" altLang="en-US"/>
        </a:p>
      </dgm:t>
    </dgm:pt>
    <dgm:pt modelId="{33188134-5EBE-474F-98F4-2F6880B09E92}">
      <dgm:prSet phldrT="[文本]"/>
      <dgm:spPr/>
      <dgm:t>
        <a:bodyPr/>
        <a:lstStyle/>
        <a:p>
          <a:r>
            <a:rPr lang="en-US" altLang="zh-CN" dirty="0" smtClean="0"/>
            <a:t>Others</a:t>
          </a:r>
          <a:endParaRPr lang="zh-CN" altLang="en-US" dirty="0"/>
        </a:p>
      </dgm:t>
    </dgm:pt>
    <dgm:pt modelId="{DF1749D1-08CD-4B05-A0BC-28EDDB5463AB}" type="parTrans" cxnId="{E3865731-9BBA-49EB-BD2D-5E2B090DD320}">
      <dgm:prSet/>
      <dgm:spPr/>
      <dgm:t>
        <a:bodyPr/>
        <a:lstStyle/>
        <a:p>
          <a:endParaRPr lang="zh-CN" altLang="en-US"/>
        </a:p>
      </dgm:t>
    </dgm:pt>
    <dgm:pt modelId="{F6BF349B-7BC1-4695-9AFA-51ABA559DB18}" type="sibTrans" cxnId="{E3865731-9BBA-49EB-BD2D-5E2B090DD320}">
      <dgm:prSet/>
      <dgm:spPr/>
      <dgm:t>
        <a:bodyPr/>
        <a:lstStyle/>
        <a:p>
          <a:endParaRPr lang="zh-CN" altLang="en-US"/>
        </a:p>
      </dgm:t>
    </dgm:pt>
    <dgm:pt modelId="{46259AC7-8E59-40E5-A791-6BBCF9CA4099}" type="pres">
      <dgm:prSet presAssocID="{E91CEA08-8E01-445D-AB57-FA03502DEB34}" presName="diagram" presStyleCnt="0">
        <dgm:presLayoutVars>
          <dgm:chMax val="1"/>
          <dgm:dir/>
          <dgm:animLvl val="ctr"/>
          <dgm:resizeHandles val="exact"/>
        </dgm:presLayoutVars>
      </dgm:prSet>
      <dgm:spPr/>
    </dgm:pt>
    <dgm:pt modelId="{BBEA7F4F-8BC6-43F5-B510-5AE1B700038C}" type="pres">
      <dgm:prSet presAssocID="{E91CEA08-8E01-445D-AB57-FA03502DEB34}" presName="matrix" presStyleCnt="0"/>
      <dgm:spPr/>
    </dgm:pt>
    <dgm:pt modelId="{63F6AE9F-AE67-45A9-968A-1FDBD84CD328}" type="pres">
      <dgm:prSet presAssocID="{E91CEA08-8E01-445D-AB57-FA03502DEB34}" presName="tile1" presStyleLbl="node1" presStyleIdx="0" presStyleCnt="4"/>
      <dgm:spPr/>
    </dgm:pt>
    <dgm:pt modelId="{54BE3E06-0A61-4D12-98F8-DE3A771B201B}" type="pres">
      <dgm:prSet presAssocID="{E91CEA08-8E01-445D-AB57-FA03502DEB34}" presName="tile1text" presStyleLbl="node1" presStyleIdx="0" presStyleCnt="4">
        <dgm:presLayoutVars>
          <dgm:chMax val="0"/>
          <dgm:chPref val="0"/>
          <dgm:bulletEnabled val="1"/>
        </dgm:presLayoutVars>
      </dgm:prSet>
      <dgm:spPr/>
    </dgm:pt>
    <dgm:pt modelId="{3B28037B-5B67-412A-8D1C-287F757F2674}" type="pres">
      <dgm:prSet presAssocID="{E91CEA08-8E01-445D-AB57-FA03502DEB34}" presName="tile2" presStyleLbl="node1" presStyleIdx="1" presStyleCnt="4"/>
      <dgm:spPr/>
    </dgm:pt>
    <dgm:pt modelId="{D394DF63-9E62-4260-B9BA-F7224806644E}" type="pres">
      <dgm:prSet presAssocID="{E91CEA08-8E01-445D-AB57-FA03502DEB34}" presName="tile2text" presStyleLbl="node1" presStyleIdx="1" presStyleCnt="4">
        <dgm:presLayoutVars>
          <dgm:chMax val="0"/>
          <dgm:chPref val="0"/>
          <dgm:bulletEnabled val="1"/>
        </dgm:presLayoutVars>
      </dgm:prSet>
      <dgm:spPr/>
    </dgm:pt>
    <dgm:pt modelId="{20210030-4E5B-451B-AEC6-1A5EA8F2E0D3}" type="pres">
      <dgm:prSet presAssocID="{E91CEA08-8E01-445D-AB57-FA03502DEB34}" presName="tile3" presStyleLbl="node1" presStyleIdx="2" presStyleCnt="4"/>
      <dgm:spPr/>
      <dgm:t>
        <a:bodyPr/>
        <a:lstStyle/>
        <a:p>
          <a:endParaRPr lang="zh-CN" altLang="en-US"/>
        </a:p>
      </dgm:t>
    </dgm:pt>
    <dgm:pt modelId="{74CB284B-5BC2-4841-BB0C-B6493B09A8E4}" type="pres">
      <dgm:prSet presAssocID="{E91CEA08-8E01-445D-AB57-FA03502DEB34}" presName="tile3text" presStyleLbl="node1" presStyleIdx="2" presStyleCnt="4">
        <dgm:presLayoutVars>
          <dgm:chMax val="0"/>
          <dgm:chPref val="0"/>
          <dgm:bulletEnabled val="1"/>
        </dgm:presLayoutVars>
      </dgm:prSet>
      <dgm:spPr/>
      <dgm:t>
        <a:bodyPr/>
        <a:lstStyle/>
        <a:p>
          <a:endParaRPr lang="zh-CN" altLang="en-US"/>
        </a:p>
      </dgm:t>
    </dgm:pt>
    <dgm:pt modelId="{7764CE79-B790-413C-9885-6243966FD676}" type="pres">
      <dgm:prSet presAssocID="{E91CEA08-8E01-445D-AB57-FA03502DEB34}" presName="tile4" presStyleLbl="node1" presStyleIdx="3" presStyleCnt="4"/>
      <dgm:spPr/>
      <dgm:t>
        <a:bodyPr/>
        <a:lstStyle/>
        <a:p>
          <a:endParaRPr lang="zh-CN" altLang="en-US"/>
        </a:p>
      </dgm:t>
    </dgm:pt>
    <dgm:pt modelId="{975DCBAF-11A6-4670-BFFE-B33115C5A716}" type="pres">
      <dgm:prSet presAssocID="{E91CEA08-8E01-445D-AB57-FA03502DEB34}" presName="tile4text" presStyleLbl="node1" presStyleIdx="3" presStyleCnt="4">
        <dgm:presLayoutVars>
          <dgm:chMax val="0"/>
          <dgm:chPref val="0"/>
          <dgm:bulletEnabled val="1"/>
        </dgm:presLayoutVars>
      </dgm:prSet>
      <dgm:spPr/>
      <dgm:t>
        <a:bodyPr/>
        <a:lstStyle/>
        <a:p>
          <a:endParaRPr lang="zh-CN" altLang="en-US"/>
        </a:p>
      </dgm:t>
    </dgm:pt>
    <dgm:pt modelId="{F71FE5E0-F719-475A-A732-88FF4E1A2F56}" type="pres">
      <dgm:prSet presAssocID="{E91CEA08-8E01-445D-AB57-FA03502DEB34}" presName="centerTile" presStyleLbl="fgShp" presStyleIdx="0" presStyleCnt="1">
        <dgm:presLayoutVars>
          <dgm:chMax val="0"/>
          <dgm:chPref val="0"/>
        </dgm:presLayoutVars>
      </dgm:prSet>
      <dgm:spPr/>
      <dgm:t>
        <a:bodyPr/>
        <a:lstStyle/>
        <a:p>
          <a:endParaRPr lang="zh-CN" altLang="en-US"/>
        </a:p>
      </dgm:t>
    </dgm:pt>
  </dgm:ptLst>
  <dgm:cxnLst>
    <dgm:cxn modelId="{4F5FDE3B-D7DF-4231-A783-4ACE54CE77AB}" type="presOf" srcId="{19D52D7F-308C-4C47-A9A8-A264CC598E79}" destId="{3B28037B-5B67-412A-8D1C-287F757F2674}" srcOrd="0" destOrd="0" presId="urn:microsoft.com/office/officeart/2005/8/layout/matrix1"/>
    <dgm:cxn modelId="{DB4EA527-DA1A-4CF1-88E7-1DE816214E5A}" type="presOf" srcId="{E91CEA08-8E01-445D-AB57-FA03502DEB34}" destId="{46259AC7-8E59-40E5-A791-6BBCF9CA4099}" srcOrd="0" destOrd="0" presId="urn:microsoft.com/office/officeart/2005/8/layout/matrix1"/>
    <dgm:cxn modelId="{5AB31B83-AF72-4EB5-B973-0EB482780051}" type="presOf" srcId="{10DA069C-1E8A-4EF8-A497-DF2A577A9D1A}" destId="{20210030-4E5B-451B-AEC6-1A5EA8F2E0D3}" srcOrd="0" destOrd="0" presId="urn:microsoft.com/office/officeart/2005/8/layout/matrix1"/>
    <dgm:cxn modelId="{83DE0B9E-DAFB-457E-AB09-3AE07BA4DBD5}" type="presOf" srcId="{10DA069C-1E8A-4EF8-A497-DF2A577A9D1A}" destId="{74CB284B-5BC2-4841-BB0C-B6493B09A8E4}" srcOrd="1" destOrd="0" presId="urn:microsoft.com/office/officeart/2005/8/layout/matrix1"/>
    <dgm:cxn modelId="{3E1D7228-CDAA-4EE3-9DD2-239F67E34843}" type="presOf" srcId="{72C51DD8-6F32-411B-8409-4FBC8266894F}" destId="{63F6AE9F-AE67-45A9-968A-1FDBD84CD328}" srcOrd="0" destOrd="0" presId="urn:microsoft.com/office/officeart/2005/8/layout/matrix1"/>
    <dgm:cxn modelId="{5124D0F5-54FD-4327-8921-28EB8BB0D3F4}" srcId="{E91CEA08-8E01-445D-AB57-FA03502DEB34}" destId="{BF9BF8B7-ED31-4E89-8910-CAD13A386131}" srcOrd="0" destOrd="0" parTransId="{F8BBFCCD-EED3-40C6-904F-3B6A540258C3}" sibTransId="{A8E26846-9E3C-4ECD-AFF6-218335505B70}"/>
    <dgm:cxn modelId="{F8CBADF2-B77C-4398-8B27-B3BEDAEF4C3A}" type="presOf" srcId="{33188134-5EBE-474F-98F4-2F6880B09E92}" destId="{975DCBAF-11A6-4670-BFFE-B33115C5A716}" srcOrd="1" destOrd="0" presId="urn:microsoft.com/office/officeart/2005/8/layout/matrix1"/>
    <dgm:cxn modelId="{620619EF-2BC3-4342-A2C8-600CBCC3229A}" type="presOf" srcId="{19D52D7F-308C-4C47-A9A8-A264CC598E79}" destId="{D394DF63-9E62-4260-B9BA-F7224806644E}" srcOrd="1" destOrd="0" presId="urn:microsoft.com/office/officeart/2005/8/layout/matrix1"/>
    <dgm:cxn modelId="{85A1E532-C957-4F3A-9113-DEA24601A5EA}" srcId="{BF9BF8B7-ED31-4E89-8910-CAD13A386131}" destId="{19D52D7F-308C-4C47-A9A8-A264CC598E79}" srcOrd="1" destOrd="0" parTransId="{4598EFE6-B141-4B17-AB62-DB581EA77581}" sibTransId="{C0C96861-AE26-4A60-9211-ADEDC7525E71}"/>
    <dgm:cxn modelId="{E3865731-9BBA-49EB-BD2D-5E2B090DD320}" srcId="{BF9BF8B7-ED31-4E89-8910-CAD13A386131}" destId="{33188134-5EBE-474F-98F4-2F6880B09E92}" srcOrd="3" destOrd="0" parTransId="{DF1749D1-08CD-4B05-A0BC-28EDDB5463AB}" sibTransId="{F6BF349B-7BC1-4695-9AFA-51ABA559DB18}"/>
    <dgm:cxn modelId="{ACB64B97-3540-425A-8517-0D7FF9A4D35C}" type="presOf" srcId="{33188134-5EBE-474F-98F4-2F6880B09E92}" destId="{7764CE79-B790-413C-9885-6243966FD676}" srcOrd="0" destOrd="0" presId="urn:microsoft.com/office/officeart/2005/8/layout/matrix1"/>
    <dgm:cxn modelId="{E45B0989-36D2-4B1B-B4F3-4D93740C528D}" srcId="{BF9BF8B7-ED31-4E89-8910-CAD13A386131}" destId="{72C51DD8-6F32-411B-8409-4FBC8266894F}" srcOrd="0" destOrd="0" parTransId="{DF77E755-3F2A-4F94-91FB-5E51507B8621}" sibTransId="{CAD4108A-AEC3-4AE5-B57E-E4D9236AB907}"/>
    <dgm:cxn modelId="{7359BA71-00C1-4F19-B190-34CF26BB663F}" type="presOf" srcId="{72C51DD8-6F32-411B-8409-4FBC8266894F}" destId="{54BE3E06-0A61-4D12-98F8-DE3A771B201B}" srcOrd="1" destOrd="0" presId="urn:microsoft.com/office/officeart/2005/8/layout/matrix1"/>
    <dgm:cxn modelId="{6F40EEB5-01D0-4595-AE35-E3CA2622CADF}" srcId="{BF9BF8B7-ED31-4E89-8910-CAD13A386131}" destId="{10DA069C-1E8A-4EF8-A497-DF2A577A9D1A}" srcOrd="2" destOrd="0" parTransId="{7B1C1075-4096-410B-9758-8E7B6BB31F23}" sibTransId="{97BF9E82-795F-40FA-9AFA-E72798F9E59F}"/>
    <dgm:cxn modelId="{25CC3840-6DED-41D0-A89E-0C087A96F4CF}" type="presOf" srcId="{BF9BF8B7-ED31-4E89-8910-CAD13A386131}" destId="{F71FE5E0-F719-475A-A732-88FF4E1A2F56}" srcOrd="0" destOrd="0" presId="urn:microsoft.com/office/officeart/2005/8/layout/matrix1"/>
    <dgm:cxn modelId="{9B0DA751-3906-4161-A3E1-8B2C963F86E6}" type="presParOf" srcId="{46259AC7-8E59-40E5-A791-6BBCF9CA4099}" destId="{BBEA7F4F-8BC6-43F5-B510-5AE1B700038C}" srcOrd="0" destOrd="0" presId="urn:microsoft.com/office/officeart/2005/8/layout/matrix1"/>
    <dgm:cxn modelId="{B703680E-9F10-4B22-9F95-64942762F351}" type="presParOf" srcId="{BBEA7F4F-8BC6-43F5-B510-5AE1B700038C}" destId="{63F6AE9F-AE67-45A9-968A-1FDBD84CD328}" srcOrd="0" destOrd="0" presId="urn:microsoft.com/office/officeart/2005/8/layout/matrix1"/>
    <dgm:cxn modelId="{D34BE3A5-87D1-4281-8F72-C5896A028BEB}" type="presParOf" srcId="{BBEA7F4F-8BC6-43F5-B510-5AE1B700038C}" destId="{54BE3E06-0A61-4D12-98F8-DE3A771B201B}" srcOrd="1" destOrd="0" presId="urn:microsoft.com/office/officeart/2005/8/layout/matrix1"/>
    <dgm:cxn modelId="{AC4DF36D-309C-4E06-AF51-62D00F7F1851}" type="presParOf" srcId="{BBEA7F4F-8BC6-43F5-B510-5AE1B700038C}" destId="{3B28037B-5B67-412A-8D1C-287F757F2674}" srcOrd="2" destOrd="0" presId="urn:microsoft.com/office/officeart/2005/8/layout/matrix1"/>
    <dgm:cxn modelId="{0C209448-4037-4228-8625-ECF5FF8108BA}" type="presParOf" srcId="{BBEA7F4F-8BC6-43F5-B510-5AE1B700038C}" destId="{D394DF63-9E62-4260-B9BA-F7224806644E}" srcOrd="3" destOrd="0" presId="urn:microsoft.com/office/officeart/2005/8/layout/matrix1"/>
    <dgm:cxn modelId="{1EAF90D7-50EA-43D1-B94E-127ECB0EA592}" type="presParOf" srcId="{BBEA7F4F-8BC6-43F5-B510-5AE1B700038C}" destId="{20210030-4E5B-451B-AEC6-1A5EA8F2E0D3}" srcOrd="4" destOrd="0" presId="urn:microsoft.com/office/officeart/2005/8/layout/matrix1"/>
    <dgm:cxn modelId="{D04011B7-BD87-4228-97F6-ADAFC0A63AE9}" type="presParOf" srcId="{BBEA7F4F-8BC6-43F5-B510-5AE1B700038C}" destId="{74CB284B-5BC2-4841-BB0C-B6493B09A8E4}" srcOrd="5" destOrd="0" presId="urn:microsoft.com/office/officeart/2005/8/layout/matrix1"/>
    <dgm:cxn modelId="{741C6CDA-0CDB-4664-B363-AE5CD5674D36}" type="presParOf" srcId="{BBEA7F4F-8BC6-43F5-B510-5AE1B700038C}" destId="{7764CE79-B790-413C-9885-6243966FD676}" srcOrd="6" destOrd="0" presId="urn:microsoft.com/office/officeart/2005/8/layout/matrix1"/>
    <dgm:cxn modelId="{34C534D2-3960-4B8B-864B-5B64F7B6B756}" type="presParOf" srcId="{BBEA7F4F-8BC6-43F5-B510-5AE1B700038C}" destId="{975DCBAF-11A6-4670-BFFE-B33115C5A716}" srcOrd="7" destOrd="0" presId="urn:microsoft.com/office/officeart/2005/8/layout/matrix1"/>
    <dgm:cxn modelId="{00642E80-9A8B-4C00-81B8-AC803BAD5A2F}" type="presParOf" srcId="{46259AC7-8E59-40E5-A791-6BBCF9CA4099}" destId="{F71FE5E0-F719-475A-A732-88FF4E1A2F5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6AE9F-AE67-45A9-968A-1FDBD84CD328}">
      <dsp:nvSpPr>
        <dsp:cNvPr id="0" name=""/>
        <dsp:cNvSpPr/>
      </dsp:nvSpPr>
      <dsp:spPr>
        <a:xfrm rot="16200000">
          <a:off x="209863" y="-209863"/>
          <a:ext cx="1104273" cy="1524000"/>
        </a:xfrm>
        <a:prstGeom prst="round1Rect">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SRM</a:t>
          </a:r>
          <a:endParaRPr lang="zh-CN" altLang="en-US" sz="1400" kern="1200" dirty="0"/>
        </a:p>
      </dsp:txBody>
      <dsp:txXfrm rot="5400000">
        <a:off x="0" y="0"/>
        <a:ext cx="1524000" cy="828205"/>
      </dsp:txXfrm>
    </dsp:sp>
    <dsp:sp modelId="{3B28037B-5B67-412A-8D1C-287F757F2674}">
      <dsp:nvSpPr>
        <dsp:cNvPr id="0" name=""/>
        <dsp:cNvSpPr/>
      </dsp:nvSpPr>
      <dsp:spPr>
        <a:xfrm>
          <a:off x="1524000" y="0"/>
          <a:ext cx="1524000" cy="1104273"/>
        </a:xfrm>
        <a:prstGeom prst="round1Rect">
          <a:avLst/>
        </a:prstGeom>
        <a:gradFill rotWithShape="0">
          <a:gsLst>
            <a:gs pos="0">
              <a:schemeClr val="accent3">
                <a:hueOff val="-1860324"/>
                <a:satOff val="-10190"/>
                <a:lumOff val="3137"/>
                <a:alphaOff val="0"/>
                <a:tint val="83000"/>
                <a:shade val="100000"/>
                <a:alpha val="100000"/>
                <a:hueMod val="100000"/>
                <a:satMod val="220000"/>
                <a:lumMod val="90000"/>
              </a:schemeClr>
            </a:gs>
            <a:gs pos="76000">
              <a:schemeClr val="accent3">
                <a:hueOff val="-1860324"/>
                <a:satOff val="-10190"/>
                <a:lumOff val="3137"/>
                <a:alphaOff val="0"/>
                <a:shade val="100000"/>
              </a:schemeClr>
            </a:gs>
            <a:gs pos="100000">
              <a:schemeClr val="accent3">
                <a:hueOff val="-1860324"/>
                <a:satOff val="-10190"/>
                <a:lumOff val="3137"/>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1860324"/>
              <a:satOff val="-10190"/>
              <a:lumOff val="3137"/>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CRM</a:t>
          </a:r>
          <a:endParaRPr lang="zh-CN" altLang="en-US" sz="1400" kern="1200" dirty="0"/>
        </a:p>
      </dsp:txBody>
      <dsp:txXfrm>
        <a:off x="1524000" y="0"/>
        <a:ext cx="1524000" cy="828205"/>
      </dsp:txXfrm>
    </dsp:sp>
    <dsp:sp modelId="{20210030-4E5B-451B-AEC6-1A5EA8F2E0D3}">
      <dsp:nvSpPr>
        <dsp:cNvPr id="0" name=""/>
        <dsp:cNvSpPr/>
      </dsp:nvSpPr>
      <dsp:spPr>
        <a:xfrm rot="10800000">
          <a:off x="0" y="1104273"/>
          <a:ext cx="1524000" cy="1104273"/>
        </a:xfrm>
        <a:prstGeom prst="round1Rect">
          <a:avLst/>
        </a:prstGeom>
        <a:gradFill rotWithShape="0">
          <a:gsLst>
            <a:gs pos="0">
              <a:schemeClr val="accent3">
                <a:hueOff val="-3720648"/>
                <a:satOff val="-20381"/>
                <a:lumOff val="6275"/>
                <a:alphaOff val="0"/>
                <a:tint val="83000"/>
                <a:shade val="100000"/>
                <a:alpha val="100000"/>
                <a:hueMod val="100000"/>
                <a:satMod val="220000"/>
                <a:lumMod val="90000"/>
              </a:schemeClr>
            </a:gs>
            <a:gs pos="76000">
              <a:schemeClr val="accent3">
                <a:hueOff val="-3720648"/>
                <a:satOff val="-20381"/>
                <a:lumOff val="6275"/>
                <a:alphaOff val="0"/>
                <a:shade val="100000"/>
              </a:schemeClr>
            </a:gs>
            <a:gs pos="100000">
              <a:schemeClr val="accent3">
                <a:hueOff val="-3720648"/>
                <a:satOff val="-20381"/>
                <a:lumOff val="6275"/>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3720648"/>
              <a:satOff val="-20381"/>
              <a:lumOff val="627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ERP</a:t>
          </a:r>
          <a:endParaRPr lang="zh-CN" altLang="en-US" sz="1400" kern="1200" dirty="0"/>
        </a:p>
      </dsp:txBody>
      <dsp:txXfrm rot="10800000">
        <a:off x="0" y="1380341"/>
        <a:ext cx="1524000" cy="828205"/>
      </dsp:txXfrm>
    </dsp:sp>
    <dsp:sp modelId="{7764CE79-B790-413C-9885-6243966FD676}">
      <dsp:nvSpPr>
        <dsp:cNvPr id="0" name=""/>
        <dsp:cNvSpPr/>
      </dsp:nvSpPr>
      <dsp:spPr>
        <a:xfrm rot="5400000">
          <a:off x="1733863" y="894410"/>
          <a:ext cx="1104273" cy="1524000"/>
        </a:xfrm>
        <a:prstGeom prst="round1Rect">
          <a:avLst/>
        </a:prstGeom>
        <a:gradFill rotWithShape="0">
          <a:gsLst>
            <a:gs pos="0">
              <a:schemeClr val="accent3">
                <a:hueOff val="-5580972"/>
                <a:satOff val="-30571"/>
                <a:lumOff val="9412"/>
                <a:alphaOff val="0"/>
                <a:tint val="83000"/>
                <a:shade val="100000"/>
                <a:alpha val="100000"/>
                <a:hueMod val="100000"/>
                <a:satMod val="220000"/>
                <a:lumMod val="90000"/>
              </a:schemeClr>
            </a:gs>
            <a:gs pos="76000">
              <a:schemeClr val="accent3">
                <a:hueOff val="-5580972"/>
                <a:satOff val="-30571"/>
                <a:lumOff val="9412"/>
                <a:alphaOff val="0"/>
                <a:shade val="100000"/>
              </a:schemeClr>
            </a:gs>
            <a:gs pos="100000">
              <a:schemeClr val="accent3">
                <a:hueOff val="-5580972"/>
                <a:satOff val="-30571"/>
                <a:lumOff val="9412"/>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5580972"/>
              <a:satOff val="-30571"/>
              <a:lumOff val="941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Others</a:t>
          </a:r>
          <a:endParaRPr lang="zh-CN" altLang="en-US" sz="1400" kern="1200" dirty="0"/>
        </a:p>
      </dsp:txBody>
      <dsp:txXfrm rot="-5400000">
        <a:off x="1524000" y="1380341"/>
        <a:ext cx="1524000" cy="828205"/>
      </dsp:txXfrm>
    </dsp:sp>
    <dsp:sp modelId="{F71FE5E0-F719-475A-A732-88FF4E1A2F56}">
      <dsp:nvSpPr>
        <dsp:cNvPr id="0" name=""/>
        <dsp:cNvSpPr/>
      </dsp:nvSpPr>
      <dsp:spPr>
        <a:xfrm>
          <a:off x="1066800" y="828205"/>
          <a:ext cx="914400" cy="552136"/>
        </a:xfrm>
        <a:prstGeom prst="roundRect">
          <a:avLst/>
        </a:prstGeom>
        <a:gradFill rotWithShape="0">
          <a:gsLst>
            <a:gs pos="0">
              <a:schemeClr val="accent3">
                <a:tint val="40000"/>
                <a:hueOff val="0"/>
                <a:satOff val="0"/>
                <a:lumOff val="0"/>
                <a:alphaOff val="0"/>
                <a:tint val="83000"/>
                <a:shade val="100000"/>
                <a:alpha val="100000"/>
                <a:hueMod val="100000"/>
                <a:satMod val="220000"/>
                <a:lumMod val="90000"/>
              </a:schemeClr>
            </a:gs>
            <a:gs pos="76000">
              <a:schemeClr val="accent3">
                <a:tint val="40000"/>
                <a:hueOff val="0"/>
                <a:satOff val="0"/>
                <a:lumOff val="0"/>
                <a:alphaOff val="0"/>
                <a:shade val="100000"/>
              </a:schemeClr>
            </a:gs>
            <a:gs pos="100000">
              <a:schemeClr val="accent3">
                <a:tint val="4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tint val="40000"/>
              <a:hueOff val="0"/>
              <a:satOff val="0"/>
              <a:lumOff val="0"/>
              <a:alphaOff val="0"/>
            </a:schemeClr>
          </a:contourClr>
        </a:sp3d>
      </dsp:spPr>
      <dsp:style>
        <a:lnRef idx="0">
          <a:scrgbClr r="0" g="0" b="0"/>
        </a:lnRef>
        <a:fillRef idx="3">
          <a:scrgbClr r="0" g="0" b="0"/>
        </a:fillRef>
        <a:effectRef idx="3">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t>Core System</a:t>
          </a:r>
          <a:endParaRPr lang="zh-CN" altLang="en-US" sz="1400" kern="1200" dirty="0"/>
        </a:p>
      </dsp:txBody>
      <dsp:txXfrm>
        <a:off x="1093753" y="855158"/>
        <a:ext cx="860494" cy="49823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09D9C-0F80-4B18-9111-18548047FFB3}" type="datetimeFigureOut">
              <a:rPr lang="zh-CN" altLang="en-US" smtClean="0"/>
              <a:t>2018/11/9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718A43-FB87-49B3-A08F-ADAAE258DEF3}" type="slidenum">
              <a:rPr lang="zh-CN" altLang="en-US" smtClean="0"/>
              <a:t>‹#›</a:t>
            </a:fld>
            <a:endParaRPr lang="zh-CN" altLang="en-US"/>
          </a:p>
        </p:txBody>
      </p:sp>
    </p:spTree>
    <p:extLst>
      <p:ext uri="{BB962C8B-B14F-4D97-AF65-F5344CB8AC3E}">
        <p14:creationId xmlns:p14="http://schemas.microsoft.com/office/powerpoint/2010/main" val="1189149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58351-3EB1-4F39-A2D0-CA5768308CE6}"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F7189E-0A17-44AD-A8C9-8D0E49348E0F}" type="slidenum">
              <a:rPr lang="zh-CN" altLang="en-US" smtClean="0"/>
              <a:t>‹#›</a:t>
            </a:fld>
            <a:endParaRPr lang="zh-CN" altLang="en-US"/>
          </a:p>
        </p:txBody>
      </p:sp>
    </p:spTree>
    <p:extLst>
      <p:ext uri="{BB962C8B-B14F-4D97-AF65-F5344CB8AC3E}">
        <p14:creationId xmlns:p14="http://schemas.microsoft.com/office/powerpoint/2010/main" val="11032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F7189E-0A17-44AD-A8C9-8D0E49348E0F}" type="slidenum">
              <a:rPr lang="zh-CN" altLang="en-US" smtClean="0"/>
              <a:t>1</a:t>
            </a:fld>
            <a:endParaRPr lang="zh-CN" altLang="en-US"/>
          </a:p>
        </p:txBody>
      </p:sp>
    </p:spTree>
    <p:extLst>
      <p:ext uri="{BB962C8B-B14F-4D97-AF65-F5344CB8AC3E}">
        <p14:creationId xmlns:p14="http://schemas.microsoft.com/office/powerpoint/2010/main" val="18080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43216" y="4986766"/>
            <a:ext cx="8405247" cy="1748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p:cNvSpPr/>
          <p:nvPr/>
        </p:nvSpPr>
        <p:spPr>
          <a:xfrm>
            <a:off x="323528" y="0"/>
            <a:ext cx="8496944" cy="14196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923678"/>
            <a:ext cx="7543800" cy="1619622"/>
          </a:xfrm>
        </p:spPr>
        <p:txBody>
          <a:bodyPr>
            <a:noAutofit/>
          </a:bodyPr>
          <a:lstStyle>
            <a:lvl1pP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Footer Placeholder 4"/>
          <p:cNvSpPr>
            <a:spLocks noGrp="1"/>
          </p:cNvSpPr>
          <p:nvPr>
            <p:ph type="ftr" sz="quarter" idx="11"/>
          </p:nvPr>
        </p:nvSpPr>
        <p:spPr/>
        <p:txBody>
          <a:bodyPr/>
          <a:lstStyle>
            <a:lvl1pPr>
              <a:defRPr sz="800"/>
            </a:lvl1pPr>
          </a:lstStyle>
          <a:p>
            <a:r>
              <a:rPr lang="en-US" altLang="zh-CN" dirty="0" smtClean="0"/>
              <a:t>Sun Work Information Technical Company</a:t>
            </a:r>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55576" y="1419622"/>
            <a:ext cx="7239000" cy="2914650"/>
          </a:xfrm>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Rectangle 7"/>
          <p:cNvSpPr/>
          <p:nvPr/>
        </p:nvSpPr>
        <p:spPr>
          <a:xfrm>
            <a:off x="257216" y="4967310"/>
            <a:ext cx="8563255" cy="176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520" y="0"/>
            <a:ext cx="8496944" cy="1203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1995686"/>
            <a:ext cx="7543800" cy="1719064"/>
          </a:xfrm>
        </p:spPr>
        <p:txBody>
          <a:bodyPr anchor="b" anchorCtr="0"/>
          <a:lstStyle>
            <a:lvl1pPr algn="l">
              <a:defRPr sz="5400" b="0" cap="all"/>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7620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86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86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148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148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Footer Placeholder 7"/>
          <p:cNvSpPr>
            <a:spLocks noGrp="1"/>
          </p:cNvSpPr>
          <p:nvPr>
            <p:ph type="ftr" sz="quarter" idx="11"/>
          </p:nvPr>
        </p:nvSpPr>
        <p:spPr/>
        <p:txBody>
          <a:bodyPr/>
          <a:lstStyle>
            <a:lvl1pPr>
              <a:defRPr sz="800"/>
            </a:lvl1pPr>
          </a:lstStyle>
          <a:p>
            <a:endParaRPr lang="zh-CN" altLang="en-US" dirty="0"/>
          </a:p>
        </p:txBody>
      </p:sp>
      <p:sp>
        <p:nvSpPr>
          <p:cNvPr id="9" name="Slide Number Placeholder 8"/>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1" name="Straight Connector 10"/>
          <p:cNvCxnSpPr/>
          <p:nvPr/>
        </p:nvCxnSpPr>
        <p:spPr>
          <a:xfrm>
            <a:off x="6286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48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Footer Placeholder 3"/>
          <p:cNvSpPr>
            <a:spLocks noGrp="1"/>
          </p:cNvSpPr>
          <p:nvPr>
            <p:ph type="ftr" sz="quarter" idx="11"/>
          </p:nvPr>
        </p:nvSpPr>
        <p:spPr>
          <a:xfrm>
            <a:off x="395536" y="5011017"/>
            <a:ext cx="4873869" cy="162473"/>
          </a:xfrm>
        </p:spPr>
        <p:txBody>
          <a:bodyPr/>
          <a:lstStyle>
            <a:lvl1pPr>
              <a:defRPr sz="800"/>
            </a:lvl1pPr>
          </a:lstStyle>
          <a:p>
            <a:endParaRPr lang="zh-CN" altLang="en-US" dirty="0"/>
          </a:p>
        </p:txBody>
      </p:sp>
      <p:sp>
        <p:nvSpPr>
          <p:cNvPr id="5" name="Slide Number Placeholder 4"/>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800"/>
            </a:lvl1pPr>
          </a:lstStyle>
          <a:p>
            <a:endParaRPr lang="zh-CN" altLang="en-US" dirty="0"/>
          </a:p>
        </p:txBody>
      </p:sp>
      <p:sp>
        <p:nvSpPr>
          <p:cNvPr id="4" name="Slide Number Placeholder 3"/>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88976" y="123478"/>
            <a:ext cx="6784848" cy="696094"/>
          </a:xfrm>
        </p:spPr>
        <p:txBody>
          <a:bodyPr anchor="b">
            <a:noAutofit/>
          </a:bodyPr>
          <a:lstStyle>
            <a:lvl1pPr algn="l">
              <a:defRPr sz="4000" b="0"/>
            </a:lvl1pPr>
          </a:lstStyle>
          <a:p>
            <a:r>
              <a:rPr lang="zh-CN" altLang="en-US"/>
              <a:t>单击此处编辑母版标题样式</a:t>
            </a:r>
            <a:endParaRPr lang="en-US"/>
          </a:p>
        </p:txBody>
      </p:sp>
      <p:sp>
        <p:nvSpPr>
          <p:cNvPr id="3" name="Content Placeholder 2"/>
          <p:cNvSpPr>
            <a:spLocks noGrp="1"/>
          </p:cNvSpPr>
          <p:nvPr>
            <p:ph idx="1"/>
          </p:nvPr>
        </p:nvSpPr>
        <p:spPr>
          <a:xfrm>
            <a:off x="3710866" y="1429866"/>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2002" y="1429866"/>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0" name="Straight Connector 9"/>
          <p:cNvCxnSpPr/>
          <p:nvPr/>
        </p:nvCxnSpPr>
        <p:spPr>
          <a:xfrm rot="5400000">
            <a:off x="2153444" y="2972718"/>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6784848" cy="617240"/>
          </a:xfrm>
        </p:spPr>
        <p:txBody>
          <a:bodyPr anchor="b">
            <a:noAutofit/>
          </a:bodyPr>
          <a:lstStyle>
            <a:lvl1pPr algn="l">
              <a:defRPr sz="4000" b="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777240" y="1626319"/>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50392" y="3912319"/>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8"/>
          <p:cNvSpPr/>
          <p:nvPr userDrawn="1"/>
        </p:nvSpPr>
        <p:spPr>
          <a:xfrm>
            <a:off x="337053" y="4994287"/>
            <a:ext cx="8439861" cy="169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Placeholder 1"/>
          <p:cNvSpPr>
            <a:spLocks noGrp="1"/>
          </p:cNvSpPr>
          <p:nvPr>
            <p:ph type="title"/>
          </p:nvPr>
        </p:nvSpPr>
        <p:spPr>
          <a:xfrm>
            <a:off x="156652" y="195486"/>
            <a:ext cx="8784976" cy="526526"/>
          </a:xfrm>
          <a:prstGeom prst="rect">
            <a:avLst/>
          </a:prstGeom>
        </p:spPr>
        <p:txBody>
          <a:bodyPr vert="horz" lIns="91440" tIns="45720" rIns="91440" bIns="45720" rtlCol="0" anchor="b" anchorCtr="0">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337053" y="1059582"/>
            <a:ext cx="8439861" cy="3569568"/>
          </a:xfrm>
          <a:prstGeom prst="rect">
            <a:avLst/>
          </a:prstGeom>
        </p:spPr>
        <p:txBody>
          <a:bodyPr vert="horz" lIns="91440" tIns="45720" rIns="91440" bIns="45720" rtlCol="0" anchor="t" anchorCtr="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376080" y="5006382"/>
            <a:ext cx="4873869" cy="162473"/>
          </a:xfrm>
          <a:prstGeom prst="rect">
            <a:avLst/>
          </a:prstGeom>
        </p:spPr>
        <p:txBody>
          <a:bodyPr vert="horz" lIns="91440" tIns="45720" rIns="91440" bIns="45720" rtlCol="0" anchor="ctr"/>
          <a:lstStyle>
            <a:lvl1pPr algn="l">
              <a:defRPr sz="800" b="1">
                <a:solidFill>
                  <a:schemeClr val="bg1"/>
                </a:solidFill>
              </a:defRPr>
            </a:lvl1pPr>
          </a:lstStyle>
          <a:p>
            <a:r>
              <a:rPr lang="zh-CN" altLang="en-US"/>
              <a:t>瓦得软件</a:t>
            </a:r>
            <a:endParaRPr lang="zh-CN" altLang="en-US" dirty="0"/>
          </a:p>
        </p:txBody>
      </p:sp>
      <p:sp>
        <p:nvSpPr>
          <p:cNvPr id="6" name="Slide Number Placeholder 5"/>
          <p:cNvSpPr>
            <a:spLocks noGrp="1"/>
          </p:cNvSpPr>
          <p:nvPr>
            <p:ph type="sldNum" sz="quarter" idx="4"/>
          </p:nvPr>
        </p:nvSpPr>
        <p:spPr>
          <a:xfrm>
            <a:off x="7871632" y="4993204"/>
            <a:ext cx="762000" cy="169752"/>
          </a:xfrm>
          <a:prstGeom prst="rect">
            <a:avLst/>
          </a:prstGeom>
        </p:spPr>
        <p:txBody>
          <a:bodyPr vert="horz" lIns="91440" tIns="45720" rIns="91440" bIns="45720" rtlCol="0" anchor="ctr"/>
          <a:lstStyle>
            <a:lvl1pPr algn="r">
              <a:defRPr sz="800">
                <a:solidFill>
                  <a:schemeClr val="bg1"/>
                </a:solidFill>
                <a:latin typeface="+mj-lt"/>
              </a:defRPr>
            </a:lvl1pPr>
          </a:lstStyle>
          <a:p>
            <a:fld id="{0C913308-F349-4B6D-A68A-DD1791B4A57B}" type="slidenum">
              <a:rPr lang="zh-CN" altLang="en-US" smtClean="0"/>
              <a:pPr/>
              <a:t>‹#›</a:t>
            </a:fld>
            <a:endParaRPr lang="zh-CN" altLang="en-US" dirty="0"/>
          </a:p>
        </p:txBody>
      </p:sp>
      <p:sp>
        <p:nvSpPr>
          <p:cNvPr id="8" name="Rectangle 7"/>
          <p:cNvSpPr/>
          <p:nvPr/>
        </p:nvSpPr>
        <p:spPr>
          <a:xfrm>
            <a:off x="107504" y="0"/>
            <a:ext cx="8856984" cy="714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7504" y="843557"/>
            <a:ext cx="8856984"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Lst>
  <p:hf hdr="0" dt="0"/>
  <p:txStyles>
    <p:titleStyle>
      <a:lvl1pPr algn="l" defTabSz="914400" rtl="0" eaLnBrk="1" latinLnBrk="0" hangingPunct="1">
        <a:spcBef>
          <a:spcPct val="0"/>
        </a:spcBef>
        <a:buNone/>
        <a:defRPr sz="2800" b="1" kern="1200">
          <a:solidFill>
            <a:schemeClr val="accent3"/>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Wingdings" pitchFamily="2" charset="2"/>
        <a:buChar char="u"/>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75656" y="411510"/>
            <a:ext cx="7569930" cy="792088"/>
          </a:xfrm>
        </p:spPr>
        <p:txBody>
          <a:bodyPr/>
          <a:lstStyle/>
          <a:p>
            <a:r>
              <a:rPr lang="en-US" altLang="zh-CN" sz="4400" dirty="0" smtClean="0">
                <a:solidFill>
                  <a:schemeClr val="bg1"/>
                </a:solidFill>
              </a:rPr>
              <a:t>Proposal for System Integration</a:t>
            </a:r>
            <a:endParaRPr lang="zh-CN" altLang="en-US" sz="4400" dirty="0">
              <a:solidFill>
                <a:schemeClr val="bg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z="800" smtClean="0"/>
              <a:pPr/>
              <a:t>1</a:t>
            </a:fld>
            <a:endParaRPr lang="zh-CN" altLang="en-US" sz="800"/>
          </a:p>
        </p:txBody>
      </p:sp>
      <p:sp>
        <p:nvSpPr>
          <p:cNvPr id="4" name="副标题 3"/>
          <p:cNvSpPr>
            <a:spLocks noGrp="1"/>
          </p:cNvSpPr>
          <p:nvPr>
            <p:ph type="subTitle" idx="1"/>
          </p:nvPr>
        </p:nvSpPr>
        <p:spPr>
          <a:xfrm>
            <a:off x="2843808" y="1203598"/>
            <a:ext cx="6120680" cy="742950"/>
          </a:xfrm>
        </p:spPr>
        <p:txBody>
          <a:bodyPr>
            <a:normAutofit fontScale="77500" lnSpcReduction="20000"/>
          </a:bodyPr>
          <a:lstStyle/>
          <a:p>
            <a:r>
              <a:rPr lang="en-US" altLang="zh-CN" dirty="0" smtClean="0">
                <a:solidFill>
                  <a:schemeClr val="bg1"/>
                </a:solidFill>
              </a:rPr>
              <a:t>--- Methodologies and Approaches of Integration between OMNEX products and SAP ERP system</a:t>
            </a:r>
            <a:endParaRPr lang="zh-CN" altLang="en-US" dirty="0">
              <a:solidFill>
                <a:schemeClr val="bg1"/>
              </a:solidFill>
            </a:endParaRPr>
          </a:p>
        </p:txBody>
      </p:sp>
    </p:spTree>
    <p:extLst>
      <p:ext uri="{BB962C8B-B14F-4D97-AF65-F5344CB8AC3E}">
        <p14:creationId xmlns:p14="http://schemas.microsoft.com/office/powerpoint/2010/main" val="39006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Backend (BAPI)</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7" name="圆角矩形 6"/>
          <p:cNvSpPr/>
          <p:nvPr/>
        </p:nvSpPr>
        <p:spPr>
          <a:xfrm>
            <a:off x="255178" y="159964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Front Server</a:t>
            </a:r>
            <a:endParaRPr lang="zh-CN" altLang="en-US" sz="1000" dirty="0"/>
          </a:p>
        </p:txBody>
      </p:sp>
      <p:sp>
        <p:nvSpPr>
          <p:cNvPr id="9" name="矩形 8"/>
          <p:cNvSpPr/>
          <p:nvPr/>
        </p:nvSpPr>
        <p:spPr>
          <a:xfrm>
            <a:off x="381193" y="1947164"/>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solidFill>
                  <a:schemeClr val="tx1"/>
                </a:solidFill>
              </a:rPr>
              <a:t>Logs</a:t>
            </a:r>
            <a:endParaRPr lang="zh-CN" altLang="en-US" sz="600" dirty="0">
              <a:solidFill>
                <a:schemeClr val="tx1"/>
              </a:solidFill>
            </a:endParaRPr>
          </a:p>
        </p:txBody>
      </p:sp>
      <p:sp>
        <p:nvSpPr>
          <p:cNvPr id="10" name="矩形 9"/>
          <p:cNvSpPr/>
          <p:nvPr/>
        </p:nvSpPr>
        <p:spPr>
          <a:xfrm>
            <a:off x="777237" y="1947164"/>
            <a:ext cx="360040"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100" dirty="0" smtClean="0"/>
              <a:t>Security Control</a:t>
            </a:r>
            <a:endParaRPr lang="zh-CN" altLang="en-US" sz="1100" dirty="0"/>
          </a:p>
        </p:txBody>
      </p:sp>
      <p:sp>
        <p:nvSpPr>
          <p:cNvPr id="11" name="矩形 10"/>
          <p:cNvSpPr/>
          <p:nvPr/>
        </p:nvSpPr>
        <p:spPr>
          <a:xfrm>
            <a:off x="381193" y="2229333"/>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81193" y="2511502"/>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81193" y="279367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1193" y="30758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1193" y="335801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7237" y="2793671"/>
            <a:ext cx="360040"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1" name="矩形 20"/>
          <p:cNvSpPr/>
          <p:nvPr/>
        </p:nvSpPr>
        <p:spPr>
          <a:xfrm>
            <a:off x="6732240" y="163718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44" name="组合 43"/>
          <p:cNvGrpSpPr/>
          <p:nvPr/>
        </p:nvGrpSpPr>
        <p:grpSpPr>
          <a:xfrm>
            <a:off x="1619672" y="1482338"/>
            <a:ext cx="5040560" cy="369332"/>
            <a:chOff x="1619672" y="1482338"/>
            <a:chExt cx="5040560" cy="369332"/>
          </a:xfrm>
        </p:grpSpPr>
        <p:grpSp>
          <p:nvGrpSpPr>
            <p:cNvPr id="31" name="组合 30"/>
            <p:cNvGrpSpPr/>
            <p:nvPr/>
          </p:nvGrpSpPr>
          <p:grpSpPr>
            <a:xfrm>
              <a:off x="1619672" y="1573163"/>
              <a:ext cx="5040560" cy="216024"/>
              <a:chOff x="1763688" y="1491630"/>
              <a:chExt cx="5040560" cy="216024"/>
            </a:xfrm>
          </p:grpSpPr>
          <p:cxnSp>
            <p:nvCxnSpPr>
              <p:cNvPr id="23" name="直接箭头连接符 22"/>
              <p:cNvCxnSpPr/>
              <p:nvPr/>
            </p:nvCxnSpPr>
            <p:spPr>
              <a:xfrm flipH="1">
                <a:off x="1763688" y="1707654"/>
                <a:ext cx="496855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5" name="文本框 24"/>
            <p:cNvSpPr txBox="1"/>
            <p:nvPr/>
          </p:nvSpPr>
          <p:spPr>
            <a:xfrm>
              <a:off x="1839888" y="1482338"/>
              <a:ext cx="4205767" cy="369332"/>
            </a:xfrm>
            <a:prstGeom prst="rect">
              <a:avLst/>
            </a:prstGeom>
            <a:noFill/>
          </p:spPr>
          <p:txBody>
            <a:bodyPr wrap="none" rtlCol="0">
              <a:spAutoFit/>
            </a:bodyPr>
            <a:lstStyle/>
            <a:p>
              <a:r>
                <a:rPr lang="en-US" altLang="zh-CN" dirty="0" smtClean="0"/>
                <a:t>Master Data Initial Post (Web Service Call)</a:t>
              </a:r>
              <a:endParaRPr lang="zh-CN" altLang="en-US" dirty="0"/>
            </a:p>
          </p:txBody>
        </p:sp>
      </p:grpSp>
      <p:sp>
        <p:nvSpPr>
          <p:cNvPr id="26" name="矩形 25"/>
          <p:cNvSpPr/>
          <p:nvPr/>
        </p:nvSpPr>
        <p:spPr>
          <a:xfrm>
            <a:off x="1173281" y="1947163"/>
            <a:ext cx="360040" cy="1626871"/>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Web Services</a:t>
            </a:r>
            <a:endParaRPr lang="zh-CN" altLang="en-US" dirty="0">
              <a:solidFill>
                <a:schemeClr val="tx1"/>
              </a:solidFill>
            </a:endParaRPr>
          </a:p>
        </p:txBody>
      </p:sp>
      <p:grpSp>
        <p:nvGrpSpPr>
          <p:cNvPr id="36" name="组合 35"/>
          <p:cNvGrpSpPr/>
          <p:nvPr/>
        </p:nvGrpSpPr>
        <p:grpSpPr>
          <a:xfrm>
            <a:off x="1619672" y="1986394"/>
            <a:ext cx="5040560" cy="369332"/>
            <a:chOff x="1619672" y="1986394"/>
            <a:chExt cx="5040560" cy="369332"/>
          </a:xfrm>
        </p:grpSpPr>
        <p:grpSp>
          <p:nvGrpSpPr>
            <p:cNvPr id="30" name="组合 29"/>
            <p:cNvGrpSpPr/>
            <p:nvPr/>
          </p:nvGrpSpPr>
          <p:grpSpPr>
            <a:xfrm>
              <a:off x="1619672" y="2075159"/>
              <a:ext cx="5040560" cy="216024"/>
              <a:chOff x="1772444" y="1948766"/>
              <a:chExt cx="5040560" cy="216024"/>
            </a:xfrm>
            <a:solidFill>
              <a:schemeClr val="accent1">
                <a:lumMod val="60000"/>
                <a:lumOff val="40000"/>
              </a:schemeClr>
            </a:solidFill>
          </p:grpSpPr>
          <p:cxnSp>
            <p:nvCxnSpPr>
              <p:cNvPr id="27" name="直接箭头连接符 26"/>
              <p:cNvCxnSpPr/>
              <p:nvPr/>
            </p:nvCxnSpPr>
            <p:spPr>
              <a:xfrm flipH="1">
                <a:off x="1772444" y="2164790"/>
                <a:ext cx="4968552"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29" name="文本框 28"/>
            <p:cNvSpPr txBox="1"/>
            <p:nvPr/>
          </p:nvSpPr>
          <p:spPr>
            <a:xfrm>
              <a:off x="1826940" y="1986394"/>
              <a:ext cx="4154471" cy="369332"/>
            </a:xfrm>
            <a:prstGeom prst="rect">
              <a:avLst/>
            </a:prstGeom>
            <a:noFill/>
          </p:spPr>
          <p:txBody>
            <a:bodyPr wrap="none" rtlCol="0">
              <a:spAutoFit/>
            </a:bodyPr>
            <a:lstStyle/>
            <a:p>
              <a:r>
                <a:rPr lang="en-US" altLang="zh-CN" dirty="0" smtClean="0"/>
                <a:t>Master Data Delta Post (Web Service Call)</a:t>
              </a:r>
              <a:endParaRPr lang="zh-CN" altLang="en-US" dirty="0"/>
            </a:p>
          </p:txBody>
        </p:sp>
      </p:grpSp>
      <p:sp>
        <p:nvSpPr>
          <p:cNvPr id="32" name="立方体 31"/>
          <p:cNvSpPr/>
          <p:nvPr/>
        </p:nvSpPr>
        <p:spPr>
          <a:xfrm>
            <a:off x="6837825"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90017"/>
            <a:ext cx="5040560" cy="369332"/>
            <a:chOff x="1619672" y="2490017"/>
            <a:chExt cx="5040560" cy="369332"/>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1826940" y="2490017"/>
              <a:ext cx="4024500" cy="369332"/>
            </a:xfrm>
            <a:prstGeom prst="rect">
              <a:avLst/>
            </a:prstGeom>
            <a:noFill/>
          </p:spPr>
          <p:txBody>
            <a:bodyPr wrap="none" rtlCol="0">
              <a:spAutoFit/>
            </a:bodyPr>
            <a:lstStyle/>
            <a:p>
              <a:r>
                <a:rPr lang="en-US" altLang="zh-CN" dirty="0" smtClean="0"/>
                <a:t>Transaction Data Post (Web Service Call)</a:t>
              </a:r>
              <a:endParaRPr lang="zh-CN" altLang="en-US" dirty="0"/>
            </a:p>
          </p:txBody>
        </p:sp>
      </p:grpSp>
      <p:sp>
        <p:nvSpPr>
          <p:cNvPr id="43" name="五边形 42"/>
          <p:cNvSpPr/>
          <p:nvPr/>
        </p:nvSpPr>
        <p:spPr>
          <a:xfrm rot="16200000">
            <a:off x="3395050" y="1610824"/>
            <a:ext cx="1705828" cy="4680520"/>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The Initial master data post is triggered from ERP side and post via Web service. (BAPI for SAP ERP)</a:t>
            </a:r>
          </a:p>
          <a:p>
            <a:pPr marL="342900" indent="-342900">
              <a:buAutoNum type="arabicPeriod"/>
            </a:pPr>
            <a:r>
              <a:rPr lang="en-US" altLang="zh-CN" sz="1200" dirty="0" smtClean="0">
                <a:solidFill>
                  <a:schemeClr val="tx1"/>
                </a:solidFill>
              </a:rPr>
              <a:t>The delta master data post is triggered from ERP side and post via Web service. (BAPI for SAP ERP) </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endParaRPr lang="zh-CN" altLang="en-US" sz="1200" dirty="0">
              <a:solidFill>
                <a:schemeClr val="tx1"/>
              </a:solidFill>
            </a:endParaRPr>
          </a:p>
        </p:txBody>
      </p:sp>
    </p:spTree>
    <p:extLst>
      <p:ext uri="{BB962C8B-B14F-4D97-AF65-F5344CB8AC3E}">
        <p14:creationId xmlns:p14="http://schemas.microsoft.com/office/powerpoint/2010/main" val="33136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arn(inVertical)">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Backend (SFTP)</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7" name="圆角矩形 6"/>
          <p:cNvSpPr/>
          <p:nvPr/>
        </p:nvSpPr>
        <p:spPr>
          <a:xfrm>
            <a:off x="255178" y="131007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Front Server</a:t>
            </a:r>
            <a:endParaRPr lang="zh-CN" altLang="en-US" sz="1000" dirty="0"/>
          </a:p>
        </p:txBody>
      </p:sp>
      <p:sp>
        <p:nvSpPr>
          <p:cNvPr id="9" name="矩形 8"/>
          <p:cNvSpPr/>
          <p:nvPr/>
        </p:nvSpPr>
        <p:spPr>
          <a:xfrm>
            <a:off x="306191" y="1657593"/>
            <a:ext cx="360040" cy="216024"/>
          </a:xfrm>
          <a:prstGeom prst="rect">
            <a:avLst/>
          </a:prstGeom>
          <a:solidFill>
            <a:srgbClr val="00B0F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dirty="0" smtClean="0"/>
              <a:t>Cache</a:t>
            </a:r>
            <a:endParaRPr lang="zh-CN" altLang="en-US" sz="500" dirty="0"/>
          </a:p>
        </p:txBody>
      </p:sp>
      <p:sp>
        <p:nvSpPr>
          <p:cNvPr id="10" name="矩形 9"/>
          <p:cNvSpPr/>
          <p:nvPr/>
        </p:nvSpPr>
        <p:spPr>
          <a:xfrm>
            <a:off x="702235" y="1657593"/>
            <a:ext cx="401838" cy="779640"/>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Schedule Job</a:t>
            </a:r>
            <a:endParaRPr lang="zh-CN" altLang="en-US" sz="1200" dirty="0"/>
          </a:p>
        </p:txBody>
      </p:sp>
      <p:sp>
        <p:nvSpPr>
          <p:cNvPr id="11" name="矩形 10"/>
          <p:cNvSpPr/>
          <p:nvPr/>
        </p:nvSpPr>
        <p:spPr>
          <a:xfrm>
            <a:off x="306191" y="1939762"/>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rPr>
              <a:t>Log</a:t>
            </a:r>
            <a:endParaRPr lang="zh-CN" altLang="en-US" sz="700" dirty="0">
              <a:solidFill>
                <a:schemeClr val="tx1"/>
              </a:solidFill>
            </a:endParaRPr>
          </a:p>
        </p:txBody>
      </p:sp>
      <p:sp>
        <p:nvSpPr>
          <p:cNvPr id="13" name="矩形 12"/>
          <p:cNvSpPr/>
          <p:nvPr/>
        </p:nvSpPr>
        <p:spPr>
          <a:xfrm>
            <a:off x="306191" y="222193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06191" y="250410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6191" y="2786269"/>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6191" y="30684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02235" y="2504100"/>
            <a:ext cx="399038" cy="780364"/>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21" name="矩形 20"/>
          <p:cNvSpPr/>
          <p:nvPr/>
        </p:nvSpPr>
        <p:spPr>
          <a:xfrm>
            <a:off x="6732240" y="134761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31" name="组合 30"/>
          <p:cNvGrpSpPr/>
          <p:nvPr/>
        </p:nvGrpSpPr>
        <p:grpSpPr>
          <a:xfrm>
            <a:off x="5004048" y="1321693"/>
            <a:ext cx="1656184" cy="216024"/>
            <a:chOff x="5148064" y="1491630"/>
            <a:chExt cx="1656184" cy="216024"/>
          </a:xfrm>
        </p:grpSpPr>
        <p:cxnSp>
          <p:nvCxnSpPr>
            <p:cNvPr id="23" name="直接箭头连接符 22"/>
            <p:cNvCxnSpPr/>
            <p:nvPr/>
          </p:nvCxnSpPr>
          <p:spPr>
            <a:xfrm flipH="1">
              <a:off x="5148064" y="1707654"/>
              <a:ext cx="1584176"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300192" y="1491630"/>
              <a:ext cx="504056"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1-1</a:t>
              </a:r>
              <a:endParaRPr lang="zh-CN" altLang="en-US" sz="1400" dirty="0">
                <a:solidFill>
                  <a:schemeClr val="tx1"/>
                </a:solidFill>
              </a:endParaRPr>
            </a:p>
          </p:txBody>
        </p:sp>
      </p:grpSp>
      <p:sp>
        <p:nvSpPr>
          <p:cNvPr id="26" name="矩形 25"/>
          <p:cNvSpPr/>
          <p:nvPr/>
        </p:nvSpPr>
        <p:spPr>
          <a:xfrm>
            <a:off x="1173281" y="2504101"/>
            <a:ext cx="360040" cy="780363"/>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Web Services</a:t>
            </a:r>
            <a:endParaRPr lang="zh-CN" altLang="en-US" sz="1200" dirty="0">
              <a:solidFill>
                <a:schemeClr val="tx1"/>
              </a:solidFill>
            </a:endParaRPr>
          </a:p>
        </p:txBody>
      </p:sp>
      <p:grpSp>
        <p:nvGrpSpPr>
          <p:cNvPr id="30" name="组合 29"/>
          <p:cNvGrpSpPr/>
          <p:nvPr/>
        </p:nvGrpSpPr>
        <p:grpSpPr>
          <a:xfrm>
            <a:off x="5004048" y="1785589"/>
            <a:ext cx="1656184" cy="216024"/>
            <a:chOff x="5156820" y="1948766"/>
            <a:chExt cx="1656184" cy="216024"/>
          </a:xfrm>
          <a:solidFill>
            <a:schemeClr val="accent1">
              <a:lumMod val="60000"/>
              <a:lumOff val="40000"/>
            </a:schemeClr>
          </a:solidFill>
        </p:grpSpPr>
        <p:cxnSp>
          <p:nvCxnSpPr>
            <p:cNvPr id="27" name="直接箭头连接符 26"/>
            <p:cNvCxnSpPr/>
            <p:nvPr/>
          </p:nvCxnSpPr>
          <p:spPr>
            <a:xfrm flipH="1">
              <a:off x="5156820" y="2164790"/>
              <a:ext cx="1584176"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308948" y="1948766"/>
              <a:ext cx="504056"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2-1</a:t>
              </a:r>
              <a:endParaRPr lang="zh-CN" altLang="en-US" sz="1400" dirty="0">
                <a:solidFill>
                  <a:schemeClr val="tx1"/>
                </a:solidFill>
              </a:endParaRPr>
            </a:p>
          </p:txBody>
        </p:sp>
      </p:grpSp>
      <p:sp>
        <p:nvSpPr>
          <p:cNvPr id="32" name="立方体 31"/>
          <p:cNvSpPr/>
          <p:nvPr/>
        </p:nvSpPr>
        <p:spPr>
          <a:xfrm>
            <a:off x="6837825"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78459"/>
            <a:ext cx="5040560" cy="307777"/>
            <a:chOff x="1619672" y="2551572"/>
            <a:chExt cx="5040560" cy="307777"/>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2325630" y="2551572"/>
              <a:ext cx="3182474" cy="307777"/>
            </a:xfrm>
            <a:prstGeom prst="rect">
              <a:avLst/>
            </a:prstGeom>
            <a:noFill/>
          </p:spPr>
          <p:txBody>
            <a:bodyPr wrap="none" rtlCol="0">
              <a:spAutoFit/>
            </a:bodyPr>
            <a:lstStyle/>
            <a:p>
              <a:r>
                <a:rPr lang="en-US" altLang="zh-CN" sz="1400" dirty="0" smtClean="0"/>
                <a:t>Transaction Data Post (Web Service Call)</a:t>
              </a:r>
              <a:endParaRPr lang="zh-CN" altLang="en-US" sz="1400" dirty="0"/>
            </a:p>
          </p:txBody>
        </p:sp>
      </p:grpSp>
      <p:sp>
        <p:nvSpPr>
          <p:cNvPr id="43" name="五边形 42"/>
          <p:cNvSpPr/>
          <p:nvPr/>
        </p:nvSpPr>
        <p:spPr>
          <a:xfrm rot="16200000">
            <a:off x="3210668" y="1052762"/>
            <a:ext cx="2074592"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Transfer master data (initial and delta) using SFTP.</a:t>
            </a:r>
          </a:p>
          <a:p>
            <a:pPr marL="800100" lvl="1" indent="-342900">
              <a:buFont typeface="+mj-lt"/>
              <a:buAutoNum type="alphaLcParenR"/>
            </a:pPr>
            <a:r>
              <a:rPr lang="en-US" altLang="zh-CN" sz="1200" dirty="0">
                <a:solidFill>
                  <a:schemeClr val="tx1"/>
                </a:solidFill>
              </a:rPr>
              <a:t>The </a:t>
            </a:r>
            <a:r>
              <a:rPr lang="en-US" altLang="zh-CN" sz="1200" dirty="0" smtClean="0">
                <a:solidFill>
                  <a:schemeClr val="tx1"/>
                </a:solidFill>
              </a:rPr>
              <a:t>master </a:t>
            </a:r>
            <a:r>
              <a:rPr lang="en-US" altLang="zh-CN" sz="1200" dirty="0">
                <a:solidFill>
                  <a:schemeClr val="tx1"/>
                </a:solidFill>
              </a:rPr>
              <a:t>data post is triggered from ERP side and export to share drive. (the file format should be pre-defined)</a:t>
            </a:r>
          </a:p>
          <a:p>
            <a:pPr marL="800100" lvl="1" indent="-342900">
              <a:buFont typeface="+mj-lt"/>
              <a:buAutoNum type="alphaLcParenR"/>
            </a:pPr>
            <a:r>
              <a:rPr lang="en-US" altLang="zh-CN" sz="1200" dirty="0" smtClean="0">
                <a:solidFill>
                  <a:schemeClr val="tx1"/>
                </a:solidFill>
              </a:rPr>
              <a:t>Front server has a file extractor built inside to load the flat files from share drive.</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p>
          <a:p>
            <a:pPr marL="342900" indent="-342900">
              <a:buAutoNum type="arabicPeriod"/>
            </a:pPr>
            <a:r>
              <a:rPr lang="en-US" altLang="zh-CN" sz="1200" dirty="0" smtClean="0">
                <a:solidFill>
                  <a:schemeClr val="tx1"/>
                </a:solidFill>
              </a:rPr>
              <a:t>The schedule job and security control functions are built in front server to support the flat file catching scenario.</a:t>
            </a:r>
            <a:endParaRPr lang="zh-CN" altLang="en-US" sz="1200" dirty="0">
              <a:solidFill>
                <a:schemeClr val="tx1"/>
              </a:solidFill>
            </a:endParaRPr>
          </a:p>
        </p:txBody>
      </p:sp>
      <p:pic>
        <p:nvPicPr>
          <p:cNvPr id="22" name="图片 21" descr="Documents &lt;strong&gt;Folder&lt;/strong&gt; Office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1053" y="1156035"/>
            <a:ext cx="1378200" cy="1260869"/>
          </a:xfrm>
          <a:prstGeom prst="rect">
            <a:avLst/>
          </a:prstGeom>
        </p:spPr>
      </p:pic>
      <p:grpSp>
        <p:nvGrpSpPr>
          <p:cNvPr id="46" name="组合 45"/>
          <p:cNvGrpSpPr/>
          <p:nvPr/>
        </p:nvGrpSpPr>
        <p:grpSpPr>
          <a:xfrm>
            <a:off x="1619671" y="1346076"/>
            <a:ext cx="2000813" cy="216024"/>
            <a:chOff x="4803435" y="1491630"/>
            <a:chExt cx="2000813" cy="216024"/>
          </a:xfrm>
        </p:grpSpPr>
        <p:cxnSp>
          <p:nvCxnSpPr>
            <p:cNvPr id="47" name="直接箭头连接符 46"/>
            <p:cNvCxnSpPr/>
            <p:nvPr/>
          </p:nvCxnSpPr>
          <p:spPr>
            <a:xfrm flipH="1">
              <a:off x="4803435" y="1707654"/>
              <a:ext cx="192880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6243596" y="1491630"/>
              <a:ext cx="560652"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1-2</a:t>
              </a:r>
              <a:endParaRPr lang="zh-CN" altLang="en-US" sz="1400" dirty="0">
                <a:solidFill>
                  <a:schemeClr val="tx1"/>
                </a:solidFill>
              </a:endParaRPr>
            </a:p>
          </p:txBody>
        </p:sp>
      </p:grpSp>
      <p:grpSp>
        <p:nvGrpSpPr>
          <p:cNvPr id="49" name="组合 48"/>
          <p:cNvGrpSpPr/>
          <p:nvPr/>
        </p:nvGrpSpPr>
        <p:grpSpPr>
          <a:xfrm>
            <a:off x="1619671" y="1828458"/>
            <a:ext cx="2000813" cy="216024"/>
            <a:chOff x="4812191" y="1948766"/>
            <a:chExt cx="2000813" cy="216024"/>
          </a:xfrm>
          <a:solidFill>
            <a:schemeClr val="accent1">
              <a:lumMod val="60000"/>
              <a:lumOff val="40000"/>
            </a:schemeClr>
          </a:solidFill>
        </p:grpSpPr>
        <p:cxnSp>
          <p:nvCxnSpPr>
            <p:cNvPr id="50" name="直接箭头连接符 49"/>
            <p:cNvCxnSpPr/>
            <p:nvPr/>
          </p:nvCxnSpPr>
          <p:spPr>
            <a:xfrm flipH="1">
              <a:off x="4812191" y="2164790"/>
              <a:ext cx="1928805"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6252352" y="1948766"/>
              <a:ext cx="560652"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2-2</a:t>
              </a:r>
              <a:endParaRPr lang="zh-CN" altLang="en-US" sz="1400" dirty="0">
                <a:solidFill>
                  <a:schemeClr val="tx1"/>
                </a:solidFill>
              </a:endParaRPr>
            </a:p>
          </p:txBody>
        </p:sp>
      </p:grpSp>
      <p:grpSp>
        <p:nvGrpSpPr>
          <p:cNvPr id="60" name="组合 59"/>
          <p:cNvGrpSpPr/>
          <p:nvPr/>
        </p:nvGrpSpPr>
        <p:grpSpPr>
          <a:xfrm>
            <a:off x="5348822" y="1114525"/>
            <a:ext cx="567784" cy="400828"/>
            <a:chOff x="5348822" y="1404095"/>
            <a:chExt cx="567784" cy="400828"/>
          </a:xfrm>
        </p:grpSpPr>
        <p:sp>
          <p:nvSpPr>
            <p:cNvPr id="57" name="文本框 56"/>
            <p:cNvSpPr txBox="1"/>
            <p:nvPr/>
          </p:nvSpPr>
          <p:spPr>
            <a:xfrm>
              <a:off x="5348822" y="1404095"/>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58" name="下箭头 57"/>
            <p:cNvSpPr/>
            <p:nvPr/>
          </p:nvSpPr>
          <p:spPr>
            <a:xfrm>
              <a:off x="5468626" y="1648855"/>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58"/>
          <p:cNvSpPr txBox="1"/>
          <p:nvPr/>
        </p:nvSpPr>
        <p:spPr>
          <a:xfrm>
            <a:off x="4168895" y="1513182"/>
            <a:ext cx="799149" cy="553998"/>
          </a:xfrm>
          <a:prstGeom prst="rect">
            <a:avLst/>
          </a:prstGeom>
          <a:noFill/>
        </p:spPr>
        <p:txBody>
          <a:bodyPr wrap="square" rtlCol="0">
            <a:spAutoFit/>
          </a:bodyPr>
          <a:lstStyle/>
          <a:p>
            <a:r>
              <a:rPr lang="en-US" altLang="zh-CN" sz="1000" dirty="0" smtClean="0"/>
              <a:t>Flat Files with time stamp</a:t>
            </a:r>
            <a:endParaRPr lang="zh-CN" altLang="en-US" sz="1000" dirty="0"/>
          </a:p>
        </p:txBody>
      </p:sp>
      <p:grpSp>
        <p:nvGrpSpPr>
          <p:cNvPr id="67" name="组合 66"/>
          <p:cNvGrpSpPr/>
          <p:nvPr/>
        </p:nvGrpSpPr>
        <p:grpSpPr>
          <a:xfrm>
            <a:off x="2142778" y="1158871"/>
            <a:ext cx="474810" cy="381778"/>
            <a:chOff x="2142778" y="1448441"/>
            <a:chExt cx="474810" cy="381778"/>
          </a:xfrm>
        </p:grpSpPr>
        <p:sp>
          <p:nvSpPr>
            <p:cNvPr id="62" name="文本框 61"/>
            <p:cNvSpPr txBox="1"/>
            <p:nvPr/>
          </p:nvSpPr>
          <p:spPr>
            <a:xfrm>
              <a:off x="2142778" y="1448441"/>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63" name="下箭头 62"/>
            <p:cNvSpPr/>
            <p:nvPr/>
          </p:nvSpPr>
          <p:spPr>
            <a:xfrm flipV="1">
              <a:off x="2201982" y="1674151"/>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5364081" y="2026482"/>
            <a:ext cx="567784" cy="363710"/>
            <a:chOff x="5364081" y="2316052"/>
            <a:chExt cx="567784" cy="363710"/>
          </a:xfrm>
        </p:grpSpPr>
        <p:sp>
          <p:nvSpPr>
            <p:cNvPr id="65" name="文本框 64"/>
            <p:cNvSpPr txBox="1"/>
            <p:nvPr/>
          </p:nvSpPr>
          <p:spPr>
            <a:xfrm>
              <a:off x="5364081" y="2418152"/>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66" name="下箭头 65"/>
            <p:cNvSpPr/>
            <p:nvPr/>
          </p:nvSpPr>
          <p:spPr>
            <a:xfrm flipV="1">
              <a:off x="5468626" y="231605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2133252" y="2070972"/>
            <a:ext cx="474810" cy="366261"/>
            <a:chOff x="2133252" y="2360542"/>
            <a:chExt cx="474810" cy="366261"/>
          </a:xfrm>
        </p:grpSpPr>
        <p:sp>
          <p:nvSpPr>
            <p:cNvPr id="69" name="文本框 68"/>
            <p:cNvSpPr txBox="1"/>
            <p:nvPr/>
          </p:nvSpPr>
          <p:spPr>
            <a:xfrm>
              <a:off x="2133252" y="2465193"/>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70" name="下箭头 69"/>
            <p:cNvSpPr/>
            <p:nvPr/>
          </p:nvSpPr>
          <p:spPr>
            <a:xfrm>
              <a:off x="2201982" y="236054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矩形 73"/>
          <p:cNvSpPr/>
          <p:nvPr/>
        </p:nvSpPr>
        <p:spPr>
          <a:xfrm>
            <a:off x="1173281" y="1659366"/>
            <a:ext cx="360040" cy="78036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File Extractor</a:t>
            </a:r>
            <a:endParaRPr lang="zh-CN" altLang="en-US" sz="1200" dirty="0">
              <a:solidFill>
                <a:schemeClr val="tx1"/>
              </a:solidFill>
            </a:endParaRPr>
          </a:p>
        </p:txBody>
      </p:sp>
    </p:spTree>
    <p:extLst>
      <p:ext uri="{BB962C8B-B14F-4D97-AF65-F5344CB8AC3E}">
        <p14:creationId xmlns:p14="http://schemas.microsoft.com/office/powerpoint/2010/main" val="81441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anim calcmode="lin" valueType="num">
                                      <p:cBhvr>
                                        <p:cTn id="44" dur="1000" fill="hold"/>
                                        <p:tgtEl>
                                          <p:spTgt spid="49"/>
                                        </p:tgtEl>
                                        <p:attrNameLst>
                                          <p:attrName>ppt_x</p:attrName>
                                        </p:attrNameLst>
                                      </p:cBhvr>
                                      <p:tavLst>
                                        <p:tav tm="0">
                                          <p:val>
                                            <p:strVal val="#ppt_x"/>
                                          </p:val>
                                        </p:tav>
                                        <p:tav tm="100000">
                                          <p:val>
                                            <p:strVal val="#ppt_x"/>
                                          </p:val>
                                        </p:tav>
                                      </p:tavLst>
                                    </p:anim>
                                    <p:anim calcmode="lin" valueType="num">
                                      <p:cBhvr>
                                        <p:cTn id="4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1000"/>
                                        <p:tgtEl>
                                          <p:spTgt spid="45"/>
                                        </p:tgtEl>
                                      </p:cBhvr>
                                    </p:animEffect>
                                    <p:anim calcmode="lin" valueType="num">
                                      <p:cBhvr>
                                        <p:cTn id="56" dur="1000" fill="hold"/>
                                        <p:tgtEl>
                                          <p:spTgt spid="45"/>
                                        </p:tgtEl>
                                        <p:attrNameLst>
                                          <p:attrName>ppt_x</p:attrName>
                                        </p:attrNameLst>
                                      </p:cBhvr>
                                      <p:tavLst>
                                        <p:tav tm="0">
                                          <p:val>
                                            <p:strVal val="#ppt_x"/>
                                          </p:val>
                                        </p:tav>
                                        <p:tav tm="100000">
                                          <p:val>
                                            <p:strVal val="#ppt_x"/>
                                          </p:val>
                                        </p:tav>
                                      </p:tavLst>
                                    </p:anim>
                                    <p:anim calcmode="lin" valueType="num">
                                      <p:cBhvr>
                                        <p:cTn id="5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Frontend</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7" name="圆角矩形 6"/>
          <p:cNvSpPr/>
          <p:nvPr/>
        </p:nvSpPr>
        <p:spPr>
          <a:xfrm>
            <a:off x="7020272" y="1363618"/>
            <a:ext cx="1556861"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Front Server</a:t>
            </a:r>
            <a:endParaRPr lang="zh-CN" altLang="en-US" sz="1000" dirty="0"/>
          </a:p>
        </p:txBody>
      </p:sp>
      <p:sp>
        <p:nvSpPr>
          <p:cNvPr id="9" name="矩形 8"/>
          <p:cNvSpPr/>
          <p:nvPr/>
        </p:nvSpPr>
        <p:spPr>
          <a:xfrm>
            <a:off x="7635563" y="1711140"/>
            <a:ext cx="401811"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10" name="矩形 9"/>
          <p:cNvSpPr/>
          <p:nvPr/>
        </p:nvSpPr>
        <p:spPr>
          <a:xfrm>
            <a:off x="8077555" y="1711140"/>
            <a:ext cx="401811"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Logs</a:t>
            </a:r>
            <a:endParaRPr lang="zh-CN" altLang="en-US" sz="800" dirty="0">
              <a:solidFill>
                <a:schemeClr val="tx1"/>
              </a:solidFill>
            </a:endParaRPr>
          </a:p>
        </p:txBody>
      </p:sp>
      <p:sp>
        <p:nvSpPr>
          <p:cNvPr id="12" name="矩形 11"/>
          <p:cNvSpPr/>
          <p:nvPr/>
        </p:nvSpPr>
        <p:spPr>
          <a:xfrm>
            <a:off x="8077555" y="1993309"/>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77555" y="2275478"/>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077555" y="255764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077555" y="2839816"/>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635563" y="2557647"/>
            <a:ext cx="401811"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0" name="矩形 19"/>
          <p:cNvSpPr/>
          <p:nvPr/>
        </p:nvSpPr>
        <p:spPr>
          <a:xfrm>
            <a:off x="8077555" y="312198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85624" y="1347614"/>
            <a:ext cx="1938104" cy="216024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22" name="立方体 21"/>
          <p:cNvSpPr/>
          <p:nvPr/>
        </p:nvSpPr>
        <p:spPr>
          <a:xfrm>
            <a:off x="220799" y="1714325"/>
            <a:ext cx="81644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APQP/PPAP</a:t>
            </a:r>
            <a:endParaRPr lang="zh-CN" altLang="en-US" sz="900" dirty="0"/>
          </a:p>
        </p:txBody>
      </p:sp>
      <p:sp>
        <p:nvSpPr>
          <p:cNvPr id="23" name="立方体 22"/>
          <p:cNvSpPr/>
          <p:nvPr/>
        </p:nvSpPr>
        <p:spPr>
          <a:xfrm>
            <a:off x="1214626" y="2893199"/>
            <a:ext cx="8243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24" name="立方体 23"/>
          <p:cNvSpPr/>
          <p:nvPr/>
        </p:nvSpPr>
        <p:spPr>
          <a:xfrm>
            <a:off x="220798" y="2295874"/>
            <a:ext cx="82016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AUDIT</a:t>
            </a:r>
            <a:endParaRPr lang="zh-CN" altLang="en-US" sz="900" dirty="0"/>
          </a:p>
        </p:txBody>
      </p:sp>
      <p:sp>
        <p:nvSpPr>
          <p:cNvPr id="25" name="立方体 24"/>
          <p:cNvSpPr/>
          <p:nvPr/>
        </p:nvSpPr>
        <p:spPr>
          <a:xfrm>
            <a:off x="224516" y="2896087"/>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BOSS</a:t>
            </a:r>
            <a:endParaRPr lang="zh-CN" altLang="en-US" sz="900" dirty="0"/>
          </a:p>
        </p:txBody>
      </p:sp>
      <p:grpSp>
        <p:nvGrpSpPr>
          <p:cNvPr id="26" name="组合 25"/>
          <p:cNvGrpSpPr/>
          <p:nvPr/>
        </p:nvGrpSpPr>
        <p:grpSpPr>
          <a:xfrm>
            <a:off x="2339752" y="1660949"/>
            <a:ext cx="4449216" cy="307777"/>
            <a:chOff x="2211016" y="1515050"/>
            <a:chExt cx="4449216" cy="307777"/>
          </a:xfrm>
        </p:grpSpPr>
        <p:grpSp>
          <p:nvGrpSpPr>
            <p:cNvPr id="27" name="组合 26"/>
            <p:cNvGrpSpPr/>
            <p:nvPr/>
          </p:nvGrpSpPr>
          <p:grpSpPr>
            <a:xfrm>
              <a:off x="2211016" y="1573163"/>
              <a:ext cx="4449216" cy="216024"/>
              <a:chOff x="2355032" y="1491630"/>
              <a:chExt cx="4449216" cy="216024"/>
            </a:xfrm>
          </p:grpSpPr>
          <p:cxnSp>
            <p:nvCxnSpPr>
              <p:cNvPr id="29" name="直接箭头连接符 28"/>
              <p:cNvCxnSpPr/>
              <p:nvPr/>
            </p:nvCxnSpPr>
            <p:spPr>
              <a:xfrm flipH="1">
                <a:off x="2355032" y="1707654"/>
                <a:ext cx="4377208"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8" name="文本框 27"/>
            <p:cNvSpPr txBox="1"/>
            <p:nvPr/>
          </p:nvSpPr>
          <p:spPr>
            <a:xfrm>
              <a:off x="2601888" y="1515050"/>
              <a:ext cx="3313792" cy="307777"/>
            </a:xfrm>
            <a:prstGeom prst="rect">
              <a:avLst/>
            </a:prstGeom>
            <a:noFill/>
          </p:spPr>
          <p:txBody>
            <a:bodyPr wrap="none" rtlCol="0">
              <a:spAutoFit/>
            </a:bodyPr>
            <a:lstStyle/>
            <a:p>
              <a:r>
                <a:rPr lang="en-US" altLang="zh-CN" sz="1400" dirty="0" smtClean="0"/>
                <a:t>Master Data Initial Post (Web Service Call)</a:t>
              </a:r>
              <a:endParaRPr lang="zh-CN" altLang="en-US" sz="1400" dirty="0"/>
            </a:p>
          </p:txBody>
        </p:sp>
      </p:grpSp>
      <p:sp>
        <p:nvSpPr>
          <p:cNvPr id="32" name="立方体 31"/>
          <p:cNvSpPr/>
          <p:nvPr/>
        </p:nvSpPr>
        <p:spPr>
          <a:xfrm>
            <a:off x="1218790" y="1714325"/>
            <a:ext cx="820168" cy="1101168"/>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Web Services</a:t>
            </a:r>
            <a:endParaRPr lang="zh-CN" altLang="en-US" sz="900" dirty="0"/>
          </a:p>
        </p:txBody>
      </p:sp>
      <p:grpSp>
        <p:nvGrpSpPr>
          <p:cNvPr id="33" name="组合 32"/>
          <p:cNvGrpSpPr/>
          <p:nvPr/>
        </p:nvGrpSpPr>
        <p:grpSpPr>
          <a:xfrm>
            <a:off x="2339752" y="2181765"/>
            <a:ext cx="4449216" cy="307777"/>
            <a:chOff x="2211016" y="2018293"/>
            <a:chExt cx="4449216" cy="307777"/>
          </a:xfrm>
        </p:grpSpPr>
        <p:grpSp>
          <p:nvGrpSpPr>
            <p:cNvPr id="34" name="组合 33"/>
            <p:cNvGrpSpPr/>
            <p:nvPr/>
          </p:nvGrpSpPr>
          <p:grpSpPr>
            <a:xfrm>
              <a:off x="2211016" y="2075159"/>
              <a:ext cx="4449216" cy="216024"/>
              <a:chOff x="2363788" y="1948766"/>
              <a:chExt cx="4449216" cy="216024"/>
            </a:xfrm>
            <a:solidFill>
              <a:schemeClr val="accent1">
                <a:lumMod val="60000"/>
                <a:lumOff val="40000"/>
              </a:schemeClr>
            </a:solidFill>
          </p:grpSpPr>
          <p:cxnSp>
            <p:nvCxnSpPr>
              <p:cNvPr id="36" name="直接箭头连接符 35"/>
              <p:cNvCxnSpPr/>
              <p:nvPr/>
            </p:nvCxnSpPr>
            <p:spPr>
              <a:xfrm flipH="1">
                <a:off x="2363788" y="2164790"/>
                <a:ext cx="4377208"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35" name="文本框 34"/>
            <p:cNvSpPr txBox="1"/>
            <p:nvPr/>
          </p:nvSpPr>
          <p:spPr>
            <a:xfrm>
              <a:off x="2602955" y="2018293"/>
              <a:ext cx="3275320" cy="307777"/>
            </a:xfrm>
            <a:prstGeom prst="rect">
              <a:avLst/>
            </a:prstGeom>
            <a:noFill/>
          </p:spPr>
          <p:txBody>
            <a:bodyPr wrap="none" rtlCol="0">
              <a:spAutoFit/>
            </a:bodyPr>
            <a:lstStyle/>
            <a:p>
              <a:r>
                <a:rPr lang="en-US" altLang="zh-CN" sz="1400" dirty="0" smtClean="0"/>
                <a:t>Master Data Delta Post (Web Service Call)</a:t>
              </a:r>
              <a:endParaRPr lang="zh-CN" altLang="en-US" sz="1400" dirty="0"/>
            </a:p>
          </p:txBody>
        </p:sp>
      </p:grpSp>
      <p:grpSp>
        <p:nvGrpSpPr>
          <p:cNvPr id="38" name="组合 37"/>
          <p:cNvGrpSpPr/>
          <p:nvPr/>
        </p:nvGrpSpPr>
        <p:grpSpPr>
          <a:xfrm>
            <a:off x="2339752" y="2696021"/>
            <a:ext cx="4449216" cy="307777"/>
            <a:chOff x="2211016" y="2532549"/>
            <a:chExt cx="4449216" cy="307777"/>
          </a:xfrm>
        </p:grpSpPr>
        <p:grpSp>
          <p:nvGrpSpPr>
            <p:cNvPr id="39" name="组合 38"/>
            <p:cNvGrpSpPr/>
            <p:nvPr/>
          </p:nvGrpSpPr>
          <p:grpSpPr>
            <a:xfrm>
              <a:off x="2211016" y="2578782"/>
              <a:ext cx="4449216" cy="216024"/>
              <a:chOff x="2363788" y="1948766"/>
              <a:chExt cx="4449216" cy="216024"/>
            </a:xfrm>
            <a:solidFill>
              <a:srgbClr val="00B0F0"/>
            </a:solidFill>
          </p:grpSpPr>
          <p:cxnSp>
            <p:nvCxnSpPr>
              <p:cNvPr id="41" name="直接箭头连接符 40"/>
              <p:cNvCxnSpPr/>
              <p:nvPr/>
            </p:nvCxnSpPr>
            <p:spPr>
              <a:xfrm flipH="1">
                <a:off x="2363788" y="2164790"/>
                <a:ext cx="4377208"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40" name="文本框 39"/>
            <p:cNvSpPr txBox="1"/>
            <p:nvPr/>
          </p:nvSpPr>
          <p:spPr>
            <a:xfrm>
              <a:off x="2592322" y="2532549"/>
              <a:ext cx="3182474" cy="307777"/>
            </a:xfrm>
            <a:prstGeom prst="rect">
              <a:avLst/>
            </a:prstGeom>
            <a:noFill/>
          </p:spPr>
          <p:txBody>
            <a:bodyPr wrap="none" rtlCol="0">
              <a:spAutoFit/>
            </a:bodyPr>
            <a:lstStyle/>
            <a:p>
              <a:r>
                <a:rPr lang="en-US" altLang="zh-CN" sz="1400" dirty="0" smtClean="0"/>
                <a:t>Transaction Data Post (Web Service Call)</a:t>
              </a:r>
              <a:endParaRPr lang="zh-CN" altLang="en-US" sz="1400" dirty="0"/>
            </a:p>
          </p:txBody>
        </p:sp>
      </p:grpSp>
      <p:sp>
        <p:nvSpPr>
          <p:cNvPr id="45" name="矩形 44"/>
          <p:cNvSpPr/>
          <p:nvPr/>
        </p:nvSpPr>
        <p:spPr>
          <a:xfrm>
            <a:off x="7108899" y="1711137"/>
            <a:ext cx="486483" cy="162687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rPr>
              <a:t>Interface to Omnex Products</a:t>
            </a:r>
            <a:endParaRPr lang="zh-CN" altLang="en-US" sz="1400" dirty="0">
              <a:solidFill>
                <a:schemeClr val="tx1"/>
              </a:solidFill>
            </a:endParaRPr>
          </a:p>
        </p:txBody>
      </p:sp>
      <p:sp>
        <p:nvSpPr>
          <p:cNvPr id="46" name="五边形 45"/>
          <p:cNvSpPr/>
          <p:nvPr/>
        </p:nvSpPr>
        <p:spPr>
          <a:xfrm rot="16200000">
            <a:off x="3834639" y="1127102"/>
            <a:ext cx="1331768"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Front Server connect with </a:t>
            </a:r>
            <a:r>
              <a:rPr lang="en-US" altLang="zh-CN" sz="1200" dirty="0" err="1" smtClean="0">
                <a:solidFill>
                  <a:schemeClr val="tx1"/>
                </a:solidFill>
              </a:rPr>
              <a:t>Omenx</a:t>
            </a:r>
            <a:r>
              <a:rPr lang="en-US" altLang="zh-CN" sz="1200" dirty="0" smtClean="0">
                <a:solidFill>
                  <a:schemeClr val="tx1"/>
                </a:solidFill>
              </a:rPr>
              <a:t> products via Web services.</a:t>
            </a:r>
          </a:p>
          <a:p>
            <a:pPr marL="342900" indent="-342900">
              <a:buAutoNum type="arabicPeriod"/>
            </a:pPr>
            <a:r>
              <a:rPr lang="en-US" altLang="zh-CN" sz="1200" dirty="0" smtClean="0">
                <a:solidFill>
                  <a:schemeClr val="tx1"/>
                </a:solidFill>
              </a:rPr>
              <a:t>Security control, data cache and logs management are built in front server.</a:t>
            </a:r>
          </a:p>
          <a:p>
            <a:pPr marL="342900" indent="-342900">
              <a:buAutoNum type="arabicPeriod"/>
            </a:pPr>
            <a:r>
              <a:rPr lang="en-US" altLang="zh-CN" sz="1200" dirty="0" smtClean="0">
                <a:solidFill>
                  <a:schemeClr val="tx1"/>
                </a:solidFill>
              </a:rPr>
              <a:t>Interfaces are predefined and standardized in front server to handle the interaction between front server and all Omnex products.</a:t>
            </a:r>
            <a:endParaRPr lang="zh-CN" altLang="en-US" sz="1200" dirty="0">
              <a:solidFill>
                <a:schemeClr val="tx1"/>
              </a:solidFill>
            </a:endParaRPr>
          </a:p>
        </p:txBody>
      </p:sp>
    </p:spTree>
    <p:extLst>
      <p:ext uri="{BB962C8B-B14F-4D97-AF65-F5344CB8AC3E}">
        <p14:creationId xmlns:p14="http://schemas.microsoft.com/office/powerpoint/2010/main" val="9895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arn(inVertical)">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652" y="195486"/>
            <a:ext cx="8784976" cy="526526"/>
          </a:xfrm>
        </p:spPr>
        <p:txBody>
          <a:bodyPr/>
          <a:lstStyle/>
          <a:p>
            <a:r>
              <a:rPr lang="en-US" altLang="zh-CN" dirty="0"/>
              <a:t>System Integration </a:t>
            </a:r>
            <a:r>
              <a:rPr lang="en-US" altLang="zh-CN" dirty="0" smtClean="0"/>
              <a:t>Design – </a:t>
            </a:r>
            <a:r>
              <a:rPr lang="en-US" altLang="zh-CN" sz="2000" b="0" dirty="0" smtClean="0"/>
              <a:t>Supplier Data Model in SAP ERP</a:t>
            </a:r>
            <a:endParaRPr lang="zh-CN" altLang="en-US" sz="2000" b="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矩形 5"/>
          <p:cNvSpPr/>
          <p:nvPr/>
        </p:nvSpPr>
        <p:spPr>
          <a:xfrm>
            <a:off x="6732240" y="722012"/>
            <a:ext cx="2137380" cy="12961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 BE UPDATED</a:t>
            </a:r>
            <a:endParaRPr lang="zh-CN" altLang="en-US" dirty="0"/>
          </a:p>
        </p:txBody>
      </p:sp>
    </p:spTree>
    <p:extLst>
      <p:ext uri="{BB962C8B-B14F-4D97-AF65-F5344CB8AC3E}">
        <p14:creationId xmlns:p14="http://schemas.microsoft.com/office/powerpoint/2010/main" val="1571383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652" y="195486"/>
            <a:ext cx="8784976" cy="526526"/>
          </a:xfrm>
        </p:spPr>
        <p:txBody>
          <a:bodyPr/>
          <a:lstStyle/>
          <a:p>
            <a:r>
              <a:rPr lang="en-US" altLang="zh-CN" dirty="0"/>
              <a:t>System Integration </a:t>
            </a:r>
            <a:r>
              <a:rPr lang="en-US" altLang="zh-CN" dirty="0" smtClean="0"/>
              <a:t>Design – </a:t>
            </a:r>
            <a:r>
              <a:rPr lang="en-US" altLang="zh-CN" sz="2000" b="0" dirty="0" smtClean="0"/>
              <a:t>Parts Data Model in SAP ERP</a:t>
            </a:r>
            <a:endParaRPr lang="zh-CN" altLang="en-US" sz="2000" b="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6" name="矩形 5"/>
          <p:cNvSpPr/>
          <p:nvPr/>
        </p:nvSpPr>
        <p:spPr>
          <a:xfrm>
            <a:off x="6732240" y="722012"/>
            <a:ext cx="2137380" cy="12961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 BE UPDATED</a:t>
            </a:r>
            <a:endParaRPr lang="zh-CN" altLang="en-US" dirty="0"/>
          </a:p>
        </p:txBody>
      </p:sp>
    </p:spTree>
    <p:extLst>
      <p:ext uri="{BB962C8B-B14F-4D97-AF65-F5344CB8AC3E}">
        <p14:creationId xmlns:p14="http://schemas.microsoft.com/office/powerpoint/2010/main" val="2608149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Design – </a:t>
            </a:r>
            <a:r>
              <a:rPr lang="en-US" altLang="zh-CN" sz="2000" b="0" dirty="0" smtClean="0"/>
              <a:t>SAP ERP BAPI SAMPLE (SUPPLIER)</a:t>
            </a:r>
            <a:endParaRPr lang="zh-CN" altLang="en-US" sz="20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6" name="矩形 5"/>
          <p:cNvSpPr/>
          <p:nvPr/>
        </p:nvSpPr>
        <p:spPr>
          <a:xfrm>
            <a:off x="6732240" y="722012"/>
            <a:ext cx="2137380" cy="12961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 BE UPDATED</a:t>
            </a:r>
            <a:endParaRPr lang="zh-CN" altLang="en-US" dirty="0"/>
          </a:p>
        </p:txBody>
      </p:sp>
    </p:spTree>
    <p:extLst>
      <p:ext uri="{BB962C8B-B14F-4D97-AF65-F5344CB8AC3E}">
        <p14:creationId xmlns:p14="http://schemas.microsoft.com/office/powerpoint/2010/main" val="3350838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Design – </a:t>
            </a:r>
            <a:r>
              <a:rPr lang="en-US" altLang="zh-CN" sz="2000" b="0" dirty="0" smtClean="0"/>
              <a:t>SAP ERP BAPI SAMPLE (PARTS)</a:t>
            </a:r>
            <a:endParaRPr lang="zh-CN" altLang="en-US" sz="20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6" name="矩形 5"/>
          <p:cNvSpPr/>
          <p:nvPr/>
        </p:nvSpPr>
        <p:spPr>
          <a:xfrm>
            <a:off x="6732240" y="722012"/>
            <a:ext cx="2137380" cy="12961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 BE UPDATED</a:t>
            </a:r>
            <a:endParaRPr lang="zh-CN" altLang="en-US" dirty="0"/>
          </a:p>
        </p:txBody>
      </p:sp>
    </p:spTree>
    <p:extLst>
      <p:ext uri="{BB962C8B-B14F-4D97-AF65-F5344CB8AC3E}">
        <p14:creationId xmlns:p14="http://schemas.microsoft.com/office/powerpoint/2010/main" val="378457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Integration Feasibility Analysis</a:t>
            </a:r>
          </a:p>
          <a:p>
            <a:r>
              <a:rPr lang="en-US" altLang="zh-CN" dirty="0" smtClean="0"/>
              <a:t>System Integration Landscape</a:t>
            </a:r>
          </a:p>
          <a:p>
            <a:r>
              <a:rPr lang="en-US" altLang="zh-CN" dirty="0" smtClean="0"/>
              <a:t>System Integration Design</a:t>
            </a:r>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591546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3" name="图片 2"/>
          <p:cNvPicPr>
            <a:picLocks noChangeAspect="1"/>
          </p:cNvPicPr>
          <p:nvPr/>
        </p:nvPicPr>
        <p:blipFill>
          <a:blip r:embed="rId2"/>
          <a:stretch>
            <a:fillRect/>
          </a:stretch>
        </p:blipFill>
        <p:spPr>
          <a:xfrm>
            <a:off x="0" y="722012"/>
            <a:ext cx="9144000" cy="4440944"/>
          </a:xfrm>
          <a:prstGeom prst="rect">
            <a:avLst/>
          </a:prstGeom>
        </p:spPr>
      </p:pic>
    </p:spTree>
    <p:extLst>
      <p:ext uri="{BB962C8B-B14F-4D97-AF65-F5344CB8AC3E}">
        <p14:creationId xmlns:p14="http://schemas.microsoft.com/office/powerpoint/2010/main" val="3508967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pic>
        <p:nvPicPr>
          <p:cNvPr id="6" name="图片 5"/>
          <p:cNvPicPr>
            <a:picLocks noChangeAspect="1"/>
          </p:cNvPicPr>
          <p:nvPr/>
        </p:nvPicPr>
        <p:blipFill>
          <a:blip r:embed="rId2"/>
          <a:stretch>
            <a:fillRect/>
          </a:stretch>
        </p:blipFill>
        <p:spPr>
          <a:xfrm>
            <a:off x="245273" y="1000149"/>
            <a:ext cx="2162175" cy="609600"/>
          </a:xfrm>
          <a:prstGeom prst="rect">
            <a:avLst/>
          </a:prstGeom>
        </p:spPr>
      </p:pic>
      <p:pic>
        <p:nvPicPr>
          <p:cNvPr id="7" name="图片 6"/>
          <p:cNvPicPr>
            <a:picLocks noChangeAspect="1"/>
          </p:cNvPicPr>
          <p:nvPr/>
        </p:nvPicPr>
        <p:blipFill>
          <a:blip r:embed="rId3"/>
          <a:stretch>
            <a:fillRect/>
          </a:stretch>
        </p:blipFill>
        <p:spPr>
          <a:xfrm>
            <a:off x="2813014" y="1053285"/>
            <a:ext cx="2152650" cy="523875"/>
          </a:xfrm>
          <a:prstGeom prst="rect">
            <a:avLst/>
          </a:prstGeom>
        </p:spPr>
      </p:pic>
      <p:pic>
        <p:nvPicPr>
          <p:cNvPr id="8" name="图片 7"/>
          <p:cNvPicPr>
            <a:picLocks noChangeAspect="1"/>
          </p:cNvPicPr>
          <p:nvPr/>
        </p:nvPicPr>
        <p:blipFill>
          <a:blip r:embed="rId4"/>
          <a:stretch>
            <a:fillRect/>
          </a:stretch>
        </p:blipFill>
        <p:spPr>
          <a:xfrm>
            <a:off x="5596328" y="1044893"/>
            <a:ext cx="2638425" cy="561975"/>
          </a:xfrm>
          <a:prstGeom prst="rect">
            <a:avLst/>
          </a:prstGeom>
        </p:spPr>
      </p:pic>
      <p:pic>
        <p:nvPicPr>
          <p:cNvPr id="9" name="图片 8"/>
          <p:cNvPicPr>
            <a:picLocks noChangeAspect="1"/>
          </p:cNvPicPr>
          <p:nvPr/>
        </p:nvPicPr>
        <p:blipFill>
          <a:blip r:embed="rId5"/>
          <a:stretch>
            <a:fillRect/>
          </a:stretch>
        </p:blipFill>
        <p:spPr>
          <a:xfrm>
            <a:off x="323692" y="2061661"/>
            <a:ext cx="2266950" cy="561975"/>
          </a:xfrm>
          <a:prstGeom prst="rect">
            <a:avLst/>
          </a:prstGeom>
        </p:spPr>
      </p:pic>
      <p:pic>
        <p:nvPicPr>
          <p:cNvPr id="10" name="图片 9"/>
          <p:cNvPicPr>
            <a:picLocks noChangeAspect="1"/>
          </p:cNvPicPr>
          <p:nvPr/>
        </p:nvPicPr>
        <p:blipFill>
          <a:blip r:embed="rId6"/>
          <a:stretch>
            <a:fillRect/>
          </a:stretch>
        </p:blipFill>
        <p:spPr>
          <a:xfrm>
            <a:off x="2803489" y="2129353"/>
            <a:ext cx="1924050" cy="552450"/>
          </a:xfrm>
          <a:prstGeom prst="rect">
            <a:avLst/>
          </a:prstGeom>
        </p:spPr>
      </p:pic>
      <p:pic>
        <p:nvPicPr>
          <p:cNvPr id="11" name="图片 10"/>
          <p:cNvPicPr>
            <a:picLocks noChangeAspect="1"/>
          </p:cNvPicPr>
          <p:nvPr/>
        </p:nvPicPr>
        <p:blipFill>
          <a:blip r:embed="rId7"/>
          <a:stretch>
            <a:fillRect/>
          </a:stretch>
        </p:blipFill>
        <p:spPr>
          <a:xfrm>
            <a:off x="5643953" y="2123296"/>
            <a:ext cx="2590800" cy="504825"/>
          </a:xfrm>
          <a:prstGeom prst="rect">
            <a:avLst/>
          </a:prstGeom>
        </p:spPr>
      </p:pic>
      <p:pic>
        <p:nvPicPr>
          <p:cNvPr id="12" name="图片 11"/>
          <p:cNvPicPr>
            <a:picLocks noChangeAspect="1"/>
          </p:cNvPicPr>
          <p:nvPr/>
        </p:nvPicPr>
        <p:blipFill>
          <a:blip r:embed="rId8"/>
          <a:stretch>
            <a:fillRect/>
          </a:stretch>
        </p:blipFill>
        <p:spPr>
          <a:xfrm>
            <a:off x="323692" y="3281609"/>
            <a:ext cx="1962150" cy="533400"/>
          </a:xfrm>
          <a:prstGeom prst="rect">
            <a:avLst/>
          </a:prstGeom>
        </p:spPr>
      </p:pic>
      <p:pic>
        <p:nvPicPr>
          <p:cNvPr id="13" name="图片 12"/>
          <p:cNvPicPr>
            <a:picLocks noChangeAspect="1"/>
          </p:cNvPicPr>
          <p:nvPr/>
        </p:nvPicPr>
        <p:blipFill>
          <a:blip r:embed="rId9"/>
          <a:stretch>
            <a:fillRect/>
          </a:stretch>
        </p:blipFill>
        <p:spPr>
          <a:xfrm>
            <a:off x="2822539" y="3281609"/>
            <a:ext cx="1905000" cy="476250"/>
          </a:xfrm>
          <a:prstGeom prst="rect">
            <a:avLst/>
          </a:prstGeom>
        </p:spPr>
      </p:pic>
      <p:pic>
        <p:nvPicPr>
          <p:cNvPr id="14" name="图片 13"/>
          <p:cNvPicPr>
            <a:picLocks noChangeAspect="1"/>
          </p:cNvPicPr>
          <p:nvPr/>
        </p:nvPicPr>
        <p:blipFill>
          <a:blip r:embed="rId10"/>
          <a:stretch>
            <a:fillRect/>
          </a:stretch>
        </p:blipFill>
        <p:spPr>
          <a:xfrm>
            <a:off x="5643953" y="3281609"/>
            <a:ext cx="1933575" cy="523875"/>
          </a:xfrm>
          <a:prstGeom prst="rect">
            <a:avLst/>
          </a:prstGeom>
        </p:spPr>
      </p:pic>
      <p:pic>
        <p:nvPicPr>
          <p:cNvPr id="15" name="图片 14"/>
          <p:cNvPicPr>
            <a:picLocks noChangeAspect="1"/>
          </p:cNvPicPr>
          <p:nvPr/>
        </p:nvPicPr>
        <p:blipFill>
          <a:blip r:embed="rId11"/>
          <a:stretch>
            <a:fillRect/>
          </a:stretch>
        </p:blipFill>
        <p:spPr>
          <a:xfrm>
            <a:off x="245273" y="4299942"/>
            <a:ext cx="2162175" cy="561975"/>
          </a:xfrm>
          <a:prstGeom prst="rect">
            <a:avLst/>
          </a:prstGeom>
        </p:spPr>
      </p:pic>
    </p:spTree>
    <p:extLst>
      <p:ext uri="{BB962C8B-B14F-4D97-AF65-F5344CB8AC3E}">
        <p14:creationId xmlns:p14="http://schemas.microsoft.com/office/powerpoint/2010/main" val="3181365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1800" b="1" dirty="0" smtClean="0"/>
              <a:t>Analysis</a:t>
            </a:r>
          </a:p>
          <a:p>
            <a:pPr lvl="1"/>
            <a:r>
              <a:rPr lang="en-US" altLang="zh-CN" sz="1600" dirty="0" smtClean="0"/>
              <a:t>Most of the automotive (or related) firms are using SAP ERP (or other core business system) to manage their business data and transactions.</a:t>
            </a:r>
          </a:p>
          <a:p>
            <a:pPr lvl="1"/>
            <a:r>
              <a:rPr lang="en-US" altLang="zh-CN" sz="1600" dirty="0" smtClean="0"/>
              <a:t>As a part of the SCM, OMNEX products become more and more important, and are playing the critical role in the daily work of each company.</a:t>
            </a:r>
          </a:p>
          <a:p>
            <a:pPr lvl="1"/>
            <a:r>
              <a:rPr lang="en-US" altLang="zh-CN" sz="1600" dirty="0" smtClean="0"/>
              <a:t>In most of the cases, the master data of an company is always managed by the ERP system(the leading system) and will be consumed by ERP itself and other external system as well. And, Omnex products will also need to consume the master data (like supplier information, parts information, and etc.)</a:t>
            </a:r>
          </a:p>
          <a:p>
            <a:pPr lvl="1"/>
            <a:r>
              <a:rPr lang="en-US" altLang="zh-CN" sz="1600" dirty="0" smtClean="0"/>
              <a:t>The integration between Omnex products and ERP system becomes a critical demand with high priority and has been requested from most of our implementation projects.</a:t>
            </a:r>
          </a:p>
          <a:p>
            <a:pPr lvl="1"/>
            <a:r>
              <a:rPr lang="en-US" altLang="zh-CN" sz="1600" dirty="0" smtClean="0"/>
              <a:t>As the most critical core system, ERP systems are only used in the company internally(internal network or VPC) according to the requirements of system security and stability.</a:t>
            </a:r>
          </a:p>
          <a:p>
            <a:pPr lvl="1"/>
            <a:r>
              <a:rPr lang="en-US" altLang="zh-CN" sz="1600" dirty="0" smtClean="0"/>
              <a:t>As of now, there are only few ERP related business object configured in </a:t>
            </a:r>
            <a:r>
              <a:rPr lang="en-US" altLang="zh-CN" sz="1600" dirty="0" err="1" smtClean="0"/>
              <a:t>Omenx</a:t>
            </a:r>
            <a:r>
              <a:rPr lang="en-US" altLang="zh-CN" sz="1600" dirty="0" smtClean="0"/>
              <a:t> products, and no completed end to end integration approaches predefined also.</a:t>
            </a:r>
            <a:endParaRPr lang="zh-CN" altLang="en-US" sz="16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1393249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lnSpcReduction="10000"/>
          </a:bodyPr>
          <a:lstStyle/>
          <a:p>
            <a:r>
              <a:rPr lang="en-US" altLang="zh-CN" sz="1800" b="1" dirty="0" smtClean="0"/>
              <a:t>Goals</a:t>
            </a:r>
          </a:p>
          <a:p>
            <a:pPr lvl="1"/>
            <a:r>
              <a:rPr lang="en-US" altLang="zh-CN" sz="1600" dirty="0" smtClean="0"/>
              <a:t>To research and address the most common master data that will be consumed by </a:t>
            </a:r>
            <a:r>
              <a:rPr lang="en-US" altLang="zh-CN" sz="1600" dirty="0" err="1" smtClean="0"/>
              <a:t>Omenx</a:t>
            </a:r>
            <a:r>
              <a:rPr lang="en-US" altLang="zh-CN" sz="1600" dirty="0" smtClean="0"/>
              <a:t> products (such as supplier info, parts info) in ERP system.</a:t>
            </a:r>
          </a:p>
          <a:p>
            <a:pPr lvl="1"/>
            <a:r>
              <a:rPr lang="en-US" altLang="zh-CN" sz="1600" dirty="0" smtClean="0"/>
              <a:t>To identify the most popular and stable data transfer protocols in the integration scenario.</a:t>
            </a:r>
          </a:p>
          <a:p>
            <a:pPr lvl="1"/>
            <a:r>
              <a:rPr lang="en-US" altLang="zh-CN" sz="1600" dirty="0" smtClean="0"/>
              <a:t>The integration between Omnex products and ERP system should consider the following requests:</a:t>
            </a:r>
          </a:p>
          <a:p>
            <a:pPr lvl="2"/>
            <a:r>
              <a:rPr lang="en-US" altLang="zh-CN" sz="1400" dirty="0" smtClean="0"/>
              <a:t>Network security</a:t>
            </a:r>
          </a:p>
          <a:p>
            <a:pPr lvl="2"/>
            <a:r>
              <a:rPr lang="en-US" altLang="zh-CN" sz="1400" dirty="0" smtClean="0"/>
              <a:t>Data security</a:t>
            </a:r>
          </a:p>
          <a:p>
            <a:pPr lvl="2"/>
            <a:r>
              <a:rPr lang="en-US" altLang="zh-CN" sz="1400" dirty="0" smtClean="0"/>
              <a:t>Timeliness of the data transferring</a:t>
            </a:r>
          </a:p>
          <a:p>
            <a:pPr lvl="2"/>
            <a:r>
              <a:rPr lang="en-US" altLang="zh-CN" sz="1400" dirty="0" smtClean="0"/>
              <a:t>Access right control</a:t>
            </a:r>
          </a:p>
          <a:p>
            <a:pPr lvl="1"/>
            <a:r>
              <a:rPr lang="en-US" altLang="zh-CN" sz="1600" dirty="0" smtClean="0"/>
              <a:t>To ensure the independence, security, scalability, flexibility for Omnex products.</a:t>
            </a:r>
          </a:p>
          <a:p>
            <a:pPr lvl="1"/>
            <a:r>
              <a:rPr lang="en-US" altLang="zh-CN" sz="1600" dirty="0" smtClean="0"/>
              <a:t>The integration approach should be built at product level and can be reused in most of the implement project in the feature.</a:t>
            </a:r>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3996453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433639" y="1091991"/>
            <a:ext cx="1789967" cy="2317641"/>
          </a:xfrm>
          <a:prstGeom prst="rect">
            <a:avLst/>
          </a:prstGeom>
          <a:solidFill>
            <a:schemeClr val="accent4">
              <a:lumMod val="20000"/>
              <a:lumOff val="8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schemeClr val="tx1"/>
                </a:solidFill>
              </a:rPr>
              <a:t>?</a:t>
            </a:r>
            <a:endParaRPr lang="zh-CN" altLang="en-US" sz="9600" dirty="0">
              <a:solidFill>
                <a:schemeClr val="tx1"/>
              </a:solidFill>
            </a:endParaRPr>
          </a:p>
        </p:txBody>
      </p:sp>
      <p:sp>
        <p:nvSpPr>
          <p:cNvPr id="41" name="矩形 40"/>
          <p:cNvSpPr/>
          <p:nvPr/>
        </p:nvSpPr>
        <p:spPr>
          <a:xfrm>
            <a:off x="3430505" y="3502773"/>
            <a:ext cx="1789967" cy="1485350"/>
          </a:xfrm>
          <a:prstGeom prst="rect">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smtClean="0">
                <a:solidFill>
                  <a:schemeClr val="tx1"/>
                </a:solidFill>
              </a:rPr>
              <a:t>?</a:t>
            </a:r>
            <a:endParaRPr lang="zh-CN" altLang="en-US" sz="8000" dirty="0">
              <a:solidFill>
                <a:schemeClr val="tx1"/>
              </a:solidFill>
            </a:endParaRPr>
          </a:p>
        </p:txBody>
      </p:sp>
      <p:sp>
        <p:nvSpPr>
          <p:cNvPr id="2" name="标题 1"/>
          <p:cNvSpPr>
            <a:spLocks noGrp="1"/>
          </p:cNvSpPr>
          <p:nvPr>
            <p:ph type="title"/>
          </p:nvPr>
        </p:nvSpPr>
        <p:spPr/>
        <p:txBody>
          <a:bodyPr/>
          <a:lstStyle/>
          <a:p>
            <a:r>
              <a:rPr lang="en-US" altLang="zh-CN" dirty="0"/>
              <a:t>System Integration Feasibility </a:t>
            </a:r>
            <a:r>
              <a:rPr lang="en-US" altLang="zh-CN" dirty="0" smtClean="0"/>
              <a:t>Analysis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graphicFrame>
        <p:nvGraphicFramePr>
          <p:cNvPr id="7" name="图示 6"/>
          <p:cNvGraphicFramePr/>
          <p:nvPr>
            <p:extLst>
              <p:ext uri="{D42A27DB-BD31-4B8C-83A1-F6EECF244321}">
                <p14:modId xmlns:p14="http://schemas.microsoft.com/office/powerpoint/2010/main" val="273784256"/>
              </p:ext>
            </p:extLst>
          </p:nvPr>
        </p:nvGraphicFramePr>
        <p:xfrm>
          <a:off x="5508104" y="1091991"/>
          <a:ext cx="3048000" cy="2208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0" y="3409633"/>
            <a:ext cx="9144000" cy="98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6512" y="1146114"/>
            <a:ext cx="3960440" cy="2136965"/>
            <a:chOff x="738498" y="936984"/>
            <a:chExt cx="2365715" cy="2888277"/>
          </a:xfrm>
        </p:grpSpPr>
        <p:sp>
          <p:nvSpPr>
            <p:cNvPr id="11" name="任意多边形 10"/>
            <p:cNvSpPr/>
            <p:nvPr/>
          </p:nvSpPr>
          <p:spPr>
            <a:xfrm>
              <a:off x="1781778"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APQP/PPAP</a:t>
              </a:r>
              <a:endParaRPr lang="zh-CN" altLang="en-US" sz="900" kern="1200" dirty="0"/>
            </a:p>
          </p:txBody>
        </p:sp>
        <p:sp>
          <p:nvSpPr>
            <p:cNvPr id="12" name="矩形 11"/>
            <p:cNvSpPr/>
            <p:nvPr/>
          </p:nvSpPr>
          <p:spPr>
            <a:xfrm>
              <a:off x="2370842" y="1068414"/>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任意多边形 12"/>
            <p:cNvSpPr/>
            <p:nvPr/>
          </p:nvSpPr>
          <p:spPr>
            <a:xfrm>
              <a:off x="1164326"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4" name="任意多边形 13"/>
            <p:cNvSpPr/>
            <p:nvPr/>
          </p:nvSpPr>
          <p:spPr>
            <a:xfrm>
              <a:off x="1471869"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MSA</a:t>
              </a:r>
              <a:endParaRPr lang="zh-CN" altLang="en-US" sz="900" kern="1200" dirty="0"/>
            </a:p>
          </p:txBody>
        </p:sp>
        <p:sp>
          <p:nvSpPr>
            <p:cNvPr id="15" name="矩形 14"/>
            <p:cNvSpPr/>
            <p:nvPr/>
          </p:nvSpPr>
          <p:spPr>
            <a:xfrm>
              <a:off x="738498" y="1626197"/>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2089321"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7" name="任意多边形 16"/>
            <p:cNvSpPr/>
            <p:nvPr/>
          </p:nvSpPr>
          <p:spPr>
            <a:xfrm>
              <a:off x="1781778"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BOSS</a:t>
              </a:r>
              <a:endParaRPr lang="zh-CN" altLang="en-US" sz="900" kern="1200" dirty="0"/>
            </a:p>
          </p:txBody>
        </p:sp>
        <p:sp>
          <p:nvSpPr>
            <p:cNvPr id="18" name="矩形 17"/>
            <p:cNvSpPr/>
            <p:nvPr/>
          </p:nvSpPr>
          <p:spPr>
            <a:xfrm>
              <a:off x="2370842" y="2183980"/>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1164326"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20" name="任意多边形 19"/>
            <p:cNvSpPr/>
            <p:nvPr/>
          </p:nvSpPr>
          <p:spPr>
            <a:xfrm>
              <a:off x="1471869"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DOC</a:t>
              </a:r>
              <a:endParaRPr lang="zh-CN" altLang="en-US" sz="900" kern="1200" dirty="0"/>
            </a:p>
          </p:txBody>
        </p:sp>
        <p:sp>
          <p:nvSpPr>
            <p:cNvPr id="21" name="矩形 20"/>
            <p:cNvSpPr/>
            <p:nvPr/>
          </p:nvSpPr>
          <p:spPr>
            <a:xfrm>
              <a:off x="738498" y="2741763"/>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任意多边形 21"/>
            <p:cNvSpPr/>
            <p:nvPr/>
          </p:nvSpPr>
          <p:spPr>
            <a:xfrm>
              <a:off x="2089321"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r>
                <a:rPr lang="en-US" altLang="zh-CN" sz="2800" kern="1200" dirty="0" smtClean="0"/>
                <a:t>…</a:t>
              </a:r>
              <a:endParaRPr lang="zh-CN" altLang="en-US" sz="2800" kern="1200" dirty="0"/>
            </a:p>
          </p:txBody>
        </p:sp>
        <p:sp>
          <p:nvSpPr>
            <p:cNvPr id="23" name="任意多边形 22"/>
            <p:cNvSpPr/>
            <p:nvPr/>
          </p:nvSpPr>
          <p:spPr>
            <a:xfrm>
              <a:off x="1781778"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AUDIT</a:t>
              </a:r>
              <a:endParaRPr lang="zh-CN" altLang="en-US" sz="900" kern="1200" dirty="0"/>
            </a:p>
          </p:txBody>
        </p:sp>
        <p:sp>
          <p:nvSpPr>
            <p:cNvPr id="24" name="矩形 23"/>
            <p:cNvSpPr/>
            <p:nvPr/>
          </p:nvSpPr>
          <p:spPr>
            <a:xfrm>
              <a:off x="2370842" y="3299547"/>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任意多边形 24"/>
            <p:cNvSpPr/>
            <p:nvPr/>
          </p:nvSpPr>
          <p:spPr>
            <a:xfrm>
              <a:off x="1164326"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grpSp>
      <p:cxnSp>
        <p:nvCxnSpPr>
          <p:cNvPr id="27" name="直接连接符 26"/>
          <p:cNvCxnSpPr/>
          <p:nvPr/>
        </p:nvCxnSpPr>
        <p:spPr>
          <a:xfrm>
            <a:off x="34198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文本框 28"/>
          <p:cNvSpPr txBox="1"/>
          <p:nvPr/>
        </p:nvSpPr>
        <p:spPr>
          <a:xfrm>
            <a:off x="23467" y="3520403"/>
            <a:ext cx="3396406" cy="1200329"/>
          </a:xfrm>
          <a:prstGeom prst="rect">
            <a:avLst/>
          </a:prstGeom>
          <a:noFill/>
        </p:spPr>
        <p:txBody>
          <a:bodyPr wrap="square" rtlCol="0">
            <a:spAutoFit/>
          </a:bodyPr>
          <a:lstStyle/>
          <a:p>
            <a:pPr marL="342900" indent="-342900">
              <a:buAutoNum type="arabicPeriod"/>
            </a:pPr>
            <a:r>
              <a:rPr lang="en-US" altLang="zh-CN" sz="1200" dirty="0" smtClean="0"/>
              <a:t>Web based multi functions application.</a:t>
            </a:r>
          </a:p>
          <a:p>
            <a:pPr marL="342900" indent="-342900">
              <a:buAutoNum type="arabicPeriod"/>
            </a:pPr>
            <a:r>
              <a:rPr lang="en-US" altLang="zh-CN" sz="1200" dirty="0" smtClean="0"/>
              <a:t>Consume the master data of firm core system.</a:t>
            </a:r>
          </a:p>
          <a:p>
            <a:pPr marL="342900" indent="-342900">
              <a:buAutoNum type="arabicPeriod"/>
            </a:pPr>
            <a:r>
              <a:rPr lang="en-US" altLang="zh-CN" sz="1200" dirty="0" smtClean="0"/>
              <a:t>Can be accessed by external users or customers.</a:t>
            </a:r>
          </a:p>
          <a:p>
            <a:pPr marL="342900" indent="-342900">
              <a:buAutoNum type="arabicPeriod"/>
            </a:pPr>
            <a:r>
              <a:rPr lang="en-US" altLang="zh-CN" sz="1200" dirty="0" smtClean="0"/>
              <a:t>Can be deployed on public/private cloud.</a:t>
            </a:r>
          </a:p>
          <a:p>
            <a:pPr marL="342900" indent="-342900">
              <a:buAutoNum type="arabicPeriod"/>
            </a:pPr>
            <a:endParaRPr lang="zh-CN" altLang="en-US" sz="1200" dirty="0"/>
          </a:p>
        </p:txBody>
      </p:sp>
      <p:sp>
        <p:nvSpPr>
          <p:cNvPr id="30" name="文本框 29"/>
          <p:cNvSpPr txBox="1"/>
          <p:nvPr/>
        </p:nvSpPr>
        <p:spPr>
          <a:xfrm>
            <a:off x="5246163" y="3507854"/>
            <a:ext cx="3790333" cy="1384995"/>
          </a:xfrm>
          <a:prstGeom prst="rect">
            <a:avLst/>
          </a:prstGeom>
          <a:noFill/>
        </p:spPr>
        <p:txBody>
          <a:bodyPr wrap="square" rtlCol="0">
            <a:spAutoFit/>
          </a:bodyPr>
          <a:lstStyle/>
          <a:p>
            <a:pPr marL="342900" indent="-342900">
              <a:buAutoNum type="arabicPeriod"/>
            </a:pPr>
            <a:r>
              <a:rPr lang="en-US" altLang="zh-CN" sz="1200" dirty="0" smtClean="0"/>
              <a:t>Internal core business system, could be built base on special technology.</a:t>
            </a:r>
          </a:p>
          <a:p>
            <a:pPr marL="342900" indent="-342900">
              <a:buAutoNum type="arabicPeriod"/>
            </a:pPr>
            <a:r>
              <a:rPr lang="en-US" altLang="zh-CN" sz="1200" dirty="0" smtClean="0"/>
              <a:t>The leading system of master data.</a:t>
            </a:r>
          </a:p>
          <a:p>
            <a:pPr marL="342900" indent="-342900">
              <a:buAutoNum type="arabicPeriod"/>
            </a:pPr>
            <a:r>
              <a:rPr lang="en-US" altLang="zh-CN" sz="1200" dirty="0" smtClean="0"/>
              <a:t>Can be accessed by internal users inside the company network only.</a:t>
            </a:r>
          </a:p>
          <a:p>
            <a:pPr marL="342900" indent="-342900">
              <a:buAutoNum type="arabicPeriod"/>
            </a:pPr>
            <a:r>
              <a:rPr lang="en-US" altLang="zh-CN" sz="1200" dirty="0" smtClean="0"/>
              <a:t>Deployed inside the company network.</a:t>
            </a:r>
          </a:p>
          <a:p>
            <a:pPr marL="342900" indent="-342900">
              <a:buAutoNum type="arabicPeriod"/>
            </a:pPr>
            <a:endParaRPr lang="zh-CN" altLang="en-US" sz="1200" dirty="0"/>
          </a:p>
        </p:txBody>
      </p:sp>
      <p:sp>
        <p:nvSpPr>
          <p:cNvPr id="31" name="左右箭头 30"/>
          <p:cNvSpPr/>
          <p:nvPr/>
        </p:nvSpPr>
        <p:spPr>
          <a:xfrm>
            <a:off x="3451771" y="1098077"/>
            <a:ext cx="1758069" cy="575907"/>
          </a:xfrm>
          <a:prstGeom prst="lef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dirty="0" smtClean="0"/>
              <a:t>Data Exchange</a:t>
            </a:r>
            <a:endParaRPr lang="zh-CN" altLang="en-US" sz="1600" dirty="0"/>
          </a:p>
        </p:txBody>
      </p:sp>
      <p:sp>
        <p:nvSpPr>
          <p:cNvPr id="32" name="左右箭头 31"/>
          <p:cNvSpPr/>
          <p:nvPr/>
        </p:nvSpPr>
        <p:spPr>
          <a:xfrm>
            <a:off x="3451770" y="1708279"/>
            <a:ext cx="1758069" cy="575907"/>
          </a:xfrm>
          <a:prstGeom prst="lef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t>Functions Invoke</a:t>
            </a:r>
            <a:endParaRPr lang="zh-CN" altLang="en-US" sz="1400" dirty="0"/>
          </a:p>
        </p:txBody>
      </p:sp>
      <p:cxnSp>
        <p:nvCxnSpPr>
          <p:cNvPr id="33" name="直接连接符 32"/>
          <p:cNvCxnSpPr/>
          <p:nvPr/>
        </p:nvCxnSpPr>
        <p:spPr>
          <a:xfrm>
            <a:off x="52200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云形 34"/>
          <p:cNvSpPr/>
          <p:nvPr/>
        </p:nvSpPr>
        <p:spPr>
          <a:xfrm>
            <a:off x="3590669" y="2446113"/>
            <a:ext cx="1480269" cy="670490"/>
          </a:xfrm>
          <a:prstGeom prst="cloud">
            <a:avLst/>
          </a:prstGeom>
          <a:solidFill>
            <a:srgbClr val="FF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smtClean="0"/>
              <a:t>Security Control</a:t>
            </a:r>
            <a:endParaRPr lang="zh-CN" altLang="en-US" sz="1600" dirty="0"/>
          </a:p>
        </p:txBody>
      </p:sp>
      <p:sp>
        <p:nvSpPr>
          <p:cNvPr id="36" name="双大括号 35"/>
          <p:cNvSpPr/>
          <p:nvPr/>
        </p:nvSpPr>
        <p:spPr>
          <a:xfrm>
            <a:off x="3955558" y="864824"/>
            <a:ext cx="755576" cy="21506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DMZ</a:t>
            </a:r>
            <a:endParaRPr lang="zh-CN" altLang="en-US" dirty="0"/>
          </a:p>
        </p:txBody>
      </p:sp>
      <p:sp>
        <p:nvSpPr>
          <p:cNvPr id="37" name="椭圆 36"/>
          <p:cNvSpPr/>
          <p:nvPr/>
        </p:nvSpPr>
        <p:spPr>
          <a:xfrm>
            <a:off x="3718735" y="3587806"/>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Open</a:t>
            </a:r>
            <a:endParaRPr lang="zh-CN" altLang="en-US" sz="1050" dirty="0"/>
          </a:p>
        </p:txBody>
      </p:sp>
      <p:sp>
        <p:nvSpPr>
          <p:cNvPr id="38" name="椭圆 37"/>
          <p:cNvSpPr/>
          <p:nvPr/>
        </p:nvSpPr>
        <p:spPr>
          <a:xfrm>
            <a:off x="3718735" y="3943864"/>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Security</a:t>
            </a:r>
            <a:endParaRPr lang="zh-CN" altLang="en-US" sz="1050" dirty="0"/>
          </a:p>
        </p:txBody>
      </p:sp>
      <p:sp>
        <p:nvSpPr>
          <p:cNvPr id="39" name="椭圆 38"/>
          <p:cNvSpPr/>
          <p:nvPr/>
        </p:nvSpPr>
        <p:spPr>
          <a:xfrm>
            <a:off x="3718735" y="4298017"/>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Performance</a:t>
            </a:r>
            <a:endParaRPr lang="zh-CN" altLang="en-US" sz="1050" dirty="0"/>
          </a:p>
        </p:txBody>
      </p:sp>
      <p:sp>
        <p:nvSpPr>
          <p:cNvPr id="40" name="椭圆 39"/>
          <p:cNvSpPr/>
          <p:nvPr/>
        </p:nvSpPr>
        <p:spPr>
          <a:xfrm>
            <a:off x="3718735" y="4650988"/>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Extendable</a:t>
            </a:r>
            <a:endParaRPr lang="zh-CN" altLang="en-US" sz="1050" dirty="0"/>
          </a:p>
        </p:txBody>
      </p:sp>
      <p:sp>
        <p:nvSpPr>
          <p:cNvPr id="43" name="文本框 42"/>
          <p:cNvSpPr txBox="1"/>
          <p:nvPr/>
        </p:nvSpPr>
        <p:spPr>
          <a:xfrm>
            <a:off x="-4754" y="1281919"/>
            <a:ext cx="461665" cy="1804340"/>
          </a:xfrm>
          <a:prstGeom prst="rect">
            <a:avLst/>
          </a:prstGeom>
          <a:noFill/>
        </p:spPr>
        <p:txBody>
          <a:bodyPr vert="eaVert" wrap="none" rtlCol="0">
            <a:spAutoFit/>
          </a:bodyPr>
          <a:lstStyle/>
          <a:p>
            <a:r>
              <a:rPr lang="en-US" altLang="zh-CN" dirty="0" smtClean="0"/>
              <a:t>OMNEX Products</a:t>
            </a:r>
            <a:endParaRPr lang="zh-CN" altLang="en-US" dirty="0"/>
          </a:p>
        </p:txBody>
      </p:sp>
      <p:sp>
        <p:nvSpPr>
          <p:cNvPr id="44" name="文本框 43"/>
          <p:cNvSpPr txBox="1"/>
          <p:nvPr/>
        </p:nvSpPr>
        <p:spPr>
          <a:xfrm>
            <a:off x="8632609" y="1269095"/>
            <a:ext cx="461665" cy="1817164"/>
          </a:xfrm>
          <a:prstGeom prst="rect">
            <a:avLst/>
          </a:prstGeom>
          <a:noFill/>
        </p:spPr>
        <p:txBody>
          <a:bodyPr vert="eaVert" wrap="none" rtlCol="0">
            <a:spAutoFit/>
          </a:bodyPr>
          <a:lstStyle/>
          <a:p>
            <a:r>
              <a:rPr lang="en-US" altLang="zh-CN" dirty="0" smtClean="0"/>
              <a:t>Customer Systems</a:t>
            </a:r>
            <a:endParaRPr lang="zh-CN" altLang="en-US" dirty="0"/>
          </a:p>
        </p:txBody>
      </p:sp>
    </p:spTree>
    <p:extLst>
      <p:ext uri="{BB962C8B-B14F-4D97-AF65-F5344CB8AC3E}">
        <p14:creationId xmlns:p14="http://schemas.microsoft.com/office/powerpoint/2010/main" val="20122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inVertic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ppt_x"/>
                                          </p:val>
                                        </p:tav>
                                        <p:tav tm="100000">
                                          <p:val>
                                            <p:strVal val="#ppt_x"/>
                                          </p:val>
                                        </p:tav>
                                      </p:tavLst>
                                    </p:anim>
                                    <p:anim calcmode="lin" valueType="num">
                                      <p:cBhvr additive="base">
                                        <p:cTn id="2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500" fill="hold"/>
                                        <p:tgtEl>
                                          <p:spTgt spid="39"/>
                                        </p:tgtEl>
                                        <p:attrNameLst>
                                          <p:attrName>ppt_x</p:attrName>
                                        </p:attrNameLst>
                                      </p:cBhvr>
                                      <p:tavLst>
                                        <p:tav tm="0">
                                          <p:val>
                                            <p:strVal val="#ppt_x"/>
                                          </p:val>
                                        </p:tav>
                                        <p:tav tm="100000">
                                          <p:val>
                                            <p:strVal val="#ppt_x"/>
                                          </p:val>
                                        </p:tav>
                                      </p:tavLst>
                                    </p:anim>
                                    <p:anim calcmode="lin" valueType="num">
                                      <p:cBhvr additive="base">
                                        <p:cTn id="3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500" fill="hold"/>
                                        <p:tgtEl>
                                          <p:spTgt spid="40"/>
                                        </p:tgtEl>
                                        <p:attrNameLst>
                                          <p:attrName>ppt_x</p:attrName>
                                        </p:attrNameLst>
                                      </p:cBhvr>
                                      <p:tavLst>
                                        <p:tav tm="0">
                                          <p:val>
                                            <p:strVal val="#ppt_x"/>
                                          </p:val>
                                        </p:tav>
                                        <p:tav tm="100000">
                                          <p:val>
                                            <p:strVal val="#ppt_x"/>
                                          </p:val>
                                        </p:tav>
                                      </p:tavLst>
                                    </p:anim>
                                    <p:anim calcmode="lin" valueType="num">
                                      <p:cBhvr additive="base">
                                        <p:cTn id="4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7" grpId="0" animBg="1"/>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3995936" y="1983466"/>
            <a:ext cx="1008112"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Front Server</a:t>
            </a:r>
            <a:endParaRPr lang="zh-CN" altLang="en-US" sz="1000" dirty="0"/>
          </a:p>
        </p:txBody>
      </p:sp>
      <p:sp>
        <p:nvSpPr>
          <p:cNvPr id="2" name="标题 1"/>
          <p:cNvSpPr>
            <a:spLocks noGrp="1"/>
          </p:cNvSpPr>
          <p:nvPr>
            <p:ph type="title"/>
          </p:nvPr>
        </p:nvSpPr>
        <p:spPr/>
        <p:txBody>
          <a:bodyPr/>
          <a:lstStyle/>
          <a:p>
            <a:r>
              <a:rPr lang="en-US" altLang="zh-CN" dirty="0"/>
              <a:t>System Integration </a:t>
            </a:r>
            <a:r>
              <a:rPr lang="en-US" altLang="zh-CN" dirty="0" smtClean="0"/>
              <a:t>Landscape - Overview</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6" name="矩形 5"/>
          <p:cNvSpPr/>
          <p:nvPr/>
        </p:nvSpPr>
        <p:spPr>
          <a:xfrm>
            <a:off x="251520" y="1983466"/>
            <a:ext cx="3600400" cy="216024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任意多边形 7"/>
          <p:cNvSpPr/>
          <p:nvPr/>
        </p:nvSpPr>
        <p:spPr>
          <a:xfrm>
            <a:off x="323528"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APQP/PPAP</a:t>
            </a:r>
            <a:endParaRPr lang="zh-CN" altLang="en-US" sz="900" dirty="0"/>
          </a:p>
        </p:txBody>
      </p:sp>
      <p:sp>
        <p:nvSpPr>
          <p:cNvPr id="9" name="任意多边形 8"/>
          <p:cNvSpPr/>
          <p:nvPr/>
        </p:nvSpPr>
        <p:spPr>
          <a:xfrm>
            <a:off x="1308542"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BOSS</a:t>
            </a:r>
            <a:endParaRPr lang="zh-CN" altLang="en-US" sz="900" dirty="0"/>
          </a:p>
        </p:txBody>
      </p:sp>
      <p:sp>
        <p:nvSpPr>
          <p:cNvPr id="10" name="任意多边形 9"/>
          <p:cNvSpPr/>
          <p:nvPr/>
        </p:nvSpPr>
        <p:spPr>
          <a:xfrm>
            <a:off x="2287124"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AUDIT</a:t>
            </a:r>
            <a:endParaRPr lang="zh-CN" altLang="en-US" sz="900" dirty="0"/>
          </a:p>
        </p:txBody>
      </p:sp>
      <p:sp>
        <p:nvSpPr>
          <p:cNvPr id="11" name="任意多边形 10"/>
          <p:cNvSpPr/>
          <p:nvPr/>
        </p:nvSpPr>
        <p:spPr>
          <a:xfrm>
            <a:off x="323528" y="296880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DOCUMENT</a:t>
            </a:r>
            <a:endParaRPr lang="zh-CN" altLang="en-US" sz="900" dirty="0"/>
          </a:p>
        </p:txBody>
      </p:sp>
      <p:sp>
        <p:nvSpPr>
          <p:cNvPr id="12" name="任意多边形 11"/>
          <p:cNvSpPr/>
          <p:nvPr/>
        </p:nvSpPr>
        <p:spPr>
          <a:xfrm>
            <a:off x="1308542" y="2968805"/>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3" name="任意多边形 12"/>
          <p:cNvSpPr/>
          <p:nvPr/>
        </p:nvSpPr>
        <p:spPr>
          <a:xfrm>
            <a:off x="2287124" y="296880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4" name="任意多边形 13"/>
          <p:cNvSpPr/>
          <p:nvPr/>
        </p:nvSpPr>
        <p:spPr>
          <a:xfrm>
            <a:off x="323528" y="348665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TPM</a:t>
            </a:r>
            <a:endParaRPr lang="zh-CN" altLang="en-US" sz="900" dirty="0"/>
          </a:p>
        </p:txBody>
      </p:sp>
      <p:sp>
        <p:nvSpPr>
          <p:cNvPr id="15" name="任意多边形 14"/>
          <p:cNvSpPr/>
          <p:nvPr/>
        </p:nvSpPr>
        <p:spPr>
          <a:xfrm>
            <a:off x="1308542" y="349857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INSPECTION</a:t>
            </a:r>
            <a:endParaRPr lang="zh-CN" altLang="en-US" sz="900" dirty="0"/>
          </a:p>
        </p:txBody>
      </p:sp>
      <p:sp>
        <p:nvSpPr>
          <p:cNvPr id="16" name="任意多边形 15"/>
          <p:cNvSpPr/>
          <p:nvPr/>
        </p:nvSpPr>
        <p:spPr>
          <a:xfrm>
            <a:off x="2287124" y="351606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7" name="矩形 16"/>
          <p:cNvSpPr/>
          <p:nvPr/>
        </p:nvSpPr>
        <p:spPr>
          <a:xfrm>
            <a:off x="5132922" y="1983466"/>
            <a:ext cx="36004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sp>
        <p:nvSpPr>
          <p:cNvPr id="20" name="任意多边形 19"/>
          <p:cNvSpPr/>
          <p:nvPr/>
        </p:nvSpPr>
        <p:spPr>
          <a:xfrm>
            <a:off x="5197506"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SRM</a:t>
            </a:r>
            <a:endParaRPr lang="zh-CN" altLang="en-US" sz="900" kern="1200" dirty="0"/>
          </a:p>
        </p:txBody>
      </p:sp>
      <p:sp>
        <p:nvSpPr>
          <p:cNvPr id="21" name="任意多边形 20"/>
          <p:cNvSpPr/>
          <p:nvPr/>
        </p:nvSpPr>
        <p:spPr>
          <a:xfrm>
            <a:off x="6053837"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CRM</a:t>
            </a:r>
            <a:endParaRPr lang="zh-CN" altLang="en-US" sz="900" kern="1200" dirty="0"/>
          </a:p>
        </p:txBody>
      </p:sp>
      <p:sp>
        <p:nvSpPr>
          <p:cNvPr id="22" name="任意多边形 21"/>
          <p:cNvSpPr/>
          <p:nvPr/>
        </p:nvSpPr>
        <p:spPr>
          <a:xfrm>
            <a:off x="6910168"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ERP</a:t>
            </a:r>
            <a:endParaRPr lang="zh-CN" altLang="en-US" sz="900" kern="1200" dirty="0"/>
          </a:p>
        </p:txBody>
      </p:sp>
      <p:sp>
        <p:nvSpPr>
          <p:cNvPr id="23" name="任意多边形 22"/>
          <p:cNvSpPr/>
          <p:nvPr/>
        </p:nvSpPr>
        <p:spPr>
          <a:xfrm>
            <a:off x="7766499"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Other System</a:t>
            </a:r>
            <a:endParaRPr lang="zh-CN" altLang="en-US" sz="900" kern="1200" dirty="0"/>
          </a:p>
        </p:txBody>
      </p:sp>
      <p:sp>
        <p:nvSpPr>
          <p:cNvPr id="25" name="左箭头 24"/>
          <p:cNvSpPr/>
          <p:nvPr/>
        </p:nvSpPr>
        <p:spPr>
          <a:xfrm>
            <a:off x="3878982" y="2211710"/>
            <a:ext cx="1226544" cy="591147"/>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6" name="双大括号 25"/>
          <p:cNvSpPr/>
          <p:nvPr/>
        </p:nvSpPr>
        <p:spPr>
          <a:xfrm>
            <a:off x="4218083" y="238653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Initial Load</a:t>
            </a:r>
            <a:endParaRPr lang="zh-CN" altLang="en-US" sz="700" u="sng" dirty="0"/>
          </a:p>
        </p:txBody>
      </p:sp>
      <p:sp>
        <p:nvSpPr>
          <p:cNvPr id="27" name="左箭头 26"/>
          <p:cNvSpPr/>
          <p:nvPr/>
        </p:nvSpPr>
        <p:spPr>
          <a:xfrm>
            <a:off x="3873500" y="2715766"/>
            <a:ext cx="1226544" cy="602956"/>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8" name="双大括号 27"/>
          <p:cNvSpPr/>
          <p:nvPr/>
        </p:nvSpPr>
        <p:spPr>
          <a:xfrm>
            <a:off x="4212601" y="290289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Delta Load</a:t>
            </a:r>
            <a:endParaRPr lang="zh-CN" altLang="en-US" sz="700" u="sng" dirty="0"/>
          </a:p>
        </p:txBody>
      </p:sp>
      <p:sp>
        <p:nvSpPr>
          <p:cNvPr id="29" name="下弧形箭头 28"/>
          <p:cNvSpPr/>
          <p:nvPr/>
        </p:nvSpPr>
        <p:spPr>
          <a:xfrm>
            <a:off x="2915816" y="4178229"/>
            <a:ext cx="3024336" cy="697777"/>
          </a:xfrm>
          <a:prstGeom prst="curved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双大括号 29"/>
          <p:cNvSpPr/>
          <p:nvPr/>
        </p:nvSpPr>
        <p:spPr>
          <a:xfrm>
            <a:off x="3419872" y="4338516"/>
            <a:ext cx="1897199" cy="358325"/>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900" u="sng" dirty="0" smtClean="0"/>
              <a:t>Business Objects can be leveraged by Core business System</a:t>
            </a:r>
            <a:endParaRPr lang="zh-CN" altLang="en-US" sz="900" u="sng" dirty="0"/>
          </a:p>
        </p:txBody>
      </p:sp>
      <p:sp>
        <p:nvSpPr>
          <p:cNvPr id="31" name="流程图: 磁盘 30"/>
          <p:cNvSpPr/>
          <p:nvPr/>
        </p:nvSpPr>
        <p:spPr>
          <a:xfrm>
            <a:off x="524608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 Info</a:t>
            </a:r>
            <a:endParaRPr lang="zh-CN" altLang="en-US" sz="1200" dirty="0"/>
          </a:p>
        </p:txBody>
      </p:sp>
      <p:sp>
        <p:nvSpPr>
          <p:cNvPr id="32" name="流程图: 磁盘 31"/>
          <p:cNvSpPr/>
          <p:nvPr/>
        </p:nvSpPr>
        <p:spPr>
          <a:xfrm>
            <a:off x="756072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Parts Info</a:t>
            </a:r>
            <a:endParaRPr lang="zh-CN" altLang="en-US" sz="1200" dirty="0"/>
          </a:p>
        </p:txBody>
      </p:sp>
      <p:sp>
        <p:nvSpPr>
          <p:cNvPr id="33" name="流程图: 磁盘 32"/>
          <p:cNvSpPr/>
          <p:nvPr/>
        </p:nvSpPr>
        <p:spPr>
          <a:xfrm>
            <a:off x="640340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Equipment Info</a:t>
            </a:r>
            <a:endParaRPr lang="zh-CN" altLang="en-US" sz="1200" dirty="0"/>
          </a:p>
        </p:txBody>
      </p:sp>
      <p:sp>
        <p:nvSpPr>
          <p:cNvPr id="34" name="流程图: 磁盘 33"/>
          <p:cNvSpPr/>
          <p:nvPr/>
        </p:nvSpPr>
        <p:spPr>
          <a:xfrm>
            <a:off x="5844593"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 Info</a:t>
            </a:r>
            <a:endParaRPr lang="zh-CN" altLang="en-US" sz="1200" dirty="0"/>
          </a:p>
        </p:txBody>
      </p:sp>
      <p:sp>
        <p:nvSpPr>
          <p:cNvPr id="35" name="流程图: 磁盘 34"/>
          <p:cNvSpPr/>
          <p:nvPr/>
        </p:nvSpPr>
        <p:spPr>
          <a:xfrm>
            <a:off x="7010944"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Other Info</a:t>
            </a:r>
            <a:endParaRPr lang="zh-CN" altLang="en-US" sz="1200" dirty="0"/>
          </a:p>
        </p:txBody>
      </p:sp>
      <p:sp>
        <p:nvSpPr>
          <p:cNvPr id="46" name="上箭头 45"/>
          <p:cNvSpPr/>
          <p:nvPr/>
        </p:nvSpPr>
        <p:spPr>
          <a:xfrm>
            <a:off x="5554162" y="3320366"/>
            <a:ext cx="2787015" cy="282922"/>
          </a:xfrm>
          <a:prstGeom prst="upArrow">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16200000" scaled="1"/>
            <a:tileRect/>
          </a:gradFill>
          <a:ln w="3175">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Extract</a:t>
            </a:r>
            <a:endParaRPr lang="zh-CN" altLang="en-US" dirty="0">
              <a:solidFill>
                <a:schemeClr val="tx1"/>
              </a:solidFill>
            </a:endParaRPr>
          </a:p>
        </p:txBody>
      </p:sp>
      <p:sp>
        <p:nvSpPr>
          <p:cNvPr id="47" name="矩形 46"/>
          <p:cNvSpPr/>
          <p:nvPr/>
        </p:nvSpPr>
        <p:spPr>
          <a:xfrm>
            <a:off x="3298689" y="2427734"/>
            <a:ext cx="481223" cy="1571330"/>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eaVert" wrap="square" lIns="89092" tIns="102406" rIns="89093" bIns="102405" numCol="1" spcCol="1270" anchor="ctr" anchorCtr="0">
            <a:noAutofit/>
          </a:bodyPr>
          <a:lstStyle/>
          <a:p>
            <a:pPr algn="ctr" defTabSz="1511300">
              <a:lnSpc>
                <a:spcPct val="90000"/>
              </a:lnSpc>
              <a:spcBef>
                <a:spcPct val="0"/>
              </a:spcBef>
              <a:spcAft>
                <a:spcPct val="35000"/>
              </a:spcAft>
            </a:pPr>
            <a:r>
              <a:rPr lang="en-US" altLang="zh-CN" dirty="0"/>
              <a:t>Web Services</a:t>
            </a:r>
            <a:endParaRPr lang="zh-CN" altLang="en-US" dirty="0"/>
          </a:p>
        </p:txBody>
      </p:sp>
      <p:sp>
        <p:nvSpPr>
          <p:cNvPr id="48" name="矩形 47"/>
          <p:cNvSpPr/>
          <p:nvPr/>
        </p:nvSpPr>
        <p:spPr>
          <a:xfrm>
            <a:off x="0" y="1059582"/>
            <a:ext cx="9144000" cy="576064"/>
          </a:xfrm>
          <a:prstGeom prst="rect">
            <a:avLst/>
          </a:prstGeom>
          <a:solidFill>
            <a:schemeClr val="tx2">
              <a:lumMod val="25000"/>
              <a:lumOff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251520" y="1128798"/>
            <a:ext cx="3615946" cy="412882"/>
            <a:chOff x="251520" y="1226839"/>
            <a:chExt cx="3615946" cy="412882"/>
          </a:xfrm>
          <a:solidFill>
            <a:srgbClr val="FF0000"/>
          </a:solidFill>
          <a:effectLst>
            <a:outerShdw blurRad="50800" dist="38100" dir="5400000" algn="t" rotWithShape="0">
              <a:prstClr val="black">
                <a:alpha val="40000"/>
              </a:prstClr>
            </a:outerShdw>
          </a:effectLst>
        </p:grpSpPr>
        <p:sp>
          <p:nvSpPr>
            <p:cNvPr id="49" name="五边形 48"/>
            <p:cNvSpPr/>
            <p:nvPr/>
          </p:nvSpPr>
          <p:spPr>
            <a:xfrm>
              <a:off x="2483768" y="1226839"/>
              <a:ext cx="1383698" cy="41288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五边形 49"/>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5102194" y="1136167"/>
            <a:ext cx="3718277" cy="405513"/>
            <a:chOff x="251520" y="1234208"/>
            <a:chExt cx="3615946" cy="405513"/>
          </a:xfrm>
          <a:solidFill>
            <a:srgbClr val="00B050"/>
          </a:solidFill>
          <a:effectLst>
            <a:outerShdw blurRad="50800" dist="38100" dir="5400000" algn="t" rotWithShape="0">
              <a:prstClr val="black">
                <a:alpha val="40000"/>
              </a:prstClr>
            </a:outerShdw>
          </a:effectLst>
        </p:grpSpPr>
        <p:sp>
          <p:nvSpPr>
            <p:cNvPr id="53" name="五边形 52"/>
            <p:cNvSpPr/>
            <p:nvPr/>
          </p:nvSpPr>
          <p:spPr>
            <a:xfrm>
              <a:off x="2483768" y="1234208"/>
              <a:ext cx="1383698" cy="405513"/>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五边形 53"/>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3878982" y="1131590"/>
            <a:ext cx="1223212" cy="403357"/>
            <a:chOff x="251520" y="1234208"/>
            <a:chExt cx="3615946" cy="403357"/>
          </a:xfrm>
          <a:solidFill>
            <a:srgbClr val="FFFF00"/>
          </a:solidFill>
          <a:effectLst>
            <a:outerShdw blurRad="50800" dist="38100" dir="5400000" algn="t" rotWithShape="0">
              <a:prstClr val="black">
                <a:alpha val="40000"/>
              </a:prstClr>
            </a:outerShdw>
          </a:effectLst>
        </p:grpSpPr>
        <p:sp>
          <p:nvSpPr>
            <p:cNvPr id="56" name="五边形 55"/>
            <p:cNvSpPr/>
            <p:nvPr/>
          </p:nvSpPr>
          <p:spPr>
            <a:xfrm>
              <a:off x="2483768" y="1236364"/>
              <a:ext cx="1383698" cy="401201"/>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五边形 56"/>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700922" y="1153410"/>
            <a:ext cx="2736647" cy="369332"/>
          </a:xfrm>
          <a:prstGeom prst="rect">
            <a:avLst/>
          </a:prstGeom>
          <a:noFill/>
        </p:spPr>
        <p:txBody>
          <a:bodyPr wrap="none" rtlCol="0">
            <a:spAutoFit/>
          </a:bodyPr>
          <a:lstStyle/>
          <a:p>
            <a:r>
              <a:rPr lang="en-US" altLang="zh-CN" dirty="0" smtClean="0"/>
              <a:t>Public Cloud/Private Cloud</a:t>
            </a:r>
            <a:endParaRPr lang="zh-CN" altLang="en-US" dirty="0"/>
          </a:p>
        </p:txBody>
      </p:sp>
      <p:sp>
        <p:nvSpPr>
          <p:cNvPr id="59" name="文本框 58"/>
          <p:cNvSpPr txBox="1"/>
          <p:nvPr/>
        </p:nvSpPr>
        <p:spPr>
          <a:xfrm>
            <a:off x="4159241" y="1159485"/>
            <a:ext cx="697627" cy="369332"/>
          </a:xfrm>
          <a:prstGeom prst="rect">
            <a:avLst/>
          </a:prstGeom>
          <a:noFill/>
        </p:spPr>
        <p:txBody>
          <a:bodyPr wrap="none" rtlCol="0">
            <a:spAutoFit/>
          </a:bodyPr>
          <a:lstStyle/>
          <a:p>
            <a:r>
              <a:rPr lang="en-US" altLang="zh-CN" dirty="0" smtClean="0"/>
              <a:t>DMZ</a:t>
            </a:r>
            <a:endParaRPr lang="zh-CN" altLang="en-US" dirty="0"/>
          </a:p>
        </p:txBody>
      </p:sp>
      <p:sp>
        <p:nvSpPr>
          <p:cNvPr id="60" name="文本框 59"/>
          <p:cNvSpPr txBox="1"/>
          <p:nvPr/>
        </p:nvSpPr>
        <p:spPr>
          <a:xfrm>
            <a:off x="6532390" y="1153410"/>
            <a:ext cx="902811" cy="369332"/>
          </a:xfrm>
          <a:prstGeom prst="rect">
            <a:avLst/>
          </a:prstGeom>
          <a:noFill/>
        </p:spPr>
        <p:txBody>
          <a:bodyPr wrap="none" rtlCol="0">
            <a:spAutoFit/>
          </a:bodyPr>
          <a:lstStyle/>
          <a:p>
            <a:r>
              <a:rPr lang="en-US" altLang="zh-CN" dirty="0" smtClean="0"/>
              <a:t>Intranet</a:t>
            </a:r>
            <a:endParaRPr lang="zh-CN" altLang="en-US" dirty="0"/>
          </a:p>
        </p:txBody>
      </p:sp>
      <p:sp>
        <p:nvSpPr>
          <p:cNvPr id="62" name="流程图: 磁盘 61"/>
          <p:cNvSpPr/>
          <p:nvPr/>
        </p:nvSpPr>
        <p:spPr>
          <a:xfrm>
            <a:off x="4100562" y="3363838"/>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Data Cache</a:t>
            </a:r>
            <a:endParaRPr lang="zh-CN" altLang="en-US" sz="900" dirty="0">
              <a:solidFill>
                <a:schemeClr val="tx1"/>
              </a:solidFill>
            </a:endParaRPr>
          </a:p>
        </p:txBody>
      </p:sp>
      <p:sp>
        <p:nvSpPr>
          <p:cNvPr id="63" name="流程图: 磁盘 62"/>
          <p:cNvSpPr/>
          <p:nvPr/>
        </p:nvSpPr>
        <p:spPr>
          <a:xfrm>
            <a:off x="4097912" y="3670966"/>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Logs</a:t>
            </a:r>
            <a:endParaRPr lang="zh-CN" altLang="en-US" sz="900" dirty="0">
              <a:solidFill>
                <a:schemeClr val="tx1"/>
              </a:solidFill>
            </a:endParaRPr>
          </a:p>
        </p:txBody>
      </p:sp>
    </p:spTree>
    <p:extLst>
      <p:ext uri="{BB962C8B-B14F-4D97-AF65-F5344CB8AC3E}">
        <p14:creationId xmlns:p14="http://schemas.microsoft.com/office/powerpoint/2010/main" val="3874440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Front Server</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grpSp>
        <p:nvGrpSpPr>
          <p:cNvPr id="19" name="组合 18"/>
          <p:cNvGrpSpPr/>
          <p:nvPr/>
        </p:nvGrpSpPr>
        <p:grpSpPr>
          <a:xfrm>
            <a:off x="1115616" y="1779662"/>
            <a:ext cx="1008112" cy="2160240"/>
            <a:chOff x="971600" y="1203598"/>
            <a:chExt cx="1008112" cy="2160240"/>
          </a:xfrm>
        </p:grpSpPr>
        <p:sp>
          <p:nvSpPr>
            <p:cNvPr id="6" name="圆角矩形 5"/>
            <p:cNvSpPr/>
            <p:nvPr/>
          </p:nvSpPr>
          <p:spPr>
            <a:xfrm>
              <a:off x="971600" y="1203598"/>
              <a:ext cx="1008112"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Front Server</a:t>
              </a:r>
              <a:endParaRPr lang="zh-CN" altLang="en-US" sz="1000" dirty="0"/>
            </a:p>
          </p:txBody>
        </p:sp>
        <p:grpSp>
          <p:nvGrpSpPr>
            <p:cNvPr id="18" name="组合 17"/>
            <p:cNvGrpSpPr/>
            <p:nvPr/>
          </p:nvGrpSpPr>
          <p:grpSpPr>
            <a:xfrm>
              <a:off x="1097614" y="1551120"/>
              <a:ext cx="756084" cy="1626871"/>
              <a:chOff x="2195736" y="1563638"/>
              <a:chExt cx="756084" cy="1626871"/>
            </a:xfrm>
          </p:grpSpPr>
          <p:sp>
            <p:nvSpPr>
              <p:cNvPr id="3" name="矩形 2"/>
              <p:cNvSpPr/>
              <p:nvPr/>
            </p:nvSpPr>
            <p:spPr>
              <a:xfrm>
                <a:off x="2195736"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91780"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95736"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91780"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95736"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91780"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95736"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91780"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95736"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91780"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95736"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91780"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左大括号 19"/>
          <p:cNvSpPr/>
          <p:nvPr/>
        </p:nvSpPr>
        <p:spPr>
          <a:xfrm>
            <a:off x="2249742" y="1287366"/>
            <a:ext cx="360040" cy="3156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2699792" y="1090503"/>
            <a:ext cx="5760640" cy="3554819"/>
          </a:xfrm>
          <a:prstGeom prst="rect">
            <a:avLst/>
          </a:prstGeom>
          <a:noFill/>
        </p:spPr>
        <p:txBody>
          <a:bodyPr wrap="square" rtlCol="0">
            <a:spAutoFit/>
          </a:bodyPr>
          <a:lstStyle/>
          <a:p>
            <a:pPr marL="342900" indent="-342900">
              <a:buAutoNum type="arabicPeriod"/>
            </a:pPr>
            <a:r>
              <a:rPr lang="en-US" altLang="zh-CN" sz="1600" dirty="0" smtClean="0"/>
              <a:t>Interact with backend system (SRM, CRM, ERP…).</a:t>
            </a:r>
          </a:p>
          <a:p>
            <a:pPr marL="342900" indent="-342900">
              <a:buAutoNum type="arabicPeriod"/>
            </a:pPr>
            <a:r>
              <a:rPr lang="en-US" altLang="zh-CN" sz="1600" dirty="0" smtClean="0"/>
              <a:t>Data exchange with backend system approaches can be:</a:t>
            </a:r>
          </a:p>
          <a:p>
            <a:pPr marL="800100" lvl="1" indent="-342900">
              <a:buFont typeface="Arial" panose="020B0604020202020204" pitchFamily="34" charset="0"/>
              <a:buChar char="•"/>
            </a:pPr>
            <a:r>
              <a:rPr lang="en-US" altLang="zh-CN" sz="1100" dirty="0"/>
              <a:t>SFTP </a:t>
            </a:r>
          </a:p>
          <a:p>
            <a:pPr marL="800100" lvl="1" indent="-342900">
              <a:buFont typeface="Arial" panose="020B0604020202020204" pitchFamily="34" charset="0"/>
              <a:buChar char="•"/>
            </a:pPr>
            <a:r>
              <a:rPr lang="en-US" altLang="zh-CN" sz="1100" dirty="0"/>
              <a:t>BAPI</a:t>
            </a:r>
          </a:p>
          <a:p>
            <a:pPr marL="342900" indent="-342900">
              <a:buFontTx/>
              <a:buAutoNum type="arabicPeriod"/>
            </a:pPr>
            <a:r>
              <a:rPr lang="en-US" altLang="zh-CN" sz="1600" dirty="0" smtClean="0"/>
              <a:t>Interact </a:t>
            </a:r>
            <a:r>
              <a:rPr lang="en-US" altLang="zh-CN" sz="1600" dirty="0"/>
              <a:t>with frontend system (Omnex Products)</a:t>
            </a:r>
          </a:p>
          <a:p>
            <a:pPr marL="342900" indent="-342900">
              <a:buAutoNum type="arabicPeriod"/>
            </a:pPr>
            <a:r>
              <a:rPr lang="en-US" altLang="zh-CN" sz="1600" dirty="0" smtClean="0"/>
              <a:t>Data exchange with frontend system can be:</a:t>
            </a:r>
          </a:p>
          <a:p>
            <a:pPr marL="800100" lvl="1" indent="-342900">
              <a:buFont typeface="Arial" panose="020B0604020202020204" pitchFamily="34" charset="0"/>
              <a:buChar char="•"/>
            </a:pPr>
            <a:r>
              <a:rPr lang="en-US" altLang="zh-CN" sz="1100" dirty="0" smtClean="0"/>
              <a:t>Restful Web Service </a:t>
            </a:r>
            <a:endParaRPr lang="en-US" altLang="zh-CN" sz="1100" dirty="0"/>
          </a:p>
          <a:p>
            <a:pPr marL="342900" indent="-342900">
              <a:buAutoNum type="arabicPeriod"/>
            </a:pPr>
            <a:r>
              <a:rPr lang="en-US" altLang="zh-CN" sz="1600" dirty="0" smtClean="0"/>
              <a:t>Can </a:t>
            </a:r>
            <a:r>
              <a:rPr lang="en-US" altLang="zh-CN" sz="1600" dirty="0"/>
              <a:t>be installed within DMZ area to handle the data exchange between Omnex products and ERP system</a:t>
            </a:r>
            <a:r>
              <a:rPr lang="en-US" altLang="zh-CN" sz="1600" dirty="0" smtClean="0"/>
              <a:t>.</a:t>
            </a:r>
          </a:p>
          <a:p>
            <a:pPr marL="342900" indent="-342900">
              <a:buAutoNum type="arabicPeriod"/>
            </a:pPr>
            <a:r>
              <a:rPr lang="en-US" altLang="zh-CN" sz="1600" dirty="0" smtClean="0"/>
              <a:t>Can cache the business objects (such as supplier info) from ERP system to local.</a:t>
            </a:r>
          </a:p>
          <a:p>
            <a:pPr marL="342900" indent="-342900">
              <a:buAutoNum type="arabicPeriod"/>
            </a:pPr>
            <a:r>
              <a:rPr lang="en-US" altLang="zh-CN" sz="1600" dirty="0" smtClean="0"/>
              <a:t>Can record all data extracting and transferring process.</a:t>
            </a:r>
          </a:p>
          <a:p>
            <a:pPr marL="342900" indent="-342900">
              <a:buAutoNum type="arabicPeriod"/>
            </a:pPr>
            <a:r>
              <a:rPr lang="en-US" altLang="zh-CN" sz="1600" dirty="0" smtClean="0"/>
              <a:t>Secured approach is built inside (using public key and private key)</a:t>
            </a:r>
          </a:p>
          <a:p>
            <a:pPr marL="342900" indent="-342900">
              <a:buAutoNum type="arabicPeriod"/>
            </a:pPr>
            <a:r>
              <a:rPr lang="en-US" altLang="zh-CN" sz="1600" dirty="0" smtClean="0"/>
              <a:t>Friendly UI is provided to customer users.</a:t>
            </a:r>
          </a:p>
        </p:txBody>
      </p:sp>
    </p:spTree>
    <p:extLst>
      <p:ext uri="{BB962C8B-B14F-4D97-AF65-F5344CB8AC3E}">
        <p14:creationId xmlns:p14="http://schemas.microsoft.com/office/powerpoint/2010/main" val="3741728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main board">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5006</TotalTime>
  <Words>1068</Words>
  <Application>Microsoft Office PowerPoint</Application>
  <PresentationFormat>全屏显示(16:9)</PresentationFormat>
  <Paragraphs>195</Paragraphs>
  <Slides>16</Slides>
  <Notes>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宋体</vt:lpstr>
      <vt:lpstr>微软雅黑</vt:lpstr>
      <vt:lpstr>Arial</vt:lpstr>
      <vt:lpstr>Calibri</vt:lpstr>
      <vt:lpstr>Impact</vt:lpstr>
      <vt:lpstr>Times New Roman</vt:lpstr>
      <vt:lpstr>Wingdings</vt:lpstr>
      <vt:lpstr>my main board</vt:lpstr>
      <vt:lpstr>Proposal for System Integration</vt:lpstr>
      <vt:lpstr>Agenda</vt:lpstr>
      <vt:lpstr>Omnex Products Portfolio</vt:lpstr>
      <vt:lpstr>Omnex Products Portfolio</vt:lpstr>
      <vt:lpstr>Requirements of System Integration</vt:lpstr>
      <vt:lpstr>Requirements of System Integration</vt:lpstr>
      <vt:lpstr>System Integration Feasibility Analysis</vt:lpstr>
      <vt:lpstr>System Integration Landscape - Overview</vt:lpstr>
      <vt:lpstr>System Integration Landscape – Front Server</vt:lpstr>
      <vt:lpstr>System Integration Landscape – Backend (BAPI)</vt:lpstr>
      <vt:lpstr>System Integration Landscape – Backend (SFTP)</vt:lpstr>
      <vt:lpstr>System Integration Landscape - Frontend</vt:lpstr>
      <vt:lpstr>System Integration Design – Supplier Data Model in SAP ERP</vt:lpstr>
      <vt:lpstr>System Integration Design – Parts Data Model in SAP ERP</vt:lpstr>
      <vt:lpstr>System Integration Design – SAP ERP BAPI SAMPLE (SUPPLIER)</vt:lpstr>
      <vt:lpstr>System Integration Design – SAP ERP BAPI SAMPLE (PARTS)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dc:creator>
  <cp:lastModifiedBy>steven</cp:lastModifiedBy>
  <cp:revision>340</cp:revision>
  <dcterms:created xsi:type="dcterms:W3CDTF">2017-10-07T15:32:13Z</dcterms:created>
  <dcterms:modified xsi:type="dcterms:W3CDTF">2018-11-12T02:35:12Z</dcterms:modified>
</cp:coreProperties>
</file>