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51"/>
  </p:notesMasterIdLst>
  <p:sldIdLst>
    <p:sldId id="256" r:id="rId2"/>
    <p:sldId id="283" r:id="rId3"/>
    <p:sldId id="32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378" r:id="rId15"/>
    <p:sldId id="284" r:id="rId16"/>
    <p:sldId id="285" r:id="rId17"/>
    <p:sldId id="300" r:id="rId18"/>
    <p:sldId id="325" r:id="rId19"/>
    <p:sldId id="286" r:id="rId20"/>
    <p:sldId id="301" r:id="rId21"/>
    <p:sldId id="379" r:id="rId22"/>
    <p:sldId id="303" r:id="rId23"/>
    <p:sldId id="304" r:id="rId24"/>
    <p:sldId id="305" r:id="rId25"/>
    <p:sldId id="306" r:id="rId26"/>
    <p:sldId id="307" r:id="rId27"/>
    <p:sldId id="308" r:id="rId28"/>
    <p:sldId id="380" r:id="rId29"/>
    <p:sldId id="309" r:id="rId30"/>
    <p:sldId id="310" r:id="rId31"/>
    <p:sldId id="311" r:id="rId32"/>
    <p:sldId id="312" r:id="rId33"/>
    <p:sldId id="381" r:id="rId34"/>
    <p:sldId id="332" r:id="rId35"/>
    <p:sldId id="333" r:id="rId36"/>
    <p:sldId id="335" r:id="rId37"/>
    <p:sldId id="334" r:id="rId38"/>
    <p:sldId id="337" r:id="rId39"/>
    <p:sldId id="336" r:id="rId40"/>
    <p:sldId id="338" r:id="rId41"/>
    <p:sldId id="382" r:id="rId42"/>
    <p:sldId id="340" r:id="rId43"/>
    <p:sldId id="341" r:id="rId44"/>
    <p:sldId id="342" r:id="rId45"/>
    <p:sldId id="313" r:id="rId46"/>
    <p:sldId id="343" r:id="rId47"/>
    <p:sldId id="417" r:id="rId48"/>
    <p:sldId id="447" r:id="rId49"/>
    <p:sldId id="345" r:id="rId50"/>
    <p:sldId id="349" r:id="rId51"/>
    <p:sldId id="376" r:id="rId52"/>
    <p:sldId id="350" r:id="rId53"/>
    <p:sldId id="351" r:id="rId54"/>
    <p:sldId id="352" r:id="rId55"/>
    <p:sldId id="371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12" r:id="rId64"/>
    <p:sldId id="434" r:id="rId65"/>
    <p:sldId id="435" r:id="rId66"/>
    <p:sldId id="436" r:id="rId67"/>
    <p:sldId id="414" r:id="rId68"/>
    <p:sldId id="354" r:id="rId69"/>
    <p:sldId id="365" r:id="rId70"/>
    <p:sldId id="415" r:id="rId71"/>
    <p:sldId id="413" r:id="rId72"/>
    <p:sldId id="405" r:id="rId73"/>
    <p:sldId id="451" r:id="rId74"/>
    <p:sldId id="406" r:id="rId75"/>
    <p:sldId id="452" r:id="rId76"/>
    <p:sldId id="407" r:id="rId77"/>
    <p:sldId id="453" r:id="rId78"/>
    <p:sldId id="408" r:id="rId79"/>
    <p:sldId id="418" r:id="rId80"/>
    <p:sldId id="419" r:id="rId81"/>
    <p:sldId id="423" r:id="rId82"/>
    <p:sldId id="424" r:id="rId83"/>
    <p:sldId id="437" r:id="rId84"/>
    <p:sldId id="420" r:id="rId85"/>
    <p:sldId id="421" r:id="rId86"/>
    <p:sldId id="438" r:id="rId87"/>
    <p:sldId id="383" r:id="rId88"/>
    <p:sldId id="443" r:id="rId89"/>
    <p:sldId id="444" r:id="rId90"/>
    <p:sldId id="448" r:id="rId91"/>
    <p:sldId id="446" r:id="rId92"/>
    <p:sldId id="416" r:id="rId93"/>
    <p:sldId id="393" r:id="rId94"/>
    <p:sldId id="355" r:id="rId95"/>
    <p:sldId id="404" r:id="rId96"/>
    <p:sldId id="455" r:id="rId97"/>
    <p:sldId id="458" r:id="rId98"/>
    <p:sldId id="449" r:id="rId99"/>
    <p:sldId id="397" r:id="rId100"/>
    <p:sldId id="403" r:id="rId101"/>
    <p:sldId id="450" r:id="rId102"/>
    <p:sldId id="409" r:id="rId103"/>
    <p:sldId id="439" r:id="rId104"/>
    <p:sldId id="470" r:id="rId105"/>
    <p:sldId id="468" r:id="rId106"/>
    <p:sldId id="459" r:id="rId107"/>
    <p:sldId id="460" r:id="rId108"/>
    <p:sldId id="399" r:id="rId109"/>
    <p:sldId id="466" r:id="rId110"/>
    <p:sldId id="465" r:id="rId111"/>
    <p:sldId id="425" r:id="rId112"/>
    <p:sldId id="461" r:id="rId113"/>
    <p:sldId id="471" r:id="rId114"/>
    <p:sldId id="469" r:id="rId115"/>
    <p:sldId id="464" r:id="rId116"/>
    <p:sldId id="441" r:id="rId117"/>
    <p:sldId id="463" r:id="rId118"/>
    <p:sldId id="426" r:id="rId119"/>
    <p:sldId id="467" r:id="rId120"/>
    <p:sldId id="462" r:id="rId121"/>
    <p:sldId id="390" r:id="rId122"/>
    <p:sldId id="389" r:id="rId123"/>
    <p:sldId id="384" r:id="rId124"/>
    <p:sldId id="356" r:id="rId125"/>
    <p:sldId id="385" r:id="rId126"/>
    <p:sldId id="357" r:id="rId127"/>
    <p:sldId id="386" r:id="rId128"/>
    <p:sldId id="347" r:id="rId129"/>
    <p:sldId id="387" r:id="rId130"/>
    <p:sldId id="348" r:id="rId131"/>
    <p:sldId id="388" r:id="rId132"/>
    <p:sldId id="358" r:id="rId133"/>
    <p:sldId id="316" r:id="rId134"/>
    <p:sldId id="322" r:id="rId135"/>
    <p:sldId id="323" r:id="rId136"/>
    <p:sldId id="328" r:id="rId137"/>
    <p:sldId id="324" r:id="rId138"/>
    <p:sldId id="327" r:id="rId139"/>
    <p:sldId id="329" r:id="rId140"/>
    <p:sldId id="330" r:id="rId141"/>
    <p:sldId id="331" r:id="rId142"/>
    <p:sldId id="302" r:id="rId143"/>
    <p:sldId id="317" r:id="rId144"/>
    <p:sldId id="318" r:id="rId145"/>
    <p:sldId id="319" r:id="rId146"/>
    <p:sldId id="298" r:id="rId147"/>
    <p:sldId id="320" r:id="rId148"/>
    <p:sldId id="321" r:id="rId149"/>
    <p:sldId id="282" r:id="rId1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2B4D2B-8923-455E-AE33-DEF1919B02A2}">
          <p14:sldIdLst>
            <p14:sldId id="256"/>
            <p14:sldId id="283"/>
            <p14:sldId id="326"/>
          </p14:sldIdLst>
        </p14:section>
        <p14:section name="Overview" id="{C7CF9D09-7B6C-4AED-BCF2-745196FA8F58}">
          <p14:sldIdLst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System Setup" id="{387BB0BB-B64F-4C2E-BB7E-5CAD322E8012}">
          <p14:sldIdLst>
            <p14:sldId id="378"/>
            <p14:sldId id="284"/>
            <p14:sldId id="285"/>
            <p14:sldId id="300"/>
            <p14:sldId id="325"/>
            <p14:sldId id="286"/>
            <p14:sldId id="301"/>
            <p14:sldId id="379"/>
            <p14:sldId id="303"/>
            <p14:sldId id="304"/>
            <p14:sldId id="305"/>
            <p14:sldId id="306"/>
            <p14:sldId id="307"/>
            <p14:sldId id="308"/>
            <p14:sldId id="380"/>
            <p14:sldId id="309"/>
            <p14:sldId id="310"/>
            <p14:sldId id="311"/>
            <p14:sldId id="312"/>
            <p14:sldId id="381"/>
            <p14:sldId id="332"/>
            <p14:sldId id="333"/>
            <p14:sldId id="335"/>
            <p14:sldId id="334"/>
            <p14:sldId id="337"/>
            <p14:sldId id="336"/>
            <p14:sldId id="338"/>
            <p14:sldId id="382"/>
            <p14:sldId id="340"/>
            <p14:sldId id="341"/>
            <p14:sldId id="342"/>
          </p14:sldIdLst>
        </p14:section>
        <p14:section name="Project Management" id="{93FE79EC-30B0-48AE-840C-2FBD0E45F0C6}">
          <p14:sldIdLst>
            <p14:sldId id="313"/>
            <p14:sldId id="343"/>
            <p14:sldId id="417"/>
            <p14:sldId id="447"/>
            <p14:sldId id="345"/>
            <p14:sldId id="349"/>
            <p14:sldId id="376"/>
            <p14:sldId id="350"/>
            <p14:sldId id="351"/>
            <p14:sldId id="352"/>
            <p14:sldId id="371"/>
            <p14:sldId id="427"/>
            <p14:sldId id="428"/>
            <p14:sldId id="429"/>
            <p14:sldId id="430"/>
            <p14:sldId id="431"/>
            <p14:sldId id="432"/>
            <p14:sldId id="433"/>
            <p14:sldId id="412"/>
            <p14:sldId id="434"/>
            <p14:sldId id="435"/>
            <p14:sldId id="436"/>
            <p14:sldId id="414"/>
            <p14:sldId id="354"/>
            <p14:sldId id="365"/>
            <p14:sldId id="415"/>
            <p14:sldId id="413"/>
            <p14:sldId id="405"/>
            <p14:sldId id="451"/>
            <p14:sldId id="406"/>
            <p14:sldId id="452"/>
            <p14:sldId id="407"/>
            <p14:sldId id="453"/>
            <p14:sldId id="408"/>
            <p14:sldId id="418"/>
            <p14:sldId id="419"/>
            <p14:sldId id="423"/>
            <p14:sldId id="424"/>
            <p14:sldId id="437"/>
            <p14:sldId id="420"/>
            <p14:sldId id="421"/>
            <p14:sldId id="438"/>
            <p14:sldId id="383"/>
            <p14:sldId id="443"/>
            <p14:sldId id="444"/>
            <p14:sldId id="448"/>
            <p14:sldId id="446"/>
            <p14:sldId id="416"/>
            <p14:sldId id="393"/>
            <p14:sldId id="355"/>
            <p14:sldId id="404"/>
            <p14:sldId id="455"/>
            <p14:sldId id="458"/>
            <p14:sldId id="449"/>
            <p14:sldId id="397"/>
            <p14:sldId id="403"/>
            <p14:sldId id="450"/>
            <p14:sldId id="409"/>
            <p14:sldId id="439"/>
            <p14:sldId id="470"/>
            <p14:sldId id="468"/>
            <p14:sldId id="459"/>
            <p14:sldId id="460"/>
            <p14:sldId id="399"/>
            <p14:sldId id="466"/>
            <p14:sldId id="465"/>
            <p14:sldId id="425"/>
            <p14:sldId id="461"/>
            <p14:sldId id="471"/>
            <p14:sldId id="469"/>
            <p14:sldId id="464"/>
            <p14:sldId id="441"/>
            <p14:sldId id="463"/>
            <p14:sldId id="426"/>
            <p14:sldId id="467"/>
            <p14:sldId id="462"/>
            <p14:sldId id="390"/>
            <p14:sldId id="389"/>
            <p14:sldId id="384"/>
            <p14:sldId id="356"/>
            <p14:sldId id="385"/>
            <p14:sldId id="357"/>
            <p14:sldId id="386"/>
            <p14:sldId id="347"/>
            <p14:sldId id="387"/>
            <p14:sldId id="348"/>
            <p14:sldId id="388"/>
            <p14:sldId id="358"/>
          </p14:sldIdLst>
        </p14:section>
        <p14:section name="Advanced Settings" id="{674F5C6A-EE1E-40B3-AAF1-00F4A5305DCD}">
          <p14:sldIdLst>
            <p14:sldId id="316"/>
            <p14:sldId id="322"/>
            <p14:sldId id="323"/>
            <p14:sldId id="328"/>
            <p14:sldId id="324"/>
            <p14:sldId id="327"/>
            <p14:sldId id="329"/>
            <p14:sldId id="330"/>
            <p14:sldId id="331"/>
          </p14:sldIdLst>
        </p14:section>
        <p14:section name="Issue Management" id="{CE7E2E47-3506-4899-9E0D-411B486CA93A}">
          <p14:sldIdLst>
            <p14:sldId id="302"/>
          </p14:sldIdLst>
        </p14:section>
        <p14:section name="Report Management" id="{347C2D87-CAF5-4D86-8AD3-08C2AF92BE84}">
          <p14:sldIdLst>
            <p14:sldId id="317"/>
          </p14:sldIdLst>
        </p14:section>
        <p14:section name="User Account" id="{4BA3C00D-1172-4827-A906-BB875EE46F8B}">
          <p14:sldIdLst>
            <p14:sldId id="318"/>
          </p14:sldIdLst>
        </p14:section>
        <p14:section name="System Integration" id="{A45EDCC4-BE47-468D-BDA7-B4F9CC99AC37}">
          <p14:sldIdLst>
            <p14:sldId id="319"/>
          </p14:sldIdLst>
        </p14:section>
        <p14:section name="UI&amp;UX" id="{661B0896-0398-4E2D-9B21-8FA13E5B037C}">
          <p14:sldIdLst>
            <p14:sldId id="298"/>
          </p14:sldIdLst>
        </p14:section>
        <p14:section name="Supplier Portal Agent" id="{353D8E78-1658-444C-B25F-D38630240A5B}">
          <p14:sldIdLst>
            <p14:sldId id="320"/>
          </p14:sldIdLst>
        </p14:section>
        <p14:section name="Ending" id="{7EE9AD60-C14A-4C79-8F92-E3C089C0DC7A}">
          <p14:sldIdLst>
            <p14:sldId id="32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70C0"/>
    <a:srgbClr val="D34817"/>
    <a:srgbClr val="E9EBEF"/>
    <a:srgbClr val="E1F9BF"/>
    <a:srgbClr val="E8DEDE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1912" autoAdjust="0"/>
  </p:normalViewPr>
  <p:slideViewPr>
    <p:cSldViewPr snapToGrid="0">
      <p:cViewPr varScale="1">
        <p:scale>
          <a:sx n="67" d="100"/>
          <a:sy n="67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ASDE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QE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PD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..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QE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5748443" y="1823646"/>
          <a:ext cx="91440" cy="233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3589970" y="1081568"/>
          <a:ext cx="2204192" cy="233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57"/>
              </a:lnTo>
              <a:lnTo>
                <a:pt x="2204192" y="158857"/>
              </a:lnTo>
              <a:lnTo>
                <a:pt x="2204192" y="2331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3589970" y="1081568"/>
          <a:ext cx="1224551" cy="233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57"/>
              </a:lnTo>
              <a:lnTo>
                <a:pt x="1224551" y="158857"/>
              </a:lnTo>
              <a:lnTo>
                <a:pt x="1224551" y="2331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3834880" y="1823646"/>
          <a:ext cx="489820" cy="233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57"/>
              </a:lnTo>
              <a:lnTo>
                <a:pt x="489820" y="158857"/>
              </a:lnTo>
              <a:lnTo>
                <a:pt x="489820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3345060" y="1823646"/>
          <a:ext cx="489820" cy="233110"/>
        </a:xfrm>
        <a:custGeom>
          <a:avLst/>
          <a:gdLst/>
          <a:ahLst/>
          <a:cxnLst/>
          <a:rect l="0" t="0" r="0" b="0"/>
          <a:pathLst>
            <a:path>
              <a:moveTo>
                <a:pt x="489820" y="0"/>
              </a:moveTo>
              <a:lnTo>
                <a:pt x="489820" y="158857"/>
              </a:lnTo>
              <a:lnTo>
                <a:pt x="0" y="158857"/>
              </a:lnTo>
              <a:lnTo>
                <a:pt x="0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3589970" y="1081568"/>
          <a:ext cx="244910" cy="233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57"/>
              </a:lnTo>
              <a:lnTo>
                <a:pt x="244910" y="158857"/>
              </a:lnTo>
              <a:lnTo>
                <a:pt x="244910" y="2331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1385777" y="1823646"/>
          <a:ext cx="979641" cy="233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57"/>
              </a:lnTo>
              <a:lnTo>
                <a:pt x="979641" y="158857"/>
              </a:lnTo>
              <a:lnTo>
                <a:pt x="979641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1340057" y="1823646"/>
          <a:ext cx="91440" cy="233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406136" y="1823646"/>
          <a:ext cx="979641" cy="233110"/>
        </a:xfrm>
        <a:custGeom>
          <a:avLst/>
          <a:gdLst/>
          <a:ahLst/>
          <a:cxnLst/>
          <a:rect l="0" t="0" r="0" b="0"/>
          <a:pathLst>
            <a:path>
              <a:moveTo>
                <a:pt x="979641" y="0"/>
              </a:moveTo>
              <a:lnTo>
                <a:pt x="979641" y="158857"/>
              </a:lnTo>
              <a:lnTo>
                <a:pt x="0" y="158857"/>
              </a:lnTo>
              <a:lnTo>
                <a:pt x="0" y="23311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1385777" y="1081568"/>
          <a:ext cx="2204192" cy="233110"/>
        </a:xfrm>
        <a:custGeom>
          <a:avLst/>
          <a:gdLst/>
          <a:ahLst/>
          <a:cxnLst/>
          <a:rect l="0" t="0" r="0" b="0"/>
          <a:pathLst>
            <a:path>
              <a:moveTo>
                <a:pt x="2204192" y="0"/>
              </a:moveTo>
              <a:lnTo>
                <a:pt x="2204192" y="158857"/>
              </a:lnTo>
              <a:lnTo>
                <a:pt x="0" y="158857"/>
              </a:lnTo>
              <a:lnTo>
                <a:pt x="0" y="2331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3189208" y="572600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3278266" y="657205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YFVE Headquarter</a:t>
          </a:r>
          <a:endParaRPr lang="zh-CN" altLang="en-US" sz="1000" kern="1200" dirty="0"/>
        </a:p>
      </dsp:txBody>
      <dsp:txXfrm>
        <a:off x="3293173" y="672112"/>
        <a:ext cx="771710" cy="479154"/>
      </dsp:txXfrm>
    </dsp:sp>
    <dsp:sp modelId="{C3A5A954-94ED-46D6-847F-4D14D49FF0E7}">
      <dsp:nvSpPr>
        <dsp:cNvPr id="0" name=""/>
        <dsp:cNvSpPr/>
      </dsp:nvSpPr>
      <dsp:spPr>
        <a:xfrm>
          <a:off x="985015" y="1314678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074073" y="1399283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Plant I</a:t>
          </a:r>
          <a:endParaRPr lang="zh-CN" altLang="en-US" sz="1000" kern="1200" dirty="0"/>
        </a:p>
      </dsp:txBody>
      <dsp:txXfrm>
        <a:off x="1088980" y="1414190"/>
        <a:ext cx="771710" cy="479154"/>
      </dsp:txXfrm>
    </dsp:sp>
    <dsp:sp modelId="{BB779616-6330-4237-808E-7A5C54331EA5}">
      <dsp:nvSpPr>
        <dsp:cNvPr id="0" name=""/>
        <dsp:cNvSpPr/>
      </dsp:nvSpPr>
      <dsp:spPr>
        <a:xfrm>
          <a:off x="5374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94432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ASDE</a:t>
          </a:r>
          <a:endParaRPr lang="zh-CN" altLang="en-US" sz="1000" kern="1200" dirty="0"/>
        </a:p>
      </dsp:txBody>
      <dsp:txXfrm>
        <a:off x="109339" y="2156268"/>
        <a:ext cx="771710" cy="479154"/>
      </dsp:txXfrm>
    </dsp:sp>
    <dsp:sp modelId="{7B02458C-3012-43CE-A3F0-68585AD923AA}">
      <dsp:nvSpPr>
        <dsp:cNvPr id="0" name=""/>
        <dsp:cNvSpPr/>
      </dsp:nvSpPr>
      <dsp:spPr>
        <a:xfrm>
          <a:off x="985015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074073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QE</a:t>
          </a:r>
          <a:endParaRPr lang="zh-CN" altLang="en-US" sz="1000" kern="1200" dirty="0"/>
        </a:p>
      </dsp:txBody>
      <dsp:txXfrm>
        <a:off x="1088980" y="2156268"/>
        <a:ext cx="771710" cy="479154"/>
      </dsp:txXfrm>
    </dsp:sp>
    <dsp:sp modelId="{68E257C4-E125-4D19-A461-C72A614E058D}">
      <dsp:nvSpPr>
        <dsp:cNvPr id="0" name=""/>
        <dsp:cNvSpPr/>
      </dsp:nvSpPr>
      <dsp:spPr>
        <a:xfrm>
          <a:off x="1964656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2053714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2068621" y="2156268"/>
        <a:ext cx="771710" cy="479154"/>
      </dsp:txXfrm>
    </dsp:sp>
    <dsp:sp modelId="{1315630C-51BE-4CB8-965C-BC656388473C}">
      <dsp:nvSpPr>
        <dsp:cNvPr id="0" name=""/>
        <dsp:cNvSpPr/>
      </dsp:nvSpPr>
      <dsp:spPr>
        <a:xfrm>
          <a:off x="3434118" y="1314678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3523176" y="1399283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Plant II</a:t>
          </a:r>
          <a:endParaRPr lang="zh-CN" altLang="en-US" sz="1000" kern="1200" dirty="0"/>
        </a:p>
      </dsp:txBody>
      <dsp:txXfrm>
        <a:off x="3538083" y="1414190"/>
        <a:ext cx="771710" cy="479154"/>
      </dsp:txXfrm>
    </dsp:sp>
    <dsp:sp modelId="{E5CE55C4-CE08-4E7E-AE04-68E4646DFD07}">
      <dsp:nvSpPr>
        <dsp:cNvPr id="0" name=""/>
        <dsp:cNvSpPr/>
      </dsp:nvSpPr>
      <dsp:spPr>
        <a:xfrm>
          <a:off x="2944297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3033356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QE</a:t>
          </a:r>
          <a:endParaRPr lang="zh-CN" altLang="en-US" sz="1000" kern="1200" dirty="0"/>
        </a:p>
      </dsp:txBody>
      <dsp:txXfrm>
        <a:off x="3048263" y="2156268"/>
        <a:ext cx="771710" cy="479154"/>
      </dsp:txXfrm>
    </dsp:sp>
    <dsp:sp modelId="{C663CB48-3579-4DA6-9AA1-3456E5EA7B93}">
      <dsp:nvSpPr>
        <dsp:cNvPr id="0" name=""/>
        <dsp:cNvSpPr/>
      </dsp:nvSpPr>
      <dsp:spPr>
        <a:xfrm>
          <a:off x="3923939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4012997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..</a:t>
          </a:r>
          <a:endParaRPr lang="zh-CN" altLang="en-US" sz="1000" kern="1200" dirty="0"/>
        </a:p>
      </dsp:txBody>
      <dsp:txXfrm>
        <a:off x="4027904" y="2156268"/>
        <a:ext cx="771710" cy="479154"/>
      </dsp:txXfrm>
    </dsp:sp>
    <dsp:sp modelId="{DF75FBC0-12AE-4C17-8D86-FEB1184C39C1}">
      <dsp:nvSpPr>
        <dsp:cNvPr id="0" name=""/>
        <dsp:cNvSpPr/>
      </dsp:nvSpPr>
      <dsp:spPr>
        <a:xfrm>
          <a:off x="4413759" y="1314678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4502817" y="1399283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4517724" y="1414190"/>
        <a:ext cx="771710" cy="479154"/>
      </dsp:txXfrm>
    </dsp:sp>
    <dsp:sp modelId="{527FE8F0-C64B-4F60-9954-2917CBFCD73B}">
      <dsp:nvSpPr>
        <dsp:cNvPr id="0" name=""/>
        <dsp:cNvSpPr/>
      </dsp:nvSpPr>
      <dsp:spPr>
        <a:xfrm>
          <a:off x="5393400" y="1314678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5482459" y="1399283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Plant N</a:t>
          </a:r>
          <a:endParaRPr lang="zh-CN" altLang="en-US" sz="1000" kern="1200" dirty="0"/>
        </a:p>
      </dsp:txBody>
      <dsp:txXfrm>
        <a:off x="5497366" y="1414190"/>
        <a:ext cx="771710" cy="479154"/>
      </dsp:txXfrm>
    </dsp:sp>
    <dsp:sp modelId="{F6733246-BB9F-4D42-BEDE-26458DF30999}">
      <dsp:nvSpPr>
        <dsp:cNvPr id="0" name=""/>
        <dsp:cNvSpPr/>
      </dsp:nvSpPr>
      <dsp:spPr>
        <a:xfrm>
          <a:off x="5393400" y="2056756"/>
          <a:ext cx="801524" cy="50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5482459" y="2141361"/>
          <a:ext cx="801524" cy="508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PD</a:t>
          </a:r>
          <a:endParaRPr lang="zh-CN" altLang="en-US" sz="1000" kern="1200" dirty="0"/>
        </a:p>
      </dsp:txBody>
      <dsp:txXfrm>
        <a:off x="5497366" y="2156268"/>
        <a:ext cx="771710" cy="47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3F55-7576-426E-B421-29A3D1E1904B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4791-240A-4B0C-BFB8-3C71B35EA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3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4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4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1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3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6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12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2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44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29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00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3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33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1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88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46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47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1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92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71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1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4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5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5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9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4791-240A-4B0C-BFB8-3C71B35EA06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2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" y="618275"/>
            <a:ext cx="12188840" cy="2673565"/>
          </a:xfrm>
          <a:solidFill>
            <a:srgbClr val="0070C0">
              <a:alpha val="74000"/>
            </a:srgbClr>
          </a:solidFill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617785"/>
            <a:ext cx="10115203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5759"/>
            <a:ext cx="10058400" cy="804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52025"/>
            <a:ext cx="10058400" cy="461706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561514"/>
            <a:ext cx="10115203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2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45889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" y="955478"/>
            <a:ext cx="12191985" cy="189542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409406"/>
            <a:ext cx="10058400" cy="2690947"/>
          </a:xfrm>
        </p:spPr>
        <p:txBody>
          <a:bodyPr lIns="91440" rIns="91440"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2199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6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78" y="1617785"/>
            <a:ext cx="1011520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45923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23894"/>
            <a:ext cx="4937760" cy="4645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23893"/>
            <a:ext cx="4937760" cy="464520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80" y="1617785"/>
            <a:ext cx="10115203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657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97280" y="1533378"/>
            <a:ext cx="1011520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315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2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29.png"/><Relationship Id="rId21" Type="http://schemas.openxmlformats.org/officeDocument/2006/relationships/image" Target="../media/image2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image" Target="../media/image28.png"/><Relationship Id="rId16" Type="http://schemas.openxmlformats.org/officeDocument/2006/relationships/image" Target="../media/image13.png"/><Relationship Id="rId20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25.png"/><Relationship Id="rId5" Type="http://schemas.openxmlformats.org/officeDocument/2006/relationships/image" Target="../media/image31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36.png"/><Relationship Id="rId19" Type="http://schemas.openxmlformats.org/officeDocument/2006/relationships/image" Target="../media/image17.png"/><Relationship Id="rId31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5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40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" y="676332"/>
            <a:ext cx="12188840" cy="26735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Flowcharts &amp; 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0562" y="4272741"/>
            <a:ext cx="10058400" cy="99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Implementation Team,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2018/04/16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Issues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Management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00025" y="2286000"/>
            <a:ext cx="2336006" cy="777571"/>
            <a:chOff x="200025" y="2286000"/>
            <a:chExt cx="2336006" cy="777571"/>
          </a:xfrm>
        </p:grpSpPr>
        <p:sp>
          <p:nvSpPr>
            <p:cNvPr id="17" name="矩形 16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 Query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New Issue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 Report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4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28" name="矩形 22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流程图: 摘录 228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part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30387"/>
            <a:chOff x="648100" y="1821475"/>
            <a:chExt cx="8797493" cy="4059087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59087"/>
              <a:chOff x="2157413" y="1671638"/>
              <a:chExt cx="8043862" cy="392069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2069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Part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15038483 – Engine Fuel Oil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54768" y="3706039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94579" y="3794877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77397" y="329702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49370" y="2828415"/>
            <a:ext cx="281190" cy="84129"/>
            <a:chOff x="2739095" y="3380865"/>
            <a:chExt cx="281190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9839" y="3218680"/>
            <a:ext cx="2510124" cy="261610"/>
            <a:chOff x="3469485" y="2713777"/>
            <a:chExt cx="2510124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15966" y="3640460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581856" y="4125108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230" name="圆角矩形 229"/>
          <p:cNvSpPr/>
          <p:nvPr/>
        </p:nvSpPr>
        <p:spPr>
          <a:xfrm>
            <a:off x="4129087" y="570689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234" name="圆角矩形 233"/>
          <p:cNvSpPr/>
          <p:nvPr/>
        </p:nvSpPr>
        <p:spPr>
          <a:xfrm>
            <a:off x="6072187" y="570689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96" name="矩形 195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</a:p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grpSp>
        <p:nvGrpSpPr>
          <p:cNvPr id="197" name="组合 196"/>
          <p:cNvGrpSpPr/>
          <p:nvPr/>
        </p:nvGrpSpPr>
        <p:grpSpPr>
          <a:xfrm>
            <a:off x="4319485" y="3893696"/>
            <a:ext cx="1513692" cy="626156"/>
            <a:chOff x="8687769" y="2095037"/>
            <a:chExt cx="2607948" cy="1356689"/>
          </a:xfrm>
          <a:solidFill>
            <a:schemeClr val="bg1"/>
          </a:solidFill>
        </p:grpSpPr>
        <p:sp>
          <p:nvSpPr>
            <p:cNvPr id="198" name="矩形 197"/>
            <p:cNvSpPr/>
            <p:nvPr/>
          </p:nvSpPr>
          <p:spPr>
            <a:xfrm>
              <a:off x="8687772" y="2095037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N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ew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687772" y="2431012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687769" y="275368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Reopen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8687769" y="310270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6" name="文本框 235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37" name="表格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34280"/>
              </p:ext>
            </p:extLst>
          </p:nvPr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8" name="组合 237"/>
          <p:cNvGrpSpPr/>
          <p:nvPr/>
        </p:nvGrpSpPr>
        <p:grpSpPr>
          <a:xfrm>
            <a:off x="10415587" y="3971295"/>
            <a:ext cx="142435" cy="1040133"/>
            <a:chOff x="11444285" y="2527588"/>
            <a:chExt cx="233476" cy="893651"/>
          </a:xfrm>
        </p:grpSpPr>
        <p:sp>
          <p:nvSpPr>
            <p:cNvPr id="239" name="流程图: 过程 238"/>
            <p:cNvSpPr/>
            <p:nvPr/>
          </p:nvSpPr>
          <p:spPr>
            <a:xfrm>
              <a:off x="11444285" y="2527588"/>
              <a:ext cx="233476" cy="89365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466640" y="2783510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合并 240"/>
            <p:cNvSpPr/>
            <p:nvPr/>
          </p:nvSpPr>
          <p:spPr>
            <a:xfrm>
              <a:off x="11466911" y="3343852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流程图: 合并 241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3" name="十字形 242"/>
          <p:cNvSpPr/>
          <p:nvPr/>
        </p:nvSpPr>
        <p:spPr>
          <a:xfrm>
            <a:off x="7491512" y="37823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4" name="组合 243"/>
          <p:cNvGrpSpPr/>
          <p:nvPr/>
        </p:nvGrpSpPr>
        <p:grpSpPr>
          <a:xfrm>
            <a:off x="654290" y="4694203"/>
            <a:ext cx="3799760" cy="923775"/>
            <a:chOff x="654290" y="4694203"/>
            <a:chExt cx="3799760" cy="923775"/>
          </a:xfrm>
        </p:grpSpPr>
        <p:grpSp>
          <p:nvGrpSpPr>
            <p:cNvPr id="245" name="组合 244"/>
            <p:cNvGrpSpPr/>
            <p:nvPr/>
          </p:nvGrpSpPr>
          <p:grpSpPr>
            <a:xfrm>
              <a:off x="654290" y="4694203"/>
              <a:ext cx="3799760" cy="923775"/>
              <a:chOff x="491924" y="4935110"/>
              <a:chExt cx="3799760" cy="923775"/>
            </a:xfrm>
          </p:grpSpPr>
          <p:grpSp>
            <p:nvGrpSpPr>
              <p:cNvPr id="247" name="组合 246"/>
              <p:cNvGrpSpPr/>
              <p:nvPr/>
            </p:nvGrpSpPr>
            <p:grpSpPr>
              <a:xfrm>
                <a:off x="491924" y="4935110"/>
                <a:ext cx="3797524" cy="474918"/>
                <a:chOff x="3416733" y="2628052"/>
                <a:chExt cx="3797524" cy="474918"/>
              </a:xfrm>
            </p:grpSpPr>
            <p:sp>
              <p:nvSpPr>
                <p:cNvPr id="250" name="流程图: 过程 249"/>
                <p:cNvSpPr/>
                <p:nvPr/>
              </p:nvSpPr>
              <p:spPr>
                <a:xfrm>
                  <a:off x="4455808" y="2898826"/>
                  <a:ext cx="2758449" cy="204144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u="sng" dirty="0" smtClean="0">
                      <a:solidFill>
                        <a:srgbClr val="0070C0"/>
                      </a:solidFill>
                    </a:rPr>
                    <a:t>Attachment 1</a:t>
                  </a:r>
                  <a:endParaRPr lang="zh-CN" altLang="en-US" sz="1200" u="sng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1" name="文本框 250"/>
                <p:cNvSpPr txBox="1"/>
                <p:nvPr/>
              </p:nvSpPr>
              <p:spPr>
                <a:xfrm>
                  <a:off x="3416733" y="2628052"/>
                  <a:ext cx="998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Attachments:</a:t>
                  </a:r>
                  <a:endParaRPr lang="zh-CN" altLang="en-US" sz="1100" dirty="0"/>
                </a:p>
              </p:txBody>
            </p:sp>
          </p:grpSp>
          <p:sp>
            <p:nvSpPr>
              <p:cNvPr id="248" name="流程图: 过程 247"/>
              <p:cNvSpPr/>
              <p:nvPr/>
            </p:nvSpPr>
            <p:spPr>
              <a:xfrm>
                <a:off x="1532623" y="5430147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2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9" name="流程图: 过程 248"/>
              <p:cNvSpPr/>
              <p:nvPr/>
            </p:nvSpPr>
            <p:spPr>
              <a:xfrm>
                <a:off x="1533235" y="565474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3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6" name="十字形 245"/>
            <p:cNvSpPr/>
            <p:nvPr/>
          </p:nvSpPr>
          <p:spPr>
            <a:xfrm>
              <a:off x="1662212" y="4798393"/>
              <a:ext cx="108000" cy="108000"/>
            </a:xfrm>
            <a:prstGeom prst="plus">
              <a:avLst>
                <a:gd name="adj" fmla="val 369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53" name="流程图: 过程 252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流程图: 合并 254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流程图: 合并 255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4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28" name="矩形 22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流程图: 摘录 228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part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30387"/>
            <a:chOff x="648100" y="1821475"/>
            <a:chExt cx="8797493" cy="4059087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59087"/>
              <a:chOff x="2157413" y="1671638"/>
              <a:chExt cx="8043862" cy="392069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2069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Part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15038483 – Engine Fuel Oil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54768" y="3706039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94579" y="3794877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77397" y="329702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49370" y="2828415"/>
            <a:ext cx="281190" cy="84129"/>
            <a:chOff x="2739095" y="3380865"/>
            <a:chExt cx="281190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9839" y="3218680"/>
            <a:ext cx="2510124" cy="261610"/>
            <a:chOff x="3469485" y="2713777"/>
            <a:chExt cx="2510124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15966" y="3640460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581856" y="4125108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232" name="圆角矩形 231"/>
          <p:cNvSpPr/>
          <p:nvPr/>
        </p:nvSpPr>
        <p:spPr>
          <a:xfrm>
            <a:off x="4769442" y="563846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196" name="矩形 195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19" name="表格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84578"/>
              </p:ext>
            </p:extLst>
          </p:nvPr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415587" y="3971295"/>
            <a:ext cx="142435" cy="1040133"/>
            <a:chOff x="10415587" y="3971295"/>
            <a:chExt cx="142435" cy="1040133"/>
          </a:xfrm>
        </p:grpSpPr>
        <p:sp>
          <p:nvSpPr>
            <p:cNvPr id="231" name="流程图: 过程 230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流程图: 合并 234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流程图: 合并 235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654290" y="4694203"/>
            <a:ext cx="3799760" cy="923775"/>
            <a:chOff x="491924" y="4935110"/>
            <a:chExt cx="3799760" cy="923775"/>
          </a:xfrm>
        </p:grpSpPr>
        <p:grpSp>
          <p:nvGrpSpPr>
            <p:cNvPr id="241" name="组合 240"/>
            <p:cNvGrpSpPr/>
            <p:nvPr/>
          </p:nvGrpSpPr>
          <p:grpSpPr>
            <a:xfrm>
              <a:off x="491924" y="4935110"/>
              <a:ext cx="3797524" cy="474918"/>
              <a:chOff x="3416733" y="2628052"/>
              <a:chExt cx="3797524" cy="474918"/>
            </a:xfrm>
          </p:grpSpPr>
          <p:sp>
            <p:nvSpPr>
              <p:cNvPr id="244" name="流程图: 过程 243"/>
              <p:cNvSpPr/>
              <p:nvPr/>
            </p:nvSpPr>
            <p:spPr>
              <a:xfrm>
                <a:off x="4455808" y="2898826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Attachment 1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文本框 244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42" name="流程图: 过程 241"/>
            <p:cNvSpPr/>
            <p:nvPr/>
          </p:nvSpPr>
          <p:spPr>
            <a:xfrm>
              <a:off x="1532623" y="5430147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243" name="流程图: 过程 242"/>
            <p:cNvSpPr/>
            <p:nvPr/>
          </p:nvSpPr>
          <p:spPr>
            <a:xfrm>
              <a:off x="1533235" y="56547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47" name="流程图: 过程 246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合并 248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流程图: 合并 249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7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Create APQP/PPAP/PPQP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5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33825"/>
            <a:ext cx="10545951" cy="5068574"/>
            <a:chOff x="2056733" y="1374735"/>
            <a:chExt cx="8144543" cy="4589039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374735"/>
              <a:ext cx="8144542" cy="45890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385190"/>
              <a:ext cx="8144543" cy="25722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09068" y="4503177"/>
            <a:ext cx="3689595" cy="261610"/>
            <a:chOff x="3244546" y="2803113"/>
            <a:chExt cx="3689595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141527" y="284620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244546" y="2803113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5" name="圆角矩形 184"/>
          <p:cNvSpPr/>
          <p:nvPr/>
        </p:nvSpPr>
        <p:spPr>
          <a:xfrm>
            <a:off x="260762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5690167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415611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544427" y="3612412"/>
            <a:ext cx="2565212" cy="430887"/>
            <a:chOff x="3416733" y="2628052"/>
            <a:chExt cx="2565212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9" y="2736901"/>
              <a:ext cx="1526136" cy="16095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8562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8643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APQP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00538" y="227289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2968120" y="2347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3486901" y="2274476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Tomy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5532547" y="2363004"/>
            <a:ext cx="274333" cy="72571"/>
            <a:chOff x="2745952" y="3380294"/>
            <a:chExt cx="274333" cy="7257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456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511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409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31019"/>
            <a:ext cx="274333" cy="72571"/>
            <a:chOff x="2745952" y="3380294"/>
            <a:chExt cx="274333" cy="72571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498378" y="3194852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696312" y="3281748"/>
            <a:ext cx="281190" cy="84129"/>
            <a:chOff x="2739095" y="3380865"/>
            <a:chExt cx="281190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0933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2887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1837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339899" y="3604459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6608281" y="3600732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59943" y="601921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6703531" y="2270535"/>
            <a:ext cx="2367249" cy="261610"/>
            <a:chOff x="3612360" y="2713777"/>
            <a:chExt cx="2367249" cy="261610"/>
          </a:xfrm>
        </p:grpSpPr>
        <p:sp>
          <p:nvSpPr>
            <p:cNvPr id="426" name="流程图: 过程 42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354781" y="2694610"/>
            <a:ext cx="2724444" cy="261610"/>
            <a:chOff x="3255165" y="2713777"/>
            <a:chExt cx="2724444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55165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61" name="流程图: 合并 160"/>
          <p:cNvSpPr/>
          <p:nvPr/>
        </p:nvSpPr>
        <p:spPr>
          <a:xfrm>
            <a:off x="8935533" y="27761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3393" y="598287"/>
            <a:ext cx="2222500" cy="7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03997"/>
              </p:ext>
            </p:extLst>
          </p:nvPr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66" name="组合 165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67" name="流程图: 过程 166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合并 168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合并 169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十字形 25"/>
          <p:cNvSpPr/>
          <p:nvPr/>
        </p:nvSpPr>
        <p:spPr>
          <a:xfrm rot="18798906">
            <a:off x="10675892" y="14938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十字形 18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627255" y="4816220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</a:t>
            </a:r>
            <a:r>
              <a:rPr lang="en-US" altLang="zh-CN" sz="1400" dirty="0" smtClean="0"/>
              <a:t>pload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5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33825"/>
            <a:ext cx="10545951" cy="5068574"/>
            <a:chOff x="2056733" y="1374735"/>
            <a:chExt cx="8144543" cy="4589039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374735"/>
              <a:ext cx="8144542" cy="45890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385190"/>
              <a:ext cx="8144543" cy="25722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09068" y="4503177"/>
            <a:ext cx="3689595" cy="261610"/>
            <a:chOff x="3244546" y="2803113"/>
            <a:chExt cx="3689595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141527" y="284620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244546" y="2803113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5" name="圆角矩形 184"/>
          <p:cNvSpPr/>
          <p:nvPr/>
        </p:nvSpPr>
        <p:spPr>
          <a:xfrm>
            <a:off x="260762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5690167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415611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544427" y="3612412"/>
            <a:ext cx="2565212" cy="430887"/>
            <a:chOff x="3416733" y="2628052"/>
            <a:chExt cx="2565212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9" y="2736901"/>
              <a:ext cx="1526136" cy="16095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8562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8643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APQP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00538" y="227289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2968120" y="2347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3486901" y="2274476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Tomy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5532547" y="2363004"/>
            <a:ext cx="274333" cy="72571"/>
            <a:chOff x="2745952" y="3380294"/>
            <a:chExt cx="274333" cy="7257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456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511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409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31019"/>
            <a:ext cx="274333" cy="72571"/>
            <a:chOff x="2745952" y="3380294"/>
            <a:chExt cx="274333" cy="72571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498378" y="3194852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696312" y="3281748"/>
            <a:ext cx="281190" cy="84129"/>
            <a:chOff x="2739095" y="3380865"/>
            <a:chExt cx="281190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0933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2887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1837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339899" y="3604459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6608281" y="3600732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59943" y="601921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6703531" y="2270535"/>
            <a:ext cx="2367249" cy="261610"/>
            <a:chOff x="3612360" y="2713777"/>
            <a:chExt cx="2367249" cy="261610"/>
          </a:xfrm>
        </p:grpSpPr>
        <p:sp>
          <p:nvSpPr>
            <p:cNvPr id="426" name="流程图: 过程 42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354781" y="2694610"/>
            <a:ext cx="2724444" cy="261610"/>
            <a:chOff x="3255165" y="2713777"/>
            <a:chExt cx="2724444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55165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61" name="流程图: 合并 160"/>
          <p:cNvSpPr/>
          <p:nvPr/>
        </p:nvSpPr>
        <p:spPr>
          <a:xfrm>
            <a:off x="8935533" y="27761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3393" y="598287"/>
            <a:ext cx="2222500" cy="7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>
            <p:extLst/>
          </p:nvPr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66" name="组合 165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67" name="流程图: 过程 166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合并 168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合并 169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十字形 25"/>
          <p:cNvSpPr/>
          <p:nvPr/>
        </p:nvSpPr>
        <p:spPr>
          <a:xfrm rot="18798906">
            <a:off x="10675892" y="14938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十字形 18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627255" y="4816220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</a:t>
            </a:r>
            <a:r>
              <a:rPr lang="en-US" altLang="zh-CN" sz="1400" dirty="0" smtClean="0"/>
              <a:t>pload</a:t>
            </a:r>
            <a:endParaRPr lang="zh-CN" altLang="en-US" sz="1400" dirty="0"/>
          </a:p>
        </p:txBody>
      </p:sp>
      <p:grpSp>
        <p:nvGrpSpPr>
          <p:cNvPr id="171" name="组合 170"/>
          <p:cNvGrpSpPr/>
          <p:nvPr/>
        </p:nvGrpSpPr>
        <p:grpSpPr>
          <a:xfrm>
            <a:off x="914598" y="1877633"/>
            <a:ext cx="10415584" cy="4077880"/>
            <a:chOff x="414342" y="1821475"/>
            <a:chExt cx="10415584" cy="4077880"/>
          </a:xfrm>
        </p:grpSpPr>
        <p:grpSp>
          <p:nvGrpSpPr>
            <p:cNvPr id="172" name="组合 171"/>
            <p:cNvGrpSpPr/>
            <p:nvPr/>
          </p:nvGrpSpPr>
          <p:grpSpPr>
            <a:xfrm>
              <a:off x="414342" y="1821475"/>
              <a:ext cx="10415584" cy="4077880"/>
              <a:chOff x="648100" y="1821475"/>
              <a:chExt cx="8797493" cy="4319214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648100" y="1821475"/>
                <a:ext cx="8797493" cy="4319214"/>
                <a:chOff x="2157413" y="1671638"/>
                <a:chExt cx="8043862" cy="4171950"/>
              </a:xfrm>
            </p:grpSpPr>
            <p:sp>
              <p:nvSpPr>
                <p:cNvPr id="197" name="流程图: 过程 196"/>
                <p:cNvSpPr/>
                <p:nvPr/>
              </p:nvSpPr>
              <p:spPr>
                <a:xfrm>
                  <a:off x="2157413" y="1671638"/>
                  <a:ext cx="8043862" cy="4171950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流程图: 过程 197"/>
                <p:cNvSpPr/>
                <p:nvPr/>
              </p:nvSpPr>
              <p:spPr>
                <a:xfrm>
                  <a:off x="2157413" y="1675375"/>
                  <a:ext cx="8043862" cy="324876"/>
                </a:xfrm>
                <a:prstGeom prst="flowChartProcess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 smtClean="0"/>
                    <a:t>Add Comment</a:t>
                  </a:r>
                  <a:endParaRPr lang="zh-CN" altLang="en-US" sz="1400" dirty="0"/>
                </a:p>
              </p:txBody>
            </p:sp>
          </p:grpSp>
          <p:grpSp>
            <p:nvGrpSpPr>
              <p:cNvPr id="193" name="组合 192"/>
              <p:cNvGrpSpPr/>
              <p:nvPr/>
            </p:nvGrpSpPr>
            <p:grpSpPr>
              <a:xfrm>
                <a:off x="9181700" y="1872170"/>
                <a:ext cx="180000" cy="180000"/>
                <a:chOff x="11712535" y="472099"/>
                <a:chExt cx="810347" cy="757164"/>
              </a:xfrm>
            </p:grpSpPr>
            <p:sp>
              <p:nvSpPr>
                <p:cNvPr id="194" name="矩形 193"/>
                <p:cNvSpPr/>
                <p:nvPr/>
              </p:nvSpPr>
              <p:spPr>
                <a:xfrm>
                  <a:off x="11712535" y="472099"/>
                  <a:ext cx="796885" cy="757164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5" name="直接连接符 194"/>
                <p:cNvCxnSpPr/>
                <p:nvPr/>
              </p:nvCxnSpPr>
              <p:spPr>
                <a:xfrm>
                  <a:off x="11719266" y="486683"/>
                  <a:ext cx="803616" cy="740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>
                  <a:off x="11719266" y="472099"/>
                  <a:ext cx="803616" cy="7371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组合 172"/>
            <p:cNvGrpSpPr/>
            <p:nvPr/>
          </p:nvGrpSpPr>
          <p:grpSpPr>
            <a:xfrm>
              <a:off x="569654" y="2289794"/>
              <a:ext cx="2635480" cy="261610"/>
              <a:chOff x="2858807" y="2713777"/>
              <a:chExt cx="2635480" cy="261610"/>
            </a:xfrm>
          </p:grpSpPr>
          <p:sp>
            <p:nvSpPr>
              <p:cNvPr id="190" name="流程图: 过程 189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Sequence Number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2858807" y="2713777"/>
                <a:ext cx="9957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Comment Id. :</a:t>
                </a:r>
                <a:endParaRPr lang="zh-CN" altLang="en-US" sz="1100" dirty="0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3751022" y="2299316"/>
              <a:ext cx="2364011" cy="261610"/>
              <a:chOff x="3130276" y="2713777"/>
              <a:chExt cx="2364011" cy="261610"/>
            </a:xfrm>
          </p:grpSpPr>
          <p:sp>
            <p:nvSpPr>
              <p:cNvPr id="180" name="流程图: 过程 179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</a:rPr>
                  <a:t>Current User name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3130276" y="2713777"/>
                <a:ext cx="6543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Author :</a:t>
                </a:r>
                <a:endParaRPr lang="zh-CN" altLang="en-US" sz="1100" dirty="0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793495" y="2770810"/>
              <a:ext cx="9569118" cy="1972640"/>
              <a:chOff x="3087411" y="2713777"/>
              <a:chExt cx="9569118" cy="1972640"/>
            </a:xfrm>
          </p:grpSpPr>
          <p:sp>
            <p:nvSpPr>
              <p:cNvPr id="178" name="流程图: 过程 177"/>
              <p:cNvSpPr/>
              <p:nvPr/>
            </p:nvSpPr>
            <p:spPr>
              <a:xfrm>
                <a:off x="3970486" y="2736900"/>
                <a:ext cx="8686043" cy="1949517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3087411" y="2713777"/>
                <a:ext cx="75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</a:t>
                </a:r>
                <a:r>
                  <a:rPr lang="en-US" altLang="zh-CN" sz="1100" dirty="0" smtClean="0"/>
                  <a:t>ontent. :</a:t>
                </a:r>
                <a:endParaRPr lang="zh-CN" altLang="en-US" sz="1100" dirty="0"/>
              </a:p>
            </p:txBody>
          </p:sp>
        </p:grpSp>
        <p:sp>
          <p:nvSpPr>
            <p:cNvPr id="176" name="圆角矩形 175"/>
            <p:cNvSpPr/>
            <p:nvPr/>
          </p:nvSpPr>
          <p:spPr>
            <a:xfrm>
              <a:off x="4329523" y="5176841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Save</a:t>
              </a:r>
              <a:endParaRPr lang="zh-CN" altLang="en-US" sz="1400" dirty="0"/>
            </a:p>
          </p:txBody>
        </p:sp>
        <p:sp>
          <p:nvSpPr>
            <p:cNvPr id="177" name="圆角矩形 176"/>
            <p:cNvSpPr/>
            <p:nvPr/>
          </p:nvSpPr>
          <p:spPr>
            <a:xfrm>
              <a:off x="5968173" y="517684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Cancel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33825"/>
            <a:ext cx="10545951" cy="5068574"/>
            <a:chOff x="2056733" y="1374735"/>
            <a:chExt cx="8144543" cy="4589039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374735"/>
              <a:ext cx="8144542" cy="45890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385190"/>
              <a:ext cx="8144543" cy="25722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09068" y="4503177"/>
            <a:ext cx="3689595" cy="261610"/>
            <a:chOff x="3244546" y="2803113"/>
            <a:chExt cx="3689595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141527" y="284620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244546" y="2803113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5" name="圆角矩形 184"/>
          <p:cNvSpPr/>
          <p:nvPr/>
        </p:nvSpPr>
        <p:spPr>
          <a:xfrm>
            <a:off x="260762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5690167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415611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544427" y="3612412"/>
            <a:ext cx="2565212" cy="430887"/>
            <a:chOff x="3416733" y="2628052"/>
            <a:chExt cx="2565212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9" y="2736901"/>
              <a:ext cx="1526136" cy="16095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8562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8643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APQP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00538" y="227289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2968120" y="2347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3486901" y="2274476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Tomy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5532547" y="2363004"/>
            <a:ext cx="274333" cy="72571"/>
            <a:chOff x="2745952" y="3380294"/>
            <a:chExt cx="274333" cy="7257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456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511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409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31019"/>
            <a:ext cx="274333" cy="72571"/>
            <a:chOff x="2745952" y="3380294"/>
            <a:chExt cx="274333" cy="72571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498378" y="3194852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696312" y="3281748"/>
            <a:ext cx="281190" cy="84129"/>
            <a:chOff x="2739095" y="3380865"/>
            <a:chExt cx="281190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0933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2887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1837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339899" y="3604459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6608281" y="3600732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59943" y="601921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6703531" y="2270535"/>
            <a:ext cx="2367249" cy="261610"/>
            <a:chOff x="3612360" y="2713777"/>
            <a:chExt cx="2367249" cy="261610"/>
          </a:xfrm>
        </p:grpSpPr>
        <p:sp>
          <p:nvSpPr>
            <p:cNvPr id="426" name="流程图: 过程 42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354781" y="2694610"/>
            <a:ext cx="2724444" cy="261610"/>
            <a:chOff x="3255165" y="2713777"/>
            <a:chExt cx="2724444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55165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61" name="流程图: 合并 160"/>
          <p:cNvSpPr/>
          <p:nvPr/>
        </p:nvSpPr>
        <p:spPr>
          <a:xfrm>
            <a:off x="8935533" y="27761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3393" y="598287"/>
            <a:ext cx="2222500" cy="7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>
            <p:extLst/>
          </p:nvPr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66" name="组合 165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67" name="流程图: 过程 166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合并 168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合并 169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十字形 25"/>
          <p:cNvSpPr/>
          <p:nvPr/>
        </p:nvSpPr>
        <p:spPr>
          <a:xfrm rot="18798906">
            <a:off x="10675892" y="14938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十字形 18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627255" y="4816220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</a:t>
            </a:r>
            <a:r>
              <a:rPr lang="en-US" altLang="zh-CN" sz="1400" dirty="0" smtClean="0"/>
              <a:t>pload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09574" y="2107115"/>
            <a:ext cx="10668564" cy="3520510"/>
            <a:chOff x="81557" y="1821474"/>
            <a:chExt cx="10748370" cy="3520510"/>
          </a:xfrm>
        </p:grpSpPr>
        <p:grpSp>
          <p:nvGrpSpPr>
            <p:cNvPr id="172" name="组合 171"/>
            <p:cNvGrpSpPr/>
            <p:nvPr/>
          </p:nvGrpSpPr>
          <p:grpSpPr>
            <a:xfrm>
              <a:off x="81557" y="1821474"/>
              <a:ext cx="10748370" cy="3520510"/>
              <a:chOff x="1900406" y="1671637"/>
              <a:chExt cx="8300870" cy="3601722"/>
            </a:xfrm>
          </p:grpSpPr>
          <p:sp>
            <p:nvSpPr>
              <p:cNvPr id="177" name="流程图: 过程 176"/>
              <p:cNvSpPr/>
              <p:nvPr/>
            </p:nvSpPr>
            <p:spPr>
              <a:xfrm>
                <a:off x="1900406" y="1671637"/>
                <a:ext cx="8300870" cy="360172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流程图: 过程 177"/>
              <p:cNvSpPr/>
              <p:nvPr/>
            </p:nvSpPr>
            <p:spPr>
              <a:xfrm>
                <a:off x="1900406" y="1675375"/>
                <a:ext cx="8300868" cy="29550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Upload PSW File</a:t>
                </a:r>
                <a:endParaRPr lang="zh-CN" altLang="en-US" sz="1400" dirty="0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522025" y="2299316"/>
              <a:ext cx="8194022" cy="657319"/>
              <a:chOff x="2815942" y="2242283"/>
              <a:chExt cx="8194022" cy="657319"/>
            </a:xfrm>
          </p:grpSpPr>
          <p:sp>
            <p:nvSpPr>
              <p:cNvPr id="180" name="流程图: 过程 179"/>
              <p:cNvSpPr/>
              <p:nvPr/>
            </p:nvSpPr>
            <p:spPr>
              <a:xfrm>
                <a:off x="4927756" y="2694032"/>
                <a:ext cx="6082208" cy="20557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C:\Users\Steve\Documents\My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work\01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Original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Requirements\001.docx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2815942" y="2242283"/>
                <a:ext cx="1197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From File System:</a:t>
                </a:r>
                <a:endParaRPr lang="zh-CN" altLang="en-US" sz="1100" dirty="0"/>
              </a:p>
            </p:txBody>
          </p:sp>
        </p:grpSp>
        <p:sp>
          <p:nvSpPr>
            <p:cNvPr id="190" name="圆角矩形 189"/>
            <p:cNvSpPr/>
            <p:nvPr/>
          </p:nvSpPr>
          <p:spPr>
            <a:xfrm>
              <a:off x="8901784" y="2747733"/>
              <a:ext cx="1087163" cy="19352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Browse</a:t>
              </a:r>
              <a:endParaRPr lang="zh-CN" altLang="en-US" sz="1400" dirty="0"/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460103" y="2264427"/>
              <a:ext cx="10266959" cy="1047081"/>
            </a:xfrm>
            <a:prstGeom prst="roundRect">
              <a:avLst>
                <a:gd name="adj" fmla="val 49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60104" y="3594723"/>
              <a:ext cx="7535823" cy="617015"/>
              <a:chOff x="2744499" y="2713777"/>
              <a:chExt cx="7535823" cy="617015"/>
            </a:xfrm>
          </p:grpSpPr>
          <p:sp>
            <p:nvSpPr>
              <p:cNvPr id="193" name="流程图: 过程 192"/>
              <p:cNvSpPr/>
              <p:nvPr/>
            </p:nvSpPr>
            <p:spPr>
              <a:xfrm>
                <a:off x="4942050" y="3094096"/>
                <a:ext cx="5338272" cy="23669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Https://QMS:9001/public/APAP/sample/kkjfkljaskjfjoejoj93940803284820kldfjksjd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2744499" y="2713777"/>
                <a:ext cx="1468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From External System:</a:t>
                </a:r>
                <a:endParaRPr lang="zh-CN" altLang="en-US" sz="1100" dirty="0"/>
              </a:p>
            </p:txBody>
          </p:sp>
        </p:grpSp>
        <p:sp>
          <p:nvSpPr>
            <p:cNvPr id="195" name="圆角矩形 194"/>
            <p:cNvSpPr/>
            <p:nvPr/>
          </p:nvSpPr>
          <p:spPr>
            <a:xfrm>
              <a:off x="4128498" y="482672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Upload</a:t>
              </a:r>
              <a:endParaRPr lang="zh-CN" altLang="en-US" sz="1400" dirty="0"/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5867324" y="482672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Cancel</a:t>
              </a:r>
              <a:endParaRPr lang="zh-CN" altLang="en-US" sz="1400" dirty="0"/>
            </a:p>
          </p:txBody>
        </p:sp>
        <p:sp>
          <p:nvSpPr>
            <p:cNvPr id="197" name="圆角矩形 196"/>
            <p:cNvSpPr/>
            <p:nvPr/>
          </p:nvSpPr>
          <p:spPr>
            <a:xfrm>
              <a:off x="460103" y="3516959"/>
              <a:ext cx="10266959" cy="980341"/>
            </a:xfrm>
            <a:prstGeom prst="roundRect">
              <a:avLst>
                <a:gd name="adj" fmla="val 49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235349" y="3977748"/>
              <a:ext cx="83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Unique Id:</a:t>
              </a:r>
              <a:endParaRPr lang="zh-CN" altLang="en-US" sz="1100" dirty="0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9038738" y="4006008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dc001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453632" y="3956668"/>
              <a:ext cx="1576084" cy="261610"/>
              <a:chOff x="491739" y="2723183"/>
              <a:chExt cx="1576084" cy="261610"/>
            </a:xfrm>
          </p:grpSpPr>
          <p:sp>
            <p:nvSpPr>
              <p:cNvPr id="201" name="文本框 200"/>
              <p:cNvSpPr txBox="1"/>
              <p:nvPr/>
            </p:nvSpPr>
            <p:spPr>
              <a:xfrm>
                <a:off x="491739" y="2723183"/>
                <a:ext cx="5645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Name:</a:t>
                </a:r>
                <a:endParaRPr lang="zh-CN" altLang="en-US" sz="1100" dirty="0"/>
              </a:p>
            </p:txBody>
          </p:sp>
          <p:sp>
            <p:nvSpPr>
              <p:cNvPr id="202" name="流程图: 过程 201"/>
              <p:cNvSpPr/>
              <p:nvPr/>
            </p:nvSpPr>
            <p:spPr>
              <a:xfrm>
                <a:off x="1060801" y="2761366"/>
                <a:ext cx="1007022" cy="20032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PSW file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491739" y="2723183"/>
              <a:ext cx="1576084" cy="261610"/>
              <a:chOff x="491739" y="2723183"/>
              <a:chExt cx="1576084" cy="261610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491739" y="2723183"/>
                <a:ext cx="5645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Name:</a:t>
                </a:r>
                <a:endParaRPr lang="zh-CN" altLang="en-US" sz="1100" dirty="0"/>
              </a:p>
            </p:txBody>
          </p:sp>
          <p:sp>
            <p:nvSpPr>
              <p:cNvPr id="205" name="流程图: 过程 204"/>
              <p:cNvSpPr/>
              <p:nvPr/>
            </p:nvSpPr>
            <p:spPr>
              <a:xfrm>
                <a:off x="1060801" y="2761366"/>
                <a:ext cx="1007022" cy="20032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PSW file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十字形 205"/>
          <p:cNvSpPr/>
          <p:nvPr/>
        </p:nvSpPr>
        <p:spPr>
          <a:xfrm rot="18798906">
            <a:off x="10555551" y="1932456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79874" y="3047071"/>
            <a:ext cx="108000" cy="108000"/>
            <a:chOff x="3049585" y="3142255"/>
            <a:chExt cx="963024" cy="890799"/>
          </a:xfrm>
        </p:grpSpPr>
        <p:sp>
          <p:nvSpPr>
            <p:cNvPr id="14" name="椭圆 13"/>
            <p:cNvSpPr/>
            <p:nvPr/>
          </p:nvSpPr>
          <p:spPr>
            <a:xfrm>
              <a:off x="3049585" y="3142255"/>
              <a:ext cx="963024" cy="8907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41272" y="3546392"/>
              <a:ext cx="157194" cy="118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7" name="椭圆 206"/>
          <p:cNvSpPr/>
          <p:nvPr/>
        </p:nvSpPr>
        <p:spPr>
          <a:xfrm>
            <a:off x="1289478" y="423651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33825"/>
            <a:ext cx="10545951" cy="5068574"/>
            <a:chOff x="2056733" y="1374735"/>
            <a:chExt cx="8144543" cy="4589039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374735"/>
              <a:ext cx="8144542" cy="45890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385190"/>
              <a:ext cx="8144543" cy="25722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09068" y="4503177"/>
            <a:ext cx="3689595" cy="261610"/>
            <a:chOff x="3244546" y="2803113"/>
            <a:chExt cx="3689595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141527" y="284620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244546" y="2803113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5" name="圆角矩形 184"/>
          <p:cNvSpPr/>
          <p:nvPr/>
        </p:nvSpPr>
        <p:spPr>
          <a:xfrm>
            <a:off x="260762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5690167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415611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544427" y="3612412"/>
            <a:ext cx="2565212" cy="430887"/>
            <a:chOff x="3416733" y="2628052"/>
            <a:chExt cx="2565212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9" y="2736901"/>
              <a:ext cx="1526136" cy="16095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8562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8643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APQP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00538" y="227289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2968120" y="2347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3486901" y="2274476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Tomy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5532547" y="2363004"/>
            <a:ext cx="274333" cy="72571"/>
            <a:chOff x="2745952" y="3380294"/>
            <a:chExt cx="274333" cy="7257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456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511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409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31019"/>
            <a:ext cx="274333" cy="72571"/>
            <a:chOff x="2745952" y="3380294"/>
            <a:chExt cx="274333" cy="72571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498378" y="3194852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696312" y="3281748"/>
            <a:ext cx="281190" cy="84129"/>
            <a:chOff x="2739095" y="3380865"/>
            <a:chExt cx="281190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0933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2887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1837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339899" y="3604459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6608281" y="3600732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59943" y="601921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6703531" y="2270535"/>
            <a:ext cx="2367249" cy="261610"/>
            <a:chOff x="3612360" y="2713777"/>
            <a:chExt cx="2367249" cy="261610"/>
          </a:xfrm>
        </p:grpSpPr>
        <p:sp>
          <p:nvSpPr>
            <p:cNvPr id="426" name="流程图: 过程 42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354781" y="2694610"/>
            <a:ext cx="2724444" cy="261610"/>
            <a:chOff x="3255165" y="2713777"/>
            <a:chExt cx="2724444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Approved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55165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61" name="流程图: 合并 160"/>
          <p:cNvSpPr/>
          <p:nvPr/>
        </p:nvSpPr>
        <p:spPr>
          <a:xfrm>
            <a:off x="8935533" y="27761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3393" y="598287"/>
            <a:ext cx="2222500" cy="7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66" name="组合 165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67" name="流程图: 过程 166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合并 168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合并 169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十字形 25"/>
          <p:cNvSpPr/>
          <p:nvPr/>
        </p:nvSpPr>
        <p:spPr>
          <a:xfrm rot="18798906">
            <a:off x="10675892" y="14938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十字形 18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627255" y="4816220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</a:t>
            </a:r>
            <a:r>
              <a:rPr lang="en-US" altLang="zh-CN" sz="1400" dirty="0" smtClean="0"/>
              <a:t>pload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03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33825"/>
            <a:ext cx="10545951" cy="5068574"/>
            <a:chOff x="2056733" y="1374735"/>
            <a:chExt cx="8144543" cy="4589039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374735"/>
              <a:ext cx="8144542" cy="45890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385190"/>
              <a:ext cx="8144543" cy="25722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09068" y="4503177"/>
            <a:ext cx="3689595" cy="261610"/>
            <a:chOff x="3244546" y="2803113"/>
            <a:chExt cx="3689595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141527" y="284620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244546" y="2803113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5" name="圆角矩形 184"/>
          <p:cNvSpPr/>
          <p:nvPr/>
        </p:nvSpPr>
        <p:spPr>
          <a:xfrm>
            <a:off x="260762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5690167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4156113" y="60297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544427" y="3612412"/>
            <a:ext cx="2565212" cy="430887"/>
            <a:chOff x="3416733" y="2628052"/>
            <a:chExt cx="2565212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9" y="2736901"/>
              <a:ext cx="1526136" cy="16095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8562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8643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APQP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00538" y="227289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2968120" y="2347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3486901" y="2274476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-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Tomy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5532547" y="2363004"/>
            <a:ext cx="274333" cy="72571"/>
            <a:chOff x="2745952" y="3380294"/>
            <a:chExt cx="274333" cy="7257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456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511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409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31019"/>
            <a:ext cx="274333" cy="72571"/>
            <a:chOff x="2745952" y="3380294"/>
            <a:chExt cx="274333" cy="72571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802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498378" y="3194852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696312" y="3281748"/>
            <a:ext cx="281190" cy="84129"/>
            <a:chOff x="2739095" y="3380865"/>
            <a:chExt cx="281190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0933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2887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1837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339899" y="3604459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6608281" y="3600732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59943" y="601921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6703531" y="2270535"/>
            <a:ext cx="2367249" cy="261610"/>
            <a:chOff x="3612360" y="2713777"/>
            <a:chExt cx="2367249" cy="261610"/>
          </a:xfrm>
        </p:grpSpPr>
        <p:sp>
          <p:nvSpPr>
            <p:cNvPr id="426" name="流程图: 过程 42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354781" y="2694610"/>
            <a:ext cx="2724444" cy="261610"/>
            <a:chOff x="3255165" y="2713777"/>
            <a:chExt cx="2724444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Approved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55165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61" name="流程图: 合并 160"/>
          <p:cNvSpPr/>
          <p:nvPr/>
        </p:nvSpPr>
        <p:spPr>
          <a:xfrm>
            <a:off x="8935533" y="27761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3393" y="598287"/>
            <a:ext cx="2222500" cy="7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66" name="组合 165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67" name="流程图: 过程 166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合并 168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合并 169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十字形 25"/>
          <p:cNvSpPr/>
          <p:nvPr/>
        </p:nvSpPr>
        <p:spPr>
          <a:xfrm rot="18798906">
            <a:off x="10675892" y="14938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十字形 18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627255" y="4816220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</a:t>
            </a:r>
            <a:r>
              <a:rPr lang="en-US" altLang="zh-CN" sz="1400" dirty="0" smtClean="0"/>
              <a:t>pload</a:t>
            </a:r>
            <a:endParaRPr lang="zh-CN" altLang="en-US" sz="1400" dirty="0"/>
          </a:p>
        </p:txBody>
      </p:sp>
      <p:grpSp>
        <p:nvGrpSpPr>
          <p:cNvPr id="172" name="组合 171"/>
          <p:cNvGrpSpPr/>
          <p:nvPr/>
        </p:nvGrpSpPr>
        <p:grpSpPr>
          <a:xfrm>
            <a:off x="1165344" y="2193257"/>
            <a:ext cx="10415584" cy="3669545"/>
            <a:chOff x="2157413" y="1671638"/>
            <a:chExt cx="8043862" cy="3322371"/>
          </a:xfrm>
        </p:grpSpPr>
        <p:sp>
          <p:nvSpPr>
            <p:cNvPr id="177" name="流程图: 过程 176"/>
            <p:cNvSpPr/>
            <p:nvPr/>
          </p:nvSpPr>
          <p:spPr>
            <a:xfrm>
              <a:off x="2157413" y="1671638"/>
              <a:ext cx="8043862" cy="332237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流程图: 过程 177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APQP Header Information</a:t>
              </a:r>
              <a:endParaRPr lang="zh-CN" altLang="en-US" sz="1400" dirty="0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460750" y="2716478"/>
            <a:ext cx="3549108" cy="261610"/>
            <a:chOff x="2701645" y="2713777"/>
            <a:chExt cx="3549108" cy="261610"/>
          </a:xfrm>
        </p:grpSpPr>
        <p:sp>
          <p:nvSpPr>
            <p:cNvPr id="180" name="流程图: 过程 179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APQP - </a:t>
              </a:r>
              <a:r>
                <a:rPr lang="en-US" altLang="zh-CN" sz="1200" dirty="0">
                  <a:solidFill>
                    <a:schemeClr val="tx1"/>
                  </a:solidFill>
                </a:rPr>
                <a:t>Engine Fuel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- 20180505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6486525" y="2740730"/>
            <a:ext cx="3669123" cy="261610"/>
            <a:chOff x="2581630" y="2713777"/>
            <a:chExt cx="3669123" cy="261610"/>
          </a:xfrm>
        </p:grpSpPr>
        <p:sp>
          <p:nvSpPr>
            <p:cNvPr id="191" name="流程图: 过程 190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Part Number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581630" y="2713777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Number :</a:t>
              </a:r>
              <a:endParaRPr lang="zh-CN" altLang="en-US" sz="1100" dirty="0"/>
            </a:p>
          </p:txBody>
        </p:sp>
      </p:grpSp>
      <p:sp>
        <p:nvSpPr>
          <p:cNvPr id="193" name="圆角矩形 192"/>
          <p:cNvSpPr/>
          <p:nvPr/>
        </p:nvSpPr>
        <p:spPr>
          <a:xfrm>
            <a:off x="5450006" y="53305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1371126" y="318279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Drawing Info:</a:t>
            </a:r>
            <a:endParaRPr lang="zh-CN" altLang="en-US" sz="1100" dirty="0"/>
          </a:p>
        </p:txBody>
      </p:sp>
      <p:graphicFrame>
        <p:nvGraphicFramePr>
          <p:cNvPr id="195" name="表格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53751"/>
              </p:ext>
            </p:extLst>
          </p:nvPr>
        </p:nvGraphicFramePr>
        <p:xfrm>
          <a:off x="2344325" y="3561359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63">
                  <a:extLst>
                    <a:ext uri="{9D8B030D-6E8A-4147-A177-3AD203B41FA5}">
                      <a16:colId xmlns:a16="http://schemas.microsoft.com/office/drawing/2014/main" val="439060705"/>
                    </a:ext>
                  </a:extLst>
                </a:gridCol>
                <a:gridCol w="3193638">
                  <a:extLst>
                    <a:ext uri="{9D8B030D-6E8A-4147-A177-3AD203B41FA5}">
                      <a16:colId xmlns:a16="http://schemas.microsoft.com/office/drawing/2014/main" val="2495678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6962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6566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Drawing Number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Drawing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Version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3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</a:rPr>
                        <a:t>Test 1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</a:rPr>
                        <a:t>Test 2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5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 smtClean="0">
                          <a:solidFill>
                            <a:srgbClr val="0070C0"/>
                          </a:solidFill>
                        </a:rPr>
                        <a:t>Test 3</a:t>
                      </a:r>
                      <a:endParaRPr lang="zh-CN" altLang="en-US" sz="14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09190"/>
                  </a:ext>
                </a:extLst>
              </a:tr>
            </a:tbl>
          </a:graphicData>
        </a:graphic>
      </p:graphicFrame>
      <p:sp>
        <p:nvSpPr>
          <p:cNvPr id="196" name="十字形 195"/>
          <p:cNvSpPr/>
          <p:nvPr/>
        </p:nvSpPr>
        <p:spPr>
          <a:xfrm rot="18798906">
            <a:off x="11298667" y="227997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APQP/PPAP/PPQP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45470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282032" y="4969015"/>
            <a:ext cx="9651604" cy="239527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Double click the APQP task for Editing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28" name="矩形 22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流程图: 摘录 228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APQP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19515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19515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19515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19515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19515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19515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2600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0596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37874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2977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5454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0312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5550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51177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414342" y="1482263"/>
            <a:ext cx="10415584" cy="4947112"/>
            <a:chOff x="2157413" y="1364519"/>
            <a:chExt cx="8043862" cy="4479069"/>
          </a:xfrm>
        </p:grpSpPr>
        <p:sp>
          <p:nvSpPr>
            <p:cNvPr id="129" name="流程图: 过程 128"/>
            <p:cNvSpPr/>
            <p:nvPr/>
          </p:nvSpPr>
          <p:spPr>
            <a:xfrm>
              <a:off x="2157413" y="1365205"/>
              <a:ext cx="8043862" cy="447838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过程 129"/>
            <p:cNvSpPr/>
            <p:nvPr/>
          </p:nvSpPr>
          <p:spPr>
            <a:xfrm>
              <a:off x="2157413" y="1364519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Task Information</a:t>
              </a:r>
              <a:endParaRPr lang="zh-CN" altLang="en-US" sz="14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066035" y="19832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01449" y="2426593"/>
            <a:ext cx="2572402" cy="261610"/>
            <a:chOff x="3421955" y="2713777"/>
            <a:chExt cx="2572402" cy="261610"/>
          </a:xfrm>
        </p:grpSpPr>
        <p:sp>
          <p:nvSpPr>
            <p:cNvPr id="135" name="流程图: 过程 13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Buyer1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421955" y="271377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Relative </a:t>
              </a:r>
              <a:r>
                <a:rPr lang="en-US" altLang="zh-CN" sz="1100" dirty="0" err="1" smtClean="0"/>
                <a:t>Dept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530814" y="2440805"/>
            <a:ext cx="2338674" cy="261610"/>
            <a:chOff x="3640935" y="2713777"/>
            <a:chExt cx="2338674" cy="261610"/>
          </a:xfrm>
        </p:grpSpPr>
        <p:sp>
          <p:nvSpPr>
            <p:cNvPr id="138" name="流程图: 过程 13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640935" y="2713777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Category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3347859" y="6048578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956626" y="602564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42" name="流程图: 合并 141"/>
          <p:cNvSpPr/>
          <p:nvPr/>
        </p:nvSpPr>
        <p:spPr>
          <a:xfrm>
            <a:off x="2929235" y="25103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19913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Received Sourcing Nomination Letter (SNL)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sp>
        <p:nvSpPr>
          <p:cNvPr id="146" name="流程图: 合并 145"/>
          <p:cNvSpPr/>
          <p:nvPr/>
        </p:nvSpPr>
        <p:spPr>
          <a:xfrm>
            <a:off x="5749420" y="252849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/>
          <p:cNvGrpSpPr/>
          <p:nvPr/>
        </p:nvGrpSpPr>
        <p:grpSpPr>
          <a:xfrm>
            <a:off x="6764501" y="2433210"/>
            <a:ext cx="2338674" cy="261610"/>
            <a:chOff x="3640935" y="2713777"/>
            <a:chExt cx="2338674" cy="261610"/>
          </a:xfrm>
        </p:grpSpPr>
        <p:sp>
          <p:nvSpPr>
            <p:cNvPr id="148" name="流程图: 过程 14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1,a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640935" y="271377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PPAP No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902314" y="290721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2968520" y="299490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37571" y="2859035"/>
            <a:ext cx="2367249" cy="261610"/>
            <a:chOff x="3612360" y="2713777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- 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96447" y="294777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653849" y="3255252"/>
            <a:ext cx="2420002" cy="430887"/>
            <a:chOff x="3574355" y="2599477"/>
            <a:chExt cx="24200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34602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3339899" y="3350502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5529920" y="3441190"/>
            <a:ext cx="281190" cy="84129"/>
            <a:chOff x="2739095" y="3380865"/>
            <a:chExt cx="281190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530773" y="3828956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8789589" y="3902072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03022" y="4551488"/>
            <a:ext cx="3797524" cy="430887"/>
            <a:chOff x="3416733" y="2628052"/>
            <a:chExt cx="3797524" cy="430887"/>
          </a:xfrm>
        </p:grpSpPr>
        <p:sp>
          <p:nvSpPr>
            <p:cNvPr id="197" name="流程图: 过程 196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</a:t>
              </a:r>
              <a:r>
                <a:rPr lang="en-US" altLang="zh-CN" sz="1200" u="sng" dirty="0">
                  <a:solidFill>
                    <a:srgbClr val="0070C0"/>
                  </a:solidFill>
                </a:rPr>
                <a:t>Kick-off Notification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Letter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sp>
        <p:nvSpPr>
          <p:cNvPr id="200" name="圆角矩形 199"/>
          <p:cNvSpPr/>
          <p:nvPr/>
        </p:nvSpPr>
        <p:spPr>
          <a:xfrm>
            <a:off x="5195384" y="603553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21947" y="5153964"/>
            <a:ext cx="3807049" cy="695175"/>
            <a:chOff x="491924" y="4935110"/>
            <a:chExt cx="3807049" cy="695175"/>
          </a:xfrm>
        </p:grpSpPr>
        <p:grpSp>
          <p:nvGrpSpPr>
            <p:cNvPr id="201" name="组合 200"/>
            <p:cNvGrpSpPr/>
            <p:nvPr/>
          </p:nvGrpSpPr>
          <p:grpSpPr>
            <a:xfrm>
              <a:off x="491924" y="4935110"/>
              <a:ext cx="3807049" cy="261610"/>
              <a:chOff x="3416733" y="2628052"/>
              <a:chExt cx="3807049" cy="261610"/>
            </a:xfrm>
          </p:grpSpPr>
          <p:sp>
            <p:nvSpPr>
              <p:cNvPr id="202" name="流程图: 过程 201"/>
              <p:cNvSpPr/>
              <p:nvPr/>
            </p:nvSpPr>
            <p:spPr>
              <a:xfrm>
                <a:off x="4465333" y="267975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u="sng" dirty="0">
                    <a:solidFill>
                      <a:srgbClr val="0070C0"/>
                    </a:solidFill>
                  </a:rPr>
                  <a:t>APQP Kick-off Notification </a:t>
                </a:r>
                <a:r>
                  <a:rPr lang="en-US" altLang="zh-CN" sz="1000" u="sng" dirty="0" smtClean="0">
                    <a:solidFill>
                      <a:srgbClr val="0070C0"/>
                    </a:solidFill>
                  </a:rPr>
                  <a:t>Letter</a:t>
                </a:r>
                <a:endParaRPr lang="zh-CN" altLang="en-US" sz="10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05" name="流程图: 过程 204"/>
            <p:cNvSpPr/>
            <p:nvPr/>
          </p:nvSpPr>
          <p:spPr>
            <a:xfrm>
              <a:off x="1532623" y="5198372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0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1000" u="sng" dirty="0">
                <a:solidFill>
                  <a:srgbClr val="0070C0"/>
                </a:solidFill>
              </a:endParaRPr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1533235" y="54261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0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10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63374" y="3702927"/>
            <a:ext cx="2420002" cy="430887"/>
            <a:chOff x="3574355" y="2599477"/>
            <a:chExt cx="2420002" cy="430887"/>
          </a:xfrm>
        </p:grpSpPr>
        <p:sp>
          <p:nvSpPr>
            <p:cNvPr id="211" name="流程图: 过程 21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2748620" y="3898390"/>
            <a:ext cx="281190" cy="84129"/>
            <a:chOff x="2739095" y="3380865"/>
            <a:chExt cx="281190" cy="84129"/>
          </a:xfrm>
        </p:grpSpPr>
        <p:grpSp>
          <p:nvGrpSpPr>
            <p:cNvPr id="214" name="组合 213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6" name="直接连接符 215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流程图: 合并 214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3359364" y="3793355"/>
            <a:ext cx="2510124" cy="261610"/>
            <a:chOff x="3469485" y="2713777"/>
            <a:chExt cx="2510124" cy="261610"/>
          </a:xfrm>
        </p:grpSpPr>
        <p:sp>
          <p:nvSpPr>
            <p:cNvPr id="219" name="流程图: 过程 21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3356146" y="4215306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37256" y="4199866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499071" y="2871735"/>
            <a:ext cx="2367249" cy="261610"/>
            <a:chOff x="3612360" y="2713777"/>
            <a:chExt cx="2367249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sp>
        <p:nvSpPr>
          <p:cNvPr id="230" name="十字形 229"/>
          <p:cNvSpPr/>
          <p:nvPr/>
        </p:nvSpPr>
        <p:spPr>
          <a:xfrm rot="18798906">
            <a:off x="10555550" y="1900830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36697" y="673100"/>
            <a:ext cx="2278891" cy="74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5705274" y="4518175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32" name="表格 231"/>
          <p:cNvGraphicFramePr>
            <a:graphicFrameLocks noGrp="1"/>
          </p:cNvGraphicFramePr>
          <p:nvPr/>
        </p:nvGraphicFramePr>
        <p:xfrm>
          <a:off x="6008661" y="4798878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3" name="组合 232"/>
          <p:cNvGrpSpPr/>
          <p:nvPr/>
        </p:nvGrpSpPr>
        <p:grpSpPr>
          <a:xfrm>
            <a:off x="9753306" y="4814344"/>
            <a:ext cx="142435" cy="1040133"/>
            <a:chOff x="10415587" y="3971295"/>
            <a:chExt cx="142435" cy="1040133"/>
          </a:xfrm>
        </p:grpSpPr>
        <p:sp>
          <p:nvSpPr>
            <p:cNvPr id="234" name="流程图: 过程 23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流程图: 合并 23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流程图: 合并 23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十字形 237"/>
          <p:cNvSpPr/>
          <p:nvPr/>
        </p:nvSpPr>
        <p:spPr>
          <a:xfrm>
            <a:off x="6588340" y="4582989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十字形 238"/>
          <p:cNvSpPr/>
          <p:nvPr/>
        </p:nvSpPr>
        <p:spPr>
          <a:xfrm>
            <a:off x="1306612" y="54587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/>
          <p:cNvGrpSpPr/>
          <p:nvPr/>
        </p:nvGrpSpPr>
        <p:grpSpPr>
          <a:xfrm>
            <a:off x="6356571" y="3329072"/>
            <a:ext cx="2748249" cy="261610"/>
            <a:chOff x="3231360" y="2713777"/>
            <a:chExt cx="2748249" cy="261610"/>
          </a:xfrm>
        </p:grpSpPr>
        <p:sp>
          <p:nvSpPr>
            <p:cNvPr id="241" name="流程图: 过程 24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Waiting For Approve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32313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243" name="流程图: 合并 242"/>
          <p:cNvSpPr/>
          <p:nvPr/>
        </p:nvSpPr>
        <p:spPr>
          <a:xfrm>
            <a:off x="8987920" y="341749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十字形 198"/>
          <p:cNvSpPr/>
          <p:nvPr/>
        </p:nvSpPr>
        <p:spPr>
          <a:xfrm rot="18798906">
            <a:off x="10555550" y="1584720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4" name="组合 203"/>
          <p:cNvGrpSpPr/>
          <p:nvPr/>
        </p:nvGrpSpPr>
        <p:grpSpPr>
          <a:xfrm>
            <a:off x="4335884" y="5203037"/>
            <a:ext cx="142435" cy="656514"/>
            <a:chOff x="11444285" y="2527589"/>
            <a:chExt cx="233476" cy="564057"/>
          </a:xfrm>
        </p:grpSpPr>
        <p:sp>
          <p:nvSpPr>
            <p:cNvPr id="207" name="流程图: 过程 206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流程图: 合并 208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合并 243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8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Reports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Management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00025" y="2286000"/>
            <a:ext cx="2336006" cy="777571"/>
            <a:chOff x="200025" y="2286000"/>
            <a:chExt cx="2336006" cy="777571"/>
          </a:xfrm>
        </p:grpSpPr>
        <p:sp>
          <p:nvSpPr>
            <p:cNvPr id="17" name="矩形 16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Project Statistic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Supplier Statistic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流程图: 过程 4"/>
          <p:cNvSpPr/>
          <p:nvPr/>
        </p:nvSpPr>
        <p:spPr>
          <a:xfrm rot="19781140">
            <a:off x="1219331" y="3221831"/>
            <a:ext cx="4800600" cy="1585913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To Be Defined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5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28" name="矩形 22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流程图: 摘录 228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APQP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19515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19515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19515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19515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19515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19515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2600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0596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37874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2977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5454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0312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5550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51177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414342" y="1482263"/>
            <a:ext cx="10415584" cy="4947112"/>
            <a:chOff x="2157413" y="1364519"/>
            <a:chExt cx="8043862" cy="4479069"/>
          </a:xfrm>
        </p:grpSpPr>
        <p:sp>
          <p:nvSpPr>
            <p:cNvPr id="129" name="流程图: 过程 128"/>
            <p:cNvSpPr/>
            <p:nvPr/>
          </p:nvSpPr>
          <p:spPr>
            <a:xfrm>
              <a:off x="2157413" y="1365205"/>
              <a:ext cx="8043862" cy="447838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过程 129"/>
            <p:cNvSpPr/>
            <p:nvPr/>
          </p:nvSpPr>
          <p:spPr>
            <a:xfrm>
              <a:off x="2157413" y="1364519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APQP Task Information</a:t>
              </a:r>
              <a:endParaRPr lang="zh-CN" altLang="en-US" sz="14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066035" y="19832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01449" y="2426593"/>
            <a:ext cx="2572402" cy="261610"/>
            <a:chOff x="3421955" y="2713777"/>
            <a:chExt cx="2572402" cy="261610"/>
          </a:xfrm>
        </p:grpSpPr>
        <p:sp>
          <p:nvSpPr>
            <p:cNvPr id="135" name="流程图: 过程 13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Buyer1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421955" y="271377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Relative </a:t>
              </a:r>
              <a:r>
                <a:rPr lang="en-US" altLang="zh-CN" sz="1100" dirty="0" err="1" smtClean="0"/>
                <a:t>Dept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530814" y="2440805"/>
            <a:ext cx="2338674" cy="261610"/>
            <a:chOff x="3640935" y="2713777"/>
            <a:chExt cx="2338674" cy="261610"/>
          </a:xfrm>
        </p:grpSpPr>
        <p:sp>
          <p:nvSpPr>
            <p:cNvPr id="138" name="流程图: 过程 13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640935" y="2713777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Category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3347859" y="6048578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956626" y="602564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42" name="流程图: 合并 141"/>
          <p:cNvSpPr/>
          <p:nvPr/>
        </p:nvSpPr>
        <p:spPr>
          <a:xfrm>
            <a:off x="2929235" y="251034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19913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Received Sourcing Nomination Letter (SNL)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sp>
        <p:nvSpPr>
          <p:cNvPr id="146" name="流程图: 合并 145"/>
          <p:cNvSpPr/>
          <p:nvPr/>
        </p:nvSpPr>
        <p:spPr>
          <a:xfrm>
            <a:off x="5749420" y="252849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/>
          <p:cNvGrpSpPr/>
          <p:nvPr/>
        </p:nvGrpSpPr>
        <p:grpSpPr>
          <a:xfrm>
            <a:off x="6764501" y="2433210"/>
            <a:ext cx="2338674" cy="261610"/>
            <a:chOff x="3640935" y="2713777"/>
            <a:chExt cx="2338674" cy="261610"/>
          </a:xfrm>
        </p:grpSpPr>
        <p:sp>
          <p:nvSpPr>
            <p:cNvPr id="148" name="流程图: 过程 14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1,a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640935" y="271377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PPAP No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902314" y="290721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2968520" y="299490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37571" y="2859035"/>
            <a:ext cx="2367249" cy="261610"/>
            <a:chOff x="3612360" y="2713777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- 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96447" y="294777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653849" y="3255252"/>
            <a:ext cx="2420002" cy="430887"/>
            <a:chOff x="3574355" y="2599477"/>
            <a:chExt cx="24200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34602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3339899" y="3350502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5529920" y="3441190"/>
            <a:ext cx="281190" cy="84129"/>
            <a:chOff x="2739095" y="3380865"/>
            <a:chExt cx="281190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530773" y="3828956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8789589" y="3902072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03022" y="4551488"/>
            <a:ext cx="3797524" cy="430887"/>
            <a:chOff x="3416733" y="2628052"/>
            <a:chExt cx="3797524" cy="430887"/>
          </a:xfrm>
        </p:grpSpPr>
        <p:sp>
          <p:nvSpPr>
            <p:cNvPr id="197" name="流程图: 过程 196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</a:t>
              </a:r>
              <a:r>
                <a:rPr lang="en-US" altLang="zh-CN" sz="1200" u="sng" dirty="0">
                  <a:solidFill>
                    <a:srgbClr val="0070C0"/>
                  </a:solidFill>
                </a:rPr>
                <a:t>Kick-off Notification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Letter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sp>
        <p:nvSpPr>
          <p:cNvPr id="200" name="圆角矩形 199"/>
          <p:cNvSpPr/>
          <p:nvPr/>
        </p:nvSpPr>
        <p:spPr>
          <a:xfrm>
            <a:off x="5195384" y="603553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21947" y="5153964"/>
            <a:ext cx="3807049" cy="695175"/>
            <a:chOff x="491924" y="4935110"/>
            <a:chExt cx="3807049" cy="695175"/>
          </a:xfrm>
        </p:grpSpPr>
        <p:grpSp>
          <p:nvGrpSpPr>
            <p:cNvPr id="201" name="组合 200"/>
            <p:cNvGrpSpPr/>
            <p:nvPr/>
          </p:nvGrpSpPr>
          <p:grpSpPr>
            <a:xfrm>
              <a:off x="491924" y="4935110"/>
              <a:ext cx="3807049" cy="261610"/>
              <a:chOff x="3416733" y="2628052"/>
              <a:chExt cx="3807049" cy="261610"/>
            </a:xfrm>
          </p:grpSpPr>
          <p:sp>
            <p:nvSpPr>
              <p:cNvPr id="202" name="流程图: 过程 201"/>
              <p:cNvSpPr/>
              <p:nvPr/>
            </p:nvSpPr>
            <p:spPr>
              <a:xfrm>
                <a:off x="4465333" y="267975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u="sng" dirty="0">
                    <a:solidFill>
                      <a:srgbClr val="0070C0"/>
                    </a:solidFill>
                  </a:rPr>
                  <a:t>APQP Kick-off Notification </a:t>
                </a:r>
                <a:r>
                  <a:rPr lang="en-US" altLang="zh-CN" sz="1000" u="sng" dirty="0" smtClean="0">
                    <a:solidFill>
                      <a:srgbClr val="0070C0"/>
                    </a:solidFill>
                  </a:rPr>
                  <a:t>Letter</a:t>
                </a:r>
                <a:endParaRPr lang="zh-CN" altLang="en-US" sz="10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05" name="流程图: 过程 204"/>
            <p:cNvSpPr/>
            <p:nvPr/>
          </p:nvSpPr>
          <p:spPr>
            <a:xfrm>
              <a:off x="1532623" y="5198372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0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1000" u="sng" dirty="0">
                <a:solidFill>
                  <a:srgbClr val="0070C0"/>
                </a:solidFill>
              </a:endParaRPr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1533235" y="54261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0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10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63374" y="3702927"/>
            <a:ext cx="2420002" cy="430887"/>
            <a:chOff x="3574355" y="2599477"/>
            <a:chExt cx="2420002" cy="430887"/>
          </a:xfrm>
        </p:grpSpPr>
        <p:sp>
          <p:nvSpPr>
            <p:cNvPr id="211" name="流程图: 过程 21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2748620" y="3898390"/>
            <a:ext cx="281190" cy="84129"/>
            <a:chOff x="2739095" y="3380865"/>
            <a:chExt cx="281190" cy="84129"/>
          </a:xfrm>
        </p:grpSpPr>
        <p:grpSp>
          <p:nvGrpSpPr>
            <p:cNvPr id="214" name="组合 213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6" name="直接连接符 215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流程图: 合并 214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3359364" y="3793355"/>
            <a:ext cx="2510124" cy="261610"/>
            <a:chOff x="3469485" y="2713777"/>
            <a:chExt cx="2510124" cy="261610"/>
          </a:xfrm>
        </p:grpSpPr>
        <p:sp>
          <p:nvSpPr>
            <p:cNvPr id="219" name="流程图: 过程 218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3356146" y="4215306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37256" y="4199866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499071" y="2871735"/>
            <a:ext cx="2367249" cy="261610"/>
            <a:chOff x="3612360" y="2713777"/>
            <a:chExt cx="2367249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sp>
        <p:nvSpPr>
          <p:cNvPr id="230" name="十字形 229"/>
          <p:cNvSpPr/>
          <p:nvPr/>
        </p:nvSpPr>
        <p:spPr>
          <a:xfrm rot="18798906">
            <a:off x="10555550" y="1900830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36697" y="673100"/>
            <a:ext cx="2278891" cy="74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5705274" y="4518175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32" name="表格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23970"/>
              </p:ext>
            </p:extLst>
          </p:nvPr>
        </p:nvGraphicFramePr>
        <p:xfrm>
          <a:off x="6008661" y="4798878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3" name="组合 232"/>
          <p:cNvGrpSpPr/>
          <p:nvPr/>
        </p:nvGrpSpPr>
        <p:grpSpPr>
          <a:xfrm>
            <a:off x="9753306" y="4814344"/>
            <a:ext cx="142435" cy="1040133"/>
            <a:chOff x="10415587" y="3971295"/>
            <a:chExt cx="142435" cy="1040133"/>
          </a:xfrm>
        </p:grpSpPr>
        <p:sp>
          <p:nvSpPr>
            <p:cNvPr id="234" name="流程图: 过程 23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流程图: 合并 23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流程图: 合并 23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十字形 237"/>
          <p:cNvSpPr/>
          <p:nvPr/>
        </p:nvSpPr>
        <p:spPr>
          <a:xfrm>
            <a:off x="6588340" y="4582989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十字形 238"/>
          <p:cNvSpPr/>
          <p:nvPr/>
        </p:nvSpPr>
        <p:spPr>
          <a:xfrm>
            <a:off x="1306612" y="54587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/>
          <p:cNvGrpSpPr/>
          <p:nvPr/>
        </p:nvGrpSpPr>
        <p:grpSpPr>
          <a:xfrm>
            <a:off x="6356571" y="3329072"/>
            <a:ext cx="2748249" cy="261610"/>
            <a:chOff x="3231360" y="2713777"/>
            <a:chExt cx="2748249" cy="261610"/>
          </a:xfrm>
        </p:grpSpPr>
        <p:sp>
          <p:nvSpPr>
            <p:cNvPr id="241" name="流程图: 过程 24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Approved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32313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243" name="流程图: 合并 242"/>
          <p:cNvSpPr/>
          <p:nvPr/>
        </p:nvSpPr>
        <p:spPr>
          <a:xfrm>
            <a:off x="8987920" y="341749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十字形 243"/>
          <p:cNvSpPr/>
          <p:nvPr/>
        </p:nvSpPr>
        <p:spPr>
          <a:xfrm rot="18798906">
            <a:off x="10533324" y="156936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5" name="组合 244"/>
          <p:cNvGrpSpPr/>
          <p:nvPr/>
        </p:nvGrpSpPr>
        <p:grpSpPr>
          <a:xfrm>
            <a:off x="4269657" y="5190829"/>
            <a:ext cx="142435" cy="656514"/>
            <a:chOff x="11444285" y="2527589"/>
            <a:chExt cx="233476" cy="564057"/>
          </a:xfrm>
        </p:grpSpPr>
        <p:sp>
          <p:nvSpPr>
            <p:cNvPr id="246" name="流程图: 过程 245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合并 247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合并 248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Create APQP/PPAP/PPQP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47642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726356" y="3540800"/>
            <a:ext cx="1712354" cy="2494897"/>
            <a:chOff x="1665510" y="2856787"/>
            <a:chExt cx="1712354" cy="24948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5" name="文本框 74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665510" y="42450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665510" y="50746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665510" y="45196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665510" y="48035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9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79" name="十字形 178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79" name="十字形 178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914598" y="1877633"/>
            <a:ext cx="10415584" cy="4077880"/>
            <a:chOff x="414342" y="1821475"/>
            <a:chExt cx="10415584" cy="4077880"/>
          </a:xfrm>
        </p:grpSpPr>
        <p:grpSp>
          <p:nvGrpSpPr>
            <p:cNvPr id="188" name="组合 187"/>
            <p:cNvGrpSpPr/>
            <p:nvPr/>
          </p:nvGrpSpPr>
          <p:grpSpPr>
            <a:xfrm>
              <a:off x="414342" y="1821475"/>
              <a:ext cx="10415584" cy="4077880"/>
              <a:chOff x="648100" y="1821475"/>
              <a:chExt cx="8797493" cy="4319214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648100" y="1821475"/>
                <a:ext cx="8797493" cy="4319214"/>
                <a:chOff x="2157413" y="1671638"/>
                <a:chExt cx="8043862" cy="4171950"/>
              </a:xfrm>
            </p:grpSpPr>
            <p:sp>
              <p:nvSpPr>
                <p:cNvPr id="205" name="流程图: 过程 204"/>
                <p:cNvSpPr/>
                <p:nvPr/>
              </p:nvSpPr>
              <p:spPr>
                <a:xfrm>
                  <a:off x="2157413" y="1671638"/>
                  <a:ext cx="8043862" cy="4171950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流程图: 过程 205"/>
                <p:cNvSpPr/>
                <p:nvPr/>
              </p:nvSpPr>
              <p:spPr>
                <a:xfrm>
                  <a:off x="2157413" y="1675375"/>
                  <a:ext cx="8043862" cy="324876"/>
                </a:xfrm>
                <a:prstGeom prst="flowChartProcess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 smtClean="0"/>
                    <a:t>Add Comment</a:t>
                  </a:r>
                  <a:endParaRPr lang="zh-CN" altLang="en-US" sz="1400" dirty="0"/>
                </a:p>
              </p:txBody>
            </p:sp>
          </p:grpSp>
          <p:grpSp>
            <p:nvGrpSpPr>
              <p:cNvPr id="201" name="组合 200"/>
              <p:cNvGrpSpPr/>
              <p:nvPr/>
            </p:nvGrpSpPr>
            <p:grpSpPr>
              <a:xfrm>
                <a:off x="9181700" y="1872170"/>
                <a:ext cx="180000" cy="180000"/>
                <a:chOff x="11712535" y="472099"/>
                <a:chExt cx="810347" cy="757164"/>
              </a:xfrm>
            </p:grpSpPr>
            <p:sp>
              <p:nvSpPr>
                <p:cNvPr id="202" name="矩形 201"/>
                <p:cNvSpPr/>
                <p:nvPr/>
              </p:nvSpPr>
              <p:spPr>
                <a:xfrm>
                  <a:off x="11712535" y="472099"/>
                  <a:ext cx="796885" cy="757164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3" name="直接连接符 202"/>
                <p:cNvCxnSpPr/>
                <p:nvPr/>
              </p:nvCxnSpPr>
              <p:spPr>
                <a:xfrm>
                  <a:off x="11719266" y="486683"/>
                  <a:ext cx="803616" cy="740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H="1">
                  <a:off x="11719266" y="472099"/>
                  <a:ext cx="803616" cy="7371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组合 188"/>
            <p:cNvGrpSpPr/>
            <p:nvPr/>
          </p:nvGrpSpPr>
          <p:grpSpPr>
            <a:xfrm>
              <a:off x="569654" y="2289794"/>
              <a:ext cx="2635480" cy="261610"/>
              <a:chOff x="2858807" y="2713777"/>
              <a:chExt cx="2635480" cy="261610"/>
            </a:xfrm>
          </p:grpSpPr>
          <p:sp>
            <p:nvSpPr>
              <p:cNvPr id="198" name="流程图: 过程 197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Sequence Number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2858807" y="2713777"/>
                <a:ext cx="9957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Comment Id. :</a:t>
                </a:r>
                <a:endParaRPr lang="zh-CN" altLang="en-US" sz="1100" dirty="0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751022" y="2299316"/>
              <a:ext cx="2364011" cy="261610"/>
              <a:chOff x="3130276" y="2713777"/>
              <a:chExt cx="2364011" cy="261610"/>
            </a:xfrm>
          </p:grpSpPr>
          <p:sp>
            <p:nvSpPr>
              <p:cNvPr id="196" name="流程图: 过程 195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</a:rPr>
                  <a:t>Current User name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3130276" y="2713777"/>
                <a:ext cx="6543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Author :</a:t>
                </a:r>
                <a:endParaRPr lang="zh-CN" altLang="en-US" sz="1100" dirty="0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793495" y="2770810"/>
              <a:ext cx="9569118" cy="1972640"/>
              <a:chOff x="3087411" y="2713777"/>
              <a:chExt cx="9569118" cy="1972640"/>
            </a:xfrm>
          </p:grpSpPr>
          <p:sp>
            <p:nvSpPr>
              <p:cNvPr id="194" name="流程图: 过程 193"/>
              <p:cNvSpPr/>
              <p:nvPr/>
            </p:nvSpPr>
            <p:spPr>
              <a:xfrm>
                <a:off x="3970486" y="2736900"/>
                <a:ext cx="8686043" cy="1949517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文本框 194"/>
              <p:cNvSpPr txBox="1"/>
              <p:nvPr/>
            </p:nvSpPr>
            <p:spPr>
              <a:xfrm>
                <a:off x="3087411" y="2713777"/>
                <a:ext cx="75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</a:t>
                </a:r>
                <a:r>
                  <a:rPr lang="en-US" altLang="zh-CN" sz="1100" dirty="0" smtClean="0"/>
                  <a:t>ontent. :</a:t>
                </a:r>
                <a:endParaRPr lang="zh-CN" altLang="en-US" sz="1100" dirty="0"/>
              </a:p>
            </p:txBody>
          </p:sp>
        </p:grpSp>
        <p:sp>
          <p:nvSpPr>
            <p:cNvPr id="192" name="圆角矩形 191"/>
            <p:cNvSpPr/>
            <p:nvPr/>
          </p:nvSpPr>
          <p:spPr>
            <a:xfrm>
              <a:off x="4329523" y="5176841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Save</a:t>
              </a:r>
              <a:endParaRPr lang="zh-CN" altLang="en-US" sz="1400" dirty="0"/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5968173" y="517684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Cancel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6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Waiting For Approve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79" name="十字形 178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109574" y="2107115"/>
            <a:ext cx="10668564" cy="3520510"/>
            <a:chOff x="81557" y="1821474"/>
            <a:chExt cx="10748370" cy="3520510"/>
          </a:xfrm>
        </p:grpSpPr>
        <p:grpSp>
          <p:nvGrpSpPr>
            <p:cNvPr id="188" name="组合 187"/>
            <p:cNvGrpSpPr/>
            <p:nvPr/>
          </p:nvGrpSpPr>
          <p:grpSpPr>
            <a:xfrm>
              <a:off x="81557" y="1821474"/>
              <a:ext cx="10748370" cy="3520510"/>
              <a:chOff x="1900406" y="1671637"/>
              <a:chExt cx="8300870" cy="3601722"/>
            </a:xfrm>
          </p:grpSpPr>
          <p:sp>
            <p:nvSpPr>
              <p:cNvPr id="208" name="流程图: 过程 207"/>
              <p:cNvSpPr/>
              <p:nvPr/>
            </p:nvSpPr>
            <p:spPr>
              <a:xfrm>
                <a:off x="1900406" y="1671637"/>
                <a:ext cx="8300870" cy="360172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流程图: 过程 208"/>
              <p:cNvSpPr/>
              <p:nvPr/>
            </p:nvSpPr>
            <p:spPr>
              <a:xfrm>
                <a:off x="1900406" y="1675376"/>
                <a:ext cx="8300868" cy="283095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Upload PSW File</a:t>
                </a:r>
                <a:endParaRPr lang="zh-CN" altLang="en-US" sz="1400" dirty="0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22025" y="2299316"/>
              <a:ext cx="8194022" cy="657319"/>
              <a:chOff x="2815942" y="2242283"/>
              <a:chExt cx="8194022" cy="657319"/>
            </a:xfrm>
          </p:grpSpPr>
          <p:sp>
            <p:nvSpPr>
              <p:cNvPr id="206" name="流程图: 过程 205"/>
              <p:cNvSpPr/>
              <p:nvPr/>
            </p:nvSpPr>
            <p:spPr>
              <a:xfrm>
                <a:off x="4927756" y="2694032"/>
                <a:ext cx="6082208" cy="20557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C:\Users\Steve\Documents\My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work\01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Original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Requirements\001.docx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2815942" y="2242283"/>
                <a:ext cx="1197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From File System:</a:t>
                </a:r>
                <a:endParaRPr lang="zh-CN" altLang="en-US" sz="1100" dirty="0"/>
              </a:p>
            </p:txBody>
          </p:sp>
        </p:grpSp>
        <p:sp>
          <p:nvSpPr>
            <p:cNvPr id="190" name="圆角矩形 189"/>
            <p:cNvSpPr/>
            <p:nvPr/>
          </p:nvSpPr>
          <p:spPr>
            <a:xfrm>
              <a:off x="8901784" y="2747733"/>
              <a:ext cx="1087163" cy="19352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Browse</a:t>
              </a:r>
              <a:endParaRPr lang="zh-CN" altLang="en-US" sz="1400" dirty="0"/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460103" y="2264427"/>
              <a:ext cx="10266959" cy="1047081"/>
            </a:xfrm>
            <a:prstGeom prst="roundRect">
              <a:avLst>
                <a:gd name="adj" fmla="val 49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60104" y="3594723"/>
              <a:ext cx="7535823" cy="617015"/>
              <a:chOff x="2744499" y="2713777"/>
              <a:chExt cx="7535823" cy="617015"/>
            </a:xfrm>
          </p:grpSpPr>
          <p:sp>
            <p:nvSpPr>
              <p:cNvPr id="204" name="流程图: 过程 203"/>
              <p:cNvSpPr/>
              <p:nvPr/>
            </p:nvSpPr>
            <p:spPr>
              <a:xfrm>
                <a:off x="4942050" y="3094096"/>
                <a:ext cx="5338272" cy="23669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Https://QMS:9001/public/APAP/sample/kkjfkljaskjfjoejoj93940803284820kldfjksjd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2744499" y="2713777"/>
                <a:ext cx="1468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From External System:</a:t>
                </a:r>
                <a:endParaRPr lang="zh-CN" altLang="en-US" sz="1100" dirty="0"/>
              </a:p>
            </p:txBody>
          </p:sp>
        </p:grpSp>
        <p:sp>
          <p:nvSpPr>
            <p:cNvPr id="193" name="圆角矩形 192"/>
            <p:cNvSpPr/>
            <p:nvPr/>
          </p:nvSpPr>
          <p:spPr>
            <a:xfrm>
              <a:off x="4128498" y="482672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Upload</a:t>
              </a:r>
              <a:endParaRPr lang="zh-CN" altLang="en-US" sz="1400" dirty="0"/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5867324" y="482672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Cancel</a:t>
              </a:r>
              <a:endParaRPr lang="zh-CN" altLang="en-US" sz="1400" dirty="0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460103" y="3516959"/>
              <a:ext cx="10266959" cy="980341"/>
            </a:xfrm>
            <a:prstGeom prst="roundRect">
              <a:avLst>
                <a:gd name="adj" fmla="val 49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8235349" y="3977748"/>
              <a:ext cx="83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Unique Id:</a:t>
              </a:r>
              <a:endParaRPr lang="zh-CN" altLang="en-US" sz="1100" dirty="0"/>
            </a:p>
          </p:txBody>
        </p:sp>
        <p:sp>
          <p:nvSpPr>
            <p:cNvPr id="197" name="流程图: 过程 196"/>
            <p:cNvSpPr/>
            <p:nvPr/>
          </p:nvSpPr>
          <p:spPr>
            <a:xfrm>
              <a:off x="9038738" y="4006008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dc001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53632" y="3956668"/>
              <a:ext cx="1576084" cy="261610"/>
              <a:chOff x="491739" y="2723183"/>
              <a:chExt cx="1576084" cy="261610"/>
            </a:xfrm>
          </p:grpSpPr>
          <p:sp>
            <p:nvSpPr>
              <p:cNvPr id="202" name="文本框 201"/>
              <p:cNvSpPr txBox="1"/>
              <p:nvPr/>
            </p:nvSpPr>
            <p:spPr>
              <a:xfrm>
                <a:off x="491739" y="2723183"/>
                <a:ext cx="5645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Name:</a:t>
                </a:r>
                <a:endParaRPr lang="zh-CN" altLang="en-US" sz="1100" dirty="0"/>
              </a:p>
            </p:txBody>
          </p:sp>
          <p:sp>
            <p:nvSpPr>
              <p:cNvPr id="203" name="流程图: 过程 202"/>
              <p:cNvSpPr/>
              <p:nvPr/>
            </p:nvSpPr>
            <p:spPr>
              <a:xfrm>
                <a:off x="1060801" y="2761366"/>
                <a:ext cx="1007022" cy="20032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PSW file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491739" y="2723183"/>
              <a:ext cx="1576084" cy="261610"/>
              <a:chOff x="491739" y="2723183"/>
              <a:chExt cx="1576084" cy="261610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491739" y="2723183"/>
                <a:ext cx="5645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Name:</a:t>
                </a:r>
                <a:endParaRPr lang="zh-CN" altLang="en-US" sz="1100" dirty="0"/>
              </a:p>
            </p:txBody>
          </p:sp>
          <p:sp>
            <p:nvSpPr>
              <p:cNvPr id="201" name="流程图: 过程 200"/>
              <p:cNvSpPr/>
              <p:nvPr/>
            </p:nvSpPr>
            <p:spPr>
              <a:xfrm>
                <a:off x="1060801" y="2761366"/>
                <a:ext cx="1007022" cy="20032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PSW file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4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0" name="十字形 179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</a:p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80" name="十字形 179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1165344" y="2536158"/>
            <a:ext cx="10415584" cy="2955763"/>
            <a:chOff x="2157413" y="1671639"/>
            <a:chExt cx="8043862" cy="2676120"/>
          </a:xfrm>
        </p:grpSpPr>
        <p:sp>
          <p:nvSpPr>
            <p:cNvPr id="194" name="流程图: 过程 193"/>
            <p:cNvSpPr/>
            <p:nvPr/>
          </p:nvSpPr>
          <p:spPr>
            <a:xfrm>
              <a:off x="2157413" y="1671639"/>
              <a:ext cx="8043862" cy="267612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PPAP Header Information</a:t>
              </a:r>
              <a:endParaRPr lang="zh-CN" altLang="en-US" sz="1400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460750" y="3059378"/>
            <a:ext cx="3549108" cy="261610"/>
            <a:chOff x="2701645" y="2713777"/>
            <a:chExt cx="3549108" cy="261610"/>
          </a:xfrm>
        </p:grpSpPr>
        <p:sp>
          <p:nvSpPr>
            <p:cNvPr id="197" name="流程图: 过程 196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PPAP - </a:t>
              </a:r>
              <a:r>
                <a:rPr lang="en-US" altLang="zh-CN" sz="1200" dirty="0">
                  <a:solidFill>
                    <a:schemeClr val="tx1"/>
                  </a:solidFill>
                </a:rPr>
                <a:t>Engine Fuel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- 20180505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sp>
        <p:nvSpPr>
          <p:cNvPr id="199" name="圆角矩形 198"/>
          <p:cNvSpPr/>
          <p:nvPr/>
        </p:nvSpPr>
        <p:spPr>
          <a:xfrm>
            <a:off x="5350703" y="499391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200" name="组合 199"/>
          <p:cNvGrpSpPr/>
          <p:nvPr/>
        </p:nvGrpSpPr>
        <p:grpSpPr>
          <a:xfrm>
            <a:off x="6692658" y="3054122"/>
            <a:ext cx="3669123" cy="261610"/>
            <a:chOff x="2581630" y="2713777"/>
            <a:chExt cx="3669123" cy="261610"/>
          </a:xfrm>
        </p:grpSpPr>
        <p:sp>
          <p:nvSpPr>
            <p:cNvPr id="201" name="流程图: 过程 200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Part Number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2581630" y="2713777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Number :</a:t>
              </a:r>
              <a:endParaRPr lang="zh-CN" altLang="en-US" sz="1100" dirty="0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255007" y="3570184"/>
            <a:ext cx="3754851" cy="261610"/>
            <a:chOff x="2495902" y="2713777"/>
            <a:chExt cx="3754851" cy="261610"/>
          </a:xfrm>
        </p:grpSpPr>
        <p:sp>
          <p:nvSpPr>
            <p:cNvPr id="204" name="流程图: 过程 203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First Time Deliver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2495902" y="2713777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Reason:</a:t>
              </a:r>
              <a:endParaRPr lang="zh-CN" altLang="en-US" sz="1100" dirty="0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6616552" y="3526283"/>
            <a:ext cx="3769138" cy="430887"/>
            <a:chOff x="2481615" y="2656625"/>
            <a:chExt cx="3769138" cy="430887"/>
          </a:xfrm>
        </p:grpSpPr>
        <p:sp>
          <p:nvSpPr>
            <p:cNvPr id="207" name="流程图: 过程 206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481615" y="2656625"/>
              <a:ext cx="11528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Number </a:t>
              </a:r>
            </a:p>
            <a:p>
              <a:r>
                <a:rPr lang="en-US" altLang="zh-CN" sz="1100" dirty="0" smtClean="0"/>
                <a:t>Before Changes:</a:t>
              </a:r>
              <a:endParaRPr lang="zh-CN" altLang="en-US" sz="1100" dirty="0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1455039" y="4198923"/>
            <a:ext cx="3554819" cy="261610"/>
            <a:chOff x="2695934" y="2713777"/>
            <a:chExt cx="3554819" cy="261610"/>
          </a:xfrm>
        </p:grpSpPr>
        <p:sp>
          <p:nvSpPr>
            <p:cNvPr id="210" name="流程图: 过程 209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2695934" y="2713777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PPAP Level:</a:t>
              </a:r>
              <a:endParaRPr lang="zh-CN" altLang="en-US" sz="1100" dirty="0"/>
            </a:p>
          </p:txBody>
        </p:sp>
      </p:grpSp>
      <p:sp>
        <p:nvSpPr>
          <p:cNvPr id="212" name="十字形 211"/>
          <p:cNvSpPr/>
          <p:nvPr/>
        </p:nvSpPr>
        <p:spPr>
          <a:xfrm rot="18798906">
            <a:off x="11286936" y="2636570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405532"/>
            <a:chOff x="363128" y="2336276"/>
            <a:chExt cx="1918904" cy="140553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86528" y="3573153"/>
            <a:ext cx="1712354" cy="2469497"/>
            <a:chOff x="1665510" y="2856787"/>
            <a:chExt cx="1712354" cy="24694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323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492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069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7781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7590" y="1483022"/>
            <a:ext cx="10545951" cy="4955880"/>
            <a:chOff x="2056733" y="1419277"/>
            <a:chExt cx="8144543" cy="4487006"/>
          </a:xfrm>
        </p:grpSpPr>
        <p:sp>
          <p:nvSpPr>
            <p:cNvPr id="97" name="流程图: 过程 96"/>
            <p:cNvSpPr/>
            <p:nvPr/>
          </p:nvSpPr>
          <p:spPr>
            <a:xfrm>
              <a:off x="2056733" y="1419277"/>
              <a:ext cx="8144542" cy="44870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2056733" y="1433255"/>
              <a:ext cx="8144543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Main Task Information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3796" y="4860425"/>
            <a:ext cx="3657227" cy="261610"/>
            <a:chOff x="3565697" y="2714647"/>
            <a:chExt cx="3657227" cy="261610"/>
          </a:xfrm>
        </p:grpSpPr>
        <p:sp>
          <p:nvSpPr>
            <p:cNvPr id="182" name="流程图: 过程 181"/>
            <p:cNvSpPr/>
            <p:nvPr/>
          </p:nvSpPr>
          <p:spPr>
            <a:xfrm>
              <a:off x="4430310" y="2731466"/>
              <a:ext cx="2792614" cy="19079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PSW file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565697" y="2714647"/>
              <a:ext cx="895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PSW File :</a:t>
              </a:r>
              <a:endParaRPr lang="zh-CN" altLang="en-US" sz="1100" dirty="0"/>
            </a:p>
          </p:txBody>
        </p:sp>
      </p:grpSp>
      <p:sp>
        <p:nvSpPr>
          <p:cNvPr id="184" name="圆角矩形 183"/>
          <p:cNvSpPr/>
          <p:nvPr/>
        </p:nvSpPr>
        <p:spPr>
          <a:xfrm>
            <a:off x="1575611" y="5197772"/>
            <a:ext cx="860271" cy="21284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185" name="圆角矩形 184"/>
          <p:cNvSpPr/>
          <p:nvPr/>
        </p:nvSpPr>
        <p:spPr>
          <a:xfrm>
            <a:off x="3291062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6" name="圆角矩形 185"/>
          <p:cNvSpPr/>
          <p:nvPr/>
        </p:nvSpPr>
        <p:spPr>
          <a:xfrm>
            <a:off x="6863497" y="600437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7" name="圆角矩形 186"/>
          <p:cNvSpPr/>
          <p:nvPr/>
        </p:nvSpPr>
        <p:spPr>
          <a:xfrm>
            <a:off x="5090853" y="59795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658700" y="4095676"/>
            <a:ext cx="3797524" cy="430887"/>
            <a:chOff x="3416733" y="2628052"/>
            <a:chExt cx="3797524" cy="430887"/>
          </a:xfrm>
        </p:grpSpPr>
        <p:sp>
          <p:nvSpPr>
            <p:cNvPr id="338" name="流程图: 过程 337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Template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341" name="流程图: 过程 34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351" name="流程图: 过程 350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PPAP - Engine Fuel 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-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53874" y="2312750"/>
            <a:ext cx="2219977" cy="261610"/>
            <a:chOff x="3774380" y="2713777"/>
            <a:chExt cx="2219977" cy="261610"/>
          </a:xfrm>
        </p:grpSpPr>
        <p:sp>
          <p:nvSpPr>
            <p:cNvPr id="358" name="流程图: 过程 35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Supplier-John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3774380" y="2713777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Owner :</a:t>
              </a:r>
              <a:endParaRPr lang="zh-CN" altLang="en-US" sz="1100" dirty="0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2739095" y="2393970"/>
            <a:ext cx="281190" cy="84170"/>
            <a:chOff x="2739095" y="3381395"/>
            <a:chExt cx="281190" cy="84170"/>
          </a:xfrm>
        </p:grpSpPr>
        <p:grpSp>
          <p:nvGrpSpPr>
            <p:cNvPr id="361" name="组合 36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63" name="直接连接符 36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流程图: 合并 36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3683214" y="2297930"/>
            <a:ext cx="2186274" cy="261610"/>
            <a:chOff x="3793335" y="2713777"/>
            <a:chExt cx="2186274" cy="261610"/>
          </a:xfrm>
        </p:grpSpPr>
        <p:sp>
          <p:nvSpPr>
            <p:cNvPr id="366" name="流程图: 过程 36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368" name="流程图: 合并 367"/>
          <p:cNvSpPr/>
          <p:nvPr/>
        </p:nvSpPr>
        <p:spPr>
          <a:xfrm>
            <a:off x="5749420" y="23856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368"/>
          <p:cNvGrpSpPr/>
          <p:nvPr/>
        </p:nvGrpSpPr>
        <p:grpSpPr>
          <a:xfrm>
            <a:off x="6737571" y="2287535"/>
            <a:ext cx="2367249" cy="261610"/>
            <a:chOff x="3612360" y="2713777"/>
            <a:chExt cx="2367249" cy="261610"/>
          </a:xfrm>
        </p:grpSpPr>
        <p:sp>
          <p:nvSpPr>
            <p:cNvPr id="370" name="流程图: 过程 36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796447" y="2376275"/>
            <a:ext cx="274333" cy="84129"/>
            <a:chOff x="2745952" y="3380865"/>
            <a:chExt cx="274333" cy="84129"/>
          </a:xfrm>
        </p:grpSpPr>
        <p:grpSp>
          <p:nvGrpSpPr>
            <p:cNvPr id="373" name="组合 372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375" name="直接连接符 3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流程图: 合并 3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653849" y="2683752"/>
            <a:ext cx="2420002" cy="430887"/>
            <a:chOff x="3574355" y="2599477"/>
            <a:chExt cx="2420002" cy="430887"/>
          </a:xfrm>
        </p:grpSpPr>
        <p:sp>
          <p:nvSpPr>
            <p:cNvPr id="378" name="流程图: 过程 3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739095" y="2889270"/>
            <a:ext cx="281190" cy="84170"/>
            <a:chOff x="2739095" y="3381395"/>
            <a:chExt cx="281190" cy="84170"/>
          </a:xfrm>
        </p:grpSpPr>
        <p:grpSp>
          <p:nvGrpSpPr>
            <p:cNvPr id="381" name="组合 380"/>
            <p:cNvGrpSpPr/>
            <p:nvPr/>
          </p:nvGrpSpPr>
          <p:grpSpPr>
            <a:xfrm>
              <a:off x="2739095" y="3381395"/>
              <a:ext cx="76185" cy="84170"/>
              <a:chOff x="10323698" y="3022418"/>
              <a:chExt cx="76185" cy="84170"/>
            </a:xfrm>
          </p:grpSpPr>
          <p:cxnSp>
            <p:nvCxnSpPr>
              <p:cNvPr id="383" name="直接连接符 3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323698" y="30345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流程图: 合并 3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339899" y="2779002"/>
            <a:ext cx="2524777" cy="261610"/>
            <a:chOff x="3469580" y="2713777"/>
            <a:chExt cx="2524777" cy="261610"/>
          </a:xfrm>
        </p:grpSpPr>
        <p:sp>
          <p:nvSpPr>
            <p:cNvPr id="386" name="流程图: 过程 3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536777" y="2869690"/>
            <a:ext cx="274333" cy="84129"/>
            <a:chOff x="2745952" y="3380865"/>
            <a:chExt cx="274333" cy="84129"/>
          </a:xfrm>
        </p:grpSpPr>
        <p:grpSp>
          <p:nvGrpSpPr>
            <p:cNvPr id="389" name="组合 3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1" name="直接连接符 3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流程图: 合并 3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6551669" y="3668556"/>
            <a:ext cx="2572402" cy="261610"/>
            <a:chOff x="3421955" y="2713777"/>
            <a:chExt cx="2572402" cy="261610"/>
          </a:xfrm>
        </p:grpSpPr>
        <p:sp>
          <p:nvSpPr>
            <p:cNvPr id="394" name="流程图: 过程 3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8815698" y="3753781"/>
            <a:ext cx="274333" cy="84129"/>
            <a:chOff x="2745952" y="3380865"/>
            <a:chExt cx="274333" cy="84129"/>
          </a:xfrm>
        </p:grpSpPr>
        <p:grpSp>
          <p:nvGrpSpPr>
            <p:cNvPr id="397" name="组合 396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流程图: 合并 397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63374" y="3131427"/>
            <a:ext cx="2420002" cy="430887"/>
            <a:chOff x="3574355" y="2599477"/>
            <a:chExt cx="2420002" cy="430887"/>
          </a:xfrm>
        </p:grpSpPr>
        <p:sp>
          <p:nvSpPr>
            <p:cNvPr id="402" name="流程图: 过程 40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3574355" y="2599477"/>
              <a:ext cx="890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2755477" y="3326890"/>
            <a:ext cx="274333" cy="84129"/>
            <a:chOff x="2745952" y="3380865"/>
            <a:chExt cx="274333" cy="84129"/>
          </a:xfrm>
        </p:grpSpPr>
        <p:grpSp>
          <p:nvGrpSpPr>
            <p:cNvPr id="405" name="组合 404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407" name="直接连接符 40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流程图: 合并 40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59364" y="3221855"/>
            <a:ext cx="2510124" cy="261610"/>
            <a:chOff x="3469485" y="2713777"/>
            <a:chExt cx="2510124" cy="261610"/>
          </a:xfrm>
        </p:grpSpPr>
        <p:sp>
          <p:nvSpPr>
            <p:cNvPr id="410" name="流程图: 过程 40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文本框 410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337" y="3643743"/>
            <a:ext cx="2529174" cy="261610"/>
            <a:chOff x="3450435" y="2685202"/>
            <a:chExt cx="2529174" cy="261610"/>
          </a:xfrm>
        </p:grpSpPr>
        <p:sp>
          <p:nvSpPr>
            <p:cNvPr id="413" name="流程图: 过程 41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422701" y="3641468"/>
            <a:ext cx="2462499" cy="261610"/>
            <a:chOff x="3517110" y="2685202"/>
            <a:chExt cx="2462499" cy="261610"/>
          </a:xfrm>
        </p:grpSpPr>
        <p:sp>
          <p:nvSpPr>
            <p:cNvPr id="416" name="流程图: 过程 4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421" name="圆角矩形 420"/>
          <p:cNvSpPr/>
          <p:nvPr/>
        </p:nvSpPr>
        <p:spPr>
          <a:xfrm>
            <a:off x="9639559" y="597771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 Info</a:t>
            </a:r>
            <a:endParaRPr lang="zh-CN" altLang="en-US" sz="14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6737571" y="2770565"/>
            <a:ext cx="2367249" cy="261610"/>
            <a:chOff x="3612360" y="2713777"/>
            <a:chExt cx="2367249" cy="261610"/>
          </a:xfrm>
        </p:grpSpPr>
        <p:sp>
          <p:nvSpPr>
            <p:cNvPr id="164" name="流程图: 过程 16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394671" y="3227516"/>
            <a:ext cx="2710149" cy="261610"/>
            <a:chOff x="3269460" y="2713777"/>
            <a:chExt cx="2710149" cy="261610"/>
          </a:xfrm>
        </p:grpSpPr>
        <p:sp>
          <p:nvSpPr>
            <p:cNvPr id="168" name="流程图: 过程 16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 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170" name="流程图: 合并 169"/>
          <p:cNvSpPr/>
          <p:nvPr/>
        </p:nvSpPr>
        <p:spPr>
          <a:xfrm>
            <a:off x="8962520" y="33127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570346" y="4200179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6873733" y="4480882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173" name="组合 172"/>
          <p:cNvGrpSpPr/>
          <p:nvPr/>
        </p:nvGrpSpPr>
        <p:grpSpPr>
          <a:xfrm>
            <a:off x="10618378" y="4496348"/>
            <a:ext cx="142435" cy="1040133"/>
            <a:chOff x="10415587" y="3971295"/>
            <a:chExt cx="142435" cy="1040133"/>
          </a:xfrm>
        </p:grpSpPr>
        <p:sp>
          <p:nvSpPr>
            <p:cNvPr id="174" name="流程图: 过程 173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合并 175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合并 176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8" name="十字形 177"/>
          <p:cNvSpPr/>
          <p:nvPr/>
        </p:nvSpPr>
        <p:spPr>
          <a:xfrm>
            <a:off x="7491512" y="43030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20200" y="469900"/>
            <a:ext cx="24130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</a:p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80" name="十字形 179"/>
          <p:cNvSpPr/>
          <p:nvPr/>
        </p:nvSpPr>
        <p:spPr>
          <a:xfrm rot="18798906">
            <a:off x="10675892" y="1582702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1165344" y="2536158"/>
            <a:ext cx="10415584" cy="2955763"/>
            <a:chOff x="2157413" y="1671639"/>
            <a:chExt cx="8043862" cy="2676120"/>
          </a:xfrm>
        </p:grpSpPr>
        <p:sp>
          <p:nvSpPr>
            <p:cNvPr id="188" name="流程图: 过程 187"/>
            <p:cNvSpPr/>
            <p:nvPr/>
          </p:nvSpPr>
          <p:spPr>
            <a:xfrm>
              <a:off x="2157413" y="1671639"/>
              <a:ext cx="8043862" cy="267612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PPAP Header Information</a:t>
              </a:r>
              <a:endParaRPr lang="zh-CN" altLang="en-US" sz="1400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1460750" y="3059378"/>
            <a:ext cx="3549108" cy="261610"/>
            <a:chOff x="2701645" y="2713777"/>
            <a:chExt cx="3549108" cy="261610"/>
          </a:xfrm>
        </p:grpSpPr>
        <p:sp>
          <p:nvSpPr>
            <p:cNvPr id="191" name="流程图: 过程 190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PPAP - </a:t>
              </a:r>
              <a:r>
                <a:rPr lang="en-US" altLang="zh-CN" sz="1200" dirty="0">
                  <a:solidFill>
                    <a:schemeClr val="tx1"/>
                  </a:solidFill>
                </a:rPr>
                <a:t>Engine Fuel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Oil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- 20180505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sp>
        <p:nvSpPr>
          <p:cNvPr id="193" name="圆角矩形 192"/>
          <p:cNvSpPr/>
          <p:nvPr/>
        </p:nvSpPr>
        <p:spPr>
          <a:xfrm>
            <a:off x="5350703" y="499391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194" name="组合 193"/>
          <p:cNvGrpSpPr/>
          <p:nvPr/>
        </p:nvGrpSpPr>
        <p:grpSpPr>
          <a:xfrm>
            <a:off x="6692658" y="3054122"/>
            <a:ext cx="3669123" cy="261610"/>
            <a:chOff x="2581630" y="2713777"/>
            <a:chExt cx="3669123" cy="261610"/>
          </a:xfrm>
        </p:grpSpPr>
        <p:sp>
          <p:nvSpPr>
            <p:cNvPr id="195" name="流程图: 过程 194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Part Number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581630" y="2713777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Number :</a:t>
              </a:r>
              <a:endParaRPr lang="zh-CN" altLang="en-US" sz="1100" dirty="0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255007" y="3570184"/>
            <a:ext cx="3754851" cy="261610"/>
            <a:chOff x="2495902" y="2713777"/>
            <a:chExt cx="3754851" cy="261610"/>
          </a:xfrm>
        </p:grpSpPr>
        <p:sp>
          <p:nvSpPr>
            <p:cNvPr id="198" name="流程图: 过程 197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Part Changes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2495902" y="2713777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Reason:</a:t>
              </a:r>
              <a:endParaRPr lang="zh-CN" altLang="en-US" sz="1100" dirty="0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16552" y="3526283"/>
            <a:ext cx="3769138" cy="430887"/>
            <a:chOff x="2481615" y="2656625"/>
            <a:chExt cx="3769138" cy="430887"/>
          </a:xfrm>
        </p:grpSpPr>
        <p:sp>
          <p:nvSpPr>
            <p:cNvPr id="201" name="流程图: 过程 200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Previously Part Number 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2481615" y="2656625"/>
              <a:ext cx="11528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Number </a:t>
              </a:r>
            </a:p>
            <a:p>
              <a:r>
                <a:rPr lang="en-US" altLang="zh-CN" sz="1100" dirty="0" smtClean="0"/>
                <a:t>Before Changes:</a:t>
              </a:r>
              <a:endParaRPr lang="zh-CN" altLang="en-US" sz="1100" dirty="0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455039" y="4198923"/>
            <a:ext cx="3554819" cy="261610"/>
            <a:chOff x="2695934" y="2713777"/>
            <a:chExt cx="3554819" cy="261610"/>
          </a:xfrm>
        </p:grpSpPr>
        <p:sp>
          <p:nvSpPr>
            <p:cNvPr id="204" name="流程图: 过程 203"/>
            <p:cNvSpPr/>
            <p:nvPr/>
          </p:nvSpPr>
          <p:spPr>
            <a:xfrm>
              <a:off x="3613300" y="2736901"/>
              <a:ext cx="2637453" cy="216352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2695934" y="2713777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PPAP Level:</a:t>
              </a:r>
              <a:endParaRPr lang="zh-CN" altLang="en-US" sz="1100" dirty="0"/>
            </a:p>
          </p:txBody>
        </p:sp>
      </p:grpSp>
      <p:sp>
        <p:nvSpPr>
          <p:cNvPr id="206" name="十字形 205"/>
          <p:cNvSpPr/>
          <p:nvPr/>
        </p:nvSpPr>
        <p:spPr>
          <a:xfrm rot="18798906">
            <a:off x="11309825" y="2625067"/>
            <a:ext cx="180000" cy="180000"/>
          </a:xfrm>
          <a:prstGeom prst="plus">
            <a:avLst>
              <a:gd name="adj" fmla="val 42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6581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APQP/PPAP/PPQP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PPAP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17778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282032" y="4969015"/>
            <a:ext cx="9651604" cy="239527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Double click the PPAP task for Editing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2" name="组合 23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33" name="矩形 23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4" name="流程图: 摘录 23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</a:t>
            </a:r>
            <a:r>
              <a:rPr lang="en-US" altLang="zh-CN" smtClean="0"/>
              <a:t>– Edit PPAP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1900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1900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1900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1900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1900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1900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28183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33683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29548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2025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36121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414342" y="1470901"/>
            <a:ext cx="10415584" cy="5053724"/>
            <a:chOff x="2157413" y="1354232"/>
            <a:chExt cx="8043862" cy="4575594"/>
          </a:xfrm>
        </p:grpSpPr>
        <p:sp>
          <p:nvSpPr>
            <p:cNvPr id="129" name="流程图: 过程 128"/>
            <p:cNvSpPr/>
            <p:nvPr/>
          </p:nvSpPr>
          <p:spPr>
            <a:xfrm>
              <a:off x="2157413" y="1365205"/>
              <a:ext cx="8043862" cy="456462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过程 129"/>
            <p:cNvSpPr/>
            <p:nvPr/>
          </p:nvSpPr>
          <p:spPr>
            <a:xfrm>
              <a:off x="2157413" y="1354232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Task Information</a:t>
              </a:r>
              <a:endParaRPr lang="zh-CN" altLang="en-US" sz="14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3091792" y="605361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737571" y="606536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</a:rPr>
                <a:t>Design Records of Saleable Product</a:t>
              </a:r>
              <a:r>
                <a:rPr lang="zh-CN" altLang="en-US" sz="1100" dirty="0">
                  <a:solidFill>
                    <a:schemeClr val="tx1"/>
                  </a:solidFill>
                </a:rPr>
                <a:t>产品设计记录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83974" y="3036650"/>
            <a:ext cx="2689877" cy="261610"/>
            <a:chOff x="3304480" y="2713777"/>
            <a:chExt cx="2689877" cy="261610"/>
          </a:xfrm>
        </p:grpSpPr>
        <p:sp>
          <p:nvSpPr>
            <p:cNvPr id="151" name="流程图: 过程 15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3304480" y="2713777"/>
              <a:ext cx="11480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Need to Submit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83214" y="2272530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749420" y="23602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37571" y="2262135"/>
            <a:ext cx="2367249" cy="261610"/>
            <a:chOff x="3612360" y="2713777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- 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96447" y="235087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49074" y="2277352"/>
            <a:ext cx="2524777" cy="430887"/>
            <a:chOff x="3469580" y="2713777"/>
            <a:chExt cx="2524777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469580" y="2713777"/>
              <a:ext cx="1004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368570"/>
            <a:ext cx="281190" cy="83599"/>
            <a:chOff x="2739095" y="3381395"/>
            <a:chExt cx="281190" cy="8359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1395"/>
              <a:ext cx="76185" cy="74645"/>
              <a:chOff x="10323698" y="3022418"/>
              <a:chExt cx="76185" cy="74645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5063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3339899" y="2626602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5536777" y="2717290"/>
            <a:ext cx="274333" cy="84129"/>
            <a:chOff x="2745952" y="3380865"/>
            <a:chExt cx="274333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556375" y="3383882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Complete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8822048" y="3456998"/>
            <a:ext cx="274333" cy="84129"/>
            <a:chOff x="2745952" y="3380865"/>
            <a:chExt cx="274333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5362958" y="3878735"/>
            <a:ext cx="3797524" cy="430887"/>
            <a:chOff x="3416733" y="2628052"/>
            <a:chExt cx="3797524" cy="430887"/>
          </a:xfrm>
        </p:grpSpPr>
        <p:sp>
          <p:nvSpPr>
            <p:cNvPr id="197" name="流程图: 过程 196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</a:t>
              </a:r>
              <a:r>
                <a:rPr lang="en-US" altLang="zh-CN" sz="1200" u="sng" dirty="0">
                  <a:solidFill>
                    <a:srgbClr val="0070C0"/>
                  </a:solidFill>
                </a:rPr>
                <a:t>Kick-off Notification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Letter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sp>
        <p:nvSpPr>
          <p:cNvPr id="200" name="圆角矩形 199"/>
          <p:cNvSpPr/>
          <p:nvPr/>
        </p:nvSpPr>
        <p:spPr>
          <a:xfrm>
            <a:off x="4914900" y="605361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441169" y="3770823"/>
            <a:ext cx="4108818" cy="531728"/>
            <a:chOff x="2780510" y="2713777"/>
            <a:chExt cx="4108818" cy="761469"/>
          </a:xfrm>
        </p:grpSpPr>
        <p:sp>
          <p:nvSpPr>
            <p:cNvPr id="208" name="流程图: 过程 207"/>
            <p:cNvSpPr/>
            <p:nvPr/>
          </p:nvSpPr>
          <p:spPr>
            <a:xfrm>
              <a:off x="3884833" y="2786907"/>
              <a:ext cx="3004495" cy="68833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This is a test sample.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2780510" y="2713777"/>
              <a:ext cx="9561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Reason of No-Submission :</a:t>
              </a:r>
              <a:endParaRPr lang="zh-CN" altLang="en-US" sz="1100" dirty="0"/>
            </a:p>
          </p:txBody>
        </p:sp>
      </p:grpSp>
      <p:sp>
        <p:nvSpPr>
          <p:cNvPr id="193" name="流程图: 合并 192"/>
          <p:cNvSpPr/>
          <p:nvPr/>
        </p:nvSpPr>
        <p:spPr>
          <a:xfrm>
            <a:off x="2942720" y="31349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530024" y="2648827"/>
            <a:ext cx="2524777" cy="430887"/>
            <a:chOff x="3469580" y="2713777"/>
            <a:chExt cx="2524777" cy="430887"/>
          </a:xfrm>
        </p:grpSpPr>
        <p:sp>
          <p:nvSpPr>
            <p:cNvPr id="195" name="流程图: 过程 19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3469580" y="2713777"/>
              <a:ext cx="1004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20045" y="2740045"/>
            <a:ext cx="281190" cy="83599"/>
            <a:chOff x="2739095" y="3381395"/>
            <a:chExt cx="281190" cy="83599"/>
          </a:xfrm>
        </p:grpSpPr>
        <p:grpSp>
          <p:nvGrpSpPr>
            <p:cNvPr id="212" name="组合 211"/>
            <p:cNvGrpSpPr/>
            <p:nvPr/>
          </p:nvGrpSpPr>
          <p:grpSpPr>
            <a:xfrm>
              <a:off x="2739095" y="3381395"/>
              <a:ext cx="76185" cy="74645"/>
              <a:chOff x="10323698" y="3022418"/>
              <a:chExt cx="76185" cy="74645"/>
            </a:xfrm>
          </p:grpSpPr>
          <p:cxnSp>
            <p:nvCxnSpPr>
              <p:cNvPr id="214" name="直接连接符 213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>
                <a:off x="10323698" y="3025063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流程图: 合并 212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359364" y="3021830"/>
            <a:ext cx="2510124" cy="261610"/>
            <a:chOff x="3469485" y="2713777"/>
            <a:chExt cx="2510124" cy="261610"/>
          </a:xfrm>
        </p:grpSpPr>
        <p:sp>
          <p:nvSpPr>
            <p:cNvPr id="217" name="流程图: 过程 216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537251" y="3361274"/>
            <a:ext cx="2529174" cy="261610"/>
            <a:chOff x="3450435" y="2685202"/>
            <a:chExt cx="2529174" cy="261610"/>
          </a:xfrm>
        </p:grpSpPr>
        <p:sp>
          <p:nvSpPr>
            <p:cNvPr id="220" name="流程图: 过程 21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397895" y="3383221"/>
            <a:ext cx="2462499" cy="261610"/>
            <a:chOff x="3517110" y="2685202"/>
            <a:chExt cx="2462499" cy="261610"/>
          </a:xfrm>
        </p:grpSpPr>
        <p:sp>
          <p:nvSpPr>
            <p:cNvPr id="223" name="流程图: 过程 22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79418" y="4603251"/>
            <a:ext cx="3799760" cy="695175"/>
            <a:chOff x="491924" y="4935110"/>
            <a:chExt cx="3799760" cy="695175"/>
          </a:xfrm>
        </p:grpSpPr>
        <p:grpSp>
          <p:nvGrpSpPr>
            <p:cNvPr id="226" name="组合 225"/>
            <p:cNvGrpSpPr/>
            <p:nvPr/>
          </p:nvGrpSpPr>
          <p:grpSpPr>
            <a:xfrm>
              <a:off x="491924" y="4935110"/>
              <a:ext cx="3792445" cy="261610"/>
              <a:chOff x="3416733" y="2628052"/>
              <a:chExt cx="3792445" cy="261610"/>
            </a:xfrm>
          </p:grpSpPr>
          <p:sp>
            <p:nvSpPr>
              <p:cNvPr id="230" name="流程图: 过程 229"/>
              <p:cNvSpPr/>
              <p:nvPr/>
            </p:nvSpPr>
            <p:spPr>
              <a:xfrm>
                <a:off x="4465333" y="2679751"/>
                <a:ext cx="2743845" cy="19217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u="sng" dirty="0">
                    <a:solidFill>
                      <a:srgbClr val="0070C0"/>
                    </a:solidFill>
                  </a:rPr>
                  <a:t>APQP Kick-off Notification </a:t>
                </a:r>
                <a:r>
                  <a:rPr lang="en-US" altLang="zh-CN" sz="900" u="sng" dirty="0" smtClean="0">
                    <a:solidFill>
                      <a:srgbClr val="0070C0"/>
                    </a:solidFill>
                  </a:rPr>
                  <a:t>Letter</a:t>
                </a:r>
                <a:endParaRPr lang="zh-CN" altLang="en-US" sz="9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28" name="流程图: 过程 227"/>
            <p:cNvSpPr/>
            <p:nvPr/>
          </p:nvSpPr>
          <p:spPr>
            <a:xfrm>
              <a:off x="1532623" y="5211072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9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900" u="sng" dirty="0">
                <a:solidFill>
                  <a:srgbClr val="0070C0"/>
                </a:solidFill>
              </a:endParaRPr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1533235" y="54261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9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9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6724423" y="2630495"/>
            <a:ext cx="2367249" cy="261610"/>
            <a:chOff x="3612360" y="2713777"/>
            <a:chExt cx="2367249" cy="261610"/>
          </a:xfrm>
        </p:grpSpPr>
        <p:sp>
          <p:nvSpPr>
            <p:cNvPr id="201" name="流程图: 过程 20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198727" y="609600"/>
            <a:ext cx="2113673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6381523" y="3011247"/>
            <a:ext cx="2710149" cy="261610"/>
            <a:chOff x="3269460" y="2713777"/>
            <a:chExt cx="2710149" cy="261610"/>
          </a:xfrm>
        </p:grpSpPr>
        <p:sp>
          <p:nvSpPr>
            <p:cNvPr id="204" name="流程图: 过程 20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Waiting For Approve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206" name="流程图: 合并 205"/>
          <p:cNvSpPr/>
          <p:nvPr/>
        </p:nvSpPr>
        <p:spPr>
          <a:xfrm>
            <a:off x="8962520" y="3109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/>
          <p:cNvSpPr txBox="1"/>
          <p:nvPr/>
        </p:nvSpPr>
        <p:spPr>
          <a:xfrm>
            <a:off x="5705274" y="4518175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36" name="表格 235"/>
          <p:cNvGraphicFramePr>
            <a:graphicFrameLocks noGrp="1"/>
          </p:cNvGraphicFramePr>
          <p:nvPr/>
        </p:nvGraphicFramePr>
        <p:xfrm>
          <a:off x="6008661" y="4798878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7" name="组合 236"/>
          <p:cNvGrpSpPr/>
          <p:nvPr/>
        </p:nvGrpSpPr>
        <p:grpSpPr>
          <a:xfrm>
            <a:off x="9753306" y="4814344"/>
            <a:ext cx="142435" cy="1040133"/>
            <a:chOff x="10415587" y="3971295"/>
            <a:chExt cx="142435" cy="1040133"/>
          </a:xfrm>
        </p:grpSpPr>
        <p:sp>
          <p:nvSpPr>
            <p:cNvPr id="238" name="流程图: 过程 237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流程图: 合并 239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合并 240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2" name="十字形 241"/>
          <p:cNvSpPr/>
          <p:nvPr/>
        </p:nvSpPr>
        <p:spPr>
          <a:xfrm>
            <a:off x="6588340" y="4582989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十字形 242"/>
          <p:cNvSpPr/>
          <p:nvPr/>
        </p:nvSpPr>
        <p:spPr>
          <a:xfrm>
            <a:off x="1187027" y="4903015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4" name="组合 243"/>
          <p:cNvGrpSpPr/>
          <p:nvPr/>
        </p:nvGrpSpPr>
        <p:grpSpPr>
          <a:xfrm>
            <a:off x="4168814" y="4654950"/>
            <a:ext cx="142435" cy="656514"/>
            <a:chOff x="11444285" y="2527589"/>
            <a:chExt cx="233476" cy="564057"/>
          </a:xfrm>
        </p:grpSpPr>
        <p:sp>
          <p:nvSpPr>
            <p:cNvPr id="245" name="流程图: 过程 244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合并 246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合并 247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2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Advanced Settings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Management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00025" y="2286000"/>
            <a:ext cx="2336006" cy="1034745"/>
            <a:chOff x="200025" y="2286000"/>
            <a:chExt cx="2336006" cy="1034745"/>
          </a:xfrm>
        </p:grpSpPr>
        <p:sp>
          <p:nvSpPr>
            <p:cNvPr id="22" name="矩形 21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Supplier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APQP/PPAP/PPQP Template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Workflow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PPAP Level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0542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2" name="组合 23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233" name="矩形 23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4" name="流程图: 摘录 23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</a:t>
            </a:r>
            <a:r>
              <a:rPr lang="en-US" altLang="zh-CN" smtClean="0"/>
              <a:t>– Edit PPAP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1900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1900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1900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1900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1900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1900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28183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33683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29548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2025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36121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414342" y="1470901"/>
            <a:ext cx="10415584" cy="5053724"/>
            <a:chOff x="2157413" y="1354232"/>
            <a:chExt cx="8043862" cy="4575594"/>
          </a:xfrm>
        </p:grpSpPr>
        <p:sp>
          <p:nvSpPr>
            <p:cNvPr id="129" name="流程图: 过程 128"/>
            <p:cNvSpPr/>
            <p:nvPr/>
          </p:nvSpPr>
          <p:spPr>
            <a:xfrm>
              <a:off x="2157413" y="1365205"/>
              <a:ext cx="8043862" cy="456462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过程 129"/>
            <p:cNvSpPr/>
            <p:nvPr/>
          </p:nvSpPr>
          <p:spPr>
            <a:xfrm>
              <a:off x="2157413" y="1354232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Edit PPAP Task Information</a:t>
              </a:r>
              <a:endParaRPr lang="zh-CN" altLang="en-US" sz="14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066035" y="1932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3091792" y="605361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737571" y="606536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1940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</a:rPr>
                <a:t>Design Records of Saleable Product</a:t>
              </a:r>
              <a:r>
                <a:rPr lang="zh-CN" altLang="en-US" sz="1100" dirty="0">
                  <a:solidFill>
                    <a:schemeClr val="tx1"/>
                  </a:solidFill>
                </a:rPr>
                <a:t>产品设计记录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83974" y="3036650"/>
            <a:ext cx="2689877" cy="261610"/>
            <a:chOff x="3304480" y="2713777"/>
            <a:chExt cx="2689877" cy="261610"/>
          </a:xfrm>
        </p:grpSpPr>
        <p:sp>
          <p:nvSpPr>
            <p:cNvPr id="151" name="流程图: 过程 15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3304480" y="2713777"/>
              <a:ext cx="11480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Need to Submit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83214" y="2272530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749420" y="23602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37571" y="2262135"/>
            <a:ext cx="2367249" cy="261610"/>
            <a:chOff x="3612360" y="2713777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- John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96447" y="235087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49074" y="2277352"/>
            <a:ext cx="2524777" cy="430887"/>
            <a:chOff x="3469580" y="2713777"/>
            <a:chExt cx="2524777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469580" y="2713777"/>
              <a:ext cx="1004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368570"/>
            <a:ext cx="281190" cy="83599"/>
            <a:chOff x="2739095" y="3381395"/>
            <a:chExt cx="281190" cy="8359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1395"/>
              <a:ext cx="76185" cy="74645"/>
              <a:chOff x="10323698" y="3022418"/>
              <a:chExt cx="76185" cy="74645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5063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3339899" y="2626602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5536777" y="2717290"/>
            <a:ext cx="274333" cy="84129"/>
            <a:chOff x="2745952" y="3380865"/>
            <a:chExt cx="274333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556375" y="3383882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Complete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8822048" y="3456998"/>
            <a:ext cx="274333" cy="84129"/>
            <a:chOff x="2745952" y="3380865"/>
            <a:chExt cx="274333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45952" y="3380865"/>
              <a:ext cx="75171" cy="72000"/>
              <a:chOff x="10330555" y="3021888"/>
              <a:chExt cx="75171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363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5362958" y="3878735"/>
            <a:ext cx="3797524" cy="430887"/>
            <a:chOff x="3416733" y="2628052"/>
            <a:chExt cx="3797524" cy="430887"/>
          </a:xfrm>
        </p:grpSpPr>
        <p:sp>
          <p:nvSpPr>
            <p:cNvPr id="197" name="流程图: 过程 196"/>
            <p:cNvSpPr/>
            <p:nvPr/>
          </p:nvSpPr>
          <p:spPr>
            <a:xfrm>
              <a:off x="4455808" y="273690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 smtClean="0">
                  <a:solidFill>
                    <a:srgbClr val="0070C0"/>
                  </a:solidFill>
                </a:rPr>
                <a:t>APQP </a:t>
              </a:r>
              <a:r>
                <a:rPr lang="en-US" altLang="zh-CN" sz="1200" u="sng" dirty="0">
                  <a:solidFill>
                    <a:srgbClr val="0070C0"/>
                  </a:solidFill>
                </a:rPr>
                <a:t>Kick-off Notification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Letter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416733" y="2628052"/>
              <a:ext cx="895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Template Referenced :</a:t>
              </a:r>
              <a:endParaRPr lang="zh-CN" altLang="en-US" sz="1100" dirty="0"/>
            </a:p>
          </p:txBody>
        </p:sp>
      </p:grpSp>
      <p:sp>
        <p:nvSpPr>
          <p:cNvPr id="200" name="圆角矩形 199"/>
          <p:cNvSpPr/>
          <p:nvPr/>
        </p:nvSpPr>
        <p:spPr>
          <a:xfrm>
            <a:off x="4914900" y="605361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Submit Task</a:t>
            </a:r>
            <a:endParaRPr lang="zh-CN" altLang="en-US" sz="14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441169" y="3770823"/>
            <a:ext cx="4108818" cy="531728"/>
            <a:chOff x="2780510" y="2713777"/>
            <a:chExt cx="4108818" cy="761469"/>
          </a:xfrm>
        </p:grpSpPr>
        <p:sp>
          <p:nvSpPr>
            <p:cNvPr id="208" name="流程图: 过程 207"/>
            <p:cNvSpPr/>
            <p:nvPr/>
          </p:nvSpPr>
          <p:spPr>
            <a:xfrm>
              <a:off x="3884833" y="2786907"/>
              <a:ext cx="3004495" cy="68833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This is a test sample.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2780510" y="2713777"/>
              <a:ext cx="9561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Reason of No-Submission :</a:t>
              </a:r>
              <a:endParaRPr lang="zh-CN" altLang="en-US" sz="1100" dirty="0"/>
            </a:p>
          </p:txBody>
        </p:sp>
      </p:grpSp>
      <p:sp>
        <p:nvSpPr>
          <p:cNvPr id="193" name="流程图: 合并 192"/>
          <p:cNvSpPr/>
          <p:nvPr/>
        </p:nvSpPr>
        <p:spPr>
          <a:xfrm>
            <a:off x="2942720" y="31349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530024" y="2648827"/>
            <a:ext cx="2524777" cy="430887"/>
            <a:chOff x="3469580" y="2713777"/>
            <a:chExt cx="2524777" cy="430887"/>
          </a:xfrm>
        </p:grpSpPr>
        <p:sp>
          <p:nvSpPr>
            <p:cNvPr id="195" name="流程图: 过程 19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3469580" y="2713777"/>
              <a:ext cx="1004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20045" y="2740045"/>
            <a:ext cx="281190" cy="83599"/>
            <a:chOff x="2739095" y="3381395"/>
            <a:chExt cx="281190" cy="83599"/>
          </a:xfrm>
        </p:grpSpPr>
        <p:grpSp>
          <p:nvGrpSpPr>
            <p:cNvPr id="212" name="组合 211"/>
            <p:cNvGrpSpPr/>
            <p:nvPr/>
          </p:nvGrpSpPr>
          <p:grpSpPr>
            <a:xfrm>
              <a:off x="2739095" y="3381395"/>
              <a:ext cx="76185" cy="74645"/>
              <a:chOff x="10323698" y="3022418"/>
              <a:chExt cx="76185" cy="74645"/>
            </a:xfrm>
          </p:grpSpPr>
          <p:cxnSp>
            <p:nvCxnSpPr>
              <p:cNvPr id="214" name="直接连接符 213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>
                <a:off x="10323698" y="3025063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流程图: 合并 212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359364" y="3021830"/>
            <a:ext cx="2510124" cy="261610"/>
            <a:chOff x="3469485" y="2713777"/>
            <a:chExt cx="2510124" cy="261610"/>
          </a:xfrm>
        </p:grpSpPr>
        <p:sp>
          <p:nvSpPr>
            <p:cNvPr id="217" name="流程图: 过程 216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469485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537251" y="3361274"/>
            <a:ext cx="2529174" cy="261610"/>
            <a:chOff x="3450435" y="2685202"/>
            <a:chExt cx="2529174" cy="261610"/>
          </a:xfrm>
        </p:grpSpPr>
        <p:sp>
          <p:nvSpPr>
            <p:cNvPr id="220" name="流程图: 过程 219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397895" y="3383221"/>
            <a:ext cx="2462499" cy="261610"/>
            <a:chOff x="3517110" y="2685202"/>
            <a:chExt cx="2462499" cy="261610"/>
          </a:xfrm>
        </p:grpSpPr>
        <p:sp>
          <p:nvSpPr>
            <p:cNvPr id="223" name="流程图: 过程 222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450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79418" y="4603251"/>
            <a:ext cx="3799760" cy="695175"/>
            <a:chOff x="491924" y="4935110"/>
            <a:chExt cx="3799760" cy="695175"/>
          </a:xfrm>
        </p:grpSpPr>
        <p:grpSp>
          <p:nvGrpSpPr>
            <p:cNvPr id="226" name="组合 225"/>
            <p:cNvGrpSpPr/>
            <p:nvPr/>
          </p:nvGrpSpPr>
          <p:grpSpPr>
            <a:xfrm>
              <a:off x="491924" y="4935110"/>
              <a:ext cx="3792445" cy="261610"/>
              <a:chOff x="3416733" y="2628052"/>
              <a:chExt cx="3792445" cy="261610"/>
            </a:xfrm>
          </p:grpSpPr>
          <p:sp>
            <p:nvSpPr>
              <p:cNvPr id="230" name="流程图: 过程 229"/>
              <p:cNvSpPr/>
              <p:nvPr/>
            </p:nvSpPr>
            <p:spPr>
              <a:xfrm>
                <a:off x="4465333" y="2679751"/>
                <a:ext cx="2743845" cy="19217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u="sng" dirty="0">
                    <a:solidFill>
                      <a:srgbClr val="0070C0"/>
                    </a:solidFill>
                  </a:rPr>
                  <a:t>APQP Kick-off Notification </a:t>
                </a:r>
                <a:r>
                  <a:rPr lang="en-US" altLang="zh-CN" sz="900" u="sng" dirty="0" smtClean="0">
                    <a:solidFill>
                      <a:srgbClr val="0070C0"/>
                    </a:solidFill>
                  </a:rPr>
                  <a:t>Letter</a:t>
                </a:r>
                <a:endParaRPr lang="zh-CN" altLang="en-US" sz="9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28" name="流程图: 过程 227"/>
            <p:cNvSpPr/>
            <p:nvPr/>
          </p:nvSpPr>
          <p:spPr>
            <a:xfrm>
              <a:off x="1532623" y="5211072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9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900" u="sng" dirty="0">
                <a:solidFill>
                  <a:srgbClr val="0070C0"/>
                </a:solidFill>
              </a:endParaRPr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1533235" y="54261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9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9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6724423" y="2630495"/>
            <a:ext cx="2367249" cy="261610"/>
            <a:chOff x="3612360" y="2713777"/>
            <a:chExt cx="2367249" cy="261610"/>
          </a:xfrm>
        </p:grpSpPr>
        <p:sp>
          <p:nvSpPr>
            <p:cNvPr id="201" name="流程图: 过程 20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SQE-Tom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612360" y="271377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Approver :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198727" y="609600"/>
            <a:ext cx="2113673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  <a:endParaRPr lang="zh-CN" altLang="en-US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6381523" y="3011247"/>
            <a:ext cx="2710149" cy="261610"/>
            <a:chOff x="3269460" y="2713777"/>
            <a:chExt cx="2710149" cy="261610"/>
          </a:xfrm>
        </p:grpSpPr>
        <p:sp>
          <p:nvSpPr>
            <p:cNvPr id="204" name="流程图: 过程 203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Approved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269460" y="27137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Approval Status :</a:t>
              </a:r>
              <a:endParaRPr lang="zh-CN" altLang="en-US" sz="1100" dirty="0"/>
            </a:p>
          </p:txBody>
        </p:sp>
      </p:grpSp>
      <p:sp>
        <p:nvSpPr>
          <p:cNvPr id="206" name="流程图: 合并 205"/>
          <p:cNvSpPr/>
          <p:nvPr/>
        </p:nvSpPr>
        <p:spPr>
          <a:xfrm>
            <a:off x="8962520" y="3109519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/>
          <p:cNvSpPr txBox="1"/>
          <p:nvPr/>
        </p:nvSpPr>
        <p:spPr>
          <a:xfrm>
            <a:off x="5705274" y="4518175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36" name="表格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13523"/>
              </p:ext>
            </p:extLst>
          </p:nvPr>
        </p:nvGraphicFramePr>
        <p:xfrm>
          <a:off x="6008661" y="4798878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7" name="组合 236"/>
          <p:cNvGrpSpPr/>
          <p:nvPr/>
        </p:nvGrpSpPr>
        <p:grpSpPr>
          <a:xfrm>
            <a:off x="9753306" y="4814344"/>
            <a:ext cx="142435" cy="1040133"/>
            <a:chOff x="10415587" y="3971295"/>
            <a:chExt cx="142435" cy="1040133"/>
          </a:xfrm>
        </p:grpSpPr>
        <p:sp>
          <p:nvSpPr>
            <p:cNvPr id="238" name="流程图: 过程 237"/>
            <p:cNvSpPr/>
            <p:nvPr/>
          </p:nvSpPr>
          <p:spPr>
            <a:xfrm>
              <a:off x="10415587" y="3971295"/>
              <a:ext cx="142435" cy="104013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0429225" y="4269166"/>
              <a:ext cx="118104" cy="26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流程图: 合并 239"/>
            <p:cNvSpPr/>
            <p:nvPr/>
          </p:nvSpPr>
          <p:spPr>
            <a:xfrm>
              <a:off x="10429390" y="4921356"/>
              <a:ext cx="114828" cy="7884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合并 240"/>
            <p:cNvSpPr/>
            <p:nvPr/>
          </p:nvSpPr>
          <p:spPr>
            <a:xfrm flipV="1">
              <a:off x="10429390" y="3987994"/>
              <a:ext cx="118104" cy="653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2" name="十字形 241"/>
          <p:cNvSpPr/>
          <p:nvPr/>
        </p:nvSpPr>
        <p:spPr>
          <a:xfrm>
            <a:off x="6588340" y="4582989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十字形 242"/>
          <p:cNvSpPr/>
          <p:nvPr/>
        </p:nvSpPr>
        <p:spPr>
          <a:xfrm>
            <a:off x="1187027" y="4903015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4" name="组合 243"/>
          <p:cNvGrpSpPr/>
          <p:nvPr/>
        </p:nvGrpSpPr>
        <p:grpSpPr>
          <a:xfrm>
            <a:off x="4168814" y="4654950"/>
            <a:ext cx="142435" cy="656514"/>
            <a:chOff x="11444285" y="2527589"/>
            <a:chExt cx="233476" cy="564057"/>
          </a:xfrm>
        </p:grpSpPr>
        <p:sp>
          <p:nvSpPr>
            <p:cNvPr id="245" name="流程图: 过程 244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合并 246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合并 247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Toolbar Icons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692691" y="2316745"/>
            <a:ext cx="2462989" cy="3176548"/>
            <a:chOff x="9240365" y="2807363"/>
            <a:chExt cx="2462989" cy="317654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0021" y="3673626"/>
              <a:ext cx="533333" cy="57142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3436" y="3686722"/>
              <a:ext cx="514286" cy="56190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4389" y="4554042"/>
              <a:ext cx="533333" cy="56190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79544" y="5410648"/>
              <a:ext cx="523810" cy="57142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40365" y="3686722"/>
              <a:ext cx="514286" cy="57142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0365" y="5422006"/>
              <a:ext cx="514286" cy="56190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94389" y="2809878"/>
              <a:ext cx="533333" cy="571429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12" y="5421362"/>
              <a:ext cx="523810" cy="56190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98592" y="4546899"/>
              <a:ext cx="504762" cy="56190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40365" y="4558803"/>
              <a:ext cx="514286" cy="55238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98592" y="2809878"/>
              <a:ext cx="504762" cy="56190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45127" y="2807363"/>
              <a:ext cx="504762" cy="571429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90581" y="3090830"/>
            <a:ext cx="4754792" cy="2274733"/>
            <a:chOff x="347694" y="1702658"/>
            <a:chExt cx="4754792" cy="227473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30573" y="1702658"/>
              <a:ext cx="514286" cy="5714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7694" y="1702658"/>
              <a:ext cx="495238" cy="55238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76747" y="1702658"/>
              <a:ext cx="514286" cy="56190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24848" y="1702658"/>
              <a:ext cx="504762" cy="56190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78676" y="1702658"/>
              <a:ext cx="523810" cy="57142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88200" y="3415486"/>
              <a:ext cx="514286" cy="56190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24861" y="3405962"/>
              <a:ext cx="533333" cy="57142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19134" y="2526370"/>
              <a:ext cx="523810" cy="57142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7694" y="2516847"/>
              <a:ext cx="514286" cy="58095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88176" y="2526370"/>
              <a:ext cx="504762" cy="57142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61522" y="3396439"/>
              <a:ext cx="533333" cy="58095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869140" y="2535894"/>
              <a:ext cx="523810" cy="56190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578676" y="2535894"/>
              <a:ext cx="523810" cy="56190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47694" y="3415486"/>
              <a:ext cx="514286" cy="561905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91986" y="3425010"/>
              <a:ext cx="495238" cy="55238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017230" y="3415486"/>
              <a:ext cx="514286" cy="561905"/>
            </a:xfrm>
            <a:prstGeom prst="rect">
              <a:avLst/>
            </a:prstGeom>
          </p:spPr>
        </p:pic>
      </p:grpSp>
      <p:sp>
        <p:nvSpPr>
          <p:cNvPr id="43" name="文本框 42"/>
          <p:cNvSpPr txBox="1"/>
          <p:nvPr/>
        </p:nvSpPr>
        <p:spPr>
          <a:xfrm>
            <a:off x="549017" y="2557893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Known toolbar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85207" y="1710129"/>
            <a:ext cx="18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Unknown toolbar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722204" y="2046766"/>
            <a:ext cx="3814625" cy="3735552"/>
          </a:xfrm>
          <a:prstGeom prst="roundRect">
            <a:avLst>
              <a:gd name="adj" fmla="val 2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52729" y="2945406"/>
            <a:ext cx="5019384" cy="2546053"/>
          </a:xfrm>
          <a:prstGeom prst="roundRect">
            <a:avLst>
              <a:gd name="adj" fmla="val 2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29977" y="3624066"/>
            <a:ext cx="533333" cy="56190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55154" y="4485971"/>
            <a:ext cx="533333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0" y="1001566"/>
            <a:ext cx="702945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Task Toolbar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580" y="5913745"/>
            <a:ext cx="8702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New Task</a:t>
            </a:r>
            <a:endParaRPr lang="zh-CN" altLang="en-US" sz="1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9401" y="5499045"/>
            <a:ext cx="101733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Delete Task</a:t>
            </a:r>
            <a:endParaRPr lang="zh-CN" alt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7280" y="5024195"/>
            <a:ext cx="87286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Save Task</a:t>
            </a:r>
            <a:endParaRPr lang="zh-CN" altLang="en-US" sz="1400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8" y="1666900"/>
            <a:ext cx="11657143" cy="409524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1462421" y="4595207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736731" y="4180507"/>
            <a:ext cx="108234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Add Column</a:t>
            </a:r>
            <a:endParaRPr lang="zh-CN" altLang="en-US" sz="1400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40772" y="2076424"/>
            <a:ext cx="0" cy="38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867378" y="2076424"/>
            <a:ext cx="0" cy="342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228066" y="2076424"/>
            <a:ext cx="0" cy="294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1533714" y="2076424"/>
            <a:ext cx="0" cy="251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1970148" y="2076424"/>
            <a:ext cx="0" cy="210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208218" y="3667652"/>
            <a:ext cx="156151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Left &amp; Right Indent</a:t>
            </a:r>
            <a:endParaRPr lang="zh-CN" altLang="en-US" sz="1400" dirty="0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2425509" y="2076424"/>
            <a:ext cx="0" cy="159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2796980" y="2076424"/>
            <a:ext cx="1" cy="159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131857" y="3128465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168451" y="2058726"/>
            <a:ext cx="0" cy="106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514725" y="2076424"/>
            <a:ext cx="0" cy="105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886199" y="2058726"/>
            <a:ext cx="14289" cy="28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endCxn id="112" idx="3"/>
          </p:cNvCxnSpPr>
          <p:nvPr/>
        </p:nvCxnSpPr>
        <p:spPr>
          <a:xfrm rot="5400000">
            <a:off x="3585647" y="2510313"/>
            <a:ext cx="1205930" cy="33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019536" y="3550309"/>
            <a:ext cx="83708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Calendar</a:t>
            </a:r>
            <a:endParaRPr lang="zh-CN" altLang="en-US" sz="1400" dirty="0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4700588" y="2058726"/>
            <a:ext cx="0" cy="145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4501184" y="4010188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114925" y="2058726"/>
            <a:ext cx="0" cy="19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442417" y="4482973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5514975" y="2029334"/>
            <a:ext cx="28575" cy="245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128" idx="0"/>
          </p:cNvCxnSpPr>
          <p:nvPr/>
        </p:nvCxnSpPr>
        <p:spPr>
          <a:xfrm flipH="1">
            <a:off x="5886257" y="2029334"/>
            <a:ext cx="14481" cy="245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6232722" y="2058726"/>
            <a:ext cx="26342" cy="242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377696" y="2634788"/>
            <a:ext cx="53565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Print</a:t>
            </a:r>
            <a:endParaRPr lang="zh-CN" altLang="en-US" sz="1400" dirty="0"/>
          </a:p>
        </p:txBody>
      </p:sp>
      <p:cxnSp>
        <p:nvCxnSpPr>
          <p:cNvPr id="138" name="直接箭头连接符 137"/>
          <p:cNvCxnSpPr>
            <a:endCxn id="136" idx="0"/>
          </p:cNvCxnSpPr>
          <p:nvPr/>
        </p:nvCxnSpPr>
        <p:spPr>
          <a:xfrm flipH="1">
            <a:off x="6645526" y="2076424"/>
            <a:ext cx="13976" cy="55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34562" y="3193152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7047112" y="2076424"/>
            <a:ext cx="0" cy="11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7461449" y="2076424"/>
            <a:ext cx="0" cy="11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67487" y="3687307"/>
            <a:ext cx="1377557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Add Attachment</a:t>
            </a:r>
            <a:endParaRPr lang="zh-CN" altLang="en-US" sz="1400" dirty="0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7881928" y="2058726"/>
            <a:ext cx="0" cy="160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7960846" y="4178364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8262105" y="2029334"/>
            <a:ext cx="0" cy="21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8672513" y="2029334"/>
            <a:ext cx="0" cy="21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8627463" y="4835984"/>
            <a:ext cx="736997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Refresh</a:t>
            </a:r>
            <a:endParaRPr lang="zh-CN" altLang="en-US" sz="1400" dirty="0"/>
          </a:p>
        </p:txBody>
      </p:sp>
      <p:cxnSp>
        <p:nvCxnSpPr>
          <p:cNvPr id="155" name="直接箭头连接符 154"/>
          <p:cNvCxnSpPr>
            <a:endCxn id="153" idx="0"/>
          </p:cNvCxnSpPr>
          <p:nvPr/>
        </p:nvCxnSpPr>
        <p:spPr>
          <a:xfrm>
            <a:off x="8995961" y="2029334"/>
            <a:ext cx="1" cy="28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7960846" y="5652933"/>
            <a:ext cx="177529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Add Project Members</a:t>
            </a:r>
            <a:endParaRPr lang="zh-CN" altLang="en-US" sz="1400" dirty="0"/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9435900" y="2076424"/>
            <a:ext cx="0" cy="357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518732" y="3933152"/>
            <a:ext cx="895117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Processor</a:t>
            </a:r>
            <a:endParaRPr lang="zh-CN" altLang="en-US" sz="1400" dirty="0"/>
          </a:p>
        </p:txBody>
      </p:sp>
      <p:cxnSp>
        <p:nvCxnSpPr>
          <p:cNvPr id="161" name="直接箭头连接符 160"/>
          <p:cNvCxnSpPr/>
          <p:nvPr/>
        </p:nvCxnSpPr>
        <p:spPr>
          <a:xfrm>
            <a:off x="9736140" y="2029334"/>
            <a:ext cx="0" cy="190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9875839" y="2526837"/>
            <a:ext cx="66396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Export</a:t>
            </a:r>
            <a:endParaRPr lang="zh-CN" altLang="en-US" sz="1400" dirty="0"/>
          </a:p>
        </p:txBody>
      </p:sp>
      <p:cxnSp>
        <p:nvCxnSpPr>
          <p:cNvPr id="165" name="直接箭头连接符 164"/>
          <p:cNvCxnSpPr>
            <a:endCxn id="163" idx="0"/>
          </p:cNvCxnSpPr>
          <p:nvPr/>
        </p:nvCxnSpPr>
        <p:spPr>
          <a:xfrm>
            <a:off x="10207821" y="2083279"/>
            <a:ext cx="0" cy="44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9962571" y="3270849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10623473" y="2058726"/>
            <a:ext cx="0" cy="119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9917905" y="4979119"/>
            <a:ext cx="123777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Add Comment</a:t>
            </a:r>
            <a:endParaRPr lang="zh-CN" altLang="en-US" sz="1400" dirty="0"/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10958513" y="2076424"/>
            <a:ext cx="0" cy="29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11012943" y="4455384"/>
            <a:ext cx="88767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Unknown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11344736" y="2029334"/>
            <a:ext cx="0" cy="256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11476222" y="2572854"/>
            <a:ext cx="5229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Help</a:t>
            </a:r>
            <a:endParaRPr lang="zh-CN" altLang="en-US" sz="1400" dirty="0"/>
          </a:p>
        </p:txBody>
      </p:sp>
      <p:cxnSp>
        <p:nvCxnSpPr>
          <p:cNvPr id="178" name="直接箭头连接符 177"/>
          <p:cNvCxnSpPr>
            <a:endCxn id="176" idx="0"/>
          </p:cNvCxnSpPr>
          <p:nvPr/>
        </p:nvCxnSpPr>
        <p:spPr>
          <a:xfrm>
            <a:off x="11736973" y="2052879"/>
            <a:ext cx="699" cy="51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3601721" y="2349662"/>
            <a:ext cx="55496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Issue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Timeline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</a:t>
            </a:r>
            <a:r>
              <a:rPr lang="en-US" altLang="zh-CN" sz="2700" dirty="0" smtClean="0"/>
              <a:t>Management - Timeline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3" name="矩形 62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61168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Timeline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95303" y="2281754"/>
            <a:ext cx="45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Task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2800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Timeline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1" name="直接连接符 100"/>
              <p:cNvCxnSpPr>
                <a:endCxn id="100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6" name="肘形连接符 105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1"/>
                <a:endCxn id="9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2" idx="1"/>
                <a:endCxn id="9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7" idx="1"/>
                <a:endCxn id="8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2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73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10" name="矩形 109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图: 摘录 110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Documents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</a:t>
            </a:r>
            <a:r>
              <a:rPr lang="en-US" altLang="zh-CN" sz="2700" dirty="0" smtClean="0"/>
              <a:t>Management - Document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Document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4" name="矩形 63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90764" y="2250423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32730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Document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3294" y="2281754"/>
            <a:ext cx="45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Task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290764" y="2540899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1" name="直接连接符 100"/>
              <p:cNvCxnSpPr>
                <a:endCxn id="100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6" name="肘形连接符 105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1"/>
                <a:endCxn id="9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2" idx="1"/>
                <a:endCxn id="9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7" idx="1"/>
                <a:endCxn id="8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2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73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63" name="矩形 6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图: 摘录 109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Meetings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</a:t>
            </a:r>
            <a:r>
              <a:rPr lang="en-US" altLang="zh-CN" sz="2700" dirty="0" smtClean="0"/>
              <a:t>Management - Meetings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Meeting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4" name="矩形 63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90764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90004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Meeting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3294" y="2281754"/>
            <a:ext cx="45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Task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8496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282032" y="2540899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1" name="直接连接符 100"/>
              <p:cNvCxnSpPr>
                <a:endCxn id="100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6" name="肘形连接符 105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1"/>
                <a:endCxn id="9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2" idx="1"/>
                <a:endCxn id="9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7" idx="1"/>
                <a:endCxn id="8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2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73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63" name="矩形 6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图: 摘录 109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Issue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13" name="矩形 12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Setup Menus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</a:t>
            </a:r>
            <a:r>
              <a:rPr lang="en-US" altLang="zh-CN" sz="2700" dirty="0" smtClean="0"/>
              <a:t>Management - Issues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Meeting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4" name="矩形 63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82032" y="2259051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18690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Issue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81133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3294" y="2281754"/>
            <a:ext cx="45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Task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58134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55783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581584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282032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1" name="直接连接符 100"/>
              <p:cNvCxnSpPr>
                <a:endCxn id="100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6" name="肘形连接符 105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1"/>
                <a:endCxn id="9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2" idx="1"/>
                <a:endCxn id="9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7" idx="1"/>
                <a:endCxn id="8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2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73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63" name="矩形 6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图: 摘录 109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3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Change History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</a:t>
            </a:r>
            <a:r>
              <a:rPr lang="en-US" altLang="zh-CN" sz="2700" dirty="0" smtClean="0"/>
              <a:t>Management – Change History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Meeting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4" name="矩形 63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90764" y="2263883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72600" y="2281754"/>
            <a:ext cx="1271379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Change History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81133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3294" y="2281754"/>
            <a:ext cx="453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Task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58134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55783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67168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282032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1" name="直接连接符 100"/>
              <p:cNvCxnSpPr>
                <a:endCxn id="100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6" name="肘形连接符 105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0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1"/>
                <a:endCxn id="9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2" idx="1"/>
                <a:endCxn id="9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7" idx="1"/>
                <a:endCxn id="8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2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73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63" name="矩形 6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图: 摘录 109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1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Flowchart &amp; UX Design </a:t>
            </a:r>
            <a:br>
              <a:rPr lang="en-US" altLang="zh-CN" dirty="0" smtClean="0"/>
            </a:br>
            <a:r>
              <a:rPr lang="en-US" altLang="zh-CN" sz="2200" dirty="0" smtClean="0"/>
              <a:t>- Supplier Management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</a:t>
            </a:r>
            <a:r>
              <a:rPr lang="en-US" altLang="zh-CN" sz="2200" dirty="0" smtClean="0"/>
              <a:t>PPAP Level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868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</a:t>
            </a:r>
            <a:r>
              <a:rPr lang="en-US" altLang="zh-CN" sz="2200" dirty="0" smtClean="0"/>
              <a:t>APQP/PPAP/PPQP Template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109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6549" y="1652234"/>
            <a:ext cx="2975833" cy="4643437"/>
            <a:chOff x="-16549" y="1652234"/>
            <a:chExt cx="2975833" cy="4643437"/>
          </a:xfrm>
          <a:solidFill>
            <a:srgbClr val="0070C0"/>
          </a:solidFill>
        </p:grpSpPr>
        <p:sp>
          <p:nvSpPr>
            <p:cNvPr id="64" name="五边形 63"/>
            <p:cNvSpPr/>
            <p:nvPr/>
          </p:nvSpPr>
          <p:spPr>
            <a:xfrm>
              <a:off x="2339769" y="1652234"/>
              <a:ext cx="619515" cy="464343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过程 62"/>
            <p:cNvSpPr/>
            <p:nvPr/>
          </p:nvSpPr>
          <p:spPr>
            <a:xfrm>
              <a:off x="-16549" y="1652234"/>
              <a:ext cx="2515683" cy="464343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</a:t>
            </a:r>
            <a:r>
              <a:rPr lang="en-US" altLang="zh-CN" sz="2200" dirty="0" smtClean="0"/>
              <a:t>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- Project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883217" y="1857374"/>
            <a:ext cx="8272463" cy="4386264"/>
            <a:chOff x="0" y="1085849"/>
            <a:chExt cx="12192000" cy="52435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0" y="1743075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357437" y="1085850"/>
              <a:ext cx="0" cy="524351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76480" y="1229798"/>
              <a:ext cx="1034028" cy="32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External</a:t>
              </a:r>
              <a:endParaRPr lang="zh-CN" altLang="en-US" sz="1100" dirty="0"/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588410" y="1887022"/>
              <a:ext cx="1557337" cy="685800"/>
            </a:xfrm>
            <a:prstGeom prst="flowChartPunchedCard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Project</a:t>
              </a:r>
              <a:endParaRPr lang="zh-CN" altLang="en-US" sz="1100" dirty="0"/>
            </a:p>
          </p:txBody>
        </p:sp>
        <p:sp>
          <p:nvSpPr>
            <p:cNvPr id="12" name="流程图: 多文档 11"/>
            <p:cNvSpPr/>
            <p:nvPr/>
          </p:nvSpPr>
          <p:spPr>
            <a:xfrm>
              <a:off x="364329" y="2886071"/>
              <a:ext cx="1357312" cy="635793"/>
            </a:xfrm>
            <a:prstGeom prst="flowChartMulti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1</a:t>
              </a:r>
              <a:endParaRPr lang="zh-CN" altLang="en-US" sz="1100" dirty="0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364329" y="3767133"/>
              <a:ext cx="1357312" cy="635793"/>
            </a:xfrm>
            <a:prstGeom prst="flowChartMulti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2</a:t>
              </a:r>
              <a:endParaRPr lang="zh-CN" altLang="en-US" sz="1100" dirty="0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364329" y="4648195"/>
              <a:ext cx="1357312" cy="635793"/>
            </a:xfrm>
            <a:prstGeom prst="flowChartMulti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…</a:t>
              </a:r>
              <a:endParaRPr lang="zh-CN" altLang="en-US" sz="1100" dirty="0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364325" y="5529257"/>
              <a:ext cx="1357312" cy="635793"/>
            </a:xfrm>
            <a:prstGeom prst="flowChartMulti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n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05472" y="1229798"/>
              <a:ext cx="4202986" cy="32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Portal Project Detail (Master Data)</a:t>
              </a:r>
              <a:endParaRPr lang="zh-CN" altLang="en-US" sz="1100" dirty="0"/>
            </a:p>
          </p:txBody>
        </p:sp>
        <p:cxnSp>
          <p:nvCxnSpPr>
            <p:cNvPr id="17" name="肘形连接符 16"/>
            <p:cNvCxnSpPr>
              <a:stCxn id="12" idx="3"/>
              <a:endCxn id="11" idx="1"/>
            </p:cNvCxnSpPr>
            <p:nvPr/>
          </p:nvCxnSpPr>
          <p:spPr>
            <a:xfrm flipV="1">
              <a:off x="1721641" y="2229922"/>
              <a:ext cx="866769" cy="974046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3" idx="3"/>
              <a:endCxn id="11" idx="1"/>
            </p:cNvCxnSpPr>
            <p:nvPr/>
          </p:nvCxnSpPr>
          <p:spPr>
            <a:xfrm flipV="1">
              <a:off x="1721641" y="2229922"/>
              <a:ext cx="866769" cy="1855108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4" idx="3"/>
              <a:endCxn id="11" idx="1"/>
            </p:cNvCxnSpPr>
            <p:nvPr/>
          </p:nvCxnSpPr>
          <p:spPr>
            <a:xfrm flipV="1">
              <a:off x="1721641" y="2229922"/>
              <a:ext cx="866769" cy="2736170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5" idx="3"/>
              <a:endCxn id="11" idx="1"/>
            </p:cNvCxnSpPr>
            <p:nvPr/>
          </p:nvCxnSpPr>
          <p:spPr>
            <a:xfrm flipV="1">
              <a:off x="1721637" y="2229922"/>
              <a:ext cx="866773" cy="3617232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多文档 20"/>
            <p:cNvSpPr/>
            <p:nvPr/>
          </p:nvSpPr>
          <p:spPr>
            <a:xfrm>
              <a:off x="3945718" y="2886071"/>
              <a:ext cx="1357312" cy="635793"/>
            </a:xfrm>
            <a:prstGeom prst="flowChartMulti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1</a:t>
              </a:r>
              <a:endParaRPr lang="zh-CN" altLang="en-US" sz="1100" dirty="0"/>
            </a:p>
          </p:txBody>
        </p:sp>
        <p:sp>
          <p:nvSpPr>
            <p:cNvPr id="22" name="流程图: 多文档 21"/>
            <p:cNvSpPr/>
            <p:nvPr/>
          </p:nvSpPr>
          <p:spPr>
            <a:xfrm>
              <a:off x="3945718" y="3767133"/>
              <a:ext cx="1357312" cy="635793"/>
            </a:xfrm>
            <a:prstGeom prst="flowChartMulti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2</a:t>
              </a:r>
              <a:endParaRPr lang="zh-CN" altLang="en-US" sz="1100" dirty="0"/>
            </a:p>
          </p:txBody>
        </p:sp>
        <p:sp>
          <p:nvSpPr>
            <p:cNvPr id="23" name="流程图: 多文档 22"/>
            <p:cNvSpPr/>
            <p:nvPr/>
          </p:nvSpPr>
          <p:spPr>
            <a:xfrm>
              <a:off x="3945718" y="4648195"/>
              <a:ext cx="1357312" cy="635793"/>
            </a:xfrm>
            <a:prstGeom prst="flowChartMulti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…</a:t>
              </a:r>
              <a:endParaRPr lang="zh-CN" altLang="en-US" sz="1100" dirty="0"/>
            </a:p>
          </p:txBody>
        </p:sp>
        <p:sp>
          <p:nvSpPr>
            <p:cNvPr id="24" name="流程图: 多文档 23"/>
            <p:cNvSpPr/>
            <p:nvPr/>
          </p:nvSpPr>
          <p:spPr>
            <a:xfrm>
              <a:off x="3945714" y="5529257"/>
              <a:ext cx="1357312" cy="635793"/>
            </a:xfrm>
            <a:prstGeom prst="flowChartMulti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SNL n</a:t>
              </a:r>
              <a:endParaRPr lang="zh-CN" altLang="en-US" sz="1100" dirty="0"/>
            </a:p>
          </p:txBody>
        </p:sp>
        <p:cxnSp>
          <p:nvCxnSpPr>
            <p:cNvPr id="25" name="肘形连接符 24"/>
            <p:cNvCxnSpPr>
              <a:stCxn id="11" idx="2"/>
              <a:endCxn id="21" idx="1"/>
            </p:cNvCxnSpPr>
            <p:nvPr/>
          </p:nvCxnSpPr>
          <p:spPr>
            <a:xfrm rot="16200000" flipH="1">
              <a:off x="3340825" y="2599075"/>
              <a:ext cx="631146" cy="5786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1" idx="2"/>
              <a:endCxn id="22" idx="1"/>
            </p:cNvCxnSpPr>
            <p:nvPr/>
          </p:nvCxnSpPr>
          <p:spPr>
            <a:xfrm rot="16200000" flipH="1">
              <a:off x="2900294" y="3039606"/>
              <a:ext cx="1512208" cy="5786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1" idx="2"/>
              <a:endCxn id="23" idx="1"/>
            </p:cNvCxnSpPr>
            <p:nvPr/>
          </p:nvCxnSpPr>
          <p:spPr>
            <a:xfrm rot="16200000" flipH="1">
              <a:off x="2459763" y="3480137"/>
              <a:ext cx="2393270" cy="5786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1" idx="2"/>
              <a:endCxn id="24" idx="1"/>
            </p:cNvCxnSpPr>
            <p:nvPr/>
          </p:nvCxnSpPr>
          <p:spPr>
            <a:xfrm rot="16200000" flipH="1">
              <a:off x="2019230" y="3920670"/>
              <a:ext cx="3274332" cy="5786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文档 28"/>
            <p:cNvSpPr/>
            <p:nvPr/>
          </p:nvSpPr>
          <p:spPr>
            <a:xfrm>
              <a:off x="6288854" y="2965746"/>
              <a:ext cx="1085851" cy="484678"/>
            </a:xfrm>
            <a:prstGeom prst="flowChart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Part 1</a:t>
              </a:r>
              <a:endParaRPr lang="zh-CN" altLang="en-US" sz="1100" dirty="0"/>
            </a:p>
          </p:txBody>
        </p:sp>
        <p:sp>
          <p:nvSpPr>
            <p:cNvPr id="30" name="流程图: 文档 29"/>
            <p:cNvSpPr/>
            <p:nvPr/>
          </p:nvSpPr>
          <p:spPr>
            <a:xfrm>
              <a:off x="6288854" y="3794415"/>
              <a:ext cx="1085851" cy="484678"/>
            </a:xfrm>
            <a:prstGeom prst="flowChart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Part 2</a:t>
              </a:r>
              <a:endParaRPr lang="zh-CN" altLang="en-US" sz="1100" dirty="0"/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6288854" y="4623084"/>
              <a:ext cx="1085851" cy="484678"/>
            </a:xfrm>
            <a:prstGeom prst="flowChart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…</a:t>
              </a:r>
              <a:endParaRPr lang="zh-CN" altLang="en-US" sz="1100" dirty="0"/>
            </a:p>
          </p:txBody>
        </p:sp>
        <p:sp>
          <p:nvSpPr>
            <p:cNvPr id="32" name="流程图: 文档 31"/>
            <p:cNvSpPr/>
            <p:nvPr/>
          </p:nvSpPr>
          <p:spPr>
            <a:xfrm>
              <a:off x="6288854" y="5451753"/>
              <a:ext cx="1085851" cy="484678"/>
            </a:xfrm>
            <a:prstGeom prst="flowChartDocumen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Part n</a:t>
              </a:r>
              <a:endParaRPr lang="zh-CN" altLang="en-US" sz="1100" dirty="0"/>
            </a:p>
          </p:txBody>
        </p:sp>
        <p:cxnSp>
          <p:nvCxnSpPr>
            <p:cNvPr id="33" name="肘形连接符 32"/>
            <p:cNvCxnSpPr>
              <a:stCxn id="21" idx="3"/>
              <a:endCxn id="29" idx="1"/>
            </p:cNvCxnSpPr>
            <p:nvPr/>
          </p:nvCxnSpPr>
          <p:spPr>
            <a:xfrm>
              <a:off x="5303030" y="3203968"/>
              <a:ext cx="985824" cy="41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21" idx="3"/>
              <a:endCxn id="30" idx="1"/>
            </p:cNvCxnSpPr>
            <p:nvPr/>
          </p:nvCxnSpPr>
          <p:spPr>
            <a:xfrm>
              <a:off x="5303030" y="3203968"/>
              <a:ext cx="985824" cy="8327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21" idx="3"/>
              <a:endCxn id="31" idx="1"/>
            </p:cNvCxnSpPr>
            <p:nvPr/>
          </p:nvCxnSpPr>
          <p:spPr>
            <a:xfrm>
              <a:off x="5303030" y="3203968"/>
              <a:ext cx="985824" cy="16614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1" idx="3"/>
              <a:endCxn id="32" idx="1"/>
            </p:cNvCxnSpPr>
            <p:nvPr/>
          </p:nvCxnSpPr>
          <p:spPr>
            <a:xfrm>
              <a:off x="5303030" y="3203968"/>
              <a:ext cx="985824" cy="2490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过程 36"/>
            <p:cNvSpPr/>
            <p:nvPr/>
          </p:nvSpPr>
          <p:spPr>
            <a:xfrm>
              <a:off x="8072428" y="2977000"/>
              <a:ext cx="1185863" cy="457204"/>
            </a:xfrm>
            <a:prstGeom prst="flowChartProcess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Task 1</a:t>
              </a:r>
              <a:endParaRPr lang="zh-CN" altLang="en-US" sz="1100" dirty="0"/>
            </a:p>
          </p:txBody>
        </p:sp>
        <p:cxnSp>
          <p:nvCxnSpPr>
            <p:cNvPr id="38" name="肘形连接符 37"/>
            <p:cNvCxnSpPr>
              <a:stCxn id="29" idx="3"/>
              <a:endCxn id="37" idx="1"/>
            </p:cNvCxnSpPr>
            <p:nvPr/>
          </p:nvCxnSpPr>
          <p:spPr>
            <a:xfrm flipV="1">
              <a:off x="7374705" y="3205602"/>
              <a:ext cx="697723" cy="2483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9891242" y="3372580"/>
              <a:ext cx="1500179" cy="712449"/>
              <a:chOff x="10015546" y="2229922"/>
              <a:chExt cx="1500179" cy="712449"/>
            </a:xfr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流程图: 预定义过程 58"/>
              <p:cNvSpPr/>
              <p:nvPr/>
            </p:nvSpPr>
            <p:spPr>
              <a:xfrm>
                <a:off x="10315575" y="2229922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60" name="流程图: 预定义过程 59"/>
              <p:cNvSpPr/>
              <p:nvPr/>
            </p:nvSpPr>
            <p:spPr>
              <a:xfrm>
                <a:off x="10155559" y="2329309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61" name="流程图: 预定义过程 60"/>
              <p:cNvSpPr/>
              <p:nvPr/>
            </p:nvSpPr>
            <p:spPr>
              <a:xfrm>
                <a:off x="10015546" y="2455348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/>
                  <a:t>APQP Task</a:t>
                </a:r>
                <a:endParaRPr lang="zh-CN" altLang="en-US" sz="105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894101" y="4314524"/>
              <a:ext cx="1500179" cy="712449"/>
              <a:chOff x="10015546" y="2229922"/>
              <a:chExt cx="1500179" cy="712449"/>
            </a:xfr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流程图: 预定义过程 55"/>
              <p:cNvSpPr/>
              <p:nvPr/>
            </p:nvSpPr>
            <p:spPr>
              <a:xfrm>
                <a:off x="10315575" y="2229922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57" name="流程图: 预定义过程 56"/>
              <p:cNvSpPr/>
              <p:nvPr/>
            </p:nvSpPr>
            <p:spPr>
              <a:xfrm>
                <a:off x="10155559" y="2329309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58" name="流程图: 预定义过程 57"/>
              <p:cNvSpPr/>
              <p:nvPr/>
            </p:nvSpPr>
            <p:spPr>
              <a:xfrm>
                <a:off x="10015546" y="2455348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/>
                  <a:t>PPAP Task</a:t>
                </a:r>
                <a:endParaRPr lang="zh-CN" altLang="en-US" sz="105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9894101" y="5223982"/>
              <a:ext cx="1500179" cy="712449"/>
              <a:chOff x="10015546" y="2229922"/>
              <a:chExt cx="1500179" cy="712449"/>
            </a:xfr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流程图: 预定义过程 52"/>
              <p:cNvSpPr/>
              <p:nvPr/>
            </p:nvSpPr>
            <p:spPr>
              <a:xfrm>
                <a:off x="10315575" y="2229922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54" name="流程图: 预定义过程 53"/>
              <p:cNvSpPr/>
              <p:nvPr/>
            </p:nvSpPr>
            <p:spPr>
              <a:xfrm>
                <a:off x="10155559" y="2329309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55" name="流程图: 预定义过程 54"/>
              <p:cNvSpPr/>
              <p:nvPr/>
            </p:nvSpPr>
            <p:spPr>
              <a:xfrm>
                <a:off x="10015546" y="2455348"/>
                <a:ext cx="1200150" cy="487023"/>
              </a:xfrm>
              <a:prstGeom prst="flowChartPredefined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/>
                  <a:t>PPQP Task</a:t>
                </a:r>
                <a:endParaRPr lang="zh-CN" altLang="en-US" sz="1050" dirty="0"/>
              </a:p>
            </p:txBody>
          </p:sp>
        </p:grpSp>
        <p:cxnSp>
          <p:nvCxnSpPr>
            <p:cNvPr id="42" name="肘形连接符 41"/>
            <p:cNvCxnSpPr>
              <a:stCxn id="37" idx="3"/>
              <a:endCxn id="61" idx="1"/>
            </p:cNvCxnSpPr>
            <p:nvPr/>
          </p:nvCxnSpPr>
          <p:spPr>
            <a:xfrm>
              <a:off x="9258291" y="3205602"/>
              <a:ext cx="632951" cy="6359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7" idx="3"/>
              <a:endCxn id="58" idx="1"/>
            </p:cNvCxnSpPr>
            <p:nvPr/>
          </p:nvCxnSpPr>
          <p:spPr>
            <a:xfrm>
              <a:off x="9258291" y="3205602"/>
              <a:ext cx="635810" cy="15778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7" idx="3"/>
              <a:endCxn id="55" idx="1"/>
            </p:cNvCxnSpPr>
            <p:nvPr/>
          </p:nvCxnSpPr>
          <p:spPr>
            <a:xfrm>
              <a:off x="9258291" y="3205602"/>
              <a:ext cx="635810" cy="2487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652127" y="1085849"/>
              <a:ext cx="0" cy="524351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860482" y="1224597"/>
              <a:ext cx="4213118" cy="32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Portal Task (Transactional Process)</a:t>
              </a:r>
              <a:endParaRPr lang="zh-CN" altLang="en-US" sz="1100" dirty="0"/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8069569" y="3801828"/>
              <a:ext cx="1185863" cy="457204"/>
            </a:xfrm>
            <a:prstGeom prst="flowChartProcess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Task 2</a:t>
              </a:r>
              <a:endParaRPr lang="zh-CN" altLang="en-US" sz="1100" dirty="0"/>
            </a:p>
          </p:txBody>
        </p:sp>
        <p:cxnSp>
          <p:nvCxnSpPr>
            <p:cNvPr id="48" name="肘形连接符 47"/>
            <p:cNvCxnSpPr>
              <a:stCxn id="30" idx="3"/>
              <a:endCxn id="47" idx="1"/>
            </p:cNvCxnSpPr>
            <p:nvPr/>
          </p:nvCxnSpPr>
          <p:spPr>
            <a:xfrm flipV="1">
              <a:off x="7374705" y="4030430"/>
              <a:ext cx="694864" cy="63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过程 48"/>
            <p:cNvSpPr/>
            <p:nvPr/>
          </p:nvSpPr>
          <p:spPr>
            <a:xfrm>
              <a:off x="8079599" y="4633907"/>
              <a:ext cx="1185863" cy="457204"/>
            </a:xfrm>
            <a:prstGeom prst="flowChartProcess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…</a:t>
              </a:r>
              <a:endParaRPr lang="zh-CN" altLang="en-US" sz="1100" dirty="0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8069568" y="5469160"/>
              <a:ext cx="1185863" cy="457204"/>
            </a:xfrm>
            <a:prstGeom prst="flowChartProcess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Task n</a:t>
              </a:r>
              <a:endParaRPr lang="zh-CN" altLang="en-US" sz="1100" dirty="0"/>
            </a:p>
          </p:txBody>
        </p:sp>
        <p:cxnSp>
          <p:nvCxnSpPr>
            <p:cNvPr id="51" name="肘形连接符 50"/>
            <p:cNvCxnSpPr>
              <a:stCxn id="31" idx="3"/>
              <a:endCxn id="49" idx="1"/>
            </p:cNvCxnSpPr>
            <p:nvPr/>
          </p:nvCxnSpPr>
          <p:spPr>
            <a:xfrm flipV="1">
              <a:off x="7374705" y="4862509"/>
              <a:ext cx="704894" cy="29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32" idx="3"/>
              <a:endCxn id="50" idx="1"/>
            </p:cNvCxnSpPr>
            <p:nvPr/>
          </p:nvCxnSpPr>
          <p:spPr>
            <a:xfrm>
              <a:off x="7374705" y="5694092"/>
              <a:ext cx="694863" cy="36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6897" y="2987190"/>
            <a:ext cx="2641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YFVE QA Project Hierarchy &amp; Business Understanding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911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</a:t>
            </a:r>
            <a:r>
              <a:rPr lang="en-US" altLang="zh-CN" sz="2200" dirty="0" smtClean="0"/>
              <a:t>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– Workflow key feature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097280" y="1557338"/>
            <a:ext cx="9218835" cy="4616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Design human and system based workflows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Start a workflow via </a:t>
            </a:r>
            <a:r>
              <a:rPr lang="en-US" altLang="zh-CN" sz="2800" dirty="0" smtClean="0"/>
              <a:t>system program automatically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Allocate users and user groups to certain 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Comment on the task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Add task-relevant attachments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Get real-time notification via e-</a:t>
            </a:r>
            <a:r>
              <a:rPr lang="zh-CN" altLang="en-US" sz="2800" dirty="0" smtClean="0"/>
              <a:t>mail </a:t>
            </a:r>
            <a:r>
              <a:rPr lang="en-US" altLang="zh-CN" sz="2800" dirty="0" smtClean="0"/>
              <a:t>and message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Track a workflow</a:t>
            </a:r>
          </a:p>
        </p:txBody>
      </p:sp>
    </p:spTree>
    <p:extLst>
      <p:ext uri="{BB962C8B-B14F-4D97-AF65-F5344CB8AC3E}">
        <p14:creationId xmlns:p14="http://schemas.microsoft.com/office/powerpoint/2010/main" val="41050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椭圆 137"/>
          <p:cNvSpPr/>
          <p:nvPr/>
        </p:nvSpPr>
        <p:spPr>
          <a:xfrm>
            <a:off x="3192885" y="4894598"/>
            <a:ext cx="352138" cy="3141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194095" y="3711831"/>
            <a:ext cx="352138" cy="3141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</a:t>
            </a:r>
            <a:r>
              <a:rPr lang="en-US" altLang="zh-CN" sz="2200" dirty="0" smtClean="0"/>
              <a:t>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– Workflow Template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30540" y="1808464"/>
            <a:ext cx="1861663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Simple Workflow Template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866366" y="2406903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 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7" name="圆角矩形 66"/>
          <p:cNvSpPr/>
          <p:nvPr/>
        </p:nvSpPr>
        <p:spPr>
          <a:xfrm>
            <a:off x="2866365" y="2997129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 2</a:t>
            </a:r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2866364" y="5342569"/>
            <a:ext cx="976605" cy="357384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n+1</a:t>
            </a:r>
            <a:endParaRPr lang="zh-CN" altLang="en-US" sz="1400" dirty="0"/>
          </a:p>
        </p:txBody>
      </p:sp>
      <p:cxnSp>
        <p:nvCxnSpPr>
          <p:cNvPr id="71" name="肘形连接符 70"/>
          <p:cNvCxnSpPr>
            <a:stCxn id="129" idx="2"/>
            <a:endCxn id="5" idx="0"/>
          </p:cNvCxnSpPr>
          <p:nvPr/>
        </p:nvCxnSpPr>
        <p:spPr>
          <a:xfrm rot="16200000" flipH="1">
            <a:off x="3215796" y="2268030"/>
            <a:ext cx="277744" cy="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" idx="2"/>
            <a:endCxn id="67" idx="0"/>
          </p:cNvCxnSpPr>
          <p:nvPr/>
        </p:nvCxnSpPr>
        <p:spPr>
          <a:xfrm rot="5400000">
            <a:off x="3238247" y="2880708"/>
            <a:ext cx="232842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81" idx="3"/>
            <a:endCxn id="129" idx="1"/>
          </p:cNvCxnSpPr>
          <p:nvPr/>
        </p:nvCxnSpPr>
        <p:spPr>
          <a:xfrm>
            <a:off x="1892203" y="1946964"/>
            <a:ext cx="974161" cy="3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863585" y="4386121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 Task </a:t>
            </a:r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cxnSp>
        <p:nvCxnSpPr>
          <p:cNvPr id="86" name="肘形连接符 85"/>
          <p:cNvCxnSpPr>
            <a:stCxn id="67" idx="2"/>
            <a:endCxn id="84" idx="0"/>
          </p:cNvCxnSpPr>
          <p:nvPr/>
        </p:nvCxnSpPr>
        <p:spPr>
          <a:xfrm rot="16200000" flipH="1">
            <a:off x="3837474" y="2871707"/>
            <a:ext cx="1031608" cy="1997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3534842" y="4386121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 Task </a:t>
            </a:r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104" name="圆角矩形 103"/>
          <p:cNvSpPr/>
          <p:nvPr/>
        </p:nvSpPr>
        <p:spPr>
          <a:xfrm>
            <a:off x="2206099" y="4386121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 Task 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05" name="圆角矩形 104"/>
          <p:cNvSpPr/>
          <p:nvPr/>
        </p:nvSpPr>
        <p:spPr>
          <a:xfrm>
            <a:off x="877355" y="4386121"/>
            <a:ext cx="976605" cy="35738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Sub </a:t>
            </a:r>
            <a:r>
              <a:rPr lang="en-US" altLang="zh-CN" sz="1400" dirty="0"/>
              <a:t>Task 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108" name="肘形连接符 107"/>
          <p:cNvCxnSpPr>
            <a:stCxn id="67" idx="2"/>
            <a:endCxn id="102" idx="0"/>
          </p:cNvCxnSpPr>
          <p:nvPr/>
        </p:nvCxnSpPr>
        <p:spPr>
          <a:xfrm rot="16200000" flipH="1">
            <a:off x="3173102" y="3536078"/>
            <a:ext cx="1031608" cy="66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67" idx="2"/>
            <a:endCxn id="104" idx="0"/>
          </p:cNvCxnSpPr>
          <p:nvPr/>
        </p:nvCxnSpPr>
        <p:spPr>
          <a:xfrm rot="5400000">
            <a:off x="2508731" y="3540184"/>
            <a:ext cx="1031608" cy="660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67" idx="2"/>
            <a:endCxn id="105" idx="0"/>
          </p:cNvCxnSpPr>
          <p:nvPr/>
        </p:nvCxnSpPr>
        <p:spPr>
          <a:xfrm rot="5400000">
            <a:off x="1844359" y="2875812"/>
            <a:ext cx="1031608" cy="1989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05" idx="2"/>
            <a:endCxn id="68" idx="0"/>
          </p:cNvCxnSpPr>
          <p:nvPr/>
        </p:nvCxnSpPr>
        <p:spPr>
          <a:xfrm rot="16200000" flipH="1">
            <a:off x="2060630" y="4048532"/>
            <a:ext cx="599064" cy="1989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04" idx="2"/>
            <a:endCxn id="68" idx="0"/>
          </p:cNvCxnSpPr>
          <p:nvPr/>
        </p:nvCxnSpPr>
        <p:spPr>
          <a:xfrm rot="16200000" flipH="1">
            <a:off x="2725002" y="4712904"/>
            <a:ext cx="599064" cy="66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2" idx="2"/>
            <a:endCxn id="68" idx="0"/>
          </p:cNvCxnSpPr>
          <p:nvPr/>
        </p:nvCxnSpPr>
        <p:spPr>
          <a:xfrm rot="5400000">
            <a:off x="3389374" y="4708798"/>
            <a:ext cx="599064" cy="668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84" idx="2"/>
            <a:endCxn id="68" idx="0"/>
          </p:cNvCxnSpPr>
          <p:nvPr/>
        </p:nvCxnSpPr>
        <p:spPr>
          <a:xfrm rot="5400000">
            <a:off x="4053746" y="4044427"/>
            <a:ext cx="599064" cy="1997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866364" y="1771775"/>
            <a:ext cx="976605" cy="357384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0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6657975" y="2527255"/>
            <a:ext cx="1218037" cy="613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9637451" y="1375351"/>
            <a:ext cx="976605" cy="357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9526757" y="2247430"/>
            <a:ext cx="1299085" cy="374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Comments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9526757" y="3136716"/>
            <a:ext cx="1299085" cy="374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Principal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9526757" y="4026003"/>
            <a:ext cx="1299085" cy="374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Attachments</a:t>
            </a:r>
            <a:endParaRPr lang="zh-CN" altLang="en-US" sz="1400" dirty="0"/>
          </a:p>
        </p:txBody>
      </p:sp>
      <p:cxnSp>
        <p:nvCxnSpPr>
          <p:cNvPr id="7" name="曲线连接符 6"/>
          <p:cNvCxnSpPr>
            <a:stCxn id="3" idx="3"/>
            <a:endCxn id="33" idx="1"/>
          </p:cNvCxnSpPr>
          <p:nvPr/>
        </p:nvCxnSpPr>
        <p:spPr>
          <a:xfrm flipV="1">
            <a:off x="7876012" y="1554043"/>
            <a:ext cx="1761439" cy="12797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3" idx="3"/>
            <a:endCxn id="34" idx="1"/>
          </p:cNvCxnSpPr>
          <p:nvPr/>
        </p:nvCxnSpPr>
        <p:spPr>
          <a:xfrm flipV="1">
            <a:off x="7876012" y="2434726"/>
            <a:ext cx="1650745" cy="3990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3" idx="3"/>
            <a:endCxn id="35" idx="1"/>
          </p:cNvCxnSpPr>
          <p:nvPr/>
        </p:nvCxnSpPr>
        <p:spPr>
          <a:xfrm>
            <a:off x="7876012" y="2833784"/>
            <a:ext cx="1650745" cy="490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" idx="3"/>
            <a:endCxn id="36" idx="1"/>
          </p:cNvCxnSpPr>
          <p:nvPr/>
        </p:nvCxnSpPr>
        <p:spPr>
          <a:xfrm>
            <a:off x="7876012" y="2833784"/>
            <a:ext cx="1650745" cy="1379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56755" y="3062779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– Real Workflow</a:t>
            </a:r>
            <a:endParaRPr lang="zh-CN" altLang="en-US" dirty="0"/>
          </a:p>
        </p:txBody>
      </p:sp>
      <p:sp>
        <p:nvSpPr>
          <p:cNvPr id="5" name="流程图: 数据 4"/>
          <p:cNvSpPr/>
          <p:nvPr/>
        </p:nvSpPr>
        <p:spPr>
          <a:xfrm>
            <a:off x="254318" y="2212418"/>
            <a:ext cx="1481618" cy="403292"/>
          </a:xfrm>
          <a:prstGeom prst="flowChartInputOutp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 Data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-1" y="2043113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018" y="1700212"/>
            <a:ext cx="16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 System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085969" y="17145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5999" y="1700211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5" idx="5"/>
            <a:endCxn id="12" idx="1"/>
          </p:cNvCxnSpPr>
          <p:nvPr/>
        </p:nvCxnSpPr>
        <p:spPr>
          <a:xfrm flipV="1">
            <a:off x="1587774" y="2412451"/>
            <a:ext cx="1474205" cy="1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412207" y="2614620"/>
            <a:ext cx="1914524" cy="4868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Fill Project Information</a:t>
            </a:r>
          </a:p>
          <a:p>
            <a:pPr algn="ctr"/>
            <a:r>
              <a:rPr lang="en-US" altLang="zh-CN" sz="1200" dirty="0" smtClean="0"/>
              <a:t>&amp; Allocate Assignee</a:t>
            </a:r>
            <a:endParaRPr lang="zh-CN" altLang="en-US" sz="12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350286" y="2135980"/>
            <a:ext cx="3288507" cy="3364706"/>
            <a:chOff x="2807492" y="2193132"/>
            <a:chExt cx="4852333" cy="4086230"/>
          </a:xfrm>
        </p:grpSpPr>
        <p:sp>
          <p:nvSpPr>
            <p:cNvPr id="12" name="流程图: 预定义过程 11"/>
            <p:cNvSpPr/>
            <p:nvPr/>
          </p:nvSpPr>
          <p:spPr>
            <a:xfrm>
              <a:off x="3857625" y="2193132"/>
              <a:ext cx="1818084" cy="671513"/>
            </a:xfrm>
            <a:prstGeom prst="flowChartPredefined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Data Receiver</a:t>
              </a:r>
              <a:endParaRPr lang="zh-CN" altLang="en-US" sz="1200" dirty="0"/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3671889" y="5679287"/>
              <a:ext cx="2189558" cy="600075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Storage</a:t>
              </a:r>
              <a:endParaRPr lang="zh-CN" altLang="en-US" sz="1200" dirty="0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2807492" y="3671891"/>
              <a:ext cx="3921920" cy="1200150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/>
                <a:t>Project Processing Module</a:t>
              </a:r>
              <a:endParaRPr lang="zh-CN" altLang="en-US" sz="1200" dirty="0"/>
            </a:p>
          </p:txBody>
        </p:sp>
        <p:sp>
          <p:nvSpPr>
            <p:cNvPr id="15" name="流程图: 预定义过程 14"/>
            <p:cNvSpPr/>
            <p:nvPr/>
          </p:nvSpPr>
          <p:spPr>
            <a:xfrm>
              <a:off x="3014662" y="4211238"/>
              <a:ext cx="1657350" cy="550068"/>
            </a:xfrm>
            <a:prstGeom prst="flowChartPredefined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DAO</a:t>
              </a:r>
              <a:endParaRPr lang="zh-CN" altLang="en-US" sz="1200" dirty="0"/>
            </a:p>
          </p:txBody>
        </p:sp>
        <p:sp>
          <p:nvSpPr>
            <p:cNvPr id="16" name="流程图: 预定义过程 15"/>
            <p:cNvSpPr/>
            <p:nvPr/>
          </p:nvSpPr>
          <p:spPr>
            <a:xfrm>
              <a:off x="4879182" y="4211238"/>
              <a:ext cx="1657350" cy="550068"/>
            </a:xfrm>
            <a:prstGeom prst="flowChartPredefined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Workflow Engine</a:t>
              </a:r>
              <a:endParaRPr lang="zh-CN" altLang="en-US" sz="1200" dirty="0"/>
            </a:p>
          </p:txBody>
        </p:sp>
        <p:cxnSp>
          <p:nvCxnSpPr>
            <p:cNvPr id="20" name="肘形连接符 19"/>
            <p:cNvCxnSpPr>
              <a:stCxn id="12" idx="2"/>
              <a:endCxn id="14" idx="0"/>
            </p:cNvCxnSpPr>
            <p:nvPr/>
          </p:nvCxnSpPr>
          <p:spPr>
            <a:xfrm rot="16200000" flipH="1">
              <a:off x="4363936" y="3267375"/>
              <a:ext cx="807246" cy="17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4" idx="2"/>
              <a:endCxn id="13" idx="1"/>
            </p:cNvCxnSpPr>
            <p:nvPr/>
          </p:nvCxnSpPr>
          <p:spPr>
            <a:xfrm rot="5400000">
              <a:off x="4363937" y="5274772"/>
              <a:ext cx="807246" cy="17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191249" y="2214571"/>
              <a:ext cx="1468576" cy="63578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FF0000"/>
                  </a:solidFill>
                </a:rPr>
                <a:t>Workflow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流程图: 决策 30"/>
            <p:cNvSpPr/>
            <p:nvPr/>
          </p:nvSpPr>
          <p:spPr>
            <a:xfrm>
              <a:off x="6785043" y="2870740"/>
              <a:ext cx="185738" cy="25717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3" name="直接连接符 32"/>
            <p:cNvCxnSpPr>
              <a:stCxn id="31" idx="2"/>
              <a:endCxn id="16" idx="0"/>
            </p:cNvCxnSpPr>
            <p:nvPr/>
          </p:nvCxnSpPr>
          <p:spPr>
            <a:xfrm flipH="1">
              <a:off x="5707857" y="3127915"/>
              <a:ext cx="1170055" cy="108332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圆角矩形 36"/>
          <p:cNvSpPr/>
          <p:nvPr/>
        </p:nvSpPr>
        <p:spPr>
          <a:xfrm>
            <a:off x="6412207" y="3406021"/>
            <a:ext cx="1914524" cy="52377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 update</a:t>
            </a:r>
          </a:p>
          <a:p>
            <a:pPr algn="ctr"/>
            <a:r>
              <a:rPr lang="en-US" altLang="zh-CN" sz="1200" dirty="0" smtClean="0"/>
              <a:t>&amp; APQP/PPAP/PPQP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6095997" y="2212418"/>
            <a:ext cx="5059683" cy="40740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Real Workflow - Tasks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16" idx="3"/>
            <a:endCxn id="29" idx="1"/>
          </p:cNvCxnSpPr>
          <p:nvPr/>
        </p:nvCxnSpPr>
        <p:spPr>
          <a:xfrm flipV="1">
            <a:off x="4877519" y="2858053"/>
            <a:ext cx="1534688" cy="11661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6" idx="3"/>
            <a:endCxn id="37" idx="1"/>
          </p:cNvCxnSpPr>
          <p:nvPr/>
        </p:nvCxnSpPr>
        <p:spPr>
          <a:xfrm flipV="1">
            <a:off x="4877519" y="3667906"/>
            <a:ext cx="1534688" cy="3563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6412207" y="4234326"/>
            <a:ext cx="1914524" cy="52377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APQP/PPAP/PPQP Information update</a:t>
            </a:r>
            <a:endParaRPr lang="zh-CN" altLang="en-US" sz="1200" dirty="0"/>
          </a:p>
        </p:txBody>
      </p:sp>
      <p:cxnSp>
        <p:nvCxnSpPr>
          <p:cNvPr id="49" name="肘形连接符 48"/>
          <p:cNvCxnSpPr>
            <a:stCxn id="16" idx="3"/>
            <a:endCxn id="47" idx="1"/>
          </p:cNvCxnSpPr>
          <p:nvPr/>
        </p:nvCxnSpPr>
        <p:spPr>
          <a:xfrm>
            <a:off x="4877519" y="4024210"/>
            <a:ext cx="1534688" cy="472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412207" y="5062631"/>
            <a:ext cx="1914524" cy="3844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PSW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6412207" y="5751616"/>
            <a:ext cx="1914524" cy="3844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Close Project</a:t>
            </a:r>
            <a:endParaRPr lang="zh-CN" altLang="en-US" sz="1200" dirty="0"/>
          </a:p>
        </p:txBody>
      </p:sp>
      <p:cxnSp>
        <p:nvCxnSpPr>
          <p:cNvPr id="53" name="肘形连接符 52"/>
          <p:cNvCxnSpPr>
            <a:stCxn id="16" idx="3"/>
            <a:endCxn id="50" idx="1"/>
          </p:cNvCxnSpPr>
          <p:nvPr/>
        </p:nvCxnSpPr>
        <p:spPr>
          <a:xfrm>
            <a:off x="4877519" y="4024210"/>
            <a:ext cx="1534688" cy="12306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6" idx="3"/>
            <a:endCxn id="51" idx="1"/>
          </p:cNvCxnSpPr>
          <p:nvPr/>
        </p:nvCxnSpPr>
        <p:spPr>
          <a:xfrm>
            <a:off x="4877519" y="4024210"/>
            <a:ext cx="1534688" cy="19196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84282" y="2705173"/>
            <a:ext cx="202869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Task for ASDE/SQE supervisor</a:t>
            </a:r>
            <a:endParaRPr lang="zh-CN" altLang="en-US" sz="1200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684282" y="5805339"/>
            <a:ext cx="202869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Task for ASDE/SQE supervisor</a:t>
            </a:r>
            <a:endParaRPr lang="zh-CN" altLang="en-US" sz="1200" u="sng" dirty="0"/>
          </a:p>
        </p:txBody>
      </p:sp>
      <p:sp>
        <p:nvSpPr>
          <p:cNvPr id="64" name="文本框 63"/>
          <p:cNvSpPr txBox="1"/>
          <p:nvPr/>
        </p:nvSpPr>
        <p:spPr>
          <a:xfrm>
            <a:off x="8684282" y="3480215"/>
            <a:ext cx="134120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Task for ASDE/SQE</a:t>
            </a:r>
            <a:endParaRPr lang="zh-CN" altLang="en-US" sz="1200" u="sng" dirty="0"/>
          </a:p>
        </p:txBody>
      </p:sp>
      <p:sp>
        <p:nvSpPr>
          <p:cNvPr id="65" name="文本框 64"/>
          <p:cNvSpPr txBox="1"/>
          <p:nvPr/>
        </p:nvSpPr>
        <p:spPr>
          <a:xfrm>
            <a:off x="8684282" y="4198105"/>
            <a:ext cx="190045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Task for Supplier supervisor</a:t>
            </a:r>
          </a:p>
          <a:p>
            <a:r>
              <a:rPr lang="en-US" altLang="zh-CN" sz="1200" u="sng" dirty="0" smtClean="0"/>
              <a:t>&amp; Supplier operator</a:t>
            </a:r>
            <a:endParaRPr lang="zh-CN" altLang="en-US" sz="1200" u="sng" dirty="0"/>
          </a:p>
        </p:txBody>
      </p:sp>
      <p:sp>
        <p:nvSpPr>
          <p:cNvPr id="66" name="文本框 65"/>
          <p:cNvSpPr txBox="1"/>
          <p:nvPr/>
        </p:nvSpPr>
        <p:spPr>
          <a:xfrm>
            <a:off x="8684282" y="5030298"/>
            <a:ext cx="134120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Task for ASDE/SQE</a:t>
            </a:r>
            <a:endParaRPr lang="zh-CN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4214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Organization (crud)</a:t>
            </a:r>
          </a:p>
          <a:p>
            <a:r>
              <a:rPr lang="en-US" altLang="zh-CN" dirty="0" smtClean="0"/>
              <a:t>Organizations &amp; suppliers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– Status Chart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-1" y="2657480"/>
            <a:ext cx="121920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00103" y="1714500"/>
            <a:ext cx="0" cy="45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6968" y="2065618"/>
            <a:ext cx="701154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u="sng" dirty="0" smtClean="0"/>
              <a:t>Project</a:t>
            </a:r>
            <a:endParaRPr lang="zh-CN" altLang="en-US" sz="1400" u="sng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-2" y="4881563"/>
            <a:ext cx="121920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6968" y="5292204"/>
            <a:ext cx="595035" cy="73866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u="sng" dirty="0" smtClean="0"/>
              <a:t>APQP</a:t>
            </a:r>
          </a:p>
          <a:p>
            <a:r>
              <a:rPr lang="en-US" altLang="zh-CN" sz="1400" u="sng" dirty="0" smtClean="0"/>
              <a:t>PPAP</a:t>
            </a:r>
          </a:p>
          <a:p>
            <a:r>
              <a:rPr lang="en-US" altLang="zh-CN" sz="1400" u="sng" dirty="0" smtClean="0"/>
              <a:t>PPQP</a:t>
            </a:r>
            <a:endParaRPr lang="zh-CN" altLang="en-US" sz="1400" u="sng" dirty="0"/>
          </a:p>
        </p:txBody>
      </p:sp>
      <p:sp>
        <p:nvSpPr>
          <p:cNvPr id="52" name="文本框 51"/>
          <p:cNvSpPr txBox="1"/>
          <p:nvPr/>
        </p:nvSpPr>
        <p:spPr>
          <a:xfrm>
            <a:off x="176968" y="3643319"/>
            <a:ext cx="554319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u="sng" dirty="0" smtClean="0"/>
              <a:t>Parts</a:t>
            </a:r>
            <a:endParaRPr lang="zh-CN" altLang="en-US" sz="1400" u="sng" dirty="0"/>
          </a:p>
        </p:txBody>
      </p:sp>
      <p:cxnSp>
        <p:nvCxnSpPr>
          <p:cNvPr id="27" name="曲线连接符 26"/>
          <p:cNvCxnSpPr>
            <a:stCxn id="70" idx="3"/>
            <a:endCxn id="67" idx="2"/>
          </p:cNvCxnSpPr>
          <p:nvPr/>
        </p:nvCxnSpPr>
        <p:spPr>
          <a:xfrm rot="16200000" flipH="1">
            <a:off x="3901451" y="2382558"/>
            <a:ext cx="711782" cy="600733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70" idx="3"/>
            <a:endCxn id="68" idx="2"/>
          </p:cNvCxnSpPr>
          <p:nvPr/>
        </p:nvCxnSpPr>
        <p:spPr>
          <a:xfrm rot="16200000" flipH="1">
            <a:off x="3624840" y="2659169"/>
            <a:ext cx="1265005" cy="600733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70" idx="3"/>
            <a:endCxn id="69" idx="2"/>
          </p:cNvCxnSpPr>
          <p:nvPr/>
        </p:nvCxnSpPr>
        <p:spPr>
          <a:xfrm rot="16200000" flipH="1">
            <a:off x="3170745" y="3113264"/>
            <a:ext cx="2173195" cy="600733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4557709" y="2832168"/>
            <a:ext cx="880177" cy="1874708"/>
            <a:chOff x="5525823" y="2923404"/>
            <a:chExt cx="880177" cy="18747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椭圆 66"/>
            <p:cNvSpPr/>
            <p:nvPr/>
          </p:nvSpPr>
          <p:spPr>
            <a:xfrm>
              <a:off x="5525823" y="2923404"/>
              <a:ext cx="880177" cy="4132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525823" y="3476627"/>
              <a:ext cx="880177" cy="4132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25823" y="4384817"/>
              <a:ext cx="880177" cy="4132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27442" y="4041774"/>
              <a:ext cx="400110" cy="2157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7066" y="1740451"/>
            <a:ext cx="10981590" cy="685800"/>
            <a:chOff x="1591419" y="1740450"/>
            <a:chExt cx="13400068" cy="8099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591419" y="1740450"/>
              <a:ext cx="823157" cy="8001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New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691559" y="1740450"/>
              <a:ext cx="1594673" cy="800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3889648" y="1740450"/>
              <a:ext cx="1101839" cy="8001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Closed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曲线连接符 18"/>
            <p:cNvCxnSpPr>
              <a:stCxn id="9" idx="6"/>
              <a:endCxn id="54" idx="2"/>
            </p:cNvCxnSpPr>
            <p:nvPr/>
          </p:nvCxnSpPr>
          <p:spPr>
            <a:xfrm>
              <a:off x="2414576" y="2140500"/>
              <a:ext cx="276983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70" idx="6"/>
              <a:endCxn id="119" idx="2"/>
            </p:cNvCxnSpPr>
            <p:nvPr/>
          </p:nvCxnSpPr>
          <p:spPr>
            <a:xfrm>
              <a:off x="6466711" y="2150309"/>
              <a:ext cx="4933357" cy="1499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4872038" y="1750259"/>
              <a:ext cx="1594673" cy="800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Waiting for Sub Tasks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曲线连接符 78"/>
            <p:cNvCxnSpPr>
              <a:stCxn id="54" idx="6"/>
              <a:endCxn id="70" idx="2"/>
            </p:cNvCxnSpPr>
            <p:nvPr/>
          </p:nvCxnSpPr>
          <p:spPr>
            <a:xfrm>
              <a:off x="4286232" y="2140500"/>
              <a:ext cx="585806" cy="9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5824531" y="2827521"/>
            <a:ext cx="1261414" cy="1873001"/>
            <a:chOff x="6781801" y="2827521"/>
            <a:chExt cx="1261414" cy="1873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椭圆 80"/>
            <p:cNvSpPr/>
            <p:nvPr/>
          </p:nvSpPr>
          <p:spPr>
            <a:xfrm>
              <a:off x="6781801" y="2827521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6781801" y="3413636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781801" y="4310647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212453" y="3945790"/>
              <a:ext cx="400110" cy="2157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cxnSp>
        <p:nvCxnSpPr>
          <p:cNvPr id="86" name="曲线连接符 85"/>
          <p:cNvCxnSpPr>
            <a:stCxn id="67" idx="6"/>
            <a:endCxn id="81" idx="2"/>
          </p:cNvCxnSpPr>
          <p:nvPr/>
        </p:nvCxnSpPr>
        <p:spPr>
          <a:xfrm flipV="1">
            <a:off x="5437886" y="3022459"/>
            <a:ext cx="386645" cy="1635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8" idx="6"/>
            <a:endCxn id="82" idx="2"/>
          </p:cNvCxnSpPr>
          <p:nvPr/>
        </p:nvCxnSpPr>
        <p:spPr>
          <a:xfrm>
            <a:off x="5437886" y="3592039"/>
            <a:ext cx="386645" cy="1653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69" idx="6"/>
            <a:endCxn id="83" idx="2"/>
          </p:cNvCxnSpPr>
          <p:nvPr/>
        </p:nvCxnSpPr>
        <p:spPr>
          <a:xfrm>
            <a:off x="5437886" y="4500229"/>
            <a:ext cx="386645" cy="5356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7472589" y="2823742"/>
            <a:ext cx="1537181" cy="1873001"/>
            <a:chOff x="6781801" y="2827521"/>
            <a:chExt cx="1261414" cy="1873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椭圆 93"/>
            <p:cNvSpPr/>
            <p:nvPr/>
          </p:nvSpPr>
          <p:spPr>
            <a:xfrm>
              <a:off x="6781801" y="2827521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Waiting for sub-task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6781801" y="3413636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Waiting for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sub-task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6781801" y="4310647"/>
              <a:ext cx="1261414" cy="389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Waiting for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sub-task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212453" y="3945790"/>
              <a:ext cx="400110" cy="2157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cxnSp>
        <p:nvCxnSpPr>
          <p:cNvPr id="99" name="曲线连接符 98"/>
          <p:cNvCxnSpPr>
            <a:stCxn id="81" idx="6"/>
            <a:endCxn id="94" idx="2"/>
          </p:cNvCxnSpPr>
          <p:nvPr/>
        </p:nvCxnSpPr>
        <p:spPr>
          <a:xfrm flipV="1">
            <a:off x="7085945" y="3018680"/>
            <a:ext cx="386644" cy="3779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82" idx="6"/>
            <a:endCxn id="95" idx="2"/>
          </p:cNvCxnSpPr>
          <p:nvPr/>
        </p:nvCxnSpPr>
        <p:spPr>
          <a:xfrm flipV="1">
            <a:off x="7085945" y="3604795"/>
            <a:ext cx="386644" cy="3779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83" idx="6"/>
            <a:endCxn id="96" idx="2"/>
          </p:cNvCxnSpPr>
          <p:nvPr/>
        </p:nvCxnSpPr>
        <p:spPr>
          <a:xfrm flipV="1">
            <a:off x="7085945" y="4501806"/>
            <a:ext cx="386644" cy="3779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96" idx="4"/>
            <a:endCxn id="149" idx="0"/>
          </p:cNvCxnSpPr>
          <p:nvPr/>
        </p:nvCxnSpPr>
        <p:spPr>
          <a:xfrm rot="5400000">
            <a:off x="4397059" y="1774134"/>
            <a:ext cx="921512" cy="676673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9695425" y="4293581"/>
            <a:ext cx="1524999" cy="3654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Sub-Activity 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曲线连接符 116"/>
          <p:cNvCxnSpPr>
            <a:stCxn id="151" idx="0"/>
            <a:endCxn id="111" idx="4"/>
          </p:cNvCxnSpPr>
          <p:nvPr/>
        </p:nvCxnSpPr>
        <p:spPr>
          <a:xfrm rot="5400000" flipH="1" flipV="1">
            <a:off x="9411672" y="4824562"/>
            <a:ext cx="1211788" cy="88071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9115425" y="1748757"/>
            <a:ext cx="1184880" cy="677494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Sub-Activity 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曲线连接符 121"/>
          <p:cNvCxnSpPr>
            <a:stCxn id="119" idx="6"/>
            <a:endCxn id="56" idx="2"/>
          </p:cNvCxnSpPr>
          <p:nvPr/>
        </p:nvCxnSpPr>
        <p:spPr>
          <a:xfrm flipV="1">
            <a:off x="10300305" y="2079198"/>
            <a:ext cx="855375" cy="8306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111" idx="0"/>
            <a:endCxn id="119" idx="4"/>
          </p:cNvCxnSpPr>
          <p:nvPr/>
        </p:nvCxnSpPr>
        <p:spPr>
          <a:xfrm rot="16200000" flipV="1">
            <a:off x="9149230" y="2984886"/>
            <a:ext cx="1867330" cy="75006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1237276" y="5618255"/>
            <a:ext cx="474345" cy="3776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9340035" y="5870814"/>
            <a:ext cx="474345" cy="3776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239219" y="3099100"/>
            <a:ext cx="1744388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2 :</a:t>
            </a:r>
          </a:p>
          <a:p>
            <a:r>
              <a:rPr lang="en-US" altLang="zh-CN" sz="1200" dirty="0" smtClean="0"/>
              <a:t>Project information filled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ASDE/SQE</a:t>
            </a:r>
            <a:r>
              <a:rPr lang="en-US" altLang="zh-CN" sz="1200" dirty="0" smtClean="0"/>
              <a:t> allocated</a:t>
            </a:r>
            <a:endParaRPr lang="zh-CN" altLang="en-US" sz="1200" dirty="0"/>
          </a:p>
        </p:txBody>
      </p:sp>
      <p:cxnSp>
        <p:nvCxnSpPr>
          <p:cNvPr id="158" name="直接箭头连接符 157"/>
          <p:cNvCxnSpPr>
            <a:endCxn id="153" idx="0"/>
          </p:cNvCxnSpPr>
          <p:nvPr/>
        </p:nvCxnSpPr>
        <p:spPr>
          <a:xfrm flipH="1">
            <a:off x="3111413" y="2097064"/>
            <a:ext cx="401091" cy="10020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918796" y="5483920"/>
            <a:ext cx="1988301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5 :</a:t>
            </a:r>
          </a:p>
          <a:p>
            <a:r>
              <a:rPr lang="en-US" altLang="zh-CN" sz="1200" dirty="0" smtClean="0"/>
              <a:t>HIS information maintained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Supplier supervisor </a:t>
            </a:r>
            <a:r>
              <a:rPr lang="en-US" altLang="zh-CN" sz="1200" dirty="0" smtClean="0"/>
              <a:t>allocated</a:t>
            </a:r>
            <a:endParaRPr lang="zh-CN" altLang="en-US" sz="1200" dirty="0"/>
          </a:p>
        </p:txBody>
      </p:sp>
      <p:cxnSp>
        <p:nvCxnSpPr>
          <p:cNvPr id="160" name="直接箭头连接符 159"/>
          <p:cNvCxnSpPr>
            <a:endCxn id="159" idx="0"/>
          </p:cNvCxnSpPr>
          <p:nvPr/>
        </p:nvCxnSpPr>
        <p:spPr>
          <a:xfrm>
            <a:off x="7284639" y="4563220"/>
            <a:ext cx="628308" cy="9207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1220131" y="4029567"/>
            <a:ext cx="1856668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1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ASDE/SQE supervisor </a:t>
            </a:r>
            <a:r>
              <a:rPr lang="en-US" altLang="zh-CN" sz="1200" dirty="0"/>
              <a:t>g</a:t>
            </a:r>
            <a:r>
              <a:rPr lang="en-US" altLang="zh-CN" sz="1200" dirty="0" smtClean="0"/>
              <a:t>et the task manually</a:t>
            </a:r>
            <a:endParaRPr lang="zh-CN" altLang="en-US" sz="1200" dirty="0"/>
          </a:p>
        </p:txBody>
      </p:sp>
      <p:cxnSp>
        <p:nvCxnSpPr>
          <p:cNvPr id="165" name="直接箭头连接符 164"/>
          <p:cNvCxnSpPr>
            <a:endCxn id="164" idx="0"/>
          </p:cNvCxnSpPr>
          <p:nvPr/>
        </p:nvCxnSpPr>
        <p:spPr>
          <a:xfrm>
            <a:off x="1841710" y="2114614"/>
            <a:ext cx="306755" cy="19149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5270589" y="1122465"/>
            <a:ext cx="1744950" cy="83099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3 :</a:t>
            </a:r>
          </a:p>
          <a:p>
            <a:r>
              <a:rPr lang="en-US" altLang="zh-CN" sz="1200" dirty="0" smtClean="0"/>
              <a:t>Activity assigned automatically according to allocated assignee</a:t>
            </a:r>
            <a:endParaRPr lang="zh-CN" altLang="en-US" sz="1200" dirty="0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4203132" y="1953462"/>
            <a:ext cx="1939932" cy="887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>
            <a:stCxn id="96" idx="4"/>
            <a:endCxn id="149" idx="7"/>
          </p:cNvCxnSpPr>
          <p:nvPr/>
        </p:nvCxnSpPr>
        <p:spPr>
          <a:xfrm rot="5400000">
            <a:off x="4453259" y="1885640"/>
            <a:ext cx="976819" cy="6599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stCxn id="96" idx="4"/>
            <a:endCxn id="149" idx="6"/>
          </p:cNvCxnSpPr>
          <p:nvPr/>
        </p:nvCxnSpPr>
        <p:spPr>
          <a:xfrm rot="5400000">
            <a:off x="4421230" y="1987135"/>
            <a:ext cx="1110342" cy="65295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/>
          <p:cNvCxnSpPr>
            <a:stCxn id="151" idx="1"/>
            <a:endCxn id="111" idx="3"/>
          </p:cNvCxnSpPr>
          <p:nvPr/>
        </p:nvCxnSpPr>
        <p:spPr>
          <a:xfrm rot="5400000" flipH="1" flipV="1">
            <a:off x="9003822" y="5011188"/>
            <a:ext cx="1320613" cy="509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151" idx="7"/>
            <a:endCxn id="111" idx="5"/>
          </p:cNvCxnSpPr>
          <p:nvPr/>
        </p:nvCxnSpPr>
        <p:spPr>
          <a:xfrm rot="5400000" flipH="1" flipV="1">
            <a:off x="9710697" y="4639726"/>
            <a:ext cx="1320613" cy="1252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7212855" y="1489327"/>
            <a:ext cx="174495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4 :</a:t>
            </a:r>
          </a:p>
          <a:p>
            <a:r>
              <a:rPr lang="en-US" altLang="zh-CN" sz="1200" dirty="0" smtClean="0"/>
              <a:t>ASDE/SQE accept Activity</a:t>
            </a:r>
            <a:endParaRPr lang="zh-CN" altLang="en-US" sz="1200" dirty="0"/>
          </a:p>
        </p:txBody>
      </p:sp>
      <p:cxnSp>
        <p:nvCxnSpPr>
          <p:cNvPr id="197" name="直接箭头连接符 196"/>
          <p:cNvCxnSpPr>
            <a:endCxn id="196" idx="2"/>
          </p:cNvCxnSpPr>
          <p:nvPr/>
        </p:nvCxnSpPr>
        <p:spPr>
          <a:xfrm flipV="1">
            <a:off x="5574101" y="2135658"/>
            <a:ext cx="2511229" cy="8635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4203132" y="2841418"/>
            <a:ext cx="0" cy="12084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5574101" y="3018679"/>
            <a:ext cx="0" cy="1481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7279267" y="3038815"/>
            <a:ext cx="0" cy="15244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0677109" y="3009474"/>
            <a:ext cx="1381547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11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ASDE/ SQE </a:t>
            </a:r>
            <a:r>
              <a:rPr lang="en-US" altLang="zh-CN" sz="1200" dirty="0" smtClean="0"/>
              <a:t>PSW upload</a:t>
            </a:r>
          </a:p>
          <a:p>
            <a:r>
              <a:rPr lang="en-US" altLang="zh-CN" sz="1200" dirty="0" smtClean="0"/>
              <a:t>Sub-Activity check in background</a:t>
            </a:r>
            <a:endParaRPr lang="zh-CN" altLang="en-US" sz="1200" dirty="0"/>
          </a:p>
        </p:txBody>
      </p:sp>
      <p:cxnSp>
        <p:nvCxnSpPr>
          <p:cNvPr id="208" name="曲线连接符 207"/>
          <p:cNvCxnSpPr>
            <a:endCxn id="206" idx="1"/>
          </p:cNvCxnSpPr>
          <p:nvPr/>
        </p:nvCxnSpPr>
        <p:spPr>
          <a:xfrm>
            <a:off x="9814380" y="2927020"/>
            <a:ext cx="862729" cy="59028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10300305" y="284376"/>
            <a:ext cx="1600732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12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ASDE/SQE supervisor </a:t>
            </a:r>
            <a:r>
              <a:rPr lang="en-US" altLang="zh-CN" sz="1200" dirty="0" smtClean="0"/>
              <a:t>close project</a:t>
            </a:r>
            <a:endParaRPr lang="zh-CN" altLang="en-US" sz="1200" dirty="0"/>
          </a:p>
        </p:txBody>
      </p:sp>
      <p:cxnSp>
        <p:nvCxnSpPr>
          <p:cNvPr id="213" name="曲线连接符 212"/>
          <p:cNvCxnSpPr>
            <a:endCxn id="211" idx="2"/>
          </p:cNvCxnSpPr>
          <p:nvPr/>
        </p:nvCxnSpPr>
        <p:spPr>
          <a:xfrm rot="5400000" flipH="1" flipV="1">
            <a:off x="10342970" y="1315730"/>
            <a:ext cx="1142723" cy="37267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 </a:t>
            </a:r>
            <a:br>
              <a:rPr lang="en-US" altLang="zh-CN" dirty="0"/>
            </a:br>
            <a:r>
              <a:rPr lang="en-US" altLang="zh-CN" sz="2200" dirty="0"/>
              <a:t>- Workflow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Design Thinking – Status Chart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000103" y="1714500"/>
            <a:ext cx="0" cy="45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02534" y="3390434"/>
            <a:ext cx="595035" cy="73866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u="sng" dirty="0" smtClean="0"/>
              <a:t>APQP</a:t>
            </a:r>
          </a:p>
          <a:p>
            <a:r>
              <a:rPr lang="en-US" altLang="zh-CN" sz="1400" u="sng" dirty="0" smtClean="0"/>
              <a:t>PPAP</a:t>
            </a:r>
          </a:p>
          <a:p>
            <a:r>
              <a:rPr lang="en-US" altLang="zh-CN" sz="1400" u="sng" dirty="0" smtClean="0"/>
              <a:t>PPQP</a:t>
            </a:r>
            <a:endParaRPr lang="zh-CN" altLang="en-US" sz="1400" u="sng" dirty="0"/>
          </a:p>
        </p:txBody>
      </p:sp>
      <p:grpSp>
        <p:nvGrpSpPr>
          <p:cNvPr id="5" name="组合 4"/>
          <p:cNvGrpSpPr/>
          <p:nvPr/>
        </p:nvGrpSpPr>
        <p:grpSpPr>
          <a:xfrm>
            <a:off x="2239562" y="2164263"/>
            <a:ext cx="8318704" cy="1047863"/>
            <a:chOff x="2210083" y="2342571"/>
            <a:chExt cx="8318704" cy="1047863"/>
          </a:xfrm>
        </p:grpSpPr>
        <p:sp>
          <p:nvSpPr>
            <p:cNvPr id="57" name="椭圆 56"/>
            <p:cNvSpPr/>
            <p:nvPr/>
          </p:nvSpPr>
          <p:spPr>
            <a:xfrm>
              <a:off x="2210083" y="2439625"/>
              <a:ext cx="924265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546401" y="2818464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03788" y="2439625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Sub-Tasks Complete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曲线连接符 59"/>
            <p:cNvCxnSpPr>
              <a:stCxn id="57" idx="6"/>
              <a:endCxn id="58" idx="2"/>
            </p:cNvCxnSpPr>
            <p:nvPr/>
          </p:nvCxnSpPr>
          <p:spPr>
            <a:xfrm>
              <a:off x="3134348" y="2622348"/>
              <a:ext cx="412053" cy="378839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7130778" y="3024989"/>
              <a:ext cx="1524999" cy="365445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APQP Tasks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曲线连接符 61"/>
            <p:cNvCxnSpPr>
              <a:stCxn id="64" idx="4"/>
              <a:endCxn id="61" idx="2"/>
            </p:cNvCxnSpPr>
            <p:nvPr/>
          </p:nvCxnSpPr>
          <p:spPr>
            <a:xfrm rot="16200000" flipH="1">
              <a:off x="6420531" y="2497465"/>
              <a:ext cx="499696" cy="920797"/>
            </a:xfrm>
            <a:prstGeom prst="curvedConnector2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/>
            <p:cNvCxnSpPr>
              <a:stCxn id="61" idx="6"/>
              <a:endCxn id="59" idx="2"/>
            </p:cNvCxnSpPr>
            <p:nvPr/>
          </p:nvCxnSpPr>
          <p:spPr>
            <a:xfrm flipV="1">
              <a:off x="8655777" y="2622348"/>
              <a:ext cx="348011" cy="5853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5447481" y="2342571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Waiting for Sub-Tasks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曲线连接符 64"/>
            <p:cNvCxnSpPr>
              <a:stCxn id="58" idx="6"/>
              <a:endCxn id="64" idx="2"/>
            </p:cNvCxnSpPr>
            <p:nvPr/>
          </p:nvCxnSpPr>
          <p:spPr>
            <a:xfrm flipV="1">
              <a:off x="5071400" y="2525294"/>
              <a:ext cx="376081" cy="475893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282425" y="3661191"/>
            <a:ext cx="8318701" cy="1047863"/>
            <a:chOff x="2252946" y="3993572"/>
            <a:chExt cx="8318701" cy="1047863"/>
          </a:xfrm>
        </p:grpSpPr>
        <p:sp>
          <p:nvSpPr>
            <p:cNvPr id="66" name="椭圆 65"/>
            <p:cNvSpPr/>
            <p:nvPr/>
          </p:nvSpPr>
          <p:spPr>
            <a:xfrm>
              <a:off x="2252946" y="4090626"/>
              <a:ext cx="924265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546401" y="4469465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9046648" y="4090626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Sub-Tasks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Complete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曲线连接符 72"/>
            <p:cNvCxnSpPr>
              <a:stCxn id="66" idx="6"/>
              <a:endCxn id="71" idx="2"/>
            </p:cNvCxnSpPr>
            <p:nvPr/>
          </p:nvCxnSpPr>
          <p:spPr>
            <a:xfrm>
              <a:off x="3177211" y="4273349"/>
              <a:ext cx="369190" cy="378839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159353" y="4675990"/>
              <a:ext cx="1524999" cy="365445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PPAP Tasks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曲线连接符 74"/>
            <p:cNvCxnSpPr>
              <a:stCxn id="78" idx="4"/>
              <a:endCxn id="74" idx="2"/>
            </p:cNvCxnSpPr>
            <p:nvPr/>
          </p:nvCxnSpPr>
          <p:spPr>
            <a:xfrm rot="16200000" flipH="1">
              <a:off x="6434819" y="4134179"/>
              <a:ext cx="499696" cy="949372"/>
            </a:xfrm>
            <a:prstGeom prst="curvedConnector2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74" idx="6"/>
              <a:endCxn id="72" idx="2"/>
            </p:cNvCxnSpPr>
            <p:nvPr/>
          </p:nvCxnSpPr>
          <p:spPr>
            <a:xfrm flipV="1">
              <a:off x="8684352" y="4273349"/>
              <a:ext cx="362296" cy="5853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5447481" y="3993572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Waiting for Sub-Tasks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曲线连接符 84"/>
            <p:cNvCxnSpPr>
              <a:stCxn id="71" idx="6"/>
              <a:endCxn id="78" idx="2"/>
            </p:cNvCxnSpPr>
            <p:nvPr/>
          </p:nvCxnSpPr>
          <p:spPr>
            <a:xfrm flipV="1">
              <a:off x="5071400" y="4176295"/>
              <a:ext cx="376081" cy="475893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2310998" y="5200014"/>
            <a:ext cx="8404428" cy="1047863"/>
            <a:chOff x="2281519" y="3993572"/>
            <a:chExt cx="8404428" cy="1047863"/>
          </a:xfrm>
        </p:grpSpPr>
        <p:sp>
          <p:nvSpPr>
            <p:cNvPr id="89" name="椭圆 88"/>
            <p:cNvSpPr/>
            <p:nvPr/>
          </p:nvSpPr>
          <p:spPr>
            <a:xfrm>
              <a:off x="2281519" y="4090626"/>
              <a:ext cx="924265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546401" y="4469465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9160948" y="4090626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Sub-Tasks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Complete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曲线连接符 99"/>
            <p:cNvCxnSpPr>
              <a:stCxn id="89" idx="6"/>
              <a:endCxn id="90" idx="2"/>
            </p:cNvCxnSpPr>
            <p:nvPr/>
          </p:nvCxnSpPr>
          <p:spPr>
            <a:xfrm>
              <a:off x="3205784" y="4273349"/>
              <a:ext cx="340617" cy="378839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7202211" y="4675990"/>
              <a:ext cx="1524999" cy="365445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PPQP Tasks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曲线连接符 104"/>
            <p:cNvCxnSpPr>
              <a:stCxn id="109" idx="4"/>
              <a:endCxn id="102" idx="2"/>
            </p:cNvCxnSpPr>
            <p:nvPr/>
          </p:nvCxnSpPr>
          <p:spPr>
            <a:xfrm rot="16200000" flipH="1">
              <a:off x="6456248" y="4112750"/>
              <a:ext cx="499696" cy="992230"/>
            </a:xfrm>
            <a:prstGeom prst="curvedConnector2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曲线连接符 107"/>
            <p:cNvCxnSpPr>
              <a:stCxn id="102" idx="6"/>
              <a:endCxn id="98" idx="2"/>
            </p:cNvCxnSpPr>
            <p:nvPr/>
          </p:nvCxnSpPr>
          <p:spPr>
            <a:xfrm flipV="1">
              <a:off x="8727210" y="4273349"/>
              <a:ext cx="433738" cy="5853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>
              <a:off x="5447481" y="3993572"/>
              <a:ext cx="1524999" cy="3654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Waiting for Sub-Tasks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曲线连接符 111"/>
            <p:cNvCxnSpPr>
              <a:stCxn id="90" idx="6"/>
              <a:endCxn id="109" idx="2"/>
            </p:cNvCxnSpPr>
            <p:nvPr/>
          </p:nvCxnSpPr>
          <p:spPr>
            <a:xfrm flipV="1">
              <a:off x="5071400" y="4176295"/>
              <a:ext cx="376081" cy="475893"/>
            </a:xfrm>
            <a:prstGeom prst="curved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曲线连接符 10"/>
          <p:cNvCxnSpPr>
            <a:stCxn id="17" idx="6"/>
            <a:endCxn id="57" idx="2"/>
          </p:cNvCxnSpPr>
          <p:nvPr/>
        </p:nvCxnSpPr>
        <p:spPr>
          <a:xfrm>
            <a:off x="1613355" y="1771948"/>
            <a:ext cx="626207" cy="672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17" idx="5"/>
            <a:endCxn id="66" idx="2"/>
          </p:cNvCxnSpPr>
          <p:nvPr/>
        </p:nvCxnSpPr>
        <p:spPr>
          <a:xfrm rot="16200000" flipH="1">
            <a:off x="895409" y="2553951"/>
            <a:ext cx="2035497" cy="7385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7" idx="4"/>
            <a:endCxn id="89" idx="2"/>
          </p:cNvCxnSpPr>
          <p:nvPr/>
        </p:nvCxnSpPr>
        <p:spPr>
          <a:xfrm rot="16200000" flipH="1">
            <a:off x="84084" y="3252876"/>
            <a:ext cx="3519013" cy="934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139010" y="1583118"/>
            <a:ext cx="474345" cy="3776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1178896" y="1440236"/>
            <a:ext cx="474345" cy="3776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59" idx="6"/>
            <a:endCxn id="114" idx="3"/>
          </p:cNvCxnSpPr>
          <p:nvPr/>
        </p:nvCxnSpPr>
        <p:spPr>
          <a:xfrm flipV="1">
            <a:off x="10558266" y="1762589"/>
            <a:ext cx="690096" cy="6814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2" idx="6"/>
            <a:endCxn id="114" idx="4"/>
          </p:cNvCxnSpPr>
          <p:nvPr/>
        </p:nvCxnSpPr>
        <p:spPr>
          <a:xfrm flipV="1">
            <a:off x="10601126" y="1817896"/>
            <a:ext cx="814943" cy="21230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98" idx="6"/>
            <a:endCxn id="114" idx="5"/>
          </p:cNvCxnSpPr>
          <p:nvPr/>
        </p:nvCxnSpPr>
        <p:spPr>
          <a:xfrm flipV="1">
            <a:off x="10715426" y="1762589"/>
            <a:ext cx="868349" cy="3717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99971" y="5601546"/>
            <a:ext cx="2313743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6 :</a:t>
            </a:r>
          </a:p>
          <a:p>
            <a:r>
              <a:rPr lang="en-US" altLang="zh-CN" sz="1200" dirty="0" smtClean="0"/>
              <a:t>Activity assigned automatically according to allocated assignee</a:t>
            </a:r>
            <a:endParaRPr lang="zh-CN" altLang="en-US" sz="1200" dirty="0"/>
          </a:p>
        </p:txBody>
      </p:sp>
      <p:cxnSp>
        <p:nvCxnSpPr>
          <p:cNvPr id="118" name="直接箭头连接符 117"/>
          <p:cNvCxnSpPr>
            <a:endCxn id="115" idx="0"/>
          </p:cNvCxnSpPr>
          <p:nvPr/>
        </p:nvCxnSpPr>
        <p:spPr>
          <a:xfrm flipH="1">
            <a:off x="1256843" y="4526332"/>
            <a:ext cx="500520" cy="10752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474915" y="1654559"/>
            <a:ext cx="1381547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7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Supplier supervisor </a:t>
            </a:r>
            <a:r>
              <a:rPr lang="en-US" altLang="zh-CN" sz="1200" dirty="0" smtClean="0"/>
              <a:t>accept Activity</a:t>
            </a:r>
            <a:endParaRPr lang="zh-CN" altLang="en-US" sz="1200" dirty="0"/>
          </a:p>
        </p:txBody>
      </p:sp>
      <p:cxnSp>
        <p:nvCxnSpPr>
          <p:cNvPr id="126" name="直接箭头连接符 125"/>
          <p:cNvCxnSpPr>
            <a:endCxn id="123" idx="2"/>
          </p:cNvCxnSpPr>
          <p:nvPr/>
        </p:nvCxnSpPr>
        <p:spPr>
          <a:xfrm flipV="1">
            <a:off x="3374675" y="2300890"/>
            <a:ext cx="791014" cy="2357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757363" y="1860404"/>
            <a:ext cx="0" cy="26659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360387" y="2536599"/>
            <a:ext cx="2322" cy="3028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5312889" y="2476971"/>
            <a:ext cx="2322" cy="3028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5918602" y="1176722"/>
            <a:ext cx="1381547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8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Supplier operator </a:t>
            </a:r>
            <a:r>
              <a:rPr lang="en-US" altLang="zh-CN" sz="1200" dirty="0" smtClean="0"/>
              <a:t>allocated</a:t>
            </a:r>
            <a:endParaRPr lang="zh-CN" altLang="en-US" sz="1200" dirty="0"/>
          </a:p>
        </p:txBody>
      </p:sp>
      <p:cxnSp>
        <p:nvCxnSpPr>
          <p:cNvPr id="135" name="曲线连接符 134"/>
          <p:cNvCxnSpPr>
            <a:endCxn id="137" idx="1"/>
          </p:cNvCxnSpPr>
          <p:nvPr/>
        </p:nvCxnSpPr>
        <p:spPr>
          <a:xfrm rot="5400000" flipH="1" flipV="1">
            <a:off x="5127204" y="1685574"/>
            <a:ext cx="977083" cy="60571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8884693" y="2719221"/>
            <a:ext cx="41932" cy="32054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7682803" y="1271048"/>
            <a:ext cx="1381547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9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Supplier operator </a:t>
            </a:r>
            <a:r>
              <a:rPr lang="en-US" altLang="zh-CN" sz="1200" dirty="0" smtClean="0"/>
              <a:t>submit task;</a:t>
            </a:r>
          </a:p>
          <a:p>
            <a:r>
              <a:rPr lang="en-US" altLang="zh-CN" sz="1200" dirty="0"/>
              <a:t>Sub-Tasks</a:t>
            </a:r>
            <a:r>
              <a:rPr lang="en-US" altLang="zh-CN" sz="1200" dirty="0" smtClean="0"/>
              <a:t> check in background</a:t>
            </a:r>
            <a:endParaRPr lang="zh-CN" altLang="en-US" sz="1200" dirty="0"/>
          </a:p>
        </p:txBody>
      </p:sp>
      <p:cxnSp>
        <p:nvCxnSpPr>
          <p:cNvPr id="142" name="曲线连接符 141"/>
          <p:cNvCxnSpPr>
            <a:endCxn id="144" idx="2"/>
          </p:cNvCxnSpPr>
          <p:nvPr/>
        </p:nvCxnSpPr>
        <p:spPr>
          <a:xfrm rot="10800000">
            <a:off x="8373577" y="2286711"/>
            <a:ext cx="511116" cy="43251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9771070" y="223032"/>
            <a:ext cx="1381547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Operation 10 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Supplier supervisor </a:t>
            </a:r>
            <a:r>
              <a:rPr lang="en-US" altLang="zh-CN" sz="1200" dirty="0" smtClean="0"/>
              <a:t>submit task;</a:t>
            </a:r>
          </a:p>
          <a:p>
            <a:r>
              <a:rPr lang="en-US" altLang="zh-CN" sz="1200" dirty="0"/>
              <a:t>Sub-Tasks</a:t>
            </a:r>
            <a:r>
              <a:rPr lang="en-US" altLang="zh-CN" sz="1200" dirty="0" smtClean="0"/>
              <a:t> check in background</a:t>
            </a:r>
            <a:endParaRPr lang="zh-CN" altLang="en-US" sz="1200" dirty="0"/>
          </a:p>
        </p:txBody>
      </p:sp>
      <p:cxnSp>
        <p:nvCxnSpPr>
          <p:cNvPr id="148" name="直接连接符 147"/>
          <p:cNvCxnSpPr/>
          <p:nvPr/>
        </p:nvCxnSpPr>
        <p:spPr>
          <a:xfrm flipH="1" flipV="1">
            <a:off x="10966665" y="1968424"/>
            <a:ext cx="41932" cy="32054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endCxn id="147" idx="2"/>
          </p:cNvCxnSpPr>
          <p:nvPr/>
        </p:nvCxnSpPr>
        <p:spPr>
          <a:xfrm rot="16200000" flipV="1">
            <a:off x="10321294" y="1379245"/>
            <a:ext cx="804046" cy="52294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095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147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6223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722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452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902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9600" i="1" dirty="0" smtClean="0"/>
              <a:t>Thanks!</a:t>
            </a:r>
            <a:endParaRPr lang="zh-CN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383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System Setup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Flowchart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27394" y="1697030"/>
            <a:ext cx="1074420" cy="414325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93042" y="2486653"/>
            <a:ext cx="2135981" cy="45720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Login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1493042" y="3386123"/>
            <a:ext cx="2143123" cy="61436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System Setup tab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485898" y="4319618"/>
            <a:ext cx="2143125" cy="8654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Organization </a:t>
            </a:r>
            <a:r>
              <a:rPr lang="en-US" altLang="zh-CN" dirty="0" smtClean="0"/>
              <a:t>Menu in left navigation panel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1" y="1717700"/>
            <a:ext cx="13219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Suite Admin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3" idx="3"/>
            <a:endCxn id="5" idx="1"/>
          </p:cNvCxnSpPr>
          <p:nvPr/>
        </p:nvCxnSpPr>
        <p:spPr>
          <a:xfrm>
            <a:off x="1321899" y="1902366"/>
            <a:ext cx="705495" cy="1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0" idx="0"/>
          </p:cNvCxnSpPr>
          <p:nvPr/>
        </p:nvCxnSpPr>
        <p:spPr>
          <a:xfrm rot="5400000">
            <a:off x="2375170" y="2297219"/>
            <a:ext cx="375298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1" idx="0"/>
          </p:cNvCxnSpPr>
          <p:nvPr/>
        </p:nvCxnSpPr>
        <p:spPr>
          <a:xfrm rot="16200000" flipH="1">
            <a:off x="2341683" y="3163202"/>
            <a:ext cx="442270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2" idx="0"/>
          </p:cNvCxnSpPr>
          <p:nvPr/>
        </p:nvCxnSpPr>
        <p:spPr>
          <a:xfrm rot="5400000">
            <a:off x="2401468" y="4156482"/>
            <a:ext cx="319130" cy="7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493042" y="5485103"/>
            <a:ext cx="2143123" cy="60007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Chart Display in right panel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2" idx="2"/>
            <a:endCxn id="22" idx="0"/>
          </p:cNvCxnSpPr>
          <p:nvPr/>
        </p:nvCxnSpPr>
        <p:spPr>
          <a:xfrm rot="16200000" flipH="1">
            <a:off x="2411014" y="5331512"/>
            <a:ext cx="300037" cy="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5569268" y="1649659"/>
            <a:ext cx="1603056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5576410" y="2632650"/>
            <a:ext cx="1603057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Click Org Icon for Edit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22" idx="3"/>
            <a:endCxn id="30" idx="1"/>
          </p:cNvCxnSpPr>
          <p:nvPr/>
        </p:nvCxnSpPr>
        <p:spPr>
          <a:xfrm flipV="1">
            <a:off x="3636165" y="1912283"/>
            <a:ext cx="1933103" cy="387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3"/>
            <a:endCxn id="32" idx="1"/>
          </p:cNvCxnSpPr>
          <p:nvPr/>
        </p:nvCxnSpPr>
        <p:spPr>
          <a:xfrm flipV="1">
            <a:off x="3636165" y="2895274"/>
            <a:ext cx="1940245" cy="288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预定义过程 58"/>
          <p:cNvSpPr/>
          <p:nvPr/>
        </p:nvSpPr>
        <p:spPr>
          <a:xfrm>
            <a:off x="8061009" y="1519382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new Org</a:t>
            </a:r>
            <a:endParaRPr lang="zh-CN" altLang="en-US" dirty="0"/>
          </a:p>
        </p:txBody>
      </p:sp>
      <p:sp>
        <p:nvSpPr>
          <p:cNvPr id="60" name="流程图: 预定义过程 59"/>
          <p:cNvSpPr/>
          <p:nvPr/>
        </p:nvSpPr>
        <p:spPr>
          <a:xfrm>
            <a:off x="8061009" y="2502373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selected Org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30" idx="3"/>
            <a:endCxn id="59" idx="1"/>
          </p:cNvCxnSpPr>
          <p:nvPr/>
        </p:nvCxnSpPr>
        <p:spPr>
          <a:xfrm>
            <a:off x="7172324" y="1912283"/>
            <a:ext cx="8886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3"/>
            <a:endCxn id="60" idx="1"/>
          </p:cNvCxnSpPr>
          <p:nvPr/>
        </p:nvCxnSpPr>
        <p:spPr>
          <a:xfrm>
            <a:off x="7179467" y="2895274"/>
            <a:ext cx="8815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预定义过程 68"/>
          <p:cNvSpPr/>
          <p:nvPr/>
        </p:nvSpPr>
        <p:spPr>
          <a:xfrm>
            <a:off x="9572624" y="4742794"/>
            <a:ext cx="2028826" cy="592289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Refresh Org Chart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59" idx="3"/>
            <a:endCxn id="69" idx="0"/>
          </p:cNvCxnSpPr>
          <p:nvPr/>
        </p:nvCxnSpPr>
        <p:spPr>
          <a:xfrm>
            <a:off x="9832659" y="1912283"/>
            <a:ext cx="754378" cy="283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0" idx="3"/>
            <a:endCxn id="69" idx="0"/>
          </p:cNvCxnSpPr>
          <p:nvPr/>
        </p:nvCxnSpPr>
        <p:spPr>
          <a:xfrm>
            <a:off x="9832659" y="2895274"/>
            <a:ext cx="754378" cy="1847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终止 73"/>
          <p:cNvSpPr/>
          <p:nvPr/>
        </p:nvSpPr>
        <p:spPr>
          <a:xfrm>
            <a:off x="6543674" y="4822576"/>
            <a:ext cx="1072992" cy="432723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69" idx="1"/>
            <a:endCxn id="74" idx="3"/>
          </p:cNvCxnSpPr>
          <p:nvPr/>
        </p:nvCxnSpPr>
        <p:spPr>
          <a:xfrm rot="10800000">
            <a:off x="7616666" y="5038939"/>
            <a:ext cx="19559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73203" y="2402295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788241" y="423744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Organization Chart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0801997" y="2320703"/>
            <a:ext cx="860922" cy="269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List View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9901238" y="2310926"/>
            <a:ext cx="894007" cy="2795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Chart View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1994495937"/>
              </p:ext>
            </p:extLst>
          </p:nvPr>
        </p:nvGraphicFramePr>
        <p:xfrm>
          <a:off x="3713321" y="2257424"/>
          <a:ext cx="6289358" cy="3222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0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788241" y="423744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Organization List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0801997" y="2320703"/>
            <a:ext cx="860922" cy="269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List View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901238" y="2310926"/>
            <a:ext cx="894007" cy="2795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Chart View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578000"/>
            <a:ext cx="9091365" cy="1599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43825" y="3486126"/>
            <a:ext cx="1413033" cy="27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Advanced 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56423" y="2739823"/>
            <a:ext cx="2897618" cy="307777"/>
            <a:chOff x="3030263" y="2699489"/>
            <a:chExt cx="2897618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97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37249" y="2739823"/>
            <a:ext cx="2940482" cy="307777"/>
            <a:chOff x="2987399" y="2699489"/>
            <a:chExt cx="2940482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987399" y="2699489"/>
              <a:ext cx="101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Parent Org: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842151" y="3231122"/>
            <a:ext cx="2811890" cy="307777"/>
            <a:chOff x="3115991" y="2699489"/>
            <a:chExt cx="2811890" cy="307777"/>
          </a:xfrm>
        </p:grpSpPr>
        <p:sp>
          <p:nvSpPr>
            <p:cNvPr id="71" name="流程图: 过程 7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115991" y="2699489"/>
              <a:ext cx="882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Type: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63873"/>
              </p:ext>
            </p:extLst>
          </p:nvPr>
        </p:nvGraphicFramePr>
        <p:xfrm>
          <a:off x="2599906" y="4648442"/>
          <a:ext cx="9063012" cy="154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Org Type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YFVE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Head quarter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Root node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5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4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10111969" y="4153643"/>
            <a:ext cx="1366552" cy="363007"/>
            <a:chOff x="6559748" y="5597079"/>
            <a:chExt cx="1366552" cy="363007"/>
          </a:xfrm>
        </p:grpSpPr>
        <p:sp>
          <p:nvSpPr>
            <p:cNvPr id="74" name="动作按钮: 后退或前一项 73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动作按钮: 前进或下一项 74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动作按钮: 结束 75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动作按钮: 开始 76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1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70447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400673" y="5703041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788241" y="423744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Organization Chart Plant Edit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45191" y="5690470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Cancel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7488" y="2527588"/>
            <a:ext cx="8901112" cy="2958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208044" y="2570050"/>
            <a:ext cx="2940482" cy="307777"/>
            <a:chOff x="2987399" y="2699489"/>
            <a:chExt cx="2940482" cy="307777"/>
          </a:xfrm>
        </p:grpSpPr>
        <p:sp>
          <p:nvSpPr>
            <p:cNvPr id="39" name="流程图: 过程 38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87399" y="2699489"/>
              <a:ext cx="97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Name: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87399" y="2569540"/>
            <a:ext cx="2940482" cy="369332"/>
            <a:chOff x="2987399" y="2683844"/>
            <a:chExt cx="2940482" cy="369332"/>
          </a:xfrm>
        </p:grpSpPr>
        <p:grpSp>
          <p:nvGrpSpPr>
            <p:cNvPr id="14" name="组合 13"/>
            <p:cNvGrpSpPr/>
            <p:nvPr/>
          </p:nvGrpSpPr>
          <p:grpSpPr>
            <a:xfrm>
              <a:off x="2987399" y="2713777"/>
              <a:ext cx="2940482" cy="307777"/>
              <a:chOff x="2987399" y="2699489"/>
              <a:chExt cx="2940482" cy="307777"/>
            </a:xfrm>
          </p:grpSpPr>
          <p:sp>
            <p:nvSpPr>
              <p:cNvPr id="9" name="流程图: 过程 8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Root Node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987399" y="2699489"/>
                <a:ext cx="10159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Parent Org:</a:t>
                </a:r>
                <a:endParaRPr lang="zh-CN" altLang="en-US" sz="1400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631525" y="2683844"/>
              <a:ext cx="292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15991" y="2974216"/>
            <a:ext cx="2811890" cy="307777"/>
            <a:chOff x="3115991" y="3245688"/>
            <a:chExt cx="2811890" cy="307777"/>
          </a:xfrm>
        </p:grpSpPr>
        <p:grpSp>
          <p:nvGrpSpPr>
            <p:cNvPr id="41" name="组合 40"/>
            <p:cNvGrpSpPr/>
            <p:nvPr/>
          </p:nvGrpSpPr>
          <p:grpSpPr>
            <a:xfrm>
              <a:off x="3115991" y="3245688"/>
              <a:ext cx="2811890" cy="307777"/>
              <a:chOff x="3115991" y="2699489"/>
              <a:chExt cx="2811890" cy="307777"/>
            </a:xfrm>
          </p:grpSpPr>
          <p:sp>
            <p:nvSpPr>
              <p:cNvPr id="42" name="流程图: 过程 41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Plant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115991" y="2699489"/>
                <a:ext cx="882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Org Type:</a:t>
                </a:r>
                <a:endParaRPr lang="zh-CN" altLang="en-US" sz="1400" dirty="0"/>
              </a:p>
            </p:txBody>
          </p:sp>
        </p:grpSp>
        <p:sp>
          <p:nvSpPr>
            <p:cNvPr id="16" name="流程图: 合并 15"/>
            <p:cNvSpPr/>
            <p:nvPr/>
          </p:nvSpPr>
          <p:spPr>
            <a:xfrm>
              <a:off x="5717253" y="3386136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22276" y="2964575"/>
            <a:ext cx="4466280" cy="846064"/>
            <a:chOff x="2527430" y="2699489"/>
            <a:chExt cx="4681925" cy="846064"/>
          </a:xfrm>
        </p:grpSpPr>
        <p:sp>
          <p:nvSpPr>
            <p:cNvPr id="45" name="流程图: 过程 44"/>
            <p:cNvSpPr/>
            <p:nvPr/>
          </p:nvSpPr>
          <p:spPr>
            <a:xfrm>
              <a:off x="4127656" y="2736900"/>
              <a:ext cx="3081699" cy="80865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27430" y="2699489"/>
              <a:ext cx="1372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Description:</a:t>
              </a:r>
              <a:endParaRPr lang="zh-CN" altLang="en-US" sz="1400" dirty="0"/>
            </a:p>
          </p:txBody>
        </p:sp>
      </p:grpSp>
      <p:sp>
        <p:nvSpPr>
          <p:cNvPr id="17" name="流程图: 过程 16"/>
          <p:cNvSpPr/>
          <p:nvPr/>
        </p:nvSpPr>
        <p:spPr>
          <a:xfrm>
            <a:off x="2987398" y="4600572"/>
            <a:ext cx="8229717" cy="88582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2882"/>
              </p:ext>
            </p:extLst>
          </p:nvPr>
        </p:nvGraphicFramePr>
        <p:xfrm>
          <a:off x="3005614" y="4655378"/>
          <a:ext cx="82115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00">
                  <a:extLst>
                    <a:ext uri="{9D8B030D-6E8A-4147-A177-3AD203B41FA5}">
                      <a16:colId xmlns:a16="http://schemas.microsoft.com/office/drawing/2014/main" val="2734286386"/>
                    </a:ext>
                  </a:extLst>
                </a:gridCol>
                <a:gridCol w="1642300">
                  <a:extLst>
                    <a:ext uri="{9D8B030D-6E8A-4147-A177-3AD203B41FA5}">
                      <a16:colId xmlns:a16="http://schemas.microsoft.com/office/drawing/2014/main" val="306416516"/>
                    </a:ext>
                  </a:extLst>
                </a:gridCol>
                <a:gridCol w="1642300">
                  <a:extLst>
                    <a:ext uri="{9D8B030D-6E8A-4147-A177-3AD203B41FA5}">
                      <a16:colId xmlns:a16="http://schemas.microsoft.com/office/drawing/2014/main" val="2160892397"/>
                    </a:ext>
                  </a:extLst>
                </a:gridCol>
                <a:gridCol w="1642300">
                  <a:extLst>
                    <a:ext uri="{9D8B030D-6E8A-4147-A177-3AD203B41FA5}">
                      <a16:colId xmlns:a16="http://schemas.microsoft.com/office/drawing/2014/main" val="594035026"/>
                    </a:ext>
                  </a:extLst>
                </a:gridCol>
                <a:gridCol w="1642300">
                  <a:extLst>
                    <a:ext uri="{9D8B030D-6E8A-4147-A177-3AD203B41FA5}">
                      <a16:colId xmlns:a16="http://schemas.microsoft.com/office/drawing/2014/main" val="1145211473"/>
                    </a:ext>
                  </a:extLst>
                </a:gridCol>
              </a:tblGrid>
              <a:tr h="21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66049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ASDE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Department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05896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Department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30184"/>
                  </a:ext>
                </a:extLst>
              </a:tr>
            </a:tbl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1444288" y="2527588"/>
            <a:ext cx="220742" cy="2965813"/>
            <a:chOff x="11444288" y="2527588"/>
            <a:chExt cx="220742" cy="2965813"/>
          </a:xfrm>
        </p:grpSpPr>
        <p:sp>
          <p:nvSpPr>
            <p:cNvPr id="48" name="流程图: 过程 47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11444288" y="2527588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11450718" y="5293771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444288" y="3000121"/>
              <a:ext cx="214312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合并 52"/>
            <p:cNvSpPr/>
            <p:nvPr/>
          </p:nvSpPr>
          <p:spPr>
            <a:xfrm>
              <a:off x="11456088" y="5353056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合并 53"/>
            <p:cNvSpPr/>
            <p:nvPr/>
          </p:nvSpPr>
          <p:spPr>
            <a:xfrm flipV="1">
              <a:off x="11465608" y="2555060"/>
              <a:ext cx="178704" cy="121467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012440" y="3354754"/>
            <a:ext cx="2911906" cy="307777"/>
            <a:chOff x="3015975" y="2699489"/>
            <a:chExt cx="2911906" cy="307777"/>
          </a:xfrm>
        </p:grpSpPr>
        <p:sp>
          <p:nvSpPr>
            <p:cNvPr id="57" name="流程图: 过程 56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5975" y="2699489"/>
              <a:ext cx="987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Status:</a:t>
              </a:r>
              <a:endParaRPr lang="zh-CN" altLang="en-US" sz="1400" dirty="0"/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62" name="矩形 61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853816" y="4200280"/>
            <a:ext cx="1366552" cy="363007"/>
            <a:chOff x="6559748" y="5597079"/>
            <a:chExt cx="1366552" cy="363007"/>
          </a:xfrm>
          <a:solidFill>
            <a:schemeClr val="bg1">
              <a:lumMod val="95000"/>
            </a:schemeClr>
          </a:solidFill>
        </p:grpSpPr>
        <p:sp>
          <p:nvSpPr>
            <p:cNvPr id="73" name="动作按钮: 后退或前一项 72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动作按钮: 前进或下一项 73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动作按钮: 结束 74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动作按钮: 开始 75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106" y="3756829"/>
            <a:ext cx="1015901" cy="307777"/>
            <a:chOff x="2899106" y="4242613"/>
            <a:chExt cx="1015901" cy="307777"/>
          </a:xfrm>
        </p:grpSpPr>
        <p:sp>
          <p:nvSpPr>
            <p:cNvPr id="47" name="文本框 46"/>
            <p:cNvSpPr txBox="1"/>
            <p:nvPr/>
          </p:nvSpPr>
          <p:spPr>
            <a:xfrm>
              <a:off x="2899106" y="4242613"/>
              <a:ext cx="901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Suppliers:</a:t>
              </a:r>
              <a:endParaRPr lang="zh-CN" altLang="en-US" sz="1400" dirty="0"/>
            </a:p>
          </p:txBody>
        </p:sp>
        <p:sp>
          <p:nvSpPr>
            <p:cNvPr id="78" name="流程图: 合并 77"/>
            <p:cNvSpPr/>
            <p:nvPr/>
          </p:nvSpPr>
          <p:spPr>
            <a:xfrm rot="5400000" flipV="1">
              <a:off x="3775120" y="4356201"/>
              <a:ext cx="163336" cy="116439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880055" y="4209273"/>
            <a:ext cx="1359925" cy="307777"/>
            <a:chOff x="2899106" y="4242613"/>
            <a:chExt cx="1359925" cy="307777"/>
          </a:xfrm>
        </p:grpSpPr>
        <p:sp>
          <p:nvSpPr>
            <p:cNvPr id="80" name="文本框 79"/>
            <p:cNvSpPr txBox="1"/>
            <p:nvPr/>
          </p:nvSpPr>
          <p:spPr>
            <a:xfrm>
              <a:off x="2899106" y="4242613"/>
              <a:ext cx="1194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Departments:</a:t>
              </a:r>
              <a:endParaRPr lang="zh-CN" altLang="en-US" sz="1400" dirty="0"/>
            </a:p>
          </p:txBody>
        </p:sp>
        <p:sp>
          <p:nvSpPr>
            <p:cNvPr id="81" name="流程图: 合并 80"/>
            <p:cNvSpPr/>
            <p:nvPr/>
          </p:nvSpPr>
          <p:spPr>
            <a:xfrm rot="10800000" flipV="1">
              <a:off x="4058072" y="4373295"/>
              <a:ext cx="200959" cy="98221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4646295" y="4264596"/>
            <a:ext cx="1454468" cy="2511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New Department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70447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400673" y="5703041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788241" y="423744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Organization Chart Plant Edit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45191" y="5690470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Cancel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7488" y="2527588"/>
            <a:ext cx="8901112" cy="2958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87399" y="2699489"/>
            <a:ext cx="2940482" cy="307777"/>
            <a:chOff x="2987399" y="2699489"/>
            <a:chExt cx="2940482" cy="307777"/>
          </a:xfrm>
        </p:grpSpPr>
        <p:sp>
          <p:nvSpPr>
            <p:cNvPr id="9" name="流程图: 过程 8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Root Node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87399" y="2699489"/>
              <a:ext cx="101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Parent Org: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08044" y="2727218"/>
            <a:ext cx="2940482" cy="307777"/>
            <a:chOff x="2987399" y="2699489"/>
            <a:chExt cx="2940482" cy="307777"/>
          </a:xfrm>
        </p:grpSpPr>
        <p:sp>
          <p:nvSpPr>
            <p:cNvPr id="39" name="流程图: 过程 38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87399" y="2699489"/>
              <a:ext cx="97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Name:</a:t>
              </a:r>
              <a:endParaRPr lang="zh-CN" altLang="en-US" sz="1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15991" y="3245688"/>
            <a:ext cx="2811890" cy="307777"/>
            <a:chOff x="3115991" y="2699489"/>
            <a:chExt cx="2811890" cy="307777"/>
          </a:xfrm>
        </p:grpSpPr>
        <p:sp>
          <p:nvSpPr>
            <p:cNvPr id="42" name="流程图: 过程 41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15991" y="2699489"/>
              <a:ext cx="882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Type:</a:t>
              </a:r>
              <a:endParaRPr lang="zh-CN" altLang="en-US" sz="1400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631525" y="2683844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流程图: 合并 15"/>
          <p:cNvSpPr/>
          <p:nvPr/>
        </p:nvSpPr>
        <p:spPr>
          <a:xfrm>
            <a:off x="5717253" y="3386136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807988" y="3236039"/>
            <a:ext cx="4409128" cy="846064"/>
            <a:chOff x="2587342" y="2699489"/>
            <a:chExt cx="4622013" cy="846064"/>
          </a:xfrm>
        </p:grpSpPr>
        <p:sp>
          <p:nvSpPr>
            <p:cNvPr id="45" name="流程图: 过程 44"/>
            <p:cNvSpPr/>
            <p:nvPr/>
          </p:nvSpPr>
          <p:spPr>
            <a:xfrm>
              <a:off x="4127656" y="2736900"/>
              <a:ext cx="3081699" cy="80865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87342" y="2699489"/>
              <a:ext cx="1372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Description:</a:t>
              </a:r>
              <a:endParaRPr lang="zh-CN" altLang="en-US" sz="1400" dirty="0"/>
            </a:p>
          </p:txBody>
        </p:sp>
      </p:grpSp>
      <p:sp>
        <p:nvSpPr>
          <p:cNvPr id="17" name="流程图: 过程 16"/>
          <p:cNvSpPr/>
          <p:nvPr/>
        </p:nvSpPr>
        <p:spPr>
          <a:xfrm>
            <a:off x="2987398" y="4600572"/>
            <a:ext cx="8229717" cy="88582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899106" y="4242613"/>
            <a:ext cx="90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Suppliers:</a:t>
            </a:r>
            <a:endParaRPr lang="zh-CN" altLang="en-US" sz="1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02691"/>
              </p:ext>
            </p:extLst>
          </p:nvPr>
        </p:nvGraphicFramePr>
        <p:xfrm>
          <a:off x="3005614" y="4655378"/>
          <a:ext cx="82115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734286386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306416516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2160892397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594035026"/>
                    </a:ext>
                  </a:extLst>
                </a:gridCol>
              </a:tblGrid>
              <a:tr h="21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66049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r>
                        <a:rPr lang="en-US" altLang="zh-CN" sz="1200" u="sng" baseline="0" dirty="0" smtClean="0">
                          <a:solidFill>
                            <a:srgbClr val="0070C0"/>
                          </a:solidFill>
                        </a:rPr>
                        <a:t> I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05896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Supplier II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30184"/>
                  </a:ext>
                </a:extLst>
              </a:tr>
            </a:tbl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1444288" y="2527588"/>
            <a:ext cx="220742" cy="2965813"/>
            <a:chOff x="11444288" y="2527588"/>
            <a:chExt cx="220742" cy="2965813"/>
          </a:xfrm>
        </p:grpSpPr>
        <p:sp>
          <p:nvSpPr>
            <p:cNvPr id="48" name="流程图: 过程 47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11444288" y="2527588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11450718" y="5293771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444288" y="3000121"/>
              <a:ext cx="214312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合并 52"/>
            <p:cNvSpPr/>
            <p:nvPr/>
          </p:nvSpPr>
          <p:spPr>
            <a:xfrm>
              <a:off x="11456088" y="5353056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合并 53"/>
            <p:cNvSpPr/>
            <p:nvPr/>
          </p:nvSpPr>
          <p:spPr>
            <a:xfrm flipV="1">
              <a:off x="11465608" y="2555060"/>
              <a:ext cx="178704" cy="121467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012440" y="3783388"/>
            <a:ext cx="2911906" cy="307777"/>
            <a:chOff x="3015975" y="2699489"/>
            <a:chExt cx="2911906" cy="307777"/>
          </a:xfrm>
        </p:grpSpPr>
        <p:sp>
          <p:nvSpPr>
            <p:cNvPr id="57" name="流程图: 过程 56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5975" y="2699489"/>
              <a:ext cx="987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Status:</a:t>
              </a:r>
              <a:endParaRPr lang="zh-CN" altLang="en-US" sz="1400" dirty="0"/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62" name="矩形 61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853816" y="4200280"/>
            <a:ext cx="1366552" cy="363007"/>
            <a:chOff x="6559748" y="5597079"/>
            <a:chExt cx="1366552" cy="363007"/>
          </a:xfrm>
          <a:solidFill>
            <a:schemeClr val="bg1">
              <a:lumMod val="95000"/>
            </a:schemeClr>
          </a:solidFill>
        </p:grpSpPr>
        <p:sp>
          <p:nvSpPr>
            <p:cNvPr id="73" name="动作按钮: 后退或前一项 72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动作按钮: 前进或下一项 73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动作按钮: 结束 74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动作按钮: 开始 75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3750345" y="436245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Feature List – Level 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45459"/>
              </p:ext>
            </p:extLst>
          </p:nvPr>
        </p:nvGraphicFramePr>
        <p:xfrm>
          <a:off x="414338" y="1214438"/>
          <a:ext cx="11487150" cy="4086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005">
                  <a:extLst>
                    <a:ext uri="{9D8B030D-6E8A-4147-A177-3AD203B41FA5}">
                      <a16:colId xmlns:a16="http://schemas.microsoft.com/office/drawing/2014/main" val="2030181410"/>
                    </a:ext>
                  </a:extLst>
                </a:gridCol>
                <a:gridCol w="2720286">
                  <a:extLst>
                    <a:ext uri="{9D8B030D-6E8A-4147-A177-3AD203B41FA5}">
                      <a16:colId xmlns:a16="http://schemas.microsoft.com/office/drawing/2014/main" val="3865705090"/>
                    </a:ext>
                  </a:extLst>
                </a:gridCol>
                <a:gridCol w="1696812">
                  <a:extLst>
                    <a:ext uri="{9D8B030D-6E8A-4147-A177-3AD203B41FA5}">
                      <a16:colId xmlns:a16="http://schemas.microsoft.com/office/drawing/2014/main" val="2087272975"/>
                    </a:ext>
                  </a:extLst>
                </a:gridCol>
                <a:gridCol w="6464047">
                  <a:extLst>
                    <a:ext uri="{9D8B030D-6E8A-4147-A177-3AD203B41FA5}">
                      <a16:colId xmlns:a16="http://schemas.microsoft.com/office/drawing/2014/main" val="1703780577"/>
                    </a:ext>
                  </a:extLst>
                </a:gridCol>
              </a:tblGrid>
              <a:tr h="29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No.</a:t>
                      </a:r>
                      <a:endParaRPr lang="en-US" sz="12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Summary</a:t>
                      </a:r>
                      <a:endParaRPr lang="en-US" sz="12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385009930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System Setup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Business 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functions which will be used to initialize and build up the basic processes and master data of the supplier portal;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935087116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Advanced Settings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Business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The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advanced configurations will be done in this function, including supplier management, PPAP level setup, PPAP/PPQP/APQP template configuration and workflow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819476973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Project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Business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core function of supplier portal, to trigger and manage all QA processes, and to interact with other functions(Issue/Risk management, meeting management, Document management, Task management, </a:t>
                      </a:r>
                      <a:r>
                        <a:rPr lang="en-US" sz="1200" u="none" strike="noStrike" dirty="0" err="1">
                          <a:effectLst/>
                        </a:rPr>
                        <a:t>etc</a:t>
                      </a:r>
                      <a:r>
                        <a:rPr lang="en-US" sz="1200" u="none" strike="noStrike" dirty="0">
                          <a:effectLst/>
                        </a:rPr>
                        <a:t>);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2303392711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Issue </a:t>
                      </a:r>
                      <a:r>
                        <a:rPr lang="en-US" sz="1200" u="none" strike="noStrike" dirty="0">
                          <a:effectLst/>
                        </a:rPr>
                        <a:t>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Business 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manage all issues during the QA process, it is an individule function, and also will be invoked by other function(Project management, Supplier management, etc...);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563943944"/>
                  </a:ext>
                </a:extLst>
              </a:tr>
              <a:tr h="2957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Report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Business 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Provide multi dimension reports for different user and user groups;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3641135446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Meeting Management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Business 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 provide the abilities to manage the meetings during the QA process, it is always combined with other functions(like, project management, supplier management, etc...);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2607810236"/>
                  </a:ext>
                </a:extLst>
              </a:tr>
              <a:tr h="2957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 Account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Business 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Provide the functions of user self-service;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2475922595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System Integration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Backend &amp; Master Data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provide the abilities of interaction with other external systems; To extract and store the external data into supplier portal local database;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2786831005"/>
                  </a:ext>
                </a:extLst>
              </a:tr>
              <a:tr h="2957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FrontEnd UI/UX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UI/UX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 provide the user interface and good experience to end users;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138422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70447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400673" y="5703041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788241" y="423744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Supplier Information View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45191" y="5690470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Cancel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7488" y="2527588"/>
            <a:ext cx="8901112" cy="2958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87399" y="2699489"/>
            <a:ext cx="2940482" cy="307777"/>
            <a:chOff x="2987399" y="2699489"/>
            <a:chExt cx="2940482" cy="307777"/>
          </a:xfrm>
        </p:grpSpPr>
        <p:sp>
          <p:nvSpPr>
            <p:cNvPr id="9" name="流程图: 过程 8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Root Node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87399" y="2699489"/>
              <a:ext cx="101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Parent Org: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08044" y="2727218"/>
            <a:ext cx="2940482" cy="307777"/>
            <a:chOff x="2987399" y="2699489"/>
            <a:chExt cx="2940482" cy="307777"/>
          </a:xfrm>
        </p:grpSpPr>
        <p:sp>
          <p:nvSpPr>
            <p:cNvPr id="39" name="流程图: 过程 38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87399" y="2699489"/>
              <a:ext cx="97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Name:</a:t>
              </a:r>
              <a:endParaRPr lang="zh-CN" altLang="en-US" sz="1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15991" y="3245688"/>
            <a:ext cx="2811890" cy="307777"/>
            <a:chOff x="3115991" y="2699489"/>
            <a:chExt cx="2811890" cy="307777"/>
          </a:xfrm>
        </p:grpSpPr>
        <p:sp>
          <p:nvSpPr>
            <p:cNvPr id="42" name="流程图: 过程 41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15991" y="2699489"/>
              <a:ext cx="882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Type:</a:t>
              </a:r>
              <a:endParaRPr lang="zh-CN" altLang="en-US" sz="1400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631525" y="2683844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流程图: 合并 15"/>
          <p:cNvSpPr/>
          <p:nvPr/>
        </p:nvSpPr>
        <p:spPr>
          <a:xfrm>
            <a:off x="5717253" y="3386136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807988" y="3236039"/>
            <a:ext cx="4409128" cy="846064"/>
            <a:chOff x="2587342" y="2699489"/>
            <a:chExt cx="4622013" cy="846064"/>
          </a:xfrm>
        </p:grpSpPr>
        <p:sp>
          <p:nvSpPr>
            <p:cNvPr id="45" name="流程图: 过程 44"/>
            <p:cNvSpPr/>
            <p:nvPr/>
          </p:nvSpPr>
          <p:spPr>
            <a:xfrm>
              <a:off x="4127656" y="2736900"/>
              <a:ext cx="3081699" cy="80865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87342" y="2699489"/>
              <a:ext cx="1372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Description:</a:t>
              </a:r>
              <a:endParaRPr lang="zh-CN" altLang="en-US" sz="1400" dirty="0"/>
            </a:p>
          </p:txBody>
        </p:sp>
      </p:grpSp>
      <p:sp>
        <p:nvSpPr>
          <p:cNvPr id="17" name="流程图: 过程 16"/>
          <p:cNvSpPr/>
          <p:nvPr/>
        </p:nvSpPr>
        <p:spPr>
          <a:xfrm>
            <a:off x="2987398" y="4600572"/>
            <a:ext cx="8229717" cy="88582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899106" y="4242613"/>
            <a:ext cx="90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Suppliers:</a:t>
            </a:r>
            <a:endParaRPr lang="zh-CN" altLang="en-US" sz="1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005614" y="4655378"/>
          <a:ext cx="82115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734286386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306416516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2160892397"/>
                    </a:ext>
                  </a:extLst>
                </a:gridCol>
                <a:gridCol w="2052875">
                  <a:extLst>
                    <a:ext uri="{9D8B030D-6E8A-4147-A177-3AD203B41FA5}">
                      <a16:colId xmlns:a16="http://schemas.microsoft.com/office/drawing/2014/main" val="594035026"/>
                    </a:ext>
                  </a:extLst>
                </a:gridCol>
              </a:tblGrid>
              <a:tr h="21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66049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</a:t>
                      </a:r>
                      <a:r>
                        <a:rPr lang="en-US" altLang="zh-CN" sz="1200" baseline="0" dirty="0" smtClean="0"/>
                        <a:t> 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05896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 II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Supplier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30184"/>
                  </a:ext>
                </a:extLst>
              </a:tr>
            </a:tbl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1444288" y="2527588"/>
            <a:ext cx="220742" cy="2965813"/>
            <a:chOff x="11444288" y="2527588"/>
            <a:chExt cx="220742" cy="2965813"/>
          </a:xfrm>
        </p:grpSpPr>
        <p:sp>
          <p:nvSpPr>
            <p:cNvPr id="48" name="流程图: 过程 47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11444288" y="2527588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11450718" y="5293771"/>
              <a:ext cx="214312" cy="1996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444288" y="3000121"/>
              <a:ext cx="214312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合并 52"/>
            <p:cNvSpPr/>
            <p:nvPr/>
          </p:nvSpPr>
          <p:spPr>
            <a:xfrm>
              <a:off x="11456088" y="5353056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合并 53"/>
            <p:cNvSpPr/>
            <p:nvPr/>
          </p:nvSpPr>
          <p:spPr>
            <a:xfrm flipV="1">
              <a:off x="11465608" y="2555060"/>
              <a:ext cx="178704" cy="121467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012440" y="3783388"/>
            <a:ext cx="2911906" cy="307777"/>
            <a:chOff x="3015975" y="2699489"/>
            <a:chExt cx="2911906" cy="307777"/>
          </a:xfrm>
        </p:grpSpPr>
        <p:sp>
          <p:nvSpPr>
            <p:cNvPr id="57" name="流程图: 过程 56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5975" y="2699489"/>
              <a:ext cx="987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Org Status:</a:t>
              </a:r>
              <a:endParaRPr lang="zh-CN" altLang="en-US" sz="1400" dirty="0"/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62" name="矩形 61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57413" y="1671638"/>
            <a:ext cx="8043862" cy="4171950"/>
            <a:chOff x="2157413" y="1671638"/>
            <a:chExt cx="8043862" cy="4171950"/>
          </a:xfrm>
        </p:grpSpPr>
        <p:sp>
          <p:nvSpPr>
            <p:cNvPr id="12" name="流程图: 过程 11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2297803" y="1656278"/>
            <a:ext cx="21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Information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460191" y="2294241"/>
            <a:ext cx="3097647" cy="307777"/>
            <a:chOff x="2987399" y="2699489"/>
            <a:chExt cx="3097647" cy="307777"/>
          </a:xfrm>
        </p:grpSpPr>
        <p:sp>
          <p:nvSpPr>
            <p:cNvPr id="73" name="流程图: 过程 72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987399" y="2699489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Supplier Name:</a:t>
              </a:r>
              <a:endParaRPr lang="zh-CN" altLang="en-US" sz="1400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509327" y="2293291"/>
            <a:ext cx="3097647" cy="307777"/>
            <a:chOff x="2987399" y="2699489"/>
            <a:chExt cx="3097647" cy="307777"/>
          </a:xfrm>
        </p:grpSpPr>
        <p:sp>
          <p:nvSpPr>
            <p:cNvPr id="77" name="流程图: 过程 76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987399" y="2699489"/>
              <a:ext cx="1325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Supplier Status:</a:t>
              </a:r>
              <a:endParaRPr lang="zh-CN" altLang="en-US" sz="14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47987" y="2801236"/>
            <a:ext cx="3097647" cy="307777"/>
            <a:chOff x="2987399" y="2699489"/>
            <a:chExt cx="3097647" cy="307777"/>
          </a:xfrm>
        </p:grpSpPr>
        <p:sp>
          <p:nvSpPr>
            <p:cNvPr id="80" name="流程图: 过程 79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987399" y="2699489"/>
              <a:ext cx="1336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Contact Person:</a:t>
              </a:r>
              <a:endParaRPr lang="zh-CN" altLang="en-US" sz="14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87500" y="2811113"/>
            <a:ext cx="2826177" cy="307777"/>
            <a:chOff x="3258869" y="2699489"/>
            <a:chExt cx="2826177" cy="307777"/>
          </a:xfrm>
        </p:grpSpPr>
        <p:sp>
          <p:nvSpPr>
            <p:cNvPr id="83" name="流程图: 过程 82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666666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258869" y="2699489"/>
              <a:ext cx="1041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Contact Tel:</a:t>
              </a:r>
              <a:endParaRPr lang="zh-CN" altLang="en-US" sz="14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919483" y="3382927"/>
            <a:ext cx="2626151" cy="307777"/>
            <a:chOff x="3458895" y="2699489"/>
            <a:chExt cx="2626151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58895" y="2699489"/>
              <a:ext cx="817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Address: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201846" y="3379334"/>
            <a:ext cx="2411831" cy="307777"/>
            <a:chOff x="3673215" y="2699489"/>
            <a:chExt cx="2411831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673215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174447" y="3933632"/>
            <a:ext cx="3383391" cy="307777"/>
            <a:chOff x="2701655" y="2699489"/>
            <a:chExt cx="3383391" cy="307777"/>
          </a:xfrm>
        </p:grpSpPr>
        <p:sp>
          <p:nvSpPr>
            <p:cNvPr id="92" name="流程图: 过程 9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701655" y="2699489"/>
              <a:ext cx="1581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Supplier Risk Level:</a:t>
              </a:r>
              <a:endParaRPr lang="zh-CN" altLang="en-US" sz="1400" dirty="0"/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5594984" y="5356052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675052" y="3965815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Change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 management (crud)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</a:t>
            </a:r>
            <a:r>
              <a:rPr lang="en-US" altLang="zh-CN" dirty="0"/>
              <a:t>Flowcharts &amp; UX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System Setup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Flowchart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27394" y="1697030"/>
            <a:ext cx="1074420" cy="414325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93042" y="2486653"/>
            <a:ext cx="2135981" cy="45720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Login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1493042" y="3386123"/>
            <a:ext cx="2143123" cy="61436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System Setup tab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485898" y="4319618"/>
            <a:ext cx="2143125" cy="8654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</a:t>
            </a:r>
            <a:r>
              <a:rPr lang="en-US" altLang="zh-CN" dirty="0" smtClean="0"/>
              <a:t>User </a:t>
            </a:r>
            <a:r>
              <a:rPr lang="en-US" altLang="zh-CN" dirty="0" err="1" smtClean="0"/>
              <a:t>Mgt</a:t>
            </a:r>
            <a:r>
              <a:rPr lang="en-US" altLang="zh-CN" dirty="0" smtClean="0"/>
              <a:t> Menu in left navigation panel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1" y="1703412"/>
            <a:ext cx="132190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Suite Admin</a:t>
            </a:r>
          </a:p>
          <a:p>
            <a:r>
              <a:rPr lang="en-US" altLang="zh-CN" dirty="0" smtClean="0"/>
              <a:t>Plant Admin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3" idx="3"/>
            <a:endCxn id="5" idx="1"/>
          </p:cNvCxnSpPr>
          <p:nvPr/>
        </p:nvCxnSpPr>
        <p:spPr>
          <a:xfrm flipV="1">
            <a:off x="1321899" y="1904193"/>
            <a:ext cx="705495" cy="122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0" idx="0"/>
          </p:cNvCxnSpPr>
          <p:nvPr/>
        </p:nvCxnSpPr>
        <p:spPr>
          <a:xfrm rot="5400000">
            <a:off x="2375170" y="2297219"/>
            <a:ext cx="375298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1" idx="0"/>
          </p:cNvCxnSpPr>
          <p:nvPr/>
        </p:nvCxnSpPr>
        <p:spPr>
          <a:xfrm rot="16200000" flipH="1">
            <a:off x="2341683" y="3163202"/>
            <a:ext cx="442270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2" idx="0"/>
          </p:cNvCxnSpPr>
          <p:nvPr/>
        </p:nvCxnSpPr>
        <p:spPr>
          <a:xfrm rot="5400000">
            <a:off x="2401468" y="4156482"/>
            <a:ext cx="319130" cy="7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493042" y="5485103"/>
            <a:ext cx="2143123" cy="60007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List Page display in right panel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2" idx="2"/>
            <a:endCxn id="22" idx="0"/>
          </p:cNvCxnSpPr>
          <p:nvPr/>
        </p:nvCxnSpPr>
        <p:spPr>
          <a:xfrm rot="16200000" flipH="1">
            <a:off x="2411014" y="5331512"/>
            <a:ext cx="300037" cy="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5569268" y="1649659"/>
            <a:ext cx="1603056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5576410" y="2632650"/>
            <a:ext cx="1603057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Item for Edit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22" idx="3"/>
            <a:endCxn id="30" idx="1"/>
          </p:cNvCxnSpPr>
          <p:nvPr/>
        </p:nvCxnSpPr>
        <p:spPr>
          <a:xfrm flipV="1">
            <a:off x="3636165" y="1912283"/>
            <a:ext cx="1933103" cy="387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3"/>
            <a:endCxn id="32" idx="1"/>
          </p:cNvCxnSpPr>
          <p:nvPr/>
        </p:nvCxnSpPr>
        <p:spPr>
          <a:xfrm flipV="1">
            <a:off x="3636165" y="2895274"/>
            <a:ext cx="1940245" cy="288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预定义过程 58"/>
          <p:cNvSpPr/>
          <p:nvPr/>
        </p:nvSpPr>
        <p:spPr>
          <a:xfrm>
            <a:off x="8061009" y="1519382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new User</a:t>
            </a:r>
            <a:endParaRPr lang="zh-CN" altLang="en-US" dirty="0"/>
          </a:p>
        </p:txBody>
      </p:sp>
      <p:sp>
        <p:nvSpPr>
          <p:cNvPr id="60" name="流程图: 预定义过程 59"/>
          <p:cNvSpPr/>
          <p:nvPr/>
        </p:nvSpPr>
        <p:spPr>
          <a:xfrm>
            <a:off x="8061009" y="2502373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selected User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30" idx="3"/>
            <a:endCxn id="59" idx="1"/>
          </p:cNvCxnSpPr>
          <p:nvPr/>
        </p:nvCxnSpPr>
        <p:spPr>
          <a:xfrm>
            <a:off x="7172324" y="1912283"/>
            <a:ext cx="8886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3"/>
            <a:endCxn id="60" idx="1"/>
          </p:cNvCxnSpPr>
          <p:nvPr/>
        </p:nvCxnSpPr>
        <p:spPr>
          <a:xfrm>
            <a:off x="7179467" y="2895274"/>
            <a:ext cx="8815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预定义过程 68"/>
          <p:cNvSpPr/>
          <p:nvPr/>
        </p:nvSpPr>
        <p:spPr>
          <a:xfrm>
            <a:off x="9572624" y="5428602"/>
            <a:ext cx="2028826" cy="592289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Refresh User List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59" idx="3"/>
            <a:endCxn id="69" idx="0"/>
          </p:cNvCxnSpPr>
          <p:nvPr/>
        </p:nvCxnSpPr>
        <p:spPr>
          <a:xfrm>
            <a:off x="9832659" y="1912283"/>
            <a:ext cx="754378" cy="3516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0" idx="3"/>
            <a:endCxn id="69" idx="0"/>
          </p:cNvCxnSpPr>
          <p:nvPr/>
        </p:nvCxnSpPr>
        <p:spPr>
          <a:xfrm>
            <a:off x="9832659" y="2895274"/>
            <a:ext cx="754378" cy="2533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终止 73"/>
          <p:cNvSpPr/>
          <p:nvPr/>
        </p:nvSpPr>
        <p:spPr>
          <a:xfrm>
            <a:off x="6543674" y="5508384"/>
            <a:ext cx="1072992" cy="432723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69" idx="1"/>
            <a:endCxn id="74" idx="3"/>
          </p:cNvCxnSpPr>
          <p:nvPr/>
        </p:nvCxnSpPr>
        <p:spPr>
          <a:xfrm rot="10800000">
            <a:off x="7616666" y="5724747"/>
            <a:ext cx="19559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5583552" y="3783663"/>
            <a:ext cx="1603057" cy="52524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patch of users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22" idx="3"/>
            <a:endCxn id="33" idx="1"/>
          </p:cNvCxnSpPr>
          <p:nvPr/>
        </p:nvCxnSpPr>
        <p:spPr>
          <a:xfrm flipV="1">
            <a:off x="3636165" y="4046287"/>
            <a:ext cx="1947387" cy="1738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预定义过程 34"/>
          <p:cNvSpPr/>
          <p:nvPr/>
        </p:nvSpPr>
        <p:spPr>
          <a:xfrm>
            <a:off x="8072434" y="3652122"/>
            <a:ext cx="1771650" cy="785802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selected Users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33" idx="3"/>
            <a:endCxn id="35" idx="1"/>
          </p:cNvCxnSpPr>
          <p:nvPr/>
        </p:nvCxnSpPr>
        <p:spPr>
          <a:xfrm flipV="1">
            <a:off x="7186609" y="4045023"/>
            <a:ext cx="885825" cy="1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5" idx="3"/>
            <a:endCxn id="69" idx="0"/>
          </p:cNvCxnSpPr>
          <p:nvPr/>
        </p:nvCxnSpPr>
        <p:spPr>
          <a:xfrm>
            <a:off x="9844084" y="4045023"/>
            <a:ext cx="742953" cy="1383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8958259" y="607797"/>
            <a:ext cx="1636399" cy="35001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Optional Process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9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User List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571554" y="4458888"/>
            <a:ext cx="9091365" cy="1718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5851"/>
              </p:ext>
            </p:extLst>
          </p:nvPr>
        </p:nvGraphicFramePr>
        <p:xfrm>
          <a:off x="2599906" y="4520170"/>
          <a:ext cx="9063012" cy="168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1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82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82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82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82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82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557462" y="2671761"/>
            <a:ext cx="9105457" cy="1153157"/>
            <a:chOff x="2557462" y="2671761"/>
            <a:chExt cx="9105457" cy="1153157"/>
          </a:xfrm>
        </p:grpSpPr>
        <p:sp>
          <p:nvSpPr>
            <p:cNvPr id="3" name="矩形 2"/>
            <p:cNvSpPr/>
            <p:nvPr/>
          </p:nvSpPr>
          <p:spPr>
            <a:xfrm>
              <a:off x="2557462" y="2671761"/>
              <a:ext cx="9105457" cy="115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331165" y="3486127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7743825" y="3486126"/>
              <a:ext cx="1413033" cy="2775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Advanced 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543362" y="3495286"/>
              <a:ext cx="945833" cy="2683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756423" y="2739823"/>
              <a:ext cx="2897618" cy="307777"/>
              <a:chOff x="3030263" y="2699489"/>
              <a:chExt cx="2897618" cy="307777"/>
            </a:xfrm>
          </p:grpSpPr>
          <p:sp>
            <p:nvSpPr>
              <p:cNvPr id="65" name="流程图: 过程 64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30263" y="2699489"/>
                <a:ext cx="1045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User Name:</a:t>
                </a:r>
                <a:endParaRPr lang="zh-CN" altLang="en-US" sz="1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836980" y="2739823"/>
              <a:ext cx="2640435" cy="307777"/>
              <a:chOff x="3287446" y="2699489"/>
              <a:chExt cx="2640435" cy="307777"/>
            </a:xfrm>
          </p:grpSpPr>
          <p:sp>
            <p:nvSpPr>
              <p:cNvPr id="68" name="流程图: 过程 67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3287446" y="2699489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User ID:</a:t>
                </a:r>
                <a:endParaRPr lang="zh-CN" altLang="en-US" sz="1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3142199" y="3231122"/>
              <a:ext cx="2511842" cy="307777"/>
              <a:chOff x="3416039" y="2699489"/>
              <a:chExt cx="2511842" cy="307777"/>
            </a:xfrm>
          </p:grpSpPr>
          <p:sp>
            <p:nvSpPr>
              <p:cNvPr id="71" name="流程图: 过程 70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xxx.w@yfve.com.cn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6039" y="2699489"/>
                <a:ext cx="633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Email:</a:t>
                </a:r>
                <a:endParaRPr lang="zh-CN" altLang="en-US" sz="14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8749949" y="2735265"/>
              <a:ext cx="2640435" cy="307777"/>
              <a:chOff x="3287446" y="2699489"/>
              <a:chExt cx="2640435" cy="307777"/>
            </a:xfrm>
          </p:grpSpPr>
          <p:sp>
            <p:nvSpPr>
              <p:cNvPr id="74" name="流程图: 过程 73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Plant 1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287446" y="2699489"/>
                <a:ext cx="607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Plant:</a:t>
                </a:r>
                <a:endParaRPr lang="zh-CN" altLang="en-US" sz="1400" dirty="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172700" y="4057749"/>
            <a:ext cx="1366552" cy="363007"/>
            <a:chOff x="6559748" y="5597079"/>
            <a:chExt cx="1366552" cy="363007"/>
          </a:xfrm>
        </p:grpSpPr>
        <p:sp>
          <p:nvSpPr>
            <p:cNvPr id="61" name="动作按钮: 后退或前一项 60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动作按钮: 前进或下一项 75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动作按钮: 结束 76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动作按钮: 开始 77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9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86837" y="254206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User Information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43825" y="3486126"/>
            <a:ext cx="1413033" cy="27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Advanced 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56423" y="2739823"/>
            <a:ext cx="2897618" cy="307777"/>
            <a:chOff x="3030263" y="2699489"/>
            <a:chExt cx="2897618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836980" y="2739823"/>
            <a:ext cx="2640435" cy="307777"/>
            <a:chOff x="3287446" y="2699489"/>
            <a:chExt cx="2640435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287446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2199" y="3231122"/>
            <a:ext cx="2511842" cy="307777"/>
            <a:chOff x="3416039" y="2699489"/>
            <a:chExt cx="2511842" cy="307777"/>
          </a:xfrm>
        </p:grpSpPr>
        <p:sp>
          <p:nvSpPr>
            <p:cNvPr id="71" name="流程图: 过程 7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xxx.w@yfve.com.cn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416039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6" y="4032450"/>
          <a:ext cx="9063012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8749949" y="2735265"/>
            <a:ext cx="2640435" cy="307777"/>
            <a:chOff x="3287446" y="2699489"/>
            <a:chExt cx="2640435" cy="307777"/>
          </a:xfrm>
        </p:grpSpPr>
        <p:sp>
          <p:nvSpPr>
            <p:cNvPr id="74" name="流程图: 过程 73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287446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57412" y="1671637"/>
            <a:ext cx="8797493" cy="4319214"/>
            <a:chOff x="2157413" y="1671638"/>
            <a:chExt cx="8043862" cy="4171950"/>
          </a:xfrm>
        </p:grpSpPr>
        <p:sp>
          <p:nvSpPr>
            <p:cNvPr id="61" name="流程图: 过程 60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2716001" y="2148422"/>
            <a:ext cx="2911901" cy="307777"/>
            <a:chOff x="3173145" y="2699489"/>
            <a:chExt cx="2911901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73145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6500820" y="548029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Save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97803" y="1656278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Information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15109" y="2129332"/>
            <a:ext cx="2683294" cy="307777"/>
            <a:chOff x="3401752" y="2699489"/>
            <a:chExt cx="2683294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01752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26241" y="2615666"/>
            <a:ext cx="2483269" cy="307777"/>
            <a:chOff x="3601777" y="2699489"/>
            <a:chExt cx="2483269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601777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2" name="流程图: 过程 9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02336" y="3140033"/>
            <a:ext cx="2783312" cy="307777"/>
            <a:chOff x="3301734" y="2699489"/>
            <a:chExt cx="2783312" cy="307777"/>
          </a:xfrm>
        </p:grpSpPr>
        <p:sp>
          <p:nvSpPr>
            <p:cNvPr id="98" name="流程图: 过程 97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301734" y="2699489"/>
              <a:ext cx="895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Job Level:</a:t>
              </a:r>
              <a:endParaRPr lang="zh-CN" altLang="en-US" sz="1400" dirty="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8118165" y="548029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Cancel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454130" y="5477241"/>
            <a:ext cx="1458040" cy="2805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Reset Password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流程图: 合并 104"/>
          <p:cNvSpPr/>
          <p:nvPr/>
        </p:nvSpPr>
        <p:spPr>
          <a:xfrm>
            <a:off x="9260552" y="2743188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9255784" y="3252783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016038" y="3672316"/>
            <a:ext cx="2611864" cy="1177179"/>
            <a:chOff x="2801724" y="4258105"/>
            <a:chExt cx="2611864" cy="1177179"/>
          </a:xfrm>
        </p:grpSpPr>
        <p:sp>
          <p:nvSpPr>
            <p:cNvPr id="95" name="流程图: 过程 94"/>
            <p:cNvSpPr/>
            <p:nvPr/>
          </p:nvSpPr>
          <p:spPr>
            <a:xfrm>
              <a:off x="3599072" y="4295217"/>
              <a:ext cx="1814516" cy="114006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Group1; 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Gourp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801724" y="4258105"/>
              <a:ext cx="759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Groups:</a:t>
              </a:r>
              <a:endParaRPr lang="zh-CN" altLang="en-US" sz="1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47798" y="3113046"/>
            <a:ext cx="2468981" cy="369332"/>
            <a:chOff x="3133510" y="3684551"/>
            <a:chExt cx="2468981" cy="369332"/>
          </a:xfrm>
        </p:grpSpPr>
        <p:sp>
          <p:nvSpPr>
            <p:cNvPr id="102" name="流程图: 过程 101"/>
            <p:cNvSpPr/>
            <p:nvPr/>
          </p:nvSpPr>
          <p:spPr>
            <a:xfrm>
              <a:off x="3802266" y="3744561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133510" y="3707150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272562" y="3684551"/>
              <a:ext cx="292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00802" y="3672017"/>
            <a:ext cx="2805742" cy="1177479"/>
            <a:chOff x="3287446" y="2699489"/>
            <a:chExt cx="2805742" cy="1177479"/>
          </a:xfrm>
        </p:grpSpPr>
        <p:sp>
          <p:nvSpPr>
            <p:cNvPr id="110" name="流程图: 过程 109"/>
            <p:cNvSpPr/>
            <p:nvPr/>
          </p:nvSpPr>
          <p:spPr>
            <a:xfrm>
              <a:off x="4284821" y="2736900"/>
              <a:ext cx="1808367" cy="114006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Plant Admin; SQE supervisor; SQE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287446" y="2699489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Role:</a:t>
              </a:r>
              <a:endParaRPr lang="zh-CN" altLang="en-US" sz="1400" dirty="0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9559776" y="4582153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Change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87233" y="457198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Change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43825" y="3486126"/>
            <a:ext cx="1413033" cy="27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Advanced 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56423" y="2739823"/>
            <a:ext cx="2897618" cy="307777"/>
            <a:chOff x="3030263" y="2699489"/>
            <a:chExt cx="2897618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836980" y="2739823"/>
            <a:ext cx="2640435" cy="307777"/>
            <a:chOff x="3287446" y="2699489"/>
            <a:chExt cx="2640435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287446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2199" y="3231122"/>
            <a:ext cx="2511842" cy="307777"/>
            <a:chOff x="3416039" y="2699489"/>
            <a:chExt cx="2511842" cy="307777"/>
          </a:xfrm>
        </p:grpSpPr>
        <p:sp>
          <p:nvSpPr>
            <p:cNvPr id="71" name="流程图: 过程 7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xxx.w@yfve.com.cn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416039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6" y="4032450"/>
          <a:ext cx="9063012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8749949" y="2735265"/>
            <a:ext cx="2640435" cy="307777"/>
            <a:chOff x="3287446" y="2699489"/>
            <a:chExt cx="2640435" cy="307777"/>
          </a:xfrm>
        </p:grpSpPr>
        <p:sp>
          <p:nvSpPr>
            <p:cNvPr id="74" name="流程图: 过程 73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287446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57413" y="1671638"/>
            <a:ext cx="8043862" cy="4171950"/>
            <a:chOff x="2157413" y="1671638"/>
            <a:chExt cx="8043862" cy="4171950"/>
          </a:xfrm>
        </p:grpSpPr>
        <p:sp>
          <p:nvSpPr>
            <p:cNvPr id="61" name="流程图: 过程 60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2716001" y="2148422"/>
            <a:ext cx="2911901" cy="307777"/>
            <a:chOff x="3173145" y="2699489"/>
            <a:chExt cx="2911901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73145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5772155" y="5323128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Save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97803" y="1656278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Information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15109" y="2129332"/>
            <a:ext cx="2683294" cy="307777"/>
            <a:chOff x="3401752" y="2699489"/>
            <a:chExt cx="2683294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01752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26241" y="2615666"/>
            <a:ext cx="2483269" cy="307777"/>
            <a:chOff x="3601777" y="2699489"/>
            <a:chExt cx="2483269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601777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2" name="流程图: 过程 9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78293" y="3140537"/>
            <a:ext cx="2540421" cy="307777"/>
            <a:chOff x="3544625" y="2699489"/>
            <a:chExt cx="2540421" cy="307777"/>
          </a:xfrm>
        </p:grpSpPr>
        <p:sp>
          <p:nvSpPr>
            <p:cNvPr id="95" name="流程图: 过程 94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544625" y="2699489"/>
              <a:ext cx="689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Group:</a:t>
              </a:r>
              <a:endParaRPr lang="zh-CN" altLang="en-US" sz="14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02336" y="3140033"/>
            <a:ext cx="2783312" cy="307777"/>
            <a:chOff x="3301734" y="2699489"/>
            <a:chExt cx="2783312" cy="307777"/>
          </a:xfrm>
        </p:grpSpPr>
        <p:sp>
          <p:nvSpPr>
            <p:cNvPr id="98" name="流程图: 过程 97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301734" y="2699489"/>
              <a:ext cx="895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Job Level:</a:t>
              </a:r>
              <a:endParaRPr lang="zh-CN" altLang="en-US" sz="1400" dirty="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7389500" y="5323128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Cancel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133510" y="3707150"/>
            <a:ext cx="2468981" cy="307777"/>
            <a:chOff x="3616065" y="2699489"/>
            <a:chExt cx="2468981" cy="307777"/>
          </a:xfrm>
        </p:grpSpPr>
        <p:sp>
          <p:nvSpPr>
            <p:cNvPr id="102" name="流程图: 过程 10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16065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3725465" y="5320073"/>
            <a:ext cx="1458040" cy="2805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Reset Password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流程图: 合并 104"/>
          <p:cNvSpPr/>
          <p:nvPr/>
        </p:nvSpPr>
        <p:spPr>
          <a:xfrm>
            <a:off x="9260552" y="2743188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9255784" y="3252783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5271636" y="3082340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272562" y="3684551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300323" y="2148422"/>
            <a:ext cx="8487918" cy="4171950"/>
            <a:chOff x="2157413" y="1671638"/>
            <a:chExt cx="8043862" cy="4171950"/>
          </a:xfrm>
        </p:grpSpPr>
        <p:sp>
          <p:nvSpPr>
            <p:cNvPr id="110" name="流程图: 过程 109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过程 110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过程 111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/>
        </p:nvSpPr>
        <p:spPr>
          <a:xfrm>
            <a:off x="392906" y="2137248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Plant Selection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9894" y="2609903"/>
            <a:ext cx="7770001" cy="1079648"/>
            <a:chOff x="2709862" y="2824161"/>
            <a:chExt cx="9105457" cy="1153157"/>
          </a:xfrm>
        </p:grpSpPr>
        <p:sp>
          <p:nvSpPr>
            <p:cNvPr id="116" name="矩形 115"/>
            <p:cNvSpPr/>
            <p:nvPr/>
          </p:nvSpPr>
          <p:spPr>
            <a:xfrm>
              <a:off x="2709862" y="2824161"/>
              <a:ext cx="9105457" cy="115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9483565" y="3638527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10695762" y="3647686"/>
              <a:ext cx="945833" cy="2683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825103" y="2892223"/>
              <a:ext cx="2998082" cy="328732"/>
              <a:chOff x="2946543" y="2699489"/>
              <a:chExt cx="2998082" cy="328732"/>
            </a:xfrm>
          </p:grpSpPr>
          <p:sp>
            <p:nvSpPr>
              <p:cNvPr id="121" name="流程图: 过程 120"/>
              <p:cNvSpPr/>
              <p:nvPr/>
            </p:nvSpPr>
            <p:spPr>
              <a:xfrm>
                <a:off x="4144401" y="2736900"/>
                <a:ext cx="1800224" cy="26322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2946543" y="2699489"/>
                <a:ext cx="1268300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Plant Name:</a:t>
                </a:r>
                <a:endParaRPr lang="zh-CN" altLang="en-US" sz="1400" dirty="0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989380" y="2892223"/>
              <a:ext cx="2707410" cy="328732"/>
              <a:chOff x="3287446" y="2699489"/>
              <a:chExt cx="2707410" cy="328732"/>
            </a:xfrm>
          </p:grpSpPr>
          <p:sp>
            <p:nvSpPr>
              <p:cNvPr id="124" name="流程图: 过程 123"/>
              <p:cNvSpPr/>
              <p:nvPr/>
            </p:nvSpPr>
            <p:spPr>
              <a:xfrm>
                <a:off x="4194632" y="2736900"/>
                <a:ext cx="1800224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3287446" y="2699489"/>
                <a:ext cx="941438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Plant ID:</a:t>
                </a:r>
                <a:endParaRPr lang="zh-CN" altLang="en-US" sz="1400" dirty="0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902349" y="2887665"/>
              <a:ext cx="2640435" cy="328732"/>
              <a:chOff x="3287446" y="2699489"/>
              <a:chExt cx="2640435" cy="328732"/>
            </a:xfrm>
          </p:grpSpPr>
          <p:sp>
            <p:nvSpPr>
              <p:cNvPr id="130" name="流程图: 过程 129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3287446" y="2699489"/>
                <a:ext cx="801751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Status:</a:t>
                </a:r>
                <a:endParaRPr lang="zh-CN" altLang="en-US" sz="1400" dirty="0"/>
              </a:p>
            </p:txBody>
          </p:sp>
        </p:grpSp>
      </p:grpSp>
      <p:sp>
        <p:nvSpPr>
          <p:cNvPr id="132" name="矩形 131"/>
          <p:cNvSpPr/>
          <p:nvPr/>
        </p:nvSpPr>
        <p:spPr>
          <a:xfrm>
            <a:off x="442749" y="3880627"/>
            <a:ext cx="7783068" cy="1663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" name="表格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4032"/>
              </p:ext>
            </p:extLst>
          </p:nvPr>
        </p:nvGraphicFramePr>
        <p:xfrm>
          <a:off x="471101" y="3898289"/>
          <a:ext cx="775879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99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30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Org Type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Selection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YFVE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Head quarter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Root node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30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30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30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30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Plant 4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134" name="组合 133"/>
          <p:cNvGrpSpPr/>
          <p:nvPr/>
        </p:nvGrpSpPr>
        <p:grpSpPr>
          <a:xfrm>
            <a:off x="8570799" y="2479237"/>
            <a:ext cx="203657" cy="3830063"/>
            <a:chOff x="11444288" y="2527588"/>
            <a:chExt cx="220742" cy="2965813"/>
          </a:xfrm>
        </p:grpSpPr>
        <p:sp>
          <p:nvSpPr>
            <p:cNvPr id="135" name="流程图: 过程 134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流程图: 过程 135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过程 136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合并 138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合并 139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559748" y="5597079"/>
            <a:ext cx="1366552" cy="363007"/>
            <a:chOff x="6559748" y="5597079"/>
            <a:chExt cx="1366552" cy="363007"/>
          </a:xfrm>
        </p:grpSpPr>
        <p:sp>
          <p:nvSpPr>
            <p:cNvPr id="146" name="动作按钮: 后退或前一项 145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动作按钮: 前进或下一项 146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动作按钮: 结束 147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动作按钮: 开始 148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圆角矩形 149"/>
          <p:cNvSpPr/>
          <p:nvPr/>
        </p:nvSpPr>
        <p:spPr>
          <a:xfrm>
            <a:off x="3116600" y="5796064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4821751" y="5809087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7600951" y="4277261"/>
            <a:ext cx="171450" cy="166152"/>
            <a:chOff x="7586663" y="4277261"/>
            <a:chExt cx="171450" cy="166152"/>
          </a:xfrm>
        </p:grpSpPr>
        <p:sp>
          <p:nvSpPr>
            <p:cNvPr id="153" name="椭圆 152"/>
            <p:cNvSpPr/>
            <p:nvPr/>
          </p:nvSpPr>
          <p:spPr>
            <a:xfrm>
              <a:off x="7586663" y="4277261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7623715" y="4316393"/>
              <a:ext cx="84600" cy="857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椭圆 154"/>
          <p:cNvSpPr/>
          <p:nvPr/>
        </p:nvSpPr>
        <p:spPr>
          <a:xfrm>
            <a:off x="7606657" y="4590860"/>
            <a:ext cx="171450" cy="166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7600951" y="4843377"/>
            <a:ext cx="171450" cy="166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7600951" y="5115596"/>
            <a:ext cx="171450" cy="166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600951" y="5356033"/>
            <a:ext cx="171450" cy="166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43825" y="3486126"/>
            <a:ext cx="1413033" cy="27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Advanced 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56423" y="2739823"/>
            <a:ext cx="2897618" cy="307777"/>
            <a:chOff x="3030263" y="2699489"/>
            <a:chExt cx="2897618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836980" y="2739823"/>
            <a:ext cx="2640435" cy="307777"/>
            <a:chOff x="3287446" y="2699489"/>
            <a:chExt cx="2640435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287446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2199" y="3231122"/>
            <a:ext cx="2511842" cy="307777"/>
            <a:chOff x="3416039" y="2699489"/>
            <a:chExt cx="2511842" cy="307777"/>
          </a:xfrm>
        </p:grpSpPr>
        <p:sp>
          <p:nvSpPr>
            <p:cNvPr id="71" name="流程图: 过程 7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xxx.w@yfve.com.cn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416039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6" y="4032450"/>
          <a:ext cx="9063012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8749949" y="2735265"/>
            <a:ext cx="2640435" cy="307777"/>
            <a:chOff x="3287446" y="2699489"/>
            <a:chExt cx="2640435" cy="307777"/>
          </a:xfrm>
        </p:grpSpPr>
        <p:sp>
          <p:nvSpPr>
            <p:cNvPr id="74" name="流程图: 过程 73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287446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57413" y="1671638"/>
            <a:ext cx="8043862" cy="4171950"/>
            <a:chOff x="2157413" y="1671638"/>
            <a:chExt cx="8043862" cy="4171950"/>
          </a:xfrm>
        </p:grpSpPr>
        <p:sp>
          <p:nvSpPr>
            <p:cNvPr id="61" name="流程图: 过程 60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2716001" y="2148422"/>
            <a:ext cx="2911901" cy="307777"/>
            <a:chOff x="3173145" y="2699489"/>
            <a:chExt cx="2911901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73145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5772155" y="5323128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Save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97803" y="1656278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Information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15109" y="2129332"/>
            <a:ext cx="2683294" cy="307777"/>
            <a:chOff x="3401752" y="2699489"/>
            <a:chExt cx="2683294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01752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26241" y="2615666"/>
            <a:ext cx="2483269" cy="307777"/>
            <a:chOff x="3601777" y="2699489"/>
            <a:chExt cx="2483269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601777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2" name="流程图: 过程 9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78293" y="3140537"/>
            <a:ext cx="2540421" cy="307777"/>
            <a:chOff x="3544625" y="2699489"/>
            <a:chExt cx="2540421" cy="307777"/>
          </a:xfrm>
        </p:grpSpPr>
        <p:sp>
          <p:nvSpPr>
            <p:cNvPr id="95" name="流程图: 过程 94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544625" y="2699489"/>
              <a:ext cx="689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Group:</a:t>
              </a:r>
              <a:endParaRPr lang="zh-CN" altLang="en-US" sz="14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02336" y="3140033"/>
            <a:ext cx="2783312" cy="307777"/>
            <a:chOff x="3301734" y="2699489"/>
            <a:chExt cx="2783312" cy="307777"/>
          </a:xfrm>
        </p:grpSpPr>
        <p:sp>
          <p:nvSpPr>
            <p:cNvPr id="98" name="流程图: 过程 97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301734" y="2699489"/>
              <a:ext cx="895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Job Level:</a:t>
              </a:r>
              <a:endParaRPr lang="zh-CN" altLang="en-US" sz="1400" dirty="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7389500" y="5323128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Cancel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133510" y="3707150"/>
            <a:ext cx="2468981" cy="307777"/>
            <a:chOff x="3616065" y="2699489"/>
            <a:chExt cx="2468981" cy="307777"/>
          </a:xfrm>
        </p:grpSpPr>
        <p:sp>
          <p:nvSpPr>
            <p:cNvPr id="102" name="流程图: 过程 10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16065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3725465" y="5320073"/>
            <a:ext cx="1458040" cy="2805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Reset Password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流程图: 合并 104"/>
          <p:cNvSpPr/>
          <p:nvPr/>
        </p:nvSpPr>
        <p:spPr>
          <a:xfrm>
            <a:off x="9260552" y="2743188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9255784" y="3252783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5271636" y="3082340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272562" y="3684551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300323" y="2148422"/>
            <a:ext cx="8487918" cy="4171950"/>
            <a:chOff x="2157413" y="1671638"/>
            <a:chExt cx="8043862" cy="4171950"/>
          </a:xfrm>
        </p:grpSpPr>
        <p:sp>
          <p:nvSpPr>
            <p:cNvPr id="110" name="流程图: 过程 109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过程 110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过程 111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/>
        </p:nvSpPr>
        <p:spPr>
          <a:xfrm>
            <a:off x="392906" y="2137248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Group Selection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459894" y="2609903"/>
            <a:ext cx="7770001" cy="1079648"/>
            <a:chOff x="2709862" y="2824161"/>
            <a:chExt cx="9105457" cy="1153157"/>
          </a:xfrm>
        </p:grpSpPr>
        <p:sp>
          <p:nvSpPr>
            <p:cNvPr id="117" name="矩形 116"/>
            <p:cNvSpPr/>
            <p:nvPr/>
          </p:nvSpPr>
          <p:spPr>
            <a:xfrm>
              <a:off x="2709862" y="2824161"/>
              <a:ext cx="9105457" cy="115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9483565" y="3638527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10695762" y="3647686"/>
              <a:ext cx="945833" cy="2683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825103" y="2892223"/>
              <a:ext cx="2998082" cy="328732"/>
              <a:chOff x="2946543" y="2699489"/>
              <a:chExt cx="2998082" cy="328732"/>
            </a:xfrm>
          </p:grpSpPr>
          <p:sp>
            <p:nvSpPr>
              <p:cNvPr id="127" name="流程图: 过程 126"/>
              <p:cNvSpPr/>
              <p:nvPr/>
            </p:nvSpPr>
            <p:spPr>
              <a:xfrm>
                <a:off x="4144401" y="2736900"/>
                <a:ext cx="1800224" cy="26322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2946543" y="2699489"/>
                <a:ext cx="1364554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Group Name:</a:t>
                </a:r>
                <a:endParaRPr lang="zh-CN" altLang="en-US" sz="14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5989380" y="2892223"/>
              <a:ext cx="2707410" cy="328732"/>
              <a:chOff x="3287446" y="2699489"/>
              <a:chExt cx="2707410" cy="328732"/>
            </a:xfrm>
          </p:grpSpPr>
          <p:sp>
            <p:nvSpPr>
              <p:cNvPr id="125" name="流程图: 过程 124"/>
              <p:cNvSpPr/>
              <p:nvPr/>
            </p:nvSpPr>
            <p:spPr>
              <a:xfrm>
                <a:off x="4194632" y="2736900"/>
                <a:ext cx="1800224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3287446" y="2699489"/>
                <a:ext cx="1037693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Group ID:</a:t>
                </a:r>
                <a:endParaRPr lang="zh-CN" altLang="en-US" sz="1400" dirty="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8902349" y="2887665"/>
              <a:ext cx="2640435" cy="328732"/>
              <a:chOff x="3287446" y="2699489"/>
              <a:chExt cx="2640435" cy="328732"/>
            </a:xfrm>
          </p:grpSpPr>
          <p:sp>
            <p:nvSpPr>
              <p:cNvPr id="123" name="流程图: 过程 122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3287446" y="2699489"/>
                <a:ext cx="801751" cy="32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Status: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41871"/>
              </p:ext>
            </p:extLst>
          </p:nvPr>
        </p:nvGraphicFramePr>
        <p:xfrm>
          <a:off x="471101" y="3898289"/>
          <a:ext cx="7758793" cy="170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99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10839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69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Group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Group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AAA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Group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BBB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Group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4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CCC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Group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5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DDD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130" name="组合 129"/>
          <p:cNvGrpSpPr/>
          <p:nvPr/>
        </p:nvGrpSpPr>
        <p:grpSpPr>
          <a:xfrm>
            <a:off x="8585087" y="2479237"/>
            <a:ext cx="203657" cy="3830063"/>
            <a:chOff x="11444288" y="2527588"/>
            <a:chExt cx="220742" cy="2965813"/>
          </a:xfrm>
        </p:grpSpPr>
        <p:sp>
          <p:nvSpPr>
            <p:cNvPr id="131" name="流程图: 过程 13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过程 13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过程 13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流程图: 合并 13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流程图: 合并 13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圆角矩形 136"/>
          <p:cNvSpPr/>
          <p:nvPr/>
        </p:nvSpPr>
        <p:spPr>
          <a:xfrm>
            <a:off x="3116600" y="5897200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821751" y="5910223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59748" y="5597079"/>
            <a:ext cx="1366552" cy="363007"/>
            <a:chOff x="6559748" y="5597079"/>
            <a:chExt cx="1366552" cy="363007"/>
          </a:xfrm>
        </p:grpSpPr>
        <p:sp>
          <p:nvSpPr>
            <p:cNvPr id="15" name="动作按钮: 后退或前一项 14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动作按钮: 前进或下一项 15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动作按钮: 结束 16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动作按钮: 开始 17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矩形 142"/>
          <p:cNvSpPr/>
          <p:nvPr/>
        </p:nvSpPr>
        <p:spPr>
          <a:xfrm>
            <a:off x="7542448" y="459232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7544706" y="51195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540608" y="4254077"/>
            <a:ext cx="144000" cy="148934"/>
            <a:chOff x="7926380" y="4254077"/>
            <a:chExt cx="144000" cy="148934"/>
          </a:xfrm>
        </p:grpSpPr>
        <p:sp>
          <p:nvSpPr>
            <p:cNvPr id="20" name="矩形 19"/>
            <p:cNvSpPr/>
            <p:nvPr/>
          </p:nvSpPr>
          <p:spPr>
            <a:xfrm>
              <a:off x="7926380" y="425407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946273" y="4276346"/>
              <a:ext cx="124102" cy="126665"/>
              <a:chOff x="7802197" y="373398"/>
              <a:chExt cx="279453" cy="241174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7802197" y="414338"/>
                <a:ext cx="124103" cy="200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7926300" y="373398"/>
                <a:ext cx="155350" cy="2411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矩形 146"/>
          <p:cNvSpPr/>
          <p:nvPr/>
        </p:nvSpPr>
        <p:spPr>
          <a:xfrm>
            <a:off x="7539940" y="5400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7540603" y="4851757"/>
            <a:ext cx="144000" cy="148934"/>
            <a:chOff x="7926380" y="4254077"/>
            <a:chExt cx="144000" cy="148934"/>
          </a:xfrm>
        </p:grpSpPr>
        <p:sp>
          <p:nvSpPr>
            <p:cNvPr id="149" name="矩形 148"/>
            <p:cNvSpPr/>
            <p:nvPr/>
          </p:nvSpPr>
          <p:spPr>
            <a:xfrm>
              <a:off x="7926380" y="425407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7946273" y="4276346"/>
              <a:ext cx="124102" cy="126665"/>
              <a:chOff x="7802197" y="373398"/>
              <a:chExt cx="279453" cy="241174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7802197" y="414338"/>
                <a:ext cx="124103" cy="200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V="1">
                <a:off x="7926300" y="373398"/>
                <a:ext cx="155350" cy="2411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426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43825" y="3486126"/>
            <a:ext cx="1413033" cy="27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Advanced 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56423" y="2739823"/>
            <a:ext cx="2897618" cy="307777"/>
            <a:chOff x="3030263" y="2699489"/>
            <a:chExt cx="2897618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836980" y="2739823"/>
            <a:ext cx="2640435" cy="307777"/>
            <a:chOff x="3287446" y="2699489"/>
            <a:chExt cx="2640435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287446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2199" y="3231122"/>
            <a:ext cx="2511842" cy="307777"/>
            <a:chOff x="3416039" y="2699489"/>
            <a:chExt cx="2511842" cy="307777"/>
          </a:xfrm>
        </p:grpSpPr>
        <p:sp>
          <p:nvSpPr>
            <p:cNvPr id="71" name="流程图: 过程 7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xxx.w@yfve.com.cn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416039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6" y="4032450"/>
          <a:ext cx="9063012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1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294716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8749949" y="2735265"/>
            <a:ext cx="2640435" cy="307777"/>
            <a:chOff x="3287446" y="2699489"/>
            <a:chExt cx="2640435" cy="307777"/>
          </a:xfrm>
        </p:grpSpPr>
        <p:sp>
          <p:nvSpPr>
            <p:cNvPr id="74" name="流程图: 过程 73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Plant 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287446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57413" y="1671638"/>
            <a:ext cx="8043862" cy="4171950"/>
            <a:chOff x="2157413" y="1671638"/>
            <a:chExt cx="8043862" cy="4171950"/>
          </a:xfrm>
        </p:grpSpPr>
        <p:sp>
          <p:nvSpPr>
            <p:cNvPr id="61" name="流程图: 过程 60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2716001" y="2148422"/>
            <a:ext cx="2911901" cy="307777"/>
            <a:chOff x="3173145" y="2699489"/>
            <a:chExt cx="2911901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73145" y="2699489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Name:</a:t>
              </a:r>
              <a:endParaRPr lang="zh-CN" altLang="en-US" sz="1400" dirty="0"/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5772155" y="5323128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Save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97803" y="1656278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Information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15109" y="2129332"/>
            <a:ext cx="2683294" cy="307777"/>
            <a:chOff x="3401752" y="2699489"/>
            <a:chExt cx="2683294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01752" y="2699489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User ID: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26241" y="2615666"/>
            <a:ext cx="2483269" cy="307777"/>
            <a:chOff x="3601777" y="2699489"/>
            <a:chExt cx="2483269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601777" y="2699489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Email:</a:t>
              </a:r>
              <a:endParaRPr lang="zh-CN" altLang="en-US" sz="1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2" name="流程图: 过程 9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78293" y="3140537"/>
            <a:ext cx="2540421" cy="307777"/>
            <a:chOff x="3544625" y="2699489"/>
            <a:chExt cx="2540421" cy="307777"/>
          </a:xfrm>
        </p:grpSpPr>
        <p:sp>
          <p:nvSpPr>
            <p:cNvPr id="95" name="流程图: 过程 94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544625" y="2699489"/>
              <a:ext cx="689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Group:</a:t>
              </a:r>
              <a:endParaRPr lang="zh-CN" altLang="en-US" sz="14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02336" y="3140033"/>
            <a:ext cx="2783312" cy="307777"/>
            <a:chOff x="3301734" y="2699489"/>
            <a:chExt cx="2783312" cy="307777"/>
          </a:xfrm>
        </p:grpSpPr>
        <p:sp>
          <p:nvSpPr>
            <p:cNvPr id="98" name="流程图: 过程 97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301734" y="2699489"/>
              <a:ext cx="895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Job Level:</a:t>
              </a:r>
              <a:endParaRPr lang="zh-CN" altLang="en-US" sz="14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133510" y="3707150"/>
            <a:ext cx="2468981" cy="307777"/>
            <a:chOff x="3616065" y="2699489"/>
            <a:chExt cx="2468981" cy="307777"/>
          </a:xfrm>
        </p:grpSpPr>
        <p:sp>
          <p:nvSpPr>
            <p:cNvPr id="102" name="流程图: 过程 101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16065" y="2699489"/>
              <a:ext cx="607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Plant:</a:t>
              </a:r>
              <a:endParaRPr lang="zh-CN" altLang="en-US" sz="1400" dirty="0"/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3725465" y="5320073"/>
            <a:ext cx="1458040" cy="2805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Reset Password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流程图: 合并 104"/>
          <p:cNvSpPr/>
          <p:nvPr/>
        </p:nvSpPr>
        <p:spPr>
          <a:xfrm>
            <a:off x="9260552" y="2743188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9255784" y="3252783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5271636" y="3082340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272562" y="3684551"/>
            <a:ext cx="2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300323" y="2148422"/>
            <a:ext cx="8487918" cy="4171950"/>
            <a:chOff x="2157413" y="1671638"/>
            <a:chExt cx="8043862" cy="4171950"/>
          </a:xfrm>
        </p:grpSpPr>
        <p:sp>
          <p:nvSpPr>
            <p:cNvPr id="110" name="流程图: 过程 109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流程图: 过程 110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过程 111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/>
        </p:nvSpPr>
        <p:spPr>
          <a:xfrm>
            <a:off x="392906" y="2137248"/>
            <a:ext cx="19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Role Management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8585087" y="2479237"/>
            <a:ext cx="203657" cy="3830063"/>
            <a:chOff x="11444288" y="2527588"/>
            <a:chExt cx="220742" cy="2965813"/>
          </a:xfrm>
        </p:grpSpPr>
        <p:sp>
          <p:nvSpPr>
            <p:cNvPr id="131" name="流程图: 过程 13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过程 13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过程 13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流程图: 合并 13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流程图: 合并 13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圆角矩形 136"/>
          <p:cNvSpPr/>
          <p:nvPr/>
        </p:nvSpPr>
        <p:spPr>
          <a:xfrm>
            <a:off x="3116600" y="5897200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821751" y="5910223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88" y="3017542"/>
            <a:ext cx="3025376" cy="2583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5082071" y="3012274"/>
            <a:ext cx="3025376" cy="2583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099" y="2729389"/>
            <a:ext cx="85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All Roles:</a:t>
            </a:r>
            <a:endParaRPr lang="zh-CN" altLang="en-US" sz="1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5041103" y="2709505"/>
            <a:ext cx="93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Has Roles: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3896730" y="3834684"/>
            <a:ext cx="1035164" cy="293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Add &gt;&gt;&gt;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3892920" y="4416442"/>
            <a:ext cx="1038974" cy="288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&lt;&lt;&lt; Remove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522682" y="3032255"/>
            <a:ext cx="223213" cy="2563114"/>
            <a:chOff x="11444288" y="2527588"/>
            <a:chExt cx="220742" cy="2965813"/>
          </a:xfrm>
        </p:grpSpPr>
        <p:sp>
          <p:nvSpPr>
            <p:cNvPr id="146" name="流程图: 过程 145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流程图: 过程 152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过程 153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流程图: 合并 155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合并 156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904041" y="3027079"/>
            <a:ext cx="223213" cy="2563114"/>
            <a:chOff x="11444288" y="2527588"/>
            <a:chExt cx="220742" cy="2965813"/>
          </a:xfrm>
        </p:grpSpPr>
        <p:sp>
          <p:nvSpPr>
            <p:cNvPr id="159" name="流程图: 过程 158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过程 159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过程 160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流程图: 合并 162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流程图: 合并 16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23894" y="3028754"/>
            <a:ext cx="2772251" cy="26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Suite Admin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723894" y="3304585"/>
            <a:ext cx="2772251" cy="26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ASDE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23894" y="3574851"/>
            <a:ext cx="2772251" cy="2615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SQE Supervisor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23894" y="3850684"/>
            <a:ext cx="2772251" cy="26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SQE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118128" y="3047254"/>
            <a:ext cx="2772251" cy="26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ASDE Supervisor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120492" y="3329421"/>
            <a:ext cx="2772251" cy="2615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Plant Admin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Group management (crud)</a:t>
            </a:r>
          </a:p>
          <a:p>
            <a:r>
              <a:rPr lang="en-US" altLang="zh-CN" dirty="0" smtClean="0"/>
              <a:t>Group users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</a:t>
            </a:r>
            <a:r>
              <a:rPr lang="en-US" altLang="zh-CN" dirty="0"/>
              <a:t>Flowcharts &amp; UX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System Setup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Group Management – Flowchart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27394" y="1697030"/>
            <a:ext cx="1074420" cy="414325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93042" y="2486653"/>
            <a:ext cx="2135981" cy="45720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Login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1493042" y="3386123"/>
            <a:ext cx="2143123" cy="61436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System Setup tab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485898" y="4319618"/>
            <a:ext cx="2143125" cy="8654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</a:t>
            </a:r>
            <a:r>
              <a:rPr lang="en-US" altLang="zh-CN" dirty="0" smtClean="0"/>
              <a:t>User Group </a:t>
            </a:r>
            <a:r>
              <a:rPr lang="en-US" altLang="zh-CN" dirty="0" err="1" smtClean="0"/>
              <a:t>Mgt</a:t>
            </a:r>
            <a:r>
              <a:rPr lang="en-US" altLang="zh-CN" dirty="0" smtClean="0"/>
              <a:t> Menu in left navigation panel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1" y="1703412"/>
            <a:ext cx="132190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Suite Admin</a:t>
            </a:r>
          </a:p>
          <a:p>
            <a:r>
              <a:rPr lang="en-US" altLang="zh-CN" dirty="0" smtClean="0"/>
              <a:t>Plant Admin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3" idx="3"/>
            <a:endCxn id="5" idx="1"/>
          </p:cNvCxnSpPr>
          <p:nvPr/>
        </p:nvCxnSpPr>
        <p:spPr>
          <a:xfrm flipV="1">
            <a:off x="1321899" y="1904193"/>
            <a:ext cx="705495" cy="122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0" idx="0"/>
          </p:cNvCxnSpPr>
          <p:nvPr/>
        </p:nvCxnSpPr>
        <p:spPr>
          <a:xfrm rot="5400000">
            <a:off x="2375170" y="2297219"/>
            <a:ext cx="375298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1" idx="0"/>
          </p:cNvCxnSpPr>
          <p:nvPr/>
        </p:nvCxnSpPr>
        <p:spPr>
          <a:xfrm rot="16200000" flipH="1">
            <a:off x="2341683" y="3163202"/>
            <a:ext cx="442270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2" idx="0"/>
          </p:cNvCxnSpPr>
          <p:nvPr/>
        </p:nvCxnSpPr>
        <p:spPr>
          <a:xfrm rot="5400000">
            <a:off x="2401468" y="4156482"/>
            <a:ext cx="319130" cy="7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493042" y="5485103"/>
            <a:ext cx="2143123" cy="60007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Group List Page display in right panel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2" idx="2"/>
            <a:endCxn id="22" idx="0"/>
          </p:cNvCxnSpPr>
          <p:nvPr/>
        </p:nvCxnSpPr>
        <p:spPr>
          <a:xfrm rot="16200000" flipH="1">
            <a:off x="2411014" y="5331512"/>
            <a:ext cx="300037" cy="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4562476" y="1961405"/>
            <a:ext cx="1603056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569618" y="2944396"/>
            <a:ext cx="1603057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Item for Edit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22" idx="3"/>
            <a:endCxn id="30" idx="1"/>
          </p:cNvCxnSpPr>
          <p:nvPr/>
        </p:nvCxnSpPr>
        <p:spPr>
          <a:xfrm flipV="1">
            <a:off x="3636165" y="2224029"/>
            <a:ext cx="926311" cy="3561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3"/>
            <a:endCxn id="32" idx="1"/>
          </p:cNvCxnSpPr>
          <p:nvPr/>
        </p:nvCxnSpPr>
        <p:spPr>
          <a:xfrm flipV="1">
            <a:off x="3636165" y="3207020"/>
            <a:ext cx="933453" cy="2578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预定义过程 58"/>
          <p:cNvSpPr/>
          <p:nvPr/>
        </p:nvSpPr>
        <p:spPr>
          <a:xfrm>
            <a:off x="7054217" y="1831128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new Group</a:t>
            </a:r>
            <a:endParaRPr lang="zh-CN" altLang="en-US" dirty="0"/>
          </a:p>
        </p:txBody>
      </p:sp>
      <p:sp>
        <p:nvSpPr>
          <p:cNvPr id="60" name="流程图: 预定义过程 59"/>
          <p:cNvSpPr/>
          <p:nvPr/>
        </p:nvSpPr>
        <p:spPr>
          <a:xfrm>
            <a:off x="7054217" y="2814119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selected Group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30" idx="3"/>
            <a:endCxn id="59" idx="1"/>
          </p:cNvCxnSpPr>
          <p:nvPr/>
        </p:nvCxnSpPr>
        <p:spPr>
          <a:xfrm>
            <a:off x="6165532" y="2224029"/>
            <a:ext cx="8886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3"/>
            <a:endCxn id="60" idx="1"/>
          </p:cNvCxnSpPr>
          <p:nvPr/>
        </p:nvCxnSpPr>
        <p:spPr>
          <a:xfrm>
            <a:off x="6172675" y="3207020"/>
            <a:ext cx="8815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预定义过程 68"/>
          <p:cNvSpPr/>
          <p:nvPr/>
        </p:nvSpPr>
        <p:spPr>
          <a:xfrm>
            <a:off x="9208770" y="5492889"/>
            <a:ext cx="2028826" cy="592289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Refresh Group List</a:t>
            </a:r>
            <a:endParaRPr lang="zh-CN" altLang="en-US" dirty="0"/>
          </a:p>
        </p:txBody>
      </p:sp>
      <p:sp>
        <p:nvSpPr>
          <p:cNvPr id="74" name="流程图: 终止 73"/>
          <p:cNvSpPr/>
          <p:nvPr/>
        </p:nvSpPr>
        <p:spPr>
          <a:xfrm>
            <a:off x="6165532" y="5572671"/>
            <a:ext cx="1072992" cy="432723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69" idx="1"/>
            <a:endCxn id="74" idx="3"/>
          </p:cNvCxnSpPr>
          <p:nvPr/>
        </p:nvCxnSpPr>
        <p:spPr>
          <a:xfrm rot="10800000">
            <a:off x="7238524" y="5789034"/>
            <a:ext cx="1970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8958259" y="607797"/>
            <a:ext cx="1636399" cy="35001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Optional Process</a:t>
            </a:r>
            <a:endParaRPr lang="zh-CN" altLang="en-US" sz="1400" dirty="0"/>
          </a:p>
        </p:txBody>
      </p:sp>
      <p:sp>
        <p:nvSpPr>
          <p:cNvPr id="35" name="流程图: 预定义过程 34"/>
          <p:cNvSpPr/>
          <p:nvPr/>
        </p:nvSpPr>
        <p:spPr>
          <a:xfrm>
            <a:off x="9323070" y="4103179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Users</a:t>
            </a:r>
            <a:endParaRPr lang="zh-CN" altLang="en-US" dirty="0"/>
          </a:p>
        </p:txBody>
      </p:sp>
      <p:sp>
        <p:nvSpPr>
          <p:cNvPr id="14" name="流程图: 决策 13"/>
          <p:cNvSpPr/>
          <p:nvPr/>
        </p:nvSpPr>
        <p:spPr>
          <a:xfrm>
            <a:off x="9545320" y="2346212"/>
            <a:ext cx="1314450" cy="590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Update users?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59" idx="3"/>
            <a:endCxn id="14" idx="1"/>
          </p:cNvCxnSpPr>
          <p:nvPr/>
        </p:nvCxnSpPr>
        <p:spPr>
          <a:xfrm>
            <a:off x="8825867" y="2224029"/>
            <a:ext cx="719453" cy="41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0" idx="3"/>
            <a:endCxn id="14" idx="1"/>
          </p:cNvCxnSpPr>
          <p:nvPr/>
        </p:nvCxnSpPr>
        <p:spPr>
          <a:xfrm flipV="1">
            <a:off x="8825867" y="2641257"/>
            <a:ext cx="719453" cy="56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4" idx="2"/>
            <a:endCxn id="35" idx="0"/>
          </p:cNvCxnSpPr>
          <p:nvPr/>
        </p:nvCxnSpPr>
        <p:spPr>
          <a:xfrm rot="16200000" flipH="1">
            <a:off x="9622282" y="3516565"/>
            <a:ext cx="1166877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5" idx="2"/>
            <a:endCxn id="69" idx="0"/>
          </p:cNvCxnSpPr>
          <p:nvPr/>
        </p:nvCxnSpPr>
        <p:spPr>
          <a:xfrm rot="16200000" flipH="1">
            <a:off x="9914085" y="5183791"/>
            <a:ext cx="603908" cy="14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4" idx="3"/>
            <a:endCxn id="69" idx="3"/>
          </p:cNvCxnSpPr>
          <p:nvPr/>
        </p:nvCxnSpPr>
        <p:spPr>
          <a:xfrm>
            <a:off x="10859770" y="2641257"/>
            <a:ext cx="377826" cy="3147777"/>
          </a:xfrm>
          <a:prstGeom prst="bentConnector3">
            <a:avLst>
              <a:gd name="adj1" fmla="val 16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329863" y="351974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85574" y="3693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Supplier Portal Feature List – Level 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55009"/>
              </p:ext>
            </p:extLst>
          </p:nvPr>
        </p:nvGraphicFramePr>
        <p:xfrm>
          <a:off x="382905" y="1674813"/>
          <a:ext cx="11487150" cy="37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005">
                  <a:extLst>
                    <a:ext uri="{9D8B030D-6E8A-4147-A177-3AD203B41FA5}">
                      <a16:colId xmlns:a16="http://schemas.microsoft.com/office/drawing/2014/main" val="3853715883"/>
                    </a:ext>
                  </a:extLst>
                </a:gridCol>
                <a:gridCol w="2720286">
                  <a:extLst>
                    <a:ext uri="{9D8B030D-6E8A-4147-A177-3AD203B41FA5}">
                      <a16:colId xmlns:a16="http://schemas.microsoft.com/office/drawing/2014/main" val="1153541568"/>
                    </a:ext>
                  </a:extLst>
                </a:gridCol>
                <a:gridCol w="1696812">
                  <a:extLst>
                    <a:ext uri="{9D8B030D-6E8A-4147-A177-3AD203B41FA5}">
                      <a16:colId xmlns:a16="http://schemas.microsoft.com/office/drawing/2014/main" val="2556394107"/>
                    </a:ext>
                  </a:extLst>
                </a:gridCol>
                <a:gridCol w="6464047">
                  <a:extLst>
                    <a:ext uri="{9D8B030D-6E8A-4147-A177-3AD203B41FA5}">
                      <a16:colId xmlns:a16="http://schemas.microsoft.com/office/drawing/2014/main" val="2966112391"/>
                    </a:ext>
                  </a:extLst>
                </a:gridCol>
              </a:tblGrid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Advanced Settings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Business 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The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advanced configurations will be done in this function, including supplier management, PPAP level setup, PPAP/PPQP/APQP template configuration and workflow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44" marR="8844" marT="8844" marB="0" anchor="ctr"/>
                </a:tc>
                <a:extLst>
                  <a:ext uri="{0D108BD9-81ED-4DB2-BD59-A6C34878D82A}">
                    <a16:rowId xmlns:a16="http://schemas.microsoft.com/office/drawing/2014/main" val="20605025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32865"/>
              </p:ext>
            </p:extLst>
          </p:nvPr>
        </p:nvGraphicFramePr>
        <p:xfrm>
          <a:off x="1266825" y="2846388"/>
          <a:ext cx="10058400" cy="992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091">
                  <a:extLst>
                    <a:ext uri="{9D8B030D-6E8A-4147-A177-3AD203B41FA5}">
                      <a16:colId xmlns:a16="http://schemas.microsoft.com/office/drawing/2014/main" val="2444424476"/>
                    </a:ext>
                  </a:extLst>
                </a:gridCol>
                <a:gridCol w="2210878">
                  <a:extLst>
                    <a:ext uri="{9D8B030D-6E8A-4147-A177-3AD203B41FA5}">
                      <a16:colId xmlns:a16="http://schemas.microsoft.com/office/drawing/2014/main" val="1428692669"/>
                    </a:ext>
                  </a:extLst>
                </a:gridCol>
                <a:gridCol w="1379062">
                  <a:extLst>
                    <a:ext uri="{9D8B030D-6E8A-4147-A177-3AD203B41FA5}">
                      <a16:colId xmlns:a16="http://schemas.microsoft.com/office/drawing/2014/main" val="2351026865"/>
                    </a:ext>
                  </a:extLst>
                </a:gridCol>
                <a:gridCol w="5691369">
                  <a:extLst>
                    <a:ext uri="{9D8B030D-6E8A-4147-A177-3AD203B41FA5}">
                      <a16:colId xmlns:a16="http://schemas.microsoft.com/office/drawing/2014/main" val="3400376191"/>
                    </a:ext>
                  </a:extLst>
                </a:gridCol>
              </a:tblGrid>
              <a:tr h="1477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2.1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Supplier Management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Business Function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 manage the supplier information and the demostrate the supplier statistics;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extLst>
                  <a:ext uri="{0D108BD9-81ED-4DB2-BD59-A6C34878D82A}">
                    <a16:rowId xmlns:a16="http://schemas.microsoft.com/office/drawing/2014/main" val="1735715471"/>
                  </a:ext>
                </a:extLst>
              </a:tr>
              <a:tr h="1477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2.2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PPAP Level Setup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Business Function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PPAP level configuration, which will lead different task check items in PPAP process;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extLst>
                  <a:ext uri="{0D108BD9-81ED-4DB2-BD59-A6C34878D82A}">
                    <a16:rowId xmlns:a16="http://schemas.microsoft.com/office/drawing/2014/main" val="1523841410"/>
                  </a:ext>
                </a:extLst>
              </a:tr>
              <a:tr h="2462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2.3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APQP/PPAP/PPQP Template Management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Business Function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 Manage the templates of APQP/PPQP/PPAP, super users are able to create, update and publish the process template via this function;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extLst>
                  <a:ext uri="{0D108BD9-81ED-4DB2-BD59-A6C34878D82A}">
                    <a16:rowId xmlns:a16="http://schemas.microsoft.com/office/drawing/2014/main" val="748635497"/>
                  </a:ext>
                </a:extLst>
              </a:tr>
              <a:tr h="2462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2.4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Workflow Management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Business Function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To provide the abilities to create and update the workflow for the QA process online, and apply them in QA process;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7009" marR="8209" marT="8209" marB="0" anchor="ctr"/>
                </a:tc>
                <a:extLst>
                  <a:ext uri="{0D108BD9-81ED-4DB2-BD59-A6C34878D82A}">
                    <a16:rowId xmlns:a16="http://schemas.microsoft.com/office/drawing/2014/main" val="2006110987"/>
                  </a:ext>
                </a:extLst>
              </a:tr>
            </a:tbl>
          </a:graphicData>
        </a:graphic>
      </p:graphicFrame>
      <p:cxnSp>
        <p:nvCxnSpPr>
          <p:cNvPr id="8" name="肘形连接符 7"/>
          <p:cNvCxnSpPr>
            <a:endCxn id="6" idx="1"/>
          </p:cNvCxnSpPr>
          <p:nvPr/>
        </p:nvCxnSpPr>
        <p:spPr>
          <a:xfrm rot="16200000" flipH="1">
            <a:off x="479607" y="2555647"/>
            <a:ext cx="1293449" cy="280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Group List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16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885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3665"/>
              </p:ext>
            </p:extLst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communication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Internal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discussion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BMW project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Group Detail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16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885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032450"/>
          <a:ext cx="9063016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communication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Internal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discussion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BMW project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157412" y="1656278"/>
            <a:ext cx="7758113" cy="4334573"/>
            <a:chOff x="2157412" y="1656278"/>
            <a:chExt cx="8797493" cy="4334573"/>
          </a:xfrm>
        </p:grpSpPr>
        <p:grpSp>
          <p:nvGrpSpPr>
            <p:cNvPr id="62" name="组合 61"/>
            <p:cNvGrpSpPr/>
            <p:nvPr/>
          </p:nvGrpSpPr>
          <p:grpSpPr>
            <a:xfrm>
              <a:off x="2157412" y="1671637"/>
              <a:ext cx="8797493" cy="4319214"/>
              <a:chOff x="2157413" y="1671638"/>
              <a:chExt cx="8043862" cy="4171950"/>
            </a:xfrm>
          </p:grpSpPr>
          <p:sp>
            <p:nvSpPr>
              <p:cNvPr id="70" name="流程图: 过程 69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过程 70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9872673" y="172181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V="1">
                <a:off x="9872673" y="1712642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/>
            <p:cNvSpPr txBox="1"/>
            <p:nvPr/>
          </p:nvSpPr>
          <p:spPr>
            <a:xfrm>
              <a:off x="2297803" y="1656278"/>
              <a:ext cx="19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Group Information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320056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937401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15985" y="2148422"/>
            <a:ext cx="3011917" cy="307777"/>
            <a:chOff x="3073129" y="2699489"/>
            <a:chExt cx="3011917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73129" y="2699489"/>
              <a:ext cx="116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Name:</a:t>
              </a:r>
              <a:endParaRPr lang="zh-CN" altLang="en-US" sz="1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686517" y="2129332"/>
            <a:ext cx="2811886" cy="307777"/>
            <a:chOff x="3273160" y="2699489"/>
            <a:chExt cx="2811886" cy="307777"/>
          </a:xfrm>
        </p:grpSpPr>
        <p:sp>
          <p:nvSpPr>
            <p:cNvPr id="84" name="流程图: 过程 83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273160" y="2699489"/>
              <a:ext cx="885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ID:</a:t>
              </a:r>
              <a:endParaRPr lang="zh-CN" altLang="en-US" sz="14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87" name="流程图: 过程 86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802" y="2602330"/>
            <a:ext cx="3709993" cy="646003"/>
            <a:chOff x="2815946" y="2699489"/>
            <a:chExt cx="3709993" cy="646003"/>
          </a:xfrm>
        </p:grpSpPr>
        <p:sp>
          <p:nvSpPr>
            <p:cNvPr id="90" name="流程图: 过程 89"/>
            <p:cNvSpPr/>
            <p:nvPr/>
          </p:nvSpPr>
          <p:spPr>
            <a:xfrm>
              <a:off x="4284821" y="2736901"/>
              <a:ext cx="2241118" cy="60859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815946" y="2699489"/>
              <a:ext cx="1423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Summary:</a:t>
              </a:r>
              <a:endParaRPr lang="zh-CN" altLang="en-US" sz="1400" dirty="0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31518"/>
              </p:ext>
            </p:extLst>
          </p:nvPr>
        </p:nvGraphicFramePr>
        <p:xfrm>
          <a:off x="2458818" y="3898889"/>
          <a:ext cx="713960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Rack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AAA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Tommy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BBB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CCC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Summer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Wang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DDD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sp>
        <p:nvSpPr>
          <p:cNvPr id="93" name="圆角矩形 92"/>
          <p:cNvSpPr/>
          <p:nvPr/>
        </p:nvSpPr>
        <p:spPr>
          <a:xfrm>
            <a:off x="2479884" y="3556064"/>
            <a:ext cx="929843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User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278233" y="5453221"/>
            <a:ext cx="1366552" cy="363007"/>
            <a:chOff x="6559748" y="5597079"/>
            <a:chExt cx="1366552" cy="363007"/>
          </a:xfrm>
        </p:grpSpPr>
        <p:sp>
          <p:nvSpPr>
            <p:cNvPr id="95" name="动作按钮: 后退或前一项 94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动作按钮: 前进或下一项 95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动作按钮: 结束 96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动作按钮: 开始 97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User Selection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014788"/>
            <a:ext cx="9091365" cy="216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16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885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032450"/>
          <a:ext cx="9063016" cy="214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Group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communication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Internal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discussion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BMW project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357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group</a:t>
                      </a:r>
                      <a:r>
                        <a:rPr lang="en-US" altLang="zh-CN" sz="1000" baseline="0" dirty="0" smtClean="0"/>
                        <a:t> of SQE supervisor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157412" y="1656278"/>
            <a:ext cx="7758113" cy="4334573"/>
            <a:chOff x="2157412" y="1656278"/>
            <a:chExt cx="8797493" cy="4334573"/>
          </a:xfrm>
        </p:grpSpPr>
        <p:grpSp>
          <p:nvGrpSpPr>
            <p:cNvPr id="62" name="组合 61"/>
            <p:cNvGrpSpPr/>
            <p:nvPr/>
          </p:nvGrpSpPr>
          <p:grpSpPr>
            <a:xfrm>
              <a:off x="2157412" y="1671637"/>
              <a:ext cx="8797493" cy="4319214"/>
              <a:chOff x="2157413" y="1671638"/>
              <a:chExt cx="8043862" cy="4171950"/>
            </a:xfrm>
          </p:grpSpPr>
          <p:sp>
            <p:nvSpPr>
              <p:cNvPr id="70" name="流程图: 过程 69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过程 70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9872673" y="172181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V="1">
                <a:off x="9872673" y="1712642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/>
            <p:cNvSpPr txBox="1"/>
            <p:nvPr/>
          </p:nvSpPr>
          <p:spPr>
            <a:xfrm>
              <a:off x="2297803" y="1656278"/>
              <a:ext cx="19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Group Information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320056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937401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15985" y="2148422"/>
            <a:ext cx="3011917" cy="307777"/>
            <a:chOff x="3073129" y="2699489"/>
            <a:chExt cx="3011917" cy="307777"/>
          </a:xfrm>
        </p:grpSpPr>
        <p:sp>
          <p:nvSpPr>
            <p:cNvPr id="81" name="流程图: 过程 80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73129" y="2699489"/>
              <a:ext cx="116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Name:</a:t>
              </a:r>
              <a:endParaRPr lang="zh-CN" altLang="en-US" sz="1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686517" y="2129332"/>
            <a:ext cx="2811886" cy="307777"/>
            <a:chOff x="3273160" y="2699489"/>
            <a:chExt cx="2811886" cy="307777"/>
          </a:xfrm>
        </p:grpSpPr>
        <p:sp>
          <p:nvSpPr>
            <p:cNvPr id="84" name="流程图: 过程 83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273160" y="2699489"/>
              <a:ext cx="885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ID:</a:t>
              </a:r>
              <a:endParaRPr lang="zh-CN" altLang="en-US" sz="14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87" name="流程图: 过程 86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802" y="2602330"/>
            <a:ext cx="3709993" cy="646003"/>
            <a:chOff x="2815946" y="2699489"/>
            <a:chExt cx="3709993" cy="646003"/>
          </a:xfrm>
        </p:grpSpPr>
        <p:sp>
          <p:nvSpPr>
            <p:cNvPr id="90" name="流程图: 过程 89"/>
            <p:cNvSpPr/>
            <p:nvPr/>
          </p:nvSpPr>
          <p:spPr>
            <a:xfrm>
              <a:off x="4284821" y="2736901"/>
              <a:ext cx="2241118" cy="60859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815946" y="2699489"/>
              <a:ext cx="1423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Group Summary:</a:t>
              </a:r>
              <a:endParaRPr lang="zh-CN" altLang="en-US" sz="1400" dirty="0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2458818" y="3898889"/>
          <a:ext cx="713960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019943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Rack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AAA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Tommy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BBB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CCC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Summer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Wang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DDD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sp>
        <p:nvSpPr>
          <p:cNvPr id="93" name="圆角矩形 92"/>
          <p:cNvSpPr/>
          <p:nvPr/>
        </p:nvSpPr>
        <p:spPr>
          <a:xfrm>
            <a:off x="2479884" y="3556064"/>
            <a:ext cx="929843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User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00323" y="2148422"/>
            <a:ext cx="8487918" cy="4171950"/>
            <a:chOff x="2157413" y="1671638"/>
            <a:chExt cx="8043862" cy="4171950"/>
          </a:xfrm>
        </p:grpSpPr>
        <p:sp>
          <p:nvSpPr>
            <p:cNvPr id="95" name="流程图: 过程 94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流程图: 过程 95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流程图: 过程 96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376346" y="21231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Selection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585087" y="2479237"/>
            <a:ext cx="203657" cy="3830063"/>
            <a:chOff x="11444288" y="2527588"/>
            <a:chExt cx="220742" cy="2965813"/>
          </a:xfrm>
        </p:grpSpPr>
        <p:sp>
          <p:nvSpPr>
            <p:cNvPr id="102" name="流程图: 过程 101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过程 102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合并 105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7573" y="2638307"/>
            <a:ext cx="8102710" cy="1074195"/>
            <a:chOff x="2557462" y="2671761"/>
            <a:chExt cx="9105457" cy="1153157"/>
          </a:xfrm>
        </p:grpSpPr>
        <p:sp>
          <p:nvSpPr>
            <p:cNvPr id="110" name="矩形 109"/>
            <p:cNvSpPr/>
            <p:nvPr/>
          </p:nvSpPr>
          <p:spPr>
            <a:xfrm>
              <a:off x="2557462" y="2671761"/>
              <a:ext cx="9105457" cy="115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9331165" y="3486127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7580723" y="3486126"/>
              <a:ext cx="1576135" cy="27534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Advanced 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0543362" y="3495286"/>
              <a:ext cx="945833" cy="2683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2676143" y="2739823"/>
              <a:ext cx="3118371" cy="307777"/>
              <a:chOff x="2949983" y="2699489"/>
              <a:chExt cx="3118371" cy="307777"/>
            </a:xfrm>
          </p:grpSpPr>
          <p:sp>
            <p:nvSpPr>
              <p:cNvPr id="124" name="流程图: 过程 123"/>
              <p:cNvSpPr/>
              <p:nvPr/>
            </p:nvSpPr>
            <p:spPr>
              <a:xfrm>
                <a:off x="4127656" y="2736901"/>
                <a:ext cx="1940698" cy="256425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2949983" y="2699489"/>
                <a:ext cx="1045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User Name:</a:t>
                </a:r>
                <a:endParaRPr lang="zh-CN" altLang="en-US" sz="1400" dirty="0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5981483" y="2739823"/>
              <a:ext cx="2640435" cy="307777"/>
              <a:chOff x="3431949" y="2699489"/>
              <a:chExt cx="2640435" cy="307777"/>
            </a:xfrm>
          </p:grpSpPr>
          <p:sp>
            <p:nvSpPr>
              <p:cNvPr id="122" name="流程图: 过程 121"/>
              <p:cNvSpPr/>
              <p:nvPr/>
            </p:nvSpPr>
            <p:spPr>
              <a:xfrm>
                <a:off x="4272159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3431949" y="2699489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User ID:</a:t>
                </a:r>
                <a:endParaRPr lang="zh-CN" altLang="en-US" sz="1400" dirty="0"/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142199" y="3231122"/>
              <a:ext cx="2629586" cy="307777"/>
              <a:chOff x="3416039" y="2699489"/>
              <a:chExt cx="2629586" cy="307777"/>
            </a:xfrm>
          </p:grpSpPr>
          <p:sp>
            <p:nvSpPr>
              <p:cNvPr id="120" name="流程图: 过程 119"/>
              <p:cNvSpPr/>
              <p:nvPr/>
            </p:nvSpPr>
            <p:spPr>
              <a:xfrm>
                <a:off x="4127654" y="2736900"/>
                <a:ext cx="1917971" cy="26767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xxx.w@yfve.com.cn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3416039" y="2699489"/>
                <a:ext cx="633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Email:</a:t>
                </a:r>
                <a:endParaRPr lang="zh-CN" altLang="en-US" sz="1400" dirty="0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8846285" y="2735265"/>
              <a:ext cx="2544099" cy="307777"/>
              <a:chOff x="3383782" y="2699489"/>
              <a:chExt cx="2544099" cy="307777"/>
            </a:xfrm>
          </p:grpSpPr>
          <p:sp>
            <p:nvSpPr>
              <p:cNvPr id="118" name="流程图: 过程 117"/>
              <p:cNvSpPr/>
              <p:nvPr/>
            </p:nvSpPr>
            <p:spPr>
              <a:xfrm>
                <a:off x="4127656" y="2736900"/>
                <a:ext cx="1800225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Plant 1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3383782" y="2699489"/>
                <a:ext cx="607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Plant: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21582"/>
              </p:ext>
            </p:extLst>
          </p:nvPr>
        </p:nvGraphicFramePr>
        <p:xfrm>
          <a:off x="414899" y="3817789"/>
          <a:ext cx="7950791" cy="156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114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3623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135827">
                  <a:extLst>
                    <a:ext uri="{9D8B030D-6E8A-4147-A177-3AD203B41FA5}">
                      <a16:colId xmlns:a16="http://schemas.microsoft.com/office/drawing/2014/main" val="3923683458"/>
                    </a:ext>
                  </a:extLst>
                </a:gridCol>
                <a:gridCol w="1135827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70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Plant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Email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Selection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Steven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Steve@yfve.com.cn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Tom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Locked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Jerry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Inactive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xxx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Plant 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sp>
        <p:nvSpPr>
          <p:cNvPr id="127" name="矩形 126"/>
          <p:cNvSpPr/>
          <p:nvPr/>
        </p:nvSpPr>
        <p:spPr>
          <a:xfrm>
            <a:off x="7699616" y="442086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699616" y="469090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7699616" y="4125485"/>
            <a:ext cx="144000" cy="148934"/>
            <a:chOff x="7926380" y="4254077"/>
            <a:chExt cx="144000" cy="148934"/>
          </a:xfrm>
        </p:grpSpPr>
        <p:sp>
          <p:nvSpPr>
            <p:cNvPr id="130" name="矩形 129"/>
            <p:cNvSpPr/>
            <p:nvPr/>
          </p:nvSpPr>
          <p:spPr>
            <a:xfrm>
              <a:off x="7926380" y="425407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7946273" y="4276346"/>
              <a:ext cx="124102" cy="126665"/>
              <a:chOff x="7802197" y="373398"/>
              <a:chExt cx="279453" cy="241174"/>
            </a:xfrm>
          </p:grpSpPr>
          <p:cxnSp>
            <p:nvCxnSpPr>
              <p:cNvPr id="132" name="直接连接符 131"/>
              <p:cNvCxnSpPr/>
              <p:nvPr/>
            </p:nvCxnSpPr>
            <p:spPr>
              <a:xfrm>
                <a:off x="7802197" y="414338"/>
                <a:ext cx="124103" cy="200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V="1">
                <a:off x="7926300" y="373398"/>
                <a:ext cx="155350" cy="2411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矩形 133"/>
          <p:cNvSpPr/>
          <p:nvPr/>
        </p:nvSpPr>
        <p:spPr>
          <a:xfrm>
            <a:off x="7699616" y="4929037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699616" y="520050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>
            <a:off x="3116600" y="5897200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4821751" y="5910223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6988384" y="5382759"/>
            <a:ext cx="1366552" cy="363007"/>
            <a:chOff x="6559748" y="5597079"/>
            <a:chExt cx="1366552" cy="363007"/>
          </a:xfrm>
        </p:grpSpPr>
        <p:sp>
          <p:nvSpPr>
            <p:cNvPr id="139" name="动作按钮: 后退或前一项 13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动作按钮: 前进或下一项 13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动作按钮: 结束 14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动作按钮: 开始 14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3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Role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Role management (crud)</a:t>
            </a:r>
          </a:p>
          <a:p>
            <a:r>
              <a:rPr lang="en-US" altLang="zh-CN" dirty="0" smtClean="0"/>
              <a:t>Right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</a:t>
            </a:r>
            <a:r>
              <a:rPr lang="en-US" altLang="zh-CN" dirty="0"/>
              <a:t>Flowcharts &amp; UX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System Setup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-1" y="1141903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Flowchart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027394" y="1697030"/>
            <a:ext cx="1074420" cy="414325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93042" y="2486653"/>
            <a:ext cx="2135981" cy="45720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Login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1493042" y="3386123"/>
            <a:ext cx="2143123" cy="61436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 to System Setup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485898" y="4319618"/>
            <a:ext cx="2143125" cy="8654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 to User Role Management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1" y="1703412"/>
            <a:ext cx="13219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Suite Admin</a:t>
            </a:r>
          </a:p>
        </p:txBody>
      </p:sp>
      <p:cxnSp>
        <p:nvCxnSpPr>
          <p:cNvPr id="15" name="肘形连接符 14"/>
          <p:cNvCxnSpPr>
            <a:stCxn id="13" idx="3"/>
            <a:endCxn id="5" idx="1"/>
          </p:cNvCxnSpPr>
          <p:nvPr/>
        </p:nvCxnSpPr>
        <p:spPr>
          <a:xfrm>
            <a:off x="1321899" y="1888078"/>
            <a:ext cx="705495" cy="16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0" idx="0"/>
          </p:cNvCxnSpPr>
          <p:nvPr/>
        </p:nvCxnSpPr>
        <p:spPr>
          <a:xfrm rot="5400000">
            <a:off x="2375170" y="2297219"/>
            <a:ext cx="375298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1" idx="0"/>
          </p:cNvCxnSpPr>
          <p:nvPr/>
        </p:nvCxnSpPr>
        <p:spPr>
          <a:xfrm rot="16200000" flipH="1">
            <a:off x="2341683" y="3163202"/>
            <a:ext cx="442270" cy="3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2" idx="0"/>
          </p:cNvCxnSpPr>
          <p:nvPr/>
        </p:nvCxnSpPr>
        <p:spPr>
          <a:xfrm rot="5400000">
            <a:off x="2401468" y="4156482"/>
            <a:ext cx="319130" cy="7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493042" y="5485103"/>
            <a:ext cx="2143123" cy="600075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Roles List Page display in right panel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2" idx="2"/>
            <a:endCxn id="22" idx="0"/>
          </p:cNvCxnSpPr>
          <p:nvPr/>
        </p:nvCxnSpPr>
        <p:spPr>
          <a:xfrm rot="16200000" flipH="1">
            <a:off x="2411014" y="5331512"/>
            <a:ext cx="300037" cy="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4704155" y="1978821"/>
            <a:ext cx="1603056" cy="522036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11297" y="2961812"/>
            <a:ext cx="1603057" cy="525248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Item for Edit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22" idx="3"/>
            <a:endCxn id="30" idx="1"/>
          </p:cNvCxnSpPr>
          <p:nvPr/>
        </p:nvCxnSpPr>
        <p:spPr>
          <a:xfrm flipV="1">
            <a:off x="3636165" y="2239839"/>
            <a:ext cx="1067990" cy="354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3"/>
            <a:endCxn id="32" idx="1"/>
          </p:cNvCxnSpPr>
          <p:nvPr/>
        </p:nvCxnSpPr>
        <p:spPr>
          <a:xfrm flipV="1">
            <a:off x="3636165" y="3224436"/>
            <a:ext cx="1075132" cy="2560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预定义过程 58"/>
          <p:cNvSpPr/>
          <p:nvPr/>
        </p:nvSpPr>
        <p:spPr>
          <a:xfrm>
            <a:off x="6730841" y="1846938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new role</a:t>
            </a:r>
            <a:endParaRPr lang="zh-CN" altLang="en-US" dirty="0"/>
          </a:p>
        </p:txBody>
      </p:sp>
      <p:sp>
        <p:nvSpPr>
          <p:cNvPr id="60" name="流程图: 预定义过程 59"/>
          <p:cNvSpPr/>
          <p:nvPr/>
        </p:nvSpPr>
        <p:spPr>
          <a:xfrm>
            <a:off x="6730841" y="2815641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selected Role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30" idx="3"/>
            <a:endCxn id="59" idx="1"/>
          </p:cNvCxnSpPr>
          <p:nvPr/>
        </p:nvCxnSpPr>
        <p:spPr>
          <a:xfrm>
            <a:off x="6307211" y="2239839"/>
            <a:ext cx="42363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3"/>
            <a:endCxn id="60" idx="1"/>
          </p:cNvCxnSpPr>
          <p:nvPr/>
        </p:nvCxnSpPr>
        <p:spPr>
          <a:xfrm flipV="1">
            <a:off x="6314354" y="3208542"/>
            <a:ext cx="416487" cy="15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预定义过程 68"/>
          <p:cNvSpPr/>
          <p:nvPr/>
        </p:nvSpPr>
        <p:spPr>
          <a:xfrm>
            <a:off x="9126854" y="5326639"/>
            <a:ext cx="2028826" cy="592289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Refresh Roles List</a:t>
            </a:r>
            <a:endParaRPr lang="zh-CN" altLang="en-US" dirty="0"/>
          </a:p>
        </p:txBody>
      </p:sp>
      <p:sp>
        <p:nvSpPr>
          <p:cNvPr id="74" name="流程图: 终止 73"/>
          <p:cNvSpPr/>
          <p:nvPr/>
        </p:nvSpPr>
        <p:spPr>
          <a:xfrm>
            <a:off x="6519026" y="5406423"/>
            <a:ext cx="1072992" cy="432723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69" idx="1"/>
            <a:endCxn id="74" idx="3"/>
          </p:cNvCxnSpPr>
          <p:nvPr/>
        </p:nvCxnSpPr>
        <p:spPr>
          <a:xfrm rot="10800000" flipV="1">
            <a:off x="7592018" y="5622783"/>
            <a:ext cx="15348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8958259" y="607797"/>
            <a:ext cx="1636399" cy="35001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Optional Process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9" idx="3"/>
            <a:endCxn id="26" idx="1"/>
          </p:cNvCxnSpPr>
          <p:nvPr/>
        </p:nvCxnSpPr>
        <p:spPr>
          <a:xfrm>
            <a:off x="8502491" y="2239839"/>
            <a:ext cx="864390" cy="475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0" idx="3"/>
            <a:endCxn id="26" idx="1"/>
          </p:cNvCxnSpPr>
          <p:nvPr/>
        </p:nvCxnSpPr>
        <p:spPr>
          <a:xfrm flipV="1">
            <a:off x="8502491" y="2715253"/>
            <a:ext cx="864390" cy="49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25"/>
          <p:cNvSpPr/>
          <p:nvPr/>
        </p:nvSpPr>
        <p:spPr>
          <a:xfrm>
            <a:off x="9366881" y="2376086"/>
            <a:ext cx="1543050" cy="6783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update Rights?</a:t>
            </a:r>
            <a:endParaRPr lang="zh-CN" altLang="en-US" sz="1400" dirty="0"/>
          </a:p>
        </p:txBody>
      </p:sp>
      <p:sp>
        <p:nvSpPr>
          <p:cNvPr id="42" name="流程图: 预定义过程 41"/>
          <p:cNvSpPr/>
          <p:nvPr/>
        </p:nvSpPr>
        <p:spPr>
          <a:xfrm>
            <a:off x="9252585" y="3767152"/>
            <a:ext cx="1771650" cy="7858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Rights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26" idx="2"/>
            <a:endCxn id="42" idx="0"/>
          </p:cNvCxnSpPr>
          <p:nvPr/>
        </p:nvCxnSpPr>
        <p:spPr>
          <a:xfrm rot="16200000" flipH="1">
            <a:off x="9782042" y="3410784"/>
            <a:ext cx="712732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2" idx="2"/>
            <a:endCxn id="69" idx="0"/>
          </p:cNvCxnSpPr>
          <p:nvPr/>
        </p:nvCxnSpPr>
        <p:spPr>
          <a:xfrm rot="16200000" flipH="1">
            <a:off x="9752996" y="4938367"/>
            <a:ext cx="773685" cy="2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6" idx="3"/>
            <a:endCxn id="69" idx="3"/>
          </p:cNvCxnSpPr>
          <p:nvPr/>
        </p:nvCxnSpPr>
        <p:spPr>
          <a:xfrm>
            <a:off x="10909931" y="2715253"/>
            <a:ext cx="245749" cy="2907531"/>
          </a:xfrm>
          <a:prstGeom prst="bentConnector3">
            <a:avLst>
              <a:gd name="adj1" fmla="val 193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086024" y="31998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373802" y="41836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8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72278" cy="26719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Role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Role List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01372"/>
              </p:ext>
            </p:extLst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860479" y="2339763"/>
            <a:ext cx="2880000" cy="2705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Menu &amp; Page Links Management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Role Detail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157412" y="1656278"/>
            <a:ext cx="7758113" cy="4334573"/>
            <a:chOff x="2157412" y="1656278"/>
            <a:chExt cx="8797493" cy="4334573"/>
          </a:xfrm>
        </p:grpSpPr>
        <p:grpSp>
          <p:nvGrpSpPr>
            <p:cNvPr id="70" name="组合 69"/>
            <p:cNvGrpSpPr/>
            <p:nvPr/>
          </p:nvGrpSpPr>
          <p:grpSpPr>
            <a:xfrm>
              <a:off x="2157412" y="1671637"/>
              <a:ext cx="8797493" cy="4319214"/>
              <a:chOff x="2157413" y="1671638"/>
              <a:chExt cx="8043862" cy="4171950"/>
            </a:xfrm>
          </p:grpSpPr>
          <p:sp>
            <p:nvSpPr>
              <p:cNvPr id="74" name="流程图: 过程 73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过程 82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9872673" y="172181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9872673" y="1712642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2297804" y="1656278"/>
              <a:ext cx="199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Role Information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320056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6937401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15985" y="2148422"/>
            <a:ext cx="3011917" cy="307777"/>
            <a:chOff x="3073129" y="2699489"/>
            <a:chExt cx="3011917" cy="307777"/>
          </a:xfrm>
        </p:grpSpPr>
        <p:sp>
          <p:nvSpPr>
            <p:cNvPr id="87" name="流程图: 过程 86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073129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829397" y="2129332"/>
            <a:ext cx="2669006" cy="307777"/>
            <a:chOff x="3416040" y="2699489"/>
            <a:chExt cx="2669006" cy="307777"/>
          </a:xfrm>
        </p:grpSpPr>
        <p:sp>
          <p:nvSpPr>
            <p:cNvPr id="90" name="流程图: 过程 89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41604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3" name="流程图: 过程 92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358802" y="2602330"/>
            <a:ext cx="3709993" cy="646003"/>
            <a:chOff x="2815946" y="2699489"/>
            <a:chExt cx="3709993" cy="646003"/>
          </a:xfrm>
        </p:grpSpPr>
        <p:sp>
          <p:nvSpPr>
            <p:cNvPr id="96" name="流程图: 过程 95"/>
            <p:cNvSpPr/>
            <p:nvPr/>
          </p:nvSpPr>
          <p:spPr>
            <a:xfrm>
              <a:off x="4284821" y="2736901"/>
              <a:ext cx="2241118" cy="60859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815946" y="2699489"/>
              <a:ext cx="1286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Summary:</a:t>
              </a:r>
              <a:endParaRPr lang="zh-CN" altLang="en-US" sz="1400" dirty="0"/>
            </a:p>
          </p:txBody>
        </p:sp>
      </p:grp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97604"/>
              </p:ext>
            </p:extLst>
          </p:nvPr>
        </p:nvGraphicFramePr>
        <p:xfrm>
          <a:off x="2458818" y="3898889"/>
          <a:ext cx="713977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44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784944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78494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4944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Menu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Page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Relative </a:t>
                      </a:r>
                      <a:r>
                        <a:rPr lang="en-US" altLang="zh-CN" sz="1200" dirty="0" err="1" smtClean="0"/>
                        <a:t>Url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Organization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Detail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Role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Role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Mail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Mail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Notification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Notification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109" name="组合 108"/>
          <p:cNvGrpSpPr/>
          <p:nvPr/>
        </p:nvGrpSpPr>
        <p:grpSpPr>
          <a:xfrm>
            <a:off x="8179616" y="5453221"/>
            <a:ext cx="1366552" cy="363007"/>
            <a:chOff x="6559748" y="5597079"/>
            <a:chExt cx="1366552" cy="363007"/>
          </a:xfrm>
        </p:grpSpPr>
        <p:sp>
          <p:nvSpPr>
            <p:cNvPr id="110" name="动作按钮: 后退或前一项 109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动作按钮: 前进或下一项 110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动作按钮: 结束 111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动作按钮: 开始 112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09512" y="3623234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Access Rights this role contains:</a:t>
            </a:r>
            <a:endParaRPr lang="zh-CN" altLang="en-US" sz="1100" dirty="0"/>
          </a:p>
        </p:txBody>
      </p:sp>
      <p:sp>
        <p:nvSpPr>
          <p:cNvPr id="106" name="圆角矩形 105"/>
          <p:cNvSpPr/>
          <p:nvPr/>
        </p:nvSpPr>
        <p:spPr>
          <a:xfrm>
            <a:off x="7849067" y="3612882"/>
            <a:ext cx="1728546" cy="2161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Change Rights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640232" y="267434"/>
            <a:ext cx="3147326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Role Detail – add access right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157412" y="1656278"/>
            <a:ext cx="7758113" cy="4334573"/>
            <a:chOff x="2157412" y="1656278"/>
            <a:chExt cx="8797493" cy="4334573"/>
          </a:xfrm>
        </p:grpSpPr>
        <p:grpSp>
          <p:nvGrpSpPr>
            <p:cNvPr id="70" name="组合 69"/>
            <p:cNvGrpSpPr/>
            <p:nvPr/>
          </p:nvGrpSpPr>
          <p:grpSpPr>
            <a:xfrm>
              <a:off x="2157412" y="1671637"/>
              <a:ext cx="8797493" cy="4319214"/>
              <a:chOff x="2157413" y="1671638"/>
              <a:chExt cx="8043862" cy="4171950"/>
            </a:xfrm>
          </p:grpSpPr>
          <p:sp>
            <p:nvSpPr>
              <p:cNvPr id="74" name="流程图: 过程 73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过程 82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9872673" y="172181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9872673" y="1712642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2297804" y="1656278"/>
              <a:ext cx="199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Role Information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320056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6937401" y="5574589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15985" y="2148422"/>
            <a:ext cx="3011917" cy="307777"/>
            <a:chOff x="3073129" y="2699489"/>
            <a:chExt cx="3011917" cy="307777"/>
          </a:xfrm>
        </p:grpSpPr>
        <p:sp>
          <p:nvSpPr>
            <p:cNvPr id="87" name="流程图: 过程 86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073129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829397" y="2129332"/>
            <a:ext cx="2669006" cy="307777"/>
            <a:chOff x="3416040" y="2699489"/>
            <a:chExt cx="2669006" cy="307777"/>
          </a:xfrm>
        </p:grpSpPr>
        <p:sp>
          <p:nvSpPr>
            <p:cNvPr id="90" name="流程图: 过程 89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41604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894683" y="2625478"/>
            <a:ext cx="2611861" cy="307777"/>
            <a:chOff x="3473185" y="2699489"/>
            <a:chExt cx="2611861" cy="307777"/>
          </a:xfrm>
        </p:grpSpPr>
        <p:sp>
          <p:nvSpPr>
            <p:cNvPr id="93" name="流程图: 过程 92"/>
            <p:cNvSpPr/>
            <p:nvPr/>
          </p:nvSpPr>
          <p:spPr>
            <a:xfrm>
              <a:off x="4284821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473185" y="2699489"/>
              <a:ext cx="684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Status:</a:t>
              </a:r>
              <a:endParaRPr lang="zh-CN" altLang="en-US" sz="14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358802" y="2602330"/>
            <a:ext cx="3709993" cy="646003"/>
            <a:chOff x="2815946" y="2699489"/>
            <a:chExt cx="3709993" cy="646003"/>
          </a:xfrm>
        </p:grpSpPr>
        <p:sp>
          <p:nvSpPr>
            <p:cNvPr id="96" name="流程图: 过程 95"/>
            <p:cNvSpPr/>
            <p:nvPr/>
          </p:nvSpPr>
          <p:spPr>
            <a:xfrm>
              <a:off x="4284821" y="2736901"/>
              <a:ext cx="2241118" cy="60859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XXXXXX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815946" y="2699489"/>
              <a:ext cx="1286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Summary:</a:t>
              </a:r>
              <a:endParaRPr lang="zh-CN" altLang="en-US" sz="14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79616" y="5453221"/>
            <a:ext cx="1366552" cy="363007"/>
            <a:chOff x="6559748" y="5597079"/>
            <a:chExt cx="1366552" cy="363007"/>
          </a:xfrm>
        </p:grpSpPr>
        <p:sp>
          <p:nvSpPr>
            <p:cNvPr id="110" name="动作按钮: 后退或前一项 109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动作按钮: 前进或下一项 110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动作按钮: 结束 111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动作按钮: 开始 112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7" name="表格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51595"/>
              </p:ext>
            </p:extLst>
          </p:nvPr>
        </p:nvGraphicFramePr>
        <p:xfrm>
          <a:off x="2458818" y="3898889"/>
          <a:ext cx="713977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55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427955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427955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427955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1427955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Menu</a:t>
                      </a:r>
                      <a:r>
                        <a:rPr lang="en-US" altLang="zh-CN" sz="1200" baseline="0" dirty="0" smtClean="0"/>
                        <a:t>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Sub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Menu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Page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URL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altLang="zh-CN" sz="1000" u="none" baseline="0" dirty="0" smtClean="0">
                          <a:solidFill>
                            <a:schemeClr val="tx1"/>
                          </a:solidFill>
                        </a:rPr>
                        <a:t> Setup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OM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System Setup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UM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altLang="zh-CN" sz="1000" u="none" baseline="0" dirty="0" smtClean="0">
                          <a:solidFill>
                            <a:schemeClr val="tx1"/>
                          </a:solidFill>
                        </a:rPr>
                        <a:t> Setup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UGM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xxxx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altLang="zh-CN" sz="1000" u="none" baseline="0" dirty="0" smtClean="0">
                          <a:solidFill>
                            <a:schemeClr val="tx1"/>
                          </a:solidFill>
                        </a:rPr>
                        <a:t> Setup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URM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altLang="zh-CN" sz="1000" u="none" baseline="0" dirty="0" smtClean="0">
                          <a:solidFill>
                            <a:schemeClr val="tx1"/>
                          </a:solidFill>
                        </a:rPr>
                        <a:t> Setup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MSC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sp>
        <p:nvSpPr>
          <p:cNvPr id="138" name="文本框 137"/>
          <p:cNvSpPr txBox="1"/>
          <p:nvPr/>
        </p:nvSpPr>
        <p:spPr>
          <a:xfrm>
            <a:off x="2409512" y="3623234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Access Rights this role contains:</a:t>
            </a:r>
            <a:endParaRPr lang="zh-CN" altLang="en-US" sz="1100" dirty="0"/>
          </a:p>
        </p:txBody>
      </p:sp>
      <p:sp>
        <p:nvSpPr>
          <p:cNvPr id="139" name="圆角矩形 138"/>
          <p:cNvSpPr/>
          <p:nvPr/>
        </p:nvSpPr>
        <p:spPr>
          <a:xfrm>
            <a:off x="7849067" y="3612882"/>
            <a:ext cx="1728546" cy="2161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Manage Access roles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00323" y="2148422"/>
            <a:ext cx="8487918" cy="4171950"/>
            <a:chOff x="2157413" y="1671638"/>
            <a:chExt cx="8043862" cy="4171950"/>
          </a:xfrm>
        </p:grpSpPr>
        <p:sp>
          <p:nvSpPr>
            <p:cNvPr id="141" name="流程图: 过程 140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流程图: 过程 141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过程 142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/>
          <p:cNvSpPr txBox="1"/>
          <p:nvPr/>
        </p:nvSpPr>
        <p:spPr>
          <a:xfrm>
            <a:off x="462258" y="2122715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Change Rights of the Role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417573" y="2638307"/>
            <a:ext cx="8102710" cy="1003408"/>
            <a:chOff x="2557462" y="2671762"/>
            <a:chExt cx="9105457" cy="1077167"/>
          </a:xfrm>
        </p:grpSpPr>
        <p:sp>
          <p:nvSpPr>
            <p:cNvPr id="148" name="矩形 147"/>
            <p:cNvSpPr/>
            <p:nvPr/>
          </p:nvSpPr>
          <p:spPr>
            <a:xfrm>
              <a:off x="2557462" y="2671762"/>
              <a:ext cx="9105457" cy="107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9331165" y="3394098"/>
              <a:ext cx="1054417" cy="27750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10543362" y="3403256"/>
              <a:ext cx="945833" cy="2683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Reset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2644034" y="2739823"/>
              <a:ext cx="3278929" cy="330401"/>
              <a:chOff x="2917874" y="2699489"/>
              <a:chExt cx="3278929" cy="330401"/>
            </a:xfrm>
          </p:grpSpPr>
          <p:sp>
            <p:nvSpPr>
              <p:cNvPr id="162" name="流程图: 过程 161"/>
              <p:cNvSpPr/>
              <p:nvPr/>
            </p:nvSpPr>
            <p:spPr>
              <a:xfrm>
                <a:off x="4256105" y="2736901"/>
                <a:ext cx="1940698" cy="256425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2917874" y="2699489"/>
                <a:ext cx="1281143" cy="330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Menu Name:</a:t>
                </a:r>
                <a:endParaRPr lang="zh-CN" altLang="en-US" sz="1400" dirty="0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6687937" y="2739823"/>
              <a:ext cx="3057887" cy="330401"/>
              <a:chOff x="4138403" y="2699489"/>
              <a:chExt cx="3057887" cy="330401"/>
            </a:xfrm>
          </p:grpSpPr>
          <p:sp>
            <p:nvSpPr>
              <p:cNvPr id="160" name="流程图: 过程 159"/>
              <p:cNvSpPr/>
              <p:nvPr/>
            </p:nvSpPr>
            <p:spPr>
              <a:xfrm>
                <a:off x="5396061" y="2736900"/>
                <a:ext cx="1800229" cy="26322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4138403" y="2699489"/>
                <a:ext cx="1186895" cy="330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Page Name: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3399"/>
              </p:ext>
            </p:extLst>
          </p:nvPr>
        </p:nvGraphicFramePr>
        <p:xfrm>
          <a:off x="428291" y="3821791"/>
          <a:ext cx="814107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46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4018475786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2042997624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2705744067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Menu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Page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Relative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Url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Full Control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Read Only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</a:t>
                      </a:r>
                      <a:r>
                        <a:rPr lang="en-US" altLang="zh-CN" sz="1200" baseline="0" dirty="0" smtClean="0"/>
                        <a:t> Access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Organization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Detail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Role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Role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Mail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Mail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Notification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Notification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000" u="sng" baseline="0" dirty="0" err="1" smtClean="0">
                          <a:solidFill>
                            <a:srgbClr val="0070C0"/>
                          </a:solidFill>
                        </a:rPr>
                        <a:t>conf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804133" y="4126837"/>
            <a:ext cx="171450" cy="1158543"/>
            <a:chOff x="8982087" y="4199278"/>
            <a:chExt cx="171450" cy="1158543"/>
          </a:xfrm>
        </p:grpSpPr>
        <p:grpSp>
          <p:nvGrpSpPr>
            <p:cNvPr id="121" name="组合 120"/>
            <p:cNvGrpSpPr/>
            <p:nvPr/>
          </p:nvGrpSpPr>
          <p:grpSpPr>
            <a:xfrm>
              <a:off x="8982087" y="4447376"/>
              <a:ext cx="171450" cy="166152"/>
              <a:chOff x="7586663" y="4277261"/>
              <a:chExt cx="171450" cy="166152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7586663" y="4277261"/>
                <a:ext cx="171450" cy="166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7623715" y="4316393"/>
                <a:ext cx="84600" cy="8572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椭圆 123"/>
            <p:cNvSpPr/>
            <p:nvPr/>
          </p:nvSpPr>
          <p:spPr>
            <a:xfrm>
              <a:off x="8982087" y="4199278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8982087" y="4695474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8982087" y="4943572"/>
              <a:ext cx="171450" cy="166152"/>
              <a:chOff x="7586663" y="4277261"/>
              <a:chExt cx="171450" cy="166152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7586663" y="4277261"/>
                <a:ext cx="171450" cy="166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7623715" y="4316393"/>
                <a:ext cx="84600" cy="8572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8982087" y="5191669"/>
              <a:ext cx="171450" cy="166152"/>
              <a:chOff x="7586663" y="4277261"/>
              <a:chExt cx="171450" cy="166152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7586663" y="4277261"/>
                <a:ext cx="171450" cy="166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7623715" y="4316393"/>
                <a:ext cx="84600" cy="8572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434139" y="4123450"/>
            <a:ext cx="171450" cy="1130620"/>
            <a:chOff x="7958146" y="4205821"/>
            <a:chExt cx="171450" cy="1130620"/>
          </a:xfrm>
        </p:grpSpPr>
        <p:grpSp>
          <p:nvGrpSpPr>
            <p:cNvPr id="114" name="组合 113"/>
            <p:cNvGrpSpPr/>
            <p:nvPr/>
          </p:nvGrpSpPr>
          <p:grpSpPr>
            <a:xfrm>
              <a:off x="7958146" y="4205821"/>
              <a:ext cx="171450" cy="166152"/>
              <a:chOff x="7586663" y="4277261"/>
              <a:chExt cx="171450" cy="166152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7586663" y="4277261"/>
                <a:ext cx="171450" cy="166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623715" y="4330681"/>
                <a:ext cx="84600" cy="8572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7958146" y="4446938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958146" y="4929172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7958146" y="5170289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7958146" y="4688055"/>
              <a:ext cx="171450" cy="166152"/>
              <a:chOff x="7586663" y="4277261"/>
              <a:chExt cx="171450" cy="166152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7586663" y="4277261"/>
                <a:ext cx="171450" cy="166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7623715" y="4316393"/>
                <a:ext cx="84600" cy="8572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7002866" y="5433384"/>
            <a:ext cx="1366552" cy="363007"/>
            <a:chOff x="6559748" y="5597079"/>
            <a:chExt cx="1366552" cy="363007"/>
          </a:xfrm>
        </p:grpSpPr>
        <p:sp>
          <p:nvSpPr>
            <p:cNvPr id="166" name="动作按钮: 后退或前一项 165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动作按钮: 前进或下一项 166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动作按钮: 结束 167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动作按钮: 开始 168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圆角矩形 169"/>
          <p:cNvSpPr/>
          <p:nvPr/>
        </p:nvSpPr>
        <p:spPr>
          <a:xfrm>
            <a:off x="3116600" y="5897200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4821751" y="5910223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5057771" y="4147262"/>
            <a:ext cx="171450" cy="1130620"/>
            <a:chOff x="7958146" y="4205821"/>
            <a:chExt cx="171450" cy="1130620"/>
          </a:xfrm>
        </p:grpSpPr>
        <p:sp>
          <p:nvSpPr>
            <p:cNvPr id="180" name="椭圆 179"/>
            <p:cNvSpPr/>
            <p:nvPr/>
          </p:nvSpPr>
          <p:spPr>
            <a:xfrm>
              <a:off x="7958146" y="4205821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7958146" y="4446938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7958146" y="4929172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7958146" y="5170289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958146" y="4688055"/>
              <a:ext cx="171450" cy="166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4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72278" cy="2671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Role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横卷形 36"/>
          <p:cNvSpPr/>
          <p:nvPr/>
        </p:nvSpPr>
        <p:spPr>
          <a:xfrm>
            <a:off x="8961509" y="166781"/>
            <a:ext cx="2428875" cy="1135998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Role List View Page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860479" y="2339763"/>
            <a:ext cx="2880000" cy="27056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Menu &amp; Page Links Management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72278" cy="2671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Role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860479" y="2339763"/>
            <a:ext cx="2880000" cy="2705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Access Rights Management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0889" y="385763"/>
            <a:ext cx="10679646" cy="5890530"/>
            <a:chOff x="1079096" y="838299"/>
            <a:chExt cx="10679646" cy="515992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79096" y="861076"/>
              <a:ext cx="10679646" cy="5137149"/>
              <a:chOff x="2157413" y="1675375"/>
              <a:chExt cx="8046095" cy="4188781"/>
            </a:xfrm>
          </p:grpSpPr>
          <p:sp>
            <p:nvSpPr>
              <p:cNvPr id="75" name="流程图: 过程 74"/>
              <p:cNvSpPr/>
              <p:nvPr/>
            </p:nvSpPr>
            <p:spPr>
              <a:xfrm>
                <a:off x="2159646" y="1692206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流程图: 过程 82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过程 83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9872673" y="173346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9872673" y="1735943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249477" y="838299"/>
              <a:ext cx="2762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Menu &amp; Page Management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03660" y="1749782"/>
              <a:ext cx="9851491" cy="20649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5596034" y="3505170"/>
              <a:ext cx="1279646" cy="22158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751119" y="3520683"/>
              <a:ext cx="1279646" cy="22158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96840" y="1597221"/>
            <a:ext cx="2515477" cy="276999"/>
            <a:chOff x="1154108" y="2001903"/>
            <a:chExt cx="2515477" cy="276999"/>
          </a:xfrm>
        </p:grpSpPr>
        <p:sp>
          <p:nvSpPr>
            <p:cNvPr id="87" name="流程图: 过程 86"/>
            <p:cNvSpPr/>
            <p:nvPr/>
          </p:nvSpPr>
          <p:spPr>
            <a:xfrm>
              <a:off x="1942608" y="2036753"/>
              <a:ext cx="1726977" cy="23886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54108" y="2001903"/>
              <a:ext cx="763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Menu ID:</a:t>
              </a:r>
              <a:endParaRPr lang="zh-CN" altLang="en-US" sz="1200" dirty="0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779820" y="1098250"/>
            <a:ext cx="1413429" cy="309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Menu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214961" y="1103774"/>
            <a:ext cx="1413429" cy="3091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Page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77851" y="1616862"/>
            <a:ext cx="2810437" cy="276999"/>
            <a:chOff x="932888" y="2001903"/>
            <a:chExt cx="2810437" cy="276999"/>
          </a:xfrm>
        </p:grpSpPr>
        <p:sp>
          <p:nvSpPr>
            <p:cNvPr id="95" name="流程图: 过程 94"/>
            <p:cNvSpPr/>
            <p:nvPr/>
          </p:nvSpPr>
          <p:spPr>
            <a:xfrm>
              <a:off x="2016348" y="2036753"/>
              <a:ext cx="1726977" cy="2388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32888" y="2001903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Menu Name:</a:t>
              </a:r>
              <a:endParaRPr lang="zh-CN" altLang="en-US" sz="12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268804" y="2126494"/>
            <a:ext cx="2323863" cy="284191"/>
            <a:chOff x="1399236" y="2459561"/>
            <a:chExt cx="2323863" cy="284191"/>
          </a:xfrm>
        </p:grpSpPr>
        <p:sp>
          <p:nvSpPr>
            <p:cNvPr id="98" name="流程图: 过程 97"/>
            <p:cNvSpPr/>
            <p:nvPr/>
          </p:nvSpPr>
          <p:spPr>
            <a:xfrm>
              <a:off x="2016346" y="2494410"/>
              <a:ext cx="1706753" cy="24934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99236" y="2459561"/>
              <a:ext cx="589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Order:</a:t>
              </a:r>
              <a:endParaRPr lang="zh-CN" altLang="en-US" sz="12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965441" y="2136243"/>
            <a:ext cx="2822848" cy="288940"/>
            <a:chOff x="942029" y="2459561"/>
            <a:chExt cx="2822848" cy="288940"/>
          </a:xfrm>
        </p:grpSpPr>
        <p:sp>
          <p:nvSpPr>
            <p:cNvPr id="102" name="流程图: 过程 101"/>
            <p:cNvSpPr/>
            <p:nvPr/>
          </p:nvSpPr>
          <p:spPr>
            <a:xfrm>
              <a:off x="2016347" y="2494410"/>
              <a:ext cx="1748530" cy="25409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System Setup page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42029" y="2459561"/>
              <a:ext cx="997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Linked Page :</a:t>
              </a:r>
              <a:endParaRPr lang="zh-CN" altLang="en-US" sz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918354" y="2635823"/>
            <a:ext cx="6182547" cy="635371"/>
            <a:chOff x="4156724" y="2459561"/>
            <a:chExt cx="6182547" cy="635371"/>
          </a:xfrm>
        </p:grpSpPr>
        <p:sp>
          <p:nvSpPr>
            <p:cNvPr id="105" name="流程图: 过程 104"/>
            <p:cNvSpPr/>
            <p:nvPr/>
          </p:nvSpPr>
          <p:spPr>
            <a:xfrm>
              <a:off x="5177754" y="2494409"/>
              <a:ext cx="5161517" cy="60052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System Setup is Level 1 menu in this system, will be displayed as a tab in supplier portal main pages;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156724" y="2459561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Description:</a:t>
              </a:r>
              <a:endParaRPr lang="zh-CN" altLang="en-US" sz="1200" dirty="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423964" y="1594855"/>
            <a:ext cx="2752493" cy="284191"/>
            <a:chOff x="7423964" y="1594855"/>
            <a:chExt cx="2752493" cy="28419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423964" y="1594855"/>
              <a:ext cx="2752493" cy="284191"/>
              <a:chOff x="970606" y="2459561"/>
              <a:chExt cx="2752493" cy="284191"/>
            </a:xfrm>
          </p:grpSpPr>
          <p:sp>
            <p:nvSpPr>
              <p:cNvPr id="108" name="流程图: 过程 107"/>
              <p:cNvSpPr/>
              <p:nvPr/>
            </p:nvSpPr>
            <p:spPr>
              <a:xfrm>
                <a:off x="2016346" y="2494410"/>
                <a:ext cx="1706753" cy="24934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Root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970606" y="2459561"/>
                <a:ext cx="1038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Parent Menu:</a:t>
                </a:r>
                <a:endParaRPr lang="zh-CN" altLang="en-US" sz="1200" dirty="0"/>
              </a:p>
            </p:txBody>
          </p:sp>
        </p:grpSp>
        <p:sp>
          <p:nvSpPr>
            <p:cNvPr id="110" name="流程图: 合并 109"/>
            <p:cNvSpPr/>
            <p:nvPr/>
          </p:nvSpPr>
          <p:spPr>
            <a:xfrm>
              <a:off x="9927328" y="1723999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794723" y="1563251"/>
            <a:ext cx="252564" cy="4713042"/>
            <a:chOff x="11444288" y="2527588"/>
            <a:chExt cx="220742" cy="2965813"/>
          </a:xfrm>
        </p:grpSpPr>
        <p:sp>
          <p:nvSpPr>
            <p:cNvPr id="112" name="流程图: 过程 111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过程 112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过程 113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合并 115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合并 116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7173" y="3828703"/>
            <a:ext cx="4826353" cy="2437731"/>
            <a:chOff x="517173" y="4509350"/>
            <a:chExt cx="2362101" cy="1757084"/>
          </a:xfrm>
        </p:grpSpPr>
        <p:sp>
          <p:nvSpPr>
            <p:cNvPr id="19" name="矩形 18"/>
            <p:cNvSpPr/>
            <p:nvPr/>
          </p:nvSpPr>
          <p:spPr>
            <a:xfrm>
              <a:off x="566667" y="4744718"/>
              <a:ext cx="2312607" cy="15217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7173" y="4509350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Menus:</a:t>
              </a:r>
              <a:endParaRPr lang="zh-CN" altLang="en-US" dirty="0"/>
            </a:p>
          </p:txBody>
        </p:sp>
      </p:grpSp>
      <p:sp>
        <p:nvSpPr>
          <p:cNvPr id="120" name="流程图: 合并 119"/>
          <p:cNvSpPr/>
          <p:nvPr/>
        </p:nvSpPr>
        <p:spPr>
          <a:xfrm>
            <a:off x="6541179" y="2252646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5446" y="4160129"/>
            <a:ext cx="47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Root</a:t>
            </a:r>
            <a:endParaRPr lang="zh-CN" altLang="en-US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028272" y="4394777"/>
            <a:ext cx="15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Project Management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021967" y="4649554"/>
            <a:ext cx="15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Activity Management</a:t>
            </a:r>
            <a:endParaRPr lang="zh-CN" altLang="en-US" sz="1200" dirty="0"/>
          </a:p>
        </p:txBody>
      </p:sp>
      <p:grpSp>
        <p:nvGrpSpPr>
          <p:cNvPr id="124" name="组合 123"/>
          <p:cNvGrpSpPr/>
          <p:nvPr/>
        </p:nvGrpSpPr>
        <p:grpSpPr>
          <a:xfrm>
            <a:off x="7292031" y="2142619"/>
            <a:ext cx="2882923" cy="284191"/>
            <a:chOff x="840176" y="2459561"/>
            <a:chExt cx="2882923" cy="284191"/>
          </a:xfrm>
        </p:grpSpPr>
        <p:sp>
          <p:nvSpPr>
            <p:cNvPr id="126" name="流程图: 过程 125"/>
            <p:cNvSpPr/>
            <p:nvPr/>
          </p:nvSpPr>
          <p:spPr>
            <a:xfrm>
              <a:off x="2016346" y="2494410"/>
              <a:ext cx="1706753" cy="24934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Setup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40176" y="2459561"/>
              <a:ext cx="108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Display Name:</a:t>
              </a:r>
              <a:endParaRPr lang="zh-CN" altLang="en-US" sz="1200" dirty="0"/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1014050" y="4957616"/>
            <a:ext cx="102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System Setup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480499" y="5265688"/>
            <a:ext cx="18481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Organization Management</a:t>
            </a:r>
            <a:endParaRPr lang="zh-CN" altLang="en-US" sz="1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1466824" y="5572052"/>
            <a:ext cx="134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 Management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476764" y="5868816"/>
            <a:ext cx="16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 Role Management</a:t>
            </a:r>
            <a:endParaRPr lang="zh-CN" altLang="en-US" sz="12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865983" y="4437128"/>
            <a:ext cx="0" cy="65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21" idx="1"/>
          </p:cNvCxnSpPr>
          <p:nvPr/>
        </p:nvCxnSpPr>
        <p:spPr>
          <a:xfrm>
            <a:off x="865983" y="4533276"/>
            <a:ext cx="1622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22" idx="1"/>
          </p:cNvCxnSpPr>
          <p:nvPr/>
        </p:nvCxnSpPr>
        <p:spPr>
          <a:xfrm>
            <a:off x="865983" y="4788053"/>
            <a:ext cx="1559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28" idx="1"/>
          </p:cNvCxnSpPr>
          <p:nvPr/>
        </p:nvCxnSpPr>
        <p:spPr>
          <a:xfrm>
            <a:off x="890087" y="5091362"/>
            <a:ext cx="123963" cy="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68804" y="5225128"/>
            <a:ext cx="0" cy="78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endCxn id="129" idx="1"/>
          </p:cNvCxnSpPr>
          <p:nvPr/>
        </p:nvCxnSpPr>
        <p:spPr>
          <a:xfrm>
            <a:off x="1268804" y="5404187"/>
            <a:ext cx="211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30" idx="1"/>
          </p:cNvCxnSpPr>
          <p:nvPr/>
        </p:nvCxnSpPr>
        <p:spPr>
          <a:xfrm>
            <a:off x="1273726" y="5710551"/>
            <a:ext cx="193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131" idx="1"/>
          </p:cNvCxnSpPr>
          <p:nvPr/>
        </p:nvCxnSpPr>
        <p:spPr>
          <a:xfrm>
            <a:off x="1275558" y="6001836"/>
            <a:ext cx="201206" cy="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5631051" y="3845118"/>
            <a:ext cx="4970363" cy="2430403"/>
            <a:chOff x="5631051" y="4521587"/>
            <a:chExt cx="4970363" cy="1753934"/>
          </a:xfrm>
        </p:grpSpPr>
        <p:sp>
          <p:nvSpPr>
            <p:cNvPr id="144" name="矩形 143"/>
            <p:cNvSpPr/>
            <p:nvPr/>
          </p:nvSpPr>
          <p:spPr>
            <a:xfrm>
              <a:off x="5694809" y="4753805"/>
              <a:ext cx="4906605" cy="15217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631051" y="4521587"/>
              <a:ext cx="585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Pages:</a:t>
              </a:r>
              <a:endParaRPr lang="zh-CN" altLang="en-US" dirty="0"/>
            </a:p>
          </p:txBody>
        </p:sp>
      </p:grp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0604"/>
              </p:ext>
            </p:extLst>
          </p:nvPr>
        </p:nvGraphicFramePr>
        <p:xfrm>
          <a:off x="5724986" y="4242444"/>
          <a:ext cx="4866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45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Menu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Page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Relative </a:t>
                      </a:r>
                      <a:r>
                        <a:rPr lang="en-US" altLang="zh-CN" sz="1200" dirty="0" err="1" smtClean="0"/>
                        <a:t>Url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Organization </a:t>
                      </a:r>
                      <a:r>
                        <a:rPr lang="en-US" altLang="zh-CN" sz="1000" u="sng" dirty="0" err="1" smtClean="0">
                          <a:solidFill>
                            <a:srgbClr val="0070C0"/>
                          </a:solidFill>
                        </a:rPr>
                        <a:t>Mgt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Organization Mgt</a:t>
                      </a:r>
                      <a:endParaRPr kumimoji="0" lang="zh-CN" alt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 Detail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</a:tbl>
          </a:graphicData>
        </a:graphic>
      </p:graphicFrame>
      <p:sp>
        <p:nvSpPr>
          <p:cNvPr id="147" name="圆角矩形 146"/>
          <p:cNvSpPr/>
          <p:nvPr/>
        </p:nvSpPr>
        <p:spPr>
          <a:xfrm>
            <a:off x="1227909" y="3869183"/>
            <a:ext cx="1279646" cy="2529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New Menu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6248838" y="3910853"/>
            <a:ext cx="1279646" cy="22897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New 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758404" y="2690365"/>
            <a:ext cx="2438160" cy="276999"/>
            <a:chOff x="7824023" y="1594855"/>
            <a:chExt cx="2438160" cy="276999"/>
          </a:xfrm>
        </p:grpSpPr>
        <p:grpSp>
          <p:nvGrpSpPr>
            <p:cNvPr id="150" name="组合 149"/>
            <p:cNvGrpSpPr/>
            <p:nvPr/>
          </p:nvGrpSpPr>
          <p:grpSpPr>
            <a:xfrm>
              <a:off x="7824023" y="1594855"/>
              <a:ext cx="2438160" cy="276999"/>
              <a:chOff x="1370665" y="2459561"/>
              <a:chExt cx="2438160" cy="276999"/>
            </a:xfrm>
          </p:grpSpPr>
          <p:sp>
            <p:nvSpPr>
              <p:cNvPr id="152" name="流程图: 过程 151"/>
              <p:cNvSpPr/>
              <p:nvPr/>
            </p:nvSpPr>
            <p:spPr>
              <a:xfrm>
                <a:off x="2102072" y="2480122"/>
                <a:ext cx="1706753" cy="24934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Available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370665" y="2459561"/>
                <a:ext cx="611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Status:</a:t>
                </a:r>
                <a:endParaRPr lang="zh-CN" altLang="en-US" sz="1200" dirty="0"/>
              </a:p>
            </p:txBody>
          </p:sp>
        </p:grpSp>
        <p:sp>
          <p:nvSpPr>
            <p:cNvPr id="151" name="流程图: 合并 150"/>
            <p:cNvSpPr/>
            <p:nvPr/>
          </p:nvSpPr>
          <p:spPr>
            <a:xfrm>
              <a:off x="9927328" y="1723999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5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err="1" smtClean="0"/>
              <a:t>Yanfeng</a:t>
            </a:r>
            <a:r>
              <a:rPr lang="en-US" altLang="zh-CN" sz="2700" dirty="0" smtClean="0"/>
              <a:t> Login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32" y="1191402"/>
            <a:ext cx="8822895" cy="51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9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 – UI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71047" y="2343136"/>
            <a:ext cx="1072278" cy="2671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 Role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115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554" y="4343388"/>
            <a:ext cx="9091365" cy="18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331165" y="3486127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43362" y="3495286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85103" y="2811263"/>
            <a:ext cx="3026209" cy="307777"/>
            <a:chOff x="3030263" y="2699489"/>
            <a:chExt cx="3026209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30263" y="2699489"/>
              <a:ext cx="1027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Name:</a:t>
              </a:r>
              <a:endParaRPr lang="zh-CN" altLang="en-US" sz="14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65806" y="2811263"/>
            <a:ext cx="2740451" cy="307777"/>
            <a:chOff x="3187430" y="2699489"/>
            <a:chExt cx="2740451" cy="307777"/>
          </a:xfrm>
        </p:grpSpPr>
        <p:sp>
          <p:nvSpPr>
            <p:cNvPr id="68" name="流程图: 过程 67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187430" y="2699489"/>
              <a:ext cx="74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Role ID:</a:t>
              </a:r>
              <a:endParaRPr lang="zh-CN" altLang="en-US" sz="1400" dirty="0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599903" y="4410102"/>
          <a:ext cx="9063016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4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 Role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Administrator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Administrator of System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PD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PD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ASDE supervisor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ASDE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SQE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SQE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32019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The role</a:t>
                      </a:r>
                      <a:r>
                        <a:rPr lang="en-US" altLang="zh-CN" sz="1000" baseline="0" dirty="0" smtClean="0"/>
                        <a:t> of supplier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--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50607"/>
                  </a:ext>
                </a:extLst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3299348" y="3278798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sp>
        <p:nvSpPr>
          <p:cNvPr id="77" name="流程图: 合并 76"/>
          <p:cNvSpPr/>
          <p:nvPr/>
        </p:nvSpPr>
        <p:spPr>
          <a:xfrm>
            <a:off x="6374473" y="3400422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201275" y="3942635"/>
            <a:ext cx="1366552" cy="363007"/>
            <a:chOff x="6559748" y="5597079"/>
            <a:chExt cx="1366552" cy="363007"/>
          </a:xfrm>
        </p:grpSpPr>
        <p:sp>
          <p:nvSpPr>
            <p:cNvPr id="79" name="动作按钮: 后退或前一项 7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动作按钮: 前进或下一项 7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动作按钮: 结束 8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开始 81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860479" y="2339763"/>
            <a:ext cx="2880000" cy="2705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Access Rights Management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0889" y="385763"/>
            <a:ext cx="10679646" cy="5890530"/>
            <a:chOff x="1079096" y="838299"/>
            <a:chExt cx="10679646" cy="515992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79096" y="861076"/>
              <a:ext cx="10679646" cy="5137149"/>
              <a:chOff x="2157413" y="1675375"/>
              <a:chExt cx="8046095" cy="4188781"/>
            </a:xfrm>
          </p:grpSpPr>
          <p:sp>
            <p:nvSpPr>
              <p:cNvPr id="75" name="流程图: 过程 74"/>
              <p:cNvSpPr/>
              <p:nvPr/>
            </p:nvSpPr>
            <p:spPr>
              <a:xfrm>
                <a:off x="2159646" y="1692206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流程图: 过程 82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过程 83"/>
              <p:cNvSpPr/>
              <p:nvPr/>
            </p:nvSpPr>
            <p:spPr>
              <a:xfrm>
                <a:off x="9872672" y="1731225"/>
                <a:ext cx="214313" cy="23035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9872673" y="1733468"/>
                <a:ext cx="214313" cy="219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9872673" y="1735943"/>
                <a:ext cx="214313" cy="2413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249477" y="838299"/>
              <a:ext cx="2762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Menu &amp; Page Management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03660" y="1749782"/>
              <a:ext cx="9851491" cy="20649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5726330" y="3512300"/>
              <a:ext cx="1279646" cy="200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Save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881415" y="3527813"/>
              <a:ext cx="1279646" cy="200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8280" y="1597221"/>
            <a:ext cx="2444037" cy="276999"/>
            <a:chOff x="1225548" y="2001903"/>
            <a:chExt cx="2444037" cy="276999"/>
          </a:xfrm>
        </p:grpSpPr>
        <p:sp>
          <p:nvSpPr>
            <p:cNvPr id="87" name="流程图: 过程 86"/>
            <p:cNvSpPr/>
            <p:nvPr/>
          </p:nvSpPr>
          <p:spPr>
            <a:xfrm>
              <a:off x="1942608" y="2036753"/>
              <a:ext cx="1726977" cy="23886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25548" y="2001903"/>
              <a:ext cx="693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Page ID:</a:t>
              </a:r>
              <a:endParaRPr lang="zh-CN" altLang="en-US" sz="1200" dirty="0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779820" y="1098250"/>
            <a:ext cx="1413429" cy="3091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Menu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214961" y="1103774"/>
            <a:ext cx="1413429" cy="309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Page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020715" y="1616862"/>
            <a:ext cx="2767573" cy="276999"/>
            <a:chOff x="975752" y="2001903"/>
            <a:chExt cx="2767573" cy="276999"/>
          </a:xfrm>
        </p:grpSpPr>
        <p:sp>
          <p:nvSpPr>
            <p:cNvPr id="95" name="流程图: 过程 94"/>
            <p:cNvSpPr/>
            <p:nvPr/>
          </p:nvSpPr>
          <p:spPr>
            <a:xfrm>
              <a:off x="2016348" y="2036753"/>
              <a:ext cx="1726977" cy="2388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 Setup Page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75752" y="2001903"/>
              <a:ext cx="93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Page Name:</a:t>
              </a:r>
              <a:endParaRPr lang="zh-CN" altLang="en-US" sz="12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922190" y="2136243"/>
            <a:ext cx="5866098" cy="292776"/>
            <a:chOff x="984893" y="2459561"/>
            <a:chExt cx="5866098" cy="292776"/>
          </a:xfrm>
        </p:grpSpPr>
        <p:sp>
          <p:nvSpPr>
            <p:cNvPr id="102" name="流程图: 过程 101"/>
            <p:cNvSpPr/>
            <p:nvPr/>
          </p:nvSpPr>
          <p:spPr>
            <a:xfrm>
              <a:off x="1959195" y="2494410"/>
              <a:ext cx="4891796" cy="25792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/Relative/Page/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Url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84893" y="2459561"/>
              <a:ext cx="94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Relative Url:</a:t>
              </a:r>
              <a:endParaRPr lang="zh-CN" altLang="en-US" sz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918354" y="2635823"/>
            <a:ext cx="6139683" cy="635371"/>
            <a:chOff x="4156724" y="2459561"/>
            <a:chExt cx="6139683" cy="635371"/>
          </a:xfrm>
        </p:grpSpPr>
        <p:sp>
          <p:nvSpPr>
            <p:cNvPr id="105" name="流程图: 过程 104"/>
            <p:cNvSpPr/>
            <p:nvPr/>
          </p:nvSpPr>
          <p:spPr>
            <a:xfrm>
              <a:off x="5134890" y="2494409"/>
              <a:ext cx="5161517" cy="60052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This is the first page of System setup functions. It contains the sub menu of system setup in the left panel, and view area in the right panel.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156724" y="2459561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Description:</a:t>
              </a:r>
              <a:endParaRPr lang="zh-CN" altLang="en-US" sz="1200" dirty="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423964" y="1594855"/>
            <a:ext cx="2752493" cy="284191"/>
            <a:chOff x="7423964" y="1594855"/>
            <a:chExt cx="2752493" cy="28419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423964" y="1594855"/>
              <a:ext cx="2752493" cy="284191"/>
              <a:chOff x="970606" y="2459561"/>
              <a:chExt cx="2752493" cy="284191"/>
            </a:xfrm>
          </p:grpSpPr>
          <p:sp>
            <p:nvSpPr>
              <p:cNvPr id="108" name="流程图: 过程 107"/>
              <p:cNvSpPr/>
              <p:nvPr/>
            </p:nvSpPr>
            <p:spPr>
              <a:xfrm>
                <a:off x="2016346" y="2494410"/>
                <a:ext cx="1706753" cy="24934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System Setup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970606" y="2459561"/>
                <a:ext cx="1038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Parent Menu:</a:t>
                </a:r>
                <a:endParaRPr lang="zh-CN" altLang="en-US" sz="1200" dirty="0"/>
              </a:p>
            </p:txBody>
          </p:sp>
        </p:grpSp>
        <p:sp>
          <p:nvSpPr>
            <p:cNvPr id="110" name="流程图: 合并 109"/>
            <p:cNvSpPr/>
            <p:nvPr/>
          </p:nvSpPr>
          <p:spPr>
            <a:xfrm>
              <a:off x="9927328" y="1723999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794723" y="1563251"/>
            <a:ext cx="252564" cy="4713042"/>
            <a:chOff x="11444288" y="2527588"/>
            <a:chExt cx="220742" cy="2965813"/>
          </a:xfrm>
        </p:grpSpPr>
        <p:sp>
          <p:nvSpPr>
            <p:cNvPr id="112" name="流程图: 过程 111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过程 112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过程 113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合并 115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合并 116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7173" y="3828703"/>
            <a:ext cx="4956099" cy="2437731"/>
            <a:chOff x="517173" y="4509350"/>
            <a:chExt cx="4956099" cy="1757084"/>
          </a:xfrm>
        </p:grpSpPr>
        <p:sp>
          <p:nvSpPr>
            <p:cNvPr id="19" name="矩形 18"/>
            <p:cNvSpPr/>
            <p:nvPr/>
          </p:nvSpPr>
          <p:spPr>
            <a:xfrm>
              <a:off x="566667" y="4744718"/>
              <a:ext cx="4906605" cy="15217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7173" y="4509350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Menus: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31051" y="3845118"/>
            <a:ext cx="4970363" cy="2430403"/>
            <a:chOff x="5631051" y="4521587"/>
            <a:chExt cx="4970363" cy="1753934"/>
          </a:xfrm>
        </p:grpSpPr>
        <p:sp>
          <p:nvSpPr>
            <p:cNvPr id="118" name="矩形 117"/>
            <p:cNvSpPr/>
            <p:nvPr/>
          </p:nvSpPr>
          <p:spPr>
            <a:xfrm>
              <a:off x="5694809" y="4753805"/>
              <a:ext cx="4906605" cy="15217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631051" y="4521587"/>
              <a:ext cx="585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Pages: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55446" y="4160129"/>
            <a:ext cx="47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Root</a:t>
            </a:r>
            <a:endParaRPr lang="zh-CN" altLang="en-US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028272" y="4394777"/>
            <a:ext cx="15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Project Management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021967" y="4649554"/>
            <a:ext cx="15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Activity Management</a:t>
            </a:r>
            <a:endParaRPr lang="zh-CN" altLang="en-US" sz="1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1014050" y="4957616"/>
            <a:ext cx="102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System Setup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480499" y="5265688"/>
            <a:ext cx="18481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Organization Management</a:t>
            </a:r>
            <a:endParaRPr lang="zh-CN" altLang="en-US" sz="1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1466824" y="5572052"/>
            <a:ext cx="134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 Management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476764" y="5868816"/>
            <a:ext cx="16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 Role Management</a:t>
            </a:r>
            <a:endParaRPr lang="zh-CN" altLang="en-US" sz="12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865983" y="4437128"/>
            <a:ext cx="0" cy="65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21" idx="1"/>
          </p:cNvCxnSpPr>
          <p:nvPr/>
        </p:nvCxnSpPr>
        <p:spPr>
          <a:xfrm>
            <a:off x="865983" y="4533276"/>
            <a:ext cx="1622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22" idx="1"/>
          </p:cNvCxnSpPr>
          <p:nvPr/>
        </p:nvCxnSpPr>
        <p:spPr>
          <a:xfrm>
            <a:off x="865983" y="4788053"/>
            <a:ext cx="1559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28" idx="1"/>
          </p:cNvCxnSpPr>
          <p:nvPr/>
        </p:nvCxnSpPr>
        <p:spPr>
          <a:xfrm>
            <a:off x="890087" y="5091362"/>
            <a:ext cx="123963" cy="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68804" y="5225128"/>
            <a:ext cx="0" cy="78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endCxn id="129" idx="1"/>
          </p:cNvCxnSpPr>
          <p:nvPr/>
        </p:nvCxnSpPr>
        <p:spPr>
          <a:xfrm>
            <a:off x="1268804" y="5404187"/>
            <a:ext cx="211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30" idx="1"/>
          </p:cNvCxnSpPr>
          <p:nvPr/>
        </p:nvCxnSpPr>
        <p:spPr>
          <a:xfrm>
            <a:off x="1273726" y="5710551"/>
            <a:ext cx="193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131" idx="1"/>
          </p:cNvCxnSpPr>
          <p:nvPr/>
        </p:nvCxnSpPr>
        <p:spPr>
          <a:xfrm>
            <a:off x="1275558" y="6001836"/>
            <a:ext cx="201206" cy="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09393"/>
              </p:ext>
            </p:extLst>
          </p:nvPr>
        </p:nvGraphicFramePr>
        <p:xfrm>
          <a:off x="5724986" y="4242444"/>
          <a:ext cx="4866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45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216745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Menu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Page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Relative </a:t>
                      </a:r>
                      <a:r>
                        <a:rPr lang="en-US" altLang="zh-CN" sz="1200" dirty="0" err="1" smtClean="0"/>
                        <a:t>Url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none" dirty="0" smtClean="0">
                          <a:solidFill>
                            <a:schemeClr val="tx1"/>
                          </a:solidFill>
                        </a:rPr>
                        <a:t>Organization </a:t>
                      </a:r>
                      <a:r>
                        <a:rPr lang="en-US" altLang="zh-CN" sz="1000" u="none" dirty="0" err="1" smtClean="0">
                          <a:solidFill>
                            <a:schemeClr val="tx1"/>
                          </a:solidFill>
                        </a:rPr>
                        <a:t>Mgt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List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14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Organization </a:t>
                      </a:r>
                      <a:r>
                        <a:rPr kumimoji="0" lang="en-US" altLang="zh-CN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Mgt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Org Detail Page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xx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</a:tbl>
          </a:graphicData>
        </a:graphic>
      </p:graphicFrame>
      <p:sp>
        <p:nvSpPr>
          <p:cNvPr id="125" name="圆角矩形 124"/>
          <p:cNvSpPr/>
          <p:nvPr/>
        </p:nvSpPr>
        <p:spPr>
          <a:xfrm>
            <a:off x="6248838" y="3910853"/>
            <a:ext cx="1279646" cy="22897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New 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1227909" y="3869183"/>
            <a:ext cx="1279646" cy="2529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New Menu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7829844" y="2047423"/>
            <a:ext cx="2352434" cy="284191"/>
            <a:chOff x="7824023" y="1594855"/>
            <a:chExt cx="2352434" cy="284191"/>
          </a:xfrm>
        </p:grpSpPr>
        <p:grpSp>
          <p:nvGrpSpPr>
            <p:cNvPr id="135" name="组合 134"/>
            <p:cNvGrpSpPr/>
            <p:nvPr/>
          </p:nvGrpSpPr>
          <p:grpSpPr>
            <a:xfrm>
              <a:off x="7824023" y="1594855"/>
              <a:ext cx="2352434" cy="284191"/>
              <a:chOff x="1370665" y="2459561"/>
              <a:chExt cx="2352434" cy="284191"/>
            </a:xfrm>
          </p:grpSpPr>
          <p:sp>
            <p:nvSpPr>
              <p:cNvPr id="139" name="流程图: 过程 138"/>
              <p:cNvSpPr/>
              <p:nvPr/>
            </p:nvSpPr>
            <p:spPr>
              <a:xfrm>
                <a:off x="2016346" y="2494410"/>
                <a:ext cx="1706753" cy="24934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Available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370665" y="2459561"/>
                <a:ext cx="611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Status:</a:t>
                </a:r>
                <a:endParaRPr lang="zh-CN" altLang="en-US" sz="1200" dirty="0"/>
              </a:p>
            </p:txBody>
          </p:sp>
        </p:grpSp>
        <p:sp>
          <p:nvSpPr>
            <p:cNvPr id="137" name="流程图: 合并 136"/>
            <p:cNvSpPr/>
            <p:nvPr/>
          </p:nvSpPr>
          <p:spPr>
            <a:xfrm>
              <a:off x="9927328" y="1723999"/>
              <a:ext cx="169200" cy="103032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Mail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Mail basic setup</a:t>
            </a:r>
          </a:p>
          <a:p>
            <a:r>
              <a:rPr lang="en-US" altLang="zh-CN" dirty="0" smtClean="0"/>
              <a:t>Mail template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Management – UI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1"/>
            <a:ext cx="9105457" cy="2428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243182" y="4663363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Save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0190" y="2800349"/>
            <a:ext cx="4348385" cy="218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8942545" y="4529188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Test Mail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855162" y="3356229"/>
            <a:ext cx="3872983" cy="307777"/>
            <a:chOff x="3044551" y="2713777"/>
            <a:chExt cx="3872983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44551" y="2713777"/>
              <a:ext cx="1064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Mail Server:</a:t>
              </a:r>
              <a:endParaRPr lang="zh-CN" altLang="en-US" sz="14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557460" y="2413112"/>
            <a:ext cx="2212931" cy="2564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Server Configuration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777531" y="2407624"/>
            <a:ext cx="2212931" cy="2619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Mail Templates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11022" y="3356229"/>
            <a:ext cx="2826172" cy="307777"/>
            <a:chOff x="3101709" y="2699489"/>
            <a:chExt cx="2826172" cy="307777"/>
          </a:xfrm>
        </p:grpSpPr>
        <p:sp>
          <p:nvSpPr>
            <p:cNvPr id="73" name="流程图: 过程 72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101709" y="2699489"/>
              <a:ext cx="924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Password:</a:t>
              </a:r>
              <a:endParaRPr lang="zh-CN" altLang="en-US" sz="1400" dirty="0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826925" y="2809093"/>
            <a:ext cx="2149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Use System Default Server:</a:t>
            </a:r>
            <a:endParaRPr lang="zh-CN" altLang="en-US" sz="14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983497" y="2883546"/>
            <a:ext cx="180000" cy="180000"/>
            <a:chOff x="7926380" y="4254077"/>
            <a:chExt cx="144000" cy="148934"/>
          </a:xfrm>
        </p:grpSpPr>
        <p:sp>
          <p:nvSpPr>
            <p:cNvPr id="86" name="矩形 85"/>
            <p:cNvSpPr/>
            <p:nvPr/>
          </p:nvSpPr>
          <p:spPr>
            <a:xfrm>
              <a:off x="7926380" y="425407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946273" y="4276346"/>
              <a:ext cx="124102" cy="126665"/>
              <a:chOff x="7802197" y="373398"/>
              <a:chExt cx="279453" cy="241174"/>
            </a:xfrm>
          </p:grpSpPr>
          <p:cxnSp>
            <p:nvCxnSpPr>
              <p:cNvPr id="88" name="直接连接符 87"/>
              <p:cNvCxnSpPr/>
              <p:nvPr/>
            </p:nvCxnSpPr>
            <p:spPr>
              <a:xfrm>
                <a:off x="7802197" y="414338"/>
                <a:ext cx="124103" cy="200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7926300" y="373398"/>
                <a:ext cx="155350" cy="2411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89"/>
          <p:cNvGrpSpPr/>
          <p:nvPr/>
        </p:nvGrpSpPr>
        <p:grpSpPr>
          <a:xfrm>
            <a:off x="7510982" y="2806396"/>
            <a:ext cx="3126212" cy="307777"/>
            <a:chOff x="2801669" y="2699489"/>
            <a:chExt cx="3126212" cy="307777"/>
          </a:xfrm>
        </p:grpSpPr>
        <p:sp>
          <p:nvSpPr>
            <p:cNvPr id="91" name="流程图: 过程 90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System Admin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801669" y="2699489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Sender Name:</a:t>
              </a:r>
              <a:endParaRPr lang="zh-CN" altLang="en-US" sz="14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394479" y="3903615"/>
            <a:ext cx="3240516" cy="307777"/>
            <a:chOff x="2687365" y="2699489"/>
            <a:chExt cx="3240516" cy="307777"/>
          </a:xfrm>
        </p:grpSpPr>
        <p:sp>
          <p:nvSpPr>
            <p:cNvPr id="94" name="流程图: 过程 93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System Admin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687365" y="2699489"/>
              <a:ext cx="1330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Receiver Name:</a:t>
              </a:r>
              <a:endParaRPr lang="zh-CN" altLang="en-US" sz="14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353904" y="279925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48327" y="394052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7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Management – UI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2"/>
            <a:ext cx="9105457" cy="1153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122894" y="3471153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609934" y="3464111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669418" y="2813295"/>
            <a:ext cx="4058727" cy="307777"/>
            <a:chOff x="2858807" y="2713777"/>
            <a:chExt cx="4058727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858807" y="2713777"/>
              <a:ext cx="1381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Template Name:</a:t>
              </a:r>
              <a:endParaRPr lang="zh-CN" altLang="en-US" sz="14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557460" y="2413112"/>
            <a:ext cx="2212931" cy="25644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Server Configuration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777531" y="2407625"/>
            <a:ext cx="2212931" cy="26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Mail Templates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770886" y="2823450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197"/>
              </p:ext>
            </p:extLst>
          </p:nvPr>
        </p:nvGraphicFramePr>
        <p:xfrm>
          <a:off x="2599903" y="4238647"/>
          <a:ext cx="9063015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8126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790303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861569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Template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Template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Task Notification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Sample</a:t>
                      </a:r>
                      <a:r>
                        <a:rPr lang="en-US" altLang="zh-CN" sz="1000" baseline="0" dirty="0" smtClean="0"/>
                        <a:t> mail template of Task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8675897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Account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User Account management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System Maintenance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Issue update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Notification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32752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8675900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Report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7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System Setup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95615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Management – UI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System Setup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4445"/>
            <a:ext cx="11744325" cy="38569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1712535" y="2268466"/>
            <a:ext cx="231814" cy="3918022"/>
            <a:chOff x="11444288" y="2527588"/>
            <a:chExt cx="220742" cy="2965813"/>
          </a:xfrm>
        </p:grpSpPr>
        <p:sp>
          <p:nvSpPr>
            <p:cNvPr id="41" name="流程图: 过程 40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合并 45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536031" y="2257424"/>
            <a:ext cx="0" cy="39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0025" y="2286000"/>
            <a:ext cx="2336006" cy="2563496"/>
            <a:chOff x="200025" y="2286000"/>
            <a:chExt cx="2336006" cy="2563496"/>
          </a:xfrm>
        </p:grpSpPr>
        <p:sp>
          <p:nvSpPr>
            <p:cNvPr id="49" name="矩形 48"/>
            <p:cNvSpPr/>
            <p:nvPr/>
          </p:nvSpPr>
          <p:spPr>
            <a:xfrm>
              <a:off x="200025" y="228600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Organization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025" y="2543174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025" y="2806396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Group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0025" y="3063570"/>
              <a:ext cx="2336006" cy="2571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Role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0025" y="3310569"/>
              <a:ext cx="2336006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Mail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025" y="356774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Notification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0025" y="3829039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Integration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0025" y="4086213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Backup Configuration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0025" y="4335147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Log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025" y="4592321"/>
              <a:ext cx="2336006" cy="257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Site Management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57462" y="2671762"/>
            <a:ext cx="9105457" cy="1153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122894" y="3471153"/>
            <a:ext cx="1054417" cy="277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Search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609934" y="3464111"/>
            <a:ext cx="945833" cy="2683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669418" y="2813295"/>
            <a:ext cx="4058727" cy="307777"/>
            <a:chOff x="2858807" y="2713777"/>
            <a:chExt cx="4058727" cy="307777"/>
          </a:xfrm>
        </p:grpSpPr>
        <p:sp>
          <p:nvSpPr>
            <p:cNvPr id="65" name="流程图: 过程 64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858807" y="2713777"/>
              <a:ext cx="1381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Template Name:</a:t>
              </a:r>
              <a:endParaRPr lang="zh-CN" altLang="en-US" sz="14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557460" y="2413112"/>
            <a:ext cx="2212931" cy="25644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Server Configuration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777531" y="2407625"/>
            <a:ext cx="2212931" cy="26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Mail Templates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770886" y="2823450"/>
            <a:ext cx="3311964" cy="307777"/>
            <a:chOff x="2744508" y="2699489"/>
            <a:chExt cx="3311964" cy="307777"/>
          </a:xfrm>
        </p:grpSpPr>
        <p:sp>
          <p:nvSpPr>
            <p:cNvPr id="61" name="流程图: 过程 60"/>
            <p:cNvSpPr/>
            <p:nvPr/>
          </p:nvSpPr>
          <p:spPr>
            <a:xfrm>
              <a:off x="4256247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2018-04-16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744508" y="2699489"/>
              <a:ext cx="147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 Of Creation:</a:t>
              </a:r>
              <a:endParaRPr lang="zh-CN" altLang="en-US" sz="1400" dirty="0"/>
            </a:p>
          </p:txBody>
        </p:sp>
      </p:grpSp>
      <p:graphicFrame>
        <p:nvGraphicFramePr>
          <p:cNvPr id="70" name="表格 69"/>
          <p:cNvGraphicFramePr>
            <a:graphicFrameLocks noGrp="1"/>
          </p:cNvGraphicFramePr>
          <p:nvPr>
            <p:extLst/>
          </p:nvPr>
        </p:nvGraphicFramePr>
        <p:xfrm>
          <a:off x="2599903" y="4238647"/>
          <a:ext cx="9063017" cy="17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503">
                  <a:extLst>
                    <a:ext uri="{9D8B030D-6E8A-4147-A177-3AD203B41FA5}">
                      <a16:colId xmlns:a16="http://schemas.microsoft.com/office/drawing/2014/main" val="3468547236"/>
                    </a:ext>
                  </a:extLst>
                </a:gridCol>
                <a:gridCol w="1510503">
                  <a:extLst>
                    <a:ext uri="{9D8B030D-6E8A-4147-A177-3AD203B41FA5}">
                      <a16:colId xmlns:a16="http://schemas.microsoft.com/office/drawing/2014/main" val="3345020136"/>
                    </a:ext>
                  </a:extLst>
                </a:gridCol>
                <a:gridCol w="1510503">
                  <a:extLst>
                    <a:ext uri="{9D8B030D-6E8A-4147-A177-3AD203B41FA5}">
                      <a16:colId xmlns:a16="http://schemas.microsoft.com/office/drawing/2014/main" val="1926757042"/>
                    </a:ext>
                  </a:extLst>
                </a:gridCol>
                <a:gridCol w="2325253">
                  <a:extLst>
                    <a:ext uri="{9D8B030D-6E8A-4147-A177-3AD203B41FA5}">
                      <a16:colId xmlns:a16="http://schemas.microsoft.com/office/drawing/2014/main" val="1026256127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3806741759"/>
                    </a:ext>
                  </a:extLst>
                </a:gridCol>
                <a:gridCol w="717974">
                  <a:extLst>
                    <a:ext uri="{9D8B030D-6E8A-4147-A177-3AD203B41FA5}">
                      <a16:colId xmlns:a16="http://schemas.microsoft.com/office/drawing/2014/main" val="2603450147"/>
                    </a:ext>
                  </a:extLst>
                </a:gridCol>
              </a:tblGrid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Template 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Module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Template Name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Summary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Time</a:t>
                      </a:r>
                      <a:r>
                        <a:rPr lang="en-US" altLang="zh-CN" sz="1200" baseline="0" dirty="0" smtClean="0"/>
                        <a:t> of Creation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9797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Task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Task Notification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Sample</a:t>
                      </a:r>
                      <a:r>
                        <a:rPr lang="en-US" altLang="zh-CN" sz="1000" baseline="0" dirty="0" smtClean="0"/>
                        <a:t> mail template of Task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91951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8675897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Management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User Account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User Account management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13300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8675898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System Setup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System Maintenance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6832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8675899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Issue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Issue update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Notification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327526"/>
                  </a:ext>
                </a:extLst>
              </a:tr>
              <a:tr h="29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8675900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Reports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Report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2018-04-16 16:30:00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Active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70821"/>
                  </a:ext>
                </a:extLst>
              </a:tr>
            </a:tbl>
          </a:graphicData>
        </a:graphic>
      </p:graphicFrame>
      <p:grpSp>
        <p:nvGrpSpPr>
          <p:cNvPr id="67" name="组合 66"/>
          <p:cNvGrpSpPr/>
          <p:nvPr/>
        </p:nvGrpSpPr>
        <p:grpSpPr>
          <a:xfrm>
            <a:off x="359455" y="1610354"/>
            <a:ext cx="11196312" cy="4576133"/>
            <a:chOff x="2157413" y="1671638"/>
            <a:chExt cx="8043862" cy="4171950"/>
          </a:xfrm>
        </p:grpSpPr>
        <p:sp>
          <p:nvSpPr>
            <p:cNvPr id="68" name="流程图: 过程 67"/>
            <p:cNvSpPr/>
            <p:nvPr/>
          </p:nvSpPr>
          <p:spPr>
            <a:xfrm>
              <a:off x="2157413" y="1671638"/>
              <a:ext cx="8043862" cy="417195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过程 68"/>
            <p:cNvSpPr/>
            <p:nvPr/>
          </p:nvSpPr>
          <p:spPr>
            <a:xfrm>
              <a:off x="2157413" y="1675375"/>
              <a:ext cx="8043862" cy="324876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/>
                <a:t>Mail Template Information</a:t>
              </a:r>
              <a:endParaRPr lang="zh-CN" altLang="en-US" sz="1600" dirty="0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9872672" y="1731225"/>
              <a:ext cx="214313" cy="2303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872673" y="1721818"/>
              <a:ext cx="214313" cy="219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9872673" y="1712642"/>
              <a:ext cx="214313" cy="241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603049" y="5104709"/>
            <a:ext cx="10382762" cy="10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Title of the Mail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Summary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Text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6" y="4204021"/>
            <a:ext cx="10410848" cy="894139"/>
          </a:xfrm>
          <a:prstGeom prst="rect">
            <a:avLst/>
          </a:prstGeom>
        </p:spPr>
      </p:pic>
      <p:grpSp>
        <p:nvGrpSpPr>
          <p:cNvPr id="75" name="组合 74"/>
          <p:cNvGrpSpPr/>
          <p:nvPr/>
        </p:nvGrpSpPr>
        <p:grpSpPr>
          <a:xfrm>
            <a:off x="11364006" y="1993012"/>
            <a:ext cx="194331" cy="4144183"/>
            <a:chOff x="11444288" y="2527588"/>
            <a:chExt cx="220742" cy="2965813"/>
          </a:xfrm>
        </p:grpSpPr>
        <p:sp>
          <p:nvSpPr>
            <p:cNvPr id="76" name="流程图: 过程 75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合并 79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流程图: 合并 80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603049" y="2031398"/>
            <a:ext cx="10396805" cy="179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6049042" y="2110075"/>
            <a:ext cx="4058727" cy="307777"/>
            <a:chOff x="2858807" y="2713777"/>
            <a:chExt cx="4058727" cy="307777"/>
          </a:xfrm>
        </p:grpSpPr>
        <p:sp>
          <p:nvSpPr>
            <p:cNvPr id="83" name="流程图: 过程 82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858807" y="2713777"/>
              <a:ext cx="1381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Template Name:</a:t>
              </a:r>
              <a:endParaRPr lang="zh-CN" altLang="en-US" sz="14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02995" y="2121147"/>
            <a:ext cx="3787255" cy="307777"/>
            <a:chOff x="3130279" y="2713777"/>
            <a:chExt cx="3787255" cy="307777"/>
          </a:xfrm>
        </p:grpSpPr>
        <p:sp>
          <p:nvSpPr>
            <p:cNvPr id="86" name="流程图: 过程 85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8675896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30279" y="2713777"/>
              <a:ext cx="110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Template ID:</a:t>
              </a:r>
              <a:endParaRPr lang="zh-CN" altLang="en-US" sz="1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12462" y="2541693"/>
            <a:ext cx="4087297" cy="307777"/>
            <a:chOff x="2830237" y="2713777"/>
            <a:chExt cx="4087297" cy="307777"/>
          </a:xfrm>
        </p:grpSpPr>
        <p:sp>
          <p:nvSpPr>
            <p:cNvPr id="89" name="流程图: 过程 88"/>
            <p:cNvSpPr/>
            <p:nvPr/>
          </p:nvSpPr>
          <p:spPr>
            <a:xfrm>
              <a:off x="4256247" y="2736900"/>
              <a:ext cx="2661287" cy="270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Active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830237" y="2713777"/>
              <a:ext cx="1398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Template Status:</a:t>
              </a:r>
              <a:endParaRPr lang="zh-CN" altLang="en-US" sz="1400" dirty="0"/>
            </a:p>
          </p:txBody>
        </p:sp>
      </p:grpSp>
      <p:sp>
        <p:nvSpPr>
          <p:cNvPr id="91" name="流程图: 合并 90"/>
          <p:cNvSpPr/>
          <p:nvPr/>
        </p:nvSpPr>
        <p:spPr>
          <a:xfrm>
            <a:off x="9855887" y="2652690"/>
            <a:ext cx="169200" cy="10303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6540538" y="3470492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Complete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8207058" y="3468376"/>
            <a:ext cx="899770" cy="2598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Cancel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9697486" y="3453081"/>
            <a:ext cx="1136920" cy="275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Other Versions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80813" y="2530317"/>
            <a:ext cx="3054775" cy="307777"/>
            <a:chOff x="2873106" y="2699489"/>
            <a:chExt cx="3054775" cy="307777"/>
          </a:xfrm>
        </p:grpSpPr>
        <p:sp>
          <p:nvSpPr>
            <p:cNvPr id="100" name="流程图: 过程 99"/>
            <p:cNvSpPr/>
            <p:nvPr/>
          </p:nvSpPr>
          <p:spPr>
            <a:xfrm>
              <a:off x="4127656" y="2736900"/>
              <a:ext cx="1800225" cy="2632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System Admin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873106" y="2699489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Sender Name: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9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</a:t>
            </a:r>
            <a:r>
              <a:rPr lang="en-US" altLang="zh-CN" dirty="0"/>
              <a:t>Flowcharts &amp; UX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- Project Management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4153564" y="57187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Flowchart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297164" y="2120142"/>
            <a:ext cx="617236" cy="293577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Start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2084545" y="2132930"/>
            <a:ext cx="1067991" cy="271387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</a:t>
            </a:r>
            <a:endParaRPr lang="zh-CN" altLang="en-US" sz="1200" dirty="0"/>
          </a:p>
        </p:txBody>
      </p:sp>
      <p:sp>
        <p:nvSpPr>
          <p:cNvPr id="11" name="流程图: 过程 10"/>
          <p:cNvSpPr/>
          <p:nvPr/>
        </p:nvSpPr>
        <p:spPr>
          <a:xfrm>
            <a:off x="3143784" y="3755730"/>
            <a:ext cx="1274462" cy="301923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Project Task</a:t>
            </a:r>
            <a:endParaRPr lang="zh-CN" altLang="en-US" sz="1200" dirty="0"/>
          </a:p>
        </p:txBody>
      </p:sp>
      <p:cxnSp>
        <p:nvCxnSpPr>
          <p:cNvPr id="17" name="肘形连接符 16"/>
          <p:cNvCxnSpPr>
            <a:stCxn id="5" idx="3"/>
            <a:endCxn id="10" idx="1"/>
          </p:cNvCxnSpPr>
          <p:nvPr/>
        </p:nvCxnSpPr>
        <p:spPr>
          <a:xfrm>
            <a:off x="914400" y="2266931"/>
            <a:ext cx="1170145" cy="1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1750390" y="2612869"/>
            <a:ext cx="1736299" cy="564809"/>
          </a:xfrm>
          <a:prstGeom prst="flowChartDecision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Manual Creation ?</a:t>
            </a:r>
            <a:endParaRPr lang="zh-CN" altLang="en-US" sz="1200" dirty="0"/>
          </a:p>
        </p:txBody>
      </p:sp>
      <p:cxnSp>
        <p:nvCxnSpPr>
          <p:cNvPr id="26" name="肘形连接符 25"/>
          <p:cNvCxnSpPr>
            <a:stCxn id="10" idx="2"/>
            <a:endCxn id="23" idx="0"/>
          </p:cNvCxnSpPr>
          <p:nvPr/>
        </p:nvCxnSpPr>
        <p:spPr>
          <a:xfrm rot="5400000">
            <a:off x="2514265" y="2508593"/>
            <a:ext cx="2085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过程 42"/>
          <p:cNvSpPr/>
          <p:nvPr/>
        </p:nvSpPr>
        <p:spPr>
          <a:xfrm>
            <a:off x="1343025" y="3743420"/>
            <a:ext cx="1546980" cy="327917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Existing Project Task</a:t>
            </a:r>
            <a:endParaRPr lang="zh-CN" altLang="en-US" sz="1200" dirty="0"/>
          </a:p>
        </p:txBody>
      </p:sp>
      <p:sp>
        <p:nvSpPr>
          <p:cNvPr id="31" name="流程图: 预定义过程 30"/>
          <p:cNvSpPr/>
          <p:nvPr/>
        </p:nvSpPr>
        <p:spPr>
          <a:xfrm>
            <a:off x="251088" y="3015806"/>
            <a:ext cx="1221767" cy="358931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Project Data Feed</a:t>
            </a:r>
            <a:endParaRPr lang="zh-CN" altLang="en-US" sz="1200" dirty="0"/>
          </a:p>
        </p:txBody>
      </p:sp>
      <p:cxnSp>
        <p:nvCxnSpPr>
          <p:cNvPr id="35" name="肘形连接符 34"/>
          <p:cNvCxnSpPr>
            <a:stCxn id="31" idx="2"/>
            <a:endCxn id="43" idx="1"/>
          </p:cNvCxnSpPr>
          <p:nvPr/>
        </p:nvCxnSpPr>
        <p:spPr>
          <a:xfrm rot="16200000" flipH="1">
            <a:off x="836177" y="3400531"/>
            <a:ext cx="532642" cy="481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3" idx="3"/>
            <a:endCxn id="11" idx="0"/>
          </p:cNvCxnSpPr>
          <p:nvPr/>
        </p:nvCxnSpPr>
        <p:spPr>
          <a:xfrm>
            <a:off x="3486689" y="2895274"/>
            <a:ext cx="294326" cy="860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3" idx="2"/>
            <a:endCxn id="43" idx="0"/>
          </p:cNvCxnSpPr>
          <p:nvPr/>
        </p:nvCxnSpPr>
        <p:spPr>
          <a:xfrm rot="5400000">
            <a:off x="2084657" y="3209537"/>
            <a:ext cx="565742" cy="502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766727" y="322054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2231702" y="31936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61" name="流程图: 过程 60"/>
          <p:cNvSpPr/>
          <p:nvPr/>
        </p:nvSpPr>
        <p:spPr>
          <a:xfrm>
            <a:off x="2349591" y="4811262"/>
            <a:ext cx="1605889" cy="367943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Fill Project Charter Information</a:t>
            </a:r>
            <a:endParaRPr lang="zh-CN" altLang="en-US" sz="1200" dirty="0"/>
          </a:p>
        </p:txBody>
      </p:sp>
      <p:cxnSp>
        <p:nvCxnSpPr>
          <p:cNvPr id="50" name="肘形连接符 49"/>
          <p:cNvCxnSpPr>
            <a:stCxn id="11" idx="2"/>
            <a:endCxn id="61" idx="0"/>
          </p:cNvCxnSpPr>
          <p:nvPr/>
        </p:nvCxnSpPr>
        <p:spPr>
          <a:xfrm rot="5400000">
            <a:off x="3089972" y="4120218"/>
            <a:ext cx="753609" cy="628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2"/>
            <a:endCxn id="61" idx="0"/>
          </p:cNvCxnSpPr>
          <p:nvPr/>
        </p:nvCxnSpPr>
        <p:spPr>
          <a:xfrm rot="16200000" flipH="1">
            <a:off x="2264563" y="3923288"/>
            <a:ext cx="739925" cy="1036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过程 64"/>
          <p:cNvSpPr/>
          <p:nvPr/>
        </p:nvSpPr>
        <p:spPr>
          <a:xfrm>
            <a:off x="2349590" y="5661383"/>
            <a:ext cx="1605889" cy="367943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ASDE/SQE Assignment</a:t>
            </a:r>
            <a:endParaRPr lang="zh-CN" altLang="en-US" sz="1200" dirty="0"/>
          </a:p>
        </p:txBody>
      </p:sp>
      <p:cxnSp>
        <p:nvCxnSpPr>
          <p:cNvPr id="54" name="肘形连接符 53"/>
          <p:cNvCxnSpPr>
            <a:stCxn id="61" idx="2"/>
            <a:endCxn id="65" idx="0"/>
          </p:cNvCxnSpPr>
          <p:nvPr/>
        </p:nvCxnSpPr>
        <p:spPr>
          <a:xfrm rot="5400000">
            <a:off x="2911447" y="5420294"/>
            <a:ext cx="4821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过程 67"/>
          <p:cNvSpPr/>
          <p:nvPr/>
        </p:nvSpPr>
        <p:spPr>
          <a:xfrm>
            <a:off x="8322284" y="1817992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 Assessment</a:t>
            </a:r>
            <a:endParaRPr lang="zh-CN" altLang="en-US" sz="1200" dirty="0"/>
          </a:p>
        </p:txBody>
      </p:sp>
      <p:sp>
        <p:nvSpPr>
          <p:cNvPr id="70" name="流程图: 决策 69"/>
          <p:cNvSpPr/>
          <p:nvPr/>
        </p:nvSpPr>
        <p:spPr>
          <a:xfrm>
            <a:off x="5185925" y="3828575"/>
            <a:ext cx="1711948" cy="362100"/>
          </a:xfrm>
          <a:prstGeom prst="flowChartDecision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Accept?</a:t>
            </a:r>
            <a:endParaRPr lang="zh-CN" altLang="en-US" sz="1200" dirty="0"/>
          </a:p>
        </p:txBody>
      </p:sp>
      <p:cxnSp>
        <p:nvCxnSpPr>
          <p:cNvPr id="63" name="肘形连接符 62"/>
          <p:cNvCxnSpPr>
            <a:stCxn id="65" idx="3"/>
            <a:endCxn id="99" idx="0"/>
          </p:cNvCxnSpPr>
          <p:nvPr/>
        </p:nvCxnSpPr>
        <p:spPr>
          <a:xfrm flipV="1">
            <a:off x="3955479" y="2166117"/>
            <a:ext cx="2047207" cy="3679238"/>
          </a:xfrm>
          <a:prstGeom prst="bentConnector4">
            <a:avLst>
              <a:gd name="adj1" fmla="val 29094"/>
              <a:gd name="adj2" fmla="val 106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70" idx="2"/>
            <a:endCxn id="65" idx="2"/>
          </p:cNvCxnSpPr>
          <p:nvPr/>
        </p:nvCxnSpPr>
        <p:spPr>
          <a:xfrm rot="5400000">
            <a:off x="3677892" y="3665318"/>
            <a:ext cx="1838651" cy="2889364"/>
          </a:xfrm>
          <a:prstGeom prst="bentConnector3">
            <a:avLst>
              <a:gd name="adj1" fmla="val 112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0" idx="3"/>
            <a:endCxn id="68" idx="1"/>
          </p:cNvCxnSpPr>
          <p:nvPr/>
        </p:nvCxnSpPr>
        <p:spPr>
          <a:xfrm flipV="1">
            <a:off x="6897873" y="1969067"/>
            <a:ext cx="1424411" cy="2040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预定义过程 84"/>
          <p:cNvSpPr/>
          <p:nvPr/>
        </p:nvSpPr>
        <p:spPr>
          <a:xfrm>
            <a:off x="6127515" y="2884002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Task By Part</a:t>
            </a:r>
            <a:endParaRPr lang="zh-CN" altLang="en-US" sz="1200" dirty="0"/>
          </a:p>
        </p:txBody>
      </p:sp>
      <p:cxnSp>
        <p:nvCxnSpPr>
          <p:cNvPr id="89" name="肘形连接符 88"/>
          <p:cNvCxnSpPr>
            <a:stCxn id="85" idx="2"/>
            <a:endCxn id="70" idx="0"/>
          </p:cNvCxnSpPr>
          <p:nvPr/>
        </p:nvCxnSpPr>
        <p:spPr>
          <a:xfrm rot="5400000">
            <a:off x="6127487" y="3195174"/>
            <a:ext cx="547813" cy="718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预定义过程 93"/>
          <p:cNvSpPr/>
          <p:nvPr/>
        </p:nvSpPr>
        <p:spPr>
          <a:xfrm>
            <a:off x="4681914" y="2884001"/>
            <a:ext cx="1266743" cy="396763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Update Task By Part</a:t>
            </a:r>
            <a:endParaRPr lang="zh-CN" altLang="en-US" sz="1200" dirty="0"/>
          </a:p>
        </p:txBody>
      </p:sp>
      <p:sp>
        <p:nvSpPr>
          <p:cNvPr id="99" name="流程图: 决策 98"/>
          <p:cNvSpPr/>
          <p:nvPr/>
        </p:nvSpPr>
        <p:spPr>
          <a:xfrm>
            <a:off x="5146712" y="2166117"/>
            <a:ext cx="1711948" cy="362100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Task?</a:t>
            </a:r>
            <a:endParaRPr lang="zh-CN" altLang="en-US" sz="1200" dirty="0"/>
          </a:p>
        </p:txBody>
      </p:sp>
      <p:cxnSp>
        <p:nvCxnSpPr>
          <p:cNvPr id="112" name="肘形连接符 111"/>
          <p:cNvCxnSpPr>
            <a:stCxn id="99" idx="2"/>
            <a:endCxn id="94" idx="0"/>
          </p:cNvCxnSpPr>
          <p:nvPr/>
        </p:nvCxnSpPr>
        <p:spPr>
          <a:xfrm rot="5400000">
            <a:off x="5481094" y="2362409"/>
            <a:ext cx="355784" cy="68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99" idx="2"/>
            <a:endCxn id="85" idx="0"/>
          </p:cNvCxnSpPr>
          <p:nvPr/>
        </p:nvCxnSpPr>
        <p:spPr>
          <a:xfrm rot="16200000" flipH="1">
            <a:off x="6203894" y="2327008"/>
            <a:ext cx="355785" cy="758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94" idx="2"/>
            <a:endCxn id="70" idx="0"/>
          </p:cNvCxnSpPr>
          <p:nvPr/>
        </p:nvCxnSpPr>
        <p:spPr>
          <a:xfrm rot="16200000" flipH="1">
            <a:off x="5404687" y="3191362"/>
            <a:ext cx="547811" cy="726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6758527" y="257434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904739" y="25768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644179" y="426800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7025837" y="407133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  <p:cxnSp>
        <p:nvCxnSpPr>
          <p:cNvPr id="139" name="直接连接符 138"/>
          <p:cNvCxnSpPr/>
          <p:nvPr/>
        </p:nvCxnSpPr>
        <p:spPr>
          <a:xfrm>
            <a:off x="-1" y="1700213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4418246" y="1143000"/>
            <a:ext cx="0" cy="5214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415789" y="1316769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6317406" y="131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44" name="流程图: 过程 143"/>
          <p:cNvSpPr/>
          <p:nvPr/>
        </p:nvSpPr>
        <p:spPr>
          <a:xfrm>
            <a:off x="7860158" y="3604541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Trigger PPAP</a:t>
            </a:r>
            <a:endParaRPr lang="zh-CN" altLang="en-US" sz="1200" dirty="0"/>
          </a:p>
        </p:txBody>
      </p:sp>
      <p:sp>
        <p:nvSpPr>
          <p:cNvPr id="145" name="流程图: 过程 144"/>
          <p:cNvSpPr/>
          <p:nvPr/>
        </p:nvSpPr>
        <p:spPr>
          <a:xfrm>
            <a:off x="9312565" y="3599394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Trigger PPQP</a:t>
            </a:r>
            <a:endParaRPr lang="zh-CN" altLang="en-US" sz="1200" dirty="0"/>
          </a:p>
        </p:txBody>
      </p:sp>
      <p:sp>
        <p:nvSpPr>
          <p:cNvPr id="146" name="流程图: 过程 145"/>
          <p:cNvSpPr/>
          <p:nvPr/>
        </p:nvSpPr>
        <p:spPr>
          <a:xfrm>
            <a:off x="10755965" y="3599394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Trigger APQP </a:t>
            </a:r>
            <a:endParaRPr lang="zh-CN" altLang="en-US" sz="1200" dirty="0"/>
          </a:p>
        </p:txBody>
      </p:sp>
      <p:sp>
        <p:nvSpPr>
          <p:cNvPr id="147" name="流程图: 过程 146"/>
          <p:cNvSpPr/>
          <p:nvPr/>
        </p:nvSpPr>
        <p:spPr>
          <a:xfrm>
            <a:off x="8315466" y="2660615"/>
            <a:ext cx="1280379" cy="359586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Supplier Assignment</a:t>
            </a:r>
            <a:endParaRPr lang="zh-CN" altLang="en-US" sz="1200" dirty="0"/>
          </a:p>
        </p:txBody>
      </p:sp>
      <p:cxnSp>
        <p:nvCxnSpPr>
          <p:cNvPr id="149" name="肘形连接符 148"/>
          <p:cNvCxnSpPr>
            <a:stCxn id="68" idx="2"/>
            <a:endCxn id="147" idx="0"/>
          </p:cNvCxnSpPr>
          <p:nvPr/>
        </p:nvCxnSpPr>
        <p:spPr>
          <a:xfrm rot="16200000" flipH="1">
            <a:off x="8685419" y="2390377"/>
            <a:ext cx="5404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流程图: 预定义过程 152"/>
          <p:cNvSpPr/>
          <p:nvPr/>
        </p:nvSpPr>
        <p:spPr>
          <a:xfrm>
            <a:off x="10770252" y="4435244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APQP Task</a:t>
            </a:r>
            <a:endParaRPr lang="zh-CN" altLang="en-US" sz="1200" dirty="0"/>
          </a:p>
        </p:txBody>
      </p:sp>
      <p:cxnSp>
        <p:nvCxnSpPr>
          <p:cNvPr id="155" name="肘形连接符 154"/>
          <p:cNvCxnSpPr>
            <a:stCxn id="147" idx="2"/>
            <a:endCxn id="144" idx="0"/>
          </p:cNvCxnSpPr>
          <p:nvPr/>
        </p:nvCxnSpPr>
        <p:spPr>
          <a:xfrm rot="5400000">
            <a:off x="8432423" y="3081308"/>
            <a:ext cx="584340" cy="462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47" idx="2"/>
            <a:endCxn id="145" idx="0"/>
          </p:cNvCxnSpPr>
          <p:nvPr/>
        </p:nvCxnSpPr>
        <p:spPr>
          <a:xfrm rot="16200000" flipH="1">
            <a:off x="9161200" y="2814657"/>
            <a:ext cx="579193" cy="99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47" idx="2"/>
            <a:endCxn id="146" idx="0"/>
          </p:cNvCxnSpPr>
          <p:nvPr/>
        </p:nvCxnSpPr>
        <p:spPr>
          <a:xfrm rot="16200000" flipH="1">
            <a:off x="9882900" y="2092957"/>
            <a:ext cx="579193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流程图: 预定义过程 159"/>
          <p:cNvSpPr/>
          <p:nvPr/>
        </p:nvSpPr>
        <p:spPr>
          <a:xfrm>
            <a:off x="9312565" y="4427484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PPQP Task</a:t>
            </a:r>
            <a:endParaRPr lang="zh-CN" altLang="en-US" sz="1200" dirty="0"/>
          </a:p>
        </p:txBody>
      </p:sp>
      <p:sp>
        <p:nvSpPr>
          <p:cNvPr id="161" name="流程图: 预定义过程 160"/>
          <p:cNvSpPr/>
          <p:nvPr/>
        </p:nvSpPr>
        <p:spPr>
          <a:xfrm>
            <a:off x="7859516" y="4428086"/>
            <a:ext cx="1262106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 PPAP Task</a:t>
            </a:r>
            <a:endParaRPr lang="zh-CN" altLang="en-US" sz="1200" dirty="0"/>
          </a:p>
        </p:txBody>
      </p:sp>
      <p:cxnSp>
        <p:nvCxnSpPr>
          <p:cNvPr id="163" name="肘形连接符 162"/>
          <p:cNvCxnSpPr>
            <a:stCxn id="144" idx="2"/>
            <a:endCxn id="161" idx="0"/>
          </p:cNvCxnSpPr>
          <p:nvPr/>
        </p:nvCxnSpPr>
        <p:spPr>
          <a:xfrm rot="5400000">
            <a:off x="8231352" y="4165908"/>
            <a:ext cx="521395" cy="2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145" idx="2"/>
            <a:endCxn id="160" idx="0"/>
          </p:cNvCxnSpPr>
          <p:nvPr/>
        </p:nvCxnSpPr>
        <p:spPr>
          <a:xfrm rot="16200000" flipH="1">
            <a:off x="9682966" y="4164513"/>
            <a:ext cx="5259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146" idx="2"/>
            <a:endCxn id="153" idx="0"/>
          </p:cNvCxnSpPr>
          <p:nvPr/>
        </p:nvCxnSpPr>
        <p:spPr>
          <a:xfrm rot="16200000" flipH="1">
            <a:off x="11129630" y="4161250"/>
            <a:ext cx="533700" cy="14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流程图: 过程 171"/>
          <p:cNvSpPr/>
          <p:nvPr/>
        </p:nvSpPr>
        <p:spPr>
          <a:xfrm>
            <a:off x="10522309" y="203003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Manual Action</a:t>
            </a:r>
            <a:endParaRPr lang="zh-CN" altLang="en-US" sz="1200" dirty="0"/>
          </a:p>
        </p:txBody>
      </p:sp>
      <p:sp>
        <p:nvSpPr>
          <p:cNvPr id="173" name="流程图: 预定义过程 172"/>
          <p:cNvSpPr/>
          <p:nvPr/>
        </p:nvSpPr>
        <p:spPr>
          <a:xfrm>
            <a:off x="10522309" y="633437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Background Program</a:t>
            </a:r>
            <a:endParaRPr lang="zh-CN" altLang="en-US" sz="1200" dirty="0"/>
          </a:p>
        </p:txBody>
      </p:sp>
      <p:sp>
        <p:nvSpPr>
          <p:cNvPr id="174" name="椭圆 173"/>
          <p:cNvSpPr/>
          <p:nvPr/>
        </p:nvSpPr>
        <p:spPr>
          <a:xfrm>
            <a:off x="9768120" y="5866786"/>
            <a:ext cx="355630" cy="3250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176" name="肘形连接符 175"/>
          <p:cNvCxnSpPr>
            <a:stCxn id="161" idx="2"/>
            <a:endCxn id="174" idx="0"/>
          </p:cNvCxnSpPr>
          <p:nvPr/>
        </p:nvCxnSpPr>
        <p:spPr>
          <a:xfrm rot="16200000" flipH="1">
            <a:off x="8697282" y="4618133"/>
            <a:ext cx="1041940" cy="1455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60" idx="2"/>
            <a:endCxn id="174" idx="0"/>
          </p:cNvCxnSpPr>
          <p:nvPr/>
        </p:nvCxnSpPr>
        <p:spPr>
          <a:xfrm rot="5400000">
            <a:off x="9424665" y="5345514"/>
            <a:ext cx="104254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53" idx="2"/>
            <a:endCxn id="174" idx="0"/>
          </p:cNvCxnSpPr>
          <p:nvPr/>
        </p:nvCxnSpPr>
        <p:spPr>
          <a:xfrm rot="5400000">
            <a:off x="10157389" y="4620551"/>
            <a:ext cx="1034782" cy="1457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691237" y="1754032"/>
            <a:ext cx="355630" cy="3250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cxnSp>
        <p:nvCxnSpPr>
          <p:cNvPr id="189" name="肘形连接符 188"/>
          <p:cNvCxnSpPr>
            <a:stCxn id="187" idx="4"/>
            <a:endCxn id="146" idx="0"/>
          </p:cNvCxnSpPr>
          <p:nvPr/>
        </p:nvCxnSpPr>
        <p:spPr>
          <a:xfrm rot="5400000">
            <a:off x="10869053" y="2599394"/>
            <a:ext cx="1520283" cy="479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3564" y="57187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Flowchart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0522309" y="203003"/>
            <a:ext cx="1266742" cy="302150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Manual Action</a:t>
            </a:r>
            <a:endParaRPr lang="zh-CN" altLang="en-US" sz="1200" dirty="0"/>
          </a:p>
        </p:txBody>
      </p:sp>
      <p:sp>
        <p:nvSpPr>
          <p:cNvPr id="6" name="流程图: 预定义过程 5"/>
          <p:cNvSpPr/>
          <p:nvPr/>
        </p:nvSpPr>
        <p:spPr>
          <a:xfrm>
            <a:off x="10522309" y="633437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Background Program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-1" y="1700213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99823" y="1316769"/>
            <a:ext cx="0" cy="5214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15789" y="13167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10" name="流程图: 终止 9"/>
          <p:cNvSpPr/>
          <p:nvPr/>
        </p:nvSpPr>
        <p:spPr>
          <a:xfrm>
            <a:off x="8857412" y="5532615"/>
            <a:ext cx="742951" cy="249487"/>
          </a:xfrm>
          <a:prstGeom prst="flowChartTerminato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189" y="1789665"/>
            <a:ext cx="355630" cy="3250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3" name="流程图: 过程 12"/>
          <p:cNvSpPr/>
          <p:nvPr/>
        </p:nvSpPr>
        <p:spPr>
          <a:xfrm>
            <a:off x="848487" y="1751571"/>
            <a:ext cx="1266742" cy="388874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Accept APQP Task</a:t>
            </a:r>
            <a:endParaRPr lang="zh-CN" altLang="en-US" sz="1200" dirty="0"/>
          </a:p>
        </p:txBody>
      </p:sp>
      <p:cxnSp>
        <p:nvCxnSpPr>
          <p:cNvPr id="15" name="肘形连接符 14"/>
          <p:cNvCxnSpPr>
            <a:stCxn id="12" idx="6"/>
            <a:endCxn id="13" idx="1"/>
          </p:cNvCxnSpPr>
          <p:nvPr/>
        </p:nvCxnSpPr>
        <p:spPr>
          <a:xfrm flipV="1">
            <a:off x="399819" y="1946008"/>
            <a:ext cx="448668" cy="6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868752" y="2506580"/>
            <a:ext cx="1215055" cy="613921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Comments &amp; Upload Attachments</a:t>
            </a:r>
            <a:endParaRPr lang="zh-CN" altLang="en-US" sz="1200" dirty="0"/>
          </a:p>
        </p:txBody>
      </p:sp>
      <p:cxnSp>
        <p:nvCxnSpPr>
          <p:cNvPr id="29" name="肘形连接符 28"/>
          <p:cNvCxnSpPr>
            <a:stCxn id="13" idx="2"/>
            <a:endCxn id="25" idx="0"/>
          </p:cNvCxnSpPr>
          <p:nvPr/>
        </p:nvCxnSpPr>
        <p:spPr>
          <a:xfrm rot="5400000">
            <a:off x="1296002" y="2320723"/>
            <a:ext cx="366135" cy="5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预定义过程 33"/>
          <p:cNvSpPr/>
          <p:nvPr/>
        </p:nvSpPr>
        <p:spPr>
          <a:xfrm>
            <a:off x="515961" y="5432500"/>
            <a:ext cx="881416" cy="349602"/>
          </a:xfrm>
          <a:prstGeom prst="flowChartPredefined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update</a:t>
            </a:r>
            <a:endParaRPr lang="zh-CN" altLang="en-US" sz="1200" dirty="0"/>
          </a:p>
        </p:txBody>
      </p:sp>
      <p:sp>
        <p:nvSpPr>
          <p:cNvPr id="39" name="流程图: 决策 38"/>
          <p:cNvSpPr/>
          <p:nvPr/>
        </p:nvSpPr>
        <p:spPr>
          <a:xfrm>
            <a:off x="151322" y="4609337"/>
            <a:ext cx="1606041" cy="414344"/>
          </a:xfrm>
          <a:prstGeom prst="flowChartDecision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Approved?</a:t>
            </a:r>
            <a:endParaRPr lang="zh-CN" altLang="en-US" sz="1200" dirty="0"/>
          </a:p>
        </p:txBody>
      </p:sp>
      <p:cxnSp>
        <p:nvCxnSpPr>
          <p:cNvPr id="41" name="肘形连接符 40"/>
          <p:cNvCxnSpPr>
            <a:stCxn id="25" idx="1"/>
            <a:endCxn id="39" idx="0"/>
          </p:cNvCxnSpPr>
          <p:nvPr/>
        </p:nvCxnSpPr>
        <p:spPr>
          <a:xfrm rot="10800000" flipH="1" flipV="1">
            <a:off x="868751" y="2813541"/>
            <a:ext cx="85591" cy="1795796"/>
          </a:xfrm>
          <a:prstGeom prst="bentConnector4">
            <a:avLst>
              <a:gd name="adj1" fmla="val -267084"/>
              <a:gd name="adj2" fmla="val 58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9" idx="2"/>
            <a:endCxn id="34" idx="0"/>
          </p:cNvCxnSpPr>
          <p:nvPr/>
        </p:nvCxnSpPr>
        <p:spPr>
          <a:xfrm rot="16200000" flipH="1">
            <a:off x="751097" y="5226927"/>
            <a:ext cx="408819" cy="2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14377" y="508959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49" name="流程图: 过程 48"/>
          <p:cNvSpPr/>
          <p:nvPr/>
        </p:nvSpPr>
        <p:spPr>
          <a:xfrm>
            <a:off x="2350883" y="3586597"/>
            <a:ext cx="1215055" cy="613921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Submit for Approval</a:t>
            </a:r>
            <a:endParaRPr lang="zh-CN" altLang="en-US" sz="1200" dirty="0"/>
          </a:p>
        </p:txBody>
      </p:sp>
      <p:cxnSp>
        <p:nvCxnSpPr>
          <p:cNvPr id="51" name="肘形连接符 50"/>
          <p:cNvCxnSpPr>
            <a:stCxn id="25" idx="2"/>
            <a:endCxn id="49" idx="1"/>
          </p:cNvCxnSpPr>
          <p:nvPr/>
        </p:nvCxnSpPr>
        <p:spPr>
          <a:xfrm rot="16200000" flipH="1">
            <a:off x="1527053" y="3069727"/>
            <a:ext cx="773057" cy="874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17406" y="131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54" name="流程图: 过程 53"/>
          <p:cNvSpPr/>
          <p:nvPr/>
        </p:nvSpPr>
        <p:spPr>
          <a:xfrm>
            <a:off x="6510564" y="2271183"/>
            <a:ext cx="1215055" cy="372222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Assessment &amp; Comments</a:t>
            </a:r>
            <a:endParaRPr lang="zh-CN" altLang="en-US" sz="1200" dirty="0"/>
          </a:p>
        </p:txBody>
      </p:sp>
      <p:sp>
        <p:nvSpPr>
          <p:cNvPr id="55" name="流程图: 预定义过程 54"/>
          <p:cNvSpPr/>
          <p:nvPr/>
        </p:nvSpPr>
        <p:spPr>
          <a:xfrm>
            <a:off x="4520378" y="2260715"/>
            <a:ext cx="1266743" cy="396760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Approval Task</a:t>
            </a:r>
            <a:endParaRPr lang="zh-CN" altLang="en-US" sz="1200" dirty="0"/>
          </a:p>
        </p:txBody>
      </p:sp>
      <p:cxnSp>
        <p:nvCxnSpPr>
          <p:cNvPr id="57" name="肘形连接符 56"/>
          <p:cNvCxnSpPr>
            <a:stCxn id="49" idx="3"/>
            <a:endCxn id="55" idx="1"/>
          </p:cNvCxnSpPr>
          <p:nvPr/>
        </p:nvCxnSpPr>
        <p:spPr>
          <a:xfrm flipV="1">
            <a:off x="3565938" y="2459095"/>
            <a:ext cx="954440" cy="143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5" idx="3"/>
            <a:endCxn id="54" idx="1"/>
          </p:cNvCxnSpPr>
          <p:nvPr/>
        </p:nvCxnSpPr>
        <p:spPr>
          <a:xfrm flipV="1">
            <a:off x="5787121" y="2457294"/>
            <a:ext cx="723443" cy="1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决策 59"/>
          <p:cNvSpPr/>
          <p:nvPr/>
        </p:nvSpPr>
        <p:spPr>
          <a:xfrm>
            <a:off x="8422607" y="2246371"/>
            <a:ext cx="1606041" cy="414344"/>
          </a:xfrm>
          <a:prstGeom prst="flowChartDecision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Approved?</a:t>
            </a:r>
            <a:endParaRPr lang="zh-CN" altLang="en-US" sz="1200" dirty="0"/>
          </a:p>
        </p:txBody>
      </p:sp>
      <p:cxnSp>
        <p:nvCxnSpPr>
          <p:cNvPr id="62" name="肘形连接符 61"/>
          <p:cNvCxnSpPr>
            <a:stCxn id="60" idx="0"/>
            <a:endCxn id="25" idx="3"/>
          </p:cNvCxnSpPr>
          <p:nvPr/>
        </p:nvCxnSpPr>
        <p:spPr>
          <a:xfrm rot="16200000" flipH="1" flipV="1">
            <a:off x="5371133" y="-1040955"/>
            <a:ext cx="567170" cy="7141821"/>
          </a:xfrm>
          <a:prstGeom prst="bentConnector4">
            <a:avLst>
              <a:gd name="adj1" fmla="val -40305"/>
              <a:gd name="adj2" fmla="val 82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4" idx="3"/>
            <a:endCxn id="60" idx="1"/>
          </p:cNvCxnSpPr>
          <p:nvPr/>
        </p:nvCxnSpPr>
        <p:spPr>
          <a:xfrm flipV="1">
            <a:off x="7725619" y="2453543"/>
            <a:ext cx="696988" cy="3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225627" y="19394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78" name="流程图: 过程 77"/>
          <p:cNvSpPr/>
          <p:nvPr/>
        </p:nvSpPr>
        <p:spPr>
          <a:xfrm>
            <a:off x="8620202" y="3339217"/>
            <a:ext cx="1215055" cy="372222"/>
          </a:xfrm>
          <a:prstGeom prst="flowChartProcess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Close Task</a:t>
            </a:r>
            <a:endParaRPr lang="zh-CN" altLang="en-US" sz="1200" dirty="0"/>
          </a:p>
        </p:txBody>
      </p:sp>
      <p:cxnSp>
        <p:nvCxnSpPr>
          <p:cNvPr id="80" name="肘形连接符 79"/>
          <p:cNvCxnSpPr>
            <a:stCxn id="60" idx="2"/>
            <a:endCxn id="78" idx="0"/>
          </p:cNvCxnSpPr>
          <p:nvPr/>
        </p:nvCxnSpPr>
        <p:spPr>
          <a:xfrm rot="16200000" flipH="1">
            <a:off x="8887428" y="2998915"/>
            <a:ext cx="678502" cy="2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决策 80"/>
          <p:cNvSpPr/>
          <p:nvPr/>
        </p:nvSpPr>
        <p:spPr>
          <a:xfrm>
            <a:off x="8425868" y="4402165"/>
            <a:ext cx="1606041" cy="414344"/>
          </a:xfrm>
          <a:prstGeom prst="flowChartDecision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Reopen?</a:t>
            </a:r>
            <a:endParaRPr lang="zh-CN" altLang="en-US" sz="1200" dirty="0"/>
          </a:p>
        </p:txBody>
      </p:sp>
      <p:cxnSp>
        <p:nvCxnSpPr>
          <p:cNvPr id="83" name="肘形连接符 82"/>
          <p:cNvCxnSpPr>
            <a:stCxn id="78" idx="2"/>
            <a:endCxn id="81" idx="0"/>
          </p:cNvCxnSpPr>
          <p:nvPr/>
        </p:nvCxnSpPr>
        <p:spPr>
          <a:xfrm rot="16200000" flipH="1">
            <a:off x="8882946" y="4056222"/>
            <a:ext cx="690726" cy="1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1" idx="2"/>
            <a:endCxn id="10" idx="0"/>
          </p:cNvCxnSpPr>
          <p:nvPr/>
        </p:nvCxnSpPr>
        <p:spPr>
          <a:xfrm rot="5400000">
            <a:off x="8870836" y="5174562"/>
            <a:ext cx="7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213764" y="287730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9213764" y="502306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88" name="椭圆 87"/>
          <p:cNvSpPr/>
          <p:nvPr/>
        </p:nvSpPr>
        <p:spPr>
          <a:xfrm>
            <a:off x="11155680" y="1798435"/>
            <a:ext cx="355630" cy="3250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cxnSp>
        <p:nvCxnSpPr>
          <p:cNvPr id="90" name="肘形连接符 89"/>
          <p:cNvCxnSpPr>
            <a:stCxn id="81" idx="3"/>
            <a:endCxn id="88" idx="4"/>
          </p:cNvCxnSpPr>
          <p:nvPr/>
        </p:nvCxnSpPr>
        <p:spPr>
          <a:xfrm flipV="1">
            <a:off x="10031909" y="2123514"/>
            <a:ext cx="1301586" cy="2485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0789546" y="440528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Flowcharts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3564" y="571879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Data Table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11149" y="1155569"/>
            <a:ext cx="1308100" cy="1005873"/>
            <a:chOff x="457200" y="1521428"/>
            <a:chExt cx="1308100" cy="1005873"/>
          </a:xfrm>
        </p:grpSpPr>
        <p:grpSp>
          <p:nvGrpSpPr>
            <p:cNvPr id="50" name="组合 49"/>
            <p:cNvGrpSpPr/>
            <p:nvPr/>
          </p:nvGrpSpPr>
          <p:grpSpPr>
            <a:xfrm>
              <a:off x="457200" y="1521428"/>
              <a:ext cx="1308100" cy="1005873"/>
              <a:chOff x="2476500" y="1521427"/>
              <a:chExt cx="1054100" cy="107088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476500" y="1521427"/>
                <a:ext cx="1054100" cy="1070881"/>
                <a:chOff x="2476500" y="1521427"/>
                <a:chExt cx="1054100" cy="107088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2476500" y="1521427"/>
                  <a:ext cx="1054100" cy="1070881"/>
                  <a:chOff x="2971800" y="2258027"/>
                  <a:chExt cx="1803400" cy="1070881"/>
                </a:xfrm>
              </p:grpSpPr>
              <p:sp>
                <p:nvSpPr>
                  <p:cNvPr id="63" name="矩形 62"/>
                  <p:cNvSpPr/>
                  <p:nvPr/>
                </p:nvSpPr>
                <p:spPr>
                  <a:xfrm>
                    <a:off x="2971800" y="2260600"/>
                    <a:ext cx="1803400" cy="10683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PROJECT_HISTORY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61" name="矩形 60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VER_ID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矩形 55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PRO_ID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457200" y="2118943"/>
              <a:ext cx="1308100" cy="1963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76500" y="1521427"/>
            <a:ext cx="1524000" cy="1247173"/>
            <a:chOff x="2476500" y="1521427"/>
            <a:chExt cx="1524000" cy="1247173"/>
          </a:xfrm>
        </p:grpSpPr>
        <p:grpSp>
          <p:nvGrpSpPr>
            <p:cNvPr id="18" name="组合 17"/>
            <p:cNvGrpSpPr/>
            <p:nvPr/>
          </p:nvGrpSpPr>
          <p:grpSpPr>
            <a:xfrm>
              <a:off x="2476500" y="1521427"/>
              <a:ext cx="1524000" cy="1247173"/>
              <a:chOff x="2476500" y="1521427"/>
              <a:chExt cx="1054100" cy="124717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476500" y="1521427"/>
                <a:ext cx="1054100" cy="1247173"/>
                <a:chOff x="2476500" y="1521427"/>
                <a:chExt cx="1054100" cy="1247173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476500" y="1521427"/>
                  <a:ext cx="1054100" cy="1247173"/>
                  <a:chOff x="2971800" y="2258027"/>
                  <a:chExt cx="1803400" cy="1247173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971800" y="2260600"/>
                    <a:ext cx="1803400" cy="1244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PROJECT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6" name="矩形 15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PROJECT_ID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矩形 45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VERSION_ID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76500" y="4734527"/>
            <a:ext cx="1524000" cy="1247173"/>
            <a:chOff x="2476500" y="1521427"/>
            <a:chExt cx="1524000" cy="1247173"/>
          </a:xfrm>
        </p:grpSpPr>
        <p:grpSp>
          <p:nvGrpSpPr>
            <p:cNvPr id="68" name="组合 67"/>
            <p:cNvGrpSpPr/>
            <p:nvPr/>
          </p:nvGrpSpPr>
          <p:grpSpPr>
            <a:xfrm>
              <a:off x="2476500" y="1521427"/>
              <a:ext cx="1524000" cy="1247173"/>
              <a:chOff x="2476500" y="1521427"/>
              <a:chExt cx="1054100" cy="1247173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476500" y="1521427"/>
                <a:ext cx="1054100" cy="1247173"/>
                <a:chOff x="2476500" y="1521427"/>
                <a:chExt cx="1054100" cy="1247173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2476500" y="1521427"/>
                  <a:ext cx="1054100" cy="1247173"/>
                  <a:chOff x="2971800" y="2258027"/>
                  <a:chExt cx="1803400" cy="1247173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2971800" y="2260600"/>
                    <a:ext cx="1803400" cy="1244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PART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73" name="矩形 72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PART_ID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矩形 70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VERSION_ID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76500" y="3199228"/>
            <a:ext cx="1841500" cy="1247173"/>
            <a:chOff x="2476500" y="1521427"/>
            <a:chExt cx="1524000" cy="1247173"/>
          </a:xfrm>
        </p:grpSpPr>
        <p:grpSp>
          <p:nvGrpSpPr>
            <p:cNvPr id="82" name="组合 81"/>
            <p:cNvGrpSpPr/>
            <p:nvPr/>
          </p:nvGrpSpPr>
          <p:grpSpPr>
            <a:xfrm>
              <a:off x="2476500" y="1521427"/>
              <a:ext cx="1524000" cy="1247173"/>
              <a:chOff x="2476500" y="1521427"/>
              <a:chExt cx="1054100" cy="1247173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2476500" y="1521427"/>
                <a:ext cx="1054100" cy="1247173"/>
                <a:chOff x="2476500" y="1521427"/>
                <a:chExt cx="1054100" cy="1247173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2476500" y="1521427"/>
                  <a:ext cx="1054100" cy="1247173"/>
                  <a:chOff x="2971800" y="2258027"/>
                  <a:chExt cx="1803400" cy="1247173"/>
                </a:xfrm>
              </p:grpSpPr>
              <p:sp>
                <p:nvSpPr>
                  <p:cNvPr id="95" name="矩形 94"/>
                  <p:cNvSpPr/>
                  <p:nvPr/>
                </p:nvSpPr>
                <p:spPr>
                  <a:xfrm>
                    <a:off x="2971800" y="2260600"/>
                    <a:ext cx="1803400" cy="1244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PROJECT_PART_RELATION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94" name="矩形 93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PROJECT_ID (FK)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矩形 91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PART_ID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1149" y="5008976"/>
            <a:ext cx="1308100" cy="1005873"/>
            <a:chOff x="457200" y="1521428"/>
            <a:chExt cx="1308100" cy="1005873"/>
          </a:xfrm>
        </p:grpSpPr>
        <p:grpSp>
          <p:nvGrpSpPr>
            <p:cNvPr id="98" name="组合 97"/>
            <p:cNvGrpSpPr/>
            <p:nvPr/>
          </p:nvGrpSpPr>
          <p:grpSpPr>
            <a:xfrm>
              <a:off x="457200" y="1521428"/>
              <a:ext cx="1308100" cy="1005873"/>
              <a:chOff x="2476500" y="1521427"/>
              <a:chExt cx="1054100" cy="1070881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2476500" y="1521427"/>
                <a:ext cx="1054100" cy="1070881"/>
                <a:chOff x="2476500" y="1521427"/>
                <a:chExt cx="1054100" cy="1070881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2476500" y="1521427"/>
                  <a:ext cx="1054100" cy="1070881"/>
                  <a:chOff x="2971800" y="2258027"/>
                  <a:chExt cx="1803400" cy="1070881"/>
                </a:xfrm>
              </p:grpSpPr>
              <p:sp>
                <p:nvSpPr>
                  <p:cNvPr id="104" name="矩形 103"/>
                  <p:cNvSpPr/>
                  <p:nvPr/>
                </p:nvSpPr>
                <p:spPr>
                  <a:xfrm>
                    <a:off x="2971800" y="2260600"/>
                    <a:ext cx="1803400" cy="10683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PART_HISTORY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03" name="矩形 102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VER_ID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矩形 100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PART_ID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57200" y="2118943"/>
              <a:ext cx="1308100" cy="1963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肘形连接符 29"/>
          <p:cNvCxnSpPr>
            <a:stCxn id="73" idx="1"/>
            <a:endCxn id="92" idx="1"/>
          </p:cNvCxnSpPr>
          <p:nvPr/>
        </p:nvCxnSpPr>
        <p:spPr>
          <a:xfrm rot="10800000">
            <a:off x="2476500" y="3734713"/>
            <a:ext cx="12700" cy="133551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6" idx="1"/>
            <a:endCxn id="94" idx="1"/>
          </p:cNvCxnSpPr>
          <p:nvPr/>
        </p:nvCxnSpPr>
        <p:spPr>
          <a:xfrm rot="10800000" flipV="1">
            <a:off x="2476500" y="1857130"/>
            <a:ext cx="12700" cy="167780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8267443" y="1088087"/>
            <a:ext cx="1524000" cy="1745093"/>
            <a:chOff x="2476500" y="1521427"/>
            <a:chExt cx="1524000" cy="174509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2476500" y="1521427"/>
              <a:ext cx="1524000" cy="1745093"/>
              <a:chOff x="2476500" y="1521427"/>
              <a:chExt cx="1054100" cy="1745093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2476500" y="1521427"/>
                <a:ext cx="1054100" cy="1745093"/>
                <a:chOff x="2476500" y="1521427"/>
                <a:chExt cx="1054100" cy="1745093"/>
              </a:xfrm>
            </p:grpSpPr>
            <p:grpSp>
              <p:nvGrpSpPr>
                <p:cNvPr id="120" name="组合 119"/>
                <p:cNvGrpSpPr/>
                <p:nvPr/>
              </p:nvGrpSpPr>
              <p:grpSpPr>
                <a:xfrm>
                  <a:off x="2476500" y="1521427"/>
                  <a:ext cx="1054100" cy="1745093"/>
                  <a:chOff x="2971800" y="2258027"/>
                  <a:chExt cx="1803400" cy="1745093"/>
                </a:xfrm>
              </p:grpSpPr>
              <p:sp>
                <p:nvSpPr>
                  <p:cNvPr id="122" name="矩形 121"/>
                  <p:cNvSpPr/>
                  <p:nvPr/>
                </p:nvSpPr>
                <p:spPr>
                  <a:xfrm>
                    <a:off x="2971800" y="2260599"/>
                    <a:ext cx="1803400" cy="17425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TASK_HISTORY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21" name="矩形 120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VER_ID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9" name="矩形 118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TASK_ID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肘形连接符 35"/>
          <p:cNvCxnSpPr>
            <a:stCxn id="112" idx="3"/>
            <a:endCxn id="119" idx="1"/>
          </p:cNvCxnSpPr>
          <p:nvPr/>
        </p:nvCxnSpPr>
        <p:spPr>
          <a:xfrm flipV="1">
            <a:off x="7611076" y="1623572"/>
            <a:ext cx="656367" cy="13970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6" idx="3"/>
            <a:endCxn id="125" idx="1"/>
          </p:cNvCxnSpPr>
          <p:nvPr/>
        </p:nvCxnSpPr>
        <p:spPr>
          <a:xfrm>
            <a:off x="4000500" y="1857131"/>
            <a:ext cx="2085116" cy="1974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6" idx="3"/>
            <a:endCxn id="126" idx="1"/>
          </p:cNvCxnSpPr>
          <p:nvPr/>
        </p:nvCxnSpPr>
        <p:spPr>
          <a:xfrm>
            <a:off x="4000500" y="2056912"/>
            <a:ext cx="2085116" cy="1970743"/>
          </a:xfrm>
          <a:prstGeom prst="bentConnector3">
            <a:avLst>
              <a:gd name="adj1" fmla="val 27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71" idx="3"/>
            <a:endCxn id="126" idx="1"/>
          </p:cNvCxnSpPr>
          <p:nvPr/>
        </p:nvCxnSpPr>
        <p:spPr>
          <a:xfrm flipV="1">
            <a:off x="4000500" y="4027655"/>
            <a:ext cx="2085116" cy="1242357"/>
          </a:xfrm>
          <a:prstGeom prst="bentConnector3">
            <a:avLst>
              <a:gd name="adj1" fmla="val 28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73" idx="3"/>
            <a:endCxn id="125" idx="1"/>
          </p:cNvCxnSpPr>
          <p:nvPr/>
        </p:nvCxnSpPr>
        <p:spPr>
          <a:xfrm flipV="1">
            <a:off x="4000500" y="3831781"/>
            <a:ext cx="2085116" cy="1238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8411176" y="3287015"/>
            <a:ext cx="1524000" cy="1258761"/>
            <a:chOff x="2476500" y="1521427"/>
            <a:chExt cx="1524000" cy="125876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476500" y="1521427"/>
              <a:ext cx="1524000" cy="1258761"/>
              <a:chOff x="2476500" y="1521427"/>
              <a:chExt cx="1054100" cy="1258761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2476500" y="1521427"/>
                <a:ext cx="1054100" cy="1258761"/>
                <a:chOff x="2476500" y="1521427"/>
                <a:chExt cx="1054100" cy="1258761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2476500" y="1521427"/>
                  <a:ext cx="1054100" cy="1258761"/>
                  <a:chOff x="2971800" y="2258027"/>
                  <a:chExt cx="1803400" cy="1258761"/>
                </a:xfrm>
              </p:grpSpPr>
              <p:sp>
                <p:nvSpPr>
                  <p:cNvPr id="137" name="矩形 136"/>
                  <p:cNvSpPr/>
                  <p:nvPr/>
                </p:nvSpPr>
                <p:spPr>
                  <a:xfrm>
                    <a:off x="2971800" y="2260600"/>
                    <a:ext cx="1803400" cy="12561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38" name="矩形 137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TEMPLATE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36" name="矩形 135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TEMPLATE_ID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VERSION_ID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矩形 131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0447810" y="1712426"/>
            <a:ext cx="1524000" cy="1745093"/>
            <a:chOff x="2476500" y="1521427"/>
            <a:chExt cx="1524000" cy="174509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2476500" y="1521427"/>
              <a:ext cx="1524000" cy="1745093"/>
              <a:chOff x="2476500" y="1521427"/>
              <a:chExt cx="1054100" cy="1745093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2476500" y="1521427"/>
                <a:ext cx="1054100" cy="1745093"/>
                <a:chOff x="2476500" y="1521427"/>
                <a:chExt cx="1054100" cy="1745093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476500" y="1521427"/>
                  <a:ext cx="1054100" cy="1745093"/>
                  <a:chOff x="2971800" y="2258027"/>
                  <a:chExt cx="1803400" cy="1745093"/>
                </a:xfrm>
              </p:grpSpPr>
              <p:sp>
                <p:nvSpPr>
                  <p:cNvPr id="147" name="矩形 146"/>
                  <p:cNvSpPr/>
                  <p:nvPr/>
                </p:nvSpPr>
                <p:spPr>
                  <a:xfrm>
                    <a:off x="2971800" y="2260599"/>
                    <a:ext cx="1803400" cy="17425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TEMPLATE_HISTORY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46" name="矩形 145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VER_ID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矩形 143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TEMPLATE_ID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矩形 141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0" name="肘形连接符 149"/>
          <p:cNvCxnSpPr>
            <a:stCxn id="136" idx="3"/>
            <a:endCxn id="144" idx="1"/>
          </p:cNvCxnSpPr>
          <p:nvPr/>
        </p:nvCxnSpPr>
        <p:spPr>
          <a:xfrm flipV="1">
            <a:off x="9935176" y="2247911"/>
            <a:ext cx="512634" cy="13748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8411176" y="4932243"/>
            <a:ext cx="1837724" cy="1353615"/>
            <a:chOff x="2476500" y="1521427"/>
            <a:chExt cx="1524000" cy="135361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2476500" y="1521427"/>
              <a:ext cx="1524000" cy="1353615"/>
              <a:chOff x="2476500" y="1521427"/>
              <a:chExt cx="1054100" cy="135361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2476500" y="1521427"/>
                <a:ext cx="1054100" cy="1353615"/>
                <a:chOff x="2476500" y="1521427"/>
                <a:chExt cx="1054100" cy="1353615"/>
              </a:xfrm>
            </p:grpSpPr>
            <p:grpSp>
              <p:nvGrpSpPr>
                <p:cNvPr id="156" name="组合 155"/>
                <p:cNvGrpSpPr/>
                <p:nvPr/>
              </p:nvGrpSpPr>
              <p:grpSpPr>
                <a:xfrm>
                  <a:off x="2476500" y="1521427"/>
                  <a:ext cx="1054100" cy="1353615"/>
                  <a:chOff x="2971800" y="2258027"/>
                  <a:chExt cx="1803400" cy="1353615"/>
                </a:xfrm>
              </p:grpSpPr>
              <p:sp>
                <p:nvSpPr>
                  <p:cNvPr id="158" name="矩形 157"/>
                  <p:cNvSpPr/>
                  <p:nvPr/>
                </p:nvSpPr>
                <p:spPr>
                  <a:xfrm>
                    <a:off x="2971800" y="2260599"/>
                    <a:ext cx="1803400" cy="1351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59" name="矩形 158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TEMPLATE_ITEMS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57" name="矩形 156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TEMPLATE_ITEM_ID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矩形 154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VERSION_ID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2476500" y="2365295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TEMPLATE_VER_ID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10535595" y="4059696"/>
            <a:ext cx="1524000" cy="1745093"/>
            <a:chOff x="2476500" y="1521427"/>
            <a:chExt cx="1524000" cy="1745093"/>
          </a:xfrm>
        </p:grpSpPr>
        <p:grpSp>
          <p:nvGrpSpPr>
            <p:cNvPr id="161" name="组合 160"/>
            <p:cNvGrpSpPr/>
            <p:nvPr/>
          </p:nvGrpSpPr>
          <p:grpSpPr>
            <a:xfrm>
              <a:off x="2476500" y="1521427"/>
              <a:ext cx="1524000" cy="1745093"/>
              <a:chOff x="2476500" y="1521427"/>
              <a:chExt cx="1054100" cy="1745093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476500" y="1521427"/>
                <a:ext cx="1054100" cy="1745093"/>
                <a:chOff x="2476500" y="1521427"/>
                <a:chExt cx="1054100" cy="1745093"/>
              </a:xfrm>
            </p:grpSpPr>
            <p:grpSp>
              <p:nvGrpSpPr>
                <p:cNvPr id="165" name="组合 164"/>
                <p:cNvGrpSpPr/>
                <p:nvPr/>
              </p:nvGrpSpPr>
              <p:grpSpPr>
                <a:xfrm>
                  <a:off x="2476500" y="1521427"/>
                  <a:ext cx="1054100" cy="1745093"/>
                  <a:chOff x="2971800" y="2258027"/>
                  <a:chExt cx="1803400" cy="1745093"/>
                </a:xfrm>
              </p:grpSpPr>
              <p:sp>
                <p:nvSpPr>
                  <p:cNvPr id="167" name="矩形 166"/>
                  <p:cNvSpPr/>
                  <p:nvPr/>
                </p:nvSpPr>
                <p:spPr>
                  <a:xfrm>
                    <a:off x="2971800" y="2260599"/>
                    <a:ext cx="1803400" cy="17425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68" name="矩形 167"/>
                  <p:cNvSpPr/>
                  <p:nvPr/>
                </p:nvSpPr>
                <p:spPr>
                  <a:xfrm>
                    <a:off x="2971800" y="2258027"/>
                    <a:ext cx="1803400" cy="23117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/>
                      <a:t>TEM_ITEMS_HISTORY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166" name="矩形 165"/>
                <p:cNvSpPr/>
                <p:nvPr/>
              </p:nvSpPr>
              <p:spPr>
                <a:xfrm>
                  <a:off x="2476500" y="1752601"/>
                  <a:ext cx="1054100" cy="2090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VER_ID  (PK)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矩形 163"/>
              <p:cNvSpPr/>
              <p:nvPr/>
            </p:nvSpPr>
            <p:spPr>
              <a:xfrm>
                <a:off x="2476500" y="1952382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TEM_ITEM_ID (FK)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矩形 161"/>
            <p:cNvSpPr/>
            <p:nvPr/>
          </p:nvSpPr>
          <p:spPr>
            <a:xfrm>
              <a:off x="2476500" y="215265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矩形 168"/>
          <p:cNvSpPr/>
          <p:nvPr/>
        </p:nvSpPr>
        <p:spPr>
          <a:xfrm>
            <a:off x="8411176" y="5576165"/>
            <a:ext cx="1837724" cy="195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TEMPLATE_ID (FK)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73" name="肘形连接符 172"/>
          <p:cNvCxnSpPr>
            <a:stCxn id="157" idx="3"/>
            <a:endCxn id="164" idx="1"/>
          </p:cNvCxnSpPr>
          <p:nvPr/>
        </p:nvCxnSpPr>
        <p:spPr>
          <a:xfrm flipV="1">
            <a:off x="10248900" y="4595181"/>
            <a:ext cx="286695" cy="672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69" idx="1"/>
            <a:endCxn id="136" idx="1"/>
          </p:cNvCxnSpPr>
          <p:nvPr/>
        </p:nvCxnSpPr>
        <p:spPr>
          <a:xfrm rot="10800000">
            <a:off x="8411176" y="3622720"/>
            <a:ext cx="12700" cy="205138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78" idx="3"/>
            <a:endCxn id="155" idx="1"/>
          </p:cNvCxnSpPr>
          <p:nvPr/>
        </p:nvCxnSpPr>
        <p:spPr>
          <a:xfrm>
            <a:off x="7609616" y="4812989"/>
            <a:ext cx="801560" cy="6547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77" idx="3"/>
            <a:endCxn id="157" idx="1"/>
          </p:cNvCxnSpPr>
          <p:nvPr/>
        </p:nvCxnSpPr>
        <p:spPr>
          <a:xfrm>
            <a:off x="7611076" y="4622517"/>
            <a:ext cx="800100" cy="645430"/>
          </a:xfrm>
          <a:prstGeom prst="bentConnector3">
            <a:avLst>
              <a:gd name="adj1" fmla="val 33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08" idx="3"/>
            <a:endCxn id="136" idx="1"/>
          </p:cNvCxnSpPr>
          <p:nvPr/>
        </p:nvCxnSpPr>
        <p:spPr>
          <a:xfrm flipV="1">
            <a:off x="7611076" y="3622719"/>
            <a:ext cx="800100" cy="6059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76" idx="3"/>
            <a:endCxn id="134" idx="1"/>
          </p:cNvCxnSpPr>
          <p:nvPr/>
        </p:nvCxnSpPr>
        <p:spPr>
          <a:xfrm flipV="1">
            <a:off x="7611076" y="3822500"/>
            <a:ext cx="800100" cy="608065"/>
          </a:xfrm>
          <a:prstGeom prst="bentConnector3">
            <a:avLst>
              <a:gd name="adj1" fmla="val 33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800600" y="5386217"/>
            <a:ext cx="2357438" cy="1290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Value of TASK_TYPE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1, project task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2, part task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3, APQP task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4, PPAP task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5, PPQP 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肘形连接符 6"/>
          <p:cNvCxnSpPr>
            <a:stCxn id="56" idx="3"/>
            <a:endCxn id="16" idx="1"/>
          </p:cNvCxnSpPr>
          <p:nvPr/>
        </p:nvCxnSpPr>
        <p:spPr>
          <a:xfrm>
            <a:off x="1619249" y="1658548"/>
            <a:ext cx="857251" cy="1985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1" idx="3"/>
            <a:endCxn id="46" idx="1"/>
          </p:cNvCxnSpPr>
          <p:nvPr/>
        </p:nvCxnSpPr>
        <p:spPr>
          <a:xfrm>
            <a:off x="1619249" y="1470895"/>
            <a:ext cx="857251" cy="586017"/>
          </a:xfrm>
          <a:prstGeom prst="bentConnector3">
            <a:avLst>
              <a:gd name="adj1" fmla="val 3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3" idx="3"/>
            <a:endCxn id="71" idx="1"/>
          </p:cNvCxnSpPr>
          <p:nvPr/>
        </p:nvCxnSpPr>
        <p:spPr>
          <a:xfrm flipV="1">
            <a:off x="1619249" y="5270012"/>
            <a:ext cx="857251" cy="542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01" idx="3"/>
            <a:endCxn id="73" idx="1"/>
          </p:cNvCxnSpPr>
          <p:nvPr/>
        </p:nvCxnSpPr>
        <p:spPr>
          <a:xfrm flipV="1">
            <a:off x="1619249" y="5070231"/>
            <a:ext cx="857251" cy="441724"/>
          </a:xfrm>
          <a:prstGeom prst="bentConnector3">
            <a:avLst>
              <a:gd name="adj1" fmla="val 3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6" idx="1"/>
            <a:endCxn id="155" idx="3"/>
          </p:cNvCxnSpPr>
          <p:nvPr/>
        </p:nvCxnSpPr>
        <p:spPr>
          <a:xfrm rot="10800000" flipV="1">
            <a:off x="10248901" y="4395400"/>
            <a:ext cx="286695" cy="1072328"/>
          </a:xfrm>
          <a:prstGeom prst="bentConnector3">
            <a:avLst>
              <a:gd name="adj1" fmla="val 69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4" idx="3"/>
            <a:endCxn id="146" idx="1"/>
          </p:cNvCxnSpPr>
          <p:nvPr/>
        </p:nvCxnSpPr>
        <p:spPr>
          <a:xfrm flipV="1">
            <a:off x="9935176" y="2048130"/>
            <a:ext cx="512634" cy="1774370"/>
          </a:xfrm>
          <a:prstGeom prst="bentConnector3">
            <a:avLst>
              <a:gd name="adj1" fmla="val 360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21" idx="1"/>
            <a:endCxn id="149" idx="3"/>
          </p:cNvCxnSpPr>
          <p:nvPr/>
        </p:nvCxnSpPr>
        <p:spPr>
          <a:xfrm rot="10800000" flipV="1">
            <a:off x="7609617" y="1423790"/>
            <a:ext cx="657827" cy="2020275"/>
          </a:xfrm>
          <a:prstGeom prst="bentConnector3">
            <a:avLst>
              <a:gd name="adj1" fmla="val 67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6085616" y="2657379"/>
            <a:ext cx="1525460" cy="2610568"/>
            <a:chOff x="6085616" y="2657379"/>
            <a:chExt cx="1525460" cy="261056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6087076" y="2657379"/>
              <a:ext cx="1524000" cy="2610568"/>
              <a:chOff x="2476500" y="1521427"/>
              <a:chExt cx="1054100" cy="2412852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2476500" y="1521427"/>
                <a:ext cx="1054100" cy="2412852"/>
                <a:chOff x="2971800" y="2258027"/>
                <a:chExt cx="1803400" cy="2412852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2971800" y="2260599"/>
                  <a:ext cx="1803400" cy="24102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2971800" y="2258027"/>
                  <a:ext cx="1803400" cy="23117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smtClean="0"/>
                    <a:t>TASK</a:t>
                  </a:r>
                  <a:endParaRPr lang="zh-CN" altLang="en-US" sz="1000" dirty="0"/>
                </a:p>
              </p:txBody>
            </p:sp>
          </p:grpSp>
          <p:sp>
            <p:nvSpPr>
              <p:cNvPr id="112" name="矩形 111"/>
              <p:cNvSpPr/>
              <p:nvPr/>
            </p:nvSpPr>
            <p:spPr>
              <a:xfrm>
                <a:off x="2476500" y="1752601"/>
                <a:ext cx="1054100" cy="209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TASK_ID  (PK)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6087076" y="3131198"/>
              <a:ext cx="1524000" cy="209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PAERENT_ID (PK)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87076" y="4130708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TEMPLATE_ID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6087076" y="3544197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TASK_TYPE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85616" y="3733844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OBJECT_ID (FK)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085616" y="3929718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OBJECT_VER_ID (FK)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085616" y="4910956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…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6087076" y="4332628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TEMP_VER_ID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6087076" y="4524580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TEMP_ITEM_ID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6085616" y="4715052"/>
              <a:ext cx="1524000" cy="19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TEMP_ITEM_VER_ID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085616" y="3339536"/>
              <a:ext cx="1524000" cy="209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VERSION_ID  (FK)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8409588" y="5972897"/>
            <a:ext cx="1837724" cy="195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…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134" idx="1"/>
            <a:endCxn id="153" idx="1"/>
          </p:cNvCxnSpPr>
          <p:nvPr/>
        </p:nvCxnSpPr>
        <p:spPr>
          <a:xfrm rot="10800000" flipV="1">
            <a:off x="8411176" y="3822500"/>
            <a:ext cx="12700" cy="2051548"/>
          </a:xfrm>
          <a:prstGeom prst="bentConnector3">
            <a:avLst>
              <a:gd name="adj1" fmla="val 1012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Data Table Definition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04986" y="1614489"/>
            <a:ext cx="2500313" cy="2128837"/>
            <a:chOff x="4257675" y="1700213"/>
            <a:chExt cx="2500313" cy="2128837"/>
          </a:xfrm>
        </p:grpSpPr>
        <p:sp>
          <p:nvSpPr>
            <p:cNvPr id="3" name="矩形 2"/>
            <p:cNvSpPr/>
            <p:nvPr/>
          </p:nvSpPr>
          <p:spPr>
            <a:xfrm>
              <a:off x="4257675" y="2043113"/>
              <a:ext cx="2500313" cy="1785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ACTIVITY_ID (PK)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CREATE_TIME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CLOSE_TIME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TASK_ID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TASK_VERSION</a:t>
              </a:r>
            </a:p>
            <a:p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57675" y="1700213"/>
              <a:ext cx="2500313" cy="3429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Activity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9710" y="1614489"/>
            <a:ext cx="2500313" cy="2128837"/>
            <a:chOff x="4257675" y="1700213"/>
            <a:chExt cx="2500313" cy="2128837"/>
          </a:xfrm>
        </p:grpSpPr>
        <p:sp>
          <p:nvSpPr>
            <p:cNvPr id="7" name="矩形 6"/>
            <p:cNvSpPr/>
            <p:nvPr/>
          </p:nvSpPr>
          <p:spPr>
            <a:xfrm>
              <a:off x="4257675" y="2043113"/>
              <a:ext cx="2500313" cy="1785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TASK_ID (PK)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PARENT_ID (PK)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VERSION_ID (FK)</a:t>
              </a:r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57675" y="1700213"/>
              <a:ext cx="2500313" cy="3429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362475" y="277617"/>
            <a:ext cx="3539014" cy="851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60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143705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Main Form – Area Definition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2550375"/>
            <a:ext cx="8696494" cy="32253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96111" y="2257425"/>
            <a:ext cx="2336007" cy="2690296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Task Tree View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572305" y="2902464"/>
            <a:ext cx="9379189" cy="3129450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Display Area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572437" y="2575771"/>
            <a:ext cx="9371914" cy="297138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dirty="0" smtClean="0"/>
              <a:t>Task Toolbar Area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00024" y="1465155"/>
            <a:ext cx="11744326" cy="375174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Header Area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68522" y="2278764"/>
            <a:ext cx="9371914" cy="289211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dirty="0" smtClean="0"/>
              <a:t>Project Menu Area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00024" y="1903396"/>
            <a:ext cx="11744326" cy="375174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Menu Area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3" name="组合 72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22" name="直接连接符 121"/>
              <p:cNvCxnSpPr>
                <a:endCxn id="121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27" name="肘形连接符 126"/>
              <p:cNvCxnSpPr>
                <a:stCxn id="121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stCxn id="121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肘形连接符 128"/>
              <p:cNvCxnSpPr>
                <a:stCxn id="121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肘形连接符 129"/>
              <p:cNvCxnSpPr>
                <a:stCxn id="121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118" idx="1"/>
                <a:endCxn id="11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7" name="直接连接符 116"/>
              <p:cNvCxnSpPr>
                <a:stCxn id="116" idx="1"/>
                <a:endCxn id="116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13" idx="1"/>
                <a:endCxn id="113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4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5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9" name="矩形 8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摘录 12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200023" y="5096629"/>
            <a:ext cx="2365138" cy="1074254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Area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Supplier Login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01" y="1100136"/>
            <a:ext cx="8118158" cy="50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07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6729413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Charter– Start Screen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64" name="组合 6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03" name="直接连接符 102"/>
              <p:cNvCxnSpPr>
                <a:endCxn id="10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08" name="肘形连接符 107"/>
              <p:cNvCxnSpPr>
                <a:stCxn id="102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>
                <a:stCxn id="102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102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肘形连接符 110"/>
              <p:cNvCxnSpPr>
                <a:stCxn id="102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9" idx="1"/>
                <a:endCxn id="9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94" idx="1"/>
                <a:endCxn id="9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91" idx="1"/>
                <a:endCxn id="91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>
                <a:stCxn id="89" idx="1"/>
                <a:endCxn id="8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66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67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84" name="矩形 83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流程图: 摘录 111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8" name="直接连接符 117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1838765" y="2438619"/>
            <a:ext cx="1924325" cy="3020746"/>
            <a:chOff x="1838765" y="2438619"/>
            <a:chExt cx="1924325" cy="30207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0" name="文本框 119"/>
            <p:cNvSpPr txBox="1"/>
            <p:nvPr/>
          </p:nvSpPr>
          <p:spPr>
            <a:xfrm>
              <a:off x="1842992" y="2438619"/>
              <a:ext cx="192009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Project</a:t>
              </a:r>
              <a:endParaRPr lang="zh-CN" altLang="en-US" sz="12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842992" y="2706624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842992" y="298537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Part</a:t>
              </a:r>
              <a:endParaRPr lang="zh-CN" altLang="en-US" sz="12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842992" y="3528783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Publish</a:t>
              </a:r>
              <a:endParaRPr lang="zh-CN" altLang="en-US" sz="12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842992" y="3802561"/>
              <a:ext cx="1920098" cy="461665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842992" y="4079560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842992" y="4360038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Project Schedule</a:t>
              </a:r>
              <a:endParaRPr lang="zh-CN" altLang="en-US" sz="12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842992" y="4640255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838765" y="518236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 Project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838765" y="491155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838765" y="3251201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Parts</a:t>
              </a:r>
              <a:endParaRPr lang="zh-CN" altLang="en-US" sz="1200" dirty="0"/>
            </a:p>
          </p:txBody>
        </p:sp>
      </p:grpSp>
      <p:sp>
        <p:nvSpPr>
          <p:cNvPr id="9" name="圆角矩形标注 8"/>
          <p:cNvSpPr/>
          <p:nvPr/>
        </p:nvSpPr>
        <p:spPr>
          <a:xfrm>
            <a:off x="4639456" y="3870990"/>
            <a:ext cx="1471721" cy="681998"/>
          </a:xfrm>
          <a:prstGeom prst="wedgeRoundRectCallout">
            <a:avLst>
              <a:gd name="adj1" fmla="val -130034"/>
              <a:gd name="adj2" fmla="val -2342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Create New Project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Charter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Manually create and import from external system</a:t>
            </a:r>
          </a:p>
          <a:p>
            <a:r>
              <a:rPr lang="en-US" altLang="zh-CN" dirty="0" smtClean="0"/>
              <a:t>Project hierarchy view in explore tree view</a:t>
            </a:r>
          </a:p>
          <a:p>
            <a:r>
              <a:rPr lang="en-US" altLang="zh-CN" dirty="0" smtClean="0"/>
              <a:t>Sub project, project members, parts, attachments, comments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6792807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 – Project Detail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2850913" y="2599729"/>
            <a:ext cx="2578337" cy="261610"/>
            <a:chOff x="2858807" y="2713777"/>
            <a:chExt cx="2578337" cy="261610"/>
          </a:xfrm>
        </p:grpSpPr>
        <p:sp>
          <p:nvSpPr>
            <p:cNvPr id="74" name="流程图: 过程 73"/>
            <p:cNvSpPr/>
            <p:nvPr/>
          </p:nvSpPr>
          <p:spPr>
            <a:xfrm>
              <a:off x="3913343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858807" y="2713777"/>
              <a:ext cx="1002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Name:</a:t>
              </a:r>
              <a:endParaRPr lang="zh-CN" altLang="en-US" sz="11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874390" y="2590343"/>
            <a:ext cx="2649777" cy="261610"/>
            <a:chOff x="2858807" y="2713777"/>
            <a:chExt cx="2649777" cy="261610"/>
          </a:xfrm>
        </p:grpSpPr>
        <p:sp>
          <p:nvSpPr>
            <p:cNvPr id="81" name="流程图: 过程 80"/>
            <p:cNvSpPr/>
            <p:nvPr/>
          </p:nvSpPr>
          <p:spPr>
            <a:xfrm>
              <a:off x="3984783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58807" y="2713777"/>
              <a:ext cx="1132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Number:</a:t>
              </a:r>
              <a:endParaRPr lang="zh-CN" altLang="en-US" sz="11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50913" y="4917055"/>
            <a:ext cx="8521937" cy="812252"/>
            <a:chOff x="2850913" y="5045642"/>
            <a:chExt cx="8521937" cy="812252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50"/>
              <a:ext cx="8521937" cy="7797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919121" y="5096320"/>
              <a:ext cx="10800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59942"/>
              </p:ext>
            </p:extLst>
          </p:nvPr>
        </p:nvGraphicFramePr>
        <p:xfrm>
          <a:off x="3177261" y="5149563"/>
          <a:ext cx="786924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4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1573848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157384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573848">
                  <a:extLst>
                    <a:ext uri="{9D8B030D-6E8A-4147-A177-3AD203B41FA5}">
                      <a16:colId xmlns:a16="http://schemas.microsoft.com/office/drawing/2014/main" val="688055206"/>
                    </a:ext>
                  </a:extLst>
                </a:gridCol>
                <a:gridCol w="1573848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KickOff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DV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PV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SOP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 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2842691" y="2952991"/>
            <a:ext cx="5681476" cy="261610"/>
            <a:chOff x="2858807" y="2713777"/>
            <a:chExt cx="5681476" cy="261610"/>
          </a:xfrm>
        </p:grpSpPr>
        <p:sp>
          <p:nvSpPr>
            <p:cNvPr id="97" name="流程图: 过程 96"/>
            <p:cNvSpPr/>
            <p:nvPr/>
          </p:nvSpPr>
          <p:spPr>
            <a:xfrm>
              <a:off x="3913343" y="2736900"/>
              <a:ext cx="4626940" cy="19524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858807" y="271377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Customer Info:</a:t>
              </a:r>
              <a:endParaRPr lang="zh-CN" altLang="en-US" sz="11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908065" y="3350784"/>
            <a:ext cx="5624324" cy="261610"/>
            <a:chOff x="2915959" y="2713777"/>
            <a:chExt cx="5624324" cy="261610"/>
          </a:xfrm>
        </p:grpSpPr>
        <p:sp>
          <p:nvSpPr>
            <p:cNvPr id="108" name="流程图: 过程 107"/>
            <p:cNvSpPr/>
            <p:nvPr/>
          </p:nvSpPr>
          <p:spPr>
            <a:xfrm>
              <a:off x="3913343" y="2736900"/>
              <a:ext cx="4626940" cy="19524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915959" y="2713777"/>
              <a:ext cx="9621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Manufactory:</a:t>
              </a:r>
              <a:endParaRPr lang="zh-CN" altLang="en-US" sz="11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842691" y="3883980"/>
            <a:ext cx="8521937" cy="866327"/>
            <a:chOff x="2850913" y="5045642"/>
            <a:chExt cx="8521937" cy="812252"/>
          </a:xfrm>
        </p:grpSpPr>
        <p:sp>
          <p:nvSpPr>
            <p:cNvPr id="111" name="圆角矩形 110"/>
            <p:cNvSpPr/>
            <p:nvPr/>
          </p:nvSpPr>
          <p:spPr>
            <a:xfrm>
              <a:off x="2850913" y="5078150"/>
              <a:ext cx="8521937" cy="7797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066455" y="5045642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Forecast</a:t>
              </a:r>
              <a:endParaRPr lang="zh-CN" altLang="en-US" sz="1100" dirty="0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6" name="直接连接符 115"/>
              <p:cNvCxnSpPr>
                <a:stCxn id="115" idx="1"/>
                <a:endCxn id="11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/>
          <p:cNvGrpSpPr/>
          <p:nvPr/>
        </p:nvGrpSpPr>
        <p:grpSpPr>
          <a:xfrm>
            <a:off x="2946381" y="4182996"/>
            <a:ext cx="2321157" cy="261610"/>
            <a:chOff x="2858807" y="2713777"/>
            <a:chExt cx="2321157" cy="261610"/>
          </a:xfrm>
        </p:grpSpPr>
        <p:sp>
          <p:nvSpPr>
            <p:cNvPr id="118" name="流程图: 过程 117"/>
            <p:cNvSpPr/>
            <p:nvPr/>
          </p:nvSpPr>
          <p:spPr>
            <a:xfrm>
              <a:off x="3656163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858807" y="2713777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Lifetime:</a:t>
              </a:r>
              <a:endParaRPr lang="zh-CN" altLang="en-US" sz="1100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566821" y="4171128"/>
            <a:ext cx="2749787" cy="261610"/>
            <a:chOff x="2858807" y="2713777"/>
            <a:chExt cx="2749787" cy="261610"/>
          </a:xfrm>
        </p:grpSpPr>
        <p:sp>
          <p:nvSpPr>
            <p:cNvPr id="121" name="流程图: 过程 120"/>
            <p:cNvSpPr/>
            <p:nvPr/>
          </p:nvSpPr>
          <p:spPr>
            <a:xfrm>
              <a:off x="4084793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858807" y="2713777"/>
              <a:ext cx="11192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Annual Amount:</a:t>
              </a:r>
              <a:endParaRPr lang="zh-CN" altLang="en-US" sz="1100" dirty="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618117" y="4169200"/>
            <a:ext cx="2664059" cy="261610"/>
            <a:chOff x="2944535" y="2713777"/>
            <a:chExt cx="2664059" cy="261610"/>
          </a:xfrm>
        </p:grpSpPr>
        <p:sp>
          <p:nvSpPr>
            <p:cNvPr id="124" name="流程图: 过程 123"/>
            <p:cNvSpPr/>
            <p:nvPr/>
          </p:nvSpPr>
          <p:spPr>
            <a:xfrm>
              <a:off x="4084793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944535" y="2713777"/>
              <a:ext cx="10054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Total Amount:</a:t>
              </a:r>
              <a:endParaRPr lang="zh-CN" altLang="en-US" sz="1100" dirty="0"/>
            </a:p>
          </p:txBody>
        </p:sp>
      </p:grpSp>
      <p:sp>
        <p:nvSpPr>
          <p:cNvPr id="65" name="下箭头 64"/>
          <p:cNvSpPr/>
          <p:nvPr/>
        </p:nvSpPr>
        <p:spPr>
          <a:xfrm>
            <a:off x="2344355" y="6132199"/>
            <a:ext cx="3222465" cy="5432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To be continue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1755399" y="2264428"/>
            <a:ext cx="190737" cy="3922059"/>
            <a:chOff x="11444288" y="2527588"/>
            <a:chExt cx="220742" cy="2965813"/>
          </a:xfrm>
        </p:grpSpPr>
        <p:sp>
          <p:nvSpPr>
            <p:cNvPr id="127" name="流程图: 过程 126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过程 128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合并 130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合并 131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64" name="直接连接符 163"/>
              <p:cNvCxnSpPr>
                <a:endCxn id="16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69" name="肘形连接符 168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60" idx="1"/>
                <a:endCxn id="16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55" idx="1"/>
                <a:endCxn id="15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2" idx="1"/>
                <a:endCxn id="15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50" idx="1"/>
                <a:endCxn id="15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3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endCxn id="13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74" name="矩形 173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5" name="流程图: 摘录 174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757988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 – Project Detail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850913" y="2631029"/>
            <a:ext cx="8521937" cy="1725500"/>
            <a:chOff x="2850913" y="5045642"/>
            <a:chExt cx="8521937" cy="1198477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117371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Members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247737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51061"/>
              </p:ext>
            </p:extLst>
          </p:nvPr>
        </p:nvGraphicFramePr>
        <p:xfrm>
          <a:off x="3022363" y="2996655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Role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Pur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Dora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PDTL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sp>
        <p:nvSpPr>
          <p:cNvPr id="128" name="下箭头 127"/>
          <p:cNvSpPr/>
          <p:nvPr/>
        </p:nvSpPr>
        <p:spPr>
          <a:xfrm>
            <a:off x="2344355" y="6217927"/>
            <a:ext cx="3222465" cy="5432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To be continue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738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3360968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46149" y="4426497"/>
            <a:ext cx="8521937" cy="1725500"/>
            <a:chOff x="2850913" y="5045642"/>
            <a:chExt cx="8521937" cy="1198477"/>
          </a:xfrm>
        </p:grpSpPr>
        <p:sp>
          <p:nvSpPr>
            <p:cNvPr id="86" name="圆角矩形 85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66455" y="5045642"/>
              <a:ext cx="1354858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Attachments</a:t>
              </a:r>
              <a:endParaRPr lang="zh-CN" altLang="en-US" sz="1100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十字形 88"/>
            <p:cNvSpPr/>
            <p:nvPr/>
          </p:nvSpPr>
          <p:spPr>
            <a:xfrm>
              <a:off x="4462049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32094"/>
              </p:ext>
            </p:extLst>
          </p:nvPr>
        </p:nvGraphicFramePr>
        <p:xfrm>
          <a:off x="2989023" y="4792123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Document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Owner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Sample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94" name="组合 9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34" name="直接连接符 133"/>
              <p:cNvCxnSpPr>
                <a:endCxn id="13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本框 13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39" name="肘形连接符 138"/>
              <p:cNvCxnSpPr>
                <a:stCxn id="13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肘形连接符 139"/>
              <p:cNvCxnSpPr>
                <a:stCxn id="13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13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肘形连接符 141"/>
              <p:cNvCxnSpPr>
                <a:stCxn id="13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1" name="直接连接符 13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30" idx="1"/>
                <a:endCxn id="13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9" name="直接连接符 128"/>
              <p:cNvCxnSpPr>
                <a:stCxn id="127" idx="1"/>
                <a:endCxn id="12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24" idx="1"/>
                <a:endCxn id="12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21" idx="1"/>
                <a:endCxn id="121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>
                <a:stCxn id="119" idx="1"/>
                <a:endCxn id="11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endCxn id="9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9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01" name="矩形 100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流程图: 摘录 142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矩形 143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6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91515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 – Project Detail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55977"/>
              </p:ext>
            </p:extLst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0" name="直接连接符 119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下箭头 120"/>
          <p:cNvSpPr/>
          <p:nvPr/>
        </p:nvSpPr>
        <p:spPr>
          <a:xfrm>
            <a:off x="2344355" y="6217927"/>
            <a:ext cx="3222465" cy="5432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To be continue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75" name="文本框 174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76" name="直接连接符 175"/>
              <p:cNvCxnSpPr>
                <a:endCxn id="175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本框 176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81" name="肘形连接符 180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肘形连接符 181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肘形连接符 183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72" idx="1"/>
                <a:endCxn id="17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>
                <a:stCxn id="170" idx="1"/>
                <a:endCxn id="17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>
                <a:stCxn id="162" idx="1"/>
                <a:endCxn id="16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53" idx="1"/>
                <a:endCxn id="153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连接符 149"/>
              <p:cNvCxnSpPr>
                <a:stCxn id="147" idx="1"/>
                <a:endCxn id="14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连接符 131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endCxn id="124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endCxn id="125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86" name="矩形 185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图: 摘录 186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矩形 187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65810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 – Project Detail 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2663889" y="2761375"/>
            <a:ext cx="8908986" cy="2586107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5296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27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33489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151729645"/>
                    </a:ext>
                  </a:extLst>
                </a:gridCol>
                <a:gridCol w="95589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1276877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Comments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</a:t>
                      </a:r>
                      <a:r>
                        <a:rPr lang="en-US" altLang="zh-CN" sz="1050" baseline="0" dirty="0" smtClean="0"/>
                        <a:t> Creation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Last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sp>
        <p:nvSpPr>
          <p:cNvPr id="112" name="圆角矩形 111"/>
          <p:cNvSpPr/>
          <p:nvPr/>
        </p:nvSpPr>
        <p:spPr>
          <a:xfrm>
            <a:off x="9650904" y="5757862"/>
            <a:ext cx="1180071" cy="24059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9797641" y="2924908"/>
            <a:ext cx="1366552" cy="363007"/>
            <a:chOff x="6559748" y="5597079"/>
            <a:chExt cx="1366552" cy="363007"/>
          </a:xfrm>
        </p:grpSpPr>
        <p:sp>
          <p:nvSpPr>
            <p:cNvPr id="116" name="动作按钮: 后退或前一项 115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动作按钮: 前进或下一项 116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动作按钮: 结束 117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动作按钮: 开始 118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8" name="直接连接符 127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90" name="组合 89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43" name="文本框 14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44" name="直接连接符 143"/>
              <p:cNvCxnSpPr>
                <a:endCxn id="14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49" name="肘形连接符 148"/>
              <p:cNvCxnSpPr>
                <a:stCxn id="14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连接符 149"/>
              <p:cNvCxnSpPr>
                <a:stCxn id="14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14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肘形连接符 151"/>
              <p:cNvCxnSpPr>
                <a:stCxn id="14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90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40" idx="1"/>
                <a:endCxn id="14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138" idx="1"/>
                <a:endCxn id="13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35" idx="1"/>
                <a:endCxn id="13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>
                <a:stCxn id="132" idx="1"/>
                <a:endCxn id="13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1" name="直接连接符 130"/>
              <p:cNvCxnSpPr>
                <a:stCxn id="130" idx="1"/>
                <a:endCxn id="13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91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endCxn id="92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87" name="矩形 86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图: 摘录 87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9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09" name="矩形 108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流程图: 摘录 116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9723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Comments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784065"/>
            <a:ext cx="8908986" cy="2563417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5296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27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33489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151729645"/>
                    </a:ext>
                  </a:extLst>
                </a:gridCol>
                <a:gridCol w="95589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1276877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Content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</a:t>
                      </a:r>
                      <a:r>
                        <a:rPr lang="en-US" altLang="zh-CN" sz="1050" baseline="0" dirty="0" smtClean="0"/>
                        <a:t> Creation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Last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sp>
        <p:nvSpPr>
          <p:cNvPr id="112" name="圆角矩形 111"/>
          <p:cNvSpPr/>
          <p:nvPr/>
        </p:nvSpPr>
        <p:spPr>
          <a:xfrm>
            <a:off x="9650904" y="5757862"/>
            <a:ext cx="1180071" cy="24059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9797641" y="2924908"/>
            <a:ext cx="1366552" cy="363007"/>
            <a:chOff x="6559748" y="5597079"/>
            <a:chExt cx="1366552" cy="363007"/>
          </a:xfrm>
        </p:grpSpPr>
        <p:sp>
          <p:nvSpPr>
            <p:cNvPr id="81" name="动作按钮: 后退或前一项 80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前进或下一项 81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动作按钮: 结束 82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动作按钮: 开始 83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91" name="流程图: 过程 9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过程 9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New Comment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569654" y="2289794"/>
            <a:ext cx="2635480" cy="261610"/>
            <a:chOff x="2858807" y="2713777"/>
            <a:chExt cx="2635480" cy="261610"/>
          </a:xfrm>
        </p:grpSpPr>
        <p:sp>
          <p:nvSpPr>
            <p:cNvPr id="94" name="流程图: 过程 93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858807" y="2713777"/>
              <a:ext cx="9957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 Id. :</a:t>
              </a:r>
              <a:endParaRPr lang="zh-CN" altLang="en-US" sz="11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751022" y="2299316"/>
            <a:ext cx="2364011" cy="261610"/>
            <a:chOff x="3130276" y="2713777"/>
            <a:chExt cx="2364011" cy="261610"/>
          </a:xfrm>
        </p:grpSpPr>
        <p:sp>
          <p:nvSpPr>
            <p:cNvPr id="97" name="流程图: 过程 96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130276" y="2713777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Author :</a:t>
              </a:r>
              <a:endParaRPr lang="zh-CN" altLang="en-US" sz="11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93495" y="2770810"/>
            <a:ext cx="9569118" cy="1972640"/>
            <a:chOff x="3087411" y="2713777"/>
            <a:chExt cx="9569118" cy="1972640"/>
          </a:xfrm>
        </p:grpSpPr>
        <p:sp>
          <p:nvSpPr>
            <p:cNvPr id="111" name="流程图: 过程 110"/>
            <p:cNvSpPr/>
            <p:nvPr/>
          </p:nvSpPr>
          <p:spPr>
            <a:xfrm>
              <a:off x="3970486" y="2736900"/>
              <a:ext cx="8686043" cy="19495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3087411" y="271377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en-US" altLang="zh-CN" sz="1100" dirty="0" smtClean="0"/>
                <a:t>ontent. :</a:t>
              </a:r>
              <a:endParaRPr lang="zh-CN" altLang="en-US" sz="1100" dirty="0"/>
            </a:p>
          </p:txBody>
        </p:sp>
      </p:grpSp>
      <p:sp>
        <p:nvSpPr>
          <p:cNvPr id="115" name="圆角矩形 114"/>
          <p:cNvSpPr/>
          <p:nvPr/>
        </p:nvSpPr>
        <p:spPr>
          <a:xfrm>
            <a:off x="4329523" y="517684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16" name="圆角矩形 115"/>
          <p:cNvSpPr/>
          <p:nvPr/>
        </p:nvSpPr>
        <p:spPr>
          <a:xfrm>
            <a:off x="5968173" y="5176842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09" name="矩形 108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流程图: 摘录 116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343775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Comments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784065"/>
            <a:ext cx="8908986" cy="2563417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5296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27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33489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151729645"/>
                    </a:ext>
                  </a:extLst>
                </a:gridCol>
                <a:gridCol w="95589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1276877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Content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</a:t>
                      </a:r>
                      <a:r>
                        <a:rPr lang="en-US" altLang="zh-CN" sz="1050" baseline="0" dirty="0" smtClean="0"/>
                        <a:t> Creation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Last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sp>
        <p:nvSpPr>
          <p:cNvPr id="112" name="圆角矩形 111"/>
          <p:cNvSpPr/>
          <p:nvPr/>
        </p:nvSpPr>
        <p:spPr>
          <a:xfrm>
            <a:off x="9650904" y="5757862"/>
            <a:ext cx="1180071" cy="24059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9797641" y="2924908"/>
            <a:ext cx="1366552" cy="363007"/>
            <a:chOff x="6559748" y="5597079"/>
            <a:chExt cx="1366552" cy="363007"/>
          </a:xfrm>
        </p:grpSpPr>
        <p:sp>
          <p:nvSpPr>
            <p:cNvPr id="81" name="动作按钮: 后退或前一项 80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前进或下一项 81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动作按钮: 结束 82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动作按钮: 开始 83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91" name="流程图: 过程 9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过程 9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Comment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569654" y="2289794"/>
            <a:ext cx="2635480" cy="261610"/>
            <a:chOff x="2858807" y="2713777"/>
            <a:chExt cx="2635480" cy="261610"/>
          </a:xfrm>
        </p:grpSpPr>
        <p:sp>
          <p:nvSpPr>
            <p:cNvPr id="94" name="流程图: 过程 93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858807" y="2713777"/>
              <a:ext cx="9957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 Id. :</a:t>
              </a:r>
              <a:endParaRPr lang="zh-CN" altLang="en-US" sz="11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751022" y="2299316"/>
            <a:ext cx="2364011" cy="261610"/>
            <a:chOff x="3130276" y="2713777"/>
            <a:chExt cx="2364011" cy="261610"/>
          </a:xfrm>
        </p:grpSpPr>
        <p:sp>
          <p:nvSpPr>
            <p:cNvPr id="97" name="流程图: 过程 96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130276" y="2713777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Author :</a:t>
              </a:r>
              <a:endParaRPr lang="zh-CN" altLang="en-US" sz="11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93495" y="2770810"/>
            <a:ext cx="9569118" cy="1972640"/>
            <a:chOff x="3087411" y="2713777"/>
            <a:chExt cx="9569118" cy="1972640"/>
          </a:xfrm>
        </p:grpSpPr>
        <p:sp>
          <p:nvSpPr>
            <p:cNvPr id="111" name="流程图: 过程 110"/>
            <p:cNvSpPr/>
            <p:nvPr/>
          </p:nvSpPr>
          <p:spPr>
            <a:xfrm>
              <a:off x="3970486" y="2736900"/>
              <a:ext cx="8686043" cy="19495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Current Comment contents;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3087411" y="271377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en-US" altLang="zh-CN" sz="1100" dirty="0" smtClean="0"/>
                <a:t>ontent. :</a:t>
              </a:r>
              <a:endParaRPr lang="zh-CN" altLang="en-US" sz="1100" dirty="0"/>
            </a:p>
          </p:txBody>
        </p:sp>
      </p:grpSp>
      <p:sp>
        <p:nvSpPr>
          <p:cNvPr id="115" name="圆角矩形 114"/>
          <p:cNvSpPr/>
          <p:nvPr/>
        </p:nvSpPr>
        <p:spPr>
          <a:xfrm>
            <a:off x="4329523" y="517684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16" name="圆角矩形 115"/>
          <p:cNvSpPr/>
          <p:nvPr/>
        </p:nvSpPr>
        <p:spPr>
          <a:xfrm>
            <a:off x="5968173" y="5176842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17" name="矩形 116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流程图: 摘录 117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7100888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Comments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784065"/>
            <a:ext cx="8908986" cy="2563417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5296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27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33489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151729645"/>
                    </a:ext>
                  </a:extLst>
                </a:gridCol>
                <a:gridCol w="95589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1276877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Content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</a:t>
                      </a:r>
                      <a:r>
                        <a:rPr lang="en-US" altLang="zh-CN" sz="1050" baseline="0" dirty="0" smtClean="0"/>
                        <a:t> Creation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Last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History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sp>
        <p:nvSpPr>
          <p:cNvPr id="112" name="圆角矩形 111"/>
          <p:cNvSpPr/>
          <p:nvPr/>
        </p:nvSpPr>
        <p:spPr>
          <a:xfrm>
            <a:off x="9650904" y="5757862"/>
            <a:ext cx="1180071" cy="24059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9797641" y="2924908"/>
            <a:ext cx="1366552" cy="363007"/>
            <a:chOff x="6559748" y="5597079"/>
            <a:chExt cx="1366552" cy="363007"/>
          </a:xfrm>
        </p:grpSpPr>
        <p:sp>
          <p:nvSpPr>
            <p:cNvPr id="81" name="动作按钮: 后退或前一项 80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动作按钮: 前进或下一项 81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动作按钮: 结束 82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动作按钮: 开始 83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91" name="流程图: 过程 9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过程 9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Comment’s History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569654" y="2289794"/>
            <a:ext cx="2635480" cy="261610"/>
            <a:chOff x="2858807" y="2713777"/>
            <a:chExt cx="2635480" cy="261610"/>
          </a:xfrm>
        </p:grpSpPr>
        <p:sp>
          <p:nvSpPr>
            <p:cNvPr id="94" name="流程图: 过程 93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1000001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858807" y="2713777"/>
              <a:ext cx="9957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Comment Id. :</a:t>
              </a:r>
              <a:endParaRPr lang="zh-CN" altLang="en-US" sz="11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751022" y="2299316"/>
            <a:ext cx="2364011" cy="261610"/>
            <a:chOff x="3130276" y="2713777"/>
            <a:chExt cx="2364011" cy="261610"/>
          </a:xfrm>
        </p:grpSpPr>
        <p:sp>
          <p:nvSpPr>
            <p:cNvPr id="97" name="流程图: 过程 96"/>
            <p:cNvSpPr/>
            <p:nvPr/>
          </p:nvSpPr>
          <p:spPr>
            <a:xfrm>
              <a:off x="397048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Current User Name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130276" y="2713777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Author :</a:t>
              </a:r>
              <a:endParaRPr lang="zh-CN" altLang="en-US" sz="1100" dirty="0"/>
            </a:p>
          </p:txBody>
        </p:sp>
      </p:grpSp>
      <p:graphicFrame>
        <p:nvGraphicFramePr>
          <p:cNvPr id="100" name="表格 99"/>
          <p:cNvGraphicFramePr>
            <a:graphicFrameLocks noGrp="1"/>
          </p:cNvGraphicFramePr>
          <p:nvPr>
            <p:extLst/>
          </p:nvPr>
        </p:nvGraphicFramePr>
        <p:xfrm>
          <a:off x="610432" y="2774694"/>
          <a:ext cx="9930546" cy="199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99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3453444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225528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</a:tblGrid>
              <a:tr h="428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Content From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Content To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2018-05-01</a:t>
                      </a:r>
                      <a:r>
                        <a:rPr lang="en-US" altLang="zh-CN" sz="1050" baseline="0" dirty="0" smtClean="0"/>
                        <a:t> 00:00:00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Value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author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8" name="组合 107"/>
          <p:cNvGrpSpPr/>
          <p:nvPr/>
        </p:nvGrpSpPr>
        <p:grpSpPr>
          <a:xfrm>
            <a:off x="8935623" y="5063276"/>
            <a:ext cx="1366552" cy="363007"/>
            <a:chOff x="6559748" y="5597079"/>
            <a:chExt cx="1366552" cy="363007"/>
          </a:xfrm>
        </p:grpSpPr>
        <p:sp>
          <p:nvSpPr>
            <p:cNvPr id="109" name="动作按钮: 后退或前一项 108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动作按钮: 前进或下一项 109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动作按钮: 结束 110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动作按钮: 开始 112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圆角矩形 114"/>
          <p:cNvSpPr/>
          <p:nvPr/>
        </p:nvSpPr>
        <p:spPr>
          <a:xfrm>
            <a:off x="5032098" y="5332143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119" name="矩形 118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4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015163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Attachments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850913" y="2631029"/>
            <a:ext cx="8521937" cy="1725500"/>
            <a:chOff x="2850913" y="5045642"/>
            <a:chExt cx="8521937" cy="1198477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117371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Members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247737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022363" y="2996655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Role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Dora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738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3360968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46149" y="4426497"/>
            <a:ext cx="8521937" cy="1725500"/>
            <a:chOff x="2850913" y="5045642"/>
            <a:chExt cx="8521937" cy="1198477"/>
          </a:xfrm>
        </p:grpSpPr>
        <p:sp>
          <p:nvSpPr>
            <p:cNvPr id="86" name="圆角矩形 85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66455" y="5045642"/>
              <a:ext cx="1354858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Attachments</a:t>
              </a:r>
              <a:endParaRPr lang="zh-CN" altLang="en-US" sz="1100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十字形 88"/>
            <p:cNvSpPr/>
            <p:nvPr/>
          </p:nvSpPr>
          <p:spPr>
            <a:xfrm>
              <a:off x="4462049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2989023" y="4792123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Document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From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Local</a:t>
                      </a:r>
                      <a:r>
                        <a:rPr lang="en-US" altLang="zh-CN" sz="1050" baseline="0" dirty="0" smtClean="0"/>
                        <a:t> File System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Change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Sample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External System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Change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External System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Change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External System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Change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94" name="组合 9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32" name="文本框 131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33" name="直接连接符 132"/>
              <p:cNvCxnSpPr>
                <a:endCxn id="13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本框 133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38" name="肘形连接符 137"/>
              <p:cNvCxnSpPr>
                <a:stCxn id="132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132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肘形连接符 139"/>
              <p:cNvCxnSpPr>
                <a:stCxn id="132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132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29" idx="1"/>
                <a:endCxn id="12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8" name="直接连接符 127"/>
              <p:cNvCxnSpPr>
                <a:stCxn id="127" idx="1"/>
                <a:endCxn id="12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24" idx="1"/>
                <a:endCxn id="12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21" idx="1"/>
                <a:endCxn id="121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>
                <a:stCxn id="119" idx="1"/>
                <a:endCxn id="11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endCxn id="9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9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01" name="矩形 100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流程图: 摘录 141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矩形 142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err="1" smtClean="0"/>
              <a:t>Yanfeng</a:t>
            </a:r>
            <a:r>
              <a:rPr lang="en-US" altLang="zh-CN" sz="2700" dirty="0" smtClean="0"/>
              <a:t> Dashboard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79525"/>
            <a:ext cx="10058399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81" name="矩形 180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图: 摘录 181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015163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Attachments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Project Name</a:t>
              </a:r>
              <a:endParaRPr lang="zh-CN" altLang="en-US" sz="1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850913" y="2631029"/>
            <a:ext cx="8521937" cy="1725500"/>
            <a:chOff x="2850913" y="5045642"/>
            <a:chExt cx="8521937" cy="1198477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117371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Members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247737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022363" y="2996655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Role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Dora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2189553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738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3360968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46149" y="4426497"/>
            <a:ext cx="8521937" cy="1725500"/>
            <a:chOff x="2850913" y="5045642"/>
            <a:chExt cx="8521937" cy="1198477"/>
          </a:xfrm>
        </p:grpSpPr>
        <p:sp>
          <p:nvSpPr>
            <p:cNvPr id="86" name="圆角矩形 85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66455" y="5045642"/>
              <a:ext cx="1354858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Attachments</a:t>
              </a:r>
              <a:endParaRPr lang="zh-CN" altLang="en-US" sz="1100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十字形 88"/>
            <p:cNvSpPr/>
            <p:nvPr/>
          </p:nvSpPr>
          <p:spPr>
            <a:xfrm>
              <a:off x="4462049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2989023" y="4792123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Document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Owner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Sample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414342" y="1821474"/>
            <a:ext cx="10415584" cy="4579326"/>
            <a:chOff x="648100" y="1821474"/>
            <a:chExt cx="8797493" cy="4850336"/>
          </a:xfrm>
        </p:grpSpPr>
        <p:grpSp>
          <p:nvGrpSpPr>
            <p:cNvPr id="94" name="组合 93"/>
            <p:cNvGrpSpPr/>
            <p:nvPr/>
          </p:nvGrpSpPr>
          <p:grpSpPr>
            <a:xfrm>
              <a:off x="648100" y="1821474"/>
              <a:ext cx="8797493" cy="4850336"/>
              <a:chOff x="2157413" y="1671637"/>
              <a:chExt cx="8043862" cy="4684963"/>
            </a:xfrm>
          </p:grpSpPr>
          <p:sp>
            <p:nvSpPr>
              <p:cNvPr id="100" name="流程图: 过程 99"/>
              <p:cNvSpPr/>
              <p:nvPr/>
            </p:nvSpPr>
            <p:spPr>
              <a:xfrm>
                <a:off x="2157413" y="1671637"/>
                <a:ext cx="8043862" cy="468496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过程 107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Attachments</a:t>
                </a:r>
                <a:endParaRPr lang="zh-CN" altLang="en-US" sz="14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组合 117"/>
          <p:cNvGrpSpPr/>
          <p:nvPr/>
        </p:nvGrpSpPr>
        <p:grpSpPr>
          <a:xfrm>
            <a:off x="522025" y="2299316"/>
            <a:ext cx="8194022" cy="657319"/>
            <a:chOff x="2815942" y="2242283"/>
            <a:chExt cx="8194022" cy="657319"/>
          </a:xfrm>
        </p:grpSpPr>
        <p:sp>
          <p:nvSpPr>
            <p:cNvPr id="119" name="流程图: 过程 118"/>
            <p:cNvSpPr/>
            <p:nvPr/>
          </p:nvSpPr>
          <p:spPr>
            <a:xfrm>
              <a:off x="4927756" y="2694032"/>
              <a:ext cx="6082208" cy="20557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C:\Users\Steve\Documents\My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work\01 </a:t>
              </a:r>
              <a:r>
                <a:rPr lang="en-US" altLang="zh-CN" sz="1200" dirty="0">
                  <a:solidFill>
                    <a:schemeClr val="tx1"/>
                  </a:solidFill>
                </a:rPr>
                <a:t>Original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Requirements\001.docx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2815942" y="2242283"/>
              <a:ext cx="1197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File System:</a:t>
              </a:r>
              <a:endParaRPr lang="zh-CN" altLang="en-US" sz="1100" dirty="0"/>
            </a:p>
          </p:txBody>
        </p:sp>
      </p:grpSp>
      <p:sp>
        <p:nvSpPr>
          <p:cNvPr id="121" name="圆角矩形 120"/>
          <p:cNvSpPr/>
          <p:nvPr/>
        </p:nvSpPr>
        <p:spPr>
          <a:xfrm>
            <a:off x="8901784" y="2747733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460104" y="4194811"/>
            <a:ext cx="7535823" cy="617015"/>
            <a:chOff x="2744499" y="2713777"/>
            <a:chExt cx="7535823" cy="617015"/>
          </a:xfrm>
        </p:grpSpPr>
        <p:sp>
          <p:nvSpPr>
            <p:cNvPr id="123" name="流程图: 过程 122"/>
            <p:cNvSpPr/>
            <p:nvPr/>
          </p:nvSpPr>
          <p:spPr>
            <a:xfrm>
              <a:off x="4942050" y="3094096"/>
              <a:ext cx="5338272" cy="23669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Https://QMS:9001/public/APAP/sample/kkjfkljaskjfjoejoj93940803284820kldfjksjd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744499" y="2713777"/>
              <a:ext cx="146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External System:</a:t>
              </a:r>
              <a:endParaRPr lang="zh-CN" altLang="en-US" sz="1100" dirty="0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4128498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Complete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5867324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460103" y="2264427"/>
            <a:ext cx="10266959" cy="1729909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460103" y="4117047"/>
            <a:ext cx="10266959" cy="1739915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过程 127"/>
          <p:cNvSpPr/>
          <p:nvPr/>
        </p:nvSpPr>
        <p:spPr>
          <a:xfrm>
            <a:off x="2629068" y="3089212"/>
            <a:ext cx="6082208" cy="205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C:\Users\Steve\Documents\My </a:t>
            </a:r>
            <a:r>
              <a:rPr lang="en-US" altLang="zh-CN" sz="1200" dirty="0" smtClean="0">
                <a:solidFill>
                  <a:schemeClr val="tx1"/>
                </a:solidFill>
              </a:rPr>
              <a:t>work\01 </a:t>
            </a:r>
            <a:r>
              <a:rPr lang="en-US" altLang="zh-CN" sz="1200" dirty="0">
                <a:solidFill>
                  <a:schemeClr val="tx1"/>
                </a:solidFill>
              </a:rPr>
              <a:t>Original </a:t>
            </a:r>
            <a:r>
              <a:rPr lang="en-US" altLang="zh-CN" sz="1200" dirty="0" smtClean="0">
                <a:solidFill>
                  <a:schemeClr val="tx1"/>
                </a:solidFill>
              </a:rPr>
              <a:t>Requirements\001.docx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8882724" y="3085876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sp>
        <p:nvSpPr>
          <p:cNvPr id="130" name="流程图: 过程 129"/>
          <p:cNvSpPr/>
          <p:nvPr/>
        </p:nvSpPr>
        <p:spPr>
          <a:xfrm>
            <a:off x="2638592" y="3427352"/>
            <a:ext cx="6082208" cy="205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C:\Users\Steve\Documents\My </a:t>
            </a:r>
            <a:r>
              <a:rPr lang="en-US" altLang="zh-CN" sz="1200" dirty="0" smtClean="0">
                <a:solidFill>
                  <a:schemeClr val="tx1"/>
                </a:solidFill>
              </a:rPr>
              <a:t>work\01 </a:t>
            </a:r>
            <a:r>
              <a:rPr lang="en-US" altLang="zh-CN" sz="1200" dirty="0">
                <a:solidFill>
                  <a:schemeClr val="tx1"/>
                </a:solidFill>
              </a:rPr>
              <a:t>Original </a:t>
            </a:r>
            <a:r>
              <a:rPr lang="en-US" altLang="zh-CN" sz="1200" dirty="0" smtClean="0">
                <a:solidFill>
                  <a:schemeClr val="tx1"/>
                </a:solidFill>
              </a:rPr>
              <a:t>Requirements\001.docx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8906532" y="3409729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sp>
        <p:nvSpPr>
          <p:cNvPr id="132" name="十字形 131"/>
          <p:cNvSpPr/>
          <p:nvPr/>
        </p:nvSpPr>
        <p:spPr>
          <a:xfrm>
            <a:off x="10263939" y="373102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过程 132"/>
          <p:cNvSpPr/>
          <p:nvPr/>
        </p:nvSpPr>
        <p:spPr>
          <a:xfrm>
            <a:off x="2652878" y="4898974"/>
            <a:ext cx="5343039" cy="2110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Https://QMS:9001/public/APAP/sample/kkjfkljaskjfjoejoj93940803284820kldfjksjd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流程图: 过程 133"/>
          <p:cNvSpPr/>
          <p:nvPr/>
        </p:nvSpPr>
        <p:spPr>
          <a:xfrm>
            <a:off x="2652878" y="5199017"/>
            <a:ext cx="5343039" cy="2450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Https://QMS:9001/public/APAP/sample/kkjfkljaskjfjoejoj93940803284820kldfjksjd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十字形 134"/>
          <p:cNvSpPr/>
          <p:nvPr/>
        </p:nvSpPr>
        <p:spPr>
          <a:xfrm>
            <a:off x="10273475" y="551219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10282927" y="3152390"/>
            <a:ext cx="72000" cy="72000"/>
            <a:chOff x="10311507" y="4281107"/>
            <a:chExt cx="72000" cy="72000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10280835" y="3490530"/>
            <a:ext cx="80944" cy="72000"/>
            <a:chOff x="10314179" y="4281107"/>
            <a:chExt cx="80944" cy="72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10280858" y="4990712"/>
            <a:ext cx="80944" cy="72000"/>
            <a:chOff x="10314179" y="4281107"/>
            <a:chExt cx="80944" cy="72000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10280859" y="5262181"/>
            <a:ext cx="80944" cy="72000"/>
            <a:chOff x="10314179" y="4281107"/>
            <a:chExt cx="80944" cy="72000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91739" y="2723183"/>
            <a:ext cx="1576084" cy="261610"/>
            <a:chOff x="491739" y="2723183"/>
            <a:chExt cx="1576084" cy="261610"/>
          </a:xfrm>
        </p:grpSpPr>
        <p:sp>
          <p:nvSpPr>
            <p:cNvPr id="151" name="文本框 150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52" name="流程图: 过程 151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HIS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2158395" y="2729982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486974" y="3061324"/>
            <a:ext cx="1576084" cy="261610"/>
            <a:chOff x="491739" y="2723183"/>
            <a:chExt cx="1576084" cy="261610"/>
          </a:xfrm>
        </p:grpSpPr>
        <p:sp>
          <p:nvSpPr>
            <p:cNvPr id="155" name="文本框 154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56" name="流程图: 过程 155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Template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72685" y="3404227"/>
            <a:ext cx="1576084" cy="261610"/>
            <a:chOff x="491739" y="2723183"/>
            <a:chExt cx="1576084" cy="261610"/>
          </a:xfrm>
        </p:grpSpPr>
        <p:sp>
          <p:nvSpPr>
            <p:cNvPr id="158" name="文本框 157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59" name="流程图: 过程 158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sample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58399" y="4875829"/>
            <a:ext cx="1576084" cy="261610"/>
            <a:chOff x="491739" y="2723183"/>
            <a:chExt cx="1576084" cy="261610"/>
          </a:xfrm>
        </p:grpSpPr>
        <p:sp>
          <p:nvSpPr>
            <p:cNvPr id="161" name="文本框 160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62" name="流程图: 过程 161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HIS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53632" y="4556756"/>
            <a:ext cx="1576084" cy="261610"/>
            <a:chOff x="491739" y="2723183"/>
            <a:chExt cx="1576084" cy="261610"/>
          </a:xfrm>
        </p:grpSpPr>
        <p:sp>
          <p:nvSpPr>
            <p:cNvPr id="164" name="文本框 163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65" name="流程图: 过程 164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template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53631" y="5185407"/>
            <a:ext cx="1576084" cy="261610"/>
            <a:chOff x="491739" y="2723183"/>
            <a:chExt cx="1576084" cy="261610"/>
          </a:xfrm>
        </p:grpSpPr>
        <p:sp>
          <p:nvSpPr>
            <p:cNvPr id="167" name="文本框 166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68" name="流程图: 过程 167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TEST REPORT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文本框 168"/>
          <p:cNvSpPr txBox="1"/>
          <p:nvPr/>
        </p:nvSpPr>
        <p:spPr>
          <a:xfrm>
            <a:off x="2182205" y="3068122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2182206" y="3411026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196492" y="4568314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2210780" y="4882644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210780" y="5196963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8235349" y="4577836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230584" y="4887399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244869" y="5201724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177" name="流程图: 过程 176"/>
          <p:cNvSpPr/>
          <p:nvPr/>
        </p:nvSpPr>
        <p:spPr>
          <a:xfrm>
            <a:off x="9038738" y="4606096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流程图: 过程 177"/>
          <p:cNvSpPr/>
          <p:nvPr/>
        </p:nvSpPr>
        <p:spPr>
          <a:xfrm>
            <a:off x="9047520" y="4918792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流程图: 过程 178"/>
          <p:cNvSpPr/>
          <p:nvPr/>
        </p:nvSpPr>
        <p:spPr>
          <a:xfrm>
            <a:off x="9047519" y="5233119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9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29" name="矩形 128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流程图: 摘录 129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015163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Attachments - </a:t>
            </a:r>
            <a:r>
              <a:rPr lang="en-US" altLang="zh-CN" dirty="0" err="1" smtClean="0"/>
              <a:t>Reupload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Project Name</a:t>
              </a:r>
              <a:endParaRPr lang="zh-CN" altLang="en-US" sz="1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850913" y="2631029"/>
            <a:ext cx="8521937" cy="1725500"/>
            <a:chOff x="2850913" y="5045642"/>
            <a:chExt cx="8521937" cy="1198477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117371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Members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247737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022363" y="2996655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Role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Dora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2189553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738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3360968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46149" y="4426497"/>
            <a:ext cx="8521937" cy="1725500"/>
            <a:chOff x="2850913" y="5045642"/>
            <a:chExt cx="8521937" cy="1198477"/>
          </a:xfrm>
        </p:grpSpPr>
        <p:sp>
          <p:nvSpPr>
            <p:cNvPr id="86" name="圆角矩形 85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66455" y="5045642"/>
              <a:ext cx="1354858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Attachments</a:t>
              </a:r>
              <a:endParaRPr lang="zh-CN" altLang="en-US" sz="1100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十字形 88"/>
            <p:cNvSpPr/>
            <p:nvPr/>
          </p:nvSpPr>
          <p:spPr>
            <a:xfrm>
              <a:off x="4462049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2989023" y="4792123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Document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Owner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Sample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414342" y="1821474"/>
            <a:ext cx="10415584" cy="4579326"/>
            <a:chOff x="648100" y="1821474"/>
            <a:chExt cx="8797493" cy="4850336"/>
          </a:xfrm>
        </p:grpSpPr>
        <p:grpSp>
          <p:nvGrpSpPr>
            <p:cNvPr id="94" name="组合 93"/>
            <p:cNvGrpSpPr/>
            <p:nvPr/>
          </p:nvGrpSpPr>
          <p:grpSpPr>
            <a:xfrm>
              <a:off x="648100" y="1821474"/>
              <a:ext cx="8797493" cy="4850336"/>
              <a:chOff x="2157413" y="1671637"/>
              <a:chExt cx="8043862" cy="4684963"/>
            </a:xfrm>
          </p:grpSpPr>
          <p:sp>
            <p:nvSpPr>
              <p:cNvPr id="100" name="流程图: 过程 99"/>
              <p:cNvSpPr/>
              <p:nvPr/>
            </p:nvSpPr>
            <p:spPr>
              <a:xfrm>
                <a:off x="2157413" y="1671637"/>
                <a:ext cx="8043862" cy="468496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过程 107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Attachments</a:t>
                </a:r>
                <a:endParaRPr lang="zh-CN" altLang="en-US" sz="14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组合 117"/>
          <p:cNvGrpSpPr/>
          <p:nvPr/>
        </p:nvGrpSpPr>
        <p:grpSpPr>
          <a:xfrm>
            <a:off x="522025" y="2299316"/>
            <a:ext cx="8194022" cy="657319"/>
            <a:chOff x="2815942" y="2242283"/>
            <a:chExt cx="8194022" cy="657319"/>
          </a:xfrm>
        </p:grpSpPr>
        <p:sp>
          <p:nvSpPr>
            <p:cNvPr id="119" name="流程图: 过程 118"/>
            <p:cNvSpPr/>
            <p:nvPr/>
          </p:nvSpPr>
          <p:spPr>
            <a:xfrm>
              <a:off x="4927756" y="2694032"/>
              <a:ext cx="6082208" cy="20557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C:\Users\Steve\Documents\My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work\01 </a:t>
              </a:r>
              <a:r>
                <a:rPr lang="en-US" altLang="zh-CN" sz="1200" dirty="0">
                  <a:solidFill>
                    <a:schemeClr val="tx1"/>
                  </a:solidFill>
                </a:rPr>
                <a:t>Original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Requirements\001.docx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2815942" y="2242283"/>
              <a:ext cx="1197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File System:</a:t>
              </a:r>
              <a:endParaRPr lang="zh-CN" altLang="en-US" sz="1100" dirty="0"/>
            </a:p>
          </p:txBody>
        </p:sp>
      </p:grpSp>
      <p:sp>
        <p:nvSpPr>
          <p:cNvPr id="121" name="圆角矩形 120"/>
          <p:cNvSpPr/>
          <p:nvPr/>
        </p:nvSpPr>
        <p:spPr>
          <a:xfrm>
            <a:off x="8901784" y="2747733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460104" y="4194811"/>
            <a:ext cx="7535823" cy="617015"/>
            <a:chOff x="2744499" y="2713777"/>
            <a:chExt cx="7535823" cy="617015"/>
          </a:xfrm>
        </p:grpSpPr>
        <p:sp>
          <p:nvSpPr>
            <p:cNvPr id="123" name="流程图: 过程 122"/>
            <p:cNvSpPr/>
            <p:nvPr/>
          </p:nvSpPr>
          <p:spPr>
            <a:xfrm>
              <a:off x="4942050" y="3094096"/>
              <a:ext cx="5338272" cy="23669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744499" y="2713777"/>
              <a:ext cx="146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External System:</a:t>
              </a:r>
              <a:endParaRPr lang="zh-CN" altLang="en-US" sz="1100" dirty="0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4128498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Complete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5867324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460103" y="2264427"/>
            <a:ext cx="10266959" cy="1729909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460103" y="4117047"/>
            <a:ext cx="10266959" cy="1739915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十字形 131"/>
          <p:cNvSpPr/>
          <p:nvPr/>
        </p:nvSpPr>
        <p:spPr>
          <a:xfrm>
            <a:off x="10263939" y="304521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十字形 134"/>
          <p:cNvSpPr/>
          <p:nvPr/>
        </p:nvSpPr>
        <p:spPr>
          <a:xfrm>
            <a:off x="10273475" y="4897825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91739" y="2723183"/>
            <a:ext cx="1576084" cy="261610"/>
            <a:chOff x="491739" y="2723183"/>
            <a:chExt cx="1576084" cy="261610"/>
          </a:xfrm>
        </p:grpSpPr>
        <p:sp>
          <p:nvSpPr>
            <p:cNvPr id="151" name="文本框 150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52" name="流程图: 过程 151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HIS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2158395" y="2729982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grpSp>
        <p:nvGrpSpPr>
          <p:cNvPr id="163" name="组合 162"/>
          <p:cNvGrpSpPr/>
          <p:nvPr/>
        </p:nvGrpSpPr>
        <p:grpSpPr>
          <a:xfrm>
            <a:off x="453632" y="4556756"/>
            <a:ext cx="1576084" cy="261610"/>
            <a:chOff x="491739" y="2723183"/>
            <a:chExt cx="1576084" cy="261610"/>
          </a:xfrm>
        </p:grpSpPr>
        <p:sp>
          <p:nvSpPr>
            <p:cNvPr id="164" name="文本框 163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165" name="流程图: 过程 164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2196492" y="4568314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8235349" y="4577836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177" name="流程图: 过程 176"/>
          <p:cNvSpPr/>
          <p:nvPr/>
        </p:nvSpPr>
        <p:spPr>
          <a:xfrm>
            <a:off x="9038738" y="4606096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10" name="矩形 109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图: 摘录 110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015163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Attachments – View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Project Name</a:t>
              </a:r>
              <a:endParaRPr lang="zh-CN" altLang="en-US" sz="1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850913" y="2631029"/>
            <a:ext cx="8521937" cy="1725500"/>
            <a:chOff x="2850913" y="5045642"/>
            <a:chExt cx="8521937" cy="1198477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117371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Members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247737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022363" y="2996655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Member Role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Chris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Dora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2189553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738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3360968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46149" y="4426497"/>
            <a:ext cx="8521937" cy="1725500"/>
            <a:chOff x="2850913" y="5045642"/>
            <a:chExt cx="8521937" cy="1198477"/>
          </a:xfrm>
        </p:grpSpPr>
        <p:sp>
          <p:nvSpPr>
            <p:cNvPr id="86" name="圆角矩形 85"/>
            <p:cNvSpPr/>
            <p:nvPr/>
          </p:nvSpPr>
          <p:spPr>
            <a:xfrm>
              <a:off x="2850913" y="5078149"/>
              <a:ext cx="8521937" cy="1165970"/>
            </a:xfrm>
            <a:prstGeom prst="roundRect">
              <a:avLst>
                <a:gd name="adj" fmla="val 3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66455" y="5045642"/>
              <a:ext cx="1354858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Attachments</a:t>
              </a:r>
              <a:endParaRPr lang="zh-CN" altLang="en-US" sz="1100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十字形 88"/>
            <p:cNvSpPr/>
            <p:nvPr/>
          </p:nvSpPr>
          <p:spPr>
            <a:xfrm>
              <a:off x="4462049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2989023" y="4792123"/>
          <a:ext cx="807092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31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2017731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Document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Owner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Status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HIS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Sample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ASED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Test report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SQE Supervisor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Active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414342" y="1821474"/>
            <a:ext cx="10415584" cy="4579326"/>
            <a:chOff x="648100" y="1821474"/>
            <a:chExt cx="8797493" cy="4850336"/>
          </a:xfrm>
        </p:grpSpPr>
        <p:grpSp>
          <p:nvGrpSpPr>
            <p:cNvPr id="94" name="组合 93"/>
            <p:cNvGrpSpPr/>
            <p:nvPr/>
          </p:nvGrpSpPr>
          <p:grpSpPr>
            <a:xfrm>
              <a:off x="648100" y="1821474"/>
              <a:ext cx="8797493" cy="4850336"/>
              <a:chOff x="2157413" y="1671637"/>
              <a:chExt cx="8043862" cy="4684963"/>
            </a:xfrm>
          </p:grpSpPr>
          <p:sp>
            <p:nvSpPr>
              <p:cNvPr id="100" name="流程图: 过程 99"/>
              <p:cNvSpPr/>
              <p:nvPr/>
            </p:nvSpPr>
            <p:spPr>
              <a:xfrm>
                <a:off x="2157413" y="1671637"/>
                <a:ext cx="8043862" cy="468496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过程 107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The Window From External System</a:t>
                </a:r>
                <a:endParaRPr lang="zh-CN" altLang="en-US" sz="14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圆角矩形 125"/>
          <p:cNvSpPr/>
          <p:nvPr/>
        </p:nvSpPr>
        <p:spPr>
          <a:xfrm>
            <a:off x="4652880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553282" y="2300756"/>
            <a:ext cx="10173781" cy="3529013"/>
          </a:xfrm>
          <a:prstGeom prst="roundRect">
            <a:avLst>
              <a:gd name="adj" fmla="val 2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1, Document View Embedded from Documents management system</a:t>
            </a: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2, Document View Embedded from external system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Part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91515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Charter – Part Management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0" name="直接连接符 119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75" name="文本框 174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76" name="直接连接符 175"/>
              <p:cNvCxnSpPr>
                <a:endCxn id="175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本框 176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81" name="肘形连接符 180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肘形连接符 181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肘形连接符 183"/>
              <p:cNvCxnSpPr>
                <a:stCxn id="175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72" idx="1"/>
                <a:endCxn id="17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>
                <a:stCxn id="170" idx="1"/>
                <a:endCxn id="17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>
                <a:stCxn id="162" idx="1"/>
                <a:endCxn id="16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53" idx="1"/>
                <a:endCxn id="153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连接符 149"/>
              <p:cNvCxnSpPr>
                <a:stCxn id="147" idx="1"/>
                <a:endCxn id="14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连接符 131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endCxn id="124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endCxn id="125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0024" y="5990648"/>
            <a:ext cx="2339924" cy="195840"/>
            <a:chOff x="200024" y="5877206"/>
            <a:chExt cx="2339924" cy="309282"/>
          </a:xfrm>
        </p:grpSpPr>
        <p:sp>
          <p:nvSpPr>
            <p:cNvPr id="186" name="矩形 185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图: 摘录 186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矩形 120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7" name="组合 186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88" name="矩形 187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流程图: 摘录 188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1" name="直接连接符 120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8" name="流程图: 过程 127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流程图: 过程 128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Part Information</a:t>
                </a:r>
                <a:endParaRPr lang="zh-CN" altLang="en-US" sz="1400" dirty="0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94569" y="2784929"/>
            <a:ext cx="2278294" cy="261610"/>
            <a:chOff x="2858807" y="2713777"/>
            <a:chExt cx="2278294" cy="261610"/>
          </a:xfrm>
        </p:grpSpPr>
        <p:sp>
          <p:nvSpPr>
            <p:cNvPr id="131" name="流程图: 过程 13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574811" y="2794629"/>
            <a:ext cx="3135550" cy="261610"/>
            <a:chOff x="2858807" y="2713777"/>
            <a:chExt cx="3135550" cy="261610"/>
          </a:xfrm>
        </p:grpSpPr>
        <p:sp>
          <p:nvSpPr>
            <p:cNvPr id="134" name="流程图: 过程 13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444191" y="2815465"/>
            <a:ext cx="2621192" cy="261610"/>
            <a:chOff x="3373165" y="2713777"/>
            <a:chExt cx="2621192" cy="261610"/>
          </a:xfrm>
        </p:grpSpPr>
        <p:sp>
          <p:nvSpPr>
            <p:cNvPr id="141" name="流程图: 过程 14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3423423534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66097" y="4182284"/>
            <a:ext cx="2777178" cy="799386"/>
            <a:chOff x="2750518" y="2630136"/>
            <a:chExt cx="2777178" cy="799386"/>
          </a:xfrm>
        </p:grpSpPr>
        <p:sp>
          <p:nvSpPr>
            <p:cNvPr id="150" name="流程图: 过程 149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51671" y="3239650"/>
            <a:ext cx="2621192" cy="261610"/>
            <a:chOff x="3373165" y="2713777"/>
            <a:chExt cx="2621192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89127" y="4221038"/>
            <a:ext cx="3388049" cy="760632"/>
            <a:chOff x="3073123" y="2713777"/>
            <a:chExt cx="3388049" cy="760632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169714" y="3210616"/>
            <a:ext cx="2549752" cy="261610"/>
            <a:chOff x="3444605" y="2713777"/>
            <a:chExt cx="254975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property001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69622" y="3208398"/>
            <a:ext cx="2706920" cy="261610"/>
            <a:chOff x="3287437" y="2713777"/>
            <a:chExt cx="2706920" cy="261610"/>
          </a:xfrm>
        </p:grpSpPr>
        <p:sp>
          <p:nvSpPr>
            <p:cNvPr id="175" name="流程图: 过程 17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Category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17653" y="3714065"/>
            <a:ext cx="2456198" cy="261610"/>
            <a:chOff x="3538159" y="2713777"/>
            <a:chExt cx="2456198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380616" y="3700014"/>
            <a:ext cx="2352963" cy="261610"/>
            <a:chOff x="3626646" y="2713777"/>
            <a:chExt cx="2352963" cy="261610"/>
          </a:xfrm>
        </p:grpSpPr>
        <p:sp>
          <p:nvSpPr>
            <p:cNvPr id="181" name="流程图: 过程 18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83" name="圆角矩形 182"/>
          <p:cNvSpPr/>
          <p:nvPr/>
        </p:nvSpPr>
        <p:spPr>
          <a:xfrm>
            <a:off x="357704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4" name="圆角矩形 183"/>
          <p:cNvSpPr/>
          <p:nvPr/>
        </p:nvSpPr>
        <p:spPr>
          <a:xfrm>
            <a:off x="521569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047239" y="3249173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029077" y="2815774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7636322" y="3660836"/>
            <a:ext cx="2449742" cy="261610"/>
            <a:chOff x="3544615" y="2713777"/>
            <a:chExt cx="2449742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ASDE 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544615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sp>
        <p:nvSpPr>
          <p:cNvPr id="202" name="流程图: 合并 201"/>
          <p:cNvSpPr/>
          <p:nvPr/>
        </p:nvSpPr>
        <p:spPr>
          <a:xfrm>
            <a:off x="9963447" y="375972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830485" y="3750556"/>
            <a:ext cx="71996" cy="72000"/>
            <a:chOff x="10330555" y="3021888"/>
            <a:chExt cx="71996" cy="72000"/>
          </a:xfrm>
        </p:grpSpPr>
        <p:cxnSp>
          <p:nvCxnSpPr>
            <p:cNvPr id="203" name="直接连接符 202"/>
            <p:cNvCxnSpPr/>
            <p:nvPr/>
          </p:nvCxnSpPr>
          <p:spPr>
            <a:xfrm flipH="1">
              <a:off x="10330555" y="302241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10333223" y="3021888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sp>
        <p:nvSpPr>
          <p:cNvPr id="208" name="流程图: 合并 207"/>
          <p:cNvSpPr/>
          <p:nvPr/>
        </p:nvSpPr>
        <p:spPr>
          <a:xfrm>
            <a:off x="2929235" y="379781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10038598" y="3196777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2582858" y="2233670"/>
            <a:ext cx="2470982" cy="24140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Repository</a:t>
            </a:r>
            <a:endParaRPr lang="zh-CN" altLang="en-US" sz="1400" dirty="0"/>
          </a:p>
        </p:txBody>
      </p:sp>
      <p:sp>
        <p:nvSpPr>
          <p:cNvPr id="191" name="矩形 190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-1" y="1001566"/>
            <a:ext cx="692441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7" name="组合 186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88" name="矩形 187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流程图: 摘录 188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1" name="直接连接符 120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8" name="流程图: 过程 127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流程图: 过程 128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Part Information</a:t>
                </a:r>
                <a:endParaRPr lang="zh-CN" altLang="en-US" sz="1400" dirty="0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94569" y="2784929"/>
            <a:ext cx="2278294" cy="261610"/>
            <a:chOff x="2858807" y="2713777"/>
            <a:chExt cx="2278294" cy="261610"/>
          </a:xfrm>
        </p:grpSpPr>
        <p:sp>
          <p:nvSpPr>
            <p:cNvPr id="131" name="流程图: 过程 13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574811" y="2794629"/>
            <a:ext cx="3135550" cy="261610"/>
            <a:chOff x="2858807" y="2713777"/>
            <a:chExt cx="3135550" cy="261610"/>
          </a:xfrm>
        </p:grpSpPr>
        <p:sp>
          <p:nvSpPr>
            <p:cNvPr id="134" name="流程图: 过程 13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444191" y="2815465"/>
            <a:ext cx="2621192" cy="261610"/>
            <a:chOff x="3373165" y="2713777"/>
            <a:chExt cx="2621192" cy="261610"/>
          </a:xfrm>
        </p:grpSpPr>
        <p:sp>
          <p:nvSpPr>
            <p:cNvPr id="141" name="流程图: 过程 14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3423423534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66097" y="4182284"/>
            <a:ext cx="2777178" cy="799386"/>
            <a:chOff x="2750518" y="2630136"/>
            <a:chExt cx="2777178" cy="799386"/>
          </a:xfrm>
        </p:grpSpPr>
        <p:sp>
          <p:nvSpPr>
            <p:cNvPr id="150" name="流程图: 过程 149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51671" y="3239650"/>
            <a:ext cx="2621192" cy="261610"/>
            <a:chOff x="3373165" y="2713777"/>
            <a:chExt cx="2621192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89127" y="4221038"/>
            <a:ext cx="3388049" cy="760632"/>
            <a:chOff x="3073123" y="2713777"/>
            <a:chExt cx="3388049" cy="760632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169714" y="3210616"/>
            <a:ext cx="2549752" cy="261610"/>
            <a:chOff x="3444605" y="2713777"/>
            <a:chExt cx="254975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property001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69622" y="3208398"/>
            <a:ext cx="2706920" cy="261610"/>
            <a:chOff x="3287437" y="2713777"/>
            <a:chExt cx="2706920" cy="261610"/>
          </a:xfrm>
        </p:grpSpPr>
        <p:sp>
          <p:nvSpPr>
            <p:cNvPr id="175" name="流程图: 过程 17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Category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17653" y="3714065"/>
            <a:ext cx="2456198" cy="261610"/>
            <a:chOff x="3538159" y="2713777"/>
            <a:chExt cx="2456198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380616" y="3700014"/>
            <a:ext cx="2352963" cy="261610"/>
            <a:chOff x="3626646" y="2713777"/>
            <a:chExt cx="2352963" cy="261610"/>
          </a:xfrm>
        </p:grpSpPr>
        <p:sp>
          <p:nvSpPr>
            <p:cNvPr id="181" name="流程图: 过程 18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83" name="圆角矩形 182"/>
          <p:cNvSpPr/>
          <p:nvPr/>
        </p:nvSpPr>
        <p:spPr>
          <a:xfrm>
            <a:off x="357704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4" name="圆角矩形 183"/>
          <p:cNvSpPr/>
          <p:nvPr/>
        </p:nvSpPr>
        <p:spPr>
          <a:xfrm>
            <a:off x="521569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047239" y="3249173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029077" y="2815774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7636322" y="3660836"/>
            <a:ext cx="2449742" cy="261610"/>
            <a:chOff x="3544615" y="2713777"/>
            <a:chExt cx="2449742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ASDE 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544615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sp>
        <p:nvSpPr>
          <p:cNvPr id="202" name="流程图: 合并 201"/>
          <p:cNvSpPr/>
          <p:nvPr/>
        </p:nvSpPr>
        <p:spPr>
          <a:xfrm>
            <a:off x="9963447" y="375972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830485" y="3750556"/>
            <a:ext cx="71996" cy="72000"/>
            <a:chOff x="10330555" y="3021888"/>
            <a:chExt cx="71996" cy="72000"/>
          </a:xfrm>
        </p:grpSpPr>
        <p:cxnSp>
          <p:nvCxnSpPr>
            <p:cNvPr id="203" name="直接连接符 202"/>
            <p:cNvCxnSpPr/>
            <p:nvPr/>
          </p:nvCxnSpPr>
          <p:spPr>
            <a:xfrm flipH="1">
              <a:off x="10330555" y="302241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10333223" y="3021888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sp>
        <p:nvSpPr>
          <p:cNvPr id="208" name="流程图: 合并 207"/>
          <p:cNvSpPr/>
          <p:nvPr/>
        </p:nvSpPr>
        <p:spPr>
          <a:xfrm>
            <a:off x="2929235" y="379781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10038598" y="3196777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2582858" y="2233670"/>
            <a:ext cx="2470982" cy="24140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Repository</a:t>
            </a:r>
            <a:endParaRPr lang="zh-CN" altLang="en-US" sz="1400" dirty="0"/>
          </a:p>
        </p:txBody>
      </p:sp>
      <p:grpSp>
        <p:nvGrpSpPr>
          <p:cNvPr id="191" name="组合 190"/>
          <p:cNvGrpSpPr/>
          <p:nvPr/>
        </p:nvGrpSpPr>
        <p:grpSpPr>
          <a:xfrm>
            <a:off x="2117341" y="2049762"/>
            <a:ext cx="9193310" cy="4095130"/>
            <a:chOff x="648100" y="1821475"/>
            <a:chExt cx="8797493" cy="4319214"/>
          </a:xfrm>
        </p:grpSpPr>
        <p:grpSp>
          <p:nvGrpSpPr>
            <p:cNvPr id="192" name="组合 191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200" name="流程图: 过程 199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流程图: 过程 200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Part Repository</a:t>
                </a:r>
                <a:endParaRPr lang="zh-CN" altLang="en-US" sz="1400" dirty="0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8" name="直接连接符 197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组合 205"/>
          <p:cNvGrpSpPr/>
          <p:nvPr/>
        </p:nvGrpSpPr>
        <p:grpSpPr>
          <a:xfrm>
            <a:off x="2407122" y="2570350"/>
            <a:ext cx="2456094" cy="261610"/>
            <a:chOff x="2858807" y="2713777"/>
            <a:chExt cx="2456094" cy="261610"/>
          </a:xfrm>
        </p:grpSpPr>
        <p:sp>
          <p:nvSpPr>
            <p:cNvPr id="207" name="流程图: 过程 206"/>
            <p:cNvSpPr/>
            <p:nvPr/>
          </p:nvSpPr>
          <p:spPr>
            <a:xfrm>
              <a:off x="37911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Part A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2858807" y="2713777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Name :</a:t>
              </a:r>
              <a:endParaRPr lang="zh-CN" altLang="en-US" sz="1100" dirty="0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174929" y="2557941"/>
            <a:ext cx="2456094" cy="261610"/>
            <a:chOff x="2858807" y="2713777"/>
            <a:chExt cx="2456094" cy="261610"/>
          </a:xfrm>
        </p:grpSpPr>
        <p:sp>
          <p:nvSpPr>
            <p:cNvPr id="212" name="流程图: 过程 211"/>
            <p:cNvSpPr/>
            <p:nvPr/>
          </p:nvSpPr>
          <p:spPr>
            <a:xfrm>
              <a:off x="37911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Category A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858807" y="2713777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Category :</a:t>
              </a:r>
              <a:endParaRPr lang="zh-CN" altLang="en-US" sz="1100" dirty="0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134483" y="2544930"/>
            <a:ext cx="2456094" cy="261610"/>
            <a:chOff x="2858807" y="2713777"/>
            <a:chExt cx="2456094" cy="261610"/>
          </a:xfrm>
        </p:grpSpPr>
        <p:sp>
          <p:nvSpPr>
            <p:cNvPr id="215" name="流程图: 过程 214"/>
            <p:cNvSpPr/>
            <p:nvPr/>
          </p:nvSpPr>
          <p:spPr>
            <a:xfrm>
              <a:off x="37911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Supplier A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858807" y="2713777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:</a:t>
              </a:r>
              <a:endParaRPr lang="zh-CN" altLang="en-US" sz="1100" dirty="0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2288304" y="2992876"/>
            <a:ext cx="2549752" cy="261610"/>
            <a:chOff x="3444605" y="2713777"/>
            <a:chExt cx="2549752" cy="261610"/>
          </a:xfrm>
        </p:grpSpPr>
        <p:sp>
          <p:nvSpPr>
            <p:cNvPr id="218" name="流程图: 过程 21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property001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sp>
        <p:nvSpPr>
          <p:cNvPr id="220" name="圆角矩形 219"/>
          <p:cNvSpPr/>
          <p:nvPr/>
        </p:nvSpPr>
        <p:spPr>
          <a:xfrm>
            <a:off x="6790555" y="302573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Search</a:t>
            </a:r>
            <a:endParaRPr lang="zh-CN" altLang="en-US" sz="1400" dirty="0"/>
          </a:p>
        </p:txBody>
      </p:sp>
      <p:sp>
        <p:nvSpPr>
          <p:cNvPr id="221" name="圆角矩形 220"/>
          <p:cNvSpPr/>
          <p:nvPr/>
        </p:nvSpPr>
        <p:spPr>
          <a:xfrm>
            <a:off x="8429205" y="302573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aphicFrame>
        <p:nvGraphicFramePr>
          <p:cNvPr id="222" name="表格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82875"/>
              </p:ext>
            </p:extLst>
          </p:nvPr>
        </p:nvGraphicFramePr>
        <p:xfrm>
          <a:off x="2350392" y="3678776"/>
          <a:ext cx="8825224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7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1147046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1240681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1240682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1334316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1240682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Select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223" name="组合 222"/>
          <p:cNvGrpSpPr/>
          <p:nvPr/>
        </p:nvGrpSpPr>
        <p:grpSpPr>
          <a:xfrm>
            <a:off x="9609567" y="5533772"/>
            <a:ext cx="1366552" cy="363007"/>
            <a:chOff x="6559748" y="5597079"/>
            <a:chExt cx="1366552" cy="363007"/>
          </a:xfrm>
        </p:grpSpPr>
        <p:sp>
          <p:nvSpPr>
            <p:cNvPr id="224" name="动作按钮: 后退或前一项 223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动作按钮: 前进或下一项 224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动作按钮: 结束 225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动作按钮: 开始 226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8" name="矩形 227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-1" y="1001566"/>
            <a:ext cx="692441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7" name="组合 186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188" name="矩形 187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流程图: 摘录 188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1" name="直接连接符 120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8" name="流程图: 过程 127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流程图: 过程 128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Part Information</a:t>
                </a:r>
                <a:endParaRPr lang="zh-CN" altLang="en-US" sz="1400" dirty="0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94569" y="2784929"/>
            <a:ext cx="2278294" cy="261610"/>
            <a:chOff x="2858807" y="2713777"/>
            <a:chExt cx="2278294" cy="261610"/>
          </a:xfrm>
        </p:grpSpPr>
        <p:sp>
          <p:nvSpPr>
            <p:cNvPr id="131" name="流程图: 过程 13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574811" y="2794629"/>
            <a:ext cx="3135550" cy="261610"/>
            <a:chOff x="2858807" y="2713777"/>
            <a:chExt cx="3135550" cy="261610"/>
          </a:xfrm>
        </p:grpSpPr>
        <p:sp>
          <p:nvSpPr>
            <p:cNvPr id="134" name="流程图: 过程 13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444191" y="2815465"/>
            <a:ext cx="2621192" cy="261610"/>
            <a:chOff x="3373165" y="2713777"/>
            <a:chExt cx="2621192" cy="261610"/>
          </a:xfrm>
        </p:grpSpPr>
        <p:sp>
          <p:nvSpPr>
            <p:cNvPr id="141" name="流程图: 过程 14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3423423534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66097" y="4182284"/>
            <a:ext cx="2777178" cy="799386"/>
            <a:chOff x="2750518" y="2630136"/>
            <a:chExt cx="2777178" cy="799386"/>
          </a:xfrm>
        </p:grpSpPr>
        <p:sp>
          <p:nvSpPr>
            <p:cNvPr id="150" name="流程图: 过程 149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51671" y="3239650"/>
            <a:ext cx="2621192" cy="261610"/>
            <a:chOff x="3373165" y="2713777"/>
            <a:chExt cx="2621192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89127" y="4221038"/>
            <a:ext cx="3388049" cy="760632"/>
            <a:chOff x="3073123" y="2713777"/>
            <a:chExt cx="3388049" cy="760632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169714" y="3210616"/>
            <a:ext cx="2549752" cy="261610"/>
            <a:chOff x="3444605" y="2713777"/>
            <a:chExt cx="254975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property001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69622" y="3208398"/>
            <a:ext cx="2706920" cy="261610"/>
            <a:chOff x="3287437" y="2713777"/>
            <a:chExt cx="2706920" cy="261610"/>
          </a:xfrm>
        </p:grpSpPr>
        <p:sp>
          <p:nvSpPr>
            <p:cNvPr id="175" name="流程图: 过程 17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Category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17653" y="3714065"/>
            <a:ext cx="2456198" cy="261610"/>
            <a:chOff x="3538159" y="2713777"/>
            <a:chExt cx="2456198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380616" y="3700014"/>
            <a:ext cx="2352963" cy="261610"/>
            <a:chOff x="3626646" y="2713777"/>
            <a:chExt cx="2352963" cy="261610"/>
          </a:xfrm>
        </p:grpSpPr>
        <p:sp>
          <p:nvSpPr>
            <p:cNvPr id="181" name="流程图: 过程 18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83" name="圆角矩形 182"/>
          <p:cNvSpPr/>
          <p:nvPr/>
        </p:nvSpPr>
        <p:spPr>
          <a:xfrm>
            <a:off x="357704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4" name="圆角矩形 183"/>
          <p:cNvSpPr/>
          <p:nvPr/>
        </p:nvSpPr>
        <p:spPr>
          <a:xfrm>
            <a:off x="521569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047239" y="3249173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029077" y="2815774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7636322" y="3660836"/>
            <a:ext cx="2449742" cy="261610"/>
            <a:chOff x="3544615" y="2713777"/>
            <a:chExt cx="2449742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ASDE 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544615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sp>
        <p:nvSpPr>
          <p:cNvPr id="202" name="流程图: 合并 201"/>
          <p:cNvSpPr/>
          <p:nvPr/>
        </p:nvSpPr>
        <p:spPr>
          <a:xfrm>
            <a:off x="9963447" y="375972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830485" y="3750556"/>
            <a:ext cx="71996" cy="72000"/>
            <a:chOff x="10330555" y="3021888"/>
            <a:chExt cx="71996" cy="72000"/>
          </a:xfrm>
        </p:grpSpPr>
        <p:cxnSp>
          <p:nvCxnSpPr>
            <p:cNvPr id="203" name="直接连接符 202"/>
            <p:cNvCxnSpPr/>
            <p:nvPr/>
          </p:nvCxnSpPr>
          <p:spPr>
            <a:xfrm flipH="1">
              <a:off x="10330555" y="302241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10333223" y="3021888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sp>
        <p:nvSpPr>
          <p:cNvPr id="208" name="流程图: 合并 207"/>
          <p:cNvSpPr/>
          <p:nvPr/>
        </p:nvSpPr>
        <p:spPr>
          <a:xfrm>
            <a:off x="2929235" y="379781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10038598" y="3196777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-1" y="1001566"/>
            <a:ext cx="692441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3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9" name="组合 20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229" name="矩形 228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流程图: 摘录 229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692441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 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Project Name</a:t>
              </a:r>
              <a:endParaRPr lang="zh-CN" altLang="en-US" sz="1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663889" y="3159676"/>
            <a:ext cx="8908986" cy="2402125"/>
            <a:chOff x="2850913" y="5045642"/>
            <a:chExt cx="8717666" cy="1668439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8"/>
              <a:ext cx="8717666" cy="1635933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91242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047708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2761447" y="352530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200008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11712535" y="2546214"/>
            <a:ext cx="231062" cy="3640273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9182797" y="3988692"/>
            <a:ext cx="1395581" cy="142875"/>
            <a:chOff x="9858375" y="471488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组合 134"/>
          <p:cNvGrpSpPr/>
          <p:nvPr/>
        </p:nvGrpSpPr>
        <p:grpSpPr>
          <a:xfrm>
            <a:off x="9182797" y="4238248"/>
            <a:ext cx="1395581" cy="142875"/>
            <a:chOff x="9858375" y="47148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组合 140"/>
          <p:cNvGrpSpPr/>
          <p:nvPr/>
        </p:nvGrpSpPr>
        <p:grpSpPr>
          <a:xfrm>
            <a:off x="9182797" y="4487804"/>
            <a:ext cx="1395581" cy="142875"/>
            <a:chOff x="9858375" y="471488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组合 146"/>
          <p:cNvGrpSpPr/>
          <p:nvPr/>
        </p:nvGrpSpPr>
        <p:grpSpPr>
          <a:xfrm>
            <a:off x="9182797" y="4737360"/>
            <a:ext cx="1395581" cy="142875"/>
            <a:chOff x="9858375" y="471488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组合 152"/>
          <p:cNvGrpSpPr/>
          <p:nvPr/>
        </p:nvGrpSpPr>
        <p:grpSpPr>
          <a:xfrm>
            <a:off x="9182797" y="4986916"/>
            <a:ext cx="1395581" cy="142875"/>
            <a:chOff x="9858375" y="471488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组合 158"/>
          <p:cNvGrpSpPr/>
          <p:nvPr/>
        </p:nvGrpSpPr>
        <p:grpSpPr>
          <a:xfrm>
            <a:off x="9182797" y="5236474"/>
            <a:ext cx="1395581" cy="142875"/>
            <a:chOff x="9858375" y="471488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组合 8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0" name="组合 119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1" name="流程图: 过程 12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流程图: 过程 12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Edit Part Information</a:t>
                </a:r>
                <a:endParaRPr lang="zh-CN" altLang="en-US" sz="14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组合 164"/>
          <p:cNvGrpSpPr/>
          <p:nvPr/>
        </p:nvGrpSpPr>
        <p:grpSpPr>
          <a:xfrm>
            <a:off x="794569" y="2384873"/>
            <a:ext cx="2278294" cy="261610"/>
            <a:chOff x="2858807" y="2713777"/>
            <a:chExt cx="2278294" cy="261610"/>
          </a:xfrm>
        </p:grpSpPr>
        <p:sp>
          <p:nvSpPr>
            <p:cNvPr id="166" name="流程图: 过程 165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574811" y="2394573"/>
            <a:ext cx="3135550" cy="261610"/>
            <a:chOff x="2858807" y="2713777"/>
            <a:chExt cx="3135550" cy="261610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7444191" y="2415409"/>
            <a:ext cx="2621192" cy="261610"/>
            <a:chOff x="3373165" y="2713777"/>
            <a:chExt cx="262119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566097" y="3967966"/>
            <a:ext cx="2777178" cy="799386"/>
            <a:chOff x="2750518" y="2630136"/>
            <a:chExt cx="2777178" cy="799386"/>
          </a:xfrm>
        </p:grpSpPr>
        <p:sp>
          <p:nvSpPr>
            <p:cNvPr id="175" name="流程图: 过程 174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51671" y="2839594"/>
            <a:ext cx="2621192" cy="261610"/>
            <a:chOff x="3373165" y="2713777"/>
            <a:chExt cx="2621192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3789127" y="4006720"/>
            <a:ext cx="3388049" cy="760632"/>
            <a:chOff x="3073123" y="2713777"/>
            <a:chExt cx="3388049" cy="760632"/>
          </a:xfrm>
        </p:grpSpPr>
        <p:sp>
          <p:nvSpPr>
            <p:cNvPr id="181" name="流程图: 过程 180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169714" y="2810560"/>
            <a:ext cx="2549752" cy="261610"/>
            <a:chOff x="3444605" y="2713777"/>
            <a:chExt cx="2549752" cy="261610"/>
          </a:xfrm>
        </p:grpSpPr>
        <p:sp>
          <p:nvSpPr>
            <p:cNvPr id="184" name="流程图: 过程 18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369622" y="2808342"/>
            <a:ext cx="2706920" cy="261610"/>
            <a:chOff x="3287437" y="2713777"/>
            <a:chExt cx="2706920" cy="261610"/>
          </a:xfrm>
        </p:grpSpPr>
        <p:sp>
          <p:nvSpPr>
            <p:cNvPr id="187" name="流程图: 过程 186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17653" y="3314009"/>
            <a:ext cx="2456198" cy="261610"/>
            <a:chOff x="3538159" y="2713777"/>
            <a:chExt cx="2456198" cy="261610"/>
          </a:xfrm>
        </p:grpSpPr>
        <p:sp>
          <p:nvSpPr>
            <p:cNvPr id="193" name="流程图: 过程 192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380616" y="3299958"/>
            <a:ext cx="2352963" cy="261610"/>
            <a:chOff x="3626646" y="2713777"/>
            <a:chExt cx="2352963" cy="261610"/>
          </a:xfrm>
        </p:grpSpPr>
        <p:sp>
          <p:nvSpPr>
            <p:cNvPr id="196" name="流程图: 过程 19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98" name="流程图: 合并 197"/>
          <p:cNvSpPr/>
          <p:nvPr/>
        </p:nvSpPr>
        <p:spPr>
          <a:xfrm>
            <a:off x="9933184" y="2910938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流程图: 合并 198"/>
          <p:cNvSpPr/>
          <p:nvPr/>
        </p:nvSpPr>
        <p:spPr>
          <a:xfrm>
            <a:off x="2942449" y="342713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合并 199"/>
          <p:cNvSpPr/>
          <p:nvPr/>
        </p:nvSpPr>
        <p:spPr>
          <a:xfrm>
            <a:off x="6600047" y="339763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圆角矩形 201"/>
          <p:cNvSpPr/>
          <p:nvPr/>
        </p:nvSpPr>
        <p:spPr>
          <a:xfrm>
            <a:off x="4105690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203" name="圆角矩形 202"/>
          <p:cNvSpPr/>
          <p:nvPr/>
        </p:nvSpPr>
        <p:spPr>
          <a:xfrm>
            <a:off x="5744340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204" name="流程图: 合并 203"/>
          <p:cNvSpPr/>
          <p:nvPr/>
        </p:nvSpPr>
        <p:spPr>
          <a:xfrm>
            <a:off x="9908603" y="2502898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流程图: 合并 204"/>
          <p:cNvSpPr/>
          <p:nvPr/>
        </p:nvSpPr>
        <p:spPr>
          <a:xfrm>
            <a:off x="2932613" y="293060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十字形 206"/>
          <p:cNvSpPr/>
          <p:nvPr/>
        </p:nvSpPr>
        <p:spPr>
          <a:xfrm>
            <a:off x="3159362" y="291800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圆角矩形 212"/>
          <p:cNvSpPr/>
          <p:nvPr/>
        </p:nvSpPr>
        <p:spPr>
          <a:xfrm>
            <a:off x="7425507" y="3776658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223" name="流程图: 合并 222"/>
          <p:cNvSpPr/>
          <p:nvPr/>
        </p:nvSpPr>
        <p:spPr>
          <a:xfrm>
            <a:off x="9271516" y="252578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808331" y="4972700"/>
            <a:ext cx="69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u="sng" dirty="0">
                <a:solidFill>
                  <a:srgbClr val="0070C0"/>
                </a:solidFill>
              </a:rPr>
              <a:t>Remove</a:t>
            </a:r>
            <a:endParaRPr lang="zh-CN" altLang="en-US" sz="1200" u="sng" dirty="0">
              <a:solidFill>
                <a:srgbClr val="0070C0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8817855" y="5310839"/>
            <a:ext cx="69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u="sng" dirty="0">
                <a:solidFill>
                  <a:srgbClr val="0070C0"/>
                </a:solidFill>
              </a:rPr>
              <a:t>Remove</a:t>
            </a:r>
            <a:endParaRPr lang="zh-CN" altLang="en-US" sz="1200" u="sng" dirty="0">
              <a:solidFill>
                <a:srgbClr val="0070C0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8817854" y="5625170"/>
            <a:ext cx="69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u="sng" dirty="0">
                <a:solidFill>
                  <a:srgbClr val="0070C0"/>
                </a:solidFill>
              </a:rPr>
              <a:t>Remove</a:t>
            </a:r>
            <a:endParaRPr lang="zh-CN" altLang="en-US" sz="1200" u="sng" dirty="0">
              <a:solidFill>
                <a:srgbClr val="0070C0"/>
              </a:solidFill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sp>
        <p:nvSpPr>
          <p:cNvPr id="228" name="圆角矩形 227"/>
          <p:cNvSpPr/>
          <p:nvPr/>
        </p:nvSpPr>
        <p:spPr>
          <a:xfrm>
            <a:off x="5839243" y="3786178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 &amp; Select</a:t>
            </a:r>
            <a:endParaRPr lang="zh-CN" altLang="en-US" sz="14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735280" y="1798370"/>
            <a:ext cx="8351504" cy="4388117"/>
            <a:chOff x="1735280" y="1798370"/>
            <a:chExt cx="8351504" cy="4388117"/>
          </a:xfrm>
        </p:grpSpPr>
        <p:grpSp>
          <p:nvGrpSpPr>
            <p:cNvPr id="70" name="组合 69"/>
            <p:cNvGrpSpPr/>
            <p:nvPr/>
          </p:nvGrpSpPr>
          <p:grpSpPr>
            <a:xfrm>
              <a:off x="1735280" y="1798370"/>
              <a:ext cx="8351504" cy="4388117"/>
              <a:chOff x="1735280" y="1798370"/>
              <a:chExt cx="8351504" cy="4388117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1735280" y="1798370"/>
                <a:ext cx="8351504" cy="4388117"/>
                <a:chOff x="648100" y="1821475"/>
                <a:chExt cx="8797493" cy="4319214"/>
              </a:xfrm>
            </p:grpSpPr>
            <p:grpSp>
              <p:nvGrpSpPr>
                <p:cNvPr id="190" name="组合 189"/>
                <p:cNvGrpSpPr/>
                <p:nvPr/>
              </p:nvGrpSpPr>
              <p:grpSpPr>
                <a:xfrm>
                  <a:off x="648100" y="1821475"/>
                  <a:ext cx="8797493" cy="4319214"/>
                  <a:chOff x="2157413" y="1671638"/>
                  <a:chExt cx="8043862" cy="4171950"/>
                </a:xfrm>
              </p:grpSpPr>
              <p:sp>
                <p:nvSpPr>
                  <p:cNvPr id="210" name="流程图: 过程 209"/>
                  <p:cNvSpPr/>
                  <p:nvPr/>
                </p:nvSpPr>
                <p:spPr>
                  <a:xfrm>
                    <a:off x="2157413" y="1671638"/>
                    <a:ext cx="8043862" cy="4171950"/>
                  </a:xfrm>
                  <a:prstGeom prst="flowChart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流程图: 过程 210"/>
                  <p:cNvSpPr/>
                  <p:nvPr/>
                </p:nvSpPr>
                <p:spPr>
                  <a:xfrm>
                    <a:off x="2157413" y="1675375"/>
                    <a:ext cx="8043862" cy="324876"/>
                  </a:xfrm>
                  <a:prstGeom prst="flowChartProcess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400" dirty="0" smtClean="0"/>
                      <a:t>Select Part Category</a:t>
                    </a:r>
                    <a:endParaRPr lang="zh-CN" altLang="en-US" sz="1400" dirty="0"/>
                  </a:p>
                </p:txBody>
              </p:sp>
            </p:grpSp>
            <p:grpSp>
              <p:nvGrpSpPr>
                <p:cNvPr id="191" name="组合 190"/>
                <p:cNvGrpSpPr/>
                <p:nvPr/>
              </p:nvGrpSpPr>
              <p:grpSpPr>
                <a:xfrm>
                  <a:off x="9181700" y="1872170"/>
                  <a:ext cx="180000" cy="180000"/>
                  <a:chOff x="11712535" y="472099"/>
                  <a:chExt cx="810347" cy="757164"/>
                </a:xfrm>
              </p:grpSpPr>
              <p:sp>
                <p:nvSpPr>
                  <p:cNvPr id="201" name="矩形 200"/>
                  <p:cNvSpPr/>
                  <p:nvPr/>
                </p:nvSpPr>
                <p:spPr>
                  <a:xfrm>
                    <a:off x="11712535" y="472099"/>
                    <a:ext cx="796885" cy="7571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11719266" y="486683"/>
                    <a:ext cx="803616" cy="740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 flipH="1">
                    <a:off x="11719266" y="472099"/>
                    <a:ext cx="803616" cy="7371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2" name="圆角矩形 211"/>
              <p:cNvSpPr/>
              <p:nvPr/>
            </p:nvSpPr>
            <p:spPr>
              <a:xfrm>
                <a:off x="4329523" y="3776657"/>
                <a:ext cx="1180071" cy="261143"/>
              </a:xfrm>
              <a:prstGeom prst="roundRect">
                <a:avLst/>
              </a:prstGeo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Save</a:t>
                </a:r>
                <a:endParaRPr lang="zh-CN" altLang="en-US" sz="1400" dirty="0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2098427" y="2475534"/>
              <a:ext cx="3135550" cy="261610"/>
              <a:chOff x="2858807" y="2713777"/>
              <a:chExt cx="3135550" cy="261610"/>
            </a:xfrm>
          </p:grpSpPr>
          <p:sp>
            <p:nvSpPr>
              <p:cNvPr id="215" name="流程图: 过程 214"/>
              <p:cNvSpPr/>
              <p:nvPr/>
            </p:nvSpPr>
            <p:spPr>
              <a:xfrm>
                <a:off x="4470556" y="2736900"/>
                <a:ext cx="1523801" cy="196593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16" name="文本框 215"/>
              <p:cNvSpPr txBox="1"/>
              <p:nvPr/>
            </p:nvSpPr>
            <p:spPr>
              <a:xfrm>
                <a:off x="2858807" y="2713777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Part Category Name. :</a:t>
                </a:r>
                <a:endParaRPr lang="zh-CN" altLang="en-US" sz="1100" dirty="0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805855" y="2913344"/>
              <a:ext cx="7623042" cy="628565"/>
              <a:chOff x="2573051" y="2713777"/>
              <a:chExt cx="7623042" cy="628565"/>
            </a:xfrm>
          </p:grpSpPr>
          <p:sp>
            <p:nvSpPr>
              <p:cNvPr id="218" name="流程图: 过程 217"/>
              <p:cNvSpPr/>
              <p:nvPr/>
            </p:nvSpPr>
            <p:spPr>
              <a:xfrm>
                <a:off x="4470556" y="2736900"/>
                <a:ext cx="5725537" cy="60544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573051" y="2713777"/>
                <a:ext cx="17556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Part Category Description. :</a:t>
                </a:r>
                <a:endParaRPr lang="zh-CN" altLang="en-US" sz="1100" dirty="0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6279912" y="2427933"/>
              <a:ext cx="3135550" cy="261610"/>
              <a:chOff x="2858807" y="2713777"/>
              <a:chExt cx="3135550" cy="261610"/>
            </a:xfrm>
          </p:grpSpPr>
          <p:sp>
            <p:nvSpPr>
              <p:cNvPr id="221" name="流程图: 过程 220"/>
              <p:cNvSpPr/>
              <p:nvPr/>
            </p:nvSpPr>
            <p:spPr>
              <a:xfrm>
                <a:off x="4470556" y="2736900"/>
                <a:ext cx="1523801" cy="196593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Active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2858807" y="2713777"/>
                <a:ext cx="14558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Part Category Status. :</a:t>
                </a:r>
                <a:endParaRPr lang="zh-CN" altLang="en-US" sz="1100" dirty="0"/>
              </a:p>
            </p:txBody>
          </p:sp>
        </p:grpSp>
      </p:grp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59737"/>
              </p:ext>
            </p:extLst>
          </p:nvPr>
        </p:nvGraphicFramePr>
        <p:xfrm>
          <a:off x="1816603" y="4678686"/>
          <a:ext cx="8128000" cy="121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4897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9763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83853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23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7980567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Part Category</a:t>
                      </a:r>
                      <a:r>
                        <a:rPr lang="en-US" altLang="zh-CN" sz="1200" baseline="0" dirty="0" smtClean="0"/>
                        <a:t> 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Part Category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25640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Category</a:t>
                      </a:r>
                      <a:r>
                        <a:rPr lang="en-US" altLang="zh-CN" sz="1200" u="sng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72176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Category 2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xxxx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28259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Category</a:t>
                      </a:r>
                      <a:r>
                        <a:rPr lang="en-US" altLang="zh-CN" sz="1200" u="sng" baseline="0" dirty="0" smtClean="0">
                          <a:solidFill>
                            <a:srgbClr val="0070C0"/>
                          </a:solidFill>
                        </a:rPr>
                        <a:t> 3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35946"/>
                  </a:ext>
                </a:extLst>
              </a:tr>
            </a:tbl>
          </a:graphicData>
        </a:graphic>
      </p:graphicFrame>
      <p:sp>
        <p:nvSpPr>
          <p:cNvPr id="226" name="流程图: 过程 225"/>
          <p:cNvSpPr/>
          <p:nvPr/>
        </p:nvSpPr>
        <p:spPr>
          <a:xfrm>
            <a:off x="1890888" y="4394136"/>
            <a:ext cx="2413062" cy="2077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Key Words of Category name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4439001" y="4386005"/>
            <a:ext cx="1234511" cy="215894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Quick Search</a:t>
            </a:r>
            <a:endParaRPr lang="zh-CN" altLang="en-US" sz="1200" dirty="0"/>
          </a:p>
        </p:txBody>
      </p:sp>
      <p:sp>
        <p:nvSpPr>
          <p:cNvPr id="232" name="矩形 231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5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9" name="组合 208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214" name="矩形 213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流程图: 摘录 227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9912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 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Project Name</a:t>
              </a:r>
              <a:endParaRPr lang="zh-CN" altLang="en-US" sz="1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663889" y="3159676"/>
            <a:ext cx="8908986" cy="2402125"/>
            <a:chOff x="2850913" y="5045642"/>
            <a:chExt cx="8717666" cy="1668439"/>
          </a:xfrm>
        </p:grpSpPr>
        <p:sp>
          <p:nvSpPr>
            <p:cNvPr id="14" name="圆角矩形 13"/>
            <p:cNvSpPr/>
            <p:nvPr/>
          </p:nvSpPr>
          <p:spPr>
            <a:xfrm>
              <a:off x="2850913" y="5078148"/>
              <a:ext cx="8717666" cy="1635933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66455" y="5045642"/>
              <a:ext cx="912429" cy="18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946381" y="5129430"/>
              <a:ext cx="108000" cy="108000"/>
              <a:chOff x="2946381" y="3672086"/>
              <a:chExt cx="108000" cy="108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46381" y="367208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946381" y="3726086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4047708" y="5096320"/>
              <a:ext cx="108000" cy="75013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2761447" y="352530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100008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200008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11712535" y="2546214"/>
            <a:ext cx="231062" cy="3640273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73495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>
          <a:xfrm>
            <a:off x="6373604" y="5743575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27" name="圆角矩形 126"/>
          <p:cNvSpPr/>
          <p:nvPr/>
        </p:nvSpPr>
        <p:spPr>
          <a:xfrm>
            <a:off x="8012254" y="5743574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Publish</a:t>
            </a:r>
            <a:endParaRPr lang="zh-CN" altLang="en-US" sz="14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9182797" y="3988692"/>
            <a:ext cx="1395581" cy="142875"/>
            <a:chOff x="9858375" y="471488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组合 134"/>
          <p:cNvGrpSpPr/>
          <p:nvPr/>
        </p:nvGrpSpPr>
        <p:grpSpPr>
          <a:xfrm>
            <a:off x="9182797" y="4238248"/>
            <a:ext cx="1395581" cy="142875"/>
            <a:chOff x="9858375" y="47148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组合 140"/>
          <p:cNvGrpSpPr/>
          <p:nvPr/>
        </p:nvGrpSpPr>
        <p:grpSpPr>
          <a:xfrm>
            <a:off x="9182797" y="4487804"/>
            <a:ext cx="1395581" cy="142875"/>
            <a:chOff x="9858375" y="471488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组合 146"/>
          <p:cNvGrpSpPr/>
          <p:nvPr/>
        </p:nvGrpSpPr>
        <p:grpSpPr>
          <a:xfrm>
            <a:off x="9182797" y="4737360"/>
            <a:ext cx="1395581" cy="142875"/>
            <a:chOff x="9858375" y="471488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组合 152"/>
          <p:cNvGrpSpPr/>
          <p:nvPr/>
        </p:nvGrpSpPr>
        <p:grpSpPr>
          <a:xfrm>
            <a:off x="9182797" y="4986916"/>
            <a:ext cx="1395581" cy="142875"/>
            <a:chOff x="9858375" y="471488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1120040" y="49494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组合 158"/>
          <p:cNvGrpSpPr/>
          <p:nvPr/>
        </p:nvGrpSpPr>
        <p:grpSpPr>
          <a:xfrm>
            <a:off x="9182797" y="5236474"/>
            <a:ext cx="1395581" cy="142875"/>
            <a:chOff x="9858375" y="471488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858375" y="47148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1120040" y="50923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987085" y="514347"/>
              <a:ext cx="72000" cy="72000"/>
              <a:chOff x="11544299" y="614363"/>
              <a:chExt cx="385010" cy="387203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11558587" y="614363"/>
                <a:ext cx="370722" cy="3872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>
                <a:off x="11544299" y="617230"/>
                <a:ext cx="370722" cy="3817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圆角矩形 188"/>
          <p:cNvSpPr/>
          <p:nvPr/>
        </p:nvSpPr>
        <p:spPr>
          <a:xfrm>
            <a:off x="9650904" y="5757862"/>
            <a:ext cx="1180071" cy="24059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0" name="组合 119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1" name="流程图: 过程 12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流程图: 过程 12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Edit Part Information</a:t>
                </a:r>
                <a:endParaRPr lang="zh-CN" altLang="en-US" sz="14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组合 164"/>
          <p:cNvGrpSpPr/>
          <p:nvPr/>
        </p:nvGrpSpPr>
        <p:grpSpPr>
          <a:xfrm>
            <a:off x="794569" y="2384873"/>
            <a:ext cx="2278294" cy="261610"/>
            <a:chOff x="2858807" y="2713777"/>
            <a:chExt cx="2278294" cy="261610"/>
          </a:xfrm>
        </p:grpSpPr>
        <p:sp>
          <p:nvSpPr>
            <p:cNvPr id="166" name="流程图: 过程 165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574811" y="2394573"/>
            <a:ext cx="3135550" cy="261610"/>
            <a:chOff x="2858807" y="2713777"/>
            <a:chExt cx="3135550" cy="261610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7444191" y="2415409"/>
            <a:ext cx="2621192" cy="261610"/>
            <a:chOff x="3373165" y="2713777"/>
            <a:chExt cx="262119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566097" y="3967966"/>
            <a:ext cx="2777178" cy="799386"/>
            <a:chOff x="2750518" y="2630136"/>
            <a:chExt cx="2777178" cy="799386"/>
          </a:xfrm>
        </p:grpSpPr>
        <p:sp>
          <p:nvSpPr>
            <p:cNvPr id="175" name="流程图: 过程 174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51671" y="2839594"/>
            <a:ext cx="2621192" cy="261610"/>
            <a:chOff x="3373165" y="2713777"/>
            <a:chExt cx="2621192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3789127" y="4006720"/>
            <a:ext cx="3388049" cy="760632"/>
            <a:chOff x="3073123" y="2713777"/>
            <a:chExt cx="3388049" cy="760632"/>
          </a:xfrm>
        </p:grpSpPr>
        <p:sp>
          <p:nvSpPr>
            <p:cNvPr id="181" name="流程图: 过程 180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169714" y="2810560"/>
            <a:ext cx="2549752" cy="261610"/>
            <a:chOff x="3444605" y="2713777"/>
            <a:chExt cx="2549752" cy="261610"/>
          </a:xfrm>
        </p:grpSpPr>
        <p:sp>
          <p:nvSpPr>
            <p:cNvPr id="184" name="流程图: 过程 18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369622" y="2808342"/>
            <a:ext cx="2706920" cy="261610"/>
            <a:chOff x="3287437" y="2713777"/>
            <a:chExt cx="2706920" cy="261610"/>
          </a:xfrm>
        </p:grpSpPr>
        <p:sp>
          <p:nvSpPr>
            <p:cNvPr id="187" name="流程图: 过程 186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17653" y="3314009"/>
            <a:ext cx="2456198" cy="261610"/>
            <a:chOff x="3538159" y="2713777"/>
            <a:chExt cx="2456198" cy="261610"/>
          </a:xfrm>
        </p:grpSpPr>
        <p:sp>
          <p:nvSpPr>
            <p:cNvPr id="193" name="流程图: 过程 192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380616" y="3299958"/>
            <a:ext cx="2352963" cy="261610"/>
            <a:chOff x="3626646" y="2713777"/>
            <a:chExt cx="2352963" cy="261610"/>
          </a:xfrm>
        </p:grpSpPr>
        <p:sp>
          <p:nvSpPr>
            <p:cNvPr id="196" name="流程图: 过程 19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98" name="流程图: 合并 197"/>
          <p:cNvSpPr/>
          <p:nvPr/>
        </p:nvSpPr>
        <p:spPr>
          <a:xfrm>
            <a:off x="9933184" y="2910938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流程图: 合并 198"/>
          <p:cNvSpPr/>
          <p:nvPr/>
        </p:nvSpPr>
        <p:spPr>
          <a:xfrm>
            <a:off x="2942449" y="3427134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合并 199"/>
          <p:cNvSpPr/>
          <p:nvPr/>
        </p:nvSpPr>
        <p:spPr>
          <a:xfrm>
            <a:off x="6600047" y="339763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圆角矩形 201"/>
          <p:cNvSpPr/>
          <p:nvPr/>
        </p:nvSpPr>
        <p:spPr>
          <a:xfrm>
            <a:off x="4105690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203" name="圆角矩形 202"/>
          <p:cNvSpPr/>
          <p:nvPr/>
        </p:nvSpPr>
        <p:spPr>
          <a:xfrm>
            <a:off x="5744340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204" name="流程图: 合并 203"/>
          <p:cNvSpPr/>
          <p:nvPr/>
        </p:nvSpPr>
        <p:spPr>
          <a:xfrm>
            <a:off x="9908603" y="2502898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流程图: 合并 204"/>
          <p:cNvSpPr/>
          <p:nvPr/>
        </p:nvSpPr>
        <p:spPr>
          <a:xfrm>
            <a:off x="2932613" y="293060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十字形 206"/>
          <p:cNvSpPr/>
          <p:nvPr/>
        </p:nvSpPr>
        <p:spPr>
          <a:xfrm>
            <a:off x="3159362" y="291800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圆角矩形 228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grpSp>
        <p:nvGrpSpPr>
          <p:cNvPr id="190" name="组合 189"/>
          <p:cNvGrpSpPr/>
          <p:nvPr/>
        </p:nvGrpSpPr>
        <p:grpSpPr>
          <a:xfrm>
            <a:off x="1735280" y="1798370"/>
            <a:ext cx="8351504" cy="4388117"/>
            <a:chOff x="648100" y="1821475"/>
            <a:chExt cx="8797493" cy="4319214"/>
          </a:xfrm>
        </p:grpSpPr>
        <p:grpSp>
          <p:nvGrpSpPr>
            <p:cNvPr id="191" name="组合 190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211" name="流程图: 过程 210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流程图: 过程 211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Select Supplier</a:t>
                </a:r>
                <a:endParaRPr lang="zh-CN" altLang="en-US" sz="1400" dirty="0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20705"/>
              </p:ext>
            </p:extLst>
          </p:nvPr>
        </p:nvGraphicFramePr>
        <p:xfrm>
          <a:off x="1816603" y="3807141"/>
          <a:ext cx="8128000" cy="121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4897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9763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83853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23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7980567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Supplier </a:t>
                      </a:r>
                      <a:r>
                        <a:rPr lang="en-US" altLang="zh-CN" sz="1200" baseline="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Supplier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25640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Supplier </a:t>
                      </a:r>
                      <a:r>
                        <a:rPr lang="en-US" altLang="zh-CN" sz="1200" u="sng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72176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Supplier 2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xxxx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28259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Supplier</a:t>
                      </a:r>
                      <a:r>
                        <a:rPr lang="en-US" altLang="zh-CN" sz="1200" u="sng" baseline="0" dirty="0" smtClean="0">
                          <a:solidFill>
                            <a:srgbClr val="0070C0"/>
                          </a:solidFill>
                        </a:rPr>
                        <a:t> 3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Inactive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endParaRPr lang="zh-CN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35946"/>
                  </a:ext>
                </a:extLst>
              </a:tr>
            </a:tbl>
          </a:graphicData>
        </a:graphic>
      </p:graphicFrame>
      <p:sp>
        <p:nvSpPr>
          <p:cNvPr id="215" name="圆角矩形 214"/>
          <p:cNvSpPr/>
          <p:nvPr/>
        </p:nvSpPr>
        <p:spPr>
          <a:xfrm>
            <a:off x="4251072" y="3214674"/>
            <a:ext cx="1234511" cy="215894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Search</a:t>
            </a:r>
            <a:endParaRPr lang="zh-CN" altLang="en-US" sz="1200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2098427" y="2475534"/>
            <a:ext cx="2849794" cy="261610"/>
            <a:chOff x="2858807" y="2713777"/>
            <a:chExt cx="2849794" cy="261610"/>
          </a:xfrm>
        </p:grpSpPr>
        <p:sp>
          <p:nvSpPr>
            <p:cNvPr id="217" name="流程图: 过程 216"/>
            <p:cNvSpPr/>
            <p:nvPr/>
          </p:nvSpPr>
          <p:spPr>
            <a:xfrm>
              <a:off x="41848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2858807" y="2713777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Name. :</a:t>
              </a:r>
              <a:endParaRPr lang="zh-CN" altLang="en-US" sz="1100" dirty="0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279912" y="2427933"/>
            <a:ext cx="2935522" cy="261610"/>
            <a:chOff x="2858807" y="2713777"/>
            <a:chExt cx="2935522" cy="261610"/>
          </a:xfrm>
        </p:grpSpPr>
        <p:sp>
          <p:nvSpPr>
            <p:cNvPr id="220" name="流程图: 过程 219"/>
            <p:cNvSpPr/>
            <p:nvPr/>
          </p:nvSpPr>
          <p:spPr>
            <a:xfrm>
              <a:off x="427052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Active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858807" y="2713777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Status. :</a:t>
              </a:r>
              <a:endParaRPr lang="zh-CN" altLang="en-US" sz="1100" dirty="0"/>
            </a:p>
          </p:txBody>
        </p:sp>
      </p:grpSp>
      <p:sp>
        <p:nvSpPr>
          <p:cNvPr id="222" name="圆角矩形 221"/>
          <p:cNvSpPr/>
          <p:nvPr/>
        </p:nvSpPr>
        <p:spPr>
          <a:xfrm>
            <a:off x="6088230" y="3208901"/>
            <a:ext cx="1234511" cy="215894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Close</a:t>
            </a:r>
            <a:endParaRPr lang="zh-CN" altLang="en-US" sz="1200" dirty="0"/>
          </a:p>
        </p:txBody>
      </p:sp>
      <p:grpSp>
        <p:nvGrpSpPr>
          <p:cNvPr id="223" name="组合 222"/>
          <p:cNvGrpSpPr/>
          <p:nvPr/>
        </p:nvGrpSpPr>
        <p:grpSpPr>
          <a:xfrm>
            <a:off x="8468897" y="5268074"/>
            <a:ext cx="1366552" cy="363007"/>
            <a:chOff x="6559748" y="5597079"/>
            <a:chExt cx="1366552" cy="363007"/>
          </a:xfrm>
        </p:grpSpPr>
        <p:sp>
          <p:nvSpPr>
            <p:cNvPr id="224" name="动作按钮: 后退或前一项 223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动作按钮: 前进或下一项 224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动作按钮: 结束 225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动作按钮: 开始 226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0" name="矩形 229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8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Supplier Dashboard</a:t>
            </a:r>
            <a:endParaRPr lang="zh-CN" altLang="en-US" dirty="0"/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8" y="1279525"/>
            <a:ext cx="9941241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19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/>
          <p:cNvGrpSpPr/>
          <p:nvPr/>
        </p:nvGrpSpPr>
        <p:grpSpPr>
          <a:xfrm>
            <a:off x="200024" y="5877206"/>
            <a:ext cx="2339924" cy="309282"/>
            <a:chOff x="200024" y="5877206"/>
            <a:chExt cx="2339924" cy="309282"/>
          </a:xfrm>
        </p:grpSpPr>
        <p:sp>
          <p:nvSpPr>
            <p:cNvPr id="213" name="矩形 212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流程图: 摘录 213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14341" y="2336276"/>
            <a:ext cx="1657343" cy="1425139"/>
            <a:chOff x="414341" y="2336276"/>
            <a:chExt cx="1657343" cy="1425139"/>
          </a:xfrm>
        </p:grpSpPr>
        <p:sp>
          <p:nvSpPr>
            <p:cNvPr id="12" name="文本框 11"/>
            <p:cNvSpPr txBox="1"/>
            <p:nvPr/>
          </p:nvSpPr>
          <p:spPr>
            <a:xfrm>
              <a:off x="681870" y="2336276"/>
              <a:ext cx="1036566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Project Name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4341" y="2407716"/>
              <a:ext cx="338969" cy="138499"/>
              <a:chOff x="342901" y="2407716"/>
              <a:chExt cx="338969" cy="13849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42901" y="2407716"/>
                <a:ext cx="138941" cy="1384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>
              <a:endCxn id="13" idx="3"/>
            </p:cNvCxnSpPr>
            <p:nvPr/>
          </p:nvCxnSpPr>
          <p:spPr>
            <a:xfrm>
              <a:off x="414341" y="2474775"/>
              <a:ext cx="138941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616885" y="2692125"/>
              <a:ext cx="1440511" cy="281217"/>
              <a:chOff x="988368" y="2692125"/>
              <a:chExt cx="1440511" cy="281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163713" y="2692125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988368" y="276137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" name="直接连接符 30"/>
                    <p:cNvCxnSpPr>
                      <a:stCxn id="3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/>
                <p:cNvCxnSpPr>
                  <a:endCxn id="3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616885" y="2954816"/>
              <a:ext cx="1440511" cy="281217"/>
              <a:chOff x="988368" y="2954816"/>
              <a:chExt cx="1440511" cy="28121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63713" y="2954816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88368" y="3021818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4" name="直接连接符 43"/>
                    <p:cNvCxnSpPr>
                      <a:stCxn id="43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3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>
              <a:off x="616885" y="3217507"/>
              <a:ext cx="1454799" cy="281217"/>
              <a:chOff x="988368" y="3217507"/>
              <a:chExt cx="1454799" cy="28121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78001" y="3217507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988368" y="3282261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1" name="直接连接符 50"/>
                    <p:cNvCxnSpPr>
                      <a:stCxn id="50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>
                  <a:endCxn id="50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/>
            <p:cNvGrpSpPr/>
            <p:nvPr/>
          </p:nvGrpSpPr>
          <p:grpSpPr>
            <a:xfrm>
              <a:off x="616885" y="3480198"/>
              <a:ext cx="1454799" cy="281217"/>
              <a:chOff x="988368" y="3480198"/>
              <a:chExt cx="1454799" cy="281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178001" y="3480198"/>
                <a:ext cx="1265166" cy="28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Part name 1</a:t>
                </a:r>
                <a:endParaRPr lang="zh-CN" altLang="en-US" sz="1200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988368" y="3542705"/>
                <a:ext cx="338969" cy="138499"/>
                <a:chOff x="490266" y="2761375"/>
                <a:chExt cx="338969" cy="1384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490266" y="2761375"/>
                  <a:ext cx="338969" cy="138499"/>
                  <a:chOff x="490266" y="2761375"/>
                  <a:chExt cx="338969" cy="138499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490266" y="2761375"/>
                    <a:ext cx="338969" cy="138499"/>
                    <a:chOff x="342901" y="2407716"/>
                    <a:chExt cx="338969" cy="138499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342901" y="2407716"/>
                      <a:ext cx="138941" cy="1384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8" name="直接连接符 57"/>
                    <p:cNvCxnSpPr>
                      <a:stCxn id="57" idx="3"/>
                    </p:cNvCxnSpPr>
                    <p:nvPr/>
                  </p:nvCxnSpPr>
                  <p:spPr>
                    <a:xfrm flipV="1">
                      <a:off x="481842" y="2474776"/>
                      <a:ext cx="200028" cy="21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495301" y="2827202"/>
                    <a:ext cx="138941" cy="21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>
                  <a:endCxn id="57" idx="2"/>
                </p:cNvCxnSpPr>
                <p:nvPr/>
              </p:nvCxnSpPr>
              <p:spPr>
                <a:xfrm>
                  <a:off x="559736" y="2761375"/>
                  <a:ext cx="1" cy="138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681870" y="2474775"/>
              <a:ext cx="0" cy="121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2663889" y="2992157"/>
            <a:ext cx="8908986" cy="2355325"/>
            <a:chOff x="2663889" y="3206477"/>
            <a:chExt cx="8908986" cy="2355325"/>
          </a:xfrm>
        </p:grpSpPr>
        <p:sp>
          <p:nvSpPr>
            <p:cNvPr id="14" name="圆角矩形 13"/>
            <p:cNvSpPr/>
            <p:nvPr/>
          </p:nvSpPr>
          <p:spPr>
            <a:xfrm>
              <a:off x="2663889" y="3206477"/>
              <a:ext cx="8908986" cy="2355325"/>
            </a:xfrm>
            <a:prstGeom prst="roundRect">
              <a:avLst>
                <a:gd name="adj" fmla="val 210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4161" y="3216829"/>
              <a:ext cx="932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Parts</a:t>
              </a:r>
              <a:endParaRPr lang="zh-CN" altLang="en-US" sz="1100" dirty="0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761452" y="3280310"/>
              <a:ext cx="110370" cy="155492"/>
              <a:chOff x="2761452" y="3280310"/>
              <a:chExt cx="110370" cy="15549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61452" y="3280310"/>
                <a:ext cx="110370" cy="1554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stCxn id="25" idx="1"/>
                <a:endCxn id="25" idx="3"/>
              </p:cNvCxnSpPr>
              <p:nvPr/>
            </p:nvCxnSpPr>
            <p:spPr>
              <a:xfrm>
                <a:off x="2761452" y="3358056"/>
                <a:ext cx="11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十字形 61"/>
            <p:cNvSpPr/>
            <p:nvPr/>
          </p:nvSpPr>
          <p:spPr>
            <a:xfrm>
              <a:off x="3886949" y="3289792"/>
              <a:ext cx="110370" cy="108000"/>
            </a:xfrm>
            <a:prstGeom prst="plus">
              <a:avLst>
                <a:gd name="adj" fmla="val 445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2761447" y="3310982"/>
          <a:ext cx="86828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28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85554575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56628303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174202645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99299807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337633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31867177"/>
                    </a:ext>
                  </a:extLst>
                </a:gridCol>
                <a:gridCol w="1528767">
                  <a:extLst>
                    <a:ext uri="{9D8B030D-6E8A-4147-A177-3AD203B41FA5}">
                      <a16:colId xmlns:a16="http://schemas.microsoft.com/office/drawing/2014/main" val="27297180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824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Number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No.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</a:t>
                      </a:r>
                      <a:r>
                        <a:rPr lang="en-US" altLang="zh-CN" sz="1050" baseline="0" dirty="0" smtClean="0"/>
                        <a:t> Des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Sub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HIS(Y/N)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Action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17196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100001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10002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17196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 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100003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100005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171963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100008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SNL</a:t>
                      </a:r>
                      <a:r>
                        <a:rPr lang="en-US" altLang="zh-CN" sz="1050" baseline="0" dirty="0" smtClean="0"/>
                        <a:t> 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200008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sng" dirty="0" smtClean="0">
                          <a:solidFill>
                            <a:srgbClr val="0070C0"/>
                          </a:solidFill>
                        </a:rPr>
                        <a:t>Remove</a:t>
                      </a:r>
                      <a:endParaRPr lang="zh-CN" altLang="en-US" sz="105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9182797" y="3774372"/>
            <a:ext cx="1395581" cy="142875"/>
            <a:chOff x="9182797" y="3988692"/>
            <a:chExt cx="1395581" cy="142875"/>
          </a:xfrm>
        </p:grpSpPr>
        <p:sp>
          <p:nvSpPr>
            <p:cNvPr id="36" name="矩形 35"/>
            <p:cNvSpPr/>
            <p:nvPr/>
          </p:nvSpPr>
          <p:spPr>
            <a:xfrm>
              <a:off x="9182797" y="3988692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10444462" y="401214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311507" y="4031551"/>
              <a:ext cx="72000" cy="72000"/>
              <a:chOff x="10311507" y="4031551"/>
              <a:chExt cx="72000" cy="72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314179" y="4031551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0311507" y="4032084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9182797" y="4023928"/>
            <a:ext cx="1395581" cy="142875"/>
            <a:chOff x="9182797" y="4238248"/>
            <a:chExt cx="1395581" cy="142875"/>
          </a:xfrm>
        </p:grpSpPr>
        <p:sp>
          <p:nvSpPr>
            <p:cNvPr id="136" name="矩形 135"/>
            <p:cNvSpPr/>
            <p:nvPr/>
          </p:nvSpPr>
          <p:spPr>
            <a:xfrm>
              <a:off x="9182797" y="4238248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合并 136"/>
            <p:cNvSpPr/>
            <p:nvPr/>
          </p:nvSpPr>
          <p:spPr>
            <a:xfrm>
              <a:off x="10444462" y="427599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11507" y="4066787"/>
            <a:ext cx="72000" cy="72000"/>
            <a:chOff x="10311507" y="4281107"/>
            <a:chExt cx="72000" cy="7200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9182797" y="4273484"/>
            <a:ext cx="1395581" cy="142875"/>
            <a:chOff x="9182797" y="4487804"/>
            <a:chExt cx="1395581" cy="142875"/>
          </a:xfrm>
        </p:grpSpPr>
        <p:sp>
          <p:nvSpPr>
            <p:cNvPr id="142" name="矩形 141"/>
            <p:cNvSpPr/>
            <p:nvPr/>
          </p:nvSpPr>
          <p:spPr>
            <a:xfrm>
              <a:off x="9182797" y="448780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合并 142"/>
            <p:cNvSpPr/>
            <p:nvPr/>
          </p:nvSpPr>
          <p:spPr>
            <a:xfrm>
              <a:off x="10444462" y="4511258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11507" y="4316343"/>
            <a:ext cx="72000" cy="72000"/>
            <a:chOff x="10311507" y="4530663"/>
            <a:chExt cx="72000" cy="72000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10314179" y="453066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311507" y="453119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182797" y="4523040"/>
            <a:ext cx="1395581" cy="142875"/>
            <a:chOff x="9182797" y="4737360"/>
            <a:chExt cx="1395581" cy="142875"/>
          </a:xfrm>
        </p:grpSpPr>
        <p:sp>
          <p:nvSpPr>
            <p:cNvPr id="148" name="矩形 147"/>
            <p:cNvSpPr/>
            <p:nvPr/>
          </p:nvSpPr>
          <p:spPr>
            <a:xfrm>
              <a:off x="9182797" y="4737360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合并 148"/>
            <p:cNvSpPr/>
            <p:nvPr/>
          </p:nvSpPr>
          <p:spPr>
            <a:xfrm>
              <a:off x="10444462" y="4775102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311507" y="4565899"/>
            <a:ext cx="72000" cy="72000"/>
            <a:chOff x="10311507" y="4780219"/>
            <a:chExt cx="72000" cy="72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0314179" y="4780219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0311507" y="4780752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182797" y="4772596"/>
            <a:ext cx="1395581" cy="142875"/>
            <a:chOff x="9182797" y="4986916"/>
            <a:chExt cx="1395581" cy="142875"/>
          </a:xfrm>
        </p:grpSpPr>
        <p:sp>
          <p:nvSpPr>
            <p:cNvPr id="154" name="矩形 153"/>
            <p:cNvSpPr/>
            <p:nvPr/>
          </p:nvSpPr>
          <p:spPr>
            <a:xfrm>
              <a:off x="9182797" y="4986916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合并 154"/>
            <p:cNvSpPr/>
            <p:nvPr/>
          </p:nvSpPr>
          <p:spPr>
            <a:xfrm>
              <a:off x="10444462" y="5010370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311507" y="4815455"/>
            <a:ext cx="72000" cy="72000"/>
            <a:chOff x="10311507" y="5029775"/>
            <a:chExt cx="72000" cy="72000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10314179" y="5029775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10311507" y="503030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9182797" y="5022154"/>
            <a:ext cx="1395581" cy="142875"/>
            <a:chOff x="9182797" y="5236474"/>
            <a:chExt cx="1395581" cy="142875"/>
          </a:xfrm>
        </p:grpSpPr>
        <p:sp>
          <p:nvSpPr>
            <p:cNvPr id="160" name="矩形 159"/>
            <p:cNvSpPr/>
            <p:nvPr/>
          </p:nvSpPr>
          <p:spPr>
            <a:xfrm>
              <a:off x="9182797" y="5236474"/>
              <a:ext cx="1395581" cy="14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合并 160"/>
            <p:cNvSpPr/>
            <p:nvPr/>
          </p:nvSpPr>
          <p:spPr>
            <a:xfrm>
              <a:off x="10444462" y="5274216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311507" y="5065013"/>
            <a:ext cx="72000" cy="72000"/>
            <a:chOff x="10311507" y="5279333"/>
            <a:chExt cx="72000" cy="72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10314179" y="5279333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10311507" y="5279866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21" name="直接连接符 120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1755399" y="2264428"/>
            <a:ext cx="190336" cy="3922059"/>
            <a:chOff x="11444288" y="2527588"/>
            <a:chExt cx="220742" cy="2965813"/>
          </a:xfrm>
        </p:grpSpPr>
        <p:sp>
          <p:nvSpPr>
            <p:cNvPr id="103" name="流程图: 过程 102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450718" y="447845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合并 106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合并 113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14342" y="1821475"/>
            <a:ext cx="10415584" cy="4077880"/>
            <a:chOff x="648100" y="1821475"/>
            <a:chExt cx="8797493" cy="431921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28" name="流程图: 过程 127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流程图: 过程 128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Part Information</a:t>
                </a:r>
                <a:endParaRPr lang="zh-CN" altLang="en-US" sz="1400" dirty="0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94569" y="2784929"/>
            <a:ext cx="2278294" cy="261610"/>
            <a:chOff x="2858807" y="2713777"/>
            <a:chExt cx="2278294" cy="261610"/>
          </a:xfrm>
        </p:grpSpPr>
        <p:sp>
          <p:nvSpPr>
            <p:cNvPr id="131" name="流程图: 过程 130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SNL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58807" y="2713777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SNL No. :</a:t>
              </a:r>
              <a:endParaRPr lang="zh-CN" altLang="en-US" sz="1100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574811" y="2794629"/>
            <a:ext cx="3135550" cy="261610"/>
            <a:chOff x="2858807" y="2713777"/>
            <a:chExt cx="3135550" cy="261610"/>
          </a:xfrm>
        </p:grpSpPr>
        <p:sp>
          <p:nvSpPr>
            <p:cNvPr id="134" name="流程图: 过程 13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100001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858807" y="2713777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Name/Part No. :</a:t>
              </a:r>
              <a:endParaRPr lang="zh-CN" altLang="en-US" sz="11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444191" y="2815465"/>
            <a:ext cx="2621192" cy="261610"/>
            <a:chOff x="3373165" y="2713777"/>
            <a:chExt cx="2621192" cy="261610"/>
          </a:xfrm>
        </p:grpSpPr>
        <p:sp>
          <p:nvSpPr>
            <p:cNvPr id="141" name="流程图: 过程 140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3423423534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73165" y="27137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No. :</a:t>
              </a:r>
              <a:endParaRPr lang="zh-CN" altLang="en-US" sz="11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66097" y="4182284"/>
            <a:ext cx="2777178" cy="799386"/>
            <a:chOff x="2750518" y="2630136"/>
            <a:chExt cx="2777178" cy="799386"/>
          </a:xfrm>
        </p:grpSpPr>
        <p:sp>
          <p:nvSpPr>
            <p:cNvPr id="150" name="流程图: 过程 149"/>
            <p:cNvSpPr/>
            <p:nvPr/>
          </p:nvSpPr>
          <p:spPr>
            <a:xfrm>
              <a:off x="3742663" y="2694178"/>
              <a:ext cx="1785033" cy="73534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750518" y="2630136"/>
              <a:ext cx="98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Part Description. :</a:t>
              </a:r>
              <a:endParaRPr lang="zh-CN" altLang="en-US" sz="1100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51671" y="3239650"/>
            <a:ext cx="2621192" cy="261610"/>
            <a:chOff x="3373165" y="2713777"/>
            <a:chExt cx="2621192" cy="261610"/>
          </a:xfrm>
        </p:grpSpPr>
        <p:sp>
          <p:nvSpPr>
            <p:cNvPr id="159" name="流程图: 过程 158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Supplier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373165" y="2713777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Supplier Name:</a:t>
              </a:r>
              <a:endParaRPr lang="zh-CN" altLang="en-US" sz="11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89127" y="4221038"/>
            <a:ext cx="3388049" cy="760632"/>
            <a:chOff x="3073123" y="2713777"/>
            <a:chExt cx="3388049" cy="760632"/>
          </a:xfrm>
        </p:grpSpPr>
        <p:sp>
          <p:nvSpPr>
            <p:cNvPr id="169" name="流程图: 过程 168"/>
            <p:cNvSpPr/>
            <p:nvPr/>
          </p:nvSpPr>
          <p:spPr>
            <a:xfrm>
              <a:off x="4470556" y="2736900"/>
              <a:ext cx="1990616" cy="73750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A test des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073123" y="2713777"/>
              <a:ext cx="1356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Product Description:</a:t>
              </a:r>
              <a:endParaRPr lang="zh-CN" altLang="en-US" sz="11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169714" y="3210616"/>
            <a:ext cx="2549752" cy="261610"/>
            <a:chOff x="3444605" y="2713777"/>
            <a:chExt cx="2549752" cy="261610"/>
          </a:xfrm>
        </p:grpSpPr>
        <p:sp>
          <p:nvSpPr>
            <p:cNvPr id="172" name="流程图: 过程 171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property001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444605" y="2713777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Property No. :</a:t>
              </a:r>
              <a:endParaRPr lang="zh-CN" altLang="en-US" sz="11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69622" y="3208398"/>
            <a:ext cx="2706920" cy="261610"/>
            <a:chOff x="3287437" y="2713777"/>
            <a:chExt cx="2706920" cy="261610"/>
          </a:xfrm>
        </p:grpSpPr>
        <p:sp>
          <p:nvSpPr>
            <p:cNvPr id="175" name="流程图: 过程 174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Category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87437" y="2713777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Part Category :</a:t>
              </a:r>
              <a:endParaRPr lang="zh-CN" altLang="en-US" sz="11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17653" y="3714065"/>
            <a:ext cx="2456198" cy="261610"/>
            <a:chOff x="3538159" y="2713777"/>
            <a:chExt cx="2456198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Sub Project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38159" y="271377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Sub Project: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380616" y="3700014"/>
            <a:ext cx="2352963" cy="261610"/>
            <a:chOff x="3626646" y="2713777"/>
            <a:chExt cx="2352963" cy="261610"/>
          </a:xfrm>
        </p:grpSpPr>
        <p:sp>
          <p:nvSpPr>
            <p:cNvPr id="181" name="流程图: 过程 180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626646" y="271377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HIS (Y/N) :</a:t>
              </a:r>
              <a:endParaRPr lang="zh-CN" altLang="en-US" sz="1100" dirty="0"/>
            </a:p>
          </p:txBody>
        </p:sp>
      </p:grpSp>
      <p:sp>
        <p:nvSpPr>
          <p:cNvPr id="183" name="圆角矩形 182"/>
          <p:cNvSpPr/>
          <p:nvPr/>
        </p:nvSpPr>
        <p:spPr>
          <a:xfrm>
            <a:off x="357704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84" name="圆角矩形 183"/>
          <p:cNvSpPr/>
          <p:nvPr/>
        </p:nvSpPr>
        <p:spPr>
          <a:xfrm>
            <a:off x="5215698" y="543877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047239" y="3249173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029077" y="2815774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u="sng" dirty="0">
                <a:solidFill>
                  <a:srgbClr val="0070C0"/>
                </a:solidFill>
              </a:rPr>
              <a:t>Choose</a:t>
            </a:r>
            <a:endParaRPr lang="zh-CN" altLang="en-US" sz="1100" u="sng" dirty="0">
              <a:solidFill>
                <a:srgbClr val="0070C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7636322" y="3660836"/>
            <a:ext cx="2449742" cy="261610"/>
            <a:chOff x="3544615" y="2713777"/>
            <a:chExt cx="2449742" cy="261610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ASDE 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544615" y="271377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sp>
        <p:nvSpPr>
          <p:cNvPr id="202" name="流程图: 合并 201"/>
          <p:cNvSpPr/>
          <p:nvPr/>
        </p:nvSpPr>
        <p:spPr>
          <a:xfrm>
            <a:off x="9963447" y="375972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830485" y="3750556"/>
            <a:ext cx="71996" cy="72000"/>
            <a:chOff x="10330555" y="3021888"/>
            <a:chExt cx="71996" cy="72000"/>
          </a:xfrm>
        </p:grpSpPr>
        <p:cxnSp>
          <p:nvCxnSpPr>
            <p:cNvPr id="203" name="直接连接符 202"/>
            <p:cNvCxnSpPr/>
            <p:nvPr/>
          </p:nvCxnSpPr>
          <p:spPr>
            <a:xfrm flipH="1">
              <a:off x="10330555" y="3022418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10333223" y="3021888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512822" y="2234166"/>
            <a:ext cx="1560473" cy="234501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History</a:t>
            </a:r>
            <a:endParaRPr lang="zh-CN" altLang="en-US" sz="1400" dirty="0"/>
          </a:p>
        </p:txBody>
      </p:sp>
      <p:sp>
        <p:nvSpPr>
          <p:cNvPr id="206" name="十字形 205"/>
          <p:cNvSpPr/>
          <p:nvPr/>
        </p:nvSpPr>
        <p:spPr>
          <a:xfrm>
            <a:off x="10135349" y="3273817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流程图: 合并 206"/>
          <p:cNvSpPr/>
          <p:nvPr/>
        </p:nvSpPr>
        <p:spPr>
          <a:xfrm>
            <a:off x="9958679" y="329775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流程图: 合并 207"/>
          <p:cNvSpPr/>
          <p:nvPr/>
        </p:nvSpPr>
        <p:spPr>
          <a:xfrm>
            <a:off x="2929235" y="3797816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1200153" y="2099742"/>
            <a:ext cx="10415584" cy="3485874"/>
            <a:chOff x="648100" y="1821475"/>
            <a:chExt cx="8797493" cy="4319214"/>
          </a:xfrm>
        </p:grpSpPr>
        <p:grpSp>
          <p:nvGrpSpPr>
            <p:cNvPr id="188" name="组合 187"/>
            <p:cNvGrpSpPr/>
            <p:nvPr/>
          </p:nvGrpSpPr>
          <p:grpSpPr>
            <a:xfrm>
              <a:off x="648100" y="1821475"/>
              <a:ext cx="8797493" cy="4319214"/>
              <a:chOff x="2157413" y="1671638"/>
              <a:chExt cx="8043862" cy="4171950"/>
            </a:xfrm>
          </p:grpSpPr>
          <p:sp>
            <p:nvSpPr>
              <p:cNvPr id="196" name="流程图: 过程 195"/>
              <p:cNvSpPr/>
              <p:nvPr/>
            </p:nvSpPr>
            <p:spPr>
              <a:xfrm>
                <a:off x="2157413" y="1671638"/>
                <a:ext cx="8043862" cy="41719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流程图: 过程 196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Part History</a:t>
                </a:r>
                <a:endParaRPr lang="zh-CN" altLang="en-US" sz="1400" dirty="0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1" name="直接连接符 190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98" name="表格 197"/>
          <p:cNvGraphicFramePr>
            <a:graphicFrameLocks noGrp="1"/>
          </p:cNvGraphicFramePr>
          <p:nvPr>
            <p:extLst/>
          </p:nvPr>
        </p:nvGraphicFramePr>
        <p:xfrm>
          <a:off x="1348030" y="2804399"/>
          <a:ext cx="9930546" cy="199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04">
                  <a:extLst>
                    <a:ext uri="{9D8B030D-6E8A-4147-A177-3AD203B41FA5}">
                      <a16:colId xmlns:a16="http://schemas.microsoft.com/office/drawing/2014/main" val="2643175488"/>
                    </a:ext>
                  </a:extLst>
                </a:gridCol>
                <a:gridCol w="1593754">
                  <a:extLst>
                    <a:ext uri="{9D8B030D-6E8A-4147-A177-3AD203B41FA5}">
                      <a16:colId xmlns:a16="http://schemas.microsoft.com/office/drawing/2014/main" val="1102146478"/>
                    </a:ext>
                  </a:extLst>
                </a:gridCol>
                <a:gridCol w="3530965">
                  <a:extLst>
                    <a:ext uri="{9D8B030D-6E8A-4147-A177-3AD203B41FA5}">
                      <a16:colId xmlns:a16="http://schemas.microsoft.com/office/drawing/2014/main" val="11965586"/>
                    </a:ext>
                  </a:extLst>
                </a:gridCol>
                <a:gridCol w="2480616">
                  <a:extLst>
                    <a:ext uri="{9D8B030D-6E8A-4147-A177-3AD203B41FA5}">
                      <a16:colId xmlns:a16="http://schemas.microsoft.com/office/drawing/2014/main" val="375448052"/>
                    </a:ext>
                  </a:extLst>
                </a:gridCol>
                <a:gridCol w="909307">
                  <a:extLst>
                    <a:ext uri="{9D8B030D-6E8A-4147-A177-3AD203B41FA5}">
                      <a16:colId xmlns:a16="http://schemas.microsoft.com/office/drawing/2014/main" val="1254429175"/>
                    </a:ext>
                  </a:extLst>
                </a:gridCol>
              </a:tblGrid>
              <a:tr h="428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Date of Modification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Field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Value From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Value To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8546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2018-05-01</a:t>
                      </a:r>
                      <a:r>
                        <a:rPr lang="en-US" altLang="zh-CN" sz="1050" baseline="0" dirty="0" smtClean="0"/>
                        <a:t> 00:00:00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Product Name/Part No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creation</a:t>
                      </a:r>
                      <a:r>
                        <a:rPr lang="en-US" altLang="zh-CN" sz="1050" baseline="0" dirty="0" smtClean="0"/>
                        <a:t> of project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New Value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0499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Property No. 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summary added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New Value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051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HIS (Y/N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information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New Value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17340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Part Category 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New Value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0426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Assignee changed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New Value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342"/>
                  </a:ext>
                </a:extLst>
              </a:tr>
              <a:tr h="261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2018-05-01 00:00:00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Supplier Name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Project closed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New Value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Operator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9324"/>
                  </a:ext>
                </a:extLst>
              </a:tr>
            </a:tbl>
          </a:graphicData>
        </a:graphic>
      </p:graphicFrame>
      <p:grpSp>
        <p:nvGrpSpPr>
          <p:cNvPr id="199" name="组合 198"/>
          <p:cNvGrpSpPr/>
          <p:nvPr/>
        </p:nvGrpSpPr>
        <p:grpSpPr>
          <a:xfrm>
            <a:off x="9797641" y="4925166"/>
            <a:ext cx="1366552" cy="363007"/>
            <a:chOff x="6559748" y="5597079"/>
            <a:chExt cx="1366552" cy="363007"/>
          </a:xfrm>
        </p:grpSpPr>
        <p:sp>
          <p:nvSpPr>
            <p:cNvPr id="200" name="动作按钮: 后退或前一项 199">
              <a:hlinkClick r:id="" action="ppaction://hlinkshowjump?jump=previousslide" highlightClick="1"/>
            </p:cNvPr>
            <p:cNvSpPr/>
            <p:nvPr/>
          </p:nvSpPr>
          <p:spPr>
            <a:xfrm>
              <a:off x="6949500" y="5652534"/>
              <a:ext cx="243182" cy="252096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动作按钮: 前进或下一项 200">
              <a:hlinkClick r:id="" action="ppaction://hlinkshowjump?jump=nextslide" highlightClick="1"/>
            </p:cNvPr>
            <p:cNvSpPr/>
            <p:nvPr/>
          </p:nvSpPr>
          <p:spPr>
            <a:xfrm>
              <a:off x="7307244" y="5597079"/>
              <a:ext cx="256287" cy="363007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动作按钮: 结束 208">
              <a:hlinkClick r:id="" action="ppaction://hlinkshowjump?jump=lastslide" highlightClick="1"/>
            </p:cNvPr>
            <p:cNvSpPr/>
            <p:nvPr/>
          </p:nvSpPr>
          <p:spPr>
            <a:xfrm>
              <a:off x="7678094" y="5648673"/>
              <a:ext cx="248206" cy="259819"/>
            </a:xfrm>
            <a:prstGeom prst="actionButtonE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动作按钮: 开始 209">
              <a:hlinkClick r:id="" action="ppaction://hlinkshowjump?jump=firstslide" highlightClick="1"/>
            </p:cNvPr>
            <p:cNvSpPr/>
            <p:nvPr/>
          </p:nvSpPr>
          <p:spPr>
            <a:xfrm>
              <a:off x="6559748" y="5644586"/>
              <a:ext cx="275190" cy="267993"/>
            </a:xfrm>
            <a:prstGeom prst="actionButtonBeginning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" name="圆角矩形 210"/>
          <p:cNvSpPr/>
          <p:nvPr/>
        </p:nvSpPr>
        <p:spPr>
          <a:xfrm>
            <a:off x="5553508" y="5187161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215" name="矩形 214"/>
          <p:cNvSpPr/>
          <p:nvPr/>
        </p:nvSpPr>
        <p:spPr>
          <a:xfrm>
            <a:off x="8986838" y="471488"/>
            <a:ext cx="2500312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216" name="矩形 215"/>
          <p:cNvSpPr/>
          <p:nvPr/>
        </p:nvSpPr>
        <p:spPr>
          <a:xfrm>
            <a:off x="-1" y="1001566"/>
            <a:ext cx="692441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Parts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7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Floating Menu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45490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Floating Menu of 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1755399" y="2264428"/>
            <a:ext cx="190737" cy="3922059"/>
            <a:chOff x="11444288" y="2527588"/>
            <a:chExt cx="220742" cy="2965813"/>
          </a:xfrm>
        </p:grpSpPr>
        <p:sp>
          <p:nvSpPr>
            <p:cNvPr id="127" name="流程图: 过程 126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过程 128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合并 130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合并 131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64" name="直接连接符 163"/>
              <p:cNvCxnSpPr>
                <a:endCxn id="16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69" name="肘形连接符 168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60" idx="1"/>
                <a:endCxn id="16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55" idx="1"/>
                <a:endCxn id="15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2" idx="1"/>
                <a:endCxn id="15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50" idx="1"/>
                <a:endCxn id="15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3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endCxn id="13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形标注 11"/>
          <p:cNvSpPr/>
          <p:nvPr/>
        </p:nvSpPr>
        <p:spPr>
          <a:xfrm>
            <a:off x="5029200" y="3402170"/>
            <a:ext cx="4708855" cy="1779430"/>
          </a:xfrm>
          <a:prstGeom prst="wedgeEllipseCallout">
            <a:avLst>
              <a:gd name="adj1" fmla="val -79517"/>
              <a:gd name="adj2" fmla="val -738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Right Click Project Name, the pop-up menu will come, user can select a menu item to start next action.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38765" y="2438619"/>
            <a:ext cx="1924325" cy="3020746"/>
            <a:chOff x="1838765" y="2438619"/>
            <a:chExt cx="1924325" cy="30207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文本框 4"/>
            <p:cNvSpPr txBox="1"/>
            <p:nvPr/>
          </p:nvSpPr>
          <p:spPr>
            <a:xfrm>
              <a:off x="1842992" y="243861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Project</a:t>
              </a:r>
              <a:endParaRPr lang="zh-CN" altLang="en-US" sz="12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842992" y="2706624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842992" y="298537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Part</a:t>
              </a:r>
              <a:endParaRPr lang="zh-CN" altLang="en-US" sz="1200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842992" y="3528783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Publish</a:t>
              </a:r>
              <a:endParaRPr lang="zh-CN" altLang="en-US" sz="12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842992" y="3802561"/>
              <a:ext cx="1920098" cy="461665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842992" y="4079560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842992" y="4360038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Project Schedule</a:t>
              </a:r>
              <a:endParaRPr lang="zh-CN" altLang="en-US" sz="12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842992" y="4640255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838765" y="518236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 Project</a:t>
              </a:r>
              <a:endParaRPr lang="zh-CN" altLang="en-US" sz="12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838765" y="491155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838765" y="3251201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Parts</a:t>
              </a:r>
              <a:endParaRPr lang="zh-CN" altLang="en-US" sz="12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0024" y="5990648"/>
            <a:ext cx="2339924" cy="195840"/>
            <a:chOff x="200024" y="5877206"/>
            <a:chExt cx="2339924" cy="309282"/>
          </a:xfrm>
        </p:grpSpPr>
        <p:sp>
          <p:nvSpPr>
            <p:cNvPr id="184" name="矩形 183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流程图: 摘录 184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686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001566"/>
            <a:ext cx="745490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Floating Menu of </a:t>
            </a:r>
            <a:r>
              <a:rPr lang="en-US" altLang="zh-CN" dirty="0" smtClean="0"/>
              <a:t>Project - Visibility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52915" y="2710081"/>
            <a:ext cx="1924325" cy="3020746"/>
            <a:chOff x="1838765" y="2438619"/>
            <a:chExt cx="1924325" cy="30207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" name="文本框 5"/>
            <p:cNvSpPr txBox="1"/>
            <p:nvPr/>
          </p:nvSpPr>
          <p:spPr>
            <a:xfrm>
              <a:off x="1842992" y="243861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Project</a:t>
              </a:r>
              <a:endParaRPr lang="zh-CN" altLang="en-US" sz="1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2992" y="2706624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2992" y="298537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Part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2992" y="3528783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Publish</a:t>
              </a:r>
              <a:endParaRPr lang="zh-CN" altLang="en-US" sz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2992" y="3802561"/>
              <a:ext cx="1920098" cy="461665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42992" y="4079560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42992" y="4360038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Project Schedule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2992" y="4640255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38765" y="518236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 Project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38765" y="491155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38765" y="3251201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Parts</a:t>
              </a:r>
              <a:endParaRPr lang="zh-CN" altLang="en-US" sz="12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9234" y="1971998"/>
            <a:ext cx="224746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06655" y="1971998"/>
            <a:ext cx="224746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</a:p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68222" y="2710081"/>
            <a:ext cx="1924325" cy="553998"/>
            <a:chOff x="1838764" y="3531786"/>
            <a:chExt cx="1924325" cy="553998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24" name="文本框 23"/>
            <p:cNvSpPr txBox="1"/>
            <p:nvPr/>
          </p:nvSpPr>
          <p:spPr>
            <a:xfrm>
              <a:off x="1838764" y="3531786"/>
              <a:ext cx="1924325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42991" y="3808785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1503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324406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–Floating Menu of Part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1755399" y="2264428"/>
            <a:ext cx="190737" cy="3922059"/>
            <a:chOff x="11444288" y="2527588"/>
            <a:chExt cx="220742" cy="2965813"/>
          </a:xfrm>
        </p:grpSpPr>
        <p:sp>
          <p:nvSpPr>
            <p:cNvPr id="127" name="流程图: 过程 126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过程 128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合并 130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合并 131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64" name="直接连接符 163"/>
              <p:cNvCxnSpPr>
                <a:endCxn id="16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69" name="肘形连接符 168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60" idx="1"/>
                <a:endCxn id="16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55" idx="1"/>
                <a:endCxn id="15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2" idx="1"/>
                <a:endCxn id="15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50" idx="1"/>
                <a:endCxn id="15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3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endCxn id="13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形标注 11"/>
          <p:cNvSpPr/>
          <p:nvPr/>
        </p:nvSpPr>
        <p:spPr>
          <a:xfrm>
            <a:off x="5029200" y="3402170"/>
            <a:ext cx="4708855" cy="1779430"/>
          </a:xfrm>
          <a:prstGeom prst="wedgeEllipseCallout">
            <a:avLst>
              <a:gd name="adj1" fmla="val -83023"/>
              <a:gd name="adj2" fmla="val -588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Right Click Part Name, the pop-up menu will come, user can select a menu item to start next action.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65510" y="2856787"/>
            <a:ext cx="1712354" cy="2494897"/>
            <a:chOff x="1665510" y="2856787"/>
            <a:chExt cx="1712354" cy="24948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73" name="文本框 172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665510" y="42450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665510" y="50746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665510" y="45196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665510" y="48035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00024" y="5990648"/>
            <a:ext cx="2339924" cy="195840"/>
            <a:chOff x="200024" y="5877206"/>
            <a:chExt cx="2339924" cy="309282"/>
          </a:xfrm>
        </p:grpSpPr>
        <p:sp>
          <p:nvSpPr>
            <p:cNvPr id="87" name="矩形 86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图: 摘录 87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4467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001566"/>
            <a:ext cx="745490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Floating Menu of </a:t>
            </a:r>
            <a:r>
              <a:rPr lang="en-US" altLang="zh-CN" dirty="0" smtClean="0"/>
              <a:t>part - Visibility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234" y="1971998"/>
            <a:ext cx="224746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</a:p>
          <a:p>
            <a:pPr algn="ctr"/>
            <a:r>
              <a:rPr lang="en-US" altLang="zh-CN" dirty="0" smtClean="0"/>
              <a:t>ASDE/SQE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06655" y="1971998"/>
            <a:ext cx="224746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56787" y="2713912"/>
            <a:ext cx="1712354" cy="2494897"/>
            <a:chOff x="1665510" y="2856787"/>
            <a:chExt cx="1712354" cy="24948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8" name="文本框 7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65510" y="42450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5510" y="50746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5510" y="45196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5510" y="48035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4208" y="2713912"/>
            <a:ext cx="1712354" cy="544546"/>
            <a:chOff x="1665510" y="3964611"/>
            <a:chExt cx="1712354" cy="5445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22" name="文本框 21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65510" y="4232158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729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324406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Floating Menu of APQP/PPAP/PPQP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1755399" y="2264428"/>
            <a:ext cx="190737" cy="3922059"/>
            <a:chOff x="11444288" y="2527588"/>
            <a:chExt cx="220742" cy="2965813"/>
          </a:xfrm>
        </p:grpSpPr>
        <p:sp>
          <p:nvSpPr>
            <p:cNvPr id="127" name="流程图: 过程 126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过程 128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合并 130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合并 131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64" name="直接连接符 163"/>
              <p:cNvCxnSpPr>
                <a:endCxn id="16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69" name="肘形连接符 168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60" idx="1"/>
                <a:endCxn id="16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55" idx="1"/>
                <a:endCxn id="15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2" idx="1"/>
                <a:endCxn id="15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50" idx="1"/>
                <a:endCxn id="15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3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endCxn id="13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形标注 11"/>
          <p:cNvSpPr/>
          <p:nvPr/>
        </p:nvSpPr>
        <p:spPr>
          <a:xfrm>
            <a:off x="5029200" y="3402170"/>
            <a:ext cx="4708855" cy="1779430"/>
          </a:xfrm>
          <a:prstGeom prst="wedgeEllipseCallout">
            <a:avLst>
              <a:gd name="adj1" fmla="val -80865"/>
              <a:gd name="adj2" fmla="val -67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Right Click APQP/PPAP/PPQP Name, the pop-up menu will come, user can select a menu item to start next action.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66942" y="3872763"/>
            <a:ext cx="1712354" cy="1921347"/>
            <a:chOff x="1466942" y="3872763"/>
            <a:chExt cx="1712354" cy="192134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73" name="文本框 172"/>
            <p:cNvSpPr txBox="1"/>
            <p:nvPr/>
          </p:nvSpPr>
          <p:spPr>
            <a:xfrm>
              <a:off x="1466942" y="3872763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Tasks</a:t>
              </a:r>
              <a:endParaRPr lang="zh-CN" altLang="en-US" sz="12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466942" y="441832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466942" y="4696618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466942" y="524979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</a:t>
              </a:r>
              <a:endParaRPr lang="zh-CN" altLang="en-US" sz="12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466942" y="497316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466942" y="4137493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</a:t>
              </a:r>
              <a:endParaRPr lang="zh-CN" altLang="en-US" sz="12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66942" y="55171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Reopen</a:t>
              </a:r>
              <a:endParaRPr lang="zh-CN" altLang="en-US" sz="12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00024" y="5990648"/>
            <a:ext cx="2339924" cy="195840"/>
            <a:chOff x="200024" y="5877206"/>
            <a:chExt cx="2339924" cy="309282"/>
          </a:xfrm>
        </p:grpSpPr>
        <p:sp>
          <p:nvSpPr>
            <p:cNvPr id="86" name="矩形 85"/>
            <p:cNvSpPr/>
            <p:nvPr/>
          </p:nvSpPr>
          <p:spPr>
            <a:xfrm>
              <a:off x="200024" y="5877206"/>
              <a:ext cx="2339924" cy="3092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图: 摘录 86"/>
            <p:cNvSpPr/>
            <p:nvPr/>
          </p:nvSpPr>
          <p:spPr>
            <a:xfrm>
              <a:off x="288904" y="59545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706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" y="1001566"/>
            <a:ext cx="7454901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</a:t>
            </a:r>
            <a:r>
              <a:rPr lang="en-US" altLang="zh-CN" dirty="0"/>
              <a:t>Floating Menu of </a:t>
            </a:r>
            <a:r>
              <a:rPr lang="en-US" altLang="zh-CN" dirty="0" smtClean="0"/>
              <a:t>APQP/PPAP/PPQP - Visibility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234" y="1681731"/>
            <a:ext cx="2247460" cy="80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</a:p>
          <a:p>
            <a:pPr algn="ctr"/>
            <a:r>
              <a:rPr lang="en-US" altLang="zh-CN" dirty="0" smtClean="0"/>
              <a:t>ASDE/SQE</a:t>
            </a:r>
          </a:p>
          <a:p>
            <a:pPr algn="ctr"/>
            <a:r>
              <a:rPr lang="en-US" altLang="zh-CN" dirty="0" smtClean="0"/>
              <a:t>Supplier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56787" y="2713912"/>
            <a:ext cx="1712354" cy="1921347"/>
            <a:chOff x="1466942" y="3872763"/>
            <a:chExt cx="1712354" cy="192134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20" name="文本框 19"/>
            <p:cNvSpPr txBox="1"/>
            <p:nvPr/>
          </p:nvSpPr>
          <p:spPr>
            <a:xfrm>
              <a:off x="1466942" y="3872763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Tasks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66942" y="441832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66942" y="4696618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66942" y="524979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6942" y="497316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6942" y="4137493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</a:t>
              </a:r>
              <a:endParaRPr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6942" y="55171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Reopen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465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001566"/>
            <a:ext cx="7324406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Filter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36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575323" y="2281754"/>
            <a:ext cx="1039416" cy="26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11755399" y="2264428"/>
            <a:ext cx="190737" cy="3922059"/>
            <a:chOff x="11444288" y="2527588"/>
            <a:chExt cx="220742" cy="2965813"/>
          </a:xfrm>
        </p:grpSpPr>
        <p:sp>
          <p:nvSpPr>
            <p:cNvPr id="127" name="流程图: 过程 126"/>
            <p:cNvSpPr/>
            <p:nvPr/>
          </p:nvSpPr>
          <p:spPr>
            <a:xfrm>
              <a:off x="11444288" y="2527588"/>
              <a:ext cx="214312" cy="295881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11444289" y="2527588"/>
              <a:ext cx="200023" cy="8622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过程 128"/>
            <p:cNvSpPr/>
            <p:nvPr/>
          </p:nvSpPr>
          <p:spPr>
            <a:xfrm>
              <a:off x="11450718" y="5345310"/>
              <a:ext cx="214312" cy="14809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450718" y="3000121"/>
              <a:ext cx="207881" cy="677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合并 130"/>
            <p:cNvSpPr/>
            <p:nvPr/>
          </p:nvSpPr>
          <p:spPr>
            <a:xfrm>
              <a:off x="11456088" y="5388351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合并 131"/>
            <p:cNvSpPr/>
            <p:nvPr/>
          </p:nvSpPr>
          <p:spPr>
            <a:xfrm flipV="1">
              <a:off x="11450718" y="2555059"/>
              <a:ext cx="193593" cy="3460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64" name="直接连接符 163"/>
              <p:cNvCxnSpPr>
                <a:endCxn id="16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69" name="肘形连接符 168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>
                <a:stCxn id="16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60" idx="1"/>
                <a:endCxn id="16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55" idx="1"/>
                <a:endCxn id="15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2" idx="1"/>
                <a:endCxn id="15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50" idx="1"/>
                <a:endCxn id="15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35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endCxn id="136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024" y="4943702"/>
            <a:ext cx="2344939" cy="1242786"/>
            <a:chOff x="200024" y="4943702"/>
            <a:chExt cx="2344939" cy="1242786"/>
          </a:xfrm>
        </p:grpSpPr>
        <p:sp>
          <p:nvSpPr>
            <p:cNvPr id="86" name="矩形 85"/>
            <p:cNvSpPr/>
            <p:nvPr/>
          </p:nvSpPr>
          <p:spPr>
            <a:xfrm>
              <a:off x="200024" y="5990648"/>
              <a:ext cx="2339924" cy="19584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合并 4"/>
            <p:cNvSpPr/>
            <p:nvPr/>
          </p:nvSpPr>
          <p:spPr>
            <a:xfrm>
              <a:off x="265939" y="6049427"/>
              <a:ext cx="205189" cy="84120"/>
            </a:xfrm>
            <a:prstGeom prst="flowChartMerg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0024" y="5334000"/>
              <a:ext cx="2336008" cy="2159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View All Project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00024" y="5549868"/>
              <a:ext cx="2336008" cy="2159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View Active Project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00024" y="5765751"/>
              <a:ext cx="2336008" cy="2159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View Inactive Project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08955" y="4943702"/>
              <a:ext cx="2336008" cy="39174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947" y="5031381"/>
              <a:ext cx="1908725" cy="225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Quick Search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48833" y="5085575"/>
              <a:ext cx="216000" cy="108000"/>
              <a:chOff x="4734954" y="3216426"/>
              <a:chExt cx="2545061" cy="1330174"/>
            </a:xfrm>
          </p:grpSpPr>
          <p:sp>
            <p:nvSpPr>
              <p:cNvPr id="16" name="矩形 15"/>
              <p:cNvSpPr/>
              <p:nvPr/>
            </p:nvSpPr>
            <p:spPr>
              <a:xfrm rot="1688278">
                <a:off x="5442997" y="4251170"/>
                <a:ext cx="1837018" cy="28773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734954" y="3216426"/>
                <a:ext cx="1386446" cy="1330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椭圆形标注 89"/>
          <p:cNvSpPr/>
          <p:nvPr/>
        </p:nvSpPr>
        <p:spPr>
          <a:xfrm>
            <a:off x="5029200" y="3402169"/>
            <a:ext cx="5346700" cy="2249331"/>
          </a:xfrm>
          <a:prstGeom prst="wedgeEllipseCallout">
            <a:avLst>
              <a:gd name="adj1" fmla="val -98931"/>
              <a:gd name="adj2" fmla="val 431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When user clicking on icon “   “, project filter will extend up, user will be able to filter the projects by selecting predefined conditions or type key words for quick search.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流程图: 摘录 91"/>
          <p:cNvSpPr/>
          <p:nvPr/>
        </p:nvSpPr>
        <p:spPr>
          <a:xfrm>
            <a:off x="8848704" y="3944108"/>
            <a:ext cx="192938" cy="97920"/>
          </a:xfrm>
          <a:prstGeom prst="flowChartExtra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608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Schedule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Project schedule update</a:t>
            </a:r>
          </a:p>
          <a:p>
            <a:r>
              <a:rPr lang="en-US" altLang="zh-CN" dirty="0" smtClean="0"/>
              <a:t>Task toolbar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2263606"/>
            <a:ext cx="11730037" cy="37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Project Schedule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14434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66" name="矩形 65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图: 摘录 66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282032" y="2876844"/>
            <a:ext cx="9662318" cy="3077682"/>
          </a:xfrm>
          <a:prstGeom prst="rect">
            <a:avLst/>
          </a:prstGeom>
          <a:solidFill>
            <a:srgbClr val="0070C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List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Columns of Schedule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054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255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936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5116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4003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831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3054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68" name="等腰三角形 67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200025" y="3591845"/>
            <a:ext cx="11744325" cy="1907256"/>
          </a:xfrm>
          <a:prstGeom prst="wedgeRectCallout">
            <a:avLst>
              <a:gd name="adj1" fmla="val -8277"/>
              <a:gd name="adj2" fmla="val -701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1, S. No(No); 2, WBS; 3, #(Attachment); 4, Task No; 5, Task Name(</a:t>
            </a:r>
            <a:r>
              <a:rPr lang="zh-CN" altLang="en-US" sz="1400" dirty="0" smtClean="0">
                <a:solidFill>
                  <a:schemeClr val="tx1"/>
                </a:solidFill>
              </a:rPr>
              <a:t>工作项目</a:t>
            </a:r>
            <a:r>
              <a:rPr lang="en-US" altLang="zh-CN" sz="1400" dirty="0" smtClean="0">
                <a:solidFill>
                  <a:schemeClr val="tx1"/>
                </a:solidFill>
              </a:rPr>
              <a:t>); 6, Related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Dept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</a:rPr>
              <a:t>相关部门</a:t>
            </a:r>
            <a:r>
              <a:rPr lang="en-US" altLang="zh-CN" sz="1400" dirty="0" smtClean="0">
                <a:solidFill>
                  <a:schemeClr val="tx1"/>
                </a:solidFill>
              </a:rPr>
              <a:t>); 7, Category(</a:t>
            </a:r>
            <a:r>
              <a:rPr lang="zh-CN" altLang="en-US" sz="1400" dirty="0" smtClean="0">
                <a:solidFill>
                  <a:schemeClr val="tx1"/>
                </a:solidFill>
              </a:rPr>
              <a:t>分类</a:t>
            </a:r>
            <a:r>
              <a:rPr lang="en-US" altLang="zh-CN" sz="1400" dirty="0" smtClean="0">
                <a:solidFill>
                  <a:schemeClr val="tx1"/>
                </a:solidFill>
              </a:rPr>
              <a:t>); 8,PPAP No; 9,Responsor(</a:t>
            </a:r>
            <a:r>
              <a:rPr lang="zh-CN" altLang="en-US" sz="1400" dirty="0" smtClean="0">
                <a:solidFill>
                  <a:schemeClr val="tx1"/>
                </a:solidFill>
              </a:rPr>
              <a:t>责任人</a:t>
            </a:r>
            <a:r>
              <a:rPr lang="en-US" altLang="zh-CN" sz="1400" dirty="0" smtClean="0">
                <a:solidFill>
                  <a:schemeClr val="tx1"/>
                </a:solidFill>
              </a:rPr>
              <a:t>); 10,Request Start Date(</a:t>
            </a:r>
            <a:r>
              <a:rPr lang="zh-CN" altLang="en-US" sz="1400" dirty="0" smtClean="0">
                <a:solidFill>
                  <a:schemeClr val="tx1"/>
                </a:solidFill>
              </a:rPr>
              <a:t>计划开始日期</a:t>
            </a:r>
            <a:r>
              <a:rPr lang="en-US" altLang="zh-CN" sz="1400" dirty="0" smtClean="0">
                <a:solidFill>
                  <a:schemeClr val="tx1"/>
                </a:solidFill>
              </a:rPr>
              <a:t>); 11, Request End Date(</a:t>
            </a:r>
            <a:r>
              <a:rPr lang="zh-CN" altLang="en-US" sz="1400" dirty="0" smtClean="0">
                <a:solidFill>
                  <a:schemeClr val="tx1"/>
                </a:solidFill>
              </a:rPr>
              <a:t>计划完成日期</a:t>
            </a:r>
            <a:r>
              <a:rPr lang="en-US" altLang="zh-CN" sz="1400" dirty="0" smtClean="0">
                <a:solidFill>
                  <a:schemeClr val="tx1"/>
                </a:solidFill>
              </a:rPr>
              <a:t>); 12, Confirm Date(</a:t>
            </a:r>
            <a:r>
              <a:rPr lang="zh-CN" altLang="en-US" sz="1400" dirty="0" smtClean="0">
                <a:solidFill>
                  <a:schemeClr val="tx1"/>
                </a:solidFill>
              </a:rPr>
              <a:t>确认时间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); 13, Submit Date(</a:t>
            </a:r>
            <a:r>
              <a:rPr lang="zh-CN" altLang="en-US" sz="1400" dirty="0" smtClean="0">
                <a:solidFill>
                  <a:schemeClr val="tx1"/>
                </a:solidFill>
              </a:rPr>
              <a:t>递交时间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); 14, Status(</a:t>
            </a:r>
            <a:r>
              <a:rPr lang="zh-CN" altLang="en-US" sz="1400" dirty="0" smtClean="0">
                <a:solidFill>
                  <a:schemeClr val="tx1"/>
                </a:solidFill>
              </a:rPr>
              <a:t>状态</a:t>
            </a:r>
            <a:r>
              <a:rPr lang="en-US" altLang="zh-CN" sz="1400" dirty="0" smtClean="0">
                <a:solidFill>
                  <a:schemeClr val="tx1"/>
                </a:solidFill>
              </a:rPr>
              <a:t>); 15, Auditor(</a:t>
            </a:r>
            <a:r>
              <a:rPr lang="zh-CN" altLang="en-US" sz="1400" dirty="0" smtClean="0">
                <a:solidFill>
                  <a:schemeClr val="tx1"/>
                </a:solidFill>
              </a:rPr>
              <a:t>审批人</a:t>
            </a:r>
            <a:r>
              <a:rPr lang="en-US" altLang="zh-CN" sz="1400" dirty="0" smtClean="0">
                <a:solidFill>
                  <a:schemeClr val="tx1"/>
                </a:solidFill>
              </a:rPr>
              <a:t>); 16, Referenced Template(</a:t>
            </a:r>
            <a:r>
              <a:rPr lang="zh-CN" altLang="en-US" sz="1400" dirty="0" smtClean="0">
                <a:solidFill>
                  <a:schemeClr val="tx1"/>
                </a:solidFill>
              </a:rPr>
              <a:t>参考模板</a:t>
            </a:r>
            <a:r>
              <a:rPr lang="en-US" altLang="zh-CN" sz="1400" dirty="0" smtClean="0">
                <a:solidFill>
                  <a:schemeClr val="tx1"/>
                </a:solidFill>
              </a:rPr>
              <a:t>); 17, Memo(</a:t>
            </a:r>
            <a:r>
              <a:rPr lang="zh-CN" altLang="en-US" sz="1400" dirty="0" smtClean="0">
                <a:solidFill>
                  <a:schemeClr val="tx1"/>
                </a:solidFill>
              </a:rPr>
              <a:t>备注</a:t>
            </a:r>
            <a:r>
              <a:rPr lang="en-US" altLang="zh-CN" sz="1400" dirty="0" smtClean="0">
                <a:solidFill>
                  <a:schemeClr val="tx1"/>
                </a:solidFill>
              </a:rPr>
              <a:t>); 18, Duration(</a:t>
            </a:r>
            <a:r>
              <a:rPr lang="zh-CN" altLang="en-US" sz="1400" dirty="0" smtClean="0">
                <a:solidFill>
                  <a:schemeClr val="tx1"/>
                </a:solidFill>
              </a:rPr>
              <a:t>周期</a:t>
            </a:r>
            <a:r>
              <a:rPr lang="en-US" altLang="zh-CN" sz="1400" dirty="0" smtClean="0">
                <a:solidFill>
                  <a:schemeClr val="tx1"/>
                </a:solidFill>
              </a:rPr>
              <a:t>); 19, % Complete; 20, Budget Hours, 21, Budget Days;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00024" y="5947608"/>
            <a:ext cx="2082008" cy="238880"/>
            <a:chOff x="200024" y="5954526"/>
            <a:chExt cx="2339924" cy="231962"/>
          </a:xfrm>
        </p:grpSpPr>
        <p:sp>
          <p:nvSpPr>
            <p:cNvPr id="123" name="矩形 12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图: 摘录 12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Project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054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255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936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5116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4003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831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3054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68" name="等腰三角形 67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3" name="矩形 12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图: 摘录 12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838765" y="2438619"/>
            <a:ext cx="1924325" cy="3020746"/>
            <a:chOff x="1838765" y="2438619"/>
            <a:chExt cx="1924325" cy="30207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38" name="文本框 137"/>
            <p:cNvSpPr txBox="1"/>
            <p:nvPr/>
          </p:nvSpPr>
          <p:spPr>
            <a:xfrm>
              <a:off x="1842992" y="243861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Project</a:t>
              </a:r>
              <a:endParaRPr lang="zh-CN" altLang="en-US" sz="12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842992" y="2706624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842992" y="298537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Part</a:t>
              </a:r>
              <a:endParaRPr lang="zh-CN" altLang="en-US" sz="1200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842992" y="3528783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Publish</a:t>
              </a:r>
              <a:endParaRPr lang="zh-CN" altLang="en-US" sz="12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842992" y="3802561"/>
              <a:ext cx="1920098" cy="461665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842992" y="4079560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842992" y="4360038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Project Schedule</a:t>
              </a:r>
              <a:endParaRPr lang="zh-CN" altLang="en-US" sz="1200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842992" y="4640255"/>
              <a:ext cx="192009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838765" y="518236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 Project</a:t>
              </a:r>
              <a:endParaRPr lang="zh-CN" altLang="en-US" sz="1200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838765" y="491155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838765" y="3251201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Parts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6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Project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054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255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936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5116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4003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831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3054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68" name="等腰三角形 67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3" name="矩形 12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图: 摘录 12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665510" y="2856787"/>
            <a:ext cx="1712354" cy="2494897"/>
            <a:chOff x="1665510" y="2856787"/>
            <a:chExt cx="1712354" cy="24948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6" name="文本框 125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42450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5074685"/>
              <a:ext cx="171235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45196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8035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1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557223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Task Toolbar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947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73" y="2581606"/>
            <a:ext cx="8666667" cy="295238"/>
          </a:xfrm>
          <a:prstGeom prst="rect">
            <a:avLst/>
          </a:prstGeom>
        </p:spPr>
      </p:pic>
      <p:grpSp>
        <p:nvGrpSpPr>
          <p:cNvPr id="117" name="组合 116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48" name="直接连接符 147"/>
              <p:cNvCxnSpPr>
                <a:endCxn id="147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148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53" name="肘形连接符 152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肘形连接符 153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肘形连接符 154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肘形连接符 155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44" idx="1"/>
                <a:endCxn id="14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3" name="直接连接符 142"/>
              <p:cNvCxnSpPr>
                <a:stCxn id="142" idx="1"/>
                <a:endCxn id="14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9" idx="1"/>
                <a:endCxn id="13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36" idx="1"/>
                <a:endCxn id="136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34" idx="1"/>
                <a:endCxn id="13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直接连接符 12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endCxn id="119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endCxn id="120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556066" y="2257425"/>
            <a:ext cx="1793434" cy="434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2195236" y="2196634"/>
            <a:ext cx="1793434" cy="434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4128498" y="3976686"/>
            <a:ext cx="3936002" cy="1649414"/>
          </a:xfrm>
          <a:prstGeom prst="wedgeEllipseCallout">
            <a:avLst>
              <a:gd name="adj1" fmla="val -44332"/>
              <a:gd name="adj2" fmla="val -12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Toolbar should display when user selected “Task” menu and any nodes in Explore Tree 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57347" y="2692125"/>
            <a:ext cx="2471151" cy="18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7" idx="4"/>
          </p:cNvCxnSpPr>
          <p:nvPr/>
        </p:nvCxnSpPr>
        <p:spPr>
          <a:xfrm>
            <a:off x="3091953" y="2631334"/>
            <a:ext cx="1289547" cy="18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69" name="矩形 68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图: 摘录 69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3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557223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–Task Toolbar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947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73" y="2581606"/>
            <a:ext cx="8666667" cy="295238"/>
          </a:xfrm>
          <a:prstGeom prst="rect">
            <a:avLst/>
          </a:prstGeom>
        </p:spPr>
      </p:pic>
      <p:sp>
        <p:nvSpPr>
          <p:cNvPr id="16" name="矩形标注 15"/>
          <p:cNvSpPr/>
          <p:nvPr/>
        </p:nvSpPr>
        <p:spPr>
          <a:xfrm>
            <a:off x="2285999" y="3217507"/>
            <a:ext cx="8979641" cy="2797531"/>
          </a:xfrm>
          <a:prstGeom prst="wedgeRectCallout">
            <a:avLst>
              <a:gd name="adj1" fmla="val -38335"/>
              <a:gd name="adj2" fmla="val -6160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44" y="3293940"/>
            <a:ext cx="495238" cy="55238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225499" y="3820667"/>
            <a:ext cx="121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Create New Task</a:t>
            </a:r>
            <a:endParaRPr lang="zh-CN" altLang="en-US" sz="1200" dirty="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67" y="3293940"/>
            <a:ext cx="514286" cy="56190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3694730" y="3820667"/>
            <a:ext cx="89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Delete Task</a:t>
            </a:r>
            <a:endParaRPr lang="zh-CN" altLang="en-US" sz="1200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438" y="3293940"/>
            <a:ext cx="504762" cy="561905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5132054" y="3820667"/>
            <a:ext cx="6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Save All</a:t>
            </a:r>
            <a:endParaRPr lang="zh-CN" altLang="en-US" sz="1200" dirty="0"/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785" y="3293940"/>
            <a:ext cx="514286" cy="571429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6302061" y="3820667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Add Column</a:t>
            </a:r>
            <a:endParaRPr lang="zh-CN" altLang="en-US" sz="1200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656" y="3293940"/>
            <a:ext cx="523810" cy="571429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7649638" y="3820667"/>
            <a:ext cx="946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Right Indent</a:t>
            </a:r>
            <a:endParaRPr lang="zh-CN" altLang="en-US" sz="12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7051" y="3293940"/>
            <a:ext cx="514286" cy="561905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9055599" y="3820667"/>
            <a:ext cx="86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Left Indent</a:t>
            </a:r>
            <a:endParaRPr lang="zh-CN" altLang="en-US" sz="1200" dirty="0"/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2920" y="3293940"/>
            <a:ext cx="514286" cy="580952"/>
          </a:xfrm>
          <a:prstGeom prst="rect">
            <a:avLst/>
          </a:prstGeom>
        </p:spPr>
      </p:pic>
      <p:sp>
        <p:nvSpPr>
          <p:cNvPr id="98" name="文本框 97"/>
          <p:cNvSpPr txBox="1"/>
          <p:nvPr/>
        </p:nvSpPr>
        <p:spPr>
          <a:xfrm>
            <a:off x="10617414" y="3820667"/>
            <a:ext cx="48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Print</a:t>
            </a:r>
            <a:endParaRPr lang="zh-CN" altLang="en-US" sz="1200" dirty="0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1982" y="4161114"/>
            <a:ext cx="504762" cy="571429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14245" y="4752232"/>
            <a:ext cx="1204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Add Attachment</a:t>
            </a:r>
            <a:endParaRPr lang="zh-CN" altLang="en-US" sz="1200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1220" y="4161114"/>
            <a:ext cx="523810" cy="571429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3745311" y="475223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Calendar</a:t>
            </a:r>
            <a:endParaRPr lang="zh-CN" altLang="en-US" sz="1200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505" y="4161114"/>
            <a:ext cx="523810" cy="561905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4707159" y="4752232"/>
            <a:ext cx="154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Add Project Members</a:t>
            </a:r>
            <a:endParaRPr lang="zh-CN" altLang="en-US" sz="1200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7790" y="4161114"/>
            <a:ext cx="523810" cy="56190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6431637" y="4752232"/>
            <a:ext cx="796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Processor</a:t>
            </a:r>
            <a:endParaRPr lang="zh-CN" altLang="en-US" sz="1200" dirty="0"/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6075" y="4161114"/>
            <a:ext cx="514286" cy="561905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7876502" y="475223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54836" y="4161114"/>
            <a:ext cx="495238" cy="552381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9082729" y="4752232"/>
            <a:ext cx="86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Comments</a:t>
            </a:r>
            <a:endParaRPr lang="zh-CN" altLang="en-US" sz="1200" dirty="0"/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74551" y="4161114"/>
            <a:ext cx="533333" cy="580952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0531301" y="4752232"/>
            <a:ext cx="65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Refresh</a:t>
            </a:r>
            <a:endParaRPr lang="zh-CN" altLang="en-US" sz="1200" dirty="0"/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36032" y="5084179"/>
            <a:ext cx="533333" cy="571429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88017" y="5088940"/>
            <a:ext cx="514286" cy="561905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2525101" y="563715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886203" y="56354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Help</a:t>
            </a:r>
            <a:endParaRPr lang="zh-CN" altLang="en-US" sz="1200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48" name="直接连接符 147"/>
              <p:cNvCxnSpPr>
                <a:endCxn id="147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148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53" name="肘形连接符 152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肘形连接符 153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肘形连接符 154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肘形连接符 155"/>
              <p:cNvCxnSpPr>
                <a:stCxn id="147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44" idx="1"/>
                <a:endCxn id="14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3" name="直接连接符 142"/>
              <p:cNvCxnSpPr>
                <a:stCxn id="142" idx="1"/>
                <a:endCxn id="14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9" idx="1"/>
                <a:endCxn id="139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36" idx="1"/>
                <a:endCxn id="136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34" idx="1"/>
                <a:endCxn id="134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直接连接符 12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endCxn id="119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endCxn id="120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158" name="矩形 15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流程图: 摘录 158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Project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054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255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936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5116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4003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831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3054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7031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68" name="等腰三角形 67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3" name="矩形 122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图: 摘录 123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556572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01/01/2017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247829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01/07/2018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975797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415462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0234612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1112794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629946" y="3583208"/>
            <a:ext cx="620515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529432" y="3583208"/>
            <a:ext cx="1537992" cy="1324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700" b="1">
                <a:solidFill>
                  <a:schemeClr val="tx1"/>
                </a:solidFill>
              </a:rPr>
              <a:t>15066081 – Speed Sensor, Air</a:t>
            </a:r>
            <a:endParaRPr lang="zh-CN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Level Settings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600" y="2036098"/>
            <a:ext cx="1625600" cy="3175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Project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752600" y="2911957"/>
            <a:ext cx="1625600" cy="3175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</a:t>
            </a:r>
            <a:endParaRPr lang="zh-CN" altLang="en-US" sz="1400" dirty="0"/>
          </a:p>
        </p:txBody>
      </p:sp>
      <p:cxnSp>
        <p:nvCxnSpPr>
          <p:cNvPr id="8" name="肘形连接符 7"/>
          <p:cNvCxnSpPr>
            <a:stCxn id="5" idx="2"/>
            <a:endCxn id="6" idx="0"/>
          </p:cNvCxnSpPr>
          <p:nvPr/>
        </p:nvCxnSpPr>
        <p:spPr>
          <a:xfrm rot="16200000" flipH="1">
            <a:off x="2032221" y="2378777"/>
            <a:ext cx="558359" cy="508000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6083300" y="2069658"/>
            <a:ext cx="2057400" cy="317500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Project Main Task</a:t>
            </a:r>
            <a:endParaRPr lang="zh-CN" altLang="en-US" sz="1400" dirty="0"/>
          </a:p>
        </p:txBody>
      </p:sp>
      <p:sp>
        <p:nvSpPr>
          <p:cNvPr id="12" name="流程图: 终止 11"/>
          <p:cNvSpPr/>
          <p:nvPr/>
        </p:nvSpPr>
        <p:spPr>
          <a:xfrm>
            <a:off x="6604000" y="2945517"/>
            <a:ext cx="2057400" cy="317500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Tasks</a:t>
            </a:r>
            <a:endParaRPr lang="zh-CN" altLang="en-US" sz="1400" dirty="0"/>
          </a:p>
        </p:txBody>
      </p:sp>
      <p:sp>
        <p:nvSpPr>
          <p:cNvPr id="13" name="流程图: 终止 12"/>
          <p:cNvSpPr/>
          <p:nvPr/>
        </p:nvSpPr>
        <p:spPr>
          <a:xfrm>
            <a:off x="7226300" y="3821376"/>
            <a:ext cx="2959100" cy="317500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APQP/PPAP/PPQP Main Tasks</a:t>
            </a:r>
            <a:endParaRPr lang="zh-CN" altLang="en-US" sz="1400" dirty="0"/>
          </a:p>
        </p:txBody>
      </p:sp>
      <p:sp>
        <p:nvSpPr>
          <p:cNvPr id="14" name="流程图: 终止 13"/>
          <p:cNvSpPr/>
          <p:nvPr/>
        </p:nvSpPr>
        <p:spPr>
          <a:xfrm>
            <a:off x="7988300" y="4697235"/>
            <a:ext cx="2781300" cy="317500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APQP/PPAP/PPQP Tasks</a:t>
            </a:r>
            <a:endParaRPr lang="zh-CN" altLang="en-US" sz="1400" dirty="0"/>
          </a:p>
        </p:txBody>
      </p:sp>
      <p:cxnSp>
        <p:nvCxnSpPr>
          <p:cNvPr id="16" name="肘形连接符 15"/>
          <p:cNvCxnSpPr>
            <a:stCxn id="11" idx="2"/>
            <a:endCxn id="12" idx="0"/>
          </p:cNvCxnSpPr>
          <p:nvPr/>
        </p:nvCxnSpPr>
        <p:spPr>
          <a:xfrm rot="16200000" flipH="1">
            <a:off x="7093171" y="2405987"/>
            <a:ext cx="558359" cy="520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3" idx="0"/>
          </p:cNvCxnSpPr>
          <p:nvPr/>
        </p:nvCxnSpPr>
        <p:spPr>
          <a:xfrm rot="16200000" flipH="1">
            <a:off x="7890096" y="3005621"/>
            <a:ext cx="558359" cy="1073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2"/>
            <a:endCxn id="14" idx="0"/>
          </p:cNvCxnSpPr>
          <p:nvPr/>
        </p:nvCxnSpPr>
        <p:spPr>
          <a:xfrm rot="16200000" flipH="1">
            <a:off x="8763221" y="4081505"/>
            <a:ext cx="558359" cy="673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6600" y="2228407"/>
            <a:ext cx="250190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71900" y="3104266"/>
            <a:ext cx="251460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710860">
            <a:off x="2226594" y="3387371"/>
            <a:ext cx="128721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Manually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9710860">
            <a:off x="442243" y="2476894"/>
            <a:ext cx="128721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Manually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19710860">
            <a:off x="7762110" y="1549012"/>
            <a:ext cx="156998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Automatically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19710860">
            <a:off x="8332495" y="2424872"/>
            <a:ext cx="156998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Automatically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19710860">
            <a:off x="9425307" y="2819387"/>
            <a:ext cx="2461443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Manually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PPAP could be created automatically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9710860">
            <a:off x="10476985" y="4278672"/>
            <a:ext cx="156998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Created Automatically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8531" y="2540611"/>
            <a:ext cx="75655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Parent of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42328" y="3405295"/>
            <a:ext cx="75655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Parent of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26400" y="4309838"/>
            <a:ext cx="75655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Parent of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76784" y="2489185"/>
            <a:ext cx="75655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Parent of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01265" y="4945270"/>
            <a:ext cx="94583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Atomic Task</a:t>
            </a:r>
            <a:endParaRPr lang="zh-CN" altLang="en-US" sz="12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368969" y="4020118"/>
            <a:ext cx="11794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Composite Task</a:t>
            </a:r>
            <a:endParaRPr lang="zh-CN" altLang="en-US" sz="12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734780" y="3158670"/>
            <a:ext cx="11794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Composite Task</a:t>
            </a:r>
            <a:endParaRPr lang="zh-CN" altLang="en-US" sz="12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5208674" y="1874574"/>
            <a:ext cx="11794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Composite Task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84883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Status Settings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49579" y="1341437"/>
            <a:ext cx="2607945" cy="2006600"/>
            <a:chOff x="1097280" y="1473200"/>
            <a:chExt cx="1760220" cy="2006600"/>
          </a:xfrm>
        </p:grpSpPr>
        <p:sp>
          <p:nvSpPr>
            <p:cNvPr id="3" name="矩形 2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Finished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Reopen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Project Main Task</a:t>
              </a:r>
              <a:endParaRPr lang="zh-CN" altLang="en-US" sz="1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19867" y="1341437"/>
            <a:ext cx="1760220" cy="2006600"/>
            <a:chOff x="1097280" y="1473200"/>
            <a:chExt cx="1760220" cy="2006600"/>
          </a:xfrm>
        </p:grpSpPr>
        <p:sp>
          <p:nvSpPr>
            <p:cNvPr id="7" name="矩形 6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Finished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Reopen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Part Task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86892" y="1341437"/>
            <a:ext cx="1760220" cy="2006600"/>
            <a:chOff x="1097280" y="1473200"/>
            <a:chExt cx="1760220" cy="2006600"/>
          </a:xfrm>
        </p:grpSpPr>
        <p:sp>
          <p:nvSpPr>
            <p:cNvPr id="10" name="矩形 9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Finished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Reopen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APQP/PPAP Main Task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39605" y="1341437"/>
            <a:ext cx="1760220" cy="2006600"/>
            <a:chOff x="1097280" y="1473200"/>
            <a:chExt cx="1760220" cy="2006600"/>
          </a:xfrm>
        </p:grpSpPr>
        <p:sp>
          <p:nvSpPr>
            <p:cNvPr id="13" name="矩形 12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Finished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Reopen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APQP/PPAP Task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9579" y="4037012"/>
            <a:ext cx="2607945" cy="2006600"/>
            <a:chOff x="1097280" y="1473200"/>
            <a:chExt cx="1760220" cy="2006600"/>
          </a:xfrm>
        </p:grpSpPr>
        <p:sp>
          <p:nvSpPr>
            <p:cNvPr id="16" name="矩形 15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Project Main Task Activity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19867" y="4037012"/>
            <a:ext cx="1760220" cy="2006600"/>
            <a:chOff x="1097280" y="1473200"/>
            <a:chExt cx="1760220" cy="2006600"/>
          </a:xfrm>
        </p:grpSpPr>
        <p:sp>
          <p:nvSpPr>
            <p:cNvPr id="19" name="矩形 18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Part Task Activity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86892" y="4037012"/>
            <a:ext cx="1760220" cy="2006600"/>
            <a:chOff x="1097280" y="1473200"/>
            <a:chExt cx="1760220" cy="2006600"/>
          </a:xfrm>
        </p:grpSpPr>
        <p:sp>
          <p:nvSpPr>
            <p:cNvPr id="22" name="矩形 21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APQP/PPAP Main Task Activity</a:t>
              </a:r>
              <a:endParaRPr lang="zh-CN" altLang="en-US" sz="14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39605" y="4037012"/>
            <a:ext cx="1760220" cy="2006600"/>
            <a:chOff x="1097280" y="1473200"/>
            <a:chExt cx="1760220" cy="2006600"/>
          </a:xfrm>
        </p:grpSpPr>
        <p:sp>
          <p:nvSpPr>
            <p:cNvPr id="25" name="矩形 24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New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In Processing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Status Of APQP/PPAP Task Activity</a:t>
              </a:r>
              <a:endParaRPr lang="zh-CN" altLang="en-US" sz="14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6210618" y="113469"/>
            <a:ext cx="3328987" cy="945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Tabs &amp; Menus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Project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Activity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1" y="939961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Management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1" y="2303378"/>
            <a:ext cx="11696190" cy="38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Status Settings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93416" y="1992939"/>
            <a:ext cx="2607948" cy="2644776"/>
            <a:chOff x="2407916" y="1755773"/>
            <a:chExt cx="2607948" cy="2644776"/>
          </a:xfrm>
        </p:grpSpPr>
        <p:grpSp>
          <p:nvGrpSpPr>
            <p:cNvPr id="5" name="组合 4"/>
            <p:cNvGrpSpPr/>
            <p:nvPr/>
          </p:nvGrpSpPr>
          <p:grpSpPr>
            <a:xfrm>
              <a:off x="2407919" y="1755773"/>
              <a:ext cx="2607945" cy="2644776"/>
              <a:chOff x="1097280" y="1473200"/>
              <a:chExt cx="1760220" cy="264477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97280" y="1879599"/>
                <a:ext cx="1760220" cy="2238377"/>
              </a:xfrm>
              <a:prstGeom prst="rect">
                <a:avLst/>
              </a:prstGeom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97280" y="1473200"/>
                <a:ext cx="1760220" cy="381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Status Of  Task</a:t>
                </a:r>
                <a:endParaRPr lang="zh-CN" altLang="en-US" sz="14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407916" y="2162171"/>
              <a:ext cx="2607948" cy="1395406"/>
              <a:chOff x="6022652" y="2362198"/>
              <a:chExt cx="2607948" cy="152327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022655" y="2362198"/>
                <a:ext cx="2607945" cy="381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ew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2653" y="2743200"/>
                <a:ext cx="2607945" cy="381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In Processing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22652" y="3123459"/>
                <a:ext cx="2607945" cy="381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Reopen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22652" y="3504464"/>
                <a:ext cx="2607945" cy="3810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Closed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4104653" y="1467509"/>
            <a:ext cx="1989647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Task Created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104653" y="2384582"/>
            <a:ext cx="208704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Task Assigned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104653" y="3301655"/>
            <a:ext cx="2208040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Task Reopened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104653" y="4218728"/>
            <a:ext cx="18786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Task Closed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9" idx="3"/>
            <a:endCxn id="36" idx="1"/>
          </p:cNvCxnSpPr>
          <p:nvPr/>
        </p:nvCxnSpPr>
        <p:spPr>
          <a:xfrm flipV="1">
            <a:off x="3301364" y="1652175"/>
            <a:ext cx="803289" cy="9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3"/>
            <a:endCxn id="37" idx="1"/>
          </p:cNvCxnSpPr>
          <p:nvPr/>
        </p:nvCxnSpPr>
        <p:spPr>
          <a:xfrm flipV="1">
            <a:off x="3301362" y="2569248"/>
            <a:ext cx="803291" cy="35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" idx="3"/>
            <a:endCxn id="39" idx="1"/>
          </p:cNvCxnSpPr>
          <p:nvPr/>
        </p:nvCxnSpPr>
        <p:spPr>
          <a:xfrm>
            <a:off x="3301361" y="3271207"/>
            <a:ext cx="803292" cy="21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3" idx="3"/>
            <a:endCxn id="40" idx="1"/>
          </p:cNvCxnSpPr>
          <p:nvPr/>
        </p:nvCxnSpPr>
        <p:spPr>
          <a:xfrm>
            <a:off x="3301361" y="3620232"/>
            <a:ext cx="803292" cy="78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20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Approval Status Settings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292542" y="1838239"/>
            <a:ext cx="2607945" cy="2006600"/>
            <a:chOff x="1097280" y="1473200"/>
            <a:chExt cx="1760220" cy="2006600"/>
          </a:xfrm>
        </p:grpSpPr>
        <p:sp>
          <p:nvSpPr>
            <p:cNvPr id="4" name="矩形 3"/>
            <p:cNvSpPr/>
            <p:nvPr/>
          </p:nvSpPr>
          <p:spPr>
            <a:xfrm>
              <a:off x="1097280" y="1879600"/>
              <a:ext cx="1760220" cy="16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Waiting For Approval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Approved</a:t>
              </a:r>
            </a:p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Rejected</a:t>
              </a:r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97280" y="1473200"/>
              <a:ext cx="1760220" cy="381000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Approval Status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5214939" y="2765338"/>
            <a:ext cx="3186112" cy="5588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APQP/PPAP Task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4" idx="3"/>
            <a:endCxn id="9" idx="1"/>
          </p:cNvCxnSpPr>
          <p:nvPr/>
        </p:nvCxnSpPr>
        <p:spPr>
          <a:xfrm>
            <a:off x="3900487" y="3044739"/>
            <a:ext cx="13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292542" y="4321773"/>
            <a:ext cx="7503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submit APQP\PPAP task for approval;</a:t>
            </a:r>
          </a:p>
          <a:p>
            <a:r>
              <a:rPr lang="en-US" altLang="zh-CN" dirty="0" smtClean="0"/>
              <a:t>SQE will get notification and audit the submission according to the task details;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214939" y="1904828"/>
            <a:ext cx="3186112" cy="5588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APQP/PPAP </a:t>
            </a:r>
            <a:r>
              <a:rPr lang="en-US" altLang="zh-CN" dirty="0" err="1" smtClean="0"/>
              <a:t>MainTask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 flipV="1">
            <a:off x="3900487" y="2184229"/>
            <a:ext cx="1314452" cy="86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66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Main Screen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66" name="矩形 65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图: 摘录 66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282032" y="2953735"/>
            <a:ext cx="9909968" cy="3038891"/>
          </a:xfrm>
          <a:prstGeom prst="rect">
            <a:avLst/>
          </a:prstGeom>
          <a:solidFill>
            <a:srgbClr val="0070C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List View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00024" y="2307382"/>
            <a:ext cx="1986648" cy="3038891"/>
          </a:xfrm>
          <a:prstGeom prst="rect">
            <a:avLst/>
          </a:prstGeom>
          <a:solidFill>
            <a:srgbClr val="0070C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Tree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872288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Task List in Explore Tree View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947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546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66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4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752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641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324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546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84" name="组合 83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5" name="直接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62" name="肘形连接符 61"/>
              <p:cNvCxnSpPr>
                <a:stCxn id="12" idx="1"/>
                <a:endCxn id="30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>
                <a:stCxn id="12" idx="1"/>
                <a:endCxn id="4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12" idx="1"/>
                <a:endCxn id="50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连接符 70"/>
              <p:cNvCxnSpPr>
                <a:stCxn id="12" idx="1"/>
                <a:endCxn id="57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5" idx="1"/>
                <a:endCxn id="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81" idx="1"/>
                <a:endCxn id="81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7" idx="1"/>
                <a:endCxn id="97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01" idx="1"/>
                <a:endCxn id="101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70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endCxn id="72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标注 110"/>
          <p:cNvSpPr/>
          <p:nvPr/>
        </p:nvSpPr>
        <p:spPr>
          <a:xfrm>
            <a:off x="3073400" y="2692125"/>
            <a:ext cx="3568244" cy="918878"/>
          </a:xfrm>
          <a:prstGeom prst="wedgeRectCallout">
            <a:avLst>
              <a:gd name="adj1" fmla="val -75288"/>
              <a:gd name="adj2" fmla="val -701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Project Node in Explore Tree 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标注 111"/>
          <p:cNvSpPr/>
          <p:nvPr/>
        </p:nvSpPr>
        <p:spPr>
          <a:xfrm>
            <a:off x="4490136" y="3835007"/>
            <a:ext cx="3568244" cy="918878"/>
          </a:xfrm>
          <a:prstGeom prst="wedgeRectCallout">
            <a:avLst>
              <a:gd name="adj1" fmla="val -132590"/>
              <a:gd name="adj2" fmla="val -8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Part Node in Explore Tree 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标注 112"/>
          <p:cNvSpPr/>
          <p:nvPr/>
        </p:nvSpPr>
        <p:spPr>
          <a:xfrm>
            <a:off x="3735066" y="5123798"/>
            <a:ext cx="4476339" cy="918878"/>
          </a:xfrm>
          <a:prstGeom prst="wedgeRectCallout">
            <a:avLst>
              <a:gd name="adj1" fmla="val -105365"/>
              <a:gd name="adj2" fmla="val -1544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APAP/PPAP/PPQP Node in Explore Tree 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68" name="矩形 67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图: 摘录 75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5072064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Main Screen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3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823544" cy="1978942"/>
            <a:chOff x="363128" y="2336276"/>
            <a:chExt cx="182354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704830" cy="1405532"/>
              <a:chOff x="481842" y="2336276"/>
              <a:chExt cx="170483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504803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Project Name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99530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200024" y="5954526"/>
            <a:ext cx="2092722" cy="231962"/>
            <a:chOff x="200024" y="5954526"/>
            <a:chExt cx="2339924" cy="231962"/>
          </a:xfrm>
        </p:grpSpPr>
        <p:sp>
          <p:nvSpPr>
            <p:cNvPr id="66" name="矩形 65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图: 摘录 66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38765" y="2438619"/>
            <a:ext cx="1924325" cy="3020746"/>
            <a:chOff x="1838765" y="2438619"/>
            <a:chExt cx="1924325" cy="3020746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9" name="文本框 68"/>
            <p:cNvSpPr txBox="1"/>
            <p:nvPr/>
          </p:nvSpPr>
          <p:spPr>
            <a:xfrm>
              <a:off x="1842992" y="243861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Project</a:t>
              </a:r>
              <a:endParaRPr lang="zh-CN" altLang="en-US" sz="12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42992" y="2706624"/>
              <a:ext cx="192009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42992" y="2985379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Part</a:t>
              </a:r>
              <a:endParaRPr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842992" y="3528783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Publish</a:t>
              </a:r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842992" y="3802561"/>
              <a:ext cx="1920098" cy="461665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Project Information</a:t>
              </a:r>
              <a:endParaRPr lang="zh-CN" altLang="en-US" sz="12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842992" y="4079560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842992" y="4360038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Project Schedule</a:t>
              </a:r>
              <a:endParaRPr lang="zh-CN" altLang="en-US" sz="12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842992" y="4640255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838765" y="518236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Close Project</a:t>
              </a:r>
              <a:endParaRPr lang="zh-CN" altLang="en-US" sz="12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838765" y="4911556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838765" y="3251201"/>
              <a:ext cx="1920098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Import Parts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8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97" name="矩形 196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流程图: 摘录 197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Project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65013"/>
            <a:chOff x="648100" y="1821475"/>
            <a:chExt cx="8797493" cy="409154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91544"/>
              <a:chOff x="2157413" y="1671638"/>
              <a:chExt cx="8043862" cy="395204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5204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Project Main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4113286" y="584694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183412" y="584694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Engine Program Eagle X9000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48040" y="368208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80995" y="374689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65777" y="3297025"/>
            <a:ext cx="285953" cy="84129"/>
            <a:chOff x="2734332" y="3380865"/>
            <a:chExt cx="28595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34332" y="3380865"/>
              <a:ext cx="80948" cy="72000"/>
              <a:chOff x="10318935" y="3021888"/>
              <a:chExt cx="80948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18935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56227" y="2828415"/>
            <a:ext cx="274333" cy="84129"/>
            <a:chOff x="2745952" y="3380865"/>
            <a:chExt cx="274333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45952" y="3380865"/>
              <a:ext cx="76759" cy="72000"/>
              <a:chOff x="10330555" y="3021888"/>
              <a:chExt cx="76759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37986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0314" y="3218680"/>
            <a:ext cx="2519649" cy="261610"/>
            <a:chOff x="3459960" y="2713777"/>
            <a:chExt cx="2519649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59960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52940" y="3628224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80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19615" y="4100383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500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grpSp>
        <p:nvGrpSpPr>
          <p:cNvPr id="200" name="组合 199"/>
          <p:cNvGrpSpPr/>
          <p:nvPr/>
        </p:nvGrpSpPr>
        <p:grpSpPr>
          <a:xfrm>
            <a:off x="4319485" y="3893696"/>
            <a:ext cx="1513692" cy="626156"/>
            <a:chOff x="8687769" y="2095037"/>
            <a:chExt cx="2607948" cy="1356689"/>
          </a:xfrm>
          <a:solidFill>
            <a:schemeClr val="bg1"/>
          </a:solidFill>
        </p:grpSpPr>
        <p:sp>
          <p:nvSpPr>
            <p:cNvPr id="218" name="矩形 217"/>
            <p:cNvSpPr/>
            <p:nvPr/>
          </p:nvSpPr>
          <p:spPr>
            <a:xfrm>
              <a:off x="8687772" y="2095037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N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ew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687772" y="2431012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687769" y="275368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Reopen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687769" y="310270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63705"/>
              </p:ext>
            </p:extLst>
          </p:nvPr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3" name="组合 232"/>
          <p:cNvGrpSpPr/>
          <p:nvPr/>
        </p:nvGrpSpPr>
        <p:grpSpPr>
          <a:xfrm>
            <a:off x="10415587" y="3971295"/>
            <a:ext cx="142435" cy="1040133"/>
            <a:chOff x="11444285" y="2527588"/>
            <a:chExt cx="233476" cy="893651"/>
          </a:xfrm>
        </p:grpSpPr>
        <p:sp>
          <p:nvSpPr>
            <p:cNvPr id="234" name="流程图: 过程 233"/>
            <p:cNvSpPr/>
            <p:nvPr/>
          </p:nvSpPr>
          <p:spPr>
            <a:xfrm>
              <a:off x="11444285" y="2527588"/>
              <a:ext cx="233476" cy="89365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1466640" y="2783510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合并 237"/>
            <p:cNvSpPr/>
            <p:nvPr/>
          </p:nvSpPr>
          <p:spPr>
            <a:xfrm>
              <a:off x="11466911" y="3343852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流程图: 合并 238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十字形 14"/>
          <p:cNvSpPr/>
          <p:nvPr/>
        </p:nvSpPr>
        <p:spPr>
          <a:xfrm>
            <a:off x="7491512" y="37823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54290" y="4694203"/>
            <a:ext cx="3799760" cy="923775"/>
            <a:chOff x="654290" y="4694203"/>
            <a:chExt cx="3799760" cy="923775"/>
          </a:xfrm>
        </p:grpSpPr>
        <p:grpSp>
          <p:nvGrpSpPr>
            <p:cNvPr id="12" name="组合 11"/>
            <p:cNvGrpSpPr/>
            <p:nvPr/>
          </p:nvGrpSpPr>
          <p:grpSpPr>
            <a:xfrm>
              <a:off x="654290" y="4694203"/>
              <a:ext cx="3799760" cy="923775"/>
              <a:chOff x="491924" y="4935110"/>
              <a:chExt cx="3799760" cy="923775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491924" y="4935110"/>
                <a:ext cx="3797524" cy="474918"/>
                <a:chOff x="3416733" y="2628052"/>
                <a:chExt cx="3797524" cy="474918"/>
              </a:xfrm>
            </p:grpSpPr>
            <p:sp>
              <p:nvSpPr>
                <p:cNvPr id="202" name="流程图: 过程 201"/>
                <p:cNvSpPr/>
                <p:nvPr/>
              </p:nvSpPr>
              <p:spPr>
                <a:xfrm>
                  <a:off x="4455808" y="2898826"/>
                  <a:ext cx="2758449" cy="204144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u="sng" dirty="0" smtClean="0">
                      <a:solidFill>
                        <a:srgbClr val="0070C0"/>
                      </a:solidFill>
                    </a:rPr>
                    <a:t>Attachment 1</a:t>
                  </a:r>
                  <a:endParaRPr lang="zh-CN" altLang="en-US" sz="1200" u="sng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3" name="文本框 202"/>
                <p:cNvSpPr txBox="1"/>
                <p:nvPr/>
              </p:nvSpPr>
              <p:spPr>
                <a:xfrm>
                  <a:off x="3416733" y="2628052"/>
                  <a:ext cx="998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Attachments:</a:t>
                  </a:r>
                  <a:endParaRPr lang="zh-CN" altLang="en-US" sz="1100" dirty="0"/>
                </a:p>
              </p:txBody>
            </p:sp>
          </p:grpSp>
          <p:sp>
            <p:nvSpPr>
              <p:cNvPr id="205" name="流程图: 过程 204"/>
              <p:cNvSpPr/>
              <p:nvPr/>
            </p:nvSpPr>
            <p:spPr>
              <a:xfrm>
                <a:off x="1532623" y="5430147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2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1533235" y="565474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3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0" name="十字形 239"/>
            <p:cNvSpPr/>
            <p:nvPr/>
          </p:nvSpPr>
          <p:spPr>
            <a:xfrm>
              <a:off x="1662212" y="4798393"/>
              <a:ext cx="108000" cy="108000"/>
            </a:xfrm>
            <a:prstGeom prst="plus">
              <a:avLst>
                <a:gd name="adj" fmla="val 369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42" name="流程图: 过程 241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合并 243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合并 244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97" name="矩形 196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流程图: 摘录 197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Project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65013"/>
            <a:chOff x="648100" y="1821475"/>
            <a:chExt cx="8797493" cy="409154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91544"/>
              <a:chOff x="2157413" y="1671638"/>
              <a:chExt cx="8043862" cy="395204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5204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Project Main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4113286" y="584694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183412" y="584694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Engine Program Eagle X9000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48040" y="368208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80995" y="374689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65777" y="3297025"/>
            <a:ext cx="285953" cy="84129"/>
            <a:chOff x="2734332" y="3380865"/>
            <a:chExt cx="28595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34332" y="3380865"/>
              <a:ext cx="80948" cy="72000"/>
              <a:chOff x="10318935" y="3021888"/>
              <a:chExt cx="80948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18935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56227" y="2828415"/>
            <a:ext cx="274333" cy="84129"/>
            <a:chOff x="2745952" y="3380865"/>
            <a:chExt cx="274333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45952" y="3380865"/>
              <a:ext cx="76759" cy="72000"/>
              <a:chOff x="10330555" y="3021888"/>
              <a:chExt cx="76759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37986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0314" y="3218680"/>
            <a:ext cx="2519649" cy="261610"/>
            <a:chOff x="3459960" y="2713777"/>
            <a:chExt cx="2519649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59960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52940" y="3628224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80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19615" y="4100383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500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grpSp>
        <p:nvGrpSpPr>
          <p:cNvPr id="200" name="组合 199"/>
          <p:cNvGrpSpPr/>
          <p:nvPr/>
        </p:nvGrpSpPr>
        <p:grpSpPr>
          <a:xfrm>
            <a:off x="4319485" y="3893696"/>
            <a:ext cx="1513692" cy="626156"/>
            <a:chOff x="8687769" y="2095037"/>
            <a:chExt cx="2607948" cy="1356689"/>
          </a:xfrm>
          <a:solidFill>
            <a:schemeClr val="bg1"/>
          </a:solidFill>
        </p:grpSpPr>
        <p:sp>
          <p:nvSpPr>
            <p:cNvPr id="218" name="矩形 217"/>
            <p:cNvSpPr/>
            <p:nvPr/>
          </p:nvSpPr>
          <p:spPr>
            <a:xfrm>
              <a:off x="8687772" y="2095037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N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ew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687772" y="2431012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687769" y="275368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Reopen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687769" y="310270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</a:t>
                      </a:r>
                      <a:r>
                        <a:rPr lang="en-US" altLang="zh-CN" sz="1000" baseline="0" dirty="0" smtClean="0"/>
                        <a:t> comments 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 comments 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 comments 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3" name="组合 232"/>
          <p:cNvGrpSpPr/>
          <p:nvPr/>
        </p:nvGrpSpPr>
        <p:grpSpPr>
          <a:xfrm>
            <a:off x="10415587" y="3971295"/>
            <a:ext cx="142435" cy="1040133"/>
            <a:chOff x="11444285" y="2527588"/>
            <a:chExt cx="233476" cy="893651"/>
          </a:xfrm>
        </p:grpSpPr>
        <p:sp>
          <p:nvSpPr>
            <p:cNvPr id="234" name="流程图: 过程 233"/>
            <p:cNvSpPr/>
            <p:nvPr/>
          </p:nvSpPr>
          <p:spPr>
            <a:xfrm>
              <a:off x="11444285" y="2527588"/>
              <a:ext cx="233476" cy="89365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1466640" y="2783510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合并 237"/>
            <p:cNvSpPr/>
            <p:nvPr/>
          </p:nvSpPr>
          <p:spPr>
            <a:xfrm>
              <a:off x="11466911" y="3343852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流程图: 合并 238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十字形 14"/>
          <p:cNvSpPr/>
          <p:nvPr/>
        </p:nvSpPr>
        <p:spPr>
          <a:xfrm>
            <a:off x="7491512" y="37823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54290" y="4694203"/>
            <a:ext cx="3799760" cy="923775"/>
            <a:chOff x="654290" y="4694203"/>
            <a:chExt cx="3799760" cy="923775"/>
          </a:xfrm>
        </p:grpSpPr>
        <p:grpSp>
          <p:nvGrpSpPr>
            <p:cNvPr id="12" name="组合 11"/>
            <p:cNvGrpSpPr/>
            <p:nvPr/>
          </p:nvGrpSpPr>
          <p:grpSpPr>
            <a:xfrm>
              <a:off x="654290" y="4694203"/>
              <a:ext cx="3799760" cy="923775"/>
              <a:chOff x="491924" y="4935110"/>
              <a:chExt cx="3799760" cy="923775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491924" y="4935110"/>
                <a:ext cx="3797524" cy="474918"/>
                <a:chOff x="3416733" y="2628052"/>
                <a:chExt cx="3797524" cy="474918"/>
              </a:xfrm>
            </p:grpSpPr>
            <p:sp>
              <p:nvSpPr>
                <p:cNvPr id="202" name="流程图: 过程 201"/>
                <p:cNvSpPr/>
                <p:nvPr/>
              </p:nvSpPr>
              <p:spPr>
                <a:xfrm>
                  <a:off x="4455808" y="2898826"/>
                  <a:ext cx="2758449" cy="204144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u="sng" dirty="0" smtClean="0">
                      <a:solidFill>
                        <a:srgbClr val="0070C0"/>
                      </a:solidFill>
                    </a:rPr>
                    <a:t>Attachment 1</a:t>
                  </a:r>
                  <a:endParaRPr lang="zh-CN" altLang="en-US" sz="1200" u="sng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3" name="文本框 202"/>
                <p:cNvSpPr txBox="1"/>
                <p:nvPr/>
              </p:nvSpPr>
              <p:spPr>
                <a:xfrm>
                  <a:off x="3416733" y="2628052"/>
                  <a:ext cx="998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Attachments:</a:t>
                  </a:r>
                  <a:endParaRPr lang="zh-CN" altLang="en-US" sz="1100" dirty="0"/>
                </a:p>
              </p:txBody>
            </p:sp>
          </p:grpSp>
          <p:sp>
            <p:nvSpPr>
              <p:cNvPr id="205" name="流程图: 过程 204"/>
              <p:cNvSpPr/>
              <p:nvPr/>
            </p:nvSpPr>
            <p:spPr>
              <a:xfrm>
                <a:off x="1532623" y="5430147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2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1533235" y="565474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3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0" name="十字形 239"/>
            <p:cNvSpPr/>
            <p:nvPr/>
          </p:nvSpPr>
          <p:spPr>
            <a:xfrm>
              <a:off x="1662212" y="4798393"/>
              <a:ext cx="108000" cy="108000"/>
            </a:xfrm>
            <a:prstGeom prst="plus">
              <a:avLst>
                <a:gd name="adj" fmla="val 369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42" name="流程图: 过程 241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合并 243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合并 244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4342" y="1821475"/>
            <a:ext cx="10415584" cy="4077880"/>
            <a:chOff x="414342" y="1821475"/>
            <a:chExt cx="10415584" cy="407788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414342" y="1821475"/>
              <a:ext cx="10415584" cy="4077880"/>
              <a:chOff x="648100" y="1821475"/>
              <a:chExt cx="8797493" cy="4319214"/>
            </a:xfrm>
          </p:grpSpPr>
          <p:grpSp>
            <p:nvGrpSpPr>
              <p:cNvPr id="204" name="组合 203"/>
              <p:cNvGrpSpPr/>
              <p:nvPr/>
            </p:nvGrpSpPr>
            <p:grpSpPr>
              <a:xfrm>
                <a:off x="648100" y="1821475"/>
                <a:ext cx="8797493" cy="4319214"/>
                <a:chOff x="2157413" y="1671638"/>
                <a:chExt cx="8043862" cy="4171950"/>
              </a:xfrm>
            </p:grpSpPr>
            <p:sp>
              <p:nvSpPr>
                <p:cNvPr id="228" name="流程图: 过程 227"/>
                <p:cNvSpPr/>
                <p:nvPr/>
              </p:nvSpPr>
              <p:spPr>
                <a:xfrm>
                  <a:off x="2157413" y="1671638"/>
                  <a:ext cx="8043862" cy="4171950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流程图: 过程 228"/>
                <p:cNvSpPr/>
                <p:nvPr/>
              </p:nvSpPr>
              <p:spPr>
                <a:xfrm>
                  <a:off x="2157413" y="1675375"/>
                  <a:ext cx="8043862" cy="324876"/>
                </a:xfrm>
                <a:prstGeom prst="flowChartProcess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 smtClean="0"/>
                    <a:t>Add Comment</a:t>
                  </a:r>
                  <a:endParaRPr lang="zh-CN" altLang="en-US" sz="1400" dirty="0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>
                <a:off x="9181700" y="1872170"/>
                <a:ext cx="180000" cy="180000"/>
                <a:chOff x="11712535" y="472099"/>
                <a:chExt cx="810347" cy="757164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11712535" y="472099"/>
                  <a:ext cx="796885" cy="757164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11719266" y="486683"/>
                  <a:ext cx="803616" cy="740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flipH="1">
                  <a:off x="11719266" y="472099"/>
                  <a:ext cx="803616" cy="7371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2" name="组合 231"/>
            <p:cNvGrpSpPr/>
            <p:nvPr/>
          </p:nvGrpSpPr>
          <p:grpSpPr>
            <a:xfrm>
              <a:off x="569654" y="2289794"/>
              <a:ext cx="2635480" cy="261610"/>
              <a:chOff x="2858807" y="2713777"/>
              <a:chExt cx="2635480" cy="261610"/>
            </a:xfrm>
          </p:grpSpPr>
          <p:sp>
            <p:nvSpPr>
              <p:cNvPr id="235" name="流程图: 过程 234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Sequence Number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文本框 235"/>
              <p:cNvSpPr txBox="1"/>
              <p:nvPr/>
            </p:nvSpPr>
            <p:spPr>
              <a:xfrm>
                <a:off x="2858807" y="2713777"/>
                <a:ext cx="9957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Comment Id. :</a:t>
                </a:r>
                <a:endParaRPr lang="zh-CN" altLang="en-US" sz="1100" dirty="0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3751022" y="2299316"/>
              <a:ext cx="2364011" cy="261610"/>
              <a:chOff x="3130276" y="2713777"/>
              <a:chExt cx="2364011" cy="261610"/>
            </a:xfrm>
          </p:grpSpPr>
          <p:sp>
            <p:nvSpPr>
              <p:cNvPr id="247" name="流程图: 过程 246"/>
              <p:cNvSpPr/>
              <p:nvPr/>
            </p:nvSpPr>
            <p:spPr>
              <a:xfrm>
                <a:off x="3970486" y="2736900"/>
                <a:ext cx="1523801" cy="196593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</a:rPr>
                  <a:t>Current User name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文本框 247"/>
              <p:cNvSpPr txBox="1"/>
              <p:nvPr/>
            </p:nvSpPr>
            <p:spPr>
              <a:xfrm>
                <a:off x="3130276" y="2713777"/>
                <a:ext cx="6543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Author :</a:t>
                </a:r>
                <a:endParaRPr lang="zh-CN" altLang="en-US" sz="1100" dirty="0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793495" y="2770810"/>
              <a:ext cx="9569118" cy="1972640"/>
              <a:chOff x="3087411" y="2713777"/>
              <a:chExt cx="9569118" cy="1972640"/>
            </a:xfrm>
          </p:grpSpPr>
          <p:sp>
            <p:nvSpPr>
              <p:cNvPr id="250" name="流程图: 过程 249"/>
              <p:cNvSpPr/>
              <p:nvPr/>
            </p:nvSpPr>
            <p:spPr>
              <a:xfrm>
                <a:off x="3970486" y="2736900"/>
                <a:ext cx="8686043" cy="1949517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3087411" y="2713777"/>
                <a:ext cx="75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</a:t>
                </a:r>
                <a:r>
                  <a:rPr lang="en-US" altLang="zh-CN" sz="1100" dirty="0" smtClean="0"/>
                  <a:t>ontent. :</a:t>
                </a:r>
                <a:endParaRPr lang="zh-CN" altLang="en-US" sz="1100" dirty="0"/>
              </a:p>
            </p:txBody>
          </p:sp>
        </p:grpSp>
        <p:sp>
          <p:nvSpPr>
            <p:cNvPr id="252" name="圆角矩形 251"/>
            <p:cNvSpPr/>
            <p:nvPr/>
          </p:nvSpPr>
          <p:spPr>
            <a:xfrm>
              <a:off x="4329523" y="5176841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Save</a:t>
              </a:r>
              <a:endParaRPr lang="zh-CN" altLang="en-US" sz="1400" dirty="0"/>
            </a:p>
          </p:txBody>
        </p:sp>
        <p:sp>
          <p:nvSpPr>
            <p:cNvPr id="253" name="圆角矩形 252"/>
            <p:cNvSpPr/>
            <p:nvPr/>
          </p:nvSpPr>
          <p:spPr>
            <a:xfrm>
              <a:off x="5968173" y="5176842"/>
              <a:ext cx="1180071" cy="261143"/>
            </a:xfrm>
            <a:prstGeom prst="round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Cancel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97" name="矩形 196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流程图: 摘录 197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Project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65013"/>
            <a:chOff x="648100" y="1821475"/>
            <a:chExt cx="8797493" cy="409154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91544"/>
              <a:chOff x="2157413" y="1671638"/>
              <a:chExt cx="8043862" cy="395204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5204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Edit Project Main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4113286" y="5846947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Save</a:t>
            </a:r>
            <a:endParaRPr lang="zh-CN" altLang="en-US" sz="1400" dirty="0"/>
          </a:p>
        </p:txBody>
      </p:sp>
      <p:sp>
        <p:nvSpPr>
          <p:cNvPr id="141" name="圆角矩形 140"/>
          <p:cNvSpPr/>
          <p:nvPr/>
        </p:nvSpPr>
        <p:spPr>
          <a:xfrm>
            <a:off x="6183412" y="5846946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Engine Program Eagle X9000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48040" y="368208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80995" y="374689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65777" y="3297025"/>
            <a:ext cx="285953" cy="84129"/>
            <a:chOff x="2734332" y="3380865"/>
            <a:chExt cx="28595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34332" y="3380865"/>
              <a:ext cx="80948" cy="72000"/>
              <a:chOff x="10318935" y="3021888"/>
              <a:chExt cx="80948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18935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56227" y="2828415"/>
            <a:ext cx="274333" cy="84129"/>
            <a:chOff x="2745952" y="3380865"/>
            <a:chExt cx="274333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45952" y="3380865"/>
              <a:ext cx="76759" cy="72000"/>
              <a:chOff x="10330555" y="3021888"/>
              <a:chExt cx="76759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37986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0314" y="3218680"/>
            <a:ext cx="2519649" cy="261610"/>
            <a:chOff x="3459960" y="2713777"/>
            <a:chExt cx="2519649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59960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52940" y="3628224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80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19615" y="4100383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500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grpSp>
        <p:nvGrpSpPr>
          <p:cNvPr id="200" name="组合 199"/>
          <p:cNvGrpSpPr/>
          <p:nvPr/>
        </p:nvGrpSpPr>
        <p:grpSpPr>
          <a:xfrm>
            <a:off x="4319485" y="3893696"/>
            <a:ext cx="1513692" cy="626156"/>
            <a:chOff x="8687769" y="2095037"/>
            <a:chExt cx="2607948" cy="1356689"/>
          </a:xfrm>
          <a:solidFill>
            <a:schemeClr val="bg1"/>
          </a:solidFill>
        </p:grpSpPr>
        <p:sp>
          <p:nvSpPr>
            <p:cNvPr id="218" name="矩形 217"/>
            <p:cNvSpPr/>
            <p:nvPr/>
          </p:nvSpPr>
          <p:spPr>
            <a:xfrm>
              <a:off x="8687772" y="2095037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N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ew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687772" y="2431012"/>
              <a:ext cx="2607945" cy="3490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In Processing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687769" y="275368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Reopen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687769" y="3102706"/>
              <a:ext cx="2607945" cy="3490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Closed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</a:t>
                      </a:r>
                      <a:r>
                        <a:rPr lang="en-US" altLang="zh-CN" sz="1000" baseline="0" dirty="0" smtClean="0"/>
                        <a:t> comments 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 comments 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Test comments 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33" name="组合 232"/>
          <p:cNvGrpSpPr/>
          <p:nvPr/>
        </p:nvGrpSpPr>
        <p:grpSpPr>
          <a:xfrm>
            <a:off x="10415587" y="3971295"/>
            <a:ext cx="142435" cy="1040133"/>
            <a:chOff x="11444285" y="2527588"/>
            <a:chExt cx="233476" cy="893651"/>
          </a:xfrm>
        </p:grpSpPr>
        <p:sp>
          <p:nvSpPr>
            <p:cNvPr id="234" name="流程图: 过程 233"/>
            <p:cNvSpPr/>
            <p:nvPr/>
          </p:nvSpPr>
          <p:spPr>
            <a:xfrm>
              <a:off x="11444285" y="2527588"/>
              <a:ext cx="233476" cy="89365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1466640" y="2783510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合并 237"/>
            <p:cNvSpPr/>
            <p:nvPr/>
          </p:nvSpPr>
          <p:spPr>
            <a:xfrm>
              <a:off x="11466911" y="3343852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流程图: 合并 238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十字形 14"/>
          <p:cNvSpPr/>
          <p:nvPr/>
        </p:nvSpPr>
        <p:spPr>
          <a:xfrm>
            <a:off x="7491512" y="3782393"/>
            <a:ext cx="108000" cy="108000"/>
          </a:xfrm>
          <a:prstGeom prst="plus">
            <a:avLst>
              <a:gd name="adj" fmla="val 3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54290" y="4694203"/>
            <a:ext cx="3799760" cy="923775"/>
            <a:chOff x="654290" y="4694203"/>
            <a:chExt cx="3799760" cy="923775"/>
          </a:xfrm>
        </p:grpSpPr>
        <p:grpSp>
          <p:nvGrpSpPr>
            <p:cNvPr id="12" name="组合 11"/>
            <p:cNvGrpSpPr/>
            <p:nvPr/>
          </p:nvGrpSpPr>
          <p:grpSpPr>
            <a:xfrm>
              <a:off x="654290" y="4694203"/>
              <a:ext cx="3799760" cy="923775"/>
              <a:chOff x="491924" y="4935110"/>
              <a:chExt cx="3799760" cy="923775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491924" y="4935110"/>
                <a:ext cx="3797524" cy="474918"/>
                <a:chOff x="3416733" y="2628052"/>
                <a:chExt cx="3797524" cy="474918"/>
              </a:xfrm>
            </p:grpSpPr>
            <p:sp>
              <p:nvSpPr>
                <p:cNvPr id="202" name="流程图: 过程 201"/>
                <p:cNvSpPr/>
                <p:nvPr/>
              </p:nvSpPr>
              <p:spPr>
                <a:xfrm>
                  <a:off x="4455808" y="2898826"/>
                  <a:ext cx="2758449" cy="204144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u="sng" dirty="0" smtClean="0">
                      <a:solidFill>
                        <a:srgbClr val="0070C0"/>
                      </a:solidFill>
                    </a:rPr>
                    <a:t>Attachment 1</a:t>
                  </a:r>
                  <a:endParaRPr lang="zh-CN" altLang="en-US" sz="1200" u="sng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3" name="文本框 202"/>
                <p:cNvSpPr txBox="1"/>
                <p:nvPr/>
              </p:nvSpPr>
              <p:spPr>
                <a:xfrm>
                  <a:off x="3416733" y="2628052"/>
                  <a:ext cx="998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Attachments:</a:t>
                  </a:r>
                  <a:endParaRPr lang="zh-CN" altLang="en-US" sz="1100" dirty="0"/>
                </a:p>
              </p:txBody>
            </p:sp>
          </p:grpSp>
          <p:sp>
            <p:nvSpPr>
              <p:cNvPr id="205" name="流程图: 过程 204"/>
              <p:cNvSpPr/>
              <p:nvPr/>
            </p:nvSpPr>
            <p:spPr>
              <a:xfrm>
                <a:off x="1532623" y="5430147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2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1533235" y="5654741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>
                    <a:solidFill>
                      <a:srgbClr val="0070C0"/>
                    </a:solidFill>
                  </a:rPr>
                  <a:t>Attachment </a:t>
                </a:r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3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0" name="十字形 239"/>
            <p:cNvSpPr/>
            <p:nvPr/>
          </p:nvSpPr>
          <p:spPr>
            <a:xfrm>
              <a:off x="1662212" y="4798393"/>
              <a:ext cx="108000" cy="108000"/>
            </a:xfrm>
            <a:prstGeom prst="plus">
              <a:avLst>
                <a:gd name="adj" fmla="val 369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42" name="流程图: 过程 241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合并 243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合并 244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414342" y="1821474"/>
            <a:ext cx="10415584" cy="4579326"/>
            <a:chOff x="648100" y="1821474"/>
            <a:chExt cx="8797493" cy="4850336"/>
          </a:xfrm>
        </p:grpSpPr>
        <p:grpSp>
          <p:nvGrpSpPr>
            <p:cNvPr id="204" name="组合 203"/>
            <p:cNvGrpSpPr/>
            <p:nvPr/>
          </p:nvGrpSpPr>
          <p:grpSpPr>
            <a:xfrm>
              <a:off x="648100" y="1821474"/>
              <a:ext cx="8797493" cy="4850336"/>
              <a:chOff x="2157413" y="1671637"/>
              <a:chExt cx="8043862" cy="4684963"/>
            </a:xfrm>
          </p:grpSpPr>
          <p:sp>
            <p:nvSpPr>
              <p:cNvPr id="228" name="流程图: 过程 227"/>
              <p:cNvSpPr/>
              <p:nvPr/>
            </p:nvSpPr>
            <p:spPr>
              <a:xfrm>
                <a:off x="2157413" y="1671637"/>
                <a:ext cx="8043862" cy="468496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流程图: 过程 228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Add Attachments</a:t>
                </a:r>
                <a:endParaRPr lang="zh-CN" altLang="en-US" sz="1400" dirty="0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0" name="直接连接符 219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组合 231"/>
          <p:cNvGrpSpPr/>
          <p:nvPr/>
        </p:nvGrpSpPr>
        <p:grpSpPr>
          <a:xfrm>
            <a:off x="522025" y="2299316"/>
            <a:ext cx="8194022" cy="657319"/>
            <a:chOff x="2815942" y="2242283"/>
            <a:chExt cx="8194022" cy="657319"/>
          </a:xfrm>
        </p:grpSpPr>
        <p:sp>
          <p:nvSpPr>
            <p:cNvPr id="235" name="流程图: 过程 234"/>
            <p:cNvSpPr/>
            <p:nvPr/>
          </p:nvSpPr>
          <p:spPr>
            <a:xfrm>
              <a:off x="4927756" y="2694032"/>
              <a:ext cx="6082208" cy="20557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C:\Users\Steve\Documents\My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work\01 </a:t>
              </a:r>
              <a:r>
                <a:rPr lang="en-US" altLang="zh-CN" sz="1200" dirty="0">
                  <a:solidFill>
                    <a:schemeClr val="tx1"/>
                  </a:solidFill>
                </a:rPr>
                <a:t>Original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Requirements\001.docx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15942" y="2242283"/>
              <a:ext cx="1197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File System:</a:t>
              </a:r>
              <a:endParaRPr lang="zh-CN" altLang="en-US" sz="1100" dirty="0"/>
            </a:p>
          </p:txBody>
        </p:sp>
      </p:grpSp>
      <p:sp>
        <p:nvSpPr>
          <p:cNvPr id="246" name="圆角矩形 245"/>
          <p:cNvSpPr/>
          <p:nvPr/>
        </p:nvSpPr>
        <p:spPr>
          <a:xfrm>
            <a:off x="8901784" y="2747733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sp>
        <p:nvSpPr>
          <p:cNvPr id="247" name="圆角矩形 246"/>
          <p:cNvSpPr/>
          <p:nvPr/>
        </p:nvSpPr>
        <p:spPr>
          <a:xfrm>
            <a:off x="460103" y="2264427"/>
            <a:ext cx="10266959" cy="1729909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圆角矩形 247"/>
          <p:cNvSpPr/>
          <p:nvPr/>
        </p:nvSpPr>
        <p:spPr>
          <a:xfrm>
            <a:off x="8882724" y="3085876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sp>
        <p:nvSpPr>
          <p:cNvPr id="249" name="圆角矩形 248"/>
          <p:cNvSpPr/>
          <p:nvPr/>
        </p:nvSpPr>
        <p:spPr>
          <a:xfrm>
            <a:off x="8906532" y="3409729"/>
            <a:ext cx="1087163" cy="19352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Browse</a:t>
            </a:r>
            <a:endParaRPr lang="zh-CN" altLang="en-US" sz="1400" dirty="0"/>
          </a:p>
        </p:txBody>
      </p:sp>
      <p:sp>
        <p:nvSpPr>
          <p:cNvPr id="250" name="十字形 249"/>
          <p:cNvSpPr/>
          <p:nvPr/>
        </p:nvSpPr>
        <p:spPr>
          <a:xfrm>
            <a:off x="10263939" y="373102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1" name="组合 250"/>
          <p:cNvGrpSpPr/>
          <p:nvPr/>
        </p:nvGrpSpPr>
        <p:grpSpPr>
          <a:xfrm>
            <a:off x="10282927" y="3152390"/>
            <a:ext cx="72000" cy="72000"/>
            <a:chOff x="10311507" y="4281107"/>
            <a:chExt cx="72000" cy="72000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H="1">
              <a:off x="10311507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组合 253"/>
          <p:cNvGrpSpPr/>
          <p:nvPr/>
        </p:nvGrpSpPr>
        <p:grpSpPr>
          <a:xfrm>
            <a:off x="10280835" y="3490530"/>
            <a:ext cx="80944" cy="72000"/>
            <a:chOff x="10314179" y="4281107"/>
            <a:chExt cx="80944" cy="72000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>
            <a:off x="460104" y="4194811"/>
            <a:ext cx="7535823" cy="617015"/>
            <a:chOff x="2744499" y="2713777"/>
            <a:chExt cx="7535823" cy="617015"/>
          </a:xfrm>
        </p:grpSpPr>
        <p:sp>
          <p:nvSpPr>
            <p:cNvPr id="258" name="流程图: 过程 257"/>
            <p:cNvSpPr/>
            <p:nvPr/>
          </p:nvSpPr>
          <p:spPr>
            <a:xfrm>
              <a:off x="4942050" y="3094096"/>
              <a:ext cx="5338272" cy="23669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Https://QMS:9001/public/APAP/sample/kkjfkljaskjfjoejoj93940803284820kldfjksjd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744499" y="2713777"/>
              <a:ext cx="146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From External System:</a:t>
              </a:r>
              <a:endParaRPr lang="zh-CN" altLang="en-US" sz="1100" dirty="0"/>
            </a:p>
          </p:txBody>
        </p:sp>
      </p:grpSp>
      <p:sp>
        <p:nvSpPr>
          <p:cNvPr id="260" name="圆角矩形 259"/>
          <p:cNvSpPr/>
          <p:nvPr/>
        </p:nvSpPr>
        <p:spPr>
          <a:xfrm>
            <a:off x="4128498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Upload</a:t>
            </a:r>
            <a:endParaRPr lang="zh-CN" altLang="en-US" sz="1400" dirty="0"/>
          </a:p>
        </p:txBody>
      </p:sp>
      <p:sp>
        <p:nvSpPr>
          <p:cNvPr id="261" name="圆角矩形 260"/>
          <p:cNvSpPr/>
          <p:nvPr/>
        </p:nvSpPr>
        <p:spPr>
          <a:xfrm>
            <a:off x="5867324" y="59983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Cancel</a:t>
            </a:r>
            <a:endParaRPr lang="zh-CN" altLang="en-US" sz="1400" dirty="0"/>
          </a:p>
        </p:txBody>
      </p:sp>
      <p:sp>
        <p:nvSpPr>
          <p:cNvPr id="262" name="圆角矩形 261"/>
          <p:cNvSpPr/>
          <p:nvPr/>
        </p:nvSpPr>
        <p:spPr>
          <a:xfrm>
            <a:off x="460103" y="4117047"/>
            <a:ext cx="10266959" cy="1739915"/>
          </a:xfrm>
          <a:prstGeom prst="roundRect">
            <a:avLst>
              <a:gd name="adj" fmla="val 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流程图: 过程 262"/>
          <p:cNvSpPr/>
          <p:nvPr/>
        </p:nvSpPr>
        <p:spPr>
          <a:xfrm>
            <a:off x="2652878" y="4898974"/>
            <a:ext cx="5343039" cy="2110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Https://QMS:9001/public/APAP/sample/kkjfkljaskjfjoejoj93940803284820kldfjksjd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流程图: 过程 263"/>
          <p:cNvSpPr/>
          <p:nvPr/>
        </p:nvSpPr>
        <p:spPr>
          <a:xfrm>
            <a:off x="2652878" y="5199017"/>
            <a:ext cx="5343039" cy="2450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Https://QMS:9001/public/APAP/sample/kkjfkljaskjfjoejoj93940803284820kldfjksjd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十字形 264"/>
          <p:cNvSpPr/>
          <p:nvPr/>
        </p:nvSpPr>
        <p:spPr>
          <a:xfrm>
            <a:off x="10273475" y="5512193"/>
            <a:ext cx="108000" cy="108000"/>
          </a:xfrm>
          <a:prstGeom prst="plus">
            <a:avLst>
              <a:gd name="adj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" name="组合 265"/>
          <p:cNvGrpSpPr/>
          <p:nvPr/>
        </p:nvGrpSpPr>
        <p:grpSpPr>
          <a:xfrm>
            <a:off x="10280858" y="4990712"/>
            <a:ext cx="80944" cy="72000"/>
            <a:chOff x="10314179" y="4281107"/>
            <a:chExt cx="80944" cy="72000"/>
          </a:xfrm>
        </p:grpSpPr>
        <p:cxnSp>
          <p:nvCxnSpPr>
            <p:cNvPr id="267" name="直接连接符 266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组合 268"/>
          <p:cNvGrpSpPr/>
          <p:nvPr/>
        </p:nvGrpSpPr>
        <p:grpSpPr>
          <a:xfrm>
            <a:off x="10280859" y="5262181"/>
            <a:ext cx="80944" cy="72000"/>
            <a:chOff x="10314179" y="4281107"/>
            <a:chExt cx="80944" cy="72000"/>
          </a:xfrm>
        </p:grpSpPr>
        <p:cxnSp>
          <p:nvCxnSpPr>
            <p:cNvPr id="270" name="直接连接符 269"/>
            <p:cNvCxnSpPr/>
            <p:nvPr/>
          </p:nvCxnSpPr>
          <p:spPr>
            <a:xfrm>
              <a:off x="10314179" y="4281107"/>
              <a:ext cx="69328" cy="7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flipH="1">
              <a:off x="10325795" y="4281640"/>
              <a:ext cx="69328" cy="709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组合 271"/>
          <p:cNvGrpSpPr/>
          <p:nvPr/>
        </p:nvGrpSpPr>
        <p:grpSpPr>
          <a:xfrm>
            <a:off x="458399" y="4875829"/>
            <a:ext cx="1576084" cy="261610"/>
            <a:chOff x="491739" y="2723183"/>
            <a:chExt cx="1576084" cy="261610"/>
          </a:xfrm>
        </p:grpSpPr>
        <p:sp>
          <p:nvSpPr>
            <p:cNvPr id="273" name="文本框 272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274" name="流程图: 过程 273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HIS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453631" y="5185407"/>
            <a:ext cx="1576084" cy="261610"/>
            <a:chOff x="491739" y="2723183"/>
            <a:chExt cx="1576084" cy="261610"/>
          </a:xfrm>
        </p:grpSpPr>
        <p:sp>
          <p:nvSpPr>
            <p:cNvPr id="276" name="文本框 275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277" name="流程图: 过程 276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TEST REPORT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8" name="文本框 277"/>
          <p:cNvSpPr txBox="1"/>
          <p:nvPr/>
        </p:nvSpPr>
        <p:spPr>
          <a:xfrm>
            <a:off x="2210780" y="4882644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279" name="文本框 278"/>
          <p:cNvSpPr txBox="1"/>
          <p:nvPr/>
        </p:nvSpPr>
        <p:spPr>
          <a:xfrm>
            <a:off x="2210780" y="5196963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8235349" y="4577836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8230584" y="4887399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8244869" y="5201724"/>
            <a:ext cx="83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Unique Id:</a:t>
            </a:r>
            <a:endParaRPr lang="zh-CN" altLang="en-US" sz="1100" dirty="0"/>
          </a:p>
        </p:txBody>
      </p:sp>
      <p:sp>
        <p:nvSpPr>
          <p:cNvPr id="283" name="流程图: 过程 282"/>
          <p:cNvSpPr/>
          <p:nvPr/>
        </p:nvSpPr>
        <p:spPr>
          <a:xfrm>
            <a:off x="9038738" y="4606096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4" name="流程图: 过程 283"/>
          <p:cNvSpPr/>
          <p:nvPr/>
        </p:nvSpPr>
        <p:spPr>
          <a:xfrm>
            <a:off x="9047520" y="4918792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5" name="流程图: 过程 284"/>
          <p:cNvSpPr/>
          <p:nvPr/>
        </p:nvSpPr>
        <p:spPr>
          <a:xfrm>
            <a:off x="9047519" y="5233119"/>
            <a:ext cx="1007022" cy="2003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dc003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286" name="组合 285"/>
          <p:cNvGrpSpPr/>
          <p:nvPr/>
        </p:nvGrpSpPr>
        <p:grpSpPr>
          <a:xfrm>
            <a:off x="453632" y="4556756"/>
            <a:ext cx="1576084" cy="261610"/>
            <a:chOff x="491739" y="2723183"/>
            <a:chExt cx="1576084" cy="261610"/>
          </a:xfrm>
        </p:grpSpPr>
        <p:sp>
          <p:nvSpPr>
            <p:cNvPr id="287" name="文本框 286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288" name="流程图: 过程 287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template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9" name="流程图: 过程 288"/>
          <p:cNvSpPr/>
          <p:nvPr/>
        </p:nvSpPr>
        <p:spPr>
          <a:xfrm>
            <a:off x="2629068" y="3089212"/>
            <a:ext cx="6082208" cy="205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C:\Users\Steve\Documents\My </a:t>
            </a:r>
            <a:r>
              <a:rPr lang="en-US" altLang="zh-CN" sz="1200" dirty="0" smtClean="0">
                <a:solidFill>
                  <a:schemeClr val="tx1"/>
                </a:solidFill>
              </a:rPr>
              <a:t>work\01 </a:t>
            </a:r>
            <a:r>
              <a:rPr lang="en-US" altLang="zh-CN" sz="1200" dirty="0">
                <a:solidFill>
                  <a:schemeClr val="tx1"/>
                </a:solidFill>
              </a:rPr>
              <a:t>Original </a:t>
            </a:r>
            <a:r>
              <a:rPr lang="en-US" altLang="zh-CN" sz="1200" dirty="0" smtClean="0">
                <a:solidFill>
                  <a:schemeClr val="tx1"/>
                </a:solidFill>
              </a:rPr>
              <a:t>Requirements\001.docx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0" name="流程图: 过程 289"/>
          <p:cNvSpPr/>
          <p:nvPr/>
        </p:nvSpPr>
        <p:spPr>
          <a:xfrm>
            <a:off x="2638592" y="3427352"/>
            <a:ext cx="6082208" cy="205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C:\Users\Steve\Documents\My </a:t>
            </a:r>
            <a:r>
              <a:rPr lang="en-US" altLang="zh-CN" sz="1200" dirty="0" smtClean="0">
                <a:solidFill>
                  <a:schemeClr val="tx1"/>
                </a:solidFill>
              </a:rPr>
              <a:t>work\01 </a:t>
            </a:r>
            <a:r>
              <a:rPr lang="en-US" altLang="zh-CN" sz="1200" dirty="0">
                <a:solidFill>
                  <a:schemeClr val="tx1"/>
                </a:solidFill>
              </a:rPr>
              <a:t>Original </a:t>
            </a:r>
            <a:r>
              <a:rPr lang="en-US" altLang="zh-CN" sz="1200" dirty="0" smtClean="0">
                <a:solidFill>
                  <a:schemeClr val="tx1"/>
                </a:solidFill>
              </a:rPr>
              <a:t>Requirements\001.docx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486974" y="3061324"/>
            <a:ext cx="1576084" cy="261610"/>
            <a:chOff x="491739" y="2723183"/>
            <a:chExt cx="1576084" cy="261610"/>
          </a:xfrm>
        </p:grpSpPr>
        <p:sp>
          <p:nvSpPr>
            <p:cNvPr id="292" name="文本框 291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293" name="流程图: 过程 292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Template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472685" y="3404227"/>
            <a:ext cx="1576084" cy="261610"/>
            <a:chOff x="491739" y="2723183"/>
            <a:chExt cx="1576084" cy="261610"/>
          </a:xfrm>
        </p:grpSpPr>
        <p:sp>
          <p:nvSpPr>
            <p:cNvPr id="295" name="文本框 294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296" name="流程图: 过程 295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sample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7" name="文本框 296"/>
          <p:cNvSpPr txBox="1"/>
          <p:nvPr/>
        </p:nvSpPr>
        <p:spPr>
          <a:xfrm>
            <a:off x="2182205" y="3068122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2182206" y="3411026"/>
            <a:ext cx="56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URL:</a:t>
            </a:r>
            <a:endParaRPr lang="zh-CN" altLang="en-US" sz="1100" dirty="0"/>
          </a:p>
        </p:txBody>
      </p:sp>
      <p:grpSp>
        <p:nvGrpSpPr>
          <p:cNvPr id="299" name="组合 298"/>
          <p:cNvGrpSpPr/>
          <p:nvPr/>
        </p:nvGrpSpPr>
        <p:grpSpPr>
          <a:xfrm>
            <a:off x="491739" y="2723183"/>
            <a:ext cx="1576084" cy="261610"/>
            <a:chOff x="491739" y="2723183"/>
            <a:chExt cx="1576084" cy="261610"/>
          </a:xfrm>
        </p:grpSpPr>
        <p:sp>
          <p:nvSpPr>
            <p:cNvPr id="300" name="文本框 299"/>
            <p:cNvSpPr txBox="1"/>
            <p:nvPr/>
          </p:nvSpPr>
          <p:spPr>
            <a:xfrm>
              <a:off x="491739" y="2723183"/>
              <a:ext cx="564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Name:</a:t>
              </a:r>
              <a:endParaRPr lang="zh-CN" altLang="en-US" sz="1100" dirty="0"/>
            </a:p>
          </p:txBody>
        </p:sp>
        <p:sp>
          <p:nvSpPr>
            <p:cNvPr id="301" name="流程图: 过程 300"/>
            <p:cNvSpPr/>
            <p:nvPr/>
          </p:nvSpPr>
          <p:spPr>
            <a:xfrm>
              <a:off x="1060801" y="2761366"/>
              <a:ext cx="1007022" cy="20032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HIS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6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97" name="矩形 196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流程图: 摘录 197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Edit Project main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14342" y="1821475"/>
            <a:ext cx="10415584" cy="4365013"/>
            <a:chOff x="648100" y="1821475"/>
            <a:chExt cx="8797493" cy="409154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48100" y="1821475"/>
              <a:ext cx="8797493" cy="4091544"/>
              <a:chOff x="2157413" y="1671638"/>
              <a:chExt cx="8043862" cy="3952042"/>
            </a:xfrm>
          </p:grpSpPr>
          <p:sp>
            <p:nvSpPr>
              <p:cNvPr id="129" name="流程图: 过程 128"/>
              <p:cNvSpPr/>
              <p:nvPr/>
            </p:nvSpPr>
            <p:spPr>
              <a:xfrm>
                <a:off x="2157413" y="1671638"/>
                <a:ext cx="8043862" cy="395204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流程图: 过程 129"/>
              <p:cNvSpPr/>
              <p:nvPr/>
            </p:nvSpPr>
            <p:spPr>
              <a:xfrm>
                <a:off x="2157413" y="1675375"/>
                <a:ext cx="8043862" cy="324876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/>
                  <a:t>Project Main Task Information</a:t>
                </a:r>
                <a:endParaRPr lang="zh-CN" altLang="en-US" sz="14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9181700" y="1872170"/>
              <a:ext cx="180000" cy="180000"/>
              <a:chOff x="11712535" y="472099"/>
              <a:chExt cx="810347" cy="75716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712535" y="472099"/>
                <a:ext cx="796885" cy="75716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11719266" y="486683"/>
                <a:ext cx="803616" cy="74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1719266" y="472099"/>
                <a:ext cx="803616" cy="73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1066035" y="2313435"/>
            <a:ext cx="2006828" cy="261610"/>
            <a:chOff x="3130273" y="2713777"/>
            <a:chExt cx="2006828" cy="261610"/>
          </a:xfrm>
        </p:grpSpPr>
        <p:sp>
          <p:nvSpPr>
            <p:cNvPr id="132" name="流程图: 过程 131"/>
            <p:cNvSpPr/>
            <p:nvPr/>
          </p:nvSpPr>
          <p:spPr>
            <a:xfrm>
              <a:off x="3613300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30273" y="2713777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No. :</a:t>
              </a:r>
              <a:endParaRPr lang="zh-CN" altLang="en-US" sz="1100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421033" y="2321539"/>
            <a:ext cx="6994555" cy="261610"/>
            <a:chOff x="2701645" y="2713777"/>
            <a:chExt cx="6994555" cy="261610"/>
          </a:xfrm>
        </p:grpSpPr>
        <p:sp>
          <p:nvSpPr>
            <p:cNvPr id="144" name="流程图: 过程 143"/>
            <p:cNvSpPr/>
            <p:nvPr/>
          </p:nvSpPr>
          <p:spPr>
            <a:xfrm>
              <a:off x="3613300" y="2736900"/>
              <a:ext cx="6082900" cy="21265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tx1"/>
                  </a:solidFill>
                </a:rPr>
                <a:t>Engine Program Eagle X9000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701645" y="2713777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Task Name :</a:t>
              </a:r>
              <a:endParaRPr lang="zh-CN" altLang="en-US" sz="11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648040" y="3682087"/>
            <a:ext cx="2186274" cy="261610"/>
            <a:chOff x="3793335" y="2713777"/>
            <a:chExt cx="2186274" cy="261610"/>
          </a:xfrm>
        </p:grpSpPr>
        <p:sp>
          <p:nvSpPr>
            <p:cNvPr id="158" name="流程图: 过程 157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New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3793335" y="271377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Status :</a:t>
              </a:r>
              <a:endParaRPr lang="zh-CN" altLang="en-US" sz="1100" dirty="0"/>
            </a:p>
          </p:txBody>
        </p:sp>
      </p:grpSp>
      <p:sp>
        <p:nvSpPr>
          <p:cNvPr id="160" name="流程图: 合并 159"/>
          <p:cNvSpPr/>
          <p:nvPr/>
        </p:nvSpPr>
        <p:spPr>
          <a:xfrm>
            <a:off x="5680995" y="3746890"/>
            <a:ext cx="72000" cy="72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6718521" y="3179710"/>
            <a:ext cx="2367249" cy="261610"/>
            <a:chOff x="3612360" y="2685202"/>
            <a:chExt cx="2367249" cy="261610"/>
          </a:xfrm>
        </p:grpSpPr>
        <p:sp>
          <p:nvSpPr>
            <p:cNvPr id="162" name="流程图: 过程 16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SQE-Supervisor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12360" y="268520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Assignee :</a:t>
              </a:r>
              <a:endParaRPr lang="zh-CN" altLang="en-US" sz="1100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777397" y="3297025"/>
            <a:ext cx="274333" cy="84129"/>
            <a:chOff x="2745952" y="3380865"/>
            <a:chExt cx="274333" cy="84129"/>
          </a:xfrm>
        </p:grpSpPr>
        <p:grpSp>
          <p:nvGrpSpPr>
            <p:cNvPr id="165" name="组合 164"/>
            <p:cNvGrpSpPr/>
            <p:nvPr/>
          </p:nvGrpSpPr>
          <p:grpSpPr>
            <a:xfrm>
              <a:off x="2745952" y="3380865"/>
              <a:ext cx="71996" cy="72000"/>
              <a:chOff x="10330555" y="3021888"/>
              <a:chExt cx="71996" cy="7200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0333223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流程图: 合并 165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63349" y="2747252"/>
            <a:ext cx="2610502" cy="430887"/>
            <a:chOff x="3383855" y="2713777"/>
            <a:chExt cx="2610502" cy="430887"/>
          </a:xfrm>
        </p:grpSpPr>
        <p:sp>
          <p:nvSpPr>
            <p:cNvPr id="170" name="流程图: 过程 169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2018-01-08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838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Start Date :</a:t>
              </a:r>
              <a:endParaRPr lang="zh-CN" altLang="en-US" sz="11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739095" y="2837940"/>
            <a:ext cx="281190" cy="84129"/>
            <a:chOff x="2739095" y="3380865"/>
            <a:chExt cx="281190" cy="84129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75" name="直接连接符 174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流程图: 合并 173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59349" y="2737727"/>
            <a:ext cx="2524777" cy="261610"/>
            <a:chOff x="3469580" y="2713777"/>
            <a:chExt cx="2524777" cy="261610"/>
          </a:xfrm>
        </p:grpSpPr>
        <p:sp>
          <p:nvSpPr>
            <p:cNvPr id="178" name="流程图: 过程 177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2018-07-31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469580" y="2713777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Deliver Date :</a:t>
              </a:r>
              <a:endParaRPr lang="zh-CN" altLang="en-US" sz="1100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749370" y="2828415"/>
            <a:ext cx="281190" cy="84129"/>
            <a:chOff x="2739095" y="3380865"/>
            <a:chExt cx="281190" cy="84129"/>
          </a:xfrm>
        </p:grpSpPr>
        <p:grpSp>
          <p:nvGrpSpPr>
            <p:cNvPr id="181" name="组合 18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流程图: 合并 18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01449" y="3213977"/>
            <a:ext cx="2572402" cy="261610"/>
            <a:chOff x="3421955" y="2713777"/>
            <a:chExt cx="2572402" cy="261610"/>
          </a:xfrm>
        </p:grpSpPr>
        <p:sp>
          <p:nvSpPr>
            <p:cNvPr id="186" name="流程图: 过程 185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421955" y="2713777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Confirm Date :</a:t>
              </a:r>
              <a:endParaRPr lang="zh-CN" altLang="en-US" sz="11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2760265" y="3287093"/>
            <a:ext cx="281190" cy="84129"/>
            <a:chOff x="2739095" y="3380865"/>
            <a:chExt cx="281190" cy="8412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流程图: 合并 189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349424" y="2756777"/>
            <a:ext cx="2496202" cy="430887"/>
            <a:chOff x="3498155" y="2713777"/>
            <a:chExt cx="2496202" cy="430887"/>
          </a:xfrm>
        </p:grpSpPr>
        <p:sp>
          <p:nvSpPr>
            <p:cNvPr id="194" name="流程图: 过程 193"/>
            <p:cNvSpPr/>
            <p:nvPr/>
          </p:nvSpPr>
          <p:spPr>
            <a:xfrm>
              <a:off x="4470556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2018-08-08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498155" y="2713777"/>
              <a:ext cx="9822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Request End Date :</a:t>
              </a:r>
              <a:endParaRPr lang="zh-CN" altLang="en-US" sz="1100" dirty="0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510870" y="2847465"/>
            <a:ext cx="281190" cy="84129"/>
            <a:chOff x="2739095" y="3380865"/>
            <a:chExt cx="281190" cy="84129"/>
          </a:xfrm>
        </p:grpSpPr>
        <p:grpSp>
          <p:nvGrpSpPr>
            <p:cNvPr id="211" name="组合 210"/>
            <p:cNvGrpSpPr/>
            <p:nvPr/>
          </p:nvGrpSpPr>
          <p:grpSpPr>
            <a:xfrm>
              <a:off x="2739095" y="3380865"/>
              <a:ext cx="76185" cy="72000"/>
              <a:chOff x="10323698" y="3021888"/>
              <a:chExt cx="76185" cy="72000"/>
            </a:xfrm>
          </p:grpSpPr>
          <p:cxnSp>
            <p:nvCxnSpPr>
              <p:cNvPr id="213" name="直接连接符 212"/>
              <p:cNvCxnSpPr/>
              <p:nvPr/>
            </p:nvCxnSpPr>
            <p:spPr>
              <a:xfrm flipH="1">
                <a:off x="10330555" y="3022418"/>
                <a:ext cx="69328" cy="709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>
                <a:off x="10323698" y="3021888"/>
                <a:ext cx="69328" cy="7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流程图: 合并 211"/>
            <p:cNvSpPr/>
            <p:nvPr/>
          </p:nvSpPr>
          <p:spPr>
            <a:xfrm>
              <a:off x="2948285" y="3392994"/>
              <a:ext cx="72000" cy="72000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340314" y="3218680"/>
            <a:ext cx="2519649" cy="261610"/>
            <a:chOff x="3459960" y="2713777"/>
            <a:chExt cx="2519649" cy="261610"/>
          </a:xfrm>
        </p:grpSpPr>
        <p:sp>
          <p:nvSpPr>
            <p:cNvPr id="216" name="流程图: 过程 215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60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459960" y="2713777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% Complete :</a:t>
              </a:r>
              <a:endParaRPr lang="zh-CN" altLang="en-US" sz="11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52940" y="3628224"/>
            <a:ext cx="2529174" cy="261610"/>
            <a:chOff x="3450435" y="2685202"/>
            <a:chExt cx="2529174" cy="261610"/>
          </a:xfrm>
        </p:grpSpPr>
        <p:sp>
          <p:nvSpPr>
            <p:cNvPr id="222" name="流程图: 过程 221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80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450435" y="2685202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Days :</a:t>
              </a:r>
              <a:endParaRPr lang="zh-CN" altLang="en-US" sz="11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19615" y="4100383"/>
            <a:ext cx="2462499" cy="261610"/>
            <a:chOff x="3517110" y="2685202"/>
            <a:chExt cx="2462499" cy="261610"/>
          </a:xfrm>
        </p:grpSpPr>
        <p:sp>
          <p:nvSpPr>
            <p:cNvPr id="225" name="流程图: 过程 224"/>
            <p:cNvSpPr/>
            <p:nvPr/>
          </p:nvSpPr>
          <p:spPr>
            <a:xfrm>
              <a:off x="4455808" y="2736900"/>
              <a:ext cx="1523801" cy="19659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500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517110" y="268520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Budget </a:t>
              </a:r>
              <a:r>
                <a:rPr lang="en-US" altLang="zh-CN" sz="1100" dirty="0" err="1" smtClean="0"/>
                <a:t>Hrs</a:t>
              </a:r>
              <a:r>
                <a:rPr lang="en-US" altLang="zh-CN" sz="1100" dirty="0" smtClean="0"/>
                <a:t> :</a:t>
              </a:r>
              <a:endParaRPr lang="zh-CN" altLang="en-US" sz="1100" dirty="0"/>
            </a:p>
          </p:txBody>
        </p:sp>
      </p:grpSp>
      <p:sp>
        <p:nvSpPr>
          <p:cNvPr id="199" name="圆角矩形 198"/>
          <p:cNvSpPr/>
          <p:nvPr/>
        </p:nvSpPr>
        <p:spPr>
          <a:xfrm>
            <a:off x="4836868" y="5789710"/>
            <a:ext cx="1180071" cy="261143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Close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749370" y="542603"/>
            <a:ext cx="2580618" cy="677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ASDE/SQE</a:t>
            </a:r>
          </a:p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200" name="文本框 199"/>
          <p:cNvSpPr txBox="1"/>
          <p:nvPr/>
        </p:nvSpPr>
        <p:spPr>
          <a:xfrm>
            <a:off x="6643923" y="3703290"/>
            <a:ext cx="873957" cy="199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Comments :</a:t>
            </a:r>
            <a:endParaRPr lang="zh-CN" altLang="en-US" sz="1100" dirty="0"/>
          </a:p>
        </p:txBody>
      </p: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49901"/>
              </p:ext>
            </p:extLst>
          </p:nvPr>
        </p:nvGraphicFramePr>
        <p:xfrm>
          <a:off x="6670942" y="3955829"/>
          <a:ext cx="3744645" cy="105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6">
                  <a:extLst>
                    <a:ext uri="{9D8B030D-6E8A-4147-A177-3AD203B41FA5}">
                      <a16:colId xmlns:a16="http://schemas.microsoft.com/office/drawing/2014/main" val="946965641"/>
                    </a:ext>
                  </a:extLst>
                </a:gridCol>
                <a:gridCol w="2002724">
                  <a:extLst>
                    <a:ext uri="{9D8B030D-6E8A-4147-A177-3AD203B41FA5}">
                      <a16:colId xmlns:a16="http://schemas.microsoft.com/office/drawing/2014/main" val="3718672351"/>
                    </a:ext>
                  </a:extLst>
                </a:gridCol>
                <a:gridCol w="1248215">
                  <a:extLst>
                    <a:ext uri="{9D8B030D-6E8A-4147-A177-3AD203B41FA5}">
                      <a16:colId xmlns:a16="http://schemas.microsoft.com/office/drawing/2014/main" val="1176638268"/>
                    </a:ext>
                  </a:extLst>
                </a:gridCol>
              </a:tblGrid>
              <a:tr h="28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0327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</a:t>
                      </a:r>
                      <a:r>
                        <a:rPr lang="en-US" altLang="zh-CN" sz="1000" u="sng" baseline="0" dirty="0" smtClean="0">
                          <a:solidFill>
                            <a:srgbClr val="0070C0"/>
                          </a:solidFill>
                        </a:rPr>
                        <a:t> comments 1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449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2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2018-05-09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319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u="sng" dirty="0" smtClean="0">
                          <a:solidFill>
                            <a:srgbClr val="0070C0"/>
                          </a:solidFill>
                        </a:rPr>
                        <a:t>Test comments 3</a:t>
                      </a:r>
                      <a:endParaRPr lang="zh-CN" alt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2018-03-05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294"/>
                  </a:ext>
                </a:extLst>
              </a:tr>
            </a:tbl>
          </a:graphicData>
        </a:graphic>
      </p:graphicFrame>
      <p:grpSp>
        <p:nvGrpSpPr>
          <p:cNvPr id="219" name="组合 218"/>
          <p:cNvGrpSpPr/>
          <p:nvPr/>
        </p:nvGrpSpPr>
        <p:grpSpPr>
          <a:xfrm>
            <a:off x="10415587" y="3971295"/>
            <a:ext cx="142435" cy="1040133"/>
            <a:chOff x="11444285" y="2527588"/>
            <a:chExt cx="233476" cy="893651"/>
          </a:xfrm>
        </p:grpSpPr>
        <p:sp>
          <p:nvSpPr>
            <p:cNvPr id="229" name="流程图: 过程 228"/>
            <p:cNvSpPr/>
            <p:nvPr/>
          </p:nvSpPr>
          <p:spPr>
            <a:xfrm>
              <a:off x="11444285" y="2527588"/>
              <a:ext cx="233476" cy="89365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1466640" y="2783510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流程图: 合并 230"/>
            <p:cNvSpPr/>
            <p:nvPr/>
          </p:nvSpPr>
          <p:spPr>
            <a:xfrm>
              <a:off x="11466911" y="3343852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流程图: 合并 231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54290" y="4694203"/>
            <a:ext cx="3799760" cy="923775"/>
            <a:chOff x="491924" y="4935110"/>
            <a:chExt cx="3799760" cy="923775"/>
          </a:xfrm>
        </p:grpSpPr>
        <p:grpSp>
          <p:nvGrpSpPr>
            <p:cNvPr id="237" name="组合 236"/>
            <p:cNvGrpSpPr/>
            <p:nvPr/>
          </p:nvGrpSpPr>
          <p:grpSpPr>
            <a:xfrm>
              <a:off x="491924" y="4935110"/>
              <a:ext cx="3797524" cy="474918"/>
              <a:chOff x="3416733" y="2628052"/>
              <a:chExt cx="3797524" cy="474918"/>
            </a:xfrm>
          </p:grpSpPr>
          <p:sp>
            <p:nvSpPr>
              <p:cNvPr id="240" name="流程图: 过程 239"/>
              <p:cNvSpPr/>
              <p:nvPr/>
            </p:nvSpPr>
            <p:spPr>
              <a:xfrm>
                <a:off x="4455808" y="2898826"/>
                <a:ext cx="2758449" cy="20414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u="sng" dirty="0" smtClean="0">
                    <a:solidFill>
                      <a:srgbClr val="0070C0"/>
                    </a:solidFill>
                  </a:rPr>
                  <a:t>Attachment 1</a:t>
                </a:r>
                <a:endParaRPr lang="zh-CN" alt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3416733" y="2628052"/>
                <a:ext cx="998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Attachments:</a:t>
                </a:r>
                <a:endParaRPr lang="zh-CN" altLang="en-US" sz="1100" dirty="0"/>
              </a:p>
            </p:txBody>
          </p:sp>
        </p:grpSp>
        <p:sp>
          <p:nvSpPr>
            <p:cNvPr id="238" name="流程图: 过程 237"/>
            <p:cNvSpPr/>
            <p:nvPr/>
          </p:nvSpPr>
          <p:spPr>
            <a:xfrm>
              <a:off x="1532623" y="5430147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2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  <p:sp>
          <p:nvSpPr>
            <p:cNvPr id="239" name="流程图: 过程 238"/>
            <p:cNvSpPr/>
            <p:nvPr/>
          </p:nvSpPr>
          <p:spPr>
            <a:xfrm>
              <a:off x="1533235" y="5654741"/>
              <a:ext cx="2758449" cy="204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u="sng" dirty="0">
                  <a:solidFill>
                    <a:srgbClr val="0070C0"/>
                  </a:solidFill>
                </a:rPr>
                <a:t>Attachment </a:t>
              </a:r>
              <a:r>
                <a:rPr lang="en-US" altLang="zh-CN" sz="1200" u="sng" dirty="0" smtClean="0">
                  <a:solidFill>
                    <a:srgbClr val="0070C0"/>
                  </a:solidFill>
                </a:rPr>
                <a:t>3</a:t>
              </a:r>
              <a:endParaRPr lang="zh-CN" altLang="en-US" sz="12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461339" y="4961466"/>
            <a:ext cx="142435" cy="656514"/>
            <a:chOff x="11444285" y="2527589"/>
            <a:chExt cx="233476" cy="564057"/>
          </a:xfrm>
        </p:grpSpPr>
        <p:sp>
          <p:nvSpPr>
            <p:cNvPr id="243" name="流程图: 过程 242"/>
            <p:cNvSpPr/>
            <p:nvPr/>
          </p:nvSpPr>
          <p:spPr>
            <a:xfrm>
              <a:off x="11444285" y="2527589"/>
              <a:ext cx="233476" cy="56405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464226" y="2677449"/>
              <a:ext cx="193593" cy="227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合并 244"/>
            <p:cNvSpPr/>
            <p:nvPr/>
          </p:nvSpPr>
          <p:spPr>
            <a:xfrm>
              <a:off x="11475460" y="3019029"/>
              <a:ext cx="188223" cy="67738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流程图: 合并 245"/>
            <p:cNvSpPr/>
            <p:nvPr/>
          </p:nvSpPr>
          <p:spPr>
            <a:xfrm flipV="1">
              <a:off x="11466911" y="2541935"/>
              <a:ext cx="193593" cy="56126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1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Flowchart &amp; UX Design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Management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25" y="1843088"/>
            <a:ext cx="11744325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00025" y="1836086"/>
            <a:ext cx="10001250" cy="421339"/>
            <a:chOff x="200025" y="1836086"/>
            <a:chExt cx="10001250" cy="421339"/>
          </a:xfrm>
        </p:grpSpPr>
        <p:sp>
          <p:nvSpPr>
            <p:cNvPr id="6" name="矩形 5"/>
            <p:cNvSpPr/>
            <p:nvPr/>
          </p:nvSpPr>
          <p:spPr>
            <a:xfrm>
              <a:off x="200025" y="1843088"/>
              <a:ext cx="1571625" cy="41433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0" y="1843088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Activity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29650" y="1836907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System Setup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43275" y="18408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Issues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14900" y="1836086"/>
              <a:ext cx="15716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Reports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525" y="1840329"/>
              <a:ext cx="2143125" cy="414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Advanced Settings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0025" y="2257425"/>
            <a:ext cx="1174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83021"/>
            <a:ext cx="11744325" cy="38569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001566"/>
            <a:ext cx="6273800" cy="41543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 – Task – Part Task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82032" y="2257425"/>
            <a:ext cx="0" cy="392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92747" y="2281754"/>
            <a:ext cx="1039416" cy="2644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12861" y="22817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Timeline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480954" y="2281754"/>
            <a:ext cx="83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Document</a:t>
            </a:r>
            <a:endParaRPr lang="zh-CN" altLang="en-US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98932" y="2281754"/>
            <a:ext cx="7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Meeting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387644" y="228175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Issue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070405" y="2281754"/>
            <a:ext cx="11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Change History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292747" y="2546215"/>
            <a:ext cx="9651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73" y="2581606"/>
            <a:ext cx="8666667" cy="295238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363128" y="2336276"/>
            <a:ext cx="1918904" cy="1978942"/>
            <a:chOff x="363128" y="2336276"/>
            <a:chExt cx="1918904" cy="1978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481842" y="2336276"/>
              <a:ext cx="1800190" cy="1405532"/>
              <a:chOff x="481842" y="2336276"/>
              <a:chExt cx="1800190" cy="1405532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681869" y="2336276"/>
                <a:ext cx="160016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Engine Program Eagle</a:t>
                </a:r>
                <a:endParaRPr lang="zh-CN" altLang="en-US" sz="1200" dirty="0"/>
              </a:p>
            </p:txBody>
          </p:sp>
          <p:cxnSp>
            <p:nvCxnSpPr>
              <p:cNvPr id="114" name="直接连接符 113"/>
              <p:cNvCxnSpPr>
                <a:endCxn id="113" idx="1"/>
              </p:cNvCxnSpPr>
              <p:nvPr/>
            </p:nvCxnSpPr>
            <p:spPr>
              <a:xfrm flipV="1">
                <a:off x="481842" y="2474776"/>
                <a:ext cx="200028" cy="2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777937" y="2692125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Part name 1</a:t>
                </a:r>
                <a:endParaRPr lang="zh-CN" altLang="en-US" sz="11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777937" y="2954816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Speed Sensor, Air</a:t>
                </a:r>
                <a:endParaRPr lang="zh-CN" altLang="en-US" sz="11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2225" y="3217507"/>
                <a:ext cx="1265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Super - Variable</a:t>
                </a:r>
                <a:endParaRPr lang="zh-CN" altLang="en-US" sz="11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792225" y="3480198"/>
                <a:ext cx="1265166" cy="2616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Engine Fuel Oil</a:t>
                </a:r>
                <a:endParaRPr lang="zh-CN" altLang="en-US" sz="1100" dirty="0"/>
              </a:p>
            </p:txBody>
          </p:sp>
          <p:cxnSp>
            <p:nvCxnSpPr>
              <p:cNvPr id="119" name="肘形连接符 118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35584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119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6"/>
                <a:ext cx="149330" cy="616292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876735"/>
              </a:xfrm>
              <a:prstGeom prst="bentConnector3">
                <a:avLst>
                  <a:gd name="adj1" fmla="val -478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stCxn id="113" idx="1"/>
              </p:cNvCxnSpPr>
              <p:nvPr/>
            </p:nvCxnSpPr>
            <p:spPr>
              <a:xfrm rot="10800000" flipH="1" flipV="1">
                <a:off x="681870" y="2474775"/>
                <a:ext cx="149330" cy="1137179"/>
              </a:xfrm>
              <a:prstGeom prst="bentConnector3">
                <a:avLst>
                  <a:gd name="adj1" fmla="val -4783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912991" y="3761242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APQP</a:t>
              </a:r>
              <a:endParaRPr lang="zh-CN" altLang="en-US" sz="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2991" y="3931690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PPQP</a:t>
              </a:r>
              <a:endParaRPr lang="zh-CN" altLang="en-US" sz="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12991" y="4099774"/>
              <a:ext cx="744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PPAP</a:t>
              </a:r>
              <a:endParaRPr lang="zh-CN" altLang="en-US" sz="8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56066" y="2773397"/>
              <a:ext cx="108000" cy="108000"/>
              <a:chOff x="5700712" y="3608532"/>
              <a:chExt cx="1191962" cy="105240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110" idx="1"/>
                <a:endCxn id="11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63128" y="2413984"/>
              <a:ext cx="108000" cy="108000"/>
              <a:chOff x="5700712" y="3620806"/>
              <a:chExt cx="1191962" cy="104012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108" idx="1"/>
                <a:endCxn id="108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56066" y="3035338"/>
              <a:ext cx="108000" cy="108000"/>
              <a:chOff x="5700712" y="3608532"/>
              <a:chExt cx="1191962" cy="1052401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5" idx="1"/>
                <a:endCxn id="105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56066" y="3297272"/>
              <a:ext cx="108000" cy="108000"/>
              <a:chOff x="5700712" y="3608532"/>
              <a:chExt cx="1191962" cy="105240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6290069" y="3608532"/>
                <a:ext cx="0" cy="10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2" idx="1"/>
                <a:endCxn id="102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556066" y="3561748"/>
              <a:ext cx="108000" cy="108000"/>
              <a:chOff x="5700712" y="3620806"/>
              <a:chExt cx="1191962" cy="10401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700712" y="3620806"/>
                <a:ext cx="1191962" cy="10401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5700712" y="4140870"/>
                <a:ext cx="1191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连接符 86"/>
            <p:cNvCxnSpPr/>
            <p:nvPr/>
          </p:nvCxnSpPr>
          <p:spPr>
            <a:xfrm>
              <a:off x="756535" y="3611003"/>
              <a:ext cx="0" cy="61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73" idx="1"/>
            </p:cNvCxnSpPr>
            <p:nvPr/>
          </p:nvCxnSpPr>
          <p:spPr>
            <a:xfrm>
              <a:off x="756535" y="3868964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74" idx="1"/>
            </p:cNvCxnSpPr>
            <p:nvPr/>
          </p:nvCxnSpPr>
          <p:spPr>
            <a:xfrm>
              <a:off x="756535" y="403941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56535" y="4217022"/>
              <a:ext cx="156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39049" y="3835007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39049" y="4011626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39049" y="4187115"/>
              <a:ext cx="54000" cy="54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4024"/>
              </p:ext>
            </p:extLst>
          </p:nvPr>
        </p:nvGraphicFramePr>
        <p:xfrm>
          <a:off x="2292746" y="2953735"/>
          <a:ext cx="9651604" cy="27704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15375">
                  <a:extLst>
                    <a:ext uri="{9D8B030D-6E8A-4147-A177-3AD203B41FA5}">
                      <a16:colId xmlns:a16="http://schemas.microsoft.com/office/drawing/2014/main" val="2110596005"/>
                    </a:ext>
                  </a:extLst>
                </a:gridCol>
                <a:gridCol w="355729">
                  <a:extLst>
                    <a:ext uri="{9D8B030D-6E8A-4147-A177-3AD203B41FA5}">
                      <a16:colId xmlns:a16="http://schemas.microsoft.com/office/drawing/2014/main" val="135500335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400491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98525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33384133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397657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74508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681171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3894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70134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626780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6294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559613608"/>
                    </a:ext>
                  </a:extLst>
                </a:gridCol>
              </a:tblGrid>
              <a:tr h="202538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S.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Task Name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Start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Request End Date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Predecessors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% Complete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 Hours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E9EBEF">
                            <a:shade val="30000"/>
                            <a:satMod val="115000"/>
                          </a:srgbClr>
                        </a:gs>
                        <a:gs pos="50000">
                          <a:srgbClr val="E9EBEF">
                            <a:shade val="67500"/>
                            <a:satMod val="115000"/>
                          </a:srgbClr>
                        </a:gs>
                        <a:gs pos="100000">
                          <a:srgbClr val="E9EBEF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78912716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baseline="0" dirty="0" smtClean="0"/>
                        <a:t>  Engine Program Eagle X9000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58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15066081 – Speed Sensor, Air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12/27/2017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1.00 Days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5985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15503572 – Super – Variable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01/01/2018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01/07/2018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7573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15038483 – Engine Fuel Oil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7561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00" b="1" dirty="0" smtClean="0"/>
                        <a:t> </a:t>
                      </a:r>
                      <a:r>
                        <a:rPr lang="en-US" altLang="zh-CN" sz="700" b="1" baseline="0" dirty="0" smtClean="0"/>
                        <a:t> PPAP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2777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PPQP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5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69373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700" b="1" dirty="0" smtClean="0"/>
                        <a:t>  APQP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14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1.3.3.1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 </a:t>
                      </a:r>
                      <a:r>
                        <a:rPr lang="en-US" altLang="zh-CN" sz="700" b="1" dirty="0" smtClean="0"/>
                        <a:t>Received Sourcing Nomination Letter (SNL)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7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045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16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1.3.3.2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9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Received Supplier Statement of Work (SSOW)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01/07/2018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"/>
                  </a:ext>
                </a:extLst>
              </a:tr>
              <a:tr h="20253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18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1.3.3.3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/>
                        <a:t>10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700" b="1" dirty="0" smtClean="0"/>
                        <a:t>              </a:t>
                      </a:r>
                      <a:r>
                        <a:rPr lang="en-US" altLang="zh-CN" sz="1000" b="1" dirty="0" smtClean="0"/>
                        <a:t>•</a:t>
                      </a:r>
                      <a:r>
                        <a:rPr lang="en-US" altLang="zh-CN" sz="700" b="1" dirty="0" smtClean="0"/>
                        <a:t> Drawing  list and Drawing change  record </a:t>
                      </a:r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01/01/2019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01/07/2019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50.00 </a:t>
                      </a:r>
                      <a:r>
                        <a:rPr kumimoji="0" lang="en-US" altLang="zh-CN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Hrs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2.00 Days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0483"/>
                  </a:ext>
                </a:extLst>
              </a:tr>
            </a:tbl>
          </a:graphicData>
        </a:graphic>
      </p:graphicFrame>
      <p:sp>
        <p:nvSpPr>
          <p:cNvPr id="17" name="等腰三角形 16"/>
          <p:cNvSpPr/>
          <p:nvPr/>
        </p:nvSpPr>
        <p:spPr>
          <a:xfrm rot="5400000">
            <a:off x="4337023" y="338986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4451320" y="4117637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4441798" y="36279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4441798" y="387564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584673" y="4361415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5400000">
            <a:off x="4575148" y="4618590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0800000">
            <a:off x="4575145" y="4851062"/>
            <a:ext cx="54000" cy="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00023" y="5981700"/>
            <a:ext cx="2082009" cy="204788"/>
            <a:chOff x="200024" y="5954526"/>
            <a:chExt cx="2339924" cy="231962"/>
          </a:xfrm>
        </p:grpSpPr>
        <p:sp>
          <p:nvSpPr>
            <p:cNvPr id="124" name="矩形 123"/>
            <p:cNvSpPr/>
            <p:nvPr/>
          </p:nvSpPr>
          <p:spPr>
            <a:xfrm>
              <a:off x="200024" y="5954526"/>
              <a:ext cx="2339924" cy="2319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Project Filter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图: 摘录 124"/>
            <p:cNvSpPr/>
            <p:nvPr/>
          </p:nvSpPr>
          <p:spPr>
            <a:xfrm>
              <a:off x="288904" y="5992626"/>
              <a:ext cx="192938" cy="154641"/>
            </a:xfrm>
            <a:prstGeom prst="flowChartExtra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98033" y="3556052"/>
            <a:ext cx="1712354" cy="2494897"/>
            <a:chOff x="1665510" y="2856787"/>
            <a:chExt cx="1712354" cy="2494897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7" name="文本框 126"/>
            <p:cNvSpPr txBox="1"/>
            <p:nvPr/>
          </p:nvSpPr>
          <p:spPr>
            <a:xfrm>
              <a:off x="1665510" y="2856787"/>
              <a:ext cx="171235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Edit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65510" y="313554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APQP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65510" y="3413834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PPAP</a:t>
              </a:r>
              <a:endParaRPr lang="zh-CN" altLang="en-US" sz="12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665510" y="3687612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New PPQP</a:t>
              </a:r>
              <a:endParaRPr lang="zh-CN" altLang="en-US" sz="12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65510" y="3964611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View Part Information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65510" y="4245089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Export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65510" y="5074685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Refresh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665510" y="4519687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Delete Part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65510" y="4803536"/>
              <a:ext cx="1712354" cy="276999"/>
            </a:xfrm>
            <a:prstGeom prst="rect">
              <a:avLst/>
            </a:prstGeom>
            <a:grpFill/>
            <a:ln>
              <a:solidFill>
                <a:srgbClr val="D3481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Generate &amp; View Report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26897</TotalTime>
  <Words>19534</Words>
  <Application>Microsoft Office PowerPoint</Application>
  <PresentationFormat>宽屏</PresentationFormat>
  <Paragraphs>9781</Paragraphs>
  <Slides>149</Slides>
  <Notes>31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6" baseType="lpstr">
      <vt:lpstr>等线</vt:lpstr>
      <vt:lpstr>宋体</vt:lpstr>
      <vt:lpstr>Arial</vt:lpstr>
      <vt:lpstr>Calibri</vt:lpstr>
      <vt:lpstr>Calibri Light</vt:lpstr>
      <vt:lpstr>Wingdings</vt:lpstr>
      <vt:lpstr>回顾</vt:lpstr>
      <vt:lpstr>Supplier Portal Flowcharts &amp; UI</vt:lpstr>
      <vt:lpstr>Supplier Portal Feature List – Level I</vt:lpstr>
      <vt:lpstr>Supplier Portal Feature List – Level I</vt:lpstr>
      <vt:lpstr>Supplier Portal Flowchart &amp; UX Design - Yanfeng Login</vt:lpstr>
      <vt:lpstr>Supplier Portal Flowchart &amp; UX Design - Supplier Login</vt:lpstr>
      <vt:lpstr>Supplier Portal Flowchart &amp; UX Design - Yanfeng Dashboard</vt:lpstr>
      <vt:lpstr>Supplier Portal Flowchart &amp; UX Design - Supplier Dashboard</vt:lpstr>
      <vt:lpstr>Supplier Portal Flowchart &amp; UX Design - Tabs &amp; Menus</vt:lpstr>
      <vt:lpstr>Supplier Portal Flowchart &amp; UX Design - Tabs &amp; Menus</vt:lpstr>
      <vt:lpstr>Supplier Portal Flowchart &amp; UX Design - Tabs &amp; Menus</vt:lpstr>
      <vt:lpstr>Supplier Portal Flowchart &amp; UX Design  - Tabs &amp; Menus</vt:lpstr>
      <vt:lpstr>Supplier Portal Flowchart &amp; UX Design - Tabs &amp; Menus</vt:lpstr>
      <vt:lpstr>Supplier Portal Flowchart &amp; UX Design - Tabs &amp; Menus</vt:lpstr>
      <vt:lpstr>Organization Management</vt:lpstr>
      <vt:lpstr>Supplier Portal Flowchart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User Management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Group Management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User Role Management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Mail Management</vt:lpstr>
      <vt:lpstr>Supplier Portal Flowcharts &amp; UX Design - System Setup</vt:lpstr>
      <vt:lpstr>Supplier Portal Flowcharts &amp; UX Design - System Setup</vt:lpstr>
      <vt:lpstr>Supplier Portal Flowcharts &amp; UX Design - System Setup</vt:lpstr>
      <vt:lpstr>Supplier Portal Flowcharts &amp; UX Design - Project Management</vt:lpstr>
      <vt:lpstr>Supplier Portal Flowcharts &amp; UX Design - Project Management</vt:lpstr>
      <vt:lpstr>Supplier Portal Flowcharts &amp; UX Design - Project Management</vt:lpstr>
      <vt:lpstr>Activity Data Table Definition</vt:lpstr>
      <vt:lpstr>Supplier Portal Flowchart &amp; UX Design - Project Management</vt:lpstr>
      <vt:lpstr>Supplier Portal Flowchart &amp; UX Design - Project Management</vt:lpstr>
      <vt:lpstr>Project Charter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Project Part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Floating Menu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Project Schedule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Tasks Management</vt:lpstr>
      <vt:lpstr>Task Level Settings</vt:lpstr>
      <vt:lpstr>Task Status Settings</vt:lpstr>
      <vt:lpstr>Task Status Settings</vt:lpstr>
      <vt:lpstr>Approval Status Settings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Supplier Portal Flowchart &amp; UX Design - Project Management</vt:lpstr>
      <vt:lpstr>Project Timeline</vt:lpstr>
      <vt:lpstr>Supplier Portal Flowchart &amp; UX Design - Project Management - Timeline</vt:lpstr>
      <vt:lpstr>Project Documents</vt:lpstr>
      <vt:lpstr>Supplier Portal Flowchart &amp; UX Design - Project Management - Document</vt:lpstr>
      <vt:lpstr>Project Meetings</vt:lpstr>
      <vt:lpstr>Supplier Portal Flowchart &amp; UX Design - Project Management - Meetings</vt:lpstr>
      <vt:lpstr>Project Issue</vt:lpstr>
      <vt:lpstr>Supplier Portal Flowchart &amp; UX Design - Project Management - Issues</vt:lpstr>
      <vt:lpstr>Project Change History</vt:lpstr>
      <vt:lpstr>Supplier Portal Flowchart &amp; UX Design - Project Management – Change History</vt:lpstr>
      <vt:lpstr>Supplier Portal Flowchart &amp; UX Design  - Supplier Management</vt:lpstr>
      <vt:lpstr>Supplier Portal Flowchart &amp; UX Design  - PPAP Level Setup</vt:lpstr>
      <vt:lpstr>Supplier Portal Flowchart &amp; UX Design  - APQP/PPAP/PPQP Template Management</vt:lpstr>
      <vt:lpstr>Supplier Portal Flowchart &amp; UX Design  - Workflow Management</vt:lpstr>
      <vt:lpstr>Supplier Portal Flowchart &amp; UX Design  - Workflow Management</vt:lpstr>
      <vt:lpstr>Supplier Portal Flowchart &amp; UX Design  - Workflow Management</vt:lpstr>
      <vt:lpstr>Supplier Portal Flowchart &amp; UX Design  - Workflow Management</vt:lpstr>
      <vt:lpstr>Supplier Portal Flowchart &amp; UX Design  - Workflow Management</vt:lpstr>
      <vt:lpstr>Supplier Portal Flowchart &amp; UX Design  - Workflow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YFVE’s Requirements</dc:title>
  <dc:creator>wang steven</dc:creator>
  <cp:lastModifiedBy>wang steven</cp:lastModifiedBy>
  <cp:revision>1344</cp:revision>
  <dcterms:created xsi:type="dcterms:W3CDTF">2018-01-22T05:25:38Z</dcterms:created>
  <dcterms:modified xsi:type="dcterms:W3CDTF">2018-05-11T05:46:44Z</dcterms:modified>
</cp:coreProperties>
</file>