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46" autoAdjust="0"/>
  </p:normalViewPr>
  <p:slideViewPr>
    <p:cSldViewPr>
      <p:cViewPr varScale="1">
        <p:scale>
          <a:sx n="90" d="100"/>
          <a:sy n="90" d="100"/>
        </p:scale>
        <p:origin x="81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09D9C-0F80-4B18-9111-18548047FFB3}" type="datetimeFigureOut">
              <a:rPr lang="zh-CN" altLang="en-US" smtClean="0"/>
              <a:t>2018/11/9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718A43-FB87-49B3-A08F-ADAAE258DEF3}" type="slidenum">
              <a:rPr lang="zh-CN" altLang="en-US" smtClean="0"/>
              <a:t>‹#›</a:t>
            </a:fld>
            <a:endParaRPr lang="zh-CN" altLang="en-US"/>
          </a:p>
        </p:txBody>
      </p:sp>
    </p:spTree>
    <p:extLst>
      <p:ext uri="{BB962C8B-B14F-4D97-AF65-F5344CB8AC3E}">
        <p14:creationId xmlns:p14="http://schemas.microsoft.com/office/powerpoint/2010/main" val="1189149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858351-3EB1-4F39-A2D0-CA5768308CE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F7189E-0A17-44AD-A8C9-8D0E49348E0F}" type="slidenum">
              <a:rPr lang="zh-CN" altLang="en-US" smtClean="0"/>
              <a:t>‹#›</a:t>
            </a:fld>
            <a:endParaRPr lang="zh-CN" altLang="en-US"/>
          </a:p>
        </p:txBody>
      </p:sp>
    </p:spTree>
    <p:extLst>
      <p:ext uri="{BB962C8B-B14F-4D97-AF65-F5344CB8AC3E}">
        <p14:creationId xmlns:p14="http://schemas.microsoft.com/office/powerpoint/2010/main" val="11032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F7189E-0A17-44AD-A8C9-8D0E49348E0F}" type="slidenum">
              <a:rPr lang="zh-CN" altLang="en-US" smtClean="0"/>
              <a:t>1</a:t>
            </a:fld>
            <a:endParaRPr lang="zh-CN" altLang="en-US"/>
          </a:p>
        </p:txBody>
      </p:sp>
    </p:spTree>
    <p:extLst>
      <p:ext uri="{BB962C8B-B14F-4D97-AF65-F5344CB8AC3E}">
        <p14:creationId xmlns:p14="http://schemas.microsoft.com/office/powerpoint/2010/main" val="18080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43216" y="4986766"/>
            <a:ext cx="8405247" cy="1748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Rectangle 7"/>
          <p:cNvSpPr/>
          <p:nvPr/>
        </p:nvSpPr>
        <p:spPr>
          <a:xfrm>
            <a:off x="323528" y="0"/>
            <a:ext cx="8496944" cy="14196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923678"/>
            <a:ext cx="7543800" cy="1619622"/>
          </a:xfrm>
        </p:spPr>
        <p:txBody>
          <a:bodyPr>
            <a:noAutofit/>
          </a:bodyPr>
          <a:lstStyle>
            <a:lvl1pPr>
              <a:defRPr sz="5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Footer Placeholder 4"/>
          <p:cNvSpPr>
            <a:spLocks noGrp="1"/>
          </p:cNvSpPr>
          <p:nvPr>
            <p:ph type="ftr" sz="quarter" idx="11"/>
          </p:nvPr>
        </p:nvSpPr>
        <p:spPr/>
        <p:txBody>
          <a:bodyPr/>
          <a:lstStyle>
            <a:lvl1pPr>
              <a:defRPr sz="800"/>
            </a:lvl1pPr>
          </a:lstStyle>
          <a:p>
            <a:r>
              <a:rPr lang="en-US" altLang="zh-CN" dirty="0" smtClean="0"/>
              <a:t>Sun Work Information Technical Company</a:t>
            </a:r>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5576" y="1419622"/>
            <a:ext cx="7239000" cy="2914650"/>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Rectangle 7"/>
          <p:cNvSpPr/>
          <p:nvPr/>
        </p:nvSpPr>
        <p:spPr>
          <a:xfrm>
            <a:off x="257216" y="4967310"/>
            <a:ext cx="8563255" cy="1761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520" y="0"/>
            <a:ext cx="8496944" cy="12035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1995686"/>
            <a:ext cx="7543800" cy="1719064"/>
          </a:xfrm>
        </p:spPr>
        <p:txBody>
          <a:bodyPr anchor="b" anchorCtr="0"/>
          <a:lstStyle>
            <a:lvl1pPr algn="l">
              <a:defRPr sz="54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Footer Placeholder 4"/>
          <p:cNvSpPr>
            <a:spLocks noGrp="1"/>
          </p:cNvSpPr>
          <p:nvPr>
            <p:ph type="ftr" sz="quarter" idx="11"/>
          </p:nvPr>
        </p:nvSpPr>
        <p:spPr/>
        <p:txBody>
          <a:bodyPr/>
          <a:lstStyle>
            <a:lvl1pPr>
              <a:defRPr sz="800"/>
            </a:lvl1pPr>
          </a:lstStyle>
          <a:p>
            <a:endParaRPr lang="zh-CN" altLang="en-US" dirty="0"/>
          </a:p>
        </p:txBody>
      </p:sp>
      <p:sp>
        <p:nvSpPr>
          <p:cNvPr id="6" name="Slide Number Placeholder 5"/>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402438"/>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286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86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14800" y="1402186"/>
            <a:ext cx="3657600" cy="479822"/>
          </a:xfrm>
        </p:spPr>
        <p:txBody>
          <a:bodyPr anchor="b">
            <a:no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14800" y="1941934"/>
            <a:ext cx="3657600" cy="2286000"/>
          </a:xfrm>
        </p:spPr>
        <p:txBody>
          <a:bodyPr anchor="t" anchorCtr="0">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Footer Placeholder 7"/>
          <p:cNvSpPr>
            <a:spLocks noGrp="1"/>
          </p:cNvSpPr>
          <p:nvPr>
            <p:ph type="ftr" sz="quarter" idx="11"/>
          </p:nvPr>
        </p:nvSpPr>
        <p:spPr/>
        <p:txBody>
          <a:bodyPr/>
          <a:lstStyle>
            <a:lvl1pPr>
              <a:defRPr sz="800"/>
            </a:lvl1pPr>
          </a:lstStyle>
          <a:p>
            <a:endParaRPr lang="zh-CN" altLang="en-US" dirty="0"/>
          </a:p>
        </p:txBody>
      </p:sp>
      <p:sp>
        <p:nvSpPr>
          <p:cNvPr id="9" name="Slide Number Placeholder 8"/>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1" name="Straight Connector 10"/>
          <p:cNvCxnSpPr/>
          <p:nvPr/>
        </p:nvCxnSpPr>
        <p:spPr>
          <a:xfrm>
            <a:off x="6286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4800" y="1882008"/>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Footer Placeholder 3"/>
          <p:cNvSpPr>
            <a:spLocks noGrp="1"/>
          </p:cNvSpPr>
          <p:nvPr>
            <p:ph type="ftr" sz="quarter" idx="11"/>
          </p:nvPr>
        </p:nvSpPr>
        <p:spPr>
          <a:xfrm>
            <a:off x="395536" y="5011017"/>
            <a:ext cx="4873869" cy="162473"/>
          </a:xfrm>
        </p:spPr>
        <p:txBody>
          <a:bodyPr/>
          <a:lstStyle>
            <a:lvl1pPr>
              <a:defRPr sz="800"/>
            </a:lvl1pPr>
          </a:lstStyle>
          <a:p>
            <a:endParaRPr lang="zh-CN" altLang="en-US" dirty="0"/>
          </a:p>
        </p:txBody>
      </p:sp>
      <p:sp>
        <p:nvSpPr>
          <p:cNvPr id="5" name="Slide Number Placeholder 4"/>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800"/>
            </a:lvl1pPr>
          </a:lstStyle>
          <a:p>
            <a:endParaRPr lang="zh-CN" altLang="en-US" dirty="0"/>
          </a:p>
        </p:txBody>
      </p:sp>
      <p:sp>
        <p:nvSpPr>
          <p:cNvPr id="4" name="Slide Number Placeholder 3"/>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88976" y="123478"/>
            <a:ext cx="6784848" cy="696094"/>
          </a:xfrm>
        </p:spPr>
        <p:txBody>
          <a:bodyPr anchor="b">
            <a:noAutofit/>
          </a:bodyPr>
          <a:lstStyle>
            <a:lvl1pPr algn="l">
              <a:defRPr sz="4000" b="0"/>
            </a:lvl1pPr>
          </a:lstStyle>
          <a:p>
            <a:r>
              <a:rPr lang="zh-CN" altLang="en-US"/>
              <a:t>单击此处编辑母版标题样式</a:t>
            </a:r>
            <a:endParaRPr lang="en-US"/>
          </a:p>
        </p:txBody>
      </p:sp>
      <p:sp>
        <p:nvSpPr>
          <p:cNvPr id="3" name="Content Placeholder 2"/>
          <p:cNvSpPr>
            <a:spLocks noGrp="1"/>
          </p:cNvSpPr>
          <p:nvPr>
            <p:ph idx="1"/>
          </p:nvPr>
        </p:nvSpPr>
        <p:spPr>
          <a:xfrm>
            <a:off x="3710866" y="1429866"/>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1429866"/>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cxnSp>
        <p:nvCxnSpPr>
          <p:cNvPr id="10" name="Straight Connector 9"/>
          <p:cNvCxnSpPr/>
          <p:nvPr/>
        </p:nvCxnSpPr>
        <p:spPr>
          <a:xfrm rot="5400000">
            <a:off x="2153444" y="2972718"/>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6784848" cy="617240"/>
          </a:xfrm>
        </p:spPr>
        <p:txBody>
          <a:bodyPr anchor="b">
            <a:no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1626319"/>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50392" y="3912319"/>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lvl1pPr>
              <a:defRPr sz="800"/>
            </a:lvl1pPr>
          </a:lstStyle>
          <a:p>
            <a:endParaRPr lang="zh-CN" altLang="en-US" dirty="0"/>
          </a:p>
        </p:txBody>
      </p:sp>
      <p:sp>
        <p:nvSpPr>
          <p:cNvPr id="7" name="Slide Number Placeholder 6"/>
          <p:cNvSpPr>
            <a:spLocks noGrp="1"/>
          </p:cNvSpPr>
          <p:nvPr>
            <p:ph type="sldNum" sz="quarter" idx="12"/>
          </p:nvPr>
        </p:nvSpPr>
        <p:spPr/>
        <p:txBody>
          <a:bodyPr/>
          <a:lstStyle>
            <a:lvl1pPr>
              <a:defRPr sz="800"/>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8"/>
          <p:cNvSpPr/>
          <p:nvPr userDrawn="1"/>
        </p:nvSpPr>
        <p:spPr>
          <a:xfrm>
            <a:off x="337053" y="4994287"/>
            <a:ext cx="8439861" cy="1697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Placeholder 1"/>
          <p:cNvSpPr>
            <a:spLocks noGrp="1"/>
          </p:cNvSpPr>
          <p:nvPr>
            <p:ph type="title"/>
          </p:nvPr>
        </p:nvSpPr>
        <p:spPr>
          <a:xfrm>
            <a:off x="156652" y="195486"/>
            <a:ext cx="8784976" cy="526526"/>
          </a:xfrm>
          <a:prstGeom prst="rect">
            <a:avLst/>
          </a:prstGeom>
        </p:spPr>
        <p:txBody>
          <a:bodyPr vert="horz" lIns="91440" tIns="45720" rIns="91440" bIns="45720" rtlCol="0" anchor="b" anchorCtr="0">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37053" y="1059582"/>
            <a:ext cx="8439861" cy="3569568"/>
          </a:xfrm>
          <a:prstGeom prst="rect">
            <a:avLst/>
          </a:prstGeom>
        </p:spPr>
        <p:txBody>
          <a:bodyPr vert="horz" lIns="91440" tIns="45720" rIns="91440" bIns="4572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376080" y="5006382"/>
            <a:ext cx="4873869" cy="162473"/>
          </a:xfrm>
          <a:prstGeom prst="rect">
            <a:avLst/>
          </a:prstGeom>
        </p:spPr>
        <p:txBody>
          <a:bodyPr vert="horz" lIns="91440" tIns="45720" rIns="91440" bIns="45720" rtlCol="0" anchor="ctr"/>
          <a:lstStyle>
            <a:lvl1pPr algn="l">
              <a:defRPr sz="800" b="1">
                <a:solidFill>
                  <a:schemeClr val="bg1"/>
                </a:solidFill>
              </a:defRPr>
            </a:lvl1pPr>
          </a:lstStyle>
          <a:p>
            <a:r>
              <a:rPr lang="zh-CN" altLang="en-US"/>
              <a:t>瓦得软件</a:t>
            </a:r>
            <a:endParaRPr lang="zh-CN" altLang="en-US" dirty="0"/>
          </a:p>
        </p:txBody>
      </p:sp>
      <p:sp>
        <p:nvSpPr>
          <p:cNvPr id="6" name="Slide Number Placeholder 5"/>
          <p:cNvSpPr>
            <a:spLocks noGrp="1"/>
          </p:cNvSpPr>
          <p:nvPr>
            <p:ph type="sldNum" sz="quarter" idx="4"/>
          </p:nvPr>
        </p:nvSpPr>
        <p:spPr>
          <a:xfrm>
            <a:off x="7871632" y="4993204"/>
            <a:ext cx="762000" cy="169752"/>
          </a:xfrm>
          <a:prstGeom prst="rect">
            <a:avLst/>
          </a:prstGeom>
        </p:spPr>
        <p:txBody>
          <a:bodyPr vert="horz" lIns="91440" tIns="45720" rIns="91440" bIns="45720" rtlCol="0" anchor="ctr"/>
          <a:lstStyle>
            <a:lvl1pPr algn="r">
              <a:defRPr sz="800">
                <a:solidFill>
                  <a:schemeClr val="bg1"/>
                </a:solidFill>
                <a:latin typeface="+mj-lt"/>
              </a:defRPr>
            </a:lvl1pPr>
          </a:lstStyle>
          <a:p>
            <a:fld id="{0C913308-F349-4B6D-A68A-DD1791B4A57B}" type="slidenum">
              <a:rPr lang="zh-CN" altLang="en-US" smtClean="0"/>
              <a:pPr/>
              <a:t>‹#›</a:t>
            </a:fld>
            <a:endParaRPr lang="zh-CN" altLang="en-US" dirty="0"/>
          </a:p>
        </p:txBody>
      </p:sp>
      <p:sp>
        <p:nvSpPr>
          <p:cNvPr id="8" name="Rectangle 7"/>
          <p:cNvSpPr/>
          <p:nvPr/>
        </p:nvSpPr>
        <p:spPr>
          <a:xfrm>
            <a:off x="107504" y="0"/>
            <a:ext cx="8856984" cy="7143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7504" y="843557"/>
            <a:ext cx="8856984"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Lst>
  <p:hf hdr="0" dt="0"/>
  <p:txStyles>
    <p:titleStyle>
      <a:lvl1pPr algn="l" defTabSz="914400" rtl="0" eaLnBrk="1" latinLnBrk="0" hangingPunct="1">
        <a:spcBef>
          <a:spcPct val="0"/>
        </a:spcBef>
        <a:buNone/>
        <a:defRPr sz="2800" b="1" kern="1200">
          <a:solidFill>
            <a:schemeClr val="accent3"/>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Wingdings" pitchFamily="2" charset="2"/>
        <a:buChar char="u"/>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75656" y="411510"/>
            <a:ext cx="7569930" cy="792088"/>
          </a:xfrm>
        </p:spPr>
        <p:txBody>
          <a:bodyPr/>
          <a:lstStyle/>
          <a:p>
            <a:r>
              <a:rPr lang="en-US" altLang="zh-CN" sz="4400" dirty="0" smtClean="0">
                <a:solidFill>
                  <a:schemeClr val="bg1"/>
                </a:solidFill>
              </a:rPr>
              <a:t>Proposal for System Integration</a:t>
            </a:r>
            <a:endParaRPr lang="zh-CN" altLang="en-US" sz="4400"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z="800" smtClean="0"/>
              <a:pPr/>
              <a:t>1</a:t>
            </a:fld>
            <a:endParaRPr lang="zh-CN" altLang="en-US" sz="800"/>
          </a:p>
        </p:txBody>
      </p:sp>
      <p:sp>
        <p:nvSpPr>
          <p:cNvPr id="4" name="副标题 3"/>
          <p:cNvSpPr>
            <a:spLocks noGrp="1"/>
          </p:cNvSpPr>
          <p:nvPr>
            <p:ph type="subTitle" idx="1"/>
          </p:nvPr>
        </p:nvSpPr>
        <p:spPr>
          <a:xfrm>
            <a:off x="2843808" y="1203598"/>
            <a:ext cx="6120680" cy="742950"/>
          </a:xfrm>
        </p:spPr>
        <p:txBody>
          <a:bodyPr>
            <a:normAutofit fontScale="77500" lnSpcReduction="20000"/>
          </a:bodyPr>
          <a:lstStyle/>
          <a:p>
            <a:r>
              <a:rPr lang="en-US" altLang="zh-CN" dirty="0" smtClean="0">
                <a:solidFill>
                  <a:schemeClr val="bg1"/>
                </a:solidFill>
              </a:rPr>
              <a:t>--- Methodologies and Approaches of Integration between OMNEX products and SAP ERP system</a:t>
            </a:r>
            <a:endParaRPr lang="zh-CN" altLang="en-US" dirty="0">
              <a:solidFill>
                <a:schemeClr val="bg1"/>
              </a:solidFill>
            </a:endParaRPr>
          </a:p>
        </p:txBody>
      </p:sp>
    </p:spTree>
    <p:extLst>
      <p:ext uri="{BB962C8B-B14F-4D97-AF65-F5344CB8AC3E}">
        <p14:creationId xmlns:p14="http://schemas.microsoft.com/office/powerpoint/2010/main" val="390062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Requirements Collection and Understanding</a:t>
            </a:r>
          </a:p>
          <a:p>
            <a:r>
              <a:rPr lang="en-US" altLang="zh-CN" dirty="0" smtClean="0"/>
              <a:t>System Integration Feasibility Analysis</a:t>
            </a:r>
          </a:p>
          <a:p>
            <a:r>
              <a:rPr lang="en-US" altLang="zh-CN" dirty="0" smtClean="0"/>
              <a:t>System Integration Landscape</a:t>
            </a:r>
          </a:p>
          <a:p>
            <a:r>
              <a:rPr lang="en-US" altLang="zh-CN" dirty="0" smtClean="0"/>
              <a:t>System Integration Sample Case</a:t>
            </a:r>
            <a:endParaRPr lang="en-US" altLang="zh-CN" dirty="0"/>
          </a:p>
          <a:p>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59154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Omnex</a:t>
            </a:r>
            <a:r>
              <a:rPr lang="en-US" altLang="zh-CN" dirty="0" smtClean="0"/>
              <a:t> Products Portfolio</a:t>
            </a:r>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6" name="图片 5"/>
          <p:cNvPicPr>
            <a:picLocks noChangeAspect="1"/>
          </p:cNvPicPr>
          <p:nvPr/>
        </p:nvPicPr>
        <p:blipFill>
          <a:blip r:embed="rId2"/>
          <a:stretch>
            <a:fillRect/>
          </a:stretch>
        </p:blipFill>
        <p:spPr>
          <a:xfrm>
            <a:off x="245273" y="1000149"/>
            <a:ext cx="2162175" cy="609600"/>
          </a:xfrm>
          <a:prstGeom prst="rect">
            <a:avLst/>
          </a:prstGeom>
        </p:spPr>
      </p:pic>
      <p:pic>
        <p:nvPicPr>
          <p:cNvPr id="7" name="图片 6"/>
          <p:cNvPicPr>
            <a:picLocks noChangeAspect="1"/>
          </p:cNvPicPr>
          <p:nvPr/>
        </p:nvPicPr>
        <p:blipFill>
          <a:blip r:embed="rId3"/>
          <a:stretch>
            <a:fillRect/>
          </a:stretch>
        </p:blipFill>
        <p:spPr>
          <a:xfrm>
            <a:off x="2813014" y="1053285"/>
            <a:ext cx="2152650" cy="523875"/>
          </a:xfrm>
          <a:prstGeom prst="rect">
            <a:avLst/>
          </a:prstGeom>
        </p:spPr>
      </p:pic>
      <p:pic>
        <p:nvPicPr>
          <p:cNvPr id="8" name="图片 7"/>
          <p:cNvPicPr>
            <a:picLocks noChangeAspect="1"/>
          </p:cNvPicPr>
          <p:nvPr/>
        </p:nvPicPr>
        <p:blipFill>
          <a:blip r:embed="rId4"/>
          <a:stretch>
            <a:fillRect/>
          </a:stretch>
        </p:blipFill>
        <p:spPr>
          <a:xfrm>
            <a:off x="5596328" y="1044893"/>
            <a:ext cx="2638425" cy="561975"/>
          </a:xfrm>
          <a:prstGeom prst="rect">
            <a:avLst/>
          </a:prstGeom>
        </p:spPr>
      </p:pic>
      <p:pic>
        <p:nvPicPr>
          <p:cNvPr id="9" name="图片 8"/>
          <p:cNvPicPr>
            <a:picLocks noChangeAspect="1"/>
          </p:cNvPicPr>
          <p:nvPr/>
        </p:nvPicPr>
        <p:blipFill>
          <a:blip r:embed="rId5"/>
          <a:stretch>
            <a:fillRect/>
          </a:stretch>
        </p:blipFill>
        <p:spPr>
          <a:xfrm>
            <a:off x="323692" y="2061661"/>
            <a:ext cx="2266950" cy="561975"/>
          </a:xfrm>
          <a:prstGeom prst="rect">
            <a:avLst/>
          </a:prstGeom>
        </p:spPr>
      </p:pic>
      <p:pic>
        <p:nvPicPr>
          <p:cNvPr id="10" name="图片 9"/>
          <p:cNvPicPr>
            <a:picLocks noChangeAspect="1"/>
          </p:cNvPicPr>
          <p:nvPr/>
        </p:nvPicPr>
        <p:blipFill>
          <a:blip r:embed="rId6"/>
          <a:stretch>
            <a:fillRect/>
          </a:stretch>
        </p:blipFill>
        <p:spPr>
          <a:xfrm>
            <a:off x="2803489" y="2129353"/>
            <a:ext cx="1924050" cy="552450"/>
          </a:xfrm>
          <a:prstGeom prst="rect">
            <a:avLst/>
          </a:prstGeom>
        </p:spPr>
      </p:pic>
      <p:pic>
        <p:nvPicPr>
          <p:cNvPr id="11" name="图片 10"/>
          <p:cNvPicPr>
            <a:picLocks noChangeAspect="1"/>
          </p:cNvPicPr>
          <p:nvPr/>
        </p:nvPicPr>
        <p:blipFill>
          <a:blip r:embed="rId7"/>
          <a:stretch>
            <a:fillRect/>
          </a:stretch>
        </p:blipFill>
        <p:spPr>
          <a:xfrm>
            <a:off x="5643953" y="2123296"/>
            <a:ext cx="2590800" cy="504825"/>
          </a:xfrm>
          <a:prstGeom prst="rect">
            <a:avLst/>
          </a:prstGeom>
        </p:spPr>
      </p:pic>
      <p:pic>
        <p:nvPicPr>
          <p:cNvPr id="12" name="图片 11"/>
          <p:cNvPicPr>
            <a:picLocks noChangeAspect="1"/>
          </p:cNvPicPr>
          <p:nvPr/>
        </p:nvPicPr>
        <p:blipFill>
          <a:blip r:embed="rId8"/>
          <a:stretch>
            <a:fillRect/>
          </a:stretch>
        </p:blipFill>
        <p:spPr>
          <a:xfrm>
            <a:off x="323692" y="3281609"/>
            <a:ext cx="1962150" cy="533400"/>
          </a:xfrm>
          <a:prstGeom prst="rect">
            <a:avLst/>
          </a:prstGeom>
        </p:spPr>
      </p:pic>
      <p:pic>
        <p:nvPicPr>
          <p:cNvPr id="13" name="图片 12"/>
          <p:cNvPicPr>
            <a:picLocks noChangeAspect="1"/>
          </p:cNvPicPr>
          <p:nvPr/>
        </p:nvPicPr>
        <p:blipFill>
          <a:blip r:embed="rId9"/>
          <a:stretch>
            <a:fillRect/>
          </a:stretch>
        </p:blipFill>
        <p:spPr>
          <a:xfrm>
            <a:off x="2822539" y="3281609"/>
            <a:ext cx="1905000" cy="476250"/>
          </a:xfrm>
          <a:prstGeom prst="rect">
            <a:avLst/>
          </a:prstGeom>
        </p:spPr>
      </p:pic>
      <p:pic>
        <p:nvPicPr>
          <p:cNvPr id="14" name="图片 13"/>
          <p:cNvPicPr>
            <a:picLocks noChangeAspect="1"/>
          </p:cNvPicPr>
          <p:nvPr/>
        </p:nvPicPr>
        <p:blipFill>
          <a:blip r:embed="rId10"/>
          <a:stretch>
            <a:fillRect/>
          </a:stretch>
        </p:blipFill>
        <p:spPr>
          <a:xfrm>
            <a:off x="5643953" y="3281609"/>
            <a:ext cx="1933575" cy="523875"/>
          </a:xfrm>
          <a:prstGeom prst="rect">
            <a:avLst/>
          </a:prstGeom>
        </p:spPr>
      </p:pic>
      <p:pic>
        <p:nvPicPr>
          <p:cNvPr id="15" name="图片 14"/>
          <p:cNvPicPr>
            <a:picLocks noChangeAspect="1"/>
          </p:cNvPicPr>
          <p:nvPr/>
        </p:nvPicPr>
        <p:blipFill>
          <a:blip r:embed="rId11"/>
          <a:stretch>
            <a:fillRect/>
          </a:stretch>
        </p:blipFill>
        <p:spPr>
          <a:xfrm>
            <a:off x="245273" y="4299942"/>
            <a:ext cx="2162175" cy="561975"/>
          </a:xfrm>
          <a:prstGeom prst="rect">
            <a:avLst/>
          </a:prstGeom>
        </p:spPr>
      </p:pic>
    </p:spTree>
    <p:extLst>
      <p:ext uri="{BB962C8B-B14F-4D97-AF65-F5344CB8AC3E}">
        <p14:creationId xmlns:p14="http://schemas.microsoft.com/office/powerpoint/2010/main" val="318136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sz="1800" b="1" dirty="0" smtClean="0"/>
              <a:t>Analysis</a:t>
            </a:r>
          </a:p>
          <a:p>
            <a:pPr lvl="1"/>
            <a:r>
              <a:rPr lang="en-US" altLang="zh-CN" sz="1600" dirty="0" smtClean="0"/>
              <a:t>Most of the automotive (or related) firms are using SAP ERP (or other core business system) to manage their business data and transactions.</a:t>
            </a:r>
          </a:p>
          <a:p>
            <a:pPr lvl="1"/>
            <a:r>
              <a:rPr lang="en-US" altLang="zh-CN" sz="1600" dirty="0" smtClean="0"/>
              <a:t>As a part of the SCM, OMNEX products become more and more important, and are playing the critical role in the daily work of each company.</a:t>
            </a:r>
          </a:p>
          <a:p>
            <a:pPr lvl="1"/>
            <a:r>
              <a:rPr lang="en-US" altLang="zh-CN" sz="1600" dirty="0" smtClean="0"/>
              <a:t>In most of the cases, the master data of an company is always managed by the ERP system(the leading system) and will be consumed by ERP itself and other external system as well. And, </a:t>
            </a:r>
            <a:r>
              <a:rPr lang="en-US" altLang="zh-CN" sz="1600" dirty="0" err="1" smtClean="0"/>
              <a:t>Omnex</a:t>
            </a:r>
            <a:r>
              <a:rPr lang="en-US" altLang="zh-CN" sz="1600" dirty="0" smtClean="0"/>
              <a:t> products will also need to consume the master data (like supplier information, parts information, and etc.)</a:t>
            </a:r>
          </a:p>
          <a:p>
            <a:pPr lvl="1"/>
            <a:r>
              <a:rPr lang="en-US" altLang="zh-CN" sz="1600" dirty="0" smtClean="0"/>
              <a:t>The integration between </a:t>
            </a:r>
            <a:r>
              <a:rPr lang="en-US" altLang="zh-CN" sz="1600" dirty="0" err="1" smtClean="0"/>
              <a:t>Omnex</a:t>
            </a:r>
            <a:r>
              <a:rPr lang="en-US" altLang="zh-CN" sz="1600" dirty="0" smtClean="0"/>
              <a:t> products and ERP system becomes a critical demand with high priority and has been requested from most of our implementation projects.</a:t>
            </a:r>
          </a:p>
          <a:p>
            <a:pPr lvl="1"/>
            <a:r>
              <a:rPr lang="en-US" altLang="zh-CN" sz="1600" dirty="0" smtClean="0"/>
              <a:t>As the most critical core system, ERP systems are only used in the company internally(internal network or VPC) according to the requirements of system security and stability.</a:t>
            </a:r>
          </a:p>
          <a:p>
            <a:pPr lvl="1"/>
            <a:r>
              <a:rPr lang="en-US" altLang="zh-CN" sz="1600" dirty="0" smtClean="0"/>
              <a:t>As of now, there are only few ERP related business object configured in </a:t>
            </a:r>
            <a:r>
              <a:rPr lang="en-US" altLang="zh-CN" sz="1600" dirty="0" err="1" smtClean="0"/>
              <a:t>Omenx</a:t>
            </a:r>
            <a:r>
              <a:rPr lang="en-US" altLang="zh-CN" sz="1600" dirty="0" smtClean="0"/>
              <a:t> products, and no completed end to end integration approaches predefined also.</a:t>
            </a:r>
            <a:endParaRPr lang="zh-CN" altLang="en-US" sz="1600"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extLst>
      <p:ext uri="{BB962C8B-B14F-4D97-AF65-F5344CB8AC3E}">
        <p14:creationId xmlns:p14="http://schemas.microsoft.com/office/powerpoint/2010/main" val="139324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Requirements of System Integration</a:t>
            </a:r>
            <a:endParaRPr lang="zh-CN" altLang="en-US" dirty="0"/>
          </a:p>
        </p:txBody>
      </p:sp>
      <p:sp>
        <p:nvSpPr>
          <p:cNvPr id="3" name="内容占位符 2"/>
          <p:cNvSpPr>
            <a:spLocks noGrp="1"/>
          </p:cNvSpPr>
          <p:nvPr>
            <p:ph idx="1"/>
          </p:nvPr>
        </p:nvSpPr>
        <p:spPr/>
        <p:txBody>
          <a:bodyPr>
            <a:normAutofit lnSpcReduction="10000"/>
          </a:bodyPr>
          <a:lstStyle/>
          <a:p>
            <a:r>
              <a:rPr lang="en-US" altLang="zh-CN" sz="1800" b="1" dirty="0" smtClean="0"/>
              <a:t>Goals</a:t>
            </a:r>
          </a:p>
          <a:p>
            <a:pPr lvl="1"/>
            <a:r>
              <a:rPr lang="en-US" altLang="zh-CN" sz="1600" dirty="0" smtClean="0"/>
              <a:t>To research and address the most common master data that will be consumed by </a:t>
            </a:r>
            <a:r>
              <a:rPr lang="en-US" altLang="zh-CN" sz="1600" dirty="0" err="1" smtClean="0"/>
              <a:t>Omenx</a:t>
            </a:r>
            <a:r>
              <a:rPr lang="en-US" altLang="zh-CN" sz="1600" dirty="0" smtClean="0"/>
              <a:t> products (such as supplier info, parts info) in ERP system.</a:t>
            </a:r>
          </a:p>
          <a:p>
            <a:pPr lvl="1"/>
            <a:r>
              <a:rPr lang="en-US" altLang="zh-CN" sz="1600" dirty="0" smtClean="0"/>
              <a:t>To identify the most popular and stable data transfer protocols in the integration scenario.</a:t>
            </a:r>
          </a:p>
          <a:p>
            <a:pPr lvl="1"/>
            <a:r>
              <a:rPr lang="en-US" altLang="zh-CN" sz="1600" dirty="0" smtClean="0"/>
              <a:t>The integration between </a:t>
            </a:r>
            <a:r>
              <a:rPr lang="en-US" altLang="zh-CN" sz="1600" dirty="0" err="1" smtClean="0"/>
              <a:t>Omnex</a:t>
            </a:r>
            <a:r>
              <a:rPr lang="en-US" altLang="zh-CN" sz="1600" dirty="0" smtClean="0"/>
              <a:t> products and ERP system should consider the following requests:</a:t>
            </a:r>
          </a:p>
          <a:p>
            <a:pPr lvl="2"/>
            <a:r>
              <a:rPr lang="en-US" altLang="zh-CN" sz="1400" dirty="0" smtClean="0"/>
              <a:t>Network security</a:t>
            </a:r>
          </a:p>
          <a:p>
            <a:pPr lvl="2"/>
            <a:r>
              <a:rPr lang="en-US" altLang="zh-CN" sz="1400" dirty="0" smtClean="0"/>
              <a:t>Data security</a:t>
            </a:r>
          </a:p>
          <a:p>
            <a:pPr lvl="2"/>
            <a:r>
              <a:rPr lang="en-US" altLang="zh-CN" sz="1400" dirty="0" smtClean="0"/>
              <a:t>Timeliness of the data transferring</a:t>
            </a:r>
          </a:p>
          <a:p>
            <a:pPr lvl="2"/>
            <a:r>
              <a:rPr lang="en-US" altLang="zh-CN" sz="1400" dirty="0" smtClean="0"/>
              <a:t>Access right control</a:t>
            </a:r>
          </a:p>
          <a:p>
            <a:pPr lvl="1"/>
            <a:r>
              <a:rPr lang="en-US" altLang="zh-CN" sz="1600" dirty="0" smtClean="0"/>
              <a:t>To ensure the independence, security, scalability, flexibility for </a:t>
            </a:r>
            <a:r>
              <a:rPr lang="en-US" altLang="zh-CN" sz="1600" dirty="0" err="1" smtClean="0"/>
              <a:t>Omnex</a:t>
            </a:r>
            <a:r>
              <a:rPr lang="en-US" altLang="zh-CN" sz="1600" dirty="0" smtClean="0"/>
              <a:t> products.</a:t>
            </a:r>
          </a:p>
          <a:p>
            <a:pPr lvl="1"/>
            <a:r>
              <a:rPr lang="en-US" altLang="zh-CN" sz="1600" dirty="0" smtClean="0"/>
              <a:t>The integration approach should be </a:t>
            </a:r>
            <a:r>
              <a:rPr lang="en-US" altLang="zh-CN" sz="1600" smtClean="0"/>
              <a:t>built at </a:t>
            </a:r>
            <a:r>
              <a:rPr lang="en-US" altLang="zh-CN" sz="1600" dirty="0" smtClean="0"/>
              <a:t>product level and can be reused in most of the implement project in </a:t>
            </a:r>
            <a:r>
              <a:rPr lang="en-US" altLang="zh-CN" sz="1600" smtClean="0"/>
              <a:t>the feature.</a:t>
            </a:r>
            <a:endParaRPr lang="en-US" altLang="zh-CN" sz="1600" dirty="0" smtClean="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3996453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main board">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1002</TotalTime>
  <Words>359</Words>
  <Application>Microsoft Office PowerPoint</Application>
  <PresentationFormat>全屏显示(16:9)</PresentationFormat>
  <Paragraphs>33</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等线</vt:lpstr>
      <vt:lpstr>宋体</vt:lpstr>
      <vt:lpstr>微软雅黑</vt:lpstr>
      <vt:lpstr>Arial</vt:lpstr>
      <vt:lpstr>Calibri</vt:lpstr>
      <vt:lpstr>Impact</vt:lpstr>
      <vt:lpstr>Times New Roman</vt:lpstr>
      <vt:lpstr>Wingdings</vt:lpstr>
      <vt:lpstr>my main board</vt:lpstr>
      <vt:lpstr>Proposal for System Integration</vt:lpstr>
      <vt:lpstr>Agenda</vt:lpstr>
      <vt:lpstr>Omnex Products Portfolio</vt:lpstr>
      <vt:lpstr>Requirements of System Integration</vt:lpstr>
      <vt:lpstr>Requirements of System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dc:creator>
  <cp:lastModifiedBy>steven</cp:lastModifiedBy>
  <cp:revision>248</cp:revision>
  <dcterms:created xsi:type="dcterms:W3CDTF">2017-10-07T15:32:13Z</dcterms:created>
  <dcterms:modified xsi:type="dcterms:W3CDTF">2018-11-09T07:50:57Z</dcterms:modified>
</cp:coreProperties>
</file>