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6" r:id="rId9"/>
    <p:sldId id="263" r:id="rId10"/>
    <p:sldId id="265" r:id="rId11"/>
    <p:sldId id="264"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F09"/>
    <a:srgbClr val="007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46" autoAdjust="0"/>
  </p:normalViewPr>
  <p:slideViewPr>
    <p:cSldViewPr>
      <p:cViewPr varScale="1">
        <p:scale>
          <a:sx n="90" d="100"/>
          <a:sy n="90" d="100"/>
        </p:scale>
        <p:origin x="810"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EA08-8E01-445D-AB57-FA03502DEB34}"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zh-CN" altLang="en-US"/>
        </a:p>
      </dgm:t>
    </dgm:pt>
    <dgm:pt modelId="{BF9BF8B7-ED31-4E89-8910-CAD13A386131}">
      <dgm:prSet phldrT="[文本]"/>
      <dgm:spPr/>
      <dgm:t>
        <a:bodyPr/>
        <a:lstStyle/>
        <a:p>
          <a:r>
            <a:rPr lang="en-US" altLang="zh-CN" dirty="0" smtClean="0"/>
            <a:t>Core System</a:t>
          </a:r>
          <a:endParaRPr lang="zh-CN" altLang="en-US" dirty="0"/>
        </a:p>
      </dgm:t>
    </dgm:pt>
    <dgm:pt modelId="{F8BBFCCD-EED3-40C6-904F-3B6A540258C3}" type="parTrans" cxnId="{5124D0F5-54FD-4327-8921-28EB8BB0D3F4}">
      <dgm:prSet/>
      <dgm:spPr/>
      <dgm:t>
        <a:bodyPr/>
        <a:lstStyle/>
        <a:p>
          <a:endParaRPr lang="zh-CN" altLang="en-US"/>
        </a:p>
      </dgm:t>
    </dgm:pt>
    <dgm:pt modelId="{A8E26846-9E3C-4ECD-AFF6-218335505B70}" type="sibTrans" cxnId="{5124D0F5-54FD-4327-8921-28EB8BB0D3F4}">
      <dgm:prSet/>
      <dgm:spPr/>
      <dgm:t>
        <a:bodyPr/>
        <a:lstStyle/>
        <a:p>
          <a:endParaRPr lang="zh-CN" altLang="en-US"/>
        </a:p>
      </dgm:t>
    </dgm:pt>
    <dgm:pt modelId="{72C51DD8-6F32-411B-8409-4FBC8266894F}">
      <dgm:prSet phldrT="[文本]"/>
      <dgm:spPr/>
      <dgm:t>
        <a:bodyPr/>
        <a:lstStyle/>
        <a:p>
          <a:r>
            <a:rPr lang="en-US" altLang="zh-CN" dirty="0" smtClean="0"/>
            <a:t>SRM</a:t>
          </a:r>
          <a:endParaRPr lang="zh-CN" altLang="en-US" dirty="0"/>
        </a:p>
      </dgm:t>
    </dgm:pt>
    <dgm:pt modelId="{DF77E755-3F2A-4F94-91FB-5E51507B8621}" type="parTrans" cxnId="{E45B0989-36D2-4B1B-B4F3-4D93740C528D}">
      <dgm:prSet/>
      <dgm:spPr/>
      <dgm:t>
        <a:bodyPr/>
        <a:lstStyle/>
        <a:p>
          <a:endParaRPr lang="zh-CN" altLang="en-US"/>
        </a:p>
      </dgm:t>
    </dgm:pt>
    <dgm:pt modelId="{CAD4108A-AEC3-4AE5-B57E-E4D9236AB907}" type="sibTrans" cxnId="{E45B0989-36D2-4B1B-B4F3-4D93740C528D}">
      <dgm:prSet/>
      <dgm:spPr/>
      <dgm:t>
        <a:bodyPr/>
        <a:lstStyle/>
        <a:p>
          <a:endParaRPr lang="zh-CN" altLang="en-US"/>
        </a:p>
      </dgm:t>
    </dgm:pt>
    <dgm:pt modelId="{19D52D7F-308C-4C47-A9A8-A264CC598E79}">
      <dgm:prSet phldrT="[文本]"/>
      <dgm:spPr/>
      <dgm:t>
        <a:bodyPr/>
        <a:lstStyle/>
        <a:p>
          <a:r>
            <a:rPr lang="en-US" altLang="zh-CN" dirty="0" smtClean="0"/>
            <a:t>CRM</a:t>
          </a:r>
          <a:endParaRPr lang="zh-CN" altLang="en-US" dirty="0"/>
        </a:p>
      </dgm:t>
    </dgm:pt>
    <dgm:pt modelId="{4598EFE6-B141-4B17-AB62-DB581EA77581}" type="parTrans" cxnId="{85A1E532-C957-4F3A-9113-DEA24601A5EA}">
      <dgm:prSet/>
      <dgm:spPr/>
      <dgm:t>
        <a:bodyPr/>
        <a:lstStyle/>
        <a:p>
          <a:endParaRPr lang="zh-CN" altLang="en-US"/>
        </a:p>
      </dgm:t>
    </dgm:pt>
    <dgm:pt modelId="{C0C96861-AE26-4A60-9211-ADEDC7525E71}" type="sibTrans" cxnId="{85A1E532-C957-4F3A-9113-DEA24601A5EA}">
      <dgm:prSet/>
      <dgm:spPr/>
      <dgm:t>
        <a:bodyPr/>
        <a:lstStyle/>
        <a:p>
          <a:endParaRPr lang="zh-CN" altLang="en-US"/>
        </a:p>
      </dgm:t>
    </dgm:pt>
    <dgm:pt modelId="{10DA069C-1E8A-4EF8-A497-DF2A577A9D1A}">
      <dgm:prSet phldrT="[文本]"/>
      <dgm:spPr/>
      <dgm:t>
        <a:bodyPr/>
        <a:lstStyle/>
        <a:p>
          <a:r>
            <a:rPr lang="en-US" altLang="zh-CN" dirty="0" smtClean="0"/>
            <a:t>ERP</a:t>
          </a:r>
          <a:endParaRPr lang="zh-CN" altLang="en-US" dirty="0"/>
        </a:p>
      </dgm:t>
    </dgm:pt>
    <dgm:pt modelId="{7B1C1075-4096-410B-9758-8E7B6BB31F23}" type="parTrans" cxnId="{6F40EEB5-01D0-4595-AE35-E3CA2622CADF}">
      <dgm:prSet/>
      <dgm:spPr/>
      <dgm:t>
        <a:bodyPr/>
        <a:lstStyle/>
        <a:p>
          <a:endParaRPr lang="zh-CN" altLang="en-US"/>
        </a:p>
      </dgm:t>
    </dgm:pt>
    <dgm:pt modelId="{97BF9E82-795F-40FA-9AFA-E72798F9E59F}" type="sibTrans" cxnId="{6F40EEB5-01D0-4595-AE35-E3CA2622CADF}">
      <dgm:prSet/>
      <dgm:spPr/>
      <dgm:t>
        <a:bodyPr/>
        <a:lstStyle/>
        <a:p>
          <a:endParaRPr lang="zh-CN" altLang="en-US"/>
        </a:p>
      </dgm:t>
    </dgm:pt>
    <dgm:pt modelId="{33188134-5EBE-474F-98F4-2F6880B09E92}">
      <dgm:prSet phldrT="[文本]"/>
      <dgm:spPr/>
      <dgm:t>
        <a:bodyPr/>
        <a:lstStyle/>
        <a:p>
          <a:r>
            <a:rPr lang="en-US" altLang="zh-CN" dirty="0" smtClean="0"/>
            <a:t>Others</a:t>
          </a:r>
          <a:endParaRPr lang="zh-CN" altLang="en-US" dirty="0"/>
        </a:p>
      </dgm:t>
    </dgm:pt>
    <dgm:pt modelId="{DF1749D1-08CD-4B05-A0BC-28EDDB5463AB}" type="parTrans" cxnId="{E3865731-9BBA-49EB-BD2D-5E2B090DD320}">
      <dgm:prSet/>
      <dgm:spPr/>
      <dgm:t>
        <a:bodyPr/>
        <a:lstStyle/>
        <a:p>
          <a:endParaRPr lang="zh-CN" altLang="en-US"/>
        </a:p>
      </dgm:t>
    </dgm:pt>
    <dgm:pt modelId="{F6BF349B-7BC1-4695-9AFA-51ABA559DB18}" type="sibTrans" cxnId="{E3865731-9BBA-49EB-BD2D-5E2B090DD320}">
      <dgm:prSet/>
      <dgm:spPr/>
      <dgm:t>
        <a:bodyPr/>
        <a:lstStyle/>
        <a:p>
          <a:endParaRPr lang="zh-CN" altLang="en-US"/>
        </a:p>
      </dgm:t>
    </dgm:pt>
    <dgm:pt modelId="{46259AC7-8E59-40E5-A791-6BBCF9CA4099}" type="pres">
      <dgm:prSet presAssocID="{E91CEA08-8E01-445D-AB57-FA03502DEB34}" presName="diagram" presStyleCnt="0">
        <dgm:presLayoutVars>
          <dgm:chMax val="1"/>
          <dgm:dir/>
          <dgm:animLvl val="ctr"/>
          <dgm:resizeHandles val="exact"/>
        </dgm:presLayoutVars>
      </dgm:prSet>
      <dgm:spPr/>
    </dgm:pt>
    <dgm:pt modelId="{BBEA7F4F-8BC6-43F5-B510-5AE1B700038C}" type="pres">
      <dgm:prSet presAssocID="{E91CEA08-8E01-445D-AB57-FA03502DEB34}" presName="matrix" presStyleCnt="0"/>
      <dgm:spPr/>
    </dgm:pt>
    <dgm:pt modelId="{63F6AE9F-AE67-45A9-968A-1FDBD84CD328}" type="pres">
      <dgm:prSet presAssocID="{E91CEA08-8E01-445D-AB57-FA03502DEB34}" presName="tile1" presStyleLbl="node1" presStyleIdx="0" presStyleCnt="4"/>
      <dgm:spPr/>
    </dgm:pt>
    <dgm:pt modelId="{54BE3E06-0A61-4D12-98F8-DE3A771B201B}" type="pres">
      <dgm:prSet presAssocID="{E91CEA08-8E01-445D-AB57-FA03502DEB34}" presName="tile1text" presStyleLbl="node1" presStyleIdx="0" presStyleCnt="4">
        <dgm:presLayoutVars>
          <dgm:chMax val="0"/>
          <dgm:chPref val="0"/>
          <dgm:bulletEnabled val="1"/>
        </dgm:presLayoutVars>
      </dgm:prSet>
      <dgm:spPr/>
    </dgm:pt>
    <dgm:pt modelId="{3B28037B-5B67-412A-8D1C-287F757F2674}" type="pres">
      <dgm:prSet presAssocID="{E91CEA08-8E01-445D-AB57-FA03502DEB34}" presName="tile2" presStyleLbl="node1" presStyleIdx="1" presStyleCnt="4"/>
      <dgm:spPr/>
    </dgm:pt>
    <dgm:pt modelId="{D394DF63-9E62-4260-B9BA-F7224806644E}" type="pres">
      <dgm:prSet presAssocID="{E91CEA08-8E01-445D-AB57-FA03502DEB34}" presName="tile2text" presStyleLbl="node1" presStyleIdx="1" presStyleCnt="4">
        <dgm:presLayoutVars>
          <dgm:chMax val="0"/>
          <dgm:chPref val="0"/>
          <dgm:bulletEnabled val="1"/>
        </dgm:presLayoutVars>
      </dgm:prSet>
      <dgm:spPr/>
    </dgm:pt>
    <dgm:pt modelId="{20210030-4E5B-451B-AEC6-1A5EA8F2E0D3}" type="pres">
      <dgm:prSet presAssocID="{E91CEA08-8E01-445D-AB57-FA03502DEB34}" presName="tile3" presStyleLbl="node1" presStyleIdx="2" presStyleCnt="4"/>
      <dgm:spPr/>
      <dgm:t>
        <a:bodyPr/>
        <a:lstStyle/>
        <a:p>
          <a:endParaRPr lang="zh-CN" altLang="en-US"/>
        </a:p>
      </dgm:t>
    </dgm:pt>
    <dgm:pt modelId="{74CB284B-5BC2-4841-BB0C-B6493B09A8E4}" type="pres">
      <dgm:prSet presAssocID="{E91CEA08-8E01-445D-AB57-FA03502DEB34}" presName="tile3text" presStyleLbl="node1" presStyleIdx="2" presStyleCnt="4">
        <dgm:presLayoutVars>
          <dgm:chMax val="0"/>
          <dgm:chPref val="0"/>
          <dgm:bulletEnabled val="1"/>
        </dgm:presLayoutVars>
      </dgm:prSet>
      <dgm:spPr/>
      <dgm:t>
        <a:bodyPr/>
        <a:lstStyle/>
        <a:p>
          <a:endParaRPr lang="zh-CN" altLang="en-US"/>
        </a:p>
      </dgm:t>
    </dgm:pt>
    <dgm:pt modelId="{7764CE79-B790-413C-9885-6243966FD676}" type="pres">
      <dgm:prSet presAssocID="{E91CEA08-8E01-445D-AB57-FA03502DEB34}" presName="tile4" presStyleLbl="node1" presStyleIdx="3" presStyleCnt="4"/>
      <dgm:spPr/>
      <dgm:t>
        <a:bodyPr/>
        <a:lstStyle/>
        <a:p>
          <a:endParaRPr lang="zh-CN" altLang="en-US"/>
        </a:p>
      </dgm:t>
    </dgm:pt>
    <dgm:pt modelId="{975DCBAF-11A6-4670-BFFE-B33115C5A716}" type="pres">
      <dgm:prSet presAssocID="{E91CEA08-8E01-445D-AB57-FA03502DEB34}" presName="tile4text" presStyleLbl="node1" presStyleIdx="3" presStyleCnt="4">
        <dgm:presLayoutVars>
          <dgm:chMax val="0"/>
          <dgm:chPref val="0"/>
          <dgm:bulletEnabled val="1"/>
        </dgm:presLayoutVars>
      </dgm:prSet>
      <dgm:spPr/>
      <dgm:t>
        <a:bodyPr/>
        <a:lstStyle/>
        <a:p>
          <a:endParaRPr lang="zh-CN" altLang="en-US"/>
        </a:p>
      </dgm:t>
    </dgm:pt>
    <dgm:pt modelId="{F71FE5E0-F719-475A-A732-88FF4E1A2F56}" type="pres">
      <dgm:prSet presAssocID="{E91CEA08-8E01-445D-AB57-FA03502DEB34}" presName="centerTile" presStyleLbl="fgShp" presStyleIdx="0" presStyleCnt="1">
        <dgm:presLayoutVars>
          <dgm:chMax val="0"/>
          <dgm:chPref val="0"/>
        </dgm:presLayoutVars>
      </dgm:prSet>
      <dgm:spPr/>
      <dgm:t>
        <a:bodyPr/>
        <a:lstStyle/>
        <a:p>
          <a:endParaRPr lang="zh-CN" altLang="en-US"/>
        </a:p>
      </dgm:t>
    </dgm:pt>
  </dgm:ptLst>
  <dgm:cxnLst>
    <dgm:cxn modelId="{4F5FDE3B-D7DF-4231-A783-4ACE54CE77AB}" type="presOf" srcId="{19D52D7F-308C-4C47-A9A8-A264CC598E79}" destId="{3B28037B-5B67-412A-8D1C-287F757F2674}" srcOrd="0" destOrd="0" presId="urn:microsoft.com/office/officeart/2005/8/layout/matrix1"/>
    <dgm:cxn modelId="{DB4EA527-DA1A-4CF1-88E7-1DE816214E5A}" type="presOf" srcId="{E91CEA08-8E01-445D-AB57-FA03502DEB34}" destId="{46259AC7-8E59-40E5-A791-6BBCF9CA4099}" srcOrd="0" destOrd="0" presId="urn:microsoft.com/office/officeart/2005/8/layout/matrix1"/>
    <dgm:cxn modelId="{5AB31B83-AF72-4EB5-B973-0EB482780051}" type="presOf" srcId="{10DA069C-1E8A-4EF8-A497-DF2A577A9D1A}" destId="{20210030-4E5B-451B-AEC6-1A5EA8F2E0D3}" srcOrd="0" destOrd="0" presId="urn:microsoft.com/office/officeart/2005/8/layout/matrix1"/>
    <dgm:cxn modelId="{83DE0B9E-DAFB-457E-AB09-3AE07BA4DBD5}" type="presOf" srcId="{10DA069C-1E8A-4EF8-A497-DF2A577A9D1A}" destId="{74CB284B-5BC2-4841-BB0C-B6493B09A8E4}" srcOrd="1" destOrd="0" presId="urn:microsoft.com/office/officeart/2005/8/layout/matrix1"/>
    <dgm:cxn modelId="{3E1D7228-CDAA-4EE3-9DD2-239F67E34843}" type="presOf" srcId="{72C51DD8-6F32-411B-8409-4FBC8266894F}" destId="{63F6AE9F-AE67-45A9-968A-1FDBD84CD328}" srcOrd="0" destOrd="0" presId="urn:microsoft.com/office/officeart/2005/8/layout/matrix1"/>
    <dgm:cxn modelId="{5124D0F5-54FD-4327-8921-28EB8BB0D3F4}" srcId="{E91CEA08-8E01-445D-AB57-FA03502DEB34}" destId="{BF9BF8B7-ED31-4E89-8910-CAD13A386131}" srcOrd="0" destOrd="0" parTransId="{F8BBFCCD-EED3-40C6-904F-3B6A540258C3}" sibTransId="{A8E26846-9E3C-4ECD-AFF6-218335505B70}"/>
    <dgm:cxn modelId="{F8CBADF2-B77C-4398-8B27-B3BEDAEF4C3A}" type="presOf" srcId="{33188134-5EBE-474F-98F4-2F6880B09E92}" destId="{975DCBAF-11A6-4670-BFFE-B33115C5A716}" srcOrd="1" destOrd="0" presId="urn:microsoft.com/office/officeart/2005/8/layout/matrix1"/>
    <dgm:cxn modelId="{620619EF-2BC3-4342-A2C8-600CBCC3229A}" type="presOf" srcId="{19D52D7F-308C-4C47-A9A8-A264CC598E79}" destId="{D394DF63-9E62-4260-B9BA-F7224806644E}" srcOrd="1" destOrd="0" presId="urn:microsoft.com/office/officeart/2005/8/layout/matrix1"/>
    <dgm:cxn modelId="{85A1E532-C957-4F3A-9113-DEA24601A5EA}" srcId="{BF9BF8B7-ED31-4E89-8910-CAD13A386131}" destId="{19D52D7F-308C-4C47-A9A8-A264CC598E79}" srcOrd="1" destOrd="0" parTransId="{4598EFE6-B141-4B17-AB62-DB581EA77581}" sibTransId="{C0C96861-AE26-4A60-9211-ADEDC7525E71}"/>
    <dgm:cxn modelId="{E3865731-9BBA-49EB-BD2D-5E2B090DD320}" srcId="{BF9BF8B7-ED31-4E89-8910-CAD13A386131}" destId="{33188134-5EBE-474F-98F4-2F6880B09E92}" srcOrd="3" destOrd="0" parTransId="{DF1749D1-08CD-4B05-A0BC-28EDDB5463AB}" sibTransId="{F6BF349B-7BC1-4695-9AFA-51ABA559DB18}"/>
    <dgm:cxn modelId="{ACB64B97-3540-425A-8517-0D7FF9A4D35C}" type="presOf" srcId="{33188134-5EBE-474F-98F4-2F6880B09E92}" destId="{7764CE79-B790-413C-9885-6243966FD676}" srcOrd="0" destOrd="0" presId="urn:microsoft.com/office/officeart/2005/8/layout/matrix1"/>
    <dgm:cxn modelId="{E45B0989-36D2-4B1B-B4F3-4D93740C528D}" srcId="{BF9BF8B7-ED31-4E89-8910-CAD13A386131}" destId="{72C51DD8-6F32-411B-8409-4FBC8266894F}" srcOrd="0" destOrd="0" parTransId="{DF77E755-3F2A-4F94-91FB-5E51507B8621}" sibTransId="{CAD4108A-AEC3-4AE5-B57E-E4D9236AB907}"/>
    <dgm:cxn modelId="{7359BA71-00C1-4F19-B190-34CF26BB663F}" type="presOf" srcId="{72C51DD8-6F32-411B-8409-4FBC8266894F}" destId="{54BE3E06-0A61-4D12-98F8-DE3A771B201B}" srcOrd="1" destOrd="0" presId="urn:microsoft.com/office/officeart/2005/8/layout/matrix1"/>
    <dgm:cxn modelId="{6F40EEB5-01D0-4595-AE35-E3CA2622CADF}" srcId="{BF9BF8B7-ED31-4E89-8910-CAD13A386131}" destId="{10DA069C-1E8A-4EF8-A497-DF2A577A9D1A}" srcOrd="2" destOrd="0" parTransId="{7B1C1075-4096-410B-9758-8E7B6BB31F23}" sibTransId="{97BF9E82-795F-40FA-9AFA-E72798F9E59F}"/>
    <dgm:cxn modelId="{25CC3840-6DED-41D0-A89E-0C087A96F4CF}" type="presOf" srcId="{BF9BF8B7-ED31-4E89-8910-CAD13A386131}" destId="{F71FE5E0-F719-475A-A732-88FF4E1A2F56}" srcOrd="0" destOrd="0" presId="urn:microsoft.com/office/officeart/2005/8/layout/matrix1"/>
    <dgm:cxn modelId="{9B0DA751-3906-4161-A3E1-8B2C963F86E6}" type="presParOf" srcId="{46259AC7-8E59-40E5-A791-6BBCF9CA4099}" destId="{BBEA7F4F-8BC6-43F5-B510-5AE1B700038C}" srcOrd="0" destOrd="0" presId="urn:microsoft.com/office/officeart/2005/8/layout/matrix1"/>
    <dgm:cxn modelId="{B703680E-9F10-4B22-9F95-64942762F351}" type="presParOf" srcId="{BBEA7F4F-8BC6-43F5-B510-5AE1B700038C}" destId="{63F6AE9F-AE67-45A9-968A-1FDBD84CD328}" srcOrd="0" destOrd="0" presId="urn:microsoft.com/office/officeart/2005/8/layout/matrix1"/>
    <dgm:cxn modelId="{D34BE3A5-87D1-4281-8F72-C5896A028BEB}" type="presParOf" srcId="{BBEA7F4F-8BC6-43F5-B510-5AE1B700038C}" destId="{54BE3E06-0A61-4D12-98F8-DE3A771B201B}" srcOrd="1" destOrd="0" presId="urn:microsoft.com/office/officeart/2005/8/layout/matrix1"/>
    <dgm:cxn modelId="{AC4DF36D-309C-4E06-AF51-62D00F7F1851}" type="presParOf" srcId="{BBEA7F4F-8BC6-43F5-B510-5AE1B700038C}" destId="{3B28037B-5B67-412A-8D1C-287F757F2674}" srcOrd="2" destOrd="0" presId="urn:microsoft.com/office/officeart/2005/8/layout/matrix1"/>
    <dgm:cxn modelId="{0C209448-4037-4228-8625-ECF5FF8108BA}" type="presParOf" srcId="{BBEA7F4F-8BC6-43F5-B510-5AE1B700038C}" destId="{D394DF63-9E62-4260-B9BA-F7224806644E}" srcOrd="3" destOrd="0" presId="urn:microsoft.com/office/officeart/2005/8/layout/matrix1"/>
    <dgm:cxn modelId="{1EAF90D7-50EA-43D1-B94E-127ECB0EA592}" type="presParOf" srcId="{BBEA7F4F-8BC6-43F5-B510-5AE1B700038C}" destId="{20210030-4E5B-451B-AEC6-1A5EA8F2E0D3}" srcOrd="4" destOrd="0" presId="urn:microsoft.com/office/officeart/2005/8/layout/matrix1"/>
    <dgm:cxn modelId="{D04011B7-BD87-4228-97F6-ADAFC0A63AE9}" type="presParOf" srcId="{BBEA7F4F-8BC6-43F5-B510-5AE1B700038C}" destId="{74CB284B-5BC2-4841-BB0C-B6493B09A8E4}" srcOrd="5" destOrd="0" presId="urn:microsoft.com/office/officeart/2005/8/layout/matrix1"/>
    <dgm:cxn modelId="{741C6CDA-0CDB-4664-B363-AE5CD5674D36}" type="presParOf" srcId="{BBEA7F4F-8BC6-43F5-B510-5AE1B700038C}" destId="{7764CE79-B790-413C-9885-6243966FD676}" srcOrd="6" destOrd="0" presId="urn:microsoft.com/office/officeart/2005/8/layout/matrix1"/>
    <dgm:cxn modelId="{34C534D2-3960-4B8B-864B-5B64F7B6B756}" type="presParOf" srcId="{BBEA7F4F-8BC6-43F5-B510-5AE1B700038C}" destId="{975DCBAF-11A6-4670-BFFE-B33115C5A716}" srcOrd="7" destOrd="0" presId="urn:microsoft.com/office/officeart/2005/8/layout/matrix1"/>
    <dgm:cxn modelId="{00642E80-9A8B-4C00-81B8-AC803BAD5A2F}" type="presParOf" srcId="{46259AC7-8E59-40E5-A791-6BBCF9CA4099}" destId="{F71FE5E0-F719-475A-A732-88FF4E1A2F5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6AE9F-AE67-45A9-968A-1FDBD84CD328}">
      <dsp:nvSpPr>
        <dsp:cNvPr id="0" name=""/>
        <dsp:cNvSpPr/>
      </dsp:nvSpPr>
      <dsp:spPr>
        <a:xfrm rot="16200000">
          <a:off x="209863" y="-209863"/>
          <a:ext cx="1104273" cy="1524000"/>
        </a:xfrm>
        <a:prstGeom prst="round1Rect">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dsp:txBody>
      <dsp:txXfrm rot="5400000">
        <a:off x="0" y="0"/>
        <a:ext cx="1524000" cy="828205"/>
      </dsp:txXfrm>
    </dsp:sp>
    <dsp:sp modelId="{3B28037B-5B67-412A-8D1C-287F757F2674}">
      <dsp:nvSpPr>
        <dsp:cNvPr id="0" name=""/>
        <dsp:cNvSpPr/>
      </dsp:nvSpPr>
      <dsp:spPr>
        <a:xfrm>
          <a:off x="1524000" y="0"/>
          <a:ext cx="1524000" cy="1104273"/>
        </a:xfrm>
        <a:prstGeom prst="round1Rect">
          <a:avLst/>
        </a:prstGeom>
        <a:gradFill rotWithShape="0">
          <a:gsLst>
            <a:gs pos="0">
              <a:schemeClr val="accent3">
                <a:hueOff val="-1860324"/>
                <a:satOff val="-10190"/>
                <a:lumOff val="3137"/>
                <a:alphaOff val="0"/>
                <a:tint val="83000"/>
                <a:shade val="100000"/>
                <a:alpha val="100000"/>
                <a:hueMod val="100000"/>
                <a:satMod val="220000"/>
                <a:lumMod val="90000"/>
              </a:schemeClr>
            </a:gs>
            <a:gs pos="76000">
              <a:schemeClr val="accent3">
                <a:hueOff val="-1860324"/>
                <a:satOff val="-10190"/>
                <a:lumOff val="3137"/>
                <a:alphaOff val="0"/>
                <a:shade val="100000"/>
              </a:schemeClr>
            </a:gs>
            <a:gs pos="100000">
              <a:schemeClr val="accent3">
                <a:hueOff val="-1860324"/>
                <a:satOff val="-10190"/>
                <a:lumOff val="3137"/>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1860324"/>
              <a:satOff val="-10190"/>
              <a:lumOff val="313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dsp:txBody>
      <dsp:txXfrm>
        <a:off x="1524000" y="0"/>
        <a:ext cx="1524000" cy="828205"/>
      </dsp:txXfrm>
    </dsp:sp>
    <dsp:sp modelId="{20210030-4E5B-451B-AEC6-1A5EA8F2E0D3}">
      <dsp:nvSpPr>
        <dsp:cNvPr id="0" name=""/>
        <dsp:cNvSpPr/>
      </dsp:nvSpPr>
      <dsp:spPr>
        <a:xfrm rot="10800000">
          <a:off x="0" y="1104273"/>
          <a:ext cx="1524000" cy="1104273"/>
        </a:xfrm>
        <a:prstGeom prst="round1Rect">
          <a:avLst/>
        </a:prstGeom>
        <a:gradFill rotWithShape="0">
          <a:gsLst>
            <a:gs pos="0">
              <a:schemeClr val="accent3">
                <a:hueOff val="-3720648"/>
                <a:satOff val="-20381"/>
                <a:lumOff val="6275"/>
                <a:alphaOff val="0"/>
                <a:tint val="83000"/>
                <a:shade val="100000"/>
                <a:alpha val="100000"/>
                <a:hueMod val="100000"/>
                <a:satMod val="220000"/>
                <a:lumMod val="90000"/>
              </a:schemeClr>
            </a:gs>
            <a:gs pos="76000">
              <a:schemeClr val="accent3">
                <a:hueOff val="-3720648"/>
                <a:satOff val="-20381"/>
                <a:lumOff val="6275"/>
                <a:alphaOff val="0"/>
                <a:shade val="100000"/>
              </a:schemeClr>
            </a:gs>
            <a:gs pos="100000">
              <a:schemeClr val="accent3">
                <a:hueOff val="-3720648"/>
                <a:satOff val="-20381"/>
                <a:lumOff val="6275"/>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3720648"/>
              <a:satOff val="-20381"/>
              <a:lumOff val="62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ERP</a:t>
          </a:r>
          <a:endParaRPr lang="zh-CN" altLang="en-US" sz="1400" kern="1200" dirty="0"/>
        </a:p>
      </dsp:txBody>
      <dsp:txXfrm rot="10800000">
        <a:off x="0" y="1380341"/>
        <a:ext cx="1524000" cy="828205"/>
      </dsp:txXfrm>
    </dsp:sp>
    <dsp:sp modelId="{7764CE79-B790-413C-9885-6243966FD676}">
      <dsp:nvSpPr>
        <dsp:cNvPr id="0" name=""/>
        <dsp:cNvSpPr/>
      </dsp:nvSpPr>
      <dsp:spPr>
        <a:xfrm rot="5400000">
          <a:off x="1733863" y="894410"/>
          <a:ext cx="1104273" cy="1524000"/>
        </a:xfrm>
        <a:prstGeom prst="round1Rect">
          <a:avLst/>
        </a:prstGeom>
        <a:gradFill rotWithShape="0">
          <a:gsLst>
            <a:gs pos="0">
              <a:schemeClr val="accent3">
                <a:hueOff val="-5580972"/>
                <a:satOff val="-30571"/>
                <a:lumOff val="9412"/>
                <a:alphaOff val="0"/>
                <a:tint val="83000"/>
                <a:shade val="100000"/>
                <a:alpha val="100000"/>
                <a:hueMod val="100000"/>
                <a:satMod val="220000"/>
                <a:lumMod val="90000"/>
              </a:schemeClr>
            </a:gs>
            <a:gs pos="76000">
              <a:schemeClr val="accent3">
                <a:hueOff val="-5580972"/>
                <a:satOff val="-30571"/>
                <a:lumOff val="9412"/>
                <a:alphaOff val="0"/>
                <a:shade val="100000"/>
              </a:schemeClr>
            </a:gs>
            <a:gs pos="100000">
              <a:schemeClr val="accent3">
                <a:hueOff val="-5580972"/>
                <a:satOff val="-30571"/>
                <a:lumOff val="9412"/>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5580972"/>
              <a:satOff val="-30571"/>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Others</a:t>
          </a:r>
          <a:endParaRPr lang="zh-CN" altLang="en-US" sz="1400" kern="1200" dirty="0"/>
        </a:p>
      </dsp:txBody>
      <dsp:txXfrm rot="-5400000">
        <a:off x="1524000" y="1380341"/>
        <a:ext cx="1524000" cy="828205"/>
      </dsp:txXfrm>
    </dsp:sp>
    <dsp:sp modelId="{F71FE5E0-F719-475A-A732-88FF4E1A2F56}">
      <dsp:nvSpPr>
        <dsp:cNvPr id="0" name=""/>
        <dsp:cNvSpPr/>
      </dsp:nvSpPr>
      <dsp:spPr>
        <a:xfrm>
          <a:off x="1066800" y="828205"/>
          <a:ext cx="914400" cy="552136"/>
        </a:xfrm>
        <a:prstGeom prst="roundRect">
          <a:avLst/>
        </a:prstGeom>
        <a:gradFill rotWithShape="0">
          <a:gsLst>
            <a:gs pos="0">
              <a:schemeClr val="accent3">
                <a:tint val="40000"/>
                <a:hueOff val="0"/>
                <a:satOff val="0"/>
                <a:lumOff val="0"/>
                <a:alphaOff val="0"/>
                <a:tint val="83000"/>
                <a:shade val="100000"/>
                <a:alpha val="100000"/>
                <a:hueMod val="100000"/>
                <a:satMod val="220000"/>
                <a:lumMod val="90000"/>
              </a:schemeClr>
            </a:gs>
            <a:gs pos="76000">
              <a:schemeClr val="accent3">
                <a:tint val="40000"/>
                <a:hueOff val="0"/>
                <a:satOff val="0"/>
                <a:lumOff val="0"/>
                <a:alphaOff val="0"/>
                <a:shade val="100000"/>
              </a:schemeClr>
            </a:gs>
            <a:gs pos="100000">
              <a:schemeClr val="accent3">
                <a:tint val="4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tint val="40000"/>
              <a:hueOff val="0"/>
              <a:satOff val="0"/>
              <a:lumOff val="0"/>
              <a:alphaOff val="0"/>
            </a:schemeClr>
          </a:contourClr>
        </a:sp3d>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Core System</a:t>
          </a:r>
          <a:endParaRPr lang="zh-CN" altLang="en-US" sz="1400" kern="1200" dirty="0"/>
        </a:p>
      </dsp:txBody>
      <dsp:txXfrm>
        <a:off x="1093753" y="855158"/>
        <a:ext cx="860494" cy="49823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2018/11/9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System Integration</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fontScale="77500" lnSpcReduction="20000"/>
          </a:bodyPr>
          <a:lstStyle/>
          <a:p>
            <a:r>
              <a:rPr lang="en-US" altLang="zh-CN" dirty="0" smtClean="0">
                <a:solidFill>
                  <a:schemeClr val="bg1"/>
                </a:solidFill>
              </a:rPr>
              <a:t>--- Methodologies and Approaches of Integration between OMNEX products and SAP ERP system</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Frontend</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989581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Design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1571383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Integration Feasibility Analysis</a:t>
            </a:r>
          </a:p>
          <a:p>
            <a:r>
              <a:rPr lang="en-US" altLang="zh-CN" dirty="0" smtClean="0"/>
              <a:t>System Integration Landscape</a:t>
            </a:r>
          </a:p>
          <a:p>
            <a:r>
              <a:rPr lang="en-US" altLang="zh-CN" dirty="0" smtClean="0"/>
              <a:t>System Integration Design</a:t>
            </a:r>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6" name="图片 5"/>
          <p:cNvPicPr>
            <a:picLocks noChangeAspect="1"/>
          </p:cNvPicPr>
          <p:nvPr/>
        </p:nvPicPr>
        <p:blipFill>
          <a:blip r:embed="rId2"/>
          <a:stretch>
            <a:fillRect/>
          </a:stretch>
        </p:blipFill>
        <p:spPr>
          <a:xfrm>
            <a:off x="245273" y="1000149"/>
            <a:ext cx="2162175" cy="609600"/>
          </a:xfrm>
          <a:prstGeom prst="rect">
            <a:avLst/>
          </a:prstGeom>
        </p:spPr>
      </p:pic>
      <p:pic>
        <p:nvPicPr>
          <p:cNvPr id="7" name="图片 6"/>
          <p:cNvPicPr>
            <a:picLocks noChangeAspect="1"/>
          </p:cNvPicPr>
          <p:nvPr/>
        </p:nvPicPr>
        <p:blipFill>
          <a:blip r:embed="rId3"/>
          <a:stretch>
            <a:fillRect/>
          </a:stretch>
        </p:blipFill>
        <p:spPr>
          <a:xfrm>
            <a:off x="2813014" y="1053285"/>
            <a:ext cx="2152650" cy="523875"/>
          </a:xfrm>
          <a:prstGeom prst="rect">
            <a:avLst/>
          </a:prstGeom>
        </p:spPr>
      </p:pic>
      <p:pic>
        <p:nvPicPr>
          <p:cNvPr id="8" name="图片 7"/>
          <p:cNvPicPr>
            <a:picLocks noChangeAspect="1"/>
          </p:cNvPicPr>
          <p:nvPr/>
        </p:nvPicPr>
        <p:blipFill>
          <a:blip r:embed="rId4"/>
          <a:stretch>
            <a:fillRect/>
          </a:stretch>
        </p:blipFill>
        <p:spPr>
          <a:xfrm>
            <a:off x="5596328" y="1044893"/>
            <a:ext cx="2638425" cy="561975"/>
          </a:xfrm>
          <a:prstGeom prst="rect">
            <a:avLst/>
          </a:prstGeom>
        </p:spPr>
      </p:pic>
      <p:pic>
        <p:nvPicPr>
          <p:cNvPr id="9" name="图片 8"/>
          <p:cNvPicPr>
            <a:picLocks noChangeAspect="1"/>
          </p:cNvPicPr>
          <p:nvPr/>
        </p:nvPicPr>
        <p:blipFill>
          <a:blip r:embed="rId5"/>
          <a:stretch>
            <a:fillRect/>
          </a:stretch>
        </p:blipFill>
        <p:spPr>
          <a:xfrm>
            <a:off x="323692" y="2061661"/>
            <a:ext cx="2266950" cy="561975"/>
          </a:xfrm>
          <a:prstGeom prst="rect">
            <a:avLst/>
          </a:prstGeom>
        </p:spPr>
      </p:pic>
      <p:pic>
        <p:nvPicPr>
          <p:cNvPr id="10" name="图片 9"/>
          <p:cNvPicPr>
            <a:picLocks noChangeAspect="1"/>
          </p:cNvPicPr>
          <p:nvPr/>
        </p:nvPicPr>
        <p:blipFill>
          <a:blip r:embed="rId6"/>
          <a:stretch>
            <a:fillRect/>
          </a:stretch>
        </p:blipFill>
        <p:spPr>
          <a:xfrm>
            <a:off x="2803489" y="2129353"/>
            <a:ext cx="1924050" cy="552450"/>
          </a:xfrm>
          <a:prstGeom prst="rect">
            <a:avLst/>
          </a:prstGeom>
        </p:spPr>
      </p:pic>
      <p:pic>
        <p:nvPicPr>
          <p:cNvPr id="11" name="图片 10"/>
          <p:cNvPicPr>
            <a:picLocks noChangeAspect="1"/>
          </p:cNvPicPr>
          <p:nvPr/>
        </p:nvPicPr>
        <p:blipFill>
          <a:blip r:embed="rId7"/>
          <a:stretch>
            <a:fillRect/>
          </a:stretch>
        </p:blipFill>
        <p:spPr>
          <a:xfrm>
            <a:off x="5643953" y="2123296"/>
            <a:ext cx="2590800" cy="504825"/>
          </a:xfrm>
          <a:prstGeom prst="rect">
            <a:avLst/>
          </a:prstGeom>
        </p:spPr>
      </p:pic>
      <p:pic>
        <p:nvPicPr>
          <p:cNvPr id="12" name="图片 11"/>
          <p:cNvPicPr>
            <a:picLocks noChangeAspect="1"/>
          </p:cNvPicPr>
          <p:nvPr/>
        </p:nvPicPr>
        <p:blipFill>
          <a:blip r:embed="rId8"/>
          <a:stretch>
            <a:fillRect/>
          </a:stretch>
        </p:blipFill>
        <p:spPr>
          <a:xfrm>
            <a:off x="323692" y="3281609"/>
            <a:ext cx="1962150" cy="533400"/>
          </a:xfrm>
          <a:prstGeom prst="rect">
            <a:avLst/>
          </a:prstGeom>
        </p:spPr>
      </p:pic>
      <p:pic>
        <p:nvPicPr>
          <p:cNvPr id="13" name="图片 12"/>
          <p:cNvPicPr>
            <a:picLocks noChangeAspect="1"/>
          </p:cNvPicPr>
          <p:nvPr/>
        </p:nvPicPr>
        <p:blipFill>
          <a:blip r:embed="rId9"/>
          <a:stretch>
            <a:fillRect/>
          </a:stretch>
        </p:blipFill>
        <p:spPr>
          <a:xfrm>
            <a:off x="2822539" y="3281609"/>
            <a:ext cx="1905000" cy="476250"/>
          </a:xfrm>
          <a:prstGeom prst="rect">
            <a:avLst/>
          </a:prstGeom>
        </p:spPr>
      </p:pic>
      <p:pic>
        <p:nvPicPr>
          <p:cNvPr id="14" name="图片 13"/>
          <p:cNvPicPr>
            <a:picLocks noChangeAspect="1"/>
          </p:cNvPicPr>
          <p:nvPr/>
        </p:nvPicPr>
        <p:blipFill>
          <a:blip r:embed="rId10"/>
          <a:stretch>
            <a:fillRect/>
          </a:stretch>
        </p:blipFill>
        <p:spPr>
          <a:xfrm>
            <a:off x="5643953" y="3281609"/>
            <a:ext cx="1933575" cy="523875"/>
          </a:xfrm>
          <a:prstGeom prst="rect">
            <a:avLst/>
          </a:prstGeom>
        </p:spPr>
      </p:pic>
      <p:pic>
        <p:nvPicPr>
          <p:cNvPr id="15" name="图片 14"/>
          <p:cNvPicPr>
            <a:picLocks noChangeAspect="1"/>
          </p:cNvPicPr>
          <p:nvPr/>
        </p:nvPicPr>
        <p:blipFill>
          <a:blip r:embed="rId11"/>
          <a:stretch>
            <a:fillRect/>
          </a:stretch>
        </p:blipFill>
        <p:spPr>
          <a:xfrm>
            <a:off x="245273" y="4299942"/>
            <a:ext cx="2162175" cy="561975"/>
          </a:xfrm>
          <a:prstGeom prst="rect">
            <a:avLst/>
          </a:prstGeom>
        </p:spPr>
      </p:pic>
    </p:spTree>
    <p:extLst>
      <p:ext uri="{BB962C8B-B14F-4D97-AF65-F5344CB8AC3E}">
        <p14:creationId xmlns:p14="http://schemas.microsoft.com/office/powerpoint/2010/main" val="3181365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Omnex products will also need to consume the master data (like supplier information, parts information, and etc.)</a:t>
            </a:r>
          </a:p>
          <a:p>
            <a:pPr lvl="1"/>
            <a:r>
              <a:rPr lang="en-US" altLang="zh-CN" sz="1600" dirty="0" smtClean="0"/>
              <a:t>The integration between Omnex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a:t>
            </a:r>
            <a:r>
              <a:rPr lang="en-US" altLang="zh-CN" sz="1600" dirty="0" err="1" smtClean="0"/>
              <a:t>Omenx</a:t>
            </a:r>
            <a:r>
              <a:rPr lang="en-US" altLang="zh-CN" sz="1600" dirty="0" smtClean="0"/>
              <a:t>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1393249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p>
          <a:p>
            <a:pPr lvl="1"/>
            <a:r>
              <a:rPr lang="en-US" altLang="zh-CN" sz="1600" dirty="0" smtClean="0"/>
              <a:t>To research and address the most common master data that will be consumed by </a:t>
            </a:r>
            <a:r>
              <a:rPr lang="en-US" altLang="zh-CN" sz="1600" dirty="0" err="1" smtClean="0"/>
              <a:t>Omenx</a:t>
            </a:r>
            <a:r>
              <a:rPr lang="en-US" altLang="zh-CN" sz="1600" dirty="0" smtClean="0"/>
              <a:t> products (such as supplier info, parts info) in ERP system.</a:t>
            </a:r>
          </a:p>
          <a:p>
            <a:pPr lvl="1"/>
            <a:r>
              <a:rPr lang="en-US" altLang="zh-CN" sz="1600" dirty="0" smtClean="0"/>
              <a:t>To identify the most popular and stable data transfer protocols in the integration scenario.</a:t>
            </a:r>
          </a:p>
          <a:p>
            <a:pPr lvl="1"/>
            <a:r>
              <a:rPr lang="en-US" altLang="zh-CN" sz="1600" dirty="0" smtClean="0"/>
              <a:t>The integration between Omnex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Omnex products.</a:t>
            </a:r>
          </a:p>
          <a:p>
            <a:pPr lvl="1"/>
            <a:r>
              <a:rPr lang="en-US" altLang="zh-CN" sz="1600" dirty="0" smtClean="0"/>
              <a:t>The integration approach should be built at product level and can be reused in most of the implement project in the feature.</a:t>
            </a:r>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3996453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433639" y="1091991"/>
            <a:ext cx="1789967" cy="2317641"/>
          </a:xfrm>
          <a:prstGeom prst="rect">
            <a:avLst/>
          </a:prstGeom>
          <a:solidFill>
            <a:schemeClr val="accent4">
              <a:lumMod val="20000"/>
              <a:lumOff val="8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tx1"/>
                </a:solidFill>
              </a:rPr>
              <a:t>?</a:t>
            </a:r>
            <a:endParaRPr lang="zh-CN" altLang="en-US" sz="9600" dirty="0">
              <a:solidFill>
                <a:schemeClr val="tx1"/>
              </a:solidFill>
            </a:endParaRPr>
          </a:p>
        </p:txBody>
      </p:sp>
      <p:sp>
        <p:nvSpPr>
          <p:cNvPr id="41" name="矩形 40"/>
          <p:cNvSpPr/>
          <p:nvPr/>
        </p:nvSpPr>
        <p:spPr>
          <a:xfrm>
            <a:off x="3430505" y="3502773"/>
            <a:ext cx="1789967" cy="1485350"/>
          </a:xfrm>
          <a:prstGeom prst="rect">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solidFill>
                  <a:schemeClr val="tx1"/>
                </a:solidFill>
              </a:rPr>
              <a:t>?</a:t>
            </a:r>
            <a:endParaRPr lang="zh-CN" altLang="en-US" sz="8000" dirty="0">
              <a:solidFill>
                <a:schemeClr val="tx1"/>
              </a:solidFill>
            </a:endParaRPr>
          </a:p>
        </p:txBody>
      </p:sp>
      <p:sp>
        <p:nvSpPr>
          <p:cNvPr id="2" name="标题 1"/>
          <p:cNvSpPr>
            <a:spLocks noGrp="1"/>
          </p:cNvSpPr>
          <p:nvPr>
            <p:ph type="title"/>
          </p:nvPr>
        </p:nvSpPr>
        <p:spPr/>
        <p:txBody>
          <a:bodyPr/>
          <a:lstStyle/>
          <a:p>
            <a:r>
              <a:rPr lang="en-US" altLang="zh-CN" dirty="0"/>
              <a:t>System Integration Feasibility </a:t>
            </a:r>
            <a:r>
              <a:rPr lang="en-US" altLang="zh-CN" dirty="0" smtClean="0"/>
              <a:t>Analysis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graphicFrame>
        <p:nvGraphicFramePr>
          <p:cNvPr id="7" name="图示 6"/>
          <p:cNvGraphicFramePr/>
          <p:nvPr>
            <p:extLst>
              <p:ext uri="{D42A27DB-BD31-4B8C-83A1-F6EECF244321}">
                <p14:modId xmlns:p14="http://schemas.microsoft.com/office/powerpoint/2010/main" val="273784256"/>
              </p:ext>
            </p:extLst>
          </p:nvPr>
        </p:nvGraphicFramePr>
        <p:xfrm>
          <a:off x="5508104" y="1091991"/>
          <a:ext cx="3048000" cy="22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0" y="3409633"/>
            <a:ext cx="9144000" cy="98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12" y="1146114"/>
            <a:ext cx="3960440" cy="2136965"/>
            <a:chOff x="738498" y="936984"/>
            <a:chExt cx="2365715" cy="2888277"/>
          </a:xfrm>
        </p:grpSpPr>
        <p:sp>
          <p:nvSpPr>
            <p:cNvPr id="11" name="任意多边形 10"/>
            <p:cNvSpPr/>
            <p:nvPr/>
          </p:nvSpPr>
          <p:spPr>
            <a:xfrm>
              <a:off x="1781778"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APQP/PPAP</a:t>
              </a:r>
              <a:endParaRPr lang="zh-CN" altLang="en-US" sz="900" kern="1200" dirty="0"/>
            </a:p>
          </p:txBody>
        </p:sp>
        <p:sp>
          <p:nvSpPr>
            <p:cNvPr id="12" name="矩形 11"/>
            <p:cNvSpPr/>
            <p:nvPr/>
          </p:nvSpPr>
          <p:spPr>
            <a:xfrm>
              <a:off x="2370842" y="1068414"/>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1164326"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4" name="任意多边形 13"/>
            <p:cNvSpPr/>
            <p:nvPr/>
          </p:nvSpPr>
          <p:spPr>
            <a:xfrm>
              <a:off x="1471869"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MSA</a:t>
              </a:r>
              <a:endParaRPr lang="zh-CN" altLang="en-US" sz="900" kern="1200" dirty="0"/>
            </a:p>
          </p:txBody>
        </p:sp>
        <p:sp>
          <p:nvSpPr>
            <p:cNvPr id="15" name="矩形 14"/>
            <p:cNvSpPr/>
            <p:nvPr/>
          </p:nvSpPr>
          <p:spPr>
            <a:xfrm>
              <a:off x="738498" y="1626197"/>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2089321"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7" name="任意多边形 16"/>
            <p:cNvSpPr/>
            <p:nvPr/>
          </p:nvSpPr>
          <p:spPr>
            <a:xfrm>
              <a:off x="1781778"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BOSS</a:t>
              </a:r>
              <a:endParaRPr lang="zh-CN" altLang="en-US" sz="900" kern="1200" dirty="0"/>
            </a:p>
          </p:txBody>
        </p:sp>
        <p:sp>
          <p:nvSpPr>
            <p:cNvPr id="18" name="矩形 17"/>
            <p:cNvSpPr/>
            <p:nvPr/>
          </p:nvSpPr>
          <p:spPr>
            <a:xfrm>
              <a:off x="2370842" y="2183980"/>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1164326"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20" name="任意多边形 19"/>
            <p:cNvSpPr/>
            <p:nvPr/>
          </p:nvSpPr>
          <p:spPr>
            <a:xfrm>
              <a:off x="1471869"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DOC</a:t>
              </a:r>
              <a:endParaRPr lang="zh-CN" altLang="en-US" sz="900" kern="1200" dirty="0"/>
            </a:p>
          </p:txBody>
        </p:sp>
        <p:sp>
          <p:nvSpPr>
            <p:cNvPr id="21" name="矩形 20"/>
            <p:cNvSpPr/>
            <p:nvPr/>
          </p:nvSpPr>
          <p:spPr>
            <a:xfrm>
              <a:off x="738498" y="2741763"/>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2089321"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r>
                <a:rPr lang="en-US" altLang="zh-CN" sz="2800" kern="1200" dirty="0" smtClean="0"/>
                <a:t>…</a:t>
              </a:r>
              <a:endParaRPr lang="zh-CN" altLang="en-US" sz="2800" kern="1200" dirty="0"/>
            </a:p>
          </p:txBody>
        </p:sp>
        <p:sp>
          <p:nvSpPr>
            <p:cNvPr id="23" name="任意多边形 22"/>
            <p:cNvSpPr/>
            <p:nvPr/>
          </p:nvSpPr>
          <p:spPr>
            <a:xfrm>
              <a:off x="1781778"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AUDIT</a:t>
              </a:r>
              <a:endParaRPr lang="zh-CN" altLang="en-US" sz="900" kern="1200" dirty="0"/>
            </a:p>
          </p:txBody>
        </p:sp>
        <p:sp>
          <p:nvSpPr>
            <p:cNvPr id="24" name="矩形 23"/>
            <p:cNvSpPr/>
            <p:nvPr/>
          </p:nvSpPr>
          <p:spPr>
            <a:xfrm>
              <a:off x="2370842" y="3299547"/>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任意多边形 24"/>
            <p:cNvSpPr/>
            <p:nvPr/>
          </p:nvSpPr>
          <p:spPr>
            <a:xfrm>
              <a:off x="1164326"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grpSp>
      <p:cxnSp>
        <p:nvCxnSpPr>
          <p:cNvPr id="27" name="直接连接符 26"/>
          <p:cNvCxnSpPr/>
          <p:nvPr/>
        </p:nvCxnSpPr>
        <p:spPr>
          <a:xfrm>
            <a:off x="34198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23467" y="3520403"/>
            <a:ext cx="3396406" cy="1200329"/>
          </a:xfrm>
          <a:prstGeom prst="rect">
            <a:avLst/>
          </a:prstGeom>
          <a:noFill/>
        </p:spPr>
        <p:txBody>
          <a:bodyPr wrap="square" rtlCol="0">
            <a:spAutoFit/>
          </a:bodyPr>
          <a:lstStyle/>
          <a:p>
            <a:pPr marL="342900" indent="-342900">
              <a:buAutoNum type="arabicPeriod"/>
            </a:pPr>
            <a:r>
              <a:rPr lang="en-US" altLang="zh-CN" sz="1200" dirty="0" smtClean="0"/>
              <a:t>Web based multi functions application.</a:t>
            </a:r>
          </a:p>
          <a:p>
            <a:pPr marL="342900" indent="-342900">
              <a:buAutoNum type="arabicPeriod"/>
            </a:pPr>
            <a:r>
              <a:rPr lang="en-US" altLang="zh-CN" sz="1200" dirty="0" smtClean="0"/>
              <a:t>Consume the master data of firm core system.</a:t>
            </a:r>
          </a:p>
          <a:p>
            <a:pPr marL="342900" indent="-342900">
              <a:buAutoNum type="arabicPeriod"/>
            </a:pPr>
            <a:r>
              <a:rPr lang="en-US" altLang="zh-CN" sz="1200" dirty="0" smtClean="0"/>
              <a:t>Can be accessed by external users or customers.</a:t>
            </a:r>
          </a:p>
          <a:p>
            <a:pPr marL="342900" indent="-342900">
              <a:buAutoNum type="arabicPeriod"/>
            </a:pPr>
            <a:r>
              <a:rPr lang="en-US" altLang="zh-CN" sz="1200" dirty="0" smtClean="0"/>
              <a:t>Can be deployed on public/private cloud.</a:t>
            </a:r>
          </a:p>
          <a:p>
            <a:pPr marL="342900" indent="-342900">
              <a:buAutoNum type="arabicPeriod"/>
            </a:pPr>
            <a:endParaRPr lang="zh-CN" altLang="en-US" sz="1200" dirty="0"/>
          </a:p>
        </p:txBody>
      </p:sp>
      <p:sp>
        <p:nvSpPr>
          <p:cNvPr id="30" name="文本框 29"/>
          <p:cNvSpPr txBox="1"/>
          <p:nvPr/>
        </p:nvSpPr>
        <p:spPr>
          <a:xfrm>
            <a:off x="5246163" y="3507854"/>
            <a:ext cx="3790333" cy="1384995"/>
          </a:xfrm>
          <a:prstGeom prst="rect">
            <a:avLst/>
          </a:prstGeom>
          <a:noFill/>
        </p:spPr>
        <p:txBody>
          <a:bodyPr wrap="square" rtlCol="0">
            <a:spAutoFit/>
          </a:bodyPr>
          <a:lstStyle/>
          <a:p>
            <a:pPr marL="342900" indent="-342900">
              <a:buAutoNum type="arabicPeriod"/>
            </a:pPr>
            <a:r>
              <a:rPr lang="en-US" altLang="zh-CN" sz="1200" dirty="0" smtClean="0"/>
              <a:t>Internal core business system, could be built base on special technology.</a:t>
            </a:r>
          </a:p>
          <a:p>
            <a:pPr marL="342900" indent="-342900">
              <a:buAutoNum type="arabicPeriod"/>
            </a:pPr>
            <a:r>
              <a:rPr lang="en-US" altLang="zh-CN" sz="1200" dirty="0" smtClean="0"/>
              <a:t>The leading system of master data.</a:t>
            </a:r>
          </a:p>
          <a:p>
            <a:pPr marL="342900" indent="-342900">
              <a:buAutoNum type="arabicPeriod"/>
            </a:pPr>
            <a:r>
              <a:rPr lang="en-US" altLang="zh-CN" sz="1200" dirty="0" smtClean="0"/>
              <a:t>Can be accessed by internal users inside the company network only.</a:t>
            </a:r>
          </a:p>
          <a:p>
            <a:pPr marL="342900" indent="-342900">
              <a:buAutoNum type="arabicPeriod"/>
            </a:pPr>
            <a:r>
              <a:rPr lang="en-US" altLang="zh-CN" sz="1200" dirty="0" smtClean="0"/>
              <a:t>Deployed inside the company network.</a:t>
            </a:r>
          </a:p>
          <a:p>
            <a:pPr marL="342900" indent="-342900">
              <a:buAutoNum type="arabicPeriod"/>
            </a:pPr>
            <a:endParaRPr lang="zh-CN" altLang="en-US" sz="1200" dirty="0"/>
          </a:p>
        </p:txBody>
      </p:sp>
      <p:sp>
        <p:nvSpPr>
          <p:cNvPr id="31" name="左右箭头 30"/>
          <p:cNvSpPr/>
          <p:nvPr/>
        </p:nvSpPr>
        <p:spPr>
          <a:xfrm>
            <a:off x="3451771" y="1098077"/>
            <a:ext cx="1758069" cy="57590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smtClean="0"/>
              <a:t>Data Exchange</a:t>
            </a:r>
            <a:endParaRPr lang="zh-CN" altLang="en-US" sz="1600" dirty="0"/>
          </a:p>
        </p:txBody>
      </p:sp>
      <p:sp>
        <p:nvSpPr>
          <p:cNvPr id="32" name="左右箭头 31"/>
          <p:cNvSpPr/>
          <p:nvPr/>
        </p:nvSpPr>
        <p:spPr>
          <a:xfrm>
            <a:off x="3451770" y="1708279"/>
            <a:ext cx="1758069" cy="575907"/>
          </a:xfrm>
          <a:prstGeom prst="lef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Functions Invoke</a:t>
            </a:r>
            <a:endParaRPr lang="zh-CN" altLang="en-US" sz="1400" dirty="0"/>
          </a:p>
        </p:txBody>
      </p:sp>
      <p:cxnSp>
        <p:nvCxnSpPr>
          <p:cNvPr id="33" name="直接连接符 32"/>
          <p:cNvCxnSpPr/>
          <p:nvPr/>
        </p:nvCxnSpPr>
        <p:spPr>
          <a:xfrm>
            <a:off x="52200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云形 34"/>
          <p:cNvSpPr/>
          <p:nvPr/>
        </p:nvSpPr>
        <p:spPr>
          <a:xfrm>
            <a:off x="3590669" y="2446113"/>
            <a:ext cx="1480269" cy="670490"/>
          </a:xfrm>
          <a:prstGeom prst="cloud">
            <a:avLst/>
          </a:prstGeom>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smtClean="0"/>
              <a:t>Security Control</a:t>
            </a:r>
            <a:endParaRPr lang="zh-CN" altLang="en-US" sz="1600" dirty="0"/>
          </a:p>
        </p:txBody>
      </p:sp>
      <p:sp>
        <p:nvSpPr>
          <p:cNvPr id="36" name="双大括号 35"/>
          <p:cNvSpPr/>
          <p:nvPr/>
        </p:nvSpPr>
        <p:spPr>
          <a:xfrm>
            <a:off x="3955558" y="864824"/>
            <a:ext cx="755576" cy="2150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DMZ</a:t>
            </a:r>
            <a:endParaRPr lang="zh-CN" altLang="en-US" dirty="0"/>
          </a:p>
        </p:txBody>
      </p:sp>
      <p:sp>
        <p:nvSpPr>
          <p:cNvPr id="37" name="椭圆 36"/>
          <p:cNvSpPr/>
          <p:nvPr/>
        </p:nvSpPr>
        <p:spPr>
          <a:xfrm>
            <a:off x="3718735" y="3587806"/>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Open</a:t>
            </a:r>
            <a:endParaRPr lang="zh-CN" altLang="en-US" sz="1050" dirty="0"/>
          </a:p>
        </p:txBody>
      </p:sp>
      <p:sp>
        <p:nvSpPr>
          <p:cNvPr id="38" name="椭圆 37"/>
          <p:cNvSpPr/>
          <p:nvPr/>
        </p:nvSpPr>
        <p:spPr>
          <a:xfrm>
            <a:off x="3718735" y="3943864"/>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Security</a:t>
            </a:r>
            <a:endParaRPr lang="zh-CN" altLang="en-US" sz="1050" dirty="0"/>
          </a:p>
        </p:txBody>
      </p:sp>
      <p:sp>
        <p:nvSpPr>
          <p:cNvPr id="39" name="椭圆 38"/>
          <p:cNvSpPr/>
          <p:nvPr/>
        </p:nvSpPr>
        <p:spPr>
          <a:xfrm>
            <a:off x="3718735" y="4298017"/>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Performance</a:t>
            </a:r>
            <a:endParaRPr lang="zh-CN" altLang="en-US" sz="1050" dirty="0"/>
          </a:p>
        </p:txBody>
      </p:sp>
      <p:sp>
        <p:nvSpPr>
          <p:cNvPr id="40" name="椭圆 39"/>
          <p:cNvSpPr/>
          <p:nvPr/>
        </p:nvSpPr>
        <p:spPr>
          <a:xfrm>
            <a:off x="3718735" y="4650988"/>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Extendable</a:t>
            </a:r>
            <a:endParaRPr lang="zh-CN" altLang="en-US" sz="1050" dirty="0"/>
          </a:p>
        </p:txBody>
      </p:sp>
      <p:sp>
        <p:nvSpPr>
          <p:cNvPr id="43" name="文本框 42"/>
          <p:cNvSpPr txBox="1"/>
          <p:nvPr/>
        </p:nvSpPr>
        <p:spPr>
          <a:xfrm>
            <a:off x="-4754" y="1281919"/>
            <a:ext cx="461665" cy="1804340"/>
          </a:xfrm>
          <a:prstGeom prst="rect">
            <a:avLst/>
          </a:prstGeom>
          <a:noFill/>
        </p:spPr>
        <p:txBody>
          <a:bodyPr vert="eaVert" wrap="none" rtlCol="0">
            <a:spAutoFit/>
          </a:bodyPr>
          <a:lstStyle/>
          <a:p>
            <a:r>
              <a:rPr lang="en-US" altLang="zh-CN" dirty="0" smtClean="0"/>
              <a:t>OMNEX Products</a:t>
            </a:r>
            <a:endParaRPr lang="zh-CN" altLang="en-US" dirty="0"/>
          </a:p>
        </p:txBody>
      </p:sp>
      <p:sp>
        <p:nvSpPr>
          <p:cNvPr id="44" name="文本框 43"/>
          <p:cNvSpPr txBox="1"/>
          <p:nvPr/>
        </p:nvSpPr>
        <p:spPr>
          <a:xfrm>
            <a:off x="8632609" y="1269095"/>
            <a:ext cx="461665" cy="1817164"/>
          </a:xfrm>
          <a:prstGeom prst="rect">
            <a:avLst/>
          </a:prstGeom>
          <a:noFill/>
        </p:spPr>
        <p:txBody>
          <a:bodyPr vert="eaVert" wrap="none" rtlCol="0">
            <a:spAutoFit/>
          </a:bodyPr>
          <a:lstStyle/>
          <a:p>
            <a:r>
              <a:rPr lang="en-US" altLang="zh-CN" dirty="0" smtClean="0"/>
              <a:t>Customer Systems</a:t>
            </a:r>
            <a:endParaRPr lang="zh-CN" altLang="en-US" dirty="0"/>
          </a:p>
        </p:txBody>
      </p:sp>
    </p:spTree>
    <p:extLst>
      <p:ext uri="{BB962C8B-B14F-4D97-AF65-F5344CB8AC3E}">
        <p14:creationId xmlns:p14="http://schemas.microsoft.com/office/powerpoint/2010/main" val="201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500" fill="hold"/>
                                        <p:tgtEl>
                                          <p:spTgt spid="39"/>
                                        </p:tgtEl>
                                        <p:attrNameLst>
                                          <p:attrName>ppt_x</p:attrName>
                                        </p:attrNameLst>
                                      </p:cBhvr>
                                      <p:tavLst>
                                        <p:tav tm="0">
                                          <p:val>
                                            <p:strVal val="#ppt_x"/>
                                          </p:val>
                                        </p:tav>
                                        <p:tav tm="100000">
                                          <p:val>
                                            <p:strVal val="#ppt_x"/>
                                          </p:val>
                                        </p:tav>
                                      </p:tavLst>
                                    </p:anim>
                                    <p:anim calcmode="lin" valueType="num">
                                      <p:cBhvr additive="base">
                                        <p:cTn id="3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ppt_x"/>
                                          </p:val>
                                        </p:tav>
                                        <p:tav tm="100000">
                                          <p:val>
                                            <p:strVal val="#ppt_x"/>
                                          </p:val>
                                        </p:tav>
                                      </p:tavLst>
                                    </p:anim>
                                    <p:anim calcmode="lin" valueType="num">
                                      <p:cBhvr additive="base">
                                        <p:cTn id="4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3995936" y="1983466"/>
            <a:ext cx="1008112"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sp>
        <p:nvSpPr>
          <p:cNvPr id="2" name="标题 1"/>
          <p:cNvSpPr>
            <a:spLocks noGrp="1"/>
          </p:cNvSpPr>
          <p:nvPr>
            <p:ph type="title"/>
          </p:nvPr>
        </p:nvSpPr>
        <p:spPr/>
        <p:txBody>
          <a:bodyPr/>
          <a:lstStyle/>
          <a:p>
            <a:r>
              <a:rPr lang="en-US" altLang="zh-CN" dirty="0"/>
              <a:t>System Integration </a:t>
            </a:r>
            <a:r>
              <a:rPr lang="en-US" altLang="zh-CN" dirty="0" smtClean="0"/>
              <a:t>Landscape - Overview</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6" name="矩形 5"/>
          <p:cNvSpPr/>
          <p:nvPr/>
        </p:nvSpPr>
        <p:spPr>
          <a:xfrm>
            <a:off x="251520" y="1983466"/>
            <a:ext cx="3600400"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任意多边形 7"/>
          <p:cNvSpPr/>
          <p:nvPr/>
        </p:nvSpPr>
        <p:spPr>
          <a:xfrm>
            <a:off x="323528"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APQP/PPAP</a:t>
            </a:r>
            <a:endParaRPr lang="zh-CN" altLang="en-US" sz="900" dirty="0"/>
          </a:p>
        </p:txBody>
      </p:sp>
      <p:sp>
        <p:nvSpPr>
          <p:cNvPr id="9" name="任意多边形 8"/>
          <p:cNvSpPr/>
          <p:nvPr/>
        </p:nvSpPr>
        <p:spPr>
          <a:xfrm>
            <a:off x="1308542"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BOSS</a:t>
            </a:r>
            <a:endParaRPr lang="zh-CN" altLang="en-US" sz="900" dirty="0"/>
          </a:p>
        </p:txBody>
      </p:sp>
      <p:sp>
        <p:nvSpPr>
          <p:cNvPr id="10" name="任意多边形 9"/>
          <p:cNvSpPr/>
          <p:nvPr/>
        </p:nvSpPr>
        <p:spPr>
          <a:xfrm>
            <a:off x="2287124"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AUDIT</a:t>
            </a:r>
            <a:endParaRPr lang="zh-CN" altLang="en-US" sz="900" dirty="0"/>
          </a:p>
        </p:txBody>
      </p:sp>
      <p:sp>
        <p:nvSpPr>
          <p:cNvPr id="11" name="任意多边形 10"/>
          <p:cNvSpPr/>
          <p:nvPr/>
        </p:nvSpPr>
        <p:spPr>
          <a:xfrm>
            <a:off x="323528" y="296880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DOCUMENT</a:t>
            </a:r>
            <a:endParaRPr lang="zh-CN" altLang="en-US" sz="900" dirty="0"/>
          </a:p>
        </p:txBody>
      </p:sp>
      <p:sp>
        <p:nvSpPr>
          <p:cNvPr id="12" name="任意多边形 11"/>
          <p:cNvSpPr/>
          <p:nvPr/>
        </p:nvSpPr>
        <p:spPr>
          <a:xfrm>
            <a:off x="1308542" y="2968805"/>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3" name="任意多边形 12"/>
          <p:cNvSpPr/>
          <p:nvPr/>
        </p:nvSpPr>
        <p:spPr>
          <a:xfrm>
            <a:off x="2287124" y="296880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4" name="任意多边形 13"/>
          <p:cNvSpPr/>
          <p:nvPr/>
        </p:nvSpPr>
        <p:spPr>
          <a:xfrm>
            <a:off x="323528" y="348665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TPM</a:t>
            </a:r>
            <a:endParaRPr lang="zh-CN" altLang="en-US" sz="900" dirty="0"/>
          </a:p>
        </p:txBody>
      </p:sp>
      <p:sp>
        <p:nvSpPr>
          <p:cNvPr id="15" name="任意多边形 14"/>
          <p:cNvSpPr/>
          <p:nvPr/>
        </p:nvSpPr>
        <p:spPr>
          <a:xfrm>
            <a:off x="1308542" y="349857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INSPECTION</a:t>
            </a:r>
            <a:endParaRPr lang="zh-CN" altLang="en-US" sz="900" dirty="0"/>
          </a:p>
        </p:txBody>
      </p:sp>
      <p:sp>
        <p:nvSpPr>
          <p:cNvPr id="16" name="任意多边形 15"/>
          <p:cNvSpPr/>
          <p:nvPr/>
        </p:nvSpPr>
        <p:spPr>
          <a:xfrm>
            <a:off x="2287124" y="351606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7" name="矩形 16"/>
          <p:cNvSpPr/>
          <p:nvPr/>
        </p:nvSpPr>
        <p:spPr>
          <a:xfrm>
            <a:off x="5132922" y="1983466"/>
            <a:ext cx="36004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sp>
        <p:nvSpPr>
          <p:cNvPr id="20" name="任意多边形 19"/>
          <p:cNvSpPr/>
          <p:nvPr/>
        </p:nvSpPr>
        <p:spPr>
          <a:xfrm>
            <a:off x="5197506"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SRM</a:t>
            </a:r>
            <a:endParaRPr lang="zh-CN" altLang="en-US" sz="900" kern="1200" dirty="0"/>
          </a:p>
        </p:txBody>
      </p:sp>
      <p:sp>
        <p:nvSpPr>
          <p:cNvPr id="21" name="任意多边形 20"/>
          <p:cNvSpPr/>
          <p:nvPr/>
        </p:nvSpPr>
        <p:spPr>
          <a:xfrm>
            <a:off x="6053837"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CRM</a:t>
            </a:r>
            <a:endParaRPr lang="zh-CN" altLang="en-US" sz="900" kern="1200" dirty="0"/>
          </a:p>
        </p:txBody>
      </p:sp>
      <p:sp>
        <p:nvSpPr>
          <p:cNvPr id="22" name="任意多边形 21"/>
          <p:cNvSpPr/>
          <p:nvPr/>
        </p:nvSpPr>
        <p:spPr>
          <a:xfrm>
            <a:off x="6910168"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ERP</a:t>
            </a:r>
            <a:endParaRPr lang="zh-CN" altLang="en-US" sz="900" kern="1200" dirty="0"/>
          </a:p>
        </p:txBody>
      </p:sp>
      <p:sp>
        <p:nvSpPr>
          <p:cNvPr id="23" name="任意多边形 22"/>
          <p:cNvSpPr/>
          <p:nvPr/>
        </p:nvSpPr>
        <p:spPr>
          <a:xfrm>
            <a:off x="7766499"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Other System</a:t>
            </a:r>
            <a:endParaRPr lang="zh-CN" altLang="en-US" sz="900" kern="1200" dirty="0"/>
          </a:p>
        </p:txBody>
      </p:sp>
      <p:sp>
        <p:nvSpPr>
          <p:cNvPr id="25" name="左箭头 24"/>
          <p:cNvSpPr/>
          <p:nvPr/>
        </p:nvSpPr>
        <p:spPr>
          <a:xfrm>
            <a:off x="3878982" y="2211710"/>
            <a:ext cx="1226544" cy="591147"/>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6" name="双大括号 25"/>
          <p:cNvSpPr/>
          <p:nvPr/>
        </p:nvSpPr>
        <p:spPr>
          <a:xfrm>
            <a:off x="4218083" y="238653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Initial Load</a:t>
            </a:r>
            <a:endParaRPr lang="zh-CN" altLang="en-US" sz="700" u="sng" dirty="0"/>
          </a:p>
        </p:txBody>
      </p:sp>
      <p:sp>
        <p:nvSpPr>
          <p:cNvPr id="27" name="左箭头 26"/>
          <p:cNvSpPr/>
          <p:nvPr/>
        </p:nvSpPr>
        <p:spPr>
          <a:xfrm>
            <a:off x="3873500" y="2715766"/>
            <a:ext cx="1226544" cy="602956"/>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8" name="双大括号 27"/>
          <p:cNvSpPr/>
          <p:nvPr/>
        </p:nvSpPr>
        <p:spPr>
          <a:xfrm>
            <a:off x="4212601" y="290289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Delta Load</a:t>
            </a:r>
            <a:endParaRPr lang="zh-CN" altLang="en-US" sz="700" u="sng" dirty="0"/>
          </a:p>
        </p:txBody>
      </p:sp>
      <p:sp>
        <p:nvSpPr>
          <p:cNvPr id="29" name="下弧形箭头 28"/>
          <p:cNvSpPr/>
          <p:nvPr/>
        </p:nvSpPr>
        <p:spPr>
          <a:xfrm>
            <a:off x="2915816" y="4178229"/>
            <a:ext cx="3024336" cy="697777"/>
          </a:xfrm>
          <a:prstGeom prst="curved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双大括号 29"/>
          <p:cNvSpPr/>
          <p:nvPr/>
        </p:nvSpPr>
        <p:spPr>
          <a:xfrm>
            <a:off x="3419872" y="4338516"/>
            <a:ext cx="1897199" cy="358325"/>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900" u="sng" dirty="0" smtClean="0"/>
              <a:t>Business Objects can be leveraged by Core business System</a:t>
            </a:r>
            <a:endParaRPr lang="zh-CN" altLang="en-US" sz="900" u="sng" dirty="0"/>
          </a:p>
        </p:txBody>
      </p:sp>
      <p:sp>
        <p:nvSpPr>
          <p:cNvPr id="31" name="流程图: 磁盘 30"/>
          <p:cNvSpPr/>
          <p:nvPr/>
        </p:nvSpPr>
        <p:spPr>
          <a:xfrm>
            <a:off x="524608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 Info</a:t>
            </a:r>
            <a:endParaRPr lang="zh-CN" altLang="en-US" sz="1200" dirty="0"/>
          </a:p>
        </p:txBody>
      </p:sp>
      <p:sp>
        <p:nvSpPr>
          <p:cNvPr id="32" name="流程图: 磁盘 31"/>
          <p:cNvSpPr/>
          <p:nvPr/>
        </p:nvSpPr>
        <p:spPr>
          <a:xfrm>
            <a:off x="756072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Parts Info</a:t>
            </a:r>
            <a:endParaRPr lang="zh-CN" altLang="en-US" sz="1200" dirty="0"/>
          </a:p>
        </p:txBody>
      </p:sp>
      <p:sp>
        <p:nvSpPr>
          <p:cNvPr id="33" name="流程图: 磁盘 32"/>
          <p:cNvSpPr/>
          <p:nvPr/>
        </p:nvSpPr>
        <p:spPr>
          <a:xfrm>
            <a:off x="640340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Equipment Info</a:t>
            </a:r>
            <a:endParaRPr lang="zh-CN" altLang="en-US" sz="1200" dirty="0"/>
          </a:p>
        </p:txBody>
      </p:sp>
      <p:sp>
        <p:nvSpPr>
          <p:cNvPr id="34" name="流程图: 磁盘 33"/>
          <p:cNvSpPr/>
          <p:nvPr/>
        </p:nvSpPr>
        <p:spPr>
          <a:xfrm>
            <a:off x="5844593"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Info</a:t>
            </a:r>
            <a:endParaRPr lang="zh-CN" altLang="en-US" sz="1200" dirty="0"/>
          </a:p>
        </p:txBody>
      </p:sp>
      <p:sp>
        <p:nvSpPr>
          <p:cNvPr id="35" name="流程图: 磁盘 34"/>
          <p:cNvSpPr/>
          <p:nvPr/>
        </p:nvSpPr>
        <p:spPr>
          <a:xfrm>
            <a:off x="7010944"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Other Info</a:t>
            </a:r>
            <a:endParaRPr lang="zh-CN" altLang="en-US" sz="1200" dirty="0"/>
          </a:p>
        </p:txBody>
      </p:sp>
      <p:sp>
        <p:nvSpPr>
          <p:cNvPr id="46" name="上箭头 45"/>
          <p:cNvSpPr/>
          <p:nvPr/>
        </p:nvSpPr>
        <p:spPr>
          <a:xfrm>
            <a:off x="5554162" y="3320366"/>
            <a:ext cx="2787015" cy="282922"/>
          </a:xfrm>
          <a:prstGeom prst="upArrow">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6200000" scaled="1"/>
            <a:tileRect/>
          </a:gradFill>
          <a:ln w="317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47" name="矩形 46"/>
          <p:cNvSpPr/>
          <p:nvPr/>
        </p:nvSpPr>
        <p:spPr>
          <a:xfrm>
            <a:off x="3298689" y="2427734"/>
            <a:ext cx="481223" cy="1571330"/>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eaVert" wrap="square" lIns="89092" tIns="102406" rIns="89093" bIns="102405" numCol="1" spcCol="1270" anchor="ctr" anchorCtr="0">
            <a:noAutofit/>
          </a:bodyPr>
          <a:lstStyle/>
          <a:p>
            <a:pPr algn="ctr" defTabSz="1511300">
              <a:lnSpc>
                <a:spcPct val="90000"/>
              </a:lnSpc>
              <a:spcBef>
                <a:spcPct val="0"/>
              </a:spcBef>
              <a:spcAft>
                <a:spcPct val="35000"/>
              </a:spcAft>
            </a:pPr>
            <a:r>
              <a:rPr lang="en-US" altLang="zh-CN" dirty="0"/>
              <a:t>Web Services</a:t>
            </a:r>
            <a:endParaRPr lang="zh-CN" altLang="en-US" dirty="0"/>
          </a:p>
        </p:txBody>
      </p:sp>
      <p:sp>
        <p:nvSpPr>
          <p:cNvPr id="48" name="矩形 47"/>
          <p:cNvSpPr/>
          <p:nvPr/>
        </p:nvSpPr>
        <p:spPr>
          <a:xfrm>
            <a:off x="0" y="1059582"/>
            <a:ext cx="9144000" cy="576064"/>
          </a:xfrm>
          <a:prstGeom prst="rect">
            <a:avLst/>
          </a:prstGeom>
          <a:solidFill>
            <a:schemeClr val="tx2">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51520" y="1128798"/>
            <a:ext cx="3615946" cy="412882"/>
            <a:chOff x="251520" y="1226839"/>
            <a:chExt cx="3615946" cy="412882"/>
          </a:xfrm>
          <a:solidFill>
            <a:srgbClr val="FF0000"/>
          </a:solidFill>
          <a:effectLst>
            <a:outerShdw blurRad="50800" dist="38100" dir="5400000" algn="t" rotWithShape="0">
              <a:prstClr val="black">
                <a:alpha val="40000"/>
              </a:prstClr>
            </a:outerShdw>
          </a:effectLst>
        </p:grpSpPr>
        <p:sp>
          <p:nvSpPr>
            <p:cNvPr id="49" name="五边形 48"/>
            <p:cNvSpPr/>
            <p:nvPr/>
          </p:nvSpPr>
          <p:spPr>
            <a:xfrm>
              <a:off x="2483768" y="1226839"/>
              <a:ext cx="1383698" cy="4128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边形 49"/>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102194" y="1136167"/>
            <a:ext cx="3718277" cy="405513"/>
            <a:chOff x="251520" y="1234208"/>
            <a:chExt cx="3615946" cy="405513"/>
          </a:xfrm>
          <a:solidFill>
            <a:srgbClr val="00B050"/>
          </a:solidFill>
          <a:effectLst>
            <a:outerShdw blurRad="50800" dist="38100" dir="5400000" algn="t" rotWithShape="0">
              <a:prstClr val="black">
                <a:alpha val="40000"/>
              </a:prstClr>
            </a:outerShdw>
          </a:effectLst>
        </p:grpSpPr>
        <p:sp>
          <p:nvSpPr>
            <p:cNvPr id="53" name="五边形 52"/>
            <p:cNvSpPr/>
            <p:nvPr/>
          </p:nvSpPr>
          <p:spPr>
            <a:xfrm>
              <a:off x="2483768" y="1234208"/>
              <a:ext cx="1383698" cy="40551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边形 53"/>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3878982" y="1131590"/>
            <a:ext cx="1223212" cy="403357"/>
            <a:chOff x="251520" y="1234208"/>
            <a:chExt cx="3615946" cy="403357"/>
          </a:xfrm>
          <a:solidFill>
            <a:srgbClr val="FFFF00"/>
          </a:solidFill>
          <a:effectLst>
            <a:outerShdw blurRad="50800" dist="38100" dir="5400000" algn="t" rotWithShape="0">
              <a:prstClr val="black">
                <a:alpha val="40000"/>
              </a:prstClr>
            </a:outerShdw>
          </a:effectLst>
        </p:grpSpPr>
        <p:sp>
          <p:nvSpPr>
            <p:cNvPr id="56" name="五边形 55"/>
            <p:cNvSpPr/>
            <p:nvPr/>
          </p:nvSpPr>
          <p:spPr>
            <a:xfrm>
              <a:off x="2483768" y="1236364"/>
              <a:ext cx="1383698" cy="4012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边形 56"/>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700922" y="1153410"/>
            <a:ext cx="2736647" cy="369332"/>
          </a:xfrm>
          <a:prstGeom prst="rect">
            <a:avLst/>
          </a:prstGeom>
          <a:noFill/>
        </p:spPr>
        <p:txBody>
          <a:bodyPr wrap="none" rtlCol="0">
            <a:spAutoFit/>
          </a:bodyPr>
          <a:lstStyle/>
          <a:p>
            <a:r>
              <a:rPr lang="en-US" altLang="zh-CN" dirty="0" smtClean="0"/>
              <a:t>Public Cloud/Private Cloud</a:t>
            </a:r>
            <a:endParaRPr lang="zh-CN" altLang="en-US" dirty="0"/>
          </a:p>
        </p:txBody>
      </p:sp>
      <p:sp>
        <p:nvSpPr>
          <p:cNvPr id="59" name="文本框 58"/>
          <p:cNvSpPr txBox="1"/>
          <p:nvPr/>
        </p:nvSpPr>
        <p:spPr>
          <a:xfrm>
            <a:off x="4159241" y="1159485"/>
            <a:ext cx="697627" cy="369332"/>
          </a:xfrm>
          <a:prstGeom prst="rect">
            <a:avLst/>
          </a:prstGeom>
          <a:noFill/>
        </p:spPr>
        <p:txBody>
          <a:bodyPr wrap="none" rtlCol="0">
            <a:spAutoFit/>
          </a:bodyPr>
          <a:lstStyle/>
          <a:p>
            <a:r>
              <a:rPr lang="en-US" altLang="zh-CN" dirty="0" smtClean="0"/>
              <a:t>DMZ</a:t>
            </a:r>
            <a:endParaRPr lang="zh-CN" altLang="en-US" dirty="0"/>
          </a:p>
        </p:txBody>
      </p:sp>
      <p:sp>
        <p:nvSpPr>
          <p:cNvPr id="60" name="文本框 59"/>
          <p:cNvSpPr txBox="1"/>
          <p:nvPr/>
        </p:nvSpPr>
        <p:spPr>
          <a:xfrm>
            <a:off x="6532390" y="1153410"/>
            <a:ext cx="902811" cy="369332"/>
          </a:xfrm>
          <a:prstGeom prst="rect">
            <a:avLst/>
          </a:prstGeom>
          <a:noFill/>
        </p:spPr>
        <p:txBody>
          <a:bodyPr wrap="none" rtlCol="0">
            <a:spAutoFit/>
          </a:bodyPr>
          <a:lstStyle/>
          <a:p>
            <a:r>
              <a:rPr lang="en-US" altLang="zh-CN" dirty="0" smtClean="0"/>
              <a:t>Intranet</a:t>
            </a:r>
            <a:endParaRPr lang="zh-CN" altLang="en-US" dirty="0"/>
          </a:p>
        </p:txBody>
      </p:sp>
      <p:sp>
        <p:nvSpPr>
          <p:cNvPr id="62" name="流程图: 磁盘 61"/>
          <p:cNvSpPr/>
          <p:nvPr/>
        </p:nvSpPr>
        <p:spPr>
          <a:xfrm>
            <a:off x="4100562" y="3363838"/>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Data Cache</a:t>
            </a:r>
            <a:endParaRPr lang="zh-CN" altLang="en-US" sz="900" dirty="0">
              <a:solidFill>
                <a:schemeClr val="tx1"/>
              </a:solidFill>
            </a:endParaRPr>
          </a:p>
        </p:txBody>
      </p:sp>
      <p:sp>
        <p:nvSpPr>
          <p:cNvPr id="63" name="流程图: 磁盘 62"/>
          <p:cNvSpPr/>
          <p:nvPr/>
        </p:nvSpPr>
        <p:spPr>
          <a:xfrm>
            <a:off x="4097912" y="3670966"/>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Logs</a:t>
            </a:r>
            <a:endParaRPr lang="zh-CN" altLang="en-US" sz="900" dirty="0">
              <a:solidFill>
                <a:schemeClr val="tx1"/>
              </a:solidFill>
            </a:endParaRPr>
          </a:p>
        </p:txBody>
      </p:sp>
    </p:spTree>
    <p:extLst>
      <p:ext uri="{BB962C8B-B14F-4D97-AF65-F5344CB8AC3E}">
        <p14:creationId xmlns:p14="http://schemas.microsoft.com/office/powerpoint/2010/main" val="3874440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Front Server</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grpSp>
        <p:nvGrpSpPr>
          <p:cNvPr id="19" name="组合 18"/>
          <p:cNvGrpSpPr/>
          <p:nvPr/>
        </p:nvGrpSpPr>
        <p:grpSpPr>
          <a:xfrm>
            <a:off x="1115616" y="1779662"/>
            <a:ext cx="1008112" cy="2160240"/>
            <a:chOff x="971600" y="1203598"/>
            <a:chExt cx="1008112" cy="2160240"/>
          </a:xfrm>
        </p:grpSpPr>
        <p:sp>
          <p:nvSpPr>
            <p:cNvPr id="6" name="圆角矩形 5"/>
            <p:cNvSpPr/>
            <p:nvPr/>
          </p:nvSpPr>
          <p:spPr>
            <a:xfrm>
              <a:off x="971600" y="1203598"/>
              <a:ext cx="1008112"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grpSp>
          <p:nvGrpSpPr>
            <p:cNvPr id="18" name="组合 17"/>
            <p:cNvGrpSpPr/>
            <p:nvPr/>
          </p:nvGrpSpPr>
          <p:grpSpPr>
            <a:xfrm>
              <a:off x="1097614" y="1551120"/>
              <a:ext cx="756084" cy="1626871"/>
              <a:chOff x="2195736" y="1563638"/>
              <a:chExt cx="756084" cy="1626871"/>
            </a:xfrm>
          </p:grpSpPr>
          <p:sp>
            <p:nvSpPr>
              <p:cNvPr id="3" name="矩形 2"/>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左大括号 19"/>
          <p:cNvSpPr/>
          <p:nvPr/>
        </p:nvSpPr>
        <p:spPr>
          <a:xfrm>
            <a:off x="2249742" y="1287366"/>
            <a:ext cx="360040" cy="315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699792" y="1090503"/>
            <a:ext cx="5760640" cy="3554819"/>
          </a:xfrm>
          <a:prstGeom prst="rect">
            <a:avLst/>
          </a:prstGeom>
          <a:noFill/>
        </p:spPr>
        <p:txBody>
          <a:bodyPr wrap="square" rtlCol="0">
            <a:spAutoFit/>
          </a:bodyPr>
          <a:lstStyle/>
          <a:p>
            <a:pPr marL="342900" indent="-342900">
              <a:buAutoNum type="arabicPeriod"/>
            </a:pPr>
            <a:r>
              <a:rPr lang="en-US" altLang="zh-CN" sz="1600" dirty="0" smtClean="0"/>
              <a:t>Interact with backend system (SRM, CRM, ERP…).</a:t>
            </a:r>
          </a:p>
          <a:p>
            <a:pPr marL="342900" indent="-342900">
              <a:buAutoNum type="arabicPeriod"/>
            </a:pPr>
            <a:r>
              <a:rPr lang="en-US" altLang="zh-CN" sz="1600" dirty="0" smtClean="0"/>
              <a:t>Data exchange with backend system approaches can be:</a:t>
            </a:r>
          </a:p>
          <a:p>
            <a:pPr marL="800100" lvl="1" indent="-342900">
              <a:buFont typeface="Arial" panose="020B0604020202020204" pitchFamily="34" charset="0"/>
              <a:buChar char="•"/>
            </a:pPr>
            <a:r>
              <a:rPr lang="en-US" altLang="zh-CN" sz="1100" dirty="0"/>
              <a:t>SFTP </a:t>
            </a:r>
          </a:p>
          <a:p>
            <a:pPr marL="800100" lvl="1" indent="-342900">
              <a:buFont typeface="Arial" panose="020B0604020202020204" pitchFamily="34" charset="0"/>
              <a:buChar char="•"/>
            </a:pPr>
            <a:r>
              <a:rPr lang="en-US" altLang="zh-CN" sz="1100" dirty="0"/>
              <a:t>BAPI</a:t>
            </a:r>
          </a:p>
          <a:p>
            <a:pPr marL="342900" indent="-342900">
              <a:buFontTx/>
              <a:buAutoNum type="arabicPeriod"/>
            </a:pPr>
            <a:r>
              <a:rPr lang="en-US" altLang="zh-CN" sz="1600" dirty="0" smtClean="0"/>
              <a:t>Interact </a:t>
            </a:r>
            <a:r>
              <a:rPr lang="en-US" altLang="zh-CN" sz="1600" dirty="0"/>
              <a:t>with frontend system (Omnex Products)</a:t>
            </a:r>
          </a:p>
          <a:p>
            <a:pPr marL="342900" indent="-342900">
              <a:buAutoNum type="arabicPeriod"/>
            </a:pPr>
            <a:r>
              <a:rPr lang="en-US" altLang="zh-CN" sz="1600" dirty="0" smtClean="0"/>
              <a:t>Data exchange with frontend system can be:</a:t>
            </a:r>
          </a:p>
          <a:p>
            <a:pPr marL="800100" lvl="1" indent="-342900">
              <a:buFont typeface="Arial" panose="020B0604020202020204" pitchFamily="34" charset="0"/>
              <a:buChar char="•"/>
            </a:pPr>
            <a:r>
              <a:rPr lang="en-US" altLang="zh-CN" sz="1100" dirty="0" smtClean="0"/>
              <a:t>Restful Web Service </a:t>
            </a:r>
            <a:endParaRPr lang="en-US" altLang="zh-CN" sz="1100" dirty="0"/>
          </a:p>
          <a:p>
            <a:pPr marL="342900" indent="-342900">
              <a:buAutoNum type="arabicPeriod"/>
            </a:pPr>
            <a:r>
              <a:rPr lang="en-US" altLang="zh-CN" sz="1600" dirty="0" smtClean="0"/>
              <a:t>Can </a:t>
            </a:r>
            <a:r>
              <a:rPr lang="en-US" altLang="zh-CN" sz="1600" dirty="0"/>
              <a:t>be installed within DMZ area to handle the data exchange between Omnex products and ERP system</a:t>
            </a:r>
            <a:r>
              <a:rPr lang="en-US" altLang="zh-CN" sz="1600" dirty="0" smtClean="0"/>
              <a:t>.</a:t>
            </a:r>
          </a:p>
          <a:p>
            <a:pPr marL="342900" indent="-342900">
              <a:buAutoNum type="arabicPeriod"/>
            </a:pPr>
            <a:r>
              <a:rPr lang="en-US" altLang="zh-CN" sz="1600" dirty="0" smtClean="0"/>
              <a:t>Can cache the business objects (such as supplier info) from ERP system to local.</a:t>
            </a:r>
          </a:p>
          <a:p>
            <a:pPr marL="342900" indent="-342900">
              <a:buAutoNum type="arabicPeriod"/>
            </a:pPr>
            <a:r>
              <a:rPr lang="en-US" altLang="zh-CN" sz="1600" dirty="0" smtClean="0"/>
              <a:t>Can record all data extracting and transferring process.</a:t>
            </a:r>
          </a:p>
          <a:p>
            <a:pPr marL="342900" indent="-342900">
              <a:buAutoNum type="arabicPeriod"/>
            </a:pPr>
            <a:r>
              <a:rPr lang="en-US" altLang="zh-CN" sz="1600" dirty="0" smtClean="0"/>
              <a:t>Secured approach is built inside (using public key and private key)</a:t>
            </a:r>
          </a:p>
          <a:p>
            <a:pPr marL="342900" indent="-342900">
              <a:buAutoNum type="arabicPeriod"/>
            </a:pPr>
            <a:r>
              <a:rPr lang="en-US" altLang="zh-CN" sz="1600" dirty="0" smtClean="0"/>
              <a:t>Friendly UI is provided to customer users.</a:t>
            </a:r>
          </a:p>
        </p:txBody>
      </p:sp>
    </p:spTree>
    <p:extLst>
      <p:ext uri="{BB962C8B-B14F-4D97-AF65-F5344CB8AC3E}">
        <p14:creationId xmlns:p14="http://schemas.microsoft.com/office/powerpoint/2010/main" val="3741728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Backend (BAPI)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7" name="圆角矩形 6"/>
          <p:cNvSpPr/>
          <p:nvPr/>
        </p:nvSpPr>
        <p:spPr>
          <a:xfrm>
            <a:off x="255178" y="159964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grpSp>
        <p:nvGrpSpPr>
          <p:cNvPr id="8" name="组合 7"/>
          <p:cNvGrpSpPr/>
          <p:nvPr/>
        </p:nvGrpSpPr>
        <p:grpSpPr>
          <a:xfrm>
            <a:off x="381193" y="1947164"/>
            <a:ext cx="756084" cy="1626871"/>
            <a:chOff x="2195736" y="1563638"/>
            <a:chExt cx="756084" cy="1626871"/>
          </a:xfrm>
        </p:grpSpPr>
        <p:sp>
          <p:nvSpPr>
            <p:cNvPr id="9" name="矩形 8"/>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6732240" y="163718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44" name="组合 43"/>
          <p:cNvGrpSpPr/>
          <p:nvPr/>
        </p:nvGrpSpPr>
        <p:grpSpPr>
          <a:xfrm>
            <a:off x="1619672" y="1482338"/>
            <a:ext cx="5040560" cy="369332"/>
            <a:chOff x="1619672" y="1482338"/>
            <a:chExt cx="5040560" cy="369332"/>
          </a:xfrm>
        </p:grpSpPr>
        <p:grpSp>
          <p:nvGrpSpPr>
            <p:cNvPr id="31" name="组合 30"/>
            <p:cNvGrpSpPr/>
            <p:nvPr/>
          </p:nvGrpSpPr>
          <p:grpSpPr>
            <a:xfrm>
              <a:off x="1619672" y="1573163"/>
              <a:ext cx="5040560" cy="216024"/>
              <a:chOff x="1763688" y="1491630"/>
              <a:chExt cx="5040560" cy="216024"/>
            </a:xfrm>
          </p:grpSpPr>
          <p:cxnSp>
            <p:nvCxnSpPr>
              <p:cNvPr id="23" name="直接箭头连接符 22"/>
              <p:cNvCxnSpPr/>
              <p:nvPr/>
            </p:nvCxnSpPr>
            <p:spPr>
              <a:xfrm flipH="1">
                <a:off x="1763688" y="1707654"/>
                <a:ext cx="496855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5" name="文本框 24"/>
            <p:cNvSpPr txBox="1"/>
            <p:nvPr/>
          </p:nvSpPr>
          <p:spPr>
            <a:xfrm>
              <a:off x="1839888" y="1482338"/>
              <a:ext cx="4205767" cy="369332"/>
            </a:xfrm>
            <a:prstGeom prst="rect">
              <a:avLst/>
            </a:prstGeom>
            <a:noFill/>
          </p:spPr>
          <p:txBody>
            <a:bodyPr wrap="none" rtlCol="0">
              <a:spAutoFit/>
            </a:bodyPr>
            <a:lstStyle/>
            <a:p>
              <a:r>
                <a:rPr lang="en-US" altLang="zh-CN" dirty="0" smtClean="0"/>
                <a:t>Master Data Initial Post (Web Service Call)</a:t>
              </a:r>
              <a:endParaRPr lang="zh-CN" altLang="en-US" dirty="0"/>
            </a:p>
          </p:txBody>
        </p:sp>
      </p:grpSp>
      <p:sp>
        <p:nvSpPr>
          <p:cNvPr id="26" name="矩形 25"/>
          <p:cNvSpPr/>
          <p:nvPr/>
        </p:nvSpPr>
        <p:spPr>
          <a:xfrm>
            <a:off x="1173281" y="1947163"/>
            <a:ext cx="360040" cy="1626871"/>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Web Services</a:t>
            </a:r>
            <a:endParaRPr lang="zh-CN" altLang="en-US" dirty="0">
              <a:solidFill>
                <a:schemeClr val="tx1"/>
              </a:solidFill>
            </a:endParaRPr>
          </a:p>
        </p:txBody>
      </p:sp>
      <p:grpSp>
        <p:nvGrpSpPr>
          <p:cNvPr id="36" name="组合 35"/>
          <p:cNvGrpSpPr/>
          <p:nvPr/>
        </p:nvGrpSpPr>
        <p:grpSpPr>
          <a:xfrm>
            <a:off x="1619672" y="1986394"/>
            <a:ext cx="5040560" cy="369332"/>
            <a:chOff x="1619672" y="1986394"/>
            <a:chExt cx="5040560" cy="369332"/>
          </a:xfrm>
        </p:grpSpPr>
        <p:grpSp>
          <p:nvGrpSpPr>
            <p:cNvPr id="30" name="组合 29"/>
            <p:cNvGrpSpPr/>
            <p:nvPr/>
          </p:nvGrpSpPr>
          <p:grpSpPr>
            <a:xfrm>
              <a:off x="1619672" y="2075159"/>
              <a:ext cx="5040560" cy="216024"/>
              <a:chOff x="1772444" y="1948766"/>
              <a:chExt cx="5040560" cy="216024"/>
            </a:xfrm>
            <a:solidFill>
              <a:schemeClr val="accent1">
                <a:lumMod val="60000"/>
                <a:lumOff val="40000"/>
              </a:schemeClr>
            </a:solidFill>
          </p:grpSpPr>
          <p:cxnSp>
            <p:nvCxnSpPr>
              <p:cNvPr id="27" name="直接箭头连接符 26"/>
              <p:cNvCxnSpPr/>
              <p:nvPr/>
            </p:nvCxnSpPr>
            <p:spPr>
              <a:xfrm flipH="1">
                <a:off x="1772444" y="2164790"/>
                <a:ext cx="4968552"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29" name="文本框 28"/>
            <p:cNvSpPr txBox="1"/>
            <p:nvPr/>
          </p:nvSpPr>
          <p:spPr>
            <a:xfrm>
              <a:off x="1826940" y="1986394"/>
              <a:ext cx="4154471" cy="369332"/>
            </a:xfrm>
            <a:prstGeom prst="rect">
              <a:avLst/>
            </a:prstGeom>
            <a:noFill/>
          </p:spPr>
          <p:txBody>
            <a:bodyPr wrap="none" rtlCol="0">
              <a:spAutoFit/>
            </a:bodyPr>
            <a:lstStyle/>
            <a:p>
              <a:r>
                <a:rPr lang="en-US" altLang="zh-CN" dirty="0" smtClean="0"/>
                <a:t>Master Data Delta Post (Web Service Call)</a:t>
              </a:r>
              <a:endParaRPr lang="zh-CN" altLang="en-US" dirty="0"/>
            </a:p>
          </p:txBody>
        </p:sp>
      </p:grpSp>
      <p:sp>
        <p:nvSpPr>
          <p:cNvPr id="32" name="立方体 31"/>
          <p:cNvSpPr/>
          <p:nvPr/>
        </p:nvSpPr>
        <p:spPr>
          <a:xfrm>
            <a:off x="6837825"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90017"/>
            <a:ext cx="5040560" cy="369332"/>
            <a:chOff x="1619672" y="2490017"/>
            <a:chExt cx="5040560" cy="369332"/>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1826940" y="2490017"/>
              <a:ext cx="4024500" cy="369332"/>
            </a:xfrm>
            <a:prstGeom prst="rect">
              <a:avLst/>
            </a:prstGeom>
            <a:noFill/>
          </p:spPr>
          <p:txBody>
            <a:bodyPr wrap="none" rtlCol="0">
              <a:spAutoFit/>
            </a:bodyPr>
            <a:lstStyle/>
            <a:p>
              <a:r>
                <a:rPr lang="en-US" altLang="zh-CN" dirty="0" smtClean="0"/>
                <a:t>Transaction Data Post (Web Service Call)</a:t>
              </a:r>
              <a:endParaRPr lang="zh-CN" altLang="en-US" dirty="0"/>
            </a:p>
          </p:txBody>
        </p:sp>
      </p:grpSp>
      <p:sp>
        <p:nvSpPr>
          <p:cNvPr id="43" name="五边形 42"/>
          <p:cNvSpPr/>
          <p:nvPr/>
        </p:nvSpPr>
        <p:spPr>
          <a:xfrm rot="16200000">
            <a:off x="3395050" y="1610824"/>
            <a:ext cx="1705828" cy="4680520"/>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The Initial master data post is triggered from ERP side and post via Web service. (BAPI for SAP ERP)</a:t>
            </a:r>
          </a:p>
          <a:p>
            <a:pPr marL="342900" indent="-342900">
              <a:buAutoNum type="arabicPeriod"/>
            </a:pPr>
            <a:r>
              <a:rPr lang="en-US" altLang="zh-CN" sz="1200" dirty="0" smtClean="0">
                <a:solidFill>
                  <a:schemeClr val="tx1"/>
                </a:solidFill>
              </a:rPr>
              <a:t>The delta master data post is triggered from ERP side and post via Web service. (BAPI for SAP ERP) </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endParaRPr lang="zh-CN" altLang="en-US" sz="1200" dirty="0">
              <a:solidFill>
                <a:schemeClr val="tx1"/>
              </a:solidFill>
            </a:endParaRPr>
          </a:p>
        </p:txBody>
      </p:sp>
    </p:spTree>
    <p:extLst>
      <p:ext uri="{BB962C8B-B14F-4D97-AF65-F5344CB8AC3E}">
        <p14:creationId xmlns:p14="http://schemas.microsoft.com/office/powerpoint/2010/main" val="33136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4931</TotalTime>
  <Words>771</Words>
  <Application>Microsoft Office PowerPoint</Application>
  <PresentationFormat>全屏显示(16:9)</PresentationFormat>
  <Paragraphs>134</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宋体</vt:lpstr>
      <vt:lpstr>微软雅黑</vt:lpstr>
      <vt:lpstr>Arial</vt:lpstr>
      <vt:lpstr>Calibri</vt:lpstr>
      <vt:lpstr>Impact</vt:lpstr>
      <vt:lpstr>Times New Roman</vt:lpstr>
      <vt:lpstr>Wingdings</vt:lpstr>
      <vt:lpstr>my main board</vt:lpstr>
      <vt:lpstr>Proposal for System Integration</vt:lpstr>
      <vt:lpstr>Agenda</vt:lpstr>
      <vt:lpstr>Omnex Products Portfolio</vt:lpstr>
      <vt:lpstr>Requirements of System Integration</vt:lpstr>
      <vt:lpstr>Requirements of System Integration</vt:lpstr>
      <vt:lpstr>System Integration Feasibility Analysis</vt:lpstr>
      <vt:lpstr>System Integration Landscape - Overview</vt:lpstr>
      <vt:lpstr>System Integration Landscape – Front Server</vt:lpstr>
      <vt:lpstr>System Integration Landscape – Backend (BAPI)</vt:lpstr>
      <vt:lpstr>System Integration Landscape - Frontend</vt:lpstr>
      <vt:lpstr>System Integration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305</cp:revision>
  <dcterms:created xsi:type="dcterms:W3CDTF">2017-10-07T15:32:13Z</dcterms:created>
  <dcterms:modified xsi:type="dcterms:W3CDTF">2018-11-12T01:20:39Z</dcterms:modified>
</cp:coreProperties>
</file>