
<file path=[Content_Types].xml><?xml version="1.0" encoding="utf-8"?>
<Types xmlns="http://schemas.openxmlformats.org/package/2006/content-types">
  <Default Extension="png" ContentType="image/png"/>
  <Default Extension="jpeg" ContentType="image/jpeg"/>
  <Default Extension="logo"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2"/>
  </p:notesMasterIdLst>
  <p:handoutMasterIdLst>
    <p:handoutMasterId r:id="rId23"/>
  </p:handoutMasterIdLst>
  <p:sldIdLst>
    <p:sldId id="362" r:id="rId2"/>
    <p:sldId id="344" r:id="rId3"/>
    <p:sldId id="336" r:id="rId4"/>
    <p:sldId id="373" r:id="rId5"/>
    <p:sldId id="372" r:id="rId6"/>
    <p:sldId id="383" r:id="rId7"/>
    <p:sldId id="374" r:id="rId8"/>
    <p:sldId id="366" r:id="rId9"/>
    <p:sldId id="382" r:id="rId10"/>
    <p:sldId id="367" r:id="rId11"/>
    <p:sldId id="376" r:id="rId12"/>
    <p:sldId id="368" r:id="rId13"/>
    <p:sldId id="381" r:id="rId14"/>
    <p:sldId id="369" r:id="rId15"/>
    <p:sldId id="379" r:id="rId16"/>
    <p:sldId id="380" r:id="rId17"/>
    <p:sldId id="365" r:id="rId18"/>
    <p:sldId id="265" r:id="rId19"/>
    <p:sldId id="339" r:id="rId20"/>
    <p:sldId id="346" r:id="rId2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3039"/>
    <a:srgbClr val="003283"/>
    <a:srgbClr val="FF0000"/>
    <a:srgbClr val="666666"/>
    <a:srgbClr val="2B3F7B"/>
    <a:srgbClr val="9C277B"/>
    <a:srgbClr val="D4652D"/>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46" autoAdjust="0"/>
    <p:restoredTop sz="94690" autoAdjust="0"/>
  </p:normalViewPr>
  <p:slideViewPr>
    <p:cSldViewPr snapToGrid="0" showGuides="1">
      <p:cViewPr varScale="1">
        <p:scale>
          <a:sx n="73" d="100"/>
          <a:sy n="73" d="100"/>
        </p:scale>
        <p:origin x="858" y="6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8595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7362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6744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2457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3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679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1227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753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2861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4935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fontAlgn="base">
              <a:spcBef>
                <a:spcPts val="600"/>
              </a:spcBef>
              <a:spcAft>
                <a:spcPct val="0"/>
              </a:spcAft>
              <a:buClr>
                <a:schemeClr val="accent3">
                  <a:lumMod val="50000"/>
                </a:schemeClr>
              </a:buClr>
              <a:buSzPct val="80000"/>
              <a:buAutoNum type="arabicPeriod"/>
            </a:pPr>
            <a:r>
              <a:rPr lang="zh-CN" altLang="en-US" sz="1400" kern="0" dirty="0" smtClean="0">
                <a:ea typeface="微软雅黑" panose="020B0503020204020204" pitchFamily="34" charset="-122"/>
                <a:cs typeface="Arial Unicode MS" pitchFamily="34" charset="-128"/>
              </a:rPr>
              <a:t>以</a:t>
            </a: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为互联网平台结构的核心系统；</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作为互联网平台的核心，为用户提供了丰富的标准功能，减少了实施时的工作量；</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zh-CN" altLang="en-US" sz="1400" kern="0" dirty="0" smtClean="0">
                <a:ea typeface="微软雅黑" panose="020B0503020204020204" pitchFamily="34" charset="-122"/>
                <a:cs typeface="Arial Unicode MS" pitchFamily="34" charset="-128"/>
              </a:rPr>
              <a:t>前端展示与第三方接入，均可以在</a:t>
            </a: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中进行统一实现和统一管理，为统一和标准化外部数据提供了基础；</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zh-CN" altLang="en-US" sz="1400" kern="0" dirty="0" smtClean="0">
                <a:ea typeface="微软雅黑" panose="020B0503020204020204" pitchFamily="34" charset="-122"/>
                <a:cs typeface="Arial Unicode MS" pitchFamily="34" charset="-128"/>
              </a:rPr>
              <a:t>通过多个项目的积累、沉淀与产品升级，</a:t>
            </a: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与国内外部知名互联网平台的集成方案已经非常成熟；</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en-US"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互联网平台核心平台在与以</a:t>
            </a:r>
            <a:r>
              <a:rPr lang="en-US" altLang="zh-CN" sz="1400" kern="0" dirty="0" smtClean="0">
                <a:ea typeface="微软雅黑" panose="020B0503020204020204" pitchFamily="34" charset="-122"/>
                <a:cs typeface="Arial Unicode MS" pitchFamily="34" charset="-128"/>
              </a:rPr>
              <a:t>SAP ERP</a:t>
            </a:r>
            <a:r>
              <a:rPr lang="zh-CN" altLang="en-US" sz="1400" kern="0" dirty="0" smtClean="0">
                <a:ea typeface="微软雅黑" panose="020B0503020204020204" pitchFamily="34" charset="-122"/>
                <a:cs typeface="Arial Unicode MS" pitchFamily="34" charset="-128"/>
              </a:rPr>
              <a:t>为核心后台系统的</a:t>
            </a:r>
            <a:r>
              <a:rPr lang="en-US" altLang="zh-CN" sz="1400" kern="0" dirty="0" smtClean="0">
                <a:ea typeface="微软雅黑" panose="020B0503020204020204" pitchFamily="34" charset="-122"/>
                <a:cs typeface="Arial Unicode MS" pitchFamily="34" charset="-128"/>
              </a:rPr>
              <a:t>CNPC</a:t>
            </a:r>
            <a:r>
              <a:rPr lang="zh-CN" altLang="en-US" sz="1400" kern="0" dirty="0" smtClean="0">
                <a:ea typeface="微软雅黑" panose="020B0503020204020204" pitchFamily="34" charset="-122"/>
                <a:cs typeface="Arial Unicode MS" pitchFamily="34" charset="-128"/>
              </a:rPr>
              <a:t>整体架构集成方面有先天的优势；</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zh-CN" altLang="en-US" sz="1400" kern="0" dirty="0" smtClean="0">
                <a:ea typeface="微软雅黑" panose="020B0503020204020204" pitchFamily="34" charset="-122"/>
                <a:cs typeface="Arial Unicode MS" pitchFamily="34" charset="-128"/>
              </a:rPr>
              <a:t>通过</a:t>
            </a:r>
            <a:r>
              <a:rPr lang="en-US" altLang="zh-CN" sz="1400" kern="0" dirty="0" smtClean="0">
                <a:ea typeface="微软雅黑" panose="020B0503020204020204" pitchFamily="34" charset="-122"/>
                <a:cs typeface="Arial Unicode MS" pitchFamily="34" charset="-128"/>
              </a:rPr>
              <a:t>SSO</a:t>
            </a:r>
            <a:r>
              <a:rPr lang="zh-CN" altLang="en-US" sz="1400" kern="0" dirty="0" smtClean="0">
                <a:ea typeface="微软雅黑" panose="020B0503020204020204" pitchFamily="34" charset="-122"/>
                <a:cs typeface="Arial Unicode MS" pitchFamily="34" charset="-128"/>
              </a:rPr>
              <a:t>技术，</a:t>
            </a: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可以与</a:t>
            </a:r>
            <a:r>
              <a:rPr lang="en-US" altLang="zh-CN" sz="1400" kern="0" dirty="0" smtClean="0">
                <a:ea typeface="微软雅黑" panose="020B0503020204020204" pitchFamily="34" charset="-122"/>
                <a:cs typeface="Arial Unicode MS" pitchFamily="34" charset="-128"/>
              </a:rPr>
              <a:t>CNPC</a:t>
            </a:r>
            <a:r>
              <a:rPr lang="zh-CN" altLang="en-US" sz="1400" kern="0" dirty="0" smtClean="0">
                <a:ea typeface="微软雅黑" panose="020B0503020204020204" pitchFamily="34" charset="-122"/>
                <a:cs typeface="Arial Unicode MS" pitchFamily="34" charset="-128"/>
              </a:rPr>
              <a:t>现有系统或者未来计划的系统对接，以简化内部员工对互联网平台的使用；</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产品先天支持多地区、多站点、多店铺的线上销售模式，并且不受</a:t>
            </a:r>
            <a:r>
              <a:rPr lang="en-US" altLang="zh-CN" sz="1400" kern="0" dirty="0" smtClean="0">
                <a:ea typeface="微软雅黑" panose="020B0503020204020204" pitchFamily="34" charset="-122"/>
                <a:cs typeface="Arial Unicode MS" pitchFamily="34" charset="-128"/>
              </a:rPr>
              <a:t>IT</a:t>
            </a:r>
            <a:r>
              <a:rPr lang="zh-CN" altLang="en-US" sz="1400" kern="0" dirty="0" smtClean="0">
                <a:ea typeface="微软雅黑" panose="020B0503020204020204" pitchFamily="34" charset="-122"/>
                <a:cs typeface="Arial Unicode MS" pitchFamily="34" charset="-128"/>
              </a:rPr>
              <a:t>架构（传统架构、云、企业云）的影响；</a:t>
            </a:r>
            <a:endParaRPr lang="en-US" altLang="zh-CN" sz="1400" kern="0" dirty="0" smtClean="0">
              <a:ea typeface="微软雅黑" panose="020B0503020204020204" pitchFamily="34" charset="-122"/>
              <a:cs typeface="Arial Unicode MS" pitchFamily="34" charset="-128"/>
            </a:endParaRPr>
          </a:p>
          <a:p>
            <a:pPr marL="342900" indent="-342900" fontAlgn="base">
              <a:spcBef>
                <a:spcPts val="600"/>
              </a:spcBef>
              <a:spcAft>
                <a:spcPct val="0"/>
              </a:spcAft>
              <a:buClr>
                <a:schemeClr val="accent3">
                  <a:lumMod val="50000"/>
                </a:schemeClr>
              </a:buClr>
              <a:buSzPct val="80000"/>
              <a:buAutoNum type="arabicPeriod"/>
            </a:pPr>
            <a:r>
              <a:rPr lang="en-US" altLang="zh-CN" sz="1400" kern="0" dirty="0" err="1" smtClean="0">
                <a:ea typeface="微软雅黑" panose="020B0503020204020204" pitchFamily="34" charset="-122"/>
                <a:cs typeface="Arial Unicode MS" pitchFamily="34" charset="-128"/>
              </a:rPr>
              <a:t>Hybris</a:t>
            </a:r>
            <a:r>
              <a:rPr lang="zh-CN" altLang="en-US" sz="1400" kern="0" dirty="0" smtClean="0">
                <a:ea typeface="微软雅黑" panose="020B0503020204020204" pitchFamily="34" charset="-122"/>
                <a:cs typeface="Arial Unicode MS" pitchFamily="34" charset="-128"/>
              </a:rPr>
              <a:t> </a:t>
            </a:r>
            <a:r>
              <a:rPr lang="en-US" altLang="zh-CN" sz="1400" kern="0" dirty="0" err="1" smtClean="0">
                <a:ea typeface="微软雅黑" panose="020B0503020204020204" pitchFamily="34" charset="-122"/>
                <a:cs typeface="Arial Unicode MS" pitchFamily="34" charset="-128"/>
              </a:rPr>
              <a:t>datahub</a:t>
            </a:r>
            <a:r>
              <a:rPr lang="zh-CN" altLang="en-US" sz="1400" kern="0" dirty="0" smtClean="0">
                <a:ea typeface="微软雅黑" panose="020B0503020204020204" pitchFamily="34" charset="-122"/>
                <a:cs typeface="Arial Unicode MS" pitchFamily="34" charset="-128"/>
              </a:rPr>
              <a:t>负责与后台系统间的数据传输，保证了数据的准确性与及时性，同时降低了后台系统的压力，最大程度的保障了后台系统的安全稳定；</a:t>
            </a:r>
            <a:endParaRPr lang="en-US" altLang="zh-CN" sz="1400" kern="0" dirty="0" smtClean="0">
              <a:ea typeface="微软雅黑" panose="020B0503020204020204" pitchFamily="34" charset="-122"/>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25138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1.jp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8.png"/><Relationship Id="rId3" Type="http://schemas.openxmlformats.org/officeDocument/2006/relationships/image" Target="../media/image29.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logo"/><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smtClean="0"/>
              <a:t>AGS SAP</a:t>
            </a:r>
            <a:r>
              <a:rPr lang="en-US" dirty="0"/>
              <a:t/>
            </a:r>
            <a:br>
              <a:rPr lang="en-US" dirty="0"/>
            </a:br>
            <a:r>
              <a:rPr lang="en-US" altLang="zh-CN" dirty="0" smtClean="0"/>
              <a:t>Aug</a:t>
            </a:r>
            <a:r>
              <a:rPr lang="en-US" dirty="0" smtClean="0"/>
              <a:t> </a:t>
            </a:r>
            <a:r>
              <a:rPr lang="en-US" altLang="zh-CN" dirty="0" smtClean="0"/>
              <a:t>15</a:t>
            </a:r>
            <a:r>
              <a:rPr lang="en-US" dirty="0" smtClean="0"/>
              <a:t>, </a:t>
            </a:r>
            <a:r>
              <a:rPr lang="en-US" dirty="0"/>
              <a:t>2016</a:t>
            </a:r>
          </a:p>
        </p:txBody>
      </p:sp>
      <p:sp>
        <p:nvSpPr>
          <p:cNvPr id="2" name="Title 1"/>
          <p:cNvSpPr>
            <a:spLocks noGrp="1"/>
          </p:cNvSpPr>
          <p:nvPr>
            <p:ph type="ctrTitle"/>
          </p:nvPr>
        </p:nvSpPr>
        <p:spPr/>
        <p:txBody>
          <a:bodyPr/>
          <a:lstStyle/>
          <a:p>
            <a:r>
              <a:rPr lang="en-US" altLang="zh-CN" dirty="0" smtClean="0"/>
              <a:t>CNPC</a:t>
            </a:r>
            <a:r>
              <a:rPr lang="zh-CN" altLang="en-US" dirty="0"/>
              <a:t>电销系统架构</a:t>
            </a:r>
            <a:r>
              <a:rPr lang="zh-CN" altLang="en-US" dirty="0" smtClean="0"/>
              <a:t>设计方案</a:t>
            </a:r>
            <a:endParaRPr lang="en-US" dirty="0"/>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smtClean="0">
                <a:solidFill>
                  <a:sysClr val="windowText" lastClr="000000"/>
                </a:solidFill>
                <a:ea typeface="Arial Unicode MS" pitchFamily="34" charset="-128"/>
                <a:cs typeface="Arial Unicode MS" pitchFamily="34" charset="-128"/>
                <a:sym typeface="Arial"/>
              </a:rPr>
              <a:t>Should </a:t>
            </a:r>
            <a:r>
              <a:rPr lang="en-US" sz="1600" kern="0" dirty="0">
                <a:solidFill>
                  <a:sysClr val="windowText" lastClr="000000"/>
                </a:solidFill>
                <a:ea typeface="Arial Unicode MS" pitchFamily="34" charset="-128"/>
                <a:cs typeface="Arial Unicode MS" pitchFamily="34" charset="-128"/>
                <a:sym typeface="Arial"/>
              </a:rPr>
              <a:t>be used for </a:t>
            </a:r>
            <a:r>
              <a:rPr lang="en-US" sz="1600" kern="0" dirty="0" smtClean="0">
                <a:solidFill>
                  <a:sysClr val="windowText" lastClr="000000"/>
                </a:solidFill>
                <a:ea typeface="Arial Unicode MS" pitchFamily="34" charset="-128"/>
                <a:cs typeface="Arial Unicode MS" pitchFamily="34" charset="-128"/>
                <a:sym typeface="Arial"/>
              </a:rPr>
              <a:t>cloud presentations</a:t>
            </a:r>
            <a:endParaRPr lang="en-US" sz="1600" i="1" kern="0" dirty="0" smtClean="0">
              <a:solidFill>
                <a:sysClr val="windowText" lastClr="000000"/>
              </a:solidFill>
              <a:ea typeface="Arial Unicode MS" pitchFamily="34" charset="-128"/>
              <a:cs typeface="Arial Unicode MS" pitchFamily="34" charset="-128"/>
              <a:sym typeface="Arial"/>
            </a:endParaRPr>
          </a:p>
        </p:txBody>
      </p:sp>
      <p:sp>
        <p:nvSpPr>
          <p:cNvPr id="12" name="ConfidentialFlag"/>
          <p:cNvSpPr txBox="1"/>
          <p:nvPr/>
        </p:nvSpPr>
        <p:spPr>
          <a:xfrm>
            <a:off x="11119127" y="17710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Internal</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0264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电销系统数据架构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177280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电销系统数据架构</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517141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电销系统集成架构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43029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5195825" y="2768520"/>
            <a:ext cx="3087294" cy="1921130"/>
          </a:xfrm>
          <a:prstGeom prst="ellipse">
            <a:avLst/>
          </a:prstGeom>
          <a:solidFill>
            <a:schemeClr val="accent1"/>
          </a:solidFill>
          <a:ln w="6350" algn="ctr">
            <a:noFill/>
            <a:miter lim="800000"/>
            <a:headEnd/>
            <a:tailEnd/>
          </a:ln>
        </p:spPr>
        <p:txBody>
          <a:bodyPr lIns="89982" tIns="71984" rIns="89982" bIns="71984" rtlCol="0" anchor="ctr"/>
          <a:lstStyle/>
          <a:p>
            <a:pPr algn="ctr" defTabSz="914218"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zh-CN" altLang="en-US" dirty="0" smtClean="0"/>
              <a:t>电销系统集成架构</a:t>
            </a:r>
            <a:endParaRPr lang="en-US" sz="1800" b="0" dirty="0"/>
          </a:p>
        </p:txBody>
      </p:sp>
      <p:cxnSp>
        <p:nvCxnSpPr>
          <p:cNvPr id="3" name="Straight Connector 2"/>
          <p:cNvCxnSpPr/>
          <p:nvPr/>
        </p:nvCxnSpPr>
        <p:spPr>
          <a:xfrm>
            <a:off x="1219204" y="1612152"/>
            <a:ext cx="93384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9"/>
          <p:cNvSpPr/>
          <p:nvPr/>
        </p:nvSpPr>
        <p:spPr bwMode="gray">
          <a:xfrm>
            <a:off x="10054094" y="1439903"/>
            <a:ext cx="1360017" cy="5069087"/>
          </a:xfrm>
          <a:prstGeom prst="rect">
            <a:avLst/>
          </a:prstGeom>
          <a:gradFill flip="none" rotWithShape="1">
            <a:gsLst>
              <a:gs pos="0">
                <a:schemeClr val="dk1">
                  <a:tint val="50000"/>
                  <a:shade val="30000"/>
                  <a:satMod val="115000"/>
                </a:schemeClr>
              </a:gs>
              <a:gs pos="50000">
                <a:schemeClr val="dk1">
                  <a:tint val="50000"/>
                  <a:shade val="67500"/>
                  <a:satMod val="115000"/>
                </a:schemeClr>
              </a:gs>
              <a:gs pos="100000">
                <a:schemeClr val="dk1">
                  <a:tint val="50000"/>
                  <a:shade val="100000"/>
                  <a:satMod val="115000"/>
                </a:schemeClr>
              </a:gs>
            </a:gsLst>
            <a:lin ang="16200000" scaled="1"/>
            <a:tileRect/>
          </a:gradFill>
          <a:ln>
            <a:headEnd/>
            <a:tailEnd/>
          </a:ln>
        </p:spPr>
        <p:style>
          <a:lnRef idx="1">
            <a:schemeClr val="dk1"/>
          </a:lnRef>
          <a:fillRef idx="2">
            <a:schemeClr val="dk1"/>
          </a:fillRef>
          <a:effectRef idx="1">
            <a:schemeClr val="dk1"/>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 name="TextBox 4"/>
          <p:cNvSpPr txBox="1"/>
          <p:nvPr/>
        </p:nvSpPr>
        <p:spPr>
          <a:xfrm>
            <a:off x="3878314" y="1320682"/>
            <a:ext cx="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600" kern="0" dirty="0">
                <a:latin typeface="Segoe UI Semibold" panose="020B0702040204020203" pitchFamily="34" charset="0"/>
                <a:ea typeface="Arial Unicode MS" pitchFamily="34" charset="-128"/>
                <a:cs typeface="Arial Unicode MS" pitchFamily="34" charset="-128"/>
              </a:rPr>
              <a:t>    </a:t>
            </a:r>
          </a:p>
        </p:txBody>
      </p:sp>
      <p:sp>
        <p:nvSpPr>
          <p:cNvPr id="12" name="TextBox 11"/>
          <p:cNvSpPr txBox="1"/>
          <p:nvPr/>
        </p:nvSpPr>
        <p:spPr>
          <a:xfrm>
            <a:off x="3942135" y="1359025"/>
            <a:ext cx="512961" cy="38472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第三方</a:t>
            </a:r>
            <a:endParaRPr lang="en-US" altLang="zh-CN" sz="10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合作伙伴</a:t>
            </a:r>
            <a:endParaRPr lang="de-DE" sz="1000" kern="0" dirty="0">
              <a:ea typeface="Arial Unicode MS" pitchFamily="34" charset="-128"/>
              <a:cs typeface="Arial Unicode MS" pitchFamily="34" charset="-128"/>
            </a:endParaRPr>
          </a:p>
        </p:txBody>
      </p:sp>
      <p:sp>
        <p:nvSpPr>
          <p:cNvPr id="13" name="TextBox 12"/>
          <p:cNvSpPr txBox="1"/>
          <p:nvPr/>
        </p:nvSpPr>
        <p:spPr>
          <a:xfrm>
            <a:off x="1399857" y="1331971"/>
            <a:ext cx="564257" cy="4231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客户定制</a:t>
            </a:r>
            <a:endParaRPr lang="en-US" altLang="zh-CN" sz="11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开发</a:t>
            </a:r>
            <a:endParaRPr lang="de-DE" sz="1100" kern="0" dirty="0">
              <a:ea typeface="Arial Unicode MS" pitchFamily="34" charset="-128"/>
              <a:cs typeface="Arial Unicode MS" pitchFamily="34" charset="-128"/>
            </a:endParaRPr>
          </a:p>
        </p:txBody>
      </p:sp>
      <p:sp>
        <p:nvSpPr>
          <p:cNvPr id="14" name="TextBox 13"/>
          <p:cNvSpPr txBox="1"/>
          <p:nvPr/>
        </p:nvSpPr>
        <p:spPr>
          <a:xfrm>
            <a:off x="10177266" y="6197097"/>
            <a:ext cx="1093248" cy="184666"/>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1200" kern="0" dirty="0" smtClean="0">
                <a:ea typeface="Arial Unicode MS" pitchFamily="34" charset="-128"/>
                <a:cs typeface="Arial Unicode MS" pitchFamily="34" charset="-128"/>
              </a:rPr>
              <a:t>CNPC</a:t>
            </a:r>
            <a:r>
              <a:rPr lang="de-DE" sz="1200" kern="0" dirty="0" smtClean="0">
                <a:ea typeface="Arial Unicode MS" pitchFamily="34" charset="-128"/>
                <a:cs typeface="Arial Unicode MS" pitchFamily="34" charset="-128"/>
              </a:rPr>
              <a:t> </a:t>
            </a:r>
            <a:r>
              <a:rPr lang="zh-CN" altLang="en-US" sz="1200" kern="0" dirty="0">
                <a:ea typeface="Arial Unicode MS" pitchFamily="34" charset="-128"/>
                <a:cs typeface="Arial Unicode MS" pitchFamily="34" charset="-128"/>
              </a:rPr>
              <a:t>后台应用</a:t>
            </a:r>
            <a:endParaRPr lang="de-DE" sz="1200" kern="0" dirty="0">
              <a:ea typeface="Arial Unicode MS" pitchFamily="34" charset="-128"/>
              <a:cs typeface="Arial Unicode MS" pitchFamily="34" charset="-128"/>
            </a:endParaRPr>
          </a:p>
        </p:txBody>
      </p:sp>
      <p:sp>
        <p:nvSpPr>
          <p:cNvPr id="15" name="Textfeld 13"/>
          <p:cNvSpPr txBox="1"/>
          <p:nvPr/>
        </p:nvSpPr>
        <p:spPr>
          <a:xfrm>
            <a:off x="5179016" y="2099347"/>
            <a:ext cx="3265317"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CN" altLang="en-US" sz="1000" kern="0" smtClean="0">
                <a:ea typeface="Arial Unicode MS" pitchFamily="34" charset="-128"/>
                <a:cs typeface="Arial Unicode MS" pitchFamily="34" charset="-128"/>
              </a:rPr>
              <a:t>通过中间件调用</a:t>
            </a:r>
            <a:r>
              <a:rPr lang="en-US" altLang="zh-CN" sz="1000" kern="0" dirty="0">
                <a:ea typeface="Arial Unicode MS" pitchFamily="34" charset="-128"/>
                <a:cs typeface="Arial Unicode MS" pitchFamily="34" charset="-128"/>
              </a:rPr>
              <a:t>SAP</a:t>
            </a:r>
            <a:r>
              <a:rPr lang="zh-CN" altLang="en-US" sz="1000" kern="0" dirty="0">
                <a:ea typeface="Arial Unicode MS" pitchFamily="34" charset="-128"/>
                <a:cs typeface="Arial Unicode MS" pitchFamily="34" charset="-128"/>
              </a:rPr>
              <a:t>功能</a:t>
            </a:r>
            <a:r>
              <a:rPr lang="zh-CN" altLang="en-US" sz="1000" kern="0" dirty="0" smtClean="0">
                <a:ea typeface="Arial Unicode MS" pitchFamily="34" charset="-128"/>
                <a:cs typeface="Arial Unicode MS" pitchFamily="34" charset="-128"/>
              </a:rPr>
              <a:t>代码或三方系统</a:t>
            </a:r>
            <a:r>
              <a:rPr lang="en-US" altLang="zh-CN" sz="1000" kern="0" dirty="0" smtClean="0">
                <a:ea typeface="Arial Unicode MS" pitchFamily="34" charset="-128"/>
                <a:cs typeface="Arial Unicode MS" pitchFamily="34" charset="-128"/>
              </a:rPr>
              <a:t>WEB</a:t>
            </a:r>
            <a:r>
              <a:rPr lang="zh-CN" altLang="en-US" sz="1000" kern="0" dirty="0" smtClean="0">
                <a:ea typeface="Arial Unicode MS" pitchFamily="34" charset="-128"/>
                <a:cs typeface="Arial Unicode MS" pitchFamily="34" charset="-128"/>
              </a:rPr>
              <a:t> </a:t>
            </a:r>
            <a:r>
              <a:rPr lang="en-US" altLang="zh-CN" sz="1000" kern="0" dirty="0" smtClean="0">
                <a:ea typeface="Arial Unicode MS" pitchFamily="34" charset="-128"/>
                <a:cs typeface="Arial Unicode MS" pitchFamily="34" charset="-128"/>
              </a:rPr>
              <a:t>SERVICE</a:t>
            </a:r>
            <a:endParaRPr lang="de-DE" sz="1000" kern="0" dirty="0">
              <a:ea typeface="Arial Unicode MS" pitchFamily="34" charset="-128"/>
              <a:cs typeface="Arial Unicode MS" pitchFamily="34" charset="-128"/>
            </a:endParaRPr>
          </a:p>
        </p:txBody>
      </p:sp>
      <p:cxnSp>
        <p:nvCxnSpPr>
          <p:cNvPr id="16" name="Straight Arrow Connector 136"/>
          <p:cNvCxnSpPr/>
          <p:nvPr/>
        </p:nvCxnSpPr>
        <p:spPr>
          <a:xfrm>
            <a:off x="7610009" y="5630675"/>
            <a:ext cx="625834" cy="0"/>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390"/>
          <p:cNvSpPr/>
          <p:nvPr/>
        </p:nvSpPr>
        <p:spPr bwMode="gray">
          <a:xfrm>
            <a:off x="6039511" y="4766596"/>
            <a:ext cx="1354274" cy="1745769"/>
          </a:xfrm>
          <a:prstGeom prst="rect">
            <a:avLst/>
          </a:prstGeom>
          <a:gradFill flip="none" rotWithShape="1">
            <a:gsLst>
              <a:gs pos="0">
                <a:schemeClr val="accent3">
                  <a:tint val="50000"/>
                  <a:shade val="30000"/>
                  <a:satMod val="115000"/>
                </a:schemeClr>
              </a:gs>
              <a:gs pos="50000">
                <a:schemeClr val="accent3">
                  <a:tint val="50000"/>
                  <a:shade val="67500"/>
                  <a:satMod val="115000"/>
                </a:schemeClr>
              </a:gs>
              <a:gs pos="100000">
                <a:schemeClr val="accent3">
                  <a:tint val="50000"/>
                  <a:shade val="100000"/>
                  <a:satMod val="115000"/>
                </a:schemeClr>
              </a:gs>
            </a:gsLst>
            <a:lin ang="16200000" scaled="1"/>
            <a:tileRect/>
          </a:gradFill>
          <a:ln>
            <a:noFill/>
            <a:headEnd/>
            <a:tailEnd/>
          </a:ln>
        </p:spPr>
        <p:style>
          <a:lnRef idx="1">
            <a:schemeClr val="accent3"/>
          </a:lnRef>
          <a:fillRef idx="2">
            <a:schemeClr val="accent3"/>
          </a:fillRef>
          <a:effectRef idx="1">
            <a:schemeClr val="accent3"/>
          </a:effectRef>
          <a:fontRef idx="minor">
            <a:schemeClr val="dk1"/>
          </a:fontRef>
        </p:style>
        <p:txBody>
          <a:bodyPr lIns="89982" tIns="71984" rIns="89982" bIns="71984" rtlCol="0" anchor="ctr"/>
          <a:lstStyle/>
          <a:p>
            <a:pPr algn="ct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    </a:t>
            </a:r>
          </a:p>
        </p:txBody>
      </p:sp>
      <p:cxnSp>
        <p:nvCxnSpPr>
          <p:cNvPr id="18" name="Straight Arrow Connector 433"/>
          <p:cNvCxnSpPr/>
          <p:nvPr/>
        </p:nvCxnSpPr>
        <p:spPr>
          <a:xfrm>
            <a:off x="5238039" y="5614006"/>
            <a:ext cx="625834" cy="0"/>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434"/>
          <p:cNvSpPr/>
          <p:nvPr/>
        </p:nvSpPr>
        <p:spPr bwMode="gray">
          <a:xfrm>
            <a:off x="6134215" y="5331342"/>
            <a:ext cx="1179868" cy="697039"/>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lIns="89982" tIns="71984" rIns="89982" bIns="71984" rtlCol="0" anchor="ctr"/>
          <a:lstStyle/>
          <a:p>
            <a:pPr algn="ctr" fontAlgn="base">
              <a:spcBef>
                <a:spcPct val="50000"/>
              </a:spcBef>
              <a:spcAft>
                <a:spcPct val="0"/>
              </a:spcAft>
              <a:buClr>
                <a:srgbClr val="F0AB00"/>
              </a:buClr>
              <a:buSzPct val="80000"/>
            </a:pPr>
            <a:endParaRPr lang="de-DE" sz="10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标准集成接口</a:t>
            </a:r>
            <a:endParaRPr lang="de-DE" sz="1000" kern="0" dirty="0">
              <a:ea typeface="Arial Unicode MS" pitchFamily="34" charset="-128"/>
              <a:cs typeface="Arial Unicode MS" pitchFamily="34" charset="-128"/>
            </a:endParaRPr>
          </a:p>
        </p:txBody>
      </p:sp>
      <p:pic>
        <p:nvPicPr>
          <p:cNvPr id="2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46683" y="5356541"/>
            <a:ext cx="260724" cy="271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652223" y="5355966"/>
            <a:ext cx="517966" cy="249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Box 8"/>
          <p:cNvSpPr txBox="1"/>
          <p:nvPr/>
        </p:nvSpPr>
        <p:spPr>
          <a:xfrm>
            <a:off x="5195827" y="5368116"/>
            <a:ext cx="602729"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http/</a:t>
            </a:r>
            <a:r>
              <a:rPr lang="de-DE" sz="1000" kern="0" dirty="0" err="1">
                <a:ea typeface="Arial Unicode MS" pitchFamily="34" charset="-128"/>
                <a:cs typeface="Arial Unicode MS" pitchFamily="34" charset="-128"/>
              </a:rPr>
              <a:t>Impex</a:t>
            </a:r>
            <a:endParaRPr lang="de-DE" sz="1000" kern="0" dirty="0">
              <a:ea typeface="Arial Unicode MS" pitchFamily="34" charset="-128"/>
              <a:cs typeface="Arial Unicode MS" pitchFamily="34" charset="-128"/>
            </a:endParaRPr>
          </a:p>
        </p:txBody>
      </p:sp>
      <p:sp>
        <p:nvSpPr>
          <p:cNvPr id="23" name="TextBox 438"/>
          <p:cNvSpPr txBox="1"/>
          <p:nvPr/>
        </p:nvSpPr>
        <p:spPr>
          <a:xfrm>
            <a:off x="7660199" y="5371590"/>
            <a:ext cx="52755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http/</a:t>
            </a:r>
            <a:r>
              <a:rPr lang="de-DE" sz="1000" kern="0" dirty="0" err="1">
                <a:ea typeface="Arial Unicode MS" pitchFamily="34" charset="-128"/>
                <a:cs typeface="Arial Unicode MS" pitchFamily="34" charset="-128"/>
              </a:rPr>
              <a:t>IIdoc</a:t>
            </a:r>
            <a:endParaRPr lang="de-DE" sz="1000" kern="0" dirty="0">
              <a:ea typeface="Arial Unicode MS" pitchFamily="34" charset="-128"/>
              <a:cs typeface="Arial Unicode MS" pitchFamily="34" charset="-128"/>
            </a:endParaRPr>
          </a:p>
        </p:txBody>
      </p:sp>
      <p:sp>
        <p:nvSpPr>
          <p:cNvPr id="24" name="Rectangle 439"/>
          <p:cNvSpPr/>
          <p:nvPr/>
        </p:nvSpPr>
        <p:spPr bwMode="gray">
          <a:xfrm>
            <a:off x="6143963" y="4875614"/>
            <a:ext cx="1179866" cy="4010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9982" tIns="71984" rIns="89982" bIns="71984" rtlCol="0" anchor="ctr"/>
          <a:lstStyle/>
          <a:p>
            <a:pPr algn="ct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客户自定义集成</a:t>
            </a:r>
            <a:endParaRPr lang="de-DE" sz="1000" kern="0" dirty="0">
              <a:ea typeface="Arial Unicode MS" pitchFamily="34" charset="-128"/>
              <a:cs typeface="Arial Unicode MS" pitchFamily="34" charset="-128"/>
            </a:endParaRPr>
          </a:p>
        </p:txBody>
      </p:sp>
      <p:sp>
        <p:nvSpPr>
          <p:cNvPr id="25" name="TextBox 440"/>
          <p:cNvSpPr txBox="1"/>
          <p:nvPr/>
        </p:nvSpPr>
        <p:spPr>
          <a:xfrm>
            <a:off x="6460167" y="4574162"/>
            <a:ext cx="51296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数据交换</a:t>
            </a:r>
            <a:endParaRPr lang="de-DE" sz="1000" kern="0" dirty="0">
              <a:ea typeface="Arial Unicode MS" pitchFamily="34" charset="-128"/>
              <a:cs typeface="Arial Unicode MS" pitchFamily="34" charset="-128"/>
            </a:endParaRPr>
          </a:p>
        </p:txBody>
      </p:sp>
      <p:pic>
        <p:nvPicPr>
          <p:cNvPr id="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32051" y="6126342"/>
            <a:ext cx="260724" cy="271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TextBox 11"/>
          <p:cNvSpPr txBox="1"/>
          <p:nvPr/>
        </p:nvSpPr>
        <p:spPr>
          <a:xfrm>
            <a:off x="6471367" y="6169622"/>
            <a:ext cx="76944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数据交换模块</a:t>
            </a:r>
            <a:endParaRPr lang="de-DE" sz="1000" kern="0" dirty="0">
              <a:ea typeface="Arial Unicode MS" pitchFamily="34" charset="-128"/>
              <a:cs typeface="Arial Unicode MS" pitchFamily="34" charset="-128"/>
            </a:endParaRPr>
          </a:p>
        </p:txBody>
      </p:sp>
      <p:sp>
        <p:nvSpPr>
          <p:cNvPr id="28" name="Rectangle 138"/>
          <p:cNvSpPr/>
          <p:nvPr/>
        </p:nvSpPr>
        <p:spPr bwMode="gray">
          <a:xfrm>
            <a:off x="660133" y="4337884"/>
            <a:ext cx="4319985" cy="2189436"/>
          </a:xfrm>
          <a:prstGeom prst="rect">
            <a:avLst/>
          </a:prstGeom>
          <a:gradFill flip="none" rotWithShape="1">
            <a:gsLst>
              <a:gs pos="0">
                <a:schemeClr val="accent3">
                  <a:tint val="50000"/>
                  <a:shade val="30000"/>
                  <a:satMod val="115000"/>
                </a:schemeClr>
              </a:gs>
              <a:gs pos="50000">
                <a:schemeClr val="accent3">
                  <a:tint val="50000"/>
                  <a:shade val="67500"/>
                  <a:satMod val="115000"/>
                </a:schemeClr>
              </a:gs>
              <a:gs pos="100000">
                <a:schemeClr val="accent3">
                  <a:tint val="50000"/>
                  <a:shade val="100000"/>
                  <a:satMod val="115000"/>
                </a:schemeClr>
              </a:gs>
            </a:gsLst>
            <a:lin ang="16200000" scaled="1"/>
            <a:tileRect/>
          </a:gradFill>
          <a:ln>
            <a:noFill/>
            <a:headEnd/>
            <a:tailEnd/>
          </a:ln>
        </p:spPr>
        <p:style>
          <a:lnRef idx="1">
            <a:schemeClr val="accent3"/>
          </a:lnRef>
          <a:fillRef idx="2">
            <a:schemeClr val="accent3"/>
          </a:fillRef>
          <a:effectRef idx="1">
            <a:schemeClr val="accent3"/>
          </a:effectRef>
          <a:fontRef idx="minor">
            <a:schemeClr val="dk1"/>
          </a:fontRef>
        </p:style>
        <p:txBody>
          <a:bodyPr lIns="89982" tIns="71984" rIns="89982" bIns="71984" rtlCol="0" anchor="ctr"/>
          <a:lstStyle/>
          <a:p>
            <a:pPr algn="ctr" fontAlgn="base">
              <a:spcBef>
                <a:spcPct val="50000"/>
              </a:spcBef>
              <a:spcAft>
                <a:spcPct val="0"/>
              </a:spcAft>
              <a:buClr>
                <a:srgbClr val="F0AB00"/>
              </a:buClr>
              <a:buSzPct val="80000"/>
            </a:pPr>
            <a:endParaRPr lang="de-DE" kern="0" dirty="0">
              <a:solidFill>
                <a:schemeClr val="dk1"/>
              </a:solidFill>
              <a:latin typeface="+mn-lt"/>
              <a:ea typeface="Arial Unicode MS" pitchFamily="34" charset="-128"/>
              <a:cs typeface="Arial Unicode MS" pitchFamily="34" charset="-128"/>
            </a:endParaRPr>
          </a:p>
        </p:txBody>
      </p:sp>
      <p:sp>
        <p:nvSpPr>
          <p:cNvPr id="29" name="Rectangle 142"/>
          <p:cNvSpPr/>
          <p:nvPr/>
        </p:nvSpPr>
        <p:spPr bwMode="gray">
          <a:xfrm>
            <a:off x="852788" y="4451832"/>
            <a:ext cx="2370563" cy="136353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0" name="Rectangle 143"/>
          <p:cNvSpPr/>
          <p:nvPr/>
        </p:nvSpPr>
        <p:spPr bwMode="gray">
          <a:xfrm>
            <a:off x="861698" y="5889618"/>
            <a:ext cx="3910223" cy="54214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nvGrpSpPr>
          <p:cNvPr id="31" name="Group 144"/>
          <p:cNvGrpSpPr>
            <a:grpSpLocks noChangeAspect="1"/>
          </p:cNvGrpSpPr>
          <p:nvPr/>
        </p:nvGrpSpPr>
        <p:grpSpPr>
          <a:xfrm>
            <a:off x="1094783" y="5167935"/>
            <a:ext cx="465101" cy="243602"/>
            <a:chOff x="2431077" y="4499133"/>
            <a:chExt cx="572433" cy="324803"/>
          </a:xfrm>
        </p:grpSpPr>
        <p:sp>
          <p:nvSpPr>
            <p:cNvPr id="32" name="Rectangle 145"/>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3" name="Rectangle 146"/>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4" name="Rectangle 147"/>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5" name="Rectangle 148"/>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36" name="Group 153"/>
          <p:cNvGrpSpPr>
            <a:grpSpLocks noChangeAspect="1"/>
          </p:cNvGrpSpPr>
          <p:nvPr/>
        </p:nvGrpSpPr>
        <p:grpSpPr>
          <a:xfrm>
            <a:off x="1394595" y="4822749"/>
            <a:ext cx="465101" cy="243602"/>
            <a:chOff x="2431077" y="4499133"/>
            <a:chExt cx="572433" cy="324803"/>
          </a:xfrm>
        </p:grpSpPr>
        <p:sp>
          <p:nvSpPr>
            <p:cNvPr id="37" name="Rectangle 154"/>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8" name="Rectangle 155"/>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39" name="Rectangle 156"/>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0" name="Rectangle 157"/>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41" name="Group 158"/>
          <p:cNvGrpSpPr>
            <a:grpSpLocks noChangeAspect="1"/>
          </p:cNvGrpSpPr>
          <p:nvPr/>
        </p:nvGrpSpPr>
        <p:grpSpPr>
          <a:xfrm>
            <a:off x="1390894" y="5462677"/>
            <a:ext cx="465101" cy="243602"/>
            <a:chOff x="2431077" y="4499133"/>
            <a:chExt cx="572433" cy="324803"/>
          </a:xfrm>
        </p:grpSpPr>
        <p:sp>
          <p:nvSpPr>
            <p:cNvPr id="42" name="Rectangle 159"/>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3" name="Rectangle 160"/>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4" name="Rectangle 161"/>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5" name="Rectangle 162"/>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46" name="Group 163"/>
          <p:cNvGrpSpPr>
            <a:grpSpLocks noChangeAspect="1"/>
          </p:cNvGrpSpPr>
          <p:nvPr/>
        </p:nvGrpSpPr>
        <p:grpSpPr>
          <a:xfrm>
            <a:off x="2535912" y="5136145"/>
            <a:ext cx="465101" cy="243602"/>
            <a:chOff x="2431077" y="4499133"/>
            <a:chExt cx="572433" cy="324803"/>
          </a:xfrm>
        </p:grpSpPr>
        <p:sp>
          <p:nvSpPr>
            <p:cNvPr id="47" name="Rectangle 164"/>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8" name="Rectangle 165"/>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49" name="Rectangle 166"/>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0" name="Rectangle 167"/>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51" name="Group 168"/>
          <p:cNvGrpSpPr>
            <a:grpSpLocks noChangeAspect="1"/>
          </p:cNvGrpSpPr>
          <p:nvPr/>
        </p:nvGrpSpPr>
        <p:grpSpPr>
          <a:xfrm>
            <a:off x="2156450" y="5462677"/>
            <a:ext cx="465101" cy="243602"/>
            <a:chOff x="2431077" y="4499133"/>
            <a:chExt cx="572433" cy="324803"/>
          </a:xfrm>
        </p:grpSpPr>
        <p:sp>
          <p:nvSpPr>
            <p:cNvPr id="52" name="Rectangle 169"/>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3" name="Rectangle 170"/>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4" name="Rectangle 214"/>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5" name="Rectangle 215"/>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56" name="Group 216"/>
          <p:cNvGrpSpPr>
            <a:grpSpLocks noChangeAspect="1"/>
          </p:cNvGrpSpPr>
          <p:nvPr/>
        </p:nvGrpSpPr>
        <p:grpSpPr>
          <a:xfrm>
            <a:off x="2141006" y="4822749"/>
            <a:ext cx="465101" cy="243602"/>
            <a:chOff x="2431077" y="4499133"/>
            <a:chExt cx="572433" cy="324803"/>
          </a:xfrm>
        </p:grpSpPr>
        <p:sp>
          <p:nvSpPr>
            <p:cNvPr id="57" name="Rectangle 257"/>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8" name="Rectangle 260"/>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9" name="Rectangle 261"/>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0" name="Rectangle 262"/>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sp>
        <p:nvSpPr>
          <p:cNvPr id="61" name="TextBox 272"/>
          <p:cNvSpPr txBox="1"/>
          <p:nvPr/>
        </p:nvSpPr>
        <p:spPr>
          <a:xfrm>
            <a:off x="1268548" y="4520375"/>
            <a:ext cx="1362552" cy="16927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平台后台功能</a:t>
            </a:r>
            <a:r>
              <a:rPr lang="de-DE" sz="1100" kern="0" dirty="0">
                <a:ea typeface="Arial Unicode MS" pitchFamily="34" charset="-128"/>
                <a:cs typeface="Arial Unicode MS" pitchFamily="34" charset="-128"/>
              </a:rPr>
              <a:t>„</a:t>
            </a:r>
            <a:r>
              <a:rPr lang="zh-CN" altLang="en-US" sz="1100" kern="0" dirty="0">
                <a:ea typeface="Arial Unicode MS" pitchFamily="34" charset="-128"/>
                <a:cs typeface="Arial Unicode MS" pitchFamily="34" charset="-128"/>
              </a:rPr>
              <a:t>工具箱</a:t>
            </a:r>
            <a:r>
              <a:rPr lang="de-DE" sz="1100" kern="0" dirty="0">
                <a:ea typeface="Arial Unicode MS" pitchFamily="34" charset="-128"/>
                <a:cs typeface="Arial Unicode MS" pitchFamily="34" charset="-128"/>
              </a:rPr>
              <a:t>“</a:t>
            </a:r>
          </a:p>
        </p:txBody>
      </p:sp>
      <p:sp>
        <p:nvSpPr>
          <p:cNvPr id="62" name="TextBox 273"/>
          <p:cNvSpPr txBox="1"/>
          <p:nvPr/>
        </p:nvSpPr>
        <p:spPr>
          <a:xfrm>
            <a:off x="2293525" y="6077289"/>
            <a:ext cx="92333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CN" altLang="en-US" sz="1200" kern="0" dirty="0">
                <a:ea typeface="Arial Unicode MS" pitchFamily="34" charset="-128"/>
                <a:cs typeface="Arial Unicode MS" pitchFamily="34" charset="-128"/>
              </a:rPr>
              <a:t>平台技术框架</a:t>
            </a:r>
            <a:endParaRPr lang="de-DE" sz="1200" kern="0" dirty="0">
              <a:ea typeface="Arial Unicode MS" pitchFamily="34" charset="-128"/>
              <a:cs typeface="Arial Unicode MS" pitchFamily="34" charset="-128"/>
            </a:endParaRPr>
          </a:p>
        </p:txBody>
      </p:sp>
      <p:sp>
        <p:nvSpPr>
          <p:cNvPr id="63" name="Rectangle 389"/>
          <p:cNvSpPr/>
          <p:nvPr/>
        </p:nvSpPr>
        <p:spPr bwMode="gray">
          <a:xfrm>
            <a:off x="3349347" y="4454378"/>
            <a:ext cx="1416066" cy="136353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nvGrpSpPr>
          <p:cNvPr id="64" name="Group 397"/>
          <p:cNvGrpSpPr>
            <a:grpSpLocks noChangeAspect="1"/>
          </p:cNvGrpSpPr>
          <p:nvPr/>
        </p:nvGrpSpPr>
        <p:grpSpPr>
          <a:xfrm>
            <a:off x="3520864" y="4917159"/>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65" name="Rectangle 398"/>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6" name="Rectangle 399"/>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7" name="Rectangle 400"/>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8" name="Rectangle 401"/>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69" name="Group 412"/>
          <p:cNvGrpSpPr>
            <a:grpSpLocks noChangeAspect="1"/>
          </p:cNvGrpSpPr>
          <p:nvPr/>
        </p:nvGrpSpPr>
        <p:grpSpPr>
          <a:xfrm>
            <a:off x="4173154" y="4924333"/>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70" name="Rectangle 413"/>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1" name="Rectangle 414"/>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2" name="Rectangle 415"/>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3" name="Rectangle 416"/>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74" name="Group 417"/>
          <p:cNvGrpSpPr>
            <a:grpSpLocks noChangeAspect="1"/>
          </p:cNvGrpSpPr>
          <p:nvPr/>
        </p:nvGrpSpPr>
        <p:grpSpPr>
          <a:xfrm>
            <a:off x="3518728" y="5375712"/>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75" name="Rectangle 418"/>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6" name="Rectangle 419"/>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7" name="Rectangle 420"/>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78" name="Rectangle 421"/>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79" name="Group 422"/>
          <p:cNvGrpSpPr>
            <a:grpSpLocks noChangeAspect="1"/>
          </p:cNvGrpSpPr>
          <p:nvPr/>
        </p:nvGrpSpPr>
        <p:grpSpPr>
          <a:xfrm>
            <a:off x="4190697" y="5355961"/>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80" name="Rectangle 423"/>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81" name="Rectangle 424"/>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82" name="Rectangle 425"/>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83" name="Rectangle 426"/>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sp>
        <p:nvSpPr>
          <p:cNvPr id="84" name="TextBox 427"/>
          <p:cNvSpPr txBox="1"/>
          <p:nvPr/>
        </p:nvSpPr>
        <p:spPr>
          <a:xfrm>
            <a:off x="3693788" y="4507852"/>
            <a:ext cx="798296" cy="5078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sz="1100" kern="0" dirty="0">
                <a:ea typeface="Arial Unicode MS" pitchFamily="34" charset="-128"/>
                <a:cs typeface="Arial Unicode MS" pitchFamily="34" charset="-128"/>
              </a:rPr>
              <a:t>SAP</a:t>
            </a:r>
            <a:r>
              <a:rPr lang="zh-CN" altLang="en-US" sz="1100" kern="0" dirty="0">
                <a:ea typeface="Arial Unicode MS" pitchFamily="34" charset="-128"/>
                <a:cs typeface="Arial Unicode MS" pitchFamily="34" charset="-128"/>
              </a:rPr>
              <a:t>集成</a:t>
            </a:r>
            <a:r>
              <a:rPr lang="de-DE" sz="1100" kern="0" dirty="0">
                <a:ea typeface="Arial Unicode MS" pitchFamily="34" charset="-128"/>
                <a:cs typeface="Arial Unicode MS" pitchFamily="34" charset="-128"/>
              </a:rPr>
              <a:t/>
            </a:r>
            <a:br>
              <a:rPr lang="de-DE" sz="1100" kern="0" dirty="0">
                <a:ea typeface="Arial Unicode MS" pitchFamily="34" charset="-128"/>
                <a:cs typeface="Arial Unicode MS" pitchFamily="34" charset="-128"/>
              </a:rPr>
            </a:br>
            <a:r>
              <a:rPr lang="de-DE" sz="1100" kern="0" dirty="0">
                <a:ea typeface="Arial Unicode MS" pitchFamily="34" charset="-128"/>
                <a:cs typeface="Arial Unicode MS" pitchFamily="34" charset="-128"/>
              </a:rPr>
              <a:t>„</a:t>
            </a:r>
            <a:r>
              <a:rPr lang="zh-CN" altLang="en-US" sz="1100" kern="0" dirty="0">
                <a:ea typeface="Arial Unicode MS" pitchFamily="34" charset="-128"/>
                <a:cs typeface="Arial Unicode MS" pitchFamily="34" charset="-128"/>
              </a:rPr>
              <a:t>集成工具箱</a:t>
            </a:r>
            <a:r>
              <a:rPr lang="de-DE" sz="1100" kern="0" dirty="0">
                <a:ea typeface="Arial Unicode MS" pitchFamily="34" charset="-128"/>
                <a:cs typeface="Arial Unicode MS" pitchFamily="34" charset="-128"/>
              </a:rPr>
              <a:t>“</a:t>
            </a:r>
            <a:br>
              <a:rPr lang="de-DE" sz="1100" kern="0" dirty="0">
                <a:ea typeface="Arial Unicode MS" pitchFamily="34" charset="-128"/>
                <a:cs typeface="Arial Unicode MS" pitchFamily="34" charset="-128"/>
              </a:rPr>
            </a:br>
            <a:endParaRPr lang="de-DE" sz="1100" kern="0" dirty="0">
              <a:ea typeface="Arial Unicode MS" pitchFamily="34" charset="-128"/>
              <a:cs typeface="Arial Unicode MS" pitchFamily="34" charset="-128"/>
            </a:endParaRPr>
          </a:p>
        </p:txBody>
      </p:sp>
      <p:pic>
        <p:nvPicPr>
          <p:cNvPr id="8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30450" y="6126342"/>
            <a:ext cx="260724" cy="271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6" name="TextBox 122"/>
          <p:cNvSpPr txBox="1"/>
          <p:nvPr/>
        </p:nvSpPr>
        <p:spPr>
          <a:xfrm>
            <a:off x="1191174" y="1904126"/>
            <a:ext cx="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600" kern="0" dirty="0">
                <a:latin typeface="Segoe UI Semibold" panose="020B0702040204020203" pitchFamily="34" charset="0"/>
                <a:ea typeface="Arial Unicode MS" pitchFamily="34" charset="-128"/>
                <a:cs typeface="Arial Unicode MS" pitchFamily="34" charset="-128"/>
              </a:rPr>
              <a:t>    </a:t>
            </a:r>
          </a:p>
        </p:txBody>
      </p:sp>
      <p:sp>
        <p:nvSpPr>
          <p:cNvPr id="87" name="Oval 123"/>
          <p:cNvSpPr/>
          <p:nvPr/>
        </p:nvSpPr>
        <p:spPr bwMode="gray">
          <a:xfrm>
            <a:off x="933194" y="1860338"/>
            <a:ext cx="177458" cy="182641"/>
          </a:xfrm>
          <a:prstGeom prst="ellipse">
            <a:avLst/>
          </a:prstGeom>
          <a:ln w="6350">
            <a:headEnd/>
            <a:tailEnd/>
          </a:ln>
        </p:spPr>
        <p:style>
          <a:lnRef idx="2">
            <a:schemeClr val="dk1"/>
          </a:lnRef>
          <a:fillRef idx="1">
            <a:schemeClr val="lt1"/>
          </a:fillRef>
          <a:effectRef idx="0">
            <a:schemeClr val="dk1"/>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sz="1000" kern="0" dirty="0">
              <a:ea typeface="Arial Unicode MS" pitchFamily="34" charset="-128"/>
              <a:cs typeface="Arial Unicode MS" pitchFamily="34" charset="-128"/>
            </a:endParaRPr>
          </a:p>
        </p:txBody>
      </p:sp>
      <p:cxnSp>
        <p:nvCxnSpPr>
          <p:cNvPr id="88" name="Straight Connector 124"/>
          <p:cNvCxnSpPr>
            <a:stCxn id="87" idx="4"/>
          </p:cNvCxnSpPr>
          <p:nvPr/>
        </p:nvCxnSpPr>
        <p:spPr>
          <a:xfrm>
            <a:off x="1021922" y="2042978"/>
            <a:ext cx="0" cy="1764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125"/>
          <p:cNvCxnSpPr>
            <a:endCxn id="87" idx="4"/>
          </p:cNvCxnSpPr>
          <p:nvPr/>
        </p:nvCxnSpPr>
        <p:spPr>
          <a:xfrm flipV="1">
            <a:off x="933194" y="2042976"/>
            <a:ext cx="88729" cy="841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126"/>
          <p:cNvCxnSpPr>
            <a:endCxn id="87" idx="4"/>
          </p:cNvCxnSpPr>
          <p:nvPr/>
        </p:nvCxnSpPr>
        <p:spPr>
          <a:xfrm flipH="1" flipV="1">
            <a:off x="1021924" y="2042979"/>
            <a:ext cx="88728" cy="882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127"/>
          <p:cNvCxnSpPr/>
          <p:nvPr/>
        </p:nvCxnSpPr>
        <p:spPr>
          <a:xfrm flipV="1">
            <a:off x="939115" y="2219639"/>
            <a:ext cx="88729" cy="841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128"/>
          <p:cNvCxnSpPr/>
          <p:nvPr/>
        </p:nvCxnSpPr>
        <p:spPr>
          <a:xfrm flipH="1" flipV="1">
            <a:off x="1027843" y="2219639"/>
            <a:ext cx="88728" cy="882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129"/>
          <p:cNvSpPr txBox="1"/>
          <p:nvPr/>
        </p:nvSpPr>
        <p:spPr>
          <a:xfrm>
            <a:off x="1228112" y="1942254"/>
            <a:ext cx="876767"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Implementation</a:t>
            </a:r>
            <a:br>
              <a:rPr lang="de-DE" sz="1000" kern="0" dirty="0">
                <a:ea typeface="Arial Unicode MS" pitchFamily="34" charset="-128"/>
                <a:cs typeface="Arial Unicode MS" pitchFamily="34" charset="-128"/>
              </a:rPr>
            </a:br>
            <a:r>
              <a:rPr lang="de-DE" sz="1000" kern="0" dirty="0">
                <a:ea typeface="Arial Unicode MS" pitchFamily="34" charset="-128"/>
                <a:cs typeface="Arial Unicode MS" pitchFamily="34" charset="-128"/>
              </a:rPr>
              <a:t>Partner</a:t>
            </a:r>
          </a:p>
        </p:txBody>
      </p:sp>
      <p:sp>
        <p:nvSpPr>
          <p:cNvPr id="94" name="Rectangle 137"/>
          <p:cNvSpPr/>
          <p:nvPr/>
        </p:nvSpPr>
        <p:spPr bwMode="gray">
          <a:xfrm>
            <a:off x="660133" y="1772260"/>
            <a:ext cx="4319985" cy="2524465"/>
          </a:xfrm>
          <a:prstGeom prst="rect">
            <a:avLst/>
          </a:prstGeom>
          <a:gradFill flip="none" rotWithShape="1">
            <a:gsLst>
              <a:gs pos="0">
                <a:schemeClr val="accent1">
                  <a:tint val="50000"/>
                  <a:shade val="30000"/>
                  <a:satMod val="115000"/>
                </a:schemeClr>
              </a:gs>
              <a:gs pos="50000">
                <a:schemeClr val="accent1">
                  <a:tint val="50000"/>
                  <a:shade val="67500"/>
                  <a:satMod val="115000"/>
                </a:schemeClr>
              </a:gs>
              <a:gs pos="100000">
                <a:schemeClr val="accent1">
                  <a:tint val="50000"/>
                  <a:shade val="100000"/>
                  <a:satMod val="115000"/>
                </a:scheme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95" name="Rectangle 141"/>
          <p:cNvSpPr/>
          <p:nvPr/>
        </p:nvSpPr>
        <p:spPr bwMode="gray">
          <a:xfrm>
            <a:off x="825057" y="2945820"/>
            <a:ext cx="3940354" cy="12474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96" name="Rectangle 149"/>
          <p:cNvSpPr/>
          <p:nvPr/>
        </p:nvSpPr>
        <p:spPr bwMode="gray">
          <a:xfrm>
            <a:off x="825057" y="1879978"/>
            <a:ext cx="3940354" cy="9739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9982" tIns="71984" rIns="89982" bIns="71984"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97" name="TextBox 270"/>
          <p:cNvSpPr txBox="1"/>
          <p:nvPr/>
        </p:nvSpPr>
        <p:spPr>
          <a:xfrm>
            <a:off x="909047" y="1950747"/>
            <a:ext cx="564257" cy="42319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平台前端</a:t>
            </a:r>
            <a:endParaRPr lang="en-US" altLang="zh-CN" sz="11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页面</a:t>
            </a:r>
            <a:endParaRPr lang="de-DE" sz="1100" kern="0" dirty="0">
              <a:ea typeface="Arial Unicode MS" pitchFamily="34" charset="-128"/>
              <a:cs typeface="Arial Unicode MS" pitchFamily="34" charset="-128"/>
            </a:endParaRPr>
          </a:p>
        </p:txBody>
      </p:sp>
      <p:grpSp>
        <p:nvGrpSpPr>
          <p:cNvPr id="98" name="Group 274"/>
          <p:cNvGrpSpPr>
            <a:grpSpLocks noChangeAspect="1"/>
          </p:cNvGrpSpPr>
          <p:nvPr/>
        </p:nvGrpSpPr>
        <p:grpSpPr>
          <a:xfrm>
            <a:off x="3064594" y="3802275"/>
            <a:ext cx="465101" cy="243602"/>
            <a:chOff x="2431077" y="4499133"/>
            <a:chExt cx="572433" cy="324803"/>
          </a:xfrm>
        </p:grpSpPr>
        <p:sp>
          <p:nvSpPr>
            <p:cNvPr id="99" name="Rectangle 275"/>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0" name="Rectangle 276"/>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1" name="Rectangle 277"/>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2" name="Rectangle 278"/>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03" name="Group 279"/>
          <p:cNvGrpSpPr>
            <a:grpSpLocks noChangeAspect="1"/>
          </p:cNvGrpSpPr>
          <p:nvPr/>
        </p:nvGrpSpPr>
        <p:grpSpPr>
          <a:xfrm>
            <a:off x="1607487" y="3794265"/>
            <a:ext cx="465101" cy="243602"/>
            <a:chOff x="2431077" y="4499133"/>
            <a:chExt cx="572433" cy="324803"/>
          </a:xfrm>
        </p:grpSpPr>
        <p:sp>
          <p:nvSpPr>
            <p:cNvPr id="104" name="Rectangle 280"/>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5" name="Rectangle 281"/>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6" name="Rectangle 282"/>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07" name="Rectangle 283"/>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08" name="Group 285"/>
          <p:cNvGrpSpPr>
            <a:grpSpLocks noChangeAspect="1"/>
          </p:cNvGrpSpPr>
          <p:nvPr/>
        </p:nvGrpSpPr>
        <p:grpSpPr>
          <a:xfrm>
            <a:off x="1610774" y="3615090"/>
            <a:ext cx="465101" cy="243602"/>
            <a:chOff x="2431077" y="4499133"/>
            <a:chExt cx="572433" cy="324803"/>
          </a:xfrm>
        </p:grpSpPr>
        <p:sp>
          <p:nvSpPr>
            <p:cNvPr id="109" name="Rectangle 286"/>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0" name="Rectangle 287"/>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1" name="Rectangle 293"/>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2" name="Rectangle 294"/>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13" name="Group 296"/>
          <p:cNvGrpSpPr>
            <a:grpSpLocks noChangeAspect="1"/>
          </p:cNvGrpSpPr>
          <p:nvPr/>
        </p:nvGrpSpPr>
        <p:grpSpPr>
          <a:xfrm>
            <a:off x="2094533" y="3794265"/>
            <a:ext cx="465101" cy="243602"/>
            <a:chOff x="2431077" y="4499133"/>
            <a:chExt cx="572433" cy="324803"/>
          </a:xfrm>
        </p:grpSpPr>
        <p:sp>
          <p:nvSpPr>
            <p:cNvPr id="114" name="Rectangle 297"/>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5" name="Rectangle 298"/>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6" name="Rectangle 299"/>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17" name="Rectangle 300"/>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18" name="Group 301"/>
          <p:cNvGrpSpPr>
            <a:grpSpLocks noChangeAspect="1"/>
          </p:cNvGrpSpPr>
          <p:nvPr/>
        </p:nvGrpSpPr>
        <p:grpSpPr>
          <a:xfrm>
            <a:off x="1948264" y="3608547"/>
            <a:ext cx="465105" cy="243602"/>
            <a:chOff x="2491538" y="3273741"/>
            <a:chExt cx="572433" cy="324803"/>
          </a:xfrm>
        </p:grpSpPr>
        <p:sp>
          <p:nvSpPr>
            <p:cNvPr id="119" name="Rectangle 302"/>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0" name="Rectangle 303"/>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1" name="Rectangle 304"/>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2" name="Rectangle 305"/>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23" name="Group 306"/>
          <p:cNvGrpSpPr>
            <a:grpSpLocks noChangeAspect="1"/>
          </p:cNvGrpSpPr>
          <p:nvPr/>
        </p:nvGrpSpPr>
        <p:grpSpPr>
          <a:xfrm>
            <a:off x="2580158" y="3794265"/>
            <a:ext cx="465105" cy="243602"/>
            <a:chOff x="2491538" y="3273741"/>
            <a:chExt cx="572433" cy="324803"/>
          </a:xfrm>
        </p:grpSpPr>
        <p:sp>
          <p:nvSpPr>
            <p:cNvPr id="124" name="Rectangle 307"/>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5" name="Rectangle 308"/>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6" name="Rectangle 309"/>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27" name="Rectangle 310"/>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28" name="Group 311"/>
          <p:cNvGrpSpPr>
            <a:grpSpLocks noChangeAspect="1"/>
          </p:cNvGrpSpPr>
          <p:nvPr/>
        </p:nvGrpSpPr>
        <p:grpSpPr>
          <a:xfrm>
            <a:off x="1772750" y="3425171"/>
            <a:ext cx="465105" cy="243602"/>
            <a:chOff x="2491538" y="3273741"/>
            <a:chExt cx="572433" cy="324803"/>
          </a:xfrm>
        </p:grpSpPr>
        <p:sp>
          <p:nvSpPr>
            <p:cNvPr id="129" name="Rectangle 312"/>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0" name="Rectangle 313"/>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1" name="Rectangle 314"/>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2" name="Rectangle 315"/>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33" name="Group 316"/>
          <p:cNvGrpSpPr>
            <a:grpSpLocks noChangeAspect="1"/>
          </p:cNvGrpSpPr>
          <p:nvPr/>
        </p:nvGrpSpPr>
        <p:grpSpPr>
          <a:xfrm>
            <a:off x="2427610" y="3608547"/>
            <a:ext cx="465105" cy="243602"/>
            <a:chOff x="2491538" y="3273741"/>
            <a:chExt cx="572433" cy="324803"/>
          </a:xfrm>
        </p:grpSpPr>
        <p:sp>
          <p:nvSpPr>
            <p:cNvPr id="134" name="Rectangle 317"/>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5" name="Rectangle 318"/>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6" name="Rectangle 319"/>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37" name="Rectangle 320"/>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38" name="Group 326"/>
          <p:cNvGrpSpPr>
            <a:grpSpLocks noChangeAspect="1"/>
          </p:cNvGrpSpPr>
          <p:nvPr/>
        </p:nvGrpSpPr>
        <p:grpSpPr>
          <a:xfrm>
            <a:off x="3549837" y="3796646"/>
            <a:ext cx="465105" cy="243602"/>
            <a:chOff x="2491538" y="3273741"/>
            <a:chExt cx="572433" cy="324803"/>
          </a:xfrm>
        </p:grpSpPr>
        <p:sp>
          <p:nvSpPr>
            <p:cNvPr id="139" name="Rectangle 327"/>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0" name="Rectangle 328"/>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1" name="Rectangle 329"/>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2" name="Rectangle 330"/>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sp>
        <p:nvSpPr>
          <p:cNvPr id="143" name="TextBox 363"/>
          <p:cNvSpPr txBox="1"/>
          <p:nvPr/>
        </p:nvSpPr>
        <p:spPr>
          <a:xfrm>
            <a:off x="869355" y="3034492"/>
            <a:ext cx="564258" cy="16927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平台应用</a:t>
            </a:r>
            <a:endParaRPr lang="de-DE" sz="1100" kern="0" dirty="0">
              <a:ea typeface="Arial Unicode MS" pitchFamily="34" charset="-128"/>
              <a:cs typeface="Arial Unicode MS" pitchFamily="34" charset="-128"/>
            </a:endParaRPr>
          </a:p>
        </p:txBody>
      </p:sp>
      <p:grpSp>
        <p:nvGrpSpPr>
          <p:cNvPr id="144" name="Group 364"/>
          <p:cNvGrpSpPr>
            <a:grpSpLocks noChangeAspect="1"/>
          </p:cNvGrpSpPr>
          <p:nvPr/>
        </p:nvGrpSpPr>
        <p:grpSpPr>
          <a:xfrm>
            <a:off x="2901272" y="3611923"/>
            <a:ext cx="465105" cy="243602"/>
            <a:chOff x="2491538" y="3273741"/>
            <a:chExt cx="572433" cy="324803"/>
          </a:xfrm>
        </p:grpSpPr>
        <p:sp>
          <p:nvSpPr>
            <p:cNvPr id="145" name="Rectangle 365"/>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6" name="Rectangle 366"/>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7" name="Rectangle 367"/>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48" name="Rectangle 368"/>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49" name="Group 402"/>
          <p:cNvGrpSpPr>
            <a:grpSpLocks noChangeAspect="1"/>
          </p:cNvGrpSpPr>
          <p:nvPr/>
        </p:nvGrpSpPr>
        <p:grpSpPr>
          <a:xfrm>
            <a:off x="3373613" y="3613570"/>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150" name="Rectangle 403"/>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1" name="Rectangle 404"/>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2" name="Rectangle 405"/>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3" name="Rectangle 406"/>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54" name="Group 407"/>
          <p:cNvGrpSpPr>
            <a:grpSpLocks noChangeAspect="1"/>
          </p:cNvGrpSpPr>
          <p:nvPr/>
        </p:nvGrpSpPr>
        <p:grpSpPr>
          <a:xfrm>
            <a:off x="2446486" y="3622253"/>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155" name="Rectangle 408"/>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6" name="Rectangle 409"/>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7" name="Rectangle 410"/>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58" name="Rectangle 411"/>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59" name="Group 392"/>
          <p:cNvGrpSpPr>
            <a:grpSpLocks noChangeAspect="1"/>
          </p:cNvGrpSpPr>
          <p:nvPr/>
        </p:nvGrpSpPr>
        <p:grpSpPr>
          <a:xfrm>
            <a:off x="2726635" y="3431070"/>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160" name="Rectangle 393"/>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1" name="Rectangle 394"/>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2" name="Rectangle 395"/>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3" name="Rectangle 396"/>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64" name="Group 374"/>
          <p:cNvGrpSpPr>
            <a:grpSpLocks noChangeAspect="1"/>
          </p:cNvGrpSpPr>
          <p:nvPr/>
        </p:nvGrpSpPr>
        <p:grpSpPr>
          <a:xfrm>
            <a:off x="3199905" y="3418199"/>
            <a:ext cx="465105" cy="243602"/>
            <a:chOff x="2491538" y="3273741"/>
            <a:chExt cx="572433" cy="324803"/>
          </a:xfrm>
        </p:grpSpPr>
        <p:sp>
          <p:nvSpPr>
            <p:cNvPr id="165" name="Rectangle 375"/>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6" name="Rectangle 376"/>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7" name="Rectangle 377"/>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68" name="Rectangle 378"/>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69" name="Group 384"/>
          <p:cNvGrpSpPr>
            <a:grpSpLocks noChangeAspect="1"/>
          </p:cNvGrpSpPr>
          <p:nvPr/>
        </p:nvGrpSpPr>
        <p:grpSpPr>
          <a:xfrm>
            <a:off x="2864491" y="3237851"/>
            <a:ext cx="465101" cy="243602"/>
            <a:chOff x="2431077" y="4499133"/>
            <a:chExt cx="572433" cy="324803"/>
          </a:xfrm>
        </p:grpSpPr>
        <p:sp>
          <p:nvSpPr>
            <p:cNvPr id="170" name="Rectangle 385"/>
            <p:cNvSpPr/>
            <p:nvPr/>
          </p:nvSpPr>
          <p:spPr bwMode="gray">
            <a:xfrm>
              <a:off x="2477750"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71" name="Rectangle 386"/>
            <p:cNvSpPr/>
            <p:nvPr/>
          </p:nvSpPr>
          <p:spPr bwMode="gray">
            <a:xfrm>
              <a:off x="2658714"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72" name="Rectangle 387"/>
            <p:cNvSpPr/>
            <p:nvPr/>
          </p:nvSpPr>
          <p:spPr bwMode="gray">
            <a:xfrm>
              <a:off x="2835403" y="4499133"/>
              <a:ext cx="119041" cy="120015"/>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73" name="Rectangle 388"/>
            <p:cNvSpPr/>
            <p:nvPr/>
          </p:nvSpPr>
          <p:spPr bwMode="gray">
            <a:xfrm>
              <a:off x="2431077" y="4583906"/>
              <a:ext cx="572433" cy="240030"/>
            </a:xfrm>
            <a:prstGeom prst="rect">
              <a:avLst/>
            </a:prstGeom>
            <a:gradFill flip="none" rotWithShape="1">
              <a:gsLst>
                <a:gs pos="0">
                  <a:srgbClr val="579FEF">
                    <a:shade val="30000"/>
                    <a:satMod val="115000"/>
                  </a:srgbClr>
                </a:gs>
                <a:gs pos="50000">
                  <a:srgbClr val="579FEF">
                    <a:shade val="67500"/>
                    <a:satMod val="115000"/>
                  </a:srgbClr>
                </a:gs>
                <a:gs pos="100000">
                  <a:srgbClr val="579FEF">
                    <a:shade val="100000"/>
                    <a:satMod val="115000"/>
                  </a:srgbClr>
                </a:gs>
              </a:gsLst>
              <a:lin ang="108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pic>
        <p:nvPicPr>
          <p:cNvPr id="1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140545" y="1974772"/>
            <a:ext cx="1120802" cy="7937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79" name="Rectangle 9"/>
          <p:cNvSpPr/>
          <p:nvPr/>
        </p:nvSpPr>
        <p:spPr bwMode="gray">
          <a:xfrm>
            <a:off x="10189205" y="4796368"/>
            <a:ext cx="1047847" cy="793613"/>
          </a:xfrm>
          <a:prstGeom prst="rect">
            <a:avLst/>
          </a:prstGeom>
          <a:solidFill>
            <a:schemeClr val="accent5">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r>
              <a:rPr lang="zh-CN" altLang="en-US" sz="1200" kern="0" dirty="0" smtClean="0">
                <a:ea typeface="Arial Unicode MS" pitchFamily="34" charset="-128"/>
                <a:cs typeface="Arial Unicode MS" pitchFamily="34" charset="-128"/>
              </a:rPr>
              <a:t>卡及客户管理核心系统</a:t>
            </a:r>
            <a:endParaRPr lang="de-DE" sz="1200" kern="0" dirty="0">
              <a:ea typeface="Arial Unicode MS" pitchFamily="34" charset="-128"/>
              <a:cs typeface="Arial Unicode MS" pitchFamily="34" charset="-128"/>
            </a:endParaRPr>
          </a:p>
        </p:txBody>
      </p:sp>
      <p:grpSp>
        <p:nvGrpSpPr>
          <p:cNvPr id="181" name="Gruppieren 223"/>
          <p:cNvGrpSpPr/>
          <p:nvPr/>
        </p:nvGrpSpPr>
        <p:grpSpPr>
          <a:xfrm>
            <a:off x="10189205" y="3895157"/>
            <a:ext cx="1047847" cy="793613"/>
            <a:chOff x="7742459" y="3046337"/>
            <a:chExt cx="967243" cy="793613"/>
          </a:xfrm>
        </p:grpSpPr>
        <p:sp>
          <p:nvSpPr>
            <p:cNvPr id="182" name="Rectangle 9"/>
            <p:cNvSpPr/>
            <p:nvPr/>
          </p:nvSpPr>
          <p:spPr bwMode="gray">
            <a:xfrm>
              <a:off x="7742459" y="3046337"/>
              <a:ext cx="967243" cy="7936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r>
                <a:rPr lang="en-US" altLang="zh-CN" sz="1200" kern="0" dirty="0" smtClean="0">
                  <a:ea typeface="Arial Unicode MS" pitchFamily="34" charset="-128"/>
                  <a:cs typeface="Arial Unicode MS" pitchFamily="34" charset="-128"/>
                </a:rPr>
                <a:t>HOS</a:t>
              </a:r>
              <a:endParaRPr lang="de-DE" sz="1200" kern="0" dirty="0">
                <a:ea typeface="Arial Unicode MS" pitchFamily="34" charset="-128"/>
                <a:cs typeface="Arial Unicode MS" pitchFamily="34" charset="-128"/>
              </a:endParaRPr>
            </a:p>
          </p:txBody>
        </p:sp>
        <p:pic>
          <p:nvPicPr>
            <p:cNvPr id="183"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84499" y="3576842"/>
              <a:ext cx="478122" cy="249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85" name="Rectangle 9"/>
          <p:cNvSpPr/>
          <p:nvPr/>
        </p:nvSpPr>
        <p:spPr bwMode="gray">
          <a:xfrm>
            <a:off x="10189205" y="2993946"/>
            <a:ext cx="1047847" cy="7936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de-DE" sz="1200" kern="0" dirty="0">
                <a:solidFill>
                  <a:schemeClr val="lt1"/>
                </a:solidFill>
                <a:ea typeface="Arial Unicode MS" pitchFamily="34" charset="-128"/>
                <a:cs typeface="Arial Unicode MS" pitchFamily="34" charset="-128"/>
              </a:rPr>
              <a:t>CRM</a:t>
            </a:r>
          </a:p>
        </p:txBody>
      </p:sp>
      <p:grpSp>
        <p:nvGrpSpPr>
          <p:cNvPr id="187" name="Group 397"/>
          <p:cNvGrpSpPr>
            <a:grpSpLocks noChangeAspect="1"/>
          </p:cNvGrpSpPr>
          <p:nvPr/>
        </p:nvGrpSpPr>
        <p:grpSpPr>
          <a:xfrm>
            <a:off x="2240287" y="3426198"/>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188" name="Rectangle 398"/>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89" name="Rectangle 399"/>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0" name="Rectangle 400"/>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1" name="Rectangle 401"/>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92" name="Group 428"/>
          <p:cNvGrpSpPr>
            <a:grpSpLocks noChangeAspect="1"/>
          </p:cNvGrpSpPr>
          <p:nvPr/>
        </p:nvGrpSpPr>
        <p:grpSpPr>
          <a:xfrm>
            <a:off x="2376358" y="3245149"/>
            <a:ext cx="465105" cy="243602"/>
            <a:chOff x="2491538" y="3273741"/>
            <a:chExt cx="572433" cy="324803"/>
          </a:xfr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grpSpPr>
        <p:sp>
          <p:nvSpPr>
            <p:cNvPr id="193" name="Rectangle 429"/>
            <p:cNvSpPr/>
            <p:nvPr/>
          </p:nvSpPr>
          <p:spPr bwMode="gray">
            <a:xfrm>
              <a:off x="2538211"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4" name="Rectangle 430"/>
            <p:cNvSpPr/>
            <p:nvPr/>
          </p:nvSpPr>
          <p:spPr bwMode="gray">
            <a:xfrm>
              <a:off x="2719175"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5" name="Rectangle 431"/>
            <p:cNvSpPr/>
            <p:nvPr/>
          </p:nvSpPr>
          <p:spPr bwMode="gray">
            <a:xfrm>
              <a:off x="2895864" y="3273741"/>
              <a:ext cx="119041" cy="120015"/>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6" name="Rectangle 432"/>
            <p:cNvSpPr/>
            <p:nvPr/>
          </p:nvSpPr>
          <p:spPr bwMode="gray">
            <a:xfrm>
              <a:off x="2491538" y="3358514"/>
              <a:ext cx="572433" cy="240030"/>
            </a:xfrm>
            <a:prstGeom prst="rect">
              <a:avLst/>
            </a:prstGeom>
            <a:grpFill/>
            <a:ln>
              <a:solidFill>
                <a:schemeClr val="accent4">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grpSp>
        <p:nvGrpSpPr>
          <p:cNvPr id="197" name="Group 336"/>
          <p:cNvGrpSpPr>
            <a:grpSpLocks noChangeAspect="1"/>
          </p:cNvGrpSpPr>
          <p:nvPr/>
        </p:nvGrpSpPr>
        <p:grpSpPr>
          <a:xfrm>
            <a:off x="1926778" y="3241387"/>
            <a:ext cx="465105" cy="243602"/>
            <a:chOff x="2491538" y="3273741"/>
            <a:chExt cx="572433" cy="324803"/>
          </a:xfrm>
        </p:grpSpPr>
        <p:sp>
          <p:nvSpPr>
            <p:cNvPr id="198" name="Rectangle 337"/>
            <p:cNvSpPr/>
            <p:nvPr/>
          </p:nvSpPr>
          <p:spPr bwMode="gray">
            <a:xfrm>
              <a:off x="2538211"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99" name="Rectangle 338"/>
            <p:cNvSpPr/>
            <p:nvPr/>
          </p:nvSpPr>
          <p:spPr bwMode="gray">
            <a:xfrm>
              <a:off x="2719175"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200" name="Rectangle 339"/>
            <p:cNvSpPr/>
            <p:nvPr/>
          </p:nvSpPr>
          <p:spPr bwMode="gray">
            <a:xfrm>
              <a:off x="2895864" y="3273741"/>
              <a:ext cx="119041" cy="120015"/>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201" name="Rectangle 340"/>
            <p:cNvSpPr/>
            <p:nvPr/>
          </p:nvSpPr>
          <p:spPr bwMode="gray">
            <a:xfrm>
              <a:off x="2491538" y="3358514"/>
              <a:ext cx="572433" cy="24003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0800000" scaled="1"/>
              <a:tileRect/>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218"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cxnSp>
        <p:nvCxnSpPr>
          <p:cNvPr id="202" name="Gerade Verbindung mit Pfeil 8"/>
          <p:cNvCxnSpPr/>
          <p:nvPr/>
        </p:nvCxnSpPr>
        <p:spPr>
          <a:xfrm flipV="1">
            <a:off x="5238039" y="2350119"/>
            <a:ext cx="3045080" cy="2139"/>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3" name="Gruppieren 225"/>
          <p:cNvGrpSpPr/>
          <p:nvPr/>
        </p:nvGrpSpPr>
        <p:grpSpPr>
          <a:xfrm>
            <a:off x="10189205" y="2092735"/>
            <a:ext cx="1047847" cy="793613"/>
            <a:chOff x="7742459" y="1284232"/>
            <a:chExt cx="967243" cy="793613"/>
          </a:xfrm>
        </p:grpSpPr>
        <p:sp>
          <p:nvSpPr>
            <p:cNvPr id="204" name="Rectangle 9"/>
            <p:cNvSpPr/>
            <p:nvPr/>
          </p:nvSpPr>
          <p:spPr bwMode="gray">
            <a:xfrm>
              <a:off x="7742459" y="1284232"/>
              <a:ext cx="967243" cy="7936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r>
                <a:rPr lang="en-US" altLang="zh-CN" sz="1200" kern="0" dirty="0" smtClean="0">
                  <a:solidFill>
                    <a:schemeClr val="lt1"/>
                  </a:solidFill>
                  <a:ea typeface="Arial Unicode MS" pitchFamily="34" charset="-128"/>
                  <a:cs typeface="Arial Unicode MS" pitchFamily="34" charset="-128"/>
                </a:rPr>
                <a:t>ERP</a:t>
              </a:r>
              <a:endParaRPr lang="de-DE" sz="1200" kern="0" dirty="0">
                <a:solidFill>
                  <a:schemeClr val="lt1"/>
                </a:solidFill>
                <a:ea typeface="Arial Unicode MS" pitchFamily="34" charset="-128"/>
                <a:cs typeface="Arial Unicode MS" pitchFamily="34" charset="-128"/>
              </a:endParaRPr>
            </a:p>
          </p:txBody>
        </p:sp>
        <p:pic>
          <p:nvPicPr>
            <p:cNvPr id="205"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84499" y="1802146"/>
              <a:ext cx="478122" cy="249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206" name="Picture 2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13" y="1323979"/>
            <a:ext cx="416147" cy="446366"/>
          </a:xfrm>
          <a:prstGeom prst="rect">
            <a:avLst/>
          </a:prstGeom>
        </p:spPr>
      </p:pic>
      <p:grpSp>
        <p:nvGrpSpPr>
          <p:cNvPr id="210" name="Group 209"/>
          <p:cNvGrpSpPr/>
          <p:nvPr/>
        </p:nvGrpSpPr>
        <p:grpSpPr>
          <a:xfrm>
            <a:off x="3270301" y="1322530"/>
            <a:ext cx="644209" cy="436557"/>
            <a:chOff x="2966307" y="1261451"/>
            <a:chExt cx="1548537" cy="985129"/>
          </a:xfrm>
        </p:grpSpPr>
        <p:pic>
          <p:nvPicPr>
            <p:cNvPr id="207" name="图片 146" descr="533985.png"/>
            <p:cNvPicPr>
              <a:picLocks noChangeAspect="1"/>
            </p:cNvPicPr>
            <p:nvPr/>
          </p:nvPicPr>
          <p:blipFill>
            <a:blip r:embed="rId7" cstate="print"/>
            <a:stretch>
              <a:fillRect/>
            </a:stretch>
          </p:blipFill>
          <p:spPr>
            <a:xfrm>
              <a:off x="2966307" y="1261451"/>
              <a:ext cx="816201" cy="735642"/>
            </a:xfrm>
            <a:prstGeom prst="rect">
              <a:avLst/>
            </a:prstGeom>
          </p:spPr>
        </p:pic>
        <p:pic>
          <p:nvPicPr>
            <p:cNvPr id="208" name="图片 146" descr="533985.png"/>
            <p:cNvPicPr>
              <a:picLocks noChangeAspect="1"/>
            </p:cNvPicPr>
            <p:nvPr/>
          </p:nvPicPr>
          <p:blipFill>
            <a:blip r:embed="rId7" cstate="print"/>
            <a:stretch>
              <a:fillRect/>
            </a:stretch>
          </p:blipFill>
          <p:spPr>
            <a:xfrm>
              <a:off x="3326937" y="1510938"/>
              <a:ext cx="816201" cy="735642"/>
            </a:xfrm>
            <a:prstGeom prst="rect">
              <a:avLst/>
            </a:prstGeom>
          </p:spPr>
        </p:pic>
        <p:pic>
          <p:nvPicPr>
            <p:cNvPr id="209" name="图片 146" descr="533985.png"/>
            <p:cNvPicPr>
              <a:picLocks noChangeAspect="1"/>
            </p:cNvPicPr>
            <p:nvPr/>
          </p:nvPicPr>
          <p:blipFill>
            <a:blip r:embed="rId7" cstate="print"/>
            <a:stretch>
              <a:fillRect/>
            </a:stretch>
          </p:blipFill>
          <p:spPr>
            <a:xfrm>
              <a:off x="3698643" y="1261451"/>
              <a:ext cx="816201" cy="735642"/>
            </a:xfrm>
            <a:prstGeom prst="rect">
              <a:avLst/>
            </a:prstGeom>
          </p:spPr>
        </p:pic>
      </p:grpSp>
      <p:grpSp>
        <p:nvGrpSpPr>
          <p:cNvPr id="219" name="Group 218"/>
          <p:cNvGrpSpPr/>
          <p:nvPr/>
        </p:nvGrpSpPr>
        <p:grpSpPr>
          <a:xfrm>
            <a:off x="5433766" y="3067946"/>
            <a:ext cx="615553" cy="585879"/>
            <a:chOff x="5941764" y="3308729"/>
            <a:chExt cx="615553" cy="585879"/>
          </a:xfrm>
        </p:grpSpPr>
        <p:pic>
          <p:nvPicPr>
            <p:cNvPr id="212" name="Picture 2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0101" y="3308729"/>
              <a:ext cx="563776" cy="563776"/>
            </a:xfrm>
            <a:prstGeom prst="rect">
              <a:avLst/>
            </a:prstGeom>
          </p:spPr>
        </p:pic>
        <p:sp>
          <p:nvSpPr>
            <p:cNvPr id="214" name="TextBox 213"/>
            <p:cNvSpPr txBox="1"/>
            <p:nvPr/>
          </p:nvSpPr>
          <p:spPr>
            <a:xfrm rot="19349927">
              <a:off x="5941764" y="3709942"/>
              <a:ext cx="61555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zh-CN" altLang="en-US" sz="1200" kern="0" dirty="0">
                  <a:ea typeface="Arial Unicode MS" pitchFamily="34" charset="-128"/>
                  <a:cs typeface="Arial Unicode MS" pitchFamily="34" charset="-128"/>
                </a:rPr>
                <a:t>订单信息</a:t>
              </a:r>
              <a:endParaRPr lang="en-US" sz="1200" kern="0" dirty="0" err="1">
                <a:ea typeface="Arial Unicode MS" pitchFamily="34" charset="-128"/>
                <a:cs typeface="Arial Unicode MS" pitchFamily="34" charset="-128"/>
              </a:endParaRPr>
            </a:p>
          </p:txBody>
        </p:sp>
      </p:grpSp>
      <p:grpSp>
        <p:nvGrpSpPr>
          <p:cNvPr id="220" name="Group 219"/>
          <p:cNvGrpSpPr/>
          <p:nvPr/>
        </p:nvGrpSpPr>
        <p:grpSpPr>
          <a:xfrm>
            <a:off x="6425494" y="3067946"/>
            <a:ext cx="702408" cy="590146"/>
            <a:chOff x="6933492" y="3335160"/>
            <a:chExt cx="702408" cy="590146"/>
          </a:xfrm>
        </p:grpSpPr>
        <p:pic>
          <p:nvPicPr>
            <p:cNvPr id="211" name="Picture 2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3492" y="3335160"/>
              <a:ext cx="590146" cy="590146"/>
            </a:xfrm>
            <a:prstGeom prst="rect">
              <a:avLst/>
            </a:prstGeom>
          </p:spPr>
        </p:pic>
        <p:sp>
          <p:nvSpPr>
            <p:cNvPr id="217" name="TextBox 216"/>
            <p:cNvSpPr txBox="1"/>
            <p:nvPr/>
          </p:nvSpPr>
          <p:spPr>
            <a:xfrm rot="19349927">
              <a:off x="7020347" y="3732379"/>
              <a:ext cx="61555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zh-CN" altLang="en-US" sz="1200" kern="0" dirty="0">
                  <a:ea typeface="Arial Unicode MS" pitchFamily="34" charset="-128"/>
                  <a:cs typeface="Arial Unicode MS" pitchFamily="34" charset="-128"/>
                </a:rPr>
                <a:t>用户信息</a:t>
              </a:r>
              <a:endParaRPr lang="en-US" sz="1200" kern="0" dirty="0" err="1">
                <a:ea typeface="Arial Unicode MS" pitchFamily="34" charset="-128"/>
                <a:cs typeface="Arial Unicode MS" pitchFamily="34" charset="-128"/>
              </a:endParaRPr>
            </a:p>
          </p:txBody>
        </p:sp>
      </p:grpSp>
      <p:grpSp>
        <p:nvGrpSpPr>
          <p:cNvPr id="221" name="Group 220"/>
          <p:cNvGrpSpPr/>
          <p:nvPr/>
        </p:nvGrpSpPr>
        <p:grpSpPr>
          <a:xfrm>
            <a:off x="7408743" y="3067946"/>
            <a:ext cx="686358" cy="552341"/>
            <a:chOff x="7916743" y="3364705"/>
            <a:chExt cx="686358" cy="552341"/>
          </a:xfrm>
        </p:grpSpPr>
        <p:pic>
          <p:nvPicPr>
            <p:cNvPr id="213" name="Picture 2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16743" y="3364705"/>
              <a:ext cx="487684" cy="487684"/>
            </a:xfrm>
            <a:prstGeom prst="rect">
              <a:avLst/>
            </a:prstGeom>
          </p:spPr>
        </p:pic>
        <p:sp>
          <p:nvSpPr>
            <p:cNvPr id="218" name="TextBox 217"/>
            <p:cNvSpPr txBox="1"/>
            <p:nvPr/>
          </p:nvSpPr>
          <p:spPr>
            <a:xfrm rot="19349927">
              <a:off x="7987548" y="3732380"/>
              <a:ext cx="61555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zh-CN" altLang="en-US" sz="1200" kern="0" dirty="0" smtClean="0">
                  <a:ea typeface="Arial Unicode MS" pitchFamily="34" charset="-128"/>
                  <a:cs typeface="Arial Unicode MS" pitchFamily="34" charset="-128"/>
                </a:rPr>
                <a:t>商品信息</a:t>
              </a:r>
              <a:endParaRPr lang="en-US" sz="1200" kern="0" dirty="0" err="1">
                <a:ea typeface="Arial Unicode MS" pitchFamily="34" charset="-128"/>
                <a:cs typeface="Arial Unicode MS" pitchFamily="34" charset="-128"/>
              </a:endParaRPr>
            </a:p>
          </p:txBody>
        </p:sp>
      </p:grpSp>
      <p:pic>
        <p:nvPicPr>
          <p:cNvPr id="223" name="Picture 2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46683" y="3832781"/>
            <a:ext cx="694067" cy="694067"/>
          </a:xfrm>
          <a:prstGeom prst="rect">
            <a:avLst/>
          </a:prstGeom>
        </p:spPr>
      </p:pic>
      <p:sp>
        <p:nvSpPr>
          <p:cNvPr id="224" name="TextBox 223"/>
          <p:cNvSpPr txBox="1"/>
          <p:nvPr/>
        </p:nvSpPr>
        <p:spPr>
          <a:xfrm rot="19349927">
            <a:off x="6523438" y="4170507"/>
            <a:ext cx="615553" cy="1846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zh-CN" altLang="en-US" sz="1200" kern="0" dirty="0">
                <a:ea typeface="Arial Unicode MS" pitchFamily="34" charset="-128"/>
                <a:cs typeface="Arial Unicode MS" pitchFamily="34" charset="-128"/>
              </a:rPr>
              <a:t>其他信息</a:t>
            </a:r>
            <a:endParaRPr lang="en-US" sz="1200" kern="0" dirty="0" err="1">
              <a:ea typeface="Arial Unicode MS" pitchFamily="34" charset="-128"/>
              <a:cs typeface="Arial Unicode MS" pitchFamily="34" charset="-128"/>
            </a:endParaRPr>
          </a:p>
        </p:txBody>
      </p:sp>
      <p:sp>
        <p:nvSpPr>
          <p:cNvPr id="7" name="Curved Up Arrow 6"/>
          <p:cNvSpPr/>
          <p:nvPr/>
        </p:nvSpPr>
        <p:spPr bwMode="gray">
          <a:xfrm rot="18199879">
            <a:off x="6783894" y="3648339"/>
            <a:ext cx="2437287" cy="681767"/>
          </a:xfrm>
          <a:prstGeom prst="curvedUpArrow">
            <a:avLst/>
          </a:prstGeom>
          <a:solidFill>
            <a:schemeClr val="tx2">
              <a:lumMod val="50000"/>
            </a:schemeClr>
          </a:solidFill>
          <a:ln w="6350" algn="ctr">
            <a:noFill/>
            <a:miter lim="800000"/>
            <a:headEnd/>
            <a:tailEnd/>
          </a:ln>
          <a:effectLst>
            <a:innerShdw blurRad="63500" dist="50800" dir="18900000">
              <a:prstClr val="black">
                <a:alpha val="50000"/>
              </a:prstClr>
            </a:innerShdw>
          </a:effectLst>
          <a:scene3d>
            <a:camera prst="obliqueBottomRight"/>
            <a:lightRig rig="threePt" dir="t"/>
          </a:scene3d>
        </p:spPr>
        <p:txBody>
          <a:bodyPr lIns="89982" tIns="71984" rIns="89982" bIns="71984" rtlCol="0" anchor="ctr"/>
          <a:lstStyle/>
          <a:p>
            <a:pPr algn="ctr" defTabSz="914218"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22" name="Curved Up Arrow 221"/>
          <p:cNvSpPr/>
          <p:nvPr/>
        </p:nvSpPr>
        <p:spPr bwMode="gray">
          <a:xfrm rot="8660096">
            <a:off x="4431740" y="2745817"/>
            <a:ext cx="2437287" cy="681767"/>
          </a:xfrm>
          <a:prstGeom prst="curvedUpArrow">
            <a:avLst/>
          </a:prstGeom>
          <a:solidFill>
            <a:schemeClr val="tx2">
              <a:lumMod val="50000"/>
            </a:schemeClr>
          </a:solidFill>
          <a:ln w="6350" algn="ctr">
            <a:noFill/>
            <a:miter lim="800000"/>
            <a:headEnd/>
            <a:tailEnd/>
          </a:ln>
          <a:effectLst>
            <a:innerShdw blurRad="63500" dist="50800" dir="18900000">
              <a:prstClr val="black">
                <a:alpha val="50000"/>
              </a:prstClr>
            </a:innerShdw>
          </a:effectLst>
          <a:scene3d>
            <a:camera prst="obliqueBottomRight"/>
            <a:lightRig rig="threePt" dir="t"/>
          </a:scene3d>
        </p:spPr>
        <p:txBody>
          <a:bodyPr lIns="89982" tIns="71984" rIns="89982" bIns="71984" rtlCol="0" anchor="ctr"/>
          <a:lstStyle/>
          <a:p>
            <a:pPr algn="ctr" defTabSz="914218"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26" name="Rectangle 9"/>
          <p:cNvSpPr/>
          <p:nvPr/>
        </p:nvSpPr>
        <p:spPr bwMode="gray">
          <a:xfrm>
            <a:off x="8669295" y="1439903"/>
            <a:ext cx="743210" cy="5069087"/>
          </a:xfrm>
          <a:prstGeom prst="rect">
            <a:avLst/>
          </a:prstGeom>
          <a:solidFill>
            <a:schemeClr val="accent3"/>
          </a:solidFill>
          <a:ln>
            <a:headEnd/>
            <a:tailEnd/>
          </a:ln>
        </p:spPr>
        <p:style>
          <a:lnRef idx="1">
            <a:schemeClr val="dk1"/>
          </a:lnRef>
          <a:fillRef idx="2">
            <a:schemeClr val="dk1"/>
          </a:fillRef>
          <a:effectRef idx="1">
            <a:schemeClr val="dk1"/>
          </a:effectRef>
          <a:fontRef idx="minor">
            <a:schemeClr val="dk1"/>
          </a:fontRef>
        </p:style>
        <p:txBody>
          <a:bodyPr vert="vert270" lIns="89982" tIns="71984" rIns="89982" bIns="71984" rtlCol="0" anchor="ctr"/>
          <a:lstStyle/>
          <a:p>
            <a:pPr algn="ctr" defTabSz="914218" fontAlgn="base">
              <a:spcBef>
                <a:spcPct val="50000"/>
              </a:spcBef>
              <a:spcAft>
                <a:spcPct val="0"/>
              </a:spcAft>
              <a:buClr>
                <a:srgbClr val="F0AB00"/>
              </a:buClr>
              <a:buSzPct val="80000"/>
            </a:pPr>
            <a:r>
              <a:rPr lang="zh-CN" altLang="en-US" kern="0" dirty="0" smtClean="0">
                <a:solidFill>
                  <a:schemeClr val="bg1"/>
                </a:solidFill>
                <a:ea typeface="Arial Unicode MS" pitchFamily="34" charset="-128"/>
                <a:cs typeface="Arial Unicode MS" pitchFamily="34" charset="-128"/>
              </a:rPr>
              <a:t>集成组件（</a:t>
            </a:r>
            <a:r>
              <a:rPr lang="en-US" altLang="zh-CN" kern="0" dirty="0" smtClean="0">
                <a:solidFill>
                  <a:schemeClr val="bg1"/>
                </a:solidFill>
                <a:ea typeface="Arial Unicode MS" pitchFamily="34" charset="-128"/>
                <a:cs typeface="Arial Unicode MS" pitchFamily="34" charset="-128"/>
              </a:rPr>
              <a:t>PO</a:t>
            </a:r>
            <a:r>
              <a:rPr lang="zh-CN" altLang="en-US" kern="0" dirty="0" smtClean="0">
                <a:solidFill>
                  <a:schemeClr val="bg1"/>
                </a:solidFill>
                <a:ea typeface="Arial Unicode MS" pitchFamily="34" charset="-128"/>
                <a:cs typeface="Arial Unicode MS" pitchFamily="34" charset="-128"/>
              </a:rPr>
              <a:t>）</a:t>
            </a:r>
            <a:endParaRPr lang="de-DE" kern="0" dirty="0">
              <a:solidFill>
                <a:schemeClr val="bg1"/>
              </a:solidFill>
              <a:ea typeface="Arial Unicode MS" pitchFamily="34" charset="-128"/>
              <a:cs typeface="Arial Unicode MS" pitchFamily="34" charset="-128"/>
            </a:endParaRPr>
          </a:p>
        </p:txBody>
      </p:sp>
      <p:sp>
        <p:nvSpPr>
          <p:cNvPr id="8" name="Left-Right Arrow 7"/>
          <p:cNvSpPr/>
          <p:nvPr/>
        </p:nvSpPr>
        <p:spPr bwMode="gray">
          <a:xfrm>
            <a:off x="9412505" y="2042976"/>
            <a:ext cx="641589" cy="33096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7" name="Left-Right Arrow 226"/>
          <p:cNvSpPr/>
          <p:nvPr/>
        </p:nvSpPr>
        <p:spPr bwMode="gray">
          <a:xfrm>
            <a:off x="9414203" y="4195884"/>
            <a:ext cx="641589" cy="33096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8" name="Left-Right Arrow 227"/>
          <p:cNvSpPr/>
          <p:nvPr/>
        </p:nvSpPr>
        <p:spPr bwMode="gray">
          <a:xfrm>
            <a:off x="9415644" y="5995209"/>
            <a:ext cx="641589" cy="33096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44431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电销系统部署架构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28813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电销系统部署架构</a:t>
            </a:r>
            <a:endParaRPr lang="en-US" dirty="0"/>
          </a:p>
        </p:txBody>
      </p:sp>
      <p:sp>
        <p:nvSpPr>
          <p:cNvPr id="43" name="Rounded Rectangle 42"/>
          <p:cNvSpPr/>
          <p:nvPr/>
        </p:nvSpPr>
        <p:spPr bwMode="gray">
          <a:xfrm>
            <a:off x="5170678" y="2641600"/>
            <a:ext cx="1820156" cy="3848319"/>
          </a:xfrm>
          <a:prstGeom prst="roundRect">
            <a:avLst/>
          </a:prstGeom>
          <a:solidFill>
            <a:schemeClr val="bg1"/>
          </a:solidFill>
          <a:ln w="6350" algn="ctr">
            <a:solidFill>
              <a:schemeClr val="tx1">
                <a:lumMod val="50000"/>
                <a:lumOff val="50000"/>
              </a:schemeClr>
            </a:solidFill>
            <a:prstDash val="dash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altLang="zh-CN" sz="1400" b="1" kern="0" dirty="0" smtClean="0">
              <a:solidFill>
                <a:srgbClr val="C00000"/>
              </a:solidFill>
              <a:ea typeface="微软雅黑" panose="020B0503020204020204" pitchFamily="34" charset="-122"/>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en-US" altLang="zh-CN" sz="1400" b="1" kern="0" dirty="0">
              <a:solidFill>
                <a:srgbClr val="C00000"/>
              </a:solidFill>
              <a:ea typeface="微软雅黑" panose="020B0503020204020204" pitchFamily="34" charset="-122"/>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zh-CN" altLang="en-US" sz="1400" b="1" kern="0" dirty="0" smtClean="0">
                <a:solidFill>
                  <a:srgbClr val="C00000"/>
                </a:solidFill>
                <a:ea typeface="微软雅黑" panose="020B0503020204020204" pitchFamily="34" charset="-122"/>
                <a:cs typeface="Arial Unicode MS" pitchFamily="34" charset="-128"/>
              </a:rPr>
              <a:t>高</a:t>
            </a:r>
            <a:r>
              <a:rPr lang="zh-CN" altLang="en-US" sz="1400" b="1" kern="0" dirty="0">
                <a:solidFill>
                  <a:srgbClr val="C00000"/>
                </a:solidFill>
                <a:ea typeface="微软雅黑" panose="020B0503020204020204" pitchFamily="34" charset="-122"/>
                <a:cs typeface="Arial Unicode MS" pitchFamily="34" charset="-128"/>
              </a:rPr>
              <a:t>可用</a:t>
            </a:r>
            <a:endParaRPr kumimoji="0" lang="en-US" sz="1400" b="1" i="0" u="none" strike="noStrike" kern="0" cap="none" spc="0" normalizeH="0" noProof="0" dirty="0" smtClean="0">
              <a:ln>
                <a:noFill/>
              </a:ln>
              <a:solidFill>
                <a:srgbClr val="C00000"/>
              </a:solidFill>
              <a:effectLst/>
              <a:uLnTx/>
              <a:uFillTx/>
              <a:ea typeface="微软雅黑" panose="020B0503020204020204" pitchFamily="34" charset="-122"/>
              <a:cs typeface="Arial Unicode MS" pitchFamily="34" charset="-128"/>
            </a:endParaRPr>
          </a:p>
        </p:txBody>
      </p:sp>
      <p:sp>
        <p:nvSpPr>
          <p:cNvPr id="44" name="Rounded Rectangle 43"/>
          <p:cNvSpPr/>
          <p:nvPr/>
        </p:nvSpPr>
        <p:spPr bwMode="gray">
          <a:xfrm>
            <a:off x="9500771" y="3353024"/>
            <a:ext cx="914400" cy="2198839"/>
          </a:xfrm>
          <a:prstGeom prst="roundRect">
            <a:avLst/>
          </a:prstGeom>
          <a:solidFill>
            <a:schemeClr val="bg1"/>
          </a:solidFill>
          <a:ln w="6350" algn="ctr">
            <a:solidFill>
              <a:schemeClr val="tx1">
                <a:lumMod val="50000"/>
                <a:lumOff val="50000"/>
              </a:schemeClr>
            </a:solidFill>
            <a:prstDash val="dashDot"/>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400" b="1" kern="0" dirty="0">
                <a:solidFill>
                  <a:srgbClr val="C00000"/>
                </a:solidFill>
                <a:ea typeface="微软雅黑" panose="020B0503020204020204" pitchFamily="34" charset="-122"/>
                <a:cs typeface="Arial Unicode MS" pitchFamily="34" charset="-128"/>
              </a:rPr>
              <a:t>高可用</a:t>
            </a:r>
            <a:endParaRPr lang="en-US" sz="1400" b="1" kern="0" dirty="0">
              <a:solidFill>
                <a:srgbClr val="C00000"/>
              </a:solidFill>
              <a:ea typeface="微软雅黑" panose="020B0503020204020204" pitchFamily="34" charset="-122"/>
              <a:cs typeface="Arial Unicode MS" pitchFamily="34" charset="-128"/>
            </a:endParaRPr>
          </a:p>
        </p:txBody>
      </p:sp>
      <p:cxnSp>
        <p:nvCxnSpPr>
          <p:cNvPr id="47" name="Straight Arrow Connector 46"/>
          <p:cNvCxnSpPr>
            <a:stCxn id="51" idx="3"/>
            <a:endCxn id="48" idx="1"/>
          </p:cNvCxnSpPr>
          <p:nvPr/>
        </p:nvCxnSpPr>
        <p:spPr>
          <a:xfrm flipV="1">
            <a:off x="6733476" y="3790529"/>
            <a:ext cx="2991780" cy="1"/>
          </a:xfrm>
          <a:prstGeom prst="straightConnector1">
            <a:avLst/>
          </a:prstGeom>
          <a:ln w="635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2"/>
          <a:stretch>
            <a:fillRect/>
          </a:stretch>
        </p:blipFill>
        <p:spPr>
          <a:xfrm>
            <a:off x="9725256" y="3516209"/>
            <a:ext cx="444399" cy="548640"/>
          </a:xfrm>
          <a:prstGeom prst="rect">
            <a:avLst/>
          </a:prstGeom>
        </p:spPr>
      </p:pic>
      <p:pic>
        <p:nvPicPr>
          <p:cNvPr id="51" name="Picture 50"/>
          <p:cNvPicPr>
            <a:picLocks noChangeAspect="1"/>
          </p:cNvPicPr>
          <p:nvPr/>
        </p:nvPicPr>
        <p:blipFill>
          <a:blip r:embed="rId3">
            <a:duotone>
              <a:schemeClr val="bg2">
                <a:shade val="45000"/>
                <a:satMod val="135000"/>
              </a:schemeClr>
              <a:prstClr val="white"/>
            </a:duotone>
          </a:blip>
          <a:stretch>
            <a:fillRect/>
          </a:stretch>
        </p:blipFill>
        <p:spPr>
          <a:xfrm>
            <a:off x="5318039" y="2973931"/>
            <a:ext cx="1415437" cy="1633197"/>
          </a:xfrm>
          <a:prstGeom prst="rect">
            <a:avLst/>
          </a:prstGeom>
        </p:spPr>
      </p:pic>
      <p:pic>
        <p:nvPicPr>
          <p:cNvPr id="52" name="Picture 51"/>
          <p:cNvPicPr>
            <a:picLocks noChangeAspect="1"/>
          </p:cNvPicPr>
          <p:nvPr/>
        </p:nvPicPr>
        <p:blipFill>
          <a:blip r:embed="rId3"/>
          <a:stretch>
            <a:fillRect/>
          </a:stretch>
        </p:blipFill>
        <p:spPr>
          <a:xfrm>
            <a:off x="5588406" y="5367278"/>
            <a:ext cx="541574" cy="624893"/>
          </a:xfrm>
          <a:prstGeom prst="rect">
            <a:avLst/>
          </a:prstGeom>
        </p:spPr>
      </p:pic>
      <p:pic>
        <p:nvPicPr>
          <p:cNvPr id="53" name="Picture 52"/>
          <p:cNvPicPr>
            <a:picLocks noChangeAspect="1"/>
          </p:cNvPicPr>
          <p:nvPr/>
        </p:nvPicPr>
        <p:blipFill>
          <a:blip r:embed="rId4"/>
          <a:stretch>
            <a:fillRect/>
          </a:stretch>
        </p:blipFill>
        <p:spPr>
          <a:xfrm>
            <a:off x="2864049" y="3516209"/>
            <a:ext cx="457200" cy="548640"/>
          </a:xfrm>
          <a:prstGeom prst="rect">
            <a:avLst/>
          </a:prstGeom>
        </p:spPr>
      </p:pic>
      <p:pic>
        <p:nvPicPr>
          <p:cNvPr id="54" name="Picture 53"/>
          <p:cNvPicPr>
            <a:picLocks noChangeAspect="1"/>
          </p:cNvPicPr>
          <p:nvPr/>
        </p:nvPicPr>
        <p:blipFill>
          <a:blip r:embed="rId4"/>
          <a:stretch>
            <a:fillRect/>
          </a:stretch>
        </p:blipFill>
        <p:spPr>
          <a:xfrm>
            <a:off x="2883897" y="5405404"/>
            <a:ext cx="457200" cy="548640"/>
          </a:xfrm>
          <a:prstGeom prst="rect">
            <a:avLst/>
          </a:prstGeom>
        </p:spPr>
      </p:pic>
      <p:pic>
        <p:nvPicPr>
          <p:cNvPr id="56" name="Picture 55"/>
          <p:cNvPicPr>
            <a:picLocks noChangeAspect="1"/>
          </p:cNvPicPr>
          <p:nvPr/>
        </p:nvPicPr>
        <p:blipFill>
          <a:blip r:embed="rId2"/>
          <a:stretch>
            <a:fillRect/>
          </a:stretch>
        </p:blipFill>
        <p:spPr>
          <a:xfrm>
            <a:off x="9799565" y="5405404"/>
            <a:ext cx="444399" cy="548640"/>
          </a:xfrm>
          <a:prstGeom prst="rect">
            <a:avLst/>
          </a:prstGeom>
        </p:spPr>
      </p:pic>
      <p:cxnSp>
        <p:nvCxnSpPr>
          <p:cNvPr id="57" name="Straight Arrow Connector 56"/>
          <p:cNvCxnSpPr>
            <a:stCxn id="52" idx="3"/>
            <a:endCxn id="56" idx="1"/>
          </p:cNvCxnSpPr>
          <p:nvPr/>
        </p:nvCxnSpPr>
        <p:spPr>
          <a:xfrm flipV="1">
            <a:off x="6129980" y="5679724"/>
            <a:ext cx="3669585" cy="1"/>
          </a:xfrm>
          <a:prstGeom prst="straightConnector1">
            <a:avLst/>
          </a:prstGeom>
          <a:ln w="635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3"/>
            <a:endCxn id="51" idx="1"/>
          </p:cNvCxnSpPr>
          <p:nvPr/>
        </p:nvCxnSpPr>
        <p:spPr>
          <a:xfrm>
            <a:off x="3321249" y="3790529"/>
            <a:ext cx="1996790" cy="1"/>
          </a:xfrm>
          <a:prstGeom prst="straightConnector1">
            <a:avLst/>
          </a:prstGeom>
          <a:ln w="63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3"/>
            <a:endCxn id="52" idx="1"/>
          </p:cNvCxnSpPr>
          <p:nvPr/>
        </p:nvCxnSpPr>
        <p:spPr>
          <a:xfrm>
            <a:off x="3341097" y="5679724"/>
            <a:ext cx="2247309" cy="1"/>
          </a:xfrm>
          <a:prstGeom prst="straightConnector1">
            <a:avLst/>
          </a:prstGeom>
          <a:ln w="63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1" idx="1"/>
          </p:cNvCxnSpPr>
          <p:nvPr/>
        </p:nvCxnSpPr>
        <p:spPr>
          <a:xfrm flipV="1">
            <a:off x="3341097" y="3790530"/>
            <a:ext cx="1976942" cy="1889194"/>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2" idx="1"/>
            <a:endCxn id="53" idx="3"/>
          </p:cNvCxnSpPr>
          <p:nvPr/>
        </p:nvCxnSpPr>
        <p:spPr>
          <a:xfrm flipH="1" flipV="1">
            <a:off x="3321249" y="3790529"/>
            <a:ext cx="2267157" cy="1889196"/>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2" idx="3"/>
            <a:endCxn id="48" idx="1"/>
          </p:cNvCxnSpPr>
          <p:nvPr/>
        </p:nvCxnSpPr>
        <p:spPr>
          <a:xfrm flipV="1">
            <a:off x="6129980" y="3790529"/>
            <a:ext cx="3595276" cy="1889196"/>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3"/>
            <a:endCxn id="56" idx="1"/>
          </p:cNvCxnSpPr>
          <p:nvPr/>
        </p:nvCxnSpPr>
        <p:spPr>
          <a:xfrm>
            <a:off x="6733476" y="3790530"/>
            <a:ext cx="3066089" cy="1889194"/>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0328786" y="5408775"/>
            <a:ext cx="902811" cy="523220"/>
          </a:xfrm>
          <a:prstGeom prst="rect">
            <a:avLst/>
          </a:prstGeom>
        </p:spPr>
        <p:txBody>
          <a:bodyPr wrap="none">
            <a:spAutoFit/>
          </a:bodyPr>
          <a:lstStyle/>
          <a:p>
            <a:r>
              <a:rPr lang="zh-CN" altLang="en-US" sz="1400" b="1" dirty="0" smtClean="0"/>
              <a:t>数据库</a:t>
            </a:r>
            <a:r>
              <a:rPr lang="en-US" altLang="zh-CN" sz="1400" b="1" dirty="0" smtClean="0"/>
              <a:t/>
            </a:r>
            <a:br>
              <a:rPr lang="en-US" altLang="zh-CN" sz="1400" b="1" dirty="0" smtClean="0"/>
            </a:br>
            <a:r>
              <a:rPr lang="zh-CN" altLang="en-US" sz="1400" b="1" dirty="0" smtClean="0"/>
              <a:t>服务器 </a:t>
            </a:r>
            <a:r>
              <a:rPr lang="en-US" altLang="zh-CN" sz="1400" b="1" dirty="0" smtClean="0"/>
              <a:t>B</a:t>
            </a:r>
            <a:endParaRPr lang="en-US" sz="1400" b="1" dirty="0"/>
          </a:p>
        </p:txBody>
      </p:sp>
      <p:sp>
        <p:nvSpPr>
          <p:cNvPr id="68" name="Rectangle 67"/>
          <p:cNvSpPr/>
          <p:nvPr/>
        </p:nvSpPr>
        <p:spPr>
          <a:xfrm>
            <a:off x="10328786" y="3607963"/>
            <a:ext cx="896143" cy="523220"/>
          </a:xfrm>
          <a:prstGeom prst="rect">
            <a:avLst/>
          </a:prstGeom>
        </p:spPr>
        <p:txBody>
          <a:bodyPr wrap="none">
            <a:spAutoFit/>
          </a:bodyPr>
          <a:lstStyle/>
          <a:p>
            <a:r>
              <a:rPr lang="zh-CN" altLang="en-US" sz="1400" b="1" dirty="0" smtClean="0"/>
              <a:t>数据库</a:t>
            </a:r>
            <a:r>
              <a:rPr lang="en-US" altLang="zh-CN" sz="1400" b="1" dirty="0" smtClean="0"/>
              <a:t/>
            </a:r>
            <a:br>
              <a:rPr lang="en-US" altLang="zh-CN" sz="1400" b="1" dirty="0" smtClean="0"/>
            </a:br>
            <a:r>
              <a:rPr lang="zh-CN" altLang="en-US" sz="1400" b="1" dirty="0" smtClean="0"/>
              <a:t>服务器 </a:t>
            </a:r>
            <a:r>
              <a:rPr lang="en-US" altLang="zh-CN" sz="1400" b="1" dirty="0" smtClean="0"/>
              <a:t>A</a:t>
            </a:r>
            <a:endParaRPr lang="en-US" sz="1400" b="1" dirty="0"/>
          </a:p>
        </p:txBody>
      </p:sp>
      <p:sp>
        <p:nvSpPr>
          <p:cNvPr id="69" name="Rectangle 68"/>
          <p:cNvSpPr/>
          <p:nvPr/>
        </p:nvSpPr>
        <p:spPr>
          <a:xfrm>
            <a:off x="5280526" y="4153776"/>
            <a:ext cx="1212191" cy="307777"/>
          </a:xfrm>
          <a:prstGeom prst="rect">
            <a:avLst/>
          </a:prstGeom>
          <a:solidFill>
            <a:schemeClr val="tx2">
              <a:alpha val="50000"/>
            </a:schemeClr>
          </a:solidFill>
        </p:spPr>
        <p:txBody>
          <a:bodyPr wrap="none">
            <a:spAutoFit/>
          </a:bodyPr>
          <a:lstStyle/>
          <a:p>
            <a:pPr algn="ctr"/>
            <a:r>
              <a:rPr lang="zh-CN" altLang="en-US" sz="1400" b="1" dirty="0" smtClean="0"/>
              <a:t>应用服务器</a:t>
            </a:r>
            <a:r>
              <a:rPr lang="en-US" altLang="zh-CN" sz="1400" b="1" dirty="0" smtClean="0"/>
              <a:t>A</a:t>
            </a:r>
            <a:endParaRPr lang="en-US" sz="1400" b="1" dirty="0"/>
          </a:p>
        </p:txBody>
      </p:sp>
      <p:sp>
        <p:nvSpPr>
          <p:cNvPr id="71" name="Rectangle 70"/>
          <p:cNvSpPr/>
          <p:nvPr/>
        </p:nvSpPr>
        <p:spPr>
          <a:xfrm>
            <a:off x="2648391" y="4900775"/>
            <a:ext cx="902811" cy="523220"/>
          </a:xfrm>
          <a:prstGeom prst="rect">
            <a:avLst/>
          </a:prstGeom>
        </p:spPr>
        <p:txBody>
          <a:bodyPr wrap="none">
            <a:spAutoFit/>
          </a:bodyPr>
          <a:lstStyle/>
          <a:p>
            <a:r>
              <a:rPr lang="en-US" altLang="zh-CN" sz="1400" b="1" dirty="0" smtClean="0"/>
              <a:t>Web</a:t>
            </a:r>
            <a:br>
              <a:rPr lang="en-US" altLang="zh-CN" sz="1400" b="1" dirty="0" smtClean="0"/>
            </a:br>
            <a:r>
              <a:rPr lang="zh-CN" altLang="en-US" sz="1400" b="1" dirty="0" smtClean="0"/>
              <a:t>服务器 </a:t>
            </a:r>
            <a:r>
              <a:rPr lang="en-US" altLang="zh-CN" sz="1400" b="1" dirty="0" smtClean="0"/>
              <a:t>B</a:t>
            </a:r>
            <a:endParaRPr lang="en-US" sz="1400" b="1" dirty="0"/>
          </a:p>
        </p:txBody>
      </p:sp>
      <p:sp>
        <p:nvSpPr>
          <p:cNvPr id="72" name="Rectangle 71"/>
          <p:cNvSpPr/>
          <p:nvPr/>
        </p:nvSpPr>
        <p:spPr>
          <a:xfrm>
            <a:off x="2648391" y="3988963"/>
            <a:ext cx="896143" cy="523220"/>
          </a:xfrm>
          <a:prstGeom prst="rect">
            <a:avLst/>
          </a:prstGeom>
        </p:spPr>
        <p:txBody>
          <a:bodyPr wrap="none">
            <a:spAutoFit/>
          </a:bodyPr>
          <a:lstStyle/>
          <a:p>
            <a:r>
              <a:rPr lang="en-US" altLang="zh-CN" sz="1400" b="1" dirty="0" smtClean="0"/>
              <a:t>Web</a:t>
            </a:r>
            <a:br>
              <a:rPr lang="en-US" altLang="zh-CN" sz="1400" b="1" dirty="0" smtClean="0"/>
            </a:br>
            <a:r>
              <a:rPr lang="zh-CN" altLang="en-US" sz="1400" b="1" dirty="0" smtClean="0"/>
              <a:t>服务器 </a:t>
            </a:r>
            <a:r>
              <a:rPr lang="en-US" altLang="zh-CN" sz="1400" b="1" dirty="0" smtClean="0"/>
              <a:t>A</a:t>
            </a:r>
          </a:p>
        </p:txBody>
      </p:sp>
      <p:cxnSp>
        <p:nvCxnSpPr>
          <p:cNvPr id="73" name="Straight Arrow Connector 72"/>
          <p:cNvCxnSpPr>
            <a:stCxn id="78" idx="0"/>
            <a:endCxn id="53" idx="1"/>
          </p:cNvCxnSpPr>
          <p:nvPr/>
        </p:nvCxnSpPr>
        <p:spPr>
          <a:xfrm flipV="1">
            <a:off x="1802075" y="3790529"/>
            <a:ext cx="1061974" cy="937934"/>
          </a:xfrm>
          <a:prstGeom prst="straightConnector1">
            <a:avLst/>
          </a:prstGeom>
          <a:ln w="6350">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8" idx="2"/>
            <a:endCxn id="54" idx="1"/>
          </p:cNvCxnSpPr>
          <p:nvPr/>
        </p:nvCxnSpPr>
        <p:spPr>
          <a:xfrm>
            <a:off x="1802075" y="4975711"/>
            <a:ext cx="1081822" cy="704013"/>
          </a:xfrm>
          <a:prstGeom prst="straightConnector1">
            <a:avLst/>
          </a:prstGeom>
          <a:ln w="6350">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25226" y="4327668"/>
            <a:ext cx="225415" cy="954107"/>
          </a:xfrm>
          <a:prstGeom prst="rect">
            <a:avLst/>
          </a:prstGeom>
        </p:spPr>
        <p:txBody>
          <a:bodyPr wrap="square">
            <a:spAutoFit/>
          </a:bodyPr>
          <a:lstStyle/>
          <a:p>
            <a:r>
              <a:rPr lang="zh-CN" altLang="en-US" sz="1400" b="1" dirty="0" smtClean="0"/>
              <a:t>负载均衡</a:t>
            </a:r>
            <a:endParaRPr lang="en-US" sz="1400" b="1" dirty="0"/>
          </a:p>
        </p:txBody>
      </p:sp>
      <p:pic>
        <p:nvPicPr>
          <p:cNvPr id="76" name="Picture 2"/>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5188348" y="6215647"/>
            <a:ext cx="654269" cy="205808"/>
          </a:xfrm>
          <a:prstGeom prst="rect">
            <a:avLst/>
          </a:prstGeom>
          <a:noFill/>
          <a:ln w="9525">
            <a:noFill/>
            <a:miter lim="800000"/>
            <a:headEnd/>
            <a:tailEnd/>
          </a:ln>
        </p:spPr>
      </p:pic>
      <p:pic>
        <p:nvPicPr>
          <p:cNvPr id="77" name="Picture 7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842617" y="6120632"/>
            <a:ext cx="553931" cy="369287"/>
          </a:xfrm>
          <a:prstGeom prst="rect">
            <a:avLst/>
          </a:prstGeom>
        </p:spPr>
      </p:pic>
      <p:pic>
        <p:nvPicPr>
          <p:cNvPr id="78" name="Picture 2" descr="ngin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7691" y="4728463"/>
            <a:ext cx="1208768" cy="247248"/>
          </a:xfrm>
          <a:prstGeom prst="rect">
            <a:avLst/>
          </a:prstGeom>
          <a:noFill/>
          <a:extLst>
            <a:ext uri="{909E8E84-426E-40dd-AFC4-6F175D3DCCD1}">
              <a14:hiddenFill xmlns="" xmlns:a14="http://schemas.microsoft.com/office/drawing/2010/main">
                <a:solidFill>
                  <a:srgbClr val="FFFFFF"/>
                </a:solidFill>
              </a14:hiddenFill>
            </a:ext>
          </a:extLst>
        </p:spPr>
      </p:pic>
      <p:sp>
        <p:nvSpPr>
          <p:cNvPr id="81" name="Rounded Rectangle 80"/>
          <p:cNvSpPr/>
          <p:nvPr/>
        </p:nvSpPr>
        <p:spPr bwMode="gray">
          <a:xfrm>
            <a:off x="2341721" y="1866292"/>
            <a:ext cx="2008889" cy="340519"/>
          </a:xfrm>
          <a:prstGeom prst="roundRect">
            <a:avLst/>
          </a:prstGeom>
        </p:spPr>
        <p:txBody>
          <a:bodyPr wrap="none">
            <a:spAutoFit/>
          </a:bodyPr>
          <a:lstStyle/>
          <a:p>
            <a:pPr defTabSz="914400" fontAlgn="base">
              <a:spcBef>
                <a:spcPct val="50000"/>
              </a:spcBef>
              <a:spcAft>
                <a:spcPct val="0"/>
              </a:spcAft>
              <a:buClr>
                <a:srgbClr val="F0AB00"/>
              </a:buClr>
              <a:buSzPct val="80000"/>
            </a:pPr>
            <a:r>
              <a:rPr lang="en-US" altLang="zh-CN" sz="1400" kern="0" dirty="0">
                <a:solidFill>
                  <a:srgbClr val="000000"/>
                </a:solidFill>
                <a:ea typeface="微软雅黑" panose="020B0503020204020204" pitchFamily="34" charset="-122"/>
                <a:cs typeface="Arial Unicode MS" pitchFamily="34" charset="-128"/>
              </a:rPr>
              <a:t>Web</a:t>
            </a:r>
            <a:r>
              <a:rPr lang="zh-CN" altLang="en-US" sz="1400" kern="0" dirty="0">
                <a:solidFill>
                  <a:srgbClr val="000000"/>
                </a:solidFill>
                <a:ea typeface="微软雅黑" panose="020B0503020204020204" pitchFamily="34" charset="-122"/>
                <a:cs typeface="Arial Unicode MS" pitchFamily="34" charset="-128"/>
              </a:rPr>
              <a:t>服务器层流量控制</a:t>
            </a:r>
            <a:endParaRPr lang="en-US" sz="1400" kern="0" dirty="0" err="1">
              <a:solidFill>
                <a:srgbClr val="000000"/>
              </a:solidFill>
              <a:ea typeface="微软雅黑" panose="020B0503020204020204" pitchFamily="34" charset="-122"/>
              <a:cs typeface="Arial Unicode MS" pitchFamily="34" charset="-128"/>
            </a:endParaRPr>
          </a:p>
        </p:txBody>
      </p:sp>
      <p:cxnSp>
        <p:nvCxnSpPr>
          <p:cNvPr id="82" name="Straight Connector 81"/>
          <p:cNvCxnSpPr/>
          <p:nvPr/>
        </p:nvCxnSpPr>
        <p:spPr>
          <a:xfrm>
            <a:off x="4412871" y="1457304"/>
            <a:ext cx="0" cy="493776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25459" y="1457304"/>
            <a:ext cx="0" cy="493776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24000" y="1866292"/>
            <a:ext cx="1620957" cy="307777"/>
          </a:xfrm>
          <a:prstGeom prst="rect">
            <a:avLst/>
          </a:prstGeom>
        </p:spPr>
        <p:txBody>
          <a:bodyPr wrap="none">
            <a:spAutoFit/>
          </a:bodyPr>
          <a:lstStyle/>
          <a:p>
            <a:pPr lvl="0" defTabSz="914400" fontAlgn="base">
              <a:spcBef>
                <a:spcPct val="50000"/>
              </a:spcBef>
              <a:spcAft>
                <a:spcPct val="0"/>
              </a:spcAft>
              <a:buClr>
                <a:srgbClr val="F0AB00"/>
              </a:buClr>
              <a:buSzPct val="80000"/>
            </a:pPr>
            <a:r>
              <a:rPr lang="zh-CN" altLang="en-US" sz="1400" kern="0" dirty="0">
                <a:solidFill>
                  <a:srgbClr val="000000"/>
                </a:solidFill>
                <a:ea typeface="微软雅黑" panose="020B0503020204020204" pitchFamily="34" charset="-122"/>
                <a:cs typeface="Arial Unicode MS" pitchFamily="34" charset="-128"/>
              </a:rPr>
              <a:t>接入层的流量控制</a:t>
            </a:r>
            <a:endParaRPr lang="en-US" sz="1400" kern="0" dirty="0" err="1">
              <a:solidFill>
                <a:srgbClr val="000000"/>
              </a:solidFill>
              <a:ea typeface="微软雅黑" panose="020B0503020204020204" pitchFamily="34" charset="-122"/>
              <a:cs typeface="Arial Unicode MS" pitchFamily="34" charset="-128"/>
            </a:endParaRPr>
          </a:p>
        </p:txBody>
      </p:sp>
      <p:sp>
        <p:nvSpPr>
          <p:cNvPr id="85" name="Rectangle 84"/>
          <p:cNvSpPr/>
          <p:nvPr/>
        </p:nvSpPr>
        <p:spPr>
          <a:xfrm>
            <a:off x="5246061" y="3545254"/>
            <a:ext cx="1281120" cy="307777"/>
          </a:xfrm>
          <a:prstGeom prst="rect">
            <a:avLst/>
          </a:prstGeom>
          <a:solidFill>
            <a:schemeClr val="tx2">
              <a:alpha val="50000"/>
            </a:schemeClr>
          </a:solidFill>
        </p:spPr>
        <p:txBody>
          <a:bodyPr wrap="none">
            <a:spAutoFit/>
          </a:bodyPr>
          <a:lstStyle/>
          <a:p>
            <a:pPr algn="ctr"/>
            <a:r>
              <a:rPr lang="en-US" altLang="zh-CN" sz="1400" b="1" dirty="0" err="1" smtClean="0"/>
              <a:t>Hybris</a:t>
            </a:r>
            <a:r>
              <a:rPr lang="zh-CN" altLang="en-US" sz="1400" b="1" dirty="0" smtClean="0"/>
              <a:t>服务器</a:t>
            </a:r>
            <a:endParaRPr lang="en-US" sz="1400" b="1" dirty="0"/>
          </a:p>
        </p:txBody>
      </p:sp>
      <p:sp>
        <p:nvSpPr>
          <p:cNvPr id="88" name="Line Callout 1 87"/>
          <p:cNvSpPr/>
          <p:nvPr/>
        </p:nvSpPr>
        <p:spPr bwMode="gray">
          <a:xfrm>
            <a:off x="5148254" y="1597443"/>
            <a:ext cx="2235200" cy="639125"/>
          </a:xfrm>
          <a:prstGeom prst="borderCallout1">
            <a:avLst>
              <a:gd name="adj1" fmla="val 100505"/>
              <a:gd name="adj2" fmla="val 47511"/>
              <a:gd name="adj3" fmla="val 305532"/>
              <a:gd name="adj4" fmla="val 31797"/>
            </a:avLst>
          </a:prstGeom>
          <a:solidFill>
            <a:schemeClr val="accent1">
              <a:lumMod val="40000"/>
              <a:lumOff val="60000"/>
            </a:schemeClr>
          </a:solidFill>
          <a:ln w="6350" algn="ctr">
            <a:solidFill>
              <a:schemeClr val="tx1"/>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zh-CN" altLang="en-US" sz="1400" kern="0" dirty="0">
                <a:ea typeface="微软雅黑" panose="020B0503020204020204" pitchFamily="34" charset="-122"/>
                <a:cs typeface="Arial Unicode MS" pitchFamily="34" charset="-128"/>
              </a:rPr>
              <a:t>利用</a:t>
            </a:r>
            <a:r>
              <a:rPr lang="en-US" altLang="zh-CN" sz="1400" kern="0" dirty="0" err="1">
                <a:ea typeface="微软雅黑" panose="020B0503020204020204" pitchFamily="34" charset="-122"/>
                <a:cs typeface="Arial Unicode MS" pitchFamily="34" charset="-128"/>
              </a:rPr>
              <a:t>Hybris</a:t>
            </a:r>
            <a:r>
              <a:rPr lang="zh-CN" altLang="en-US" sz="1400" kern="0" dirty="0">
                <a:ea typeface="微软雅黑" panose="020B0503020204020204" pitchFamily="34" charset="-122"/>
                <a:cs typeface="Arial Unicode MS" pitchFamily="34" charset="-128"/>
              </a:rPr>
              <a:t>已有线程控制</a:t>
            </a:r>
            <a:r>
              <a:rPr lang="zh-CN" altLang="en-US" sz="1400" kern="0" dirty="0" smtClean="0">
                <a:ea typeface="微软雅黑" panose="020B0503020204020204" pitchFamily="34" charset="-122"/>
                <a:cs typeface="Arial Unicode MS" pitchFamily="34" charset="-128"/>
              </a:rPr>
              <a:t>机制</a:t>
            </a:r>
            <a:endParaRPr lang="en-US" altLang="zh-CN" sz="1400" kern="0" dirty="0">
              <a:ea typeface="微软雅黑" panose="020B0503020204020204" pitchFamily="34" charset="-122"/>
              <a:cs typeface="Arial Unicode MS" pitchFamily="34" charset="-128"/>
            </a:endParaRPr>
          </a:p>
        </p:txBody>
      </p:sp>
      <p:sp>
        <p:nvSpPr>
          <p:cNvPr id="90" name="Line Callout 1 89"/>
          <p:cNvSpPr/>
          <p:nvPr/>
        </p:nvSpPr>
        <p:spPr bwMode="gray">
          <a:xfrm>
            <a:off x="7269805" y="2510888"/>
            <a:ext cx="2362189" cy="1062906"/>
          </a:xfrm>
          <a:prstGeom prst="borderCallout1">
            <a:avLst>
              <a:gd name="adj1" fmla="val 51381"/>
              <a:gd name="adj2" fmla="val -541"/>
              <a:gd name="adj3" fmla="val 167327"/>
              <a:gd name="adj4" fmla="val -37150"/>
            </a:avLst>
          </a:prstGeom>
          <a:solidFill>
            <a:schemeClr val="accent1">
              <a:lumMod val="40000"/>
              <a:lumOff val="60000"/>
            </a:schemeClr>
          </a:solidFill>
          <a:ln w="6350" algn="ctr">
            <a:solidFill>
              <a:schemeClr val="tx1"/>
            </a:solidFill>
            <a:miter lim="800000"/>
            <a:headEnd/>
            <a:tailEnd/>
          </a:ln>
        </p:spPr>
        <p:txBody>
          <a:bodyPr lIns="90000" tIns="72000" rIns="90000" bIns="72000" rtlCol="0" anchor="ctr"/>
          <a:lstStyle/>
          <a:p>
            <a:pPr marL="115888" indent="-115888" defTabSz="914400" fontAlgn="base">
              <a:spcBef>
                <a:spcPct val="50000"/>
              </a:spcBef>
              <a:spcAft>
                <a:spcPct val="0"/>
              </a:spcAft>
              <a:buSzPct val="100000"/>
              <a:buFont typeface="+mj-lt"/>
              <a:buAutoNum type="arabicPeriod"/>
            </a:pPr>
            <a:r>
              <a:rPr lang="zh-CN" altLang="en-US" sz="1400" kern="0" dirty="0" smtClean="0">
                <a:ea typeface="微软雅黑" panose="020B0503020204020204" pitchFamily="34" charset="-122"/>
                <a:cs typeface="Arial Unicode MS" pitchFamily="34" charset="-128"/>
              </a:rPr>
              <a:t>应用服务器的非阻塞机制结合，实现非阻塞架构</a:t>
            </a:r>
            <a:endParaRPr lang="en-US" altLang="zh-CN" sz="1400" kern="0" dirty="0" smtClean="0">
              <a:ea typeface="微软雅黑" panose="020B0503020204020204" pitchFamily="34" charset="-122"/>
              <a:cs typeface="Arial Unicode MS" pitchFamily="34" charset="-128"/>
            </a:endParaRPr>
          </a:p>
          <a:p>
            <a:pPr marL="115888" indent="-115888" defTabSz="914400" fontAlgn="base">
              <a:spcBef>
                <a:spcPct val="50000"/>
              </a:spcBef>
              <a:spcAft>
                <a:spcPct val="0"/>
              </a:spcAft>
              <a:buSzPct val="100000"/>
              <a:buFont typeface="+mj-lt"/>
              <a:buAutoNum type="arabicPeriod"/>
            </a:pPr>
            <a:r>
              <a:rPr lang="zh-CN" altLang="en-US" sz="1400" kern="0" dirty="0" smtClean="0">
                <a:ea typeface="微软雅黑" panose="020B0503020204020204" pitchFamily="34" charset="-122"/>
                <a:cs typeface="Arial Unicode MS" pitchFamily="34" charset="-128"/>
              </a:rPr>
              <a:t>基于</a:t>
            </a:r>
            <a:r>
              <a:rPr lang="en-US" altLang="zh-CN" sz="1400" kern="0" dirty="0" err="1" smtClean="0">
                <a:ea typeface="微软雅黑" panose="020B0503020204020204" pitchFamily="34" charset="-122"/>
                <a:cs typeface="Arial Unicode MS" pitchFamily="34" charset="-128"/>
              </a:rPr>
              <a:t>Netty+Hybris</a:t>
            </a:r>
            <a:r>
              <a:rPr lang="zh-CN" altLang="en-US" sz="1400" kern="0" dirty="0" smtClean="0">
                <a:ea typeface="微软雅黑" panose="020B0503020204020204" pitchFamily="34" charset="-122"/>
                <a:cs typeface="Arial Unicode MS" pitchFamily="34" charset="-128"/>
              </a:rPr>
              <a:t>实现非阻塞功能</a:t>
            </a:r>
            <a:endParaRPr lang="en-US" altLang="zh-CN" sz="1400" kern="0" dirty="0">
              <a:ea typeface="微软雅黑" panose="020B0503020204020204" pitchFamily="34" charset="-122"/>
              <a:cs typeface="Arial Unicode MS" pitchFamily="34" charset="-128"/>
            </a:endParaRPr>
          </a:p>
        </p:txBody>
      </p:sp>
      <p:cxnSp>
        <p:nvCxnSpPr>
          <p:cNvPr id="92" name="Straight Connector 91"/>
          <p:cNvCxnSpPr>
            <a:stCxn id="90" idx="2"/>
            <a:endCxn id="85" idx="3"/>
          </p:cNvCxnSpPr>
          <p:nvPr/>
        </p:nvCxnSpPr>
        <p:spPr>
          <a:xfrm flipH="1">
            <a:off x="6527181" y="3042341"/>
            <a:ext cx="742624" cy="65680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80526" y="5790157"/>
            <a:ext cx="1212191" cy="307777"/>
          </a:xfrm>
          <a:prstGeom prst="rect">
            <a:avLst/>
          </a:prstGeom>
          <a:solidFill>
            <a:schemeClr val="tx2">
              <a:alpha val="50000"/>
            </a:schemeClr>
          </a:solidFill>
        </p:spPr>
        <p:txBody>
          <a:bodyPr wrap="none">
            <a:spAutoFit/>
          </a:bodyPr>
          <a:lstStyle/>
          <a:p>
            <a:pPr algn="ctr"/>
            <a:r>
              <a:rPr lang="zh-CN" altLang="en-US" sz="1400" b="1" dirty="0" smtClean="0"/>
              <a:t>应用服务器</a:t>
            </a:r>
            <a:r>
              <a:rPr lang="en-US" altLang="zh-CN" sz="1400" b="1" dirty="0" smtClean="0"/>
              <a:t>B</a:t>
            </a:r>
            <a:endParaRPr lang="en-US" sz="1400" b="1" dirty="0"/>
          </a:p>
        </p:txBody>
      </p:sp>
      <p:sp>
        <p:nvSpPr>
          <p:cNvPr id="45" name="Rectangle 44"/>
          <p:cNvSpPr/>
          <p:nvPr/>
        </p:nvSpPr>
        <p:spPr>
          <a:xfrm>
            <a:off x="5246061" y="5181635"/>
            <a:ext cx="1281120" cy="307777"/>
          </a:xfrm>
          <a:prstGeom prst="rect">
            <a:avLst/>
          </a:prstGeom>
          <a:solidFill>
            <a:schemeClr val="tx2">
              <a:alpha val="50000"/>
            </a:schemeClr>
          </a:solidFill>
        </p:spPr>
        <p:txBody>
          <a:bodyPr wrap="none">
            <a:spAutoFit/>
          </a:bodyPr>
          <a:lstStyle/>
          <a:p>
            <a:pPr algn="ctr"/>
            <a:r>
              <a:rPr lang="en-US" altLang="zh-CN" sz="1400" b="1" dirty="0" err="1" smtClean="0"/>
              <a:t>Hybris</a:t>
            </a:r>
            <a:r>
              <a:rPr lang="zh-CN" altLang="en-US" sz="1400" b="1" dirty="0" smtClean="0"/>
              <a:t>服务器</a:t>
            </a:r>
            <a:endParaRPr lang="en-US" sz="1400" b="1" dirty="0"/>
          </a:p>
        </p:txBody>
      </p:sp>
      <p:sp>
        <p:nvSpPr>
          <p:cNvPr id="3" name="TextBox 2"/>
          <p:cNvSpPr txBox="1"/>
          <p:nvPr/>
        </p:nvSpPr>
        <p:spPr>
          <a:xfrm>
            <a:off x="2558265" y="3205537"/>
            <a:ext cx="117125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APACHE</a:t>
            </a:r>
          </a:p>
        </p:txBody>
      </p:sp>
      <p:sp>
        <p:nvSpPr>
          <p:cNvPr id="46" name="TextBox 45"/>
          <p:cNvSpPr txBox="1"/>
          <p:nvPr/>
        </p:nvSpPr>
        <p:spPr>
          <a:xfrm>
            <a:off x="2526870" y="5982132"/>
            <a:ext cx="117125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APACHE</a:t>
            </a:r>
          </a:p>
        </p:txBody>
      </p:sp>
    </p:spTree>
    <p:extLst>
      <p:ext uri="{BB962C8B-B14F-4D97-AF65-F5344CB8AC3E}">
        <p14:creationId xmlns:p14="http://schemas.microsoft.com/office/powerpoint/2010/main" val="353749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bwMode="gray">
          <a:xfrm>
            <a:off x="2554596" y="2635243"/>
            <a:ext cx="1486469" cy="3499067"/>
          </a:xfrm>
          <a:prstGeom prst="roundRect">
            <a:avLst/>
          </a:prstGeom>
          <a:solidFill>
            <a:schemeClr val="bg1"/>
          </a:solidFill>
          <a:ln w="6350" algn="ctr">
            <a:solidFill>
              <a:srgbClr val="005998"/>
            </a:solidFill>
            <a:prstDash val="solid"/>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altLang="zh-CN" sz="1400" b="1" kern="0" dirty="0">
              <a:solidFill>
                <a:srgbClr val="C00000"/>
              </a:solidFill>
              <a:latin typeface="微软雅黑" panose="020B0503020204020204" pitchFamily="34" charset="-122"/>
              <a:ea typeface="微软雅黑" panose="020B0503020204020204" pitchFamily="34" charset="-122"/>
              <a:cs typeface="Arial Unicode MS" pitchFamily="34" charset="-128"/>
            </a:endParaRPr>
          </a:p>
        </p:txBody>
      </p:sp>
      <p:sp>
        <p:nvSpPr>
          <p:cNvPr id="2" name="Title 1"/>
          <p:cNvSpPr>
            <a:spLocks noGrp="1"/>
          </p:cNvSpPr>
          <p:nvPr>
            <p:ph type="title"/>
          </p:nvPr>
        </p:nvSpPr>
        <p:spPr/>
        <p:txBody>
          <a:bodyPr/>
          <a:lstStyle/>
          <a:p>
            <a:r>
              <a:rPr lang="zh-CN" altLang="en-US" dirty="0" smtClean="0">
                <a:ea typeface="微软雅黑" panose="020B0503020204020204" pitchFamily="34" charset="-122"/>
              </a:rPr>
              <a:t>硬件架构：</a:t>
            </a:r>
            <a:r>
              <a:rPr lang="en-US" altLang="zh-CN" dirty="0" smtClean="0">
                <a:latin typeface="微软雅黑" panose="020B0503020204020204" pitchFamily="34" charset="-122"/>
                <a:ea typeface="微软雅黑" panose="020B0503020204020204" pitchFamily="34" charset="-122"/>
              </a:rPr>
              <a:t>Hybris</a:t>
            </a:r>
            <a:r>
              <a:rPr lang="zh-CN" altLang="zh-CN" dirty="0" smtClean="0">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yMKT</a:t>
            </a:r>
            <a:r>
              <a:rPr lang="zh-CN" altLang="en-US" dirty="0">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a:t>
            </a:r>
            <a:endParaRPr lang="en-US" dirty="0">
              <a:latin typeface="微软雅黑" panose="020B0503020204020204" pitchFamily="34" charset="-122"/>
              <a:ea typeface="微软雅黑" panose="020B0503020204020204" pitchFamily="34" charset="-122"/>
            </a:endParaRPr>
          </a:p>
        </p:txBody>
      </p:sp>
      <p:sp>
        <p:nvSpPr>
          <p:cNvPr id="43" name="Rounded Rectangle 42"/>
          <p:cNvSpPr/>
          <p:nvPr/>
        </p:nvSpPr>
        <p:spPr bwMode="gray">
          <a:xfrm>
            <a:off x="4651161" y="2156663"/>
            <a:ext cx="1820103" cy="4338488"/>
          </a:xfrm>
          <a:prstGeom prst="roundRect">
            <a:avLst/>
          </a:prstGeom>
          <a:solidFill>
            <a:schemeClr val="bg1"/>
          </a:solidFill>
          <a:ln w="6350" algn="ctr">
            <a:solidFill>
              <a:srgbClr val="005998"/>
            </a:solidFill>
            <a:prstDash val="solid"/>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altLang="zh-CN" sz="1400" b="1" kern="0" dirty="0">
              <a:solidFill>
                <a:srgbClr val="C00000"/>
              </a:solidFill>
              <a:latin typeface="微软雅黑" panose="020B0503020204020204" pitchFamily="34" charset="-122"/>
              <a:ea typeface="微软雅黑" panose="020B0503020204020204" pitchFamily="34" charset="-122"/>
              <a:cs typeface="Arial Unicode MS" pitchFamily="34" charset="-128"/>
            </a:endParaRPr>
          </a:p>
        </p:txBody>
      </p:sp>
      <p:sp>
        <p:nvSpPr>
          <p:cNvPr id="44" name="Rounded Rectangle 43"/>
          <p:cNvSpPr/>
          <p:nvPr/>
        </p:nvSpPr>
        <p:spPr bwMode="gray">
          <a:xfrm>
            <a:off x="7601326" y="3313312"/>
            <a:ext cx="1592854" cy="3147643"/>
          </a:xfrm>
          <a:prstGeom prst="roundRect">
            <a:avLst/>
          </a:prstGeom>
          <a:solidFill>
            <a:schemeClr val="bg1"/>
          </a:solidFill>
          <a:ln w="6350" algn="ctr">
            <a:solidFill>
              <a:srgbClr val="005998"/>
            </a:solidFill>
            <a:prstDash val="solid"/>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1400" b="1" kern="0" dirty="0">
              <a:solidFill>
                <a:srgbClr val="C00000"/>
              </a:solidFill>
              <a:latin typeface="微软雅黑" panose="020B0503020204020204" pitchFamily="34" charset="-122"/>
              <a:ea typeface="微软雅黑" panose="020B0503020204020204" pitchFamily="34" charset="-122"/>
              <a:cs typeface="Arial Unicode MS" pitchFamily="34" charset="-128"/>
            </a:endParaRPr>
          </a:p>
        </p:txBody>
      </p:sp>
      <p:pic>
        <p:nvPicPr>
          <p:cNvPr id="48" name="Picture 47"/>
          <p:cNvPicPr>
            <a:picLocks noChangeAspect="1"/>
          </p:cNvPicPr>
          <p:nvPr/>
        </p:nvPicPr>
        <p:blipFill>
          <a:blip r:embed="rId2"/>
          <a:stretch>
            <a:fillRect/>
          </a:stretch>
        </p:blipFill>
        <p:spPr>
          <a:xfrm>
            <a:off x="7869100" y="3817721"/>
            <a:ext cx="703864" cy="868991"/>
          </a:xfrm>
          <a:prstGeom prst="rect">
            <a:avLst/>
          </a:prstGeom>
        </p:spPr>
      </p:pic>
      <p:pic>
        <p:nvPicPr>
          <p:cNvPr id="53" name="Picture 52"/>
          <p:cNvPicPr>
            <a:picLocks noChangeAspect="1"/>
          </p:cNvPicPr>
          <p:nvPr/>
        </p:nvPicPr>
        <p:blipFill>
          <a:blip r:embed="rId3"/>
          <a:stretch>
            <a:fillRect/>
          </a:stretch>
        </p:blipFill>
        <p:spPr>
          <a:xfrm>
            <a:off x="3037323" y="3444053"/>
            <a:ext cx="457187" cy="548640"/>
          </a:xfrm>
          <a:prstGeom prst="rect">
            <a:avLst/>
          </a:prstGeom>
        </p:spPr>
      </p:pic>
      <p:pic>
        <p:nvPicPr>
          <p:cNvPr id="54" name="Picture 53"/>
          <p:cNvPicPr>
            <a:picLocks noChangeAspect="1"/>
          </p:cNvPicPr>
          <p:nvPr/>
        </p:nvPicPr>
        <p:blipFill>
          <a:blip r:embed="rId3"/>
          <a:stretch>
            <a:fillRect/>
          </a:stretch>
        </p:blipFill>
        <p:spPr>
          <a:xfrm>
            <a:off x="3071601" y="4034220"/>
            <a:ext cx="457187" cy="548640"/>
          </a:xfrm>
          <a:prstGeom prst="rect">
            <a:avLst/>
          </a:prstGeom>
        </p:spPr>
      </p:pic>
      <p:pic>
        <p:nvPicPr>
          <p:cNvPr id="56" name="Picture 55"/>
          <p:cNvPicPr>
            <a:picLocks noChangeAspect="1"/>
          </p:cNvPicPr>
          <p:nvPr/>
        </p:nvPicPr>
        <p:blipFill>
          <a:blip r:embed="rId2"/>
          <a:stretch>
            <a:fillRect/>
          </a:stretch>
        </p:blipFill>
        <p:spPr>
          <a:xfrm>
            <a:off x="7856816" y="5250363"/>
            <a:ext cx="716148" cy="884157"/>
          </a:xfrm>
          <a:prstGeom prst="rect">
            <a:avLst/>
          </a:prstGeom>
        </p:spPr>
      </p:pic>
      <p:cxnSp>
        <p:nvCxnSpPr>
          <p:cNvPr id="58" name="Straight Arrow Connector 57"/>
          <p:cNvCxnSpPr>
            <a:stCxn id="98" idx="3"/>
            <a:endCxn id="43" idx="1"/>
          </p:cNvCxnSpPr>
          <p:nvPr/>
        </p:nvCxnSpPr>
        <p:spPr>
          <a:xfrm flipV="1">
            <a:off x="4041064" y="4325908"/>
            <a:ext cx="610097" cy="58869"/>
          </a:xfrm>
          <a:prstGeom prst="straightConnector1">
            <a:avLst/>
          </a:prstGeom>
          <a:ln w="63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801819" y="3550848"/>
            <a:ext cx="1426952" cy="307777"/>
          </a:xfrm>
          <a:prstGeom prst="rect">
            <a:avLst/>
          </a:prstGeom>
        </p:spPr>
        <p:txBody>
          <a:bodyPr wrap="none" lIns="91434" tIns="45717" rIns="91434" bIns="45717">
            <a:spAutoFit/>
          </a:bodyPr>
          <a:lstStyle/>
          <a:p>
            <a:r>
              <a:rPr lang="en-US" altLang="zh-CN" sz="1400" b="1" dirty="0">
                <a:latin typeface="微软雅黑" panose="020B0503020204020204" pitchFamily="34" charset="-122"/>
                <a:ea typeface="微软雅黑" panose="020B0503020204020204" pitchFamily="34" charset="-122"/>
              </a:rPr>
              <a:t>HANA</a:t>
            </a:r>
            <a:r>
              <a:rPr lang="zh-CN" altLang="en-US" sz="1400" b="1" dirty="0">
                <a:latin typeface="微软雅黑" panose="020B0503020204020204" pitchFamily="34" charset="-122"/>
                <a:ea typeface="微软雅黑" panose="020B0503020204020204" pitchFamily="34" charset="-122"/>
              </a:rPr>
              <a:t>一体机</a:t>
            </a:r>
            <a:r>
              <a:rPr lang="en-US" altLang="zh-CN" sz="1400" b="1" dirty="0">
                <a:latin typeface="微软雅黑" panose="020B0503020204020204" pitchFamily="34" charset="-122"/>
                <a:ea typeface="微软雅黑" panose="020B0503020204020204" pitchFamily="34" charset="-122"/>
              </a:rPr>
              <a:t>A</a:t>
            </a:r>
            <a:endParaRPr lang="en-US" sz="1400" b="1" dirty="0">
              <a:latin typeface="微软雅黑" panose="020B0503020204020204" pitchFamily="34" charset="-122"/>
              <a:ea typeface="微软雅黑" panose="020B0503020204020204" pitchFamily="34" charset="-122"/>
            </a:endParaRPr>
          </a:p>
        </p:txBody>
      </p:sp>
      <p:sp>
        <p:nvSpPr>
          <p:cNvPr id="71" name="Rectangle 70"/>
          <p:cNvSpPr/>
          <p:nvPr/>
        </p:nvSpPr>
        <p:spPr>
          <a:xfrm>
            <a:off x="2569026" y="2930040"/>
            <a:ext cx="1529764" cy="523313"/>
          </a:xfrm>
          <a:prstGeom prst="rect">
            <a:avLst/>
          </a:prstGeom>
        </p:spPr>
        <p:txBody>
          <a:bodyPr wrap="square" lIns="91434" tIns="45717" rIns="91434" bIns="45717">
            <a:spAutoFit/>
          </a:bodyPr>
          <a:lstStyle/>
          <a:p>
            <a:r>
              <a:rPr lang="en-US" altLang="zh-CN" sz="1400" b="1" dirty="0">
                <a:latin typeface="微软雅黑" panose="020B0503020204020204" pitchFamily="34" charset="-122"/>
                <a:ea typeface="微软雅黑" panose="020B0503020204020204" pitchFamily="34" charset="-122"/>
              </a:rPr>
              <a:t>Web</a:t>
            </a:r>
            <a:r>
              <a:rPr lang="zh-CN" altLang="en-US" sz="1400" b="1" dirty="0">
                <a:latin typeface="微软雅黑" panose="020B0503020204020204" pitchFamily="34" charset="-122"/>
                <a:ea typeface="微软雅黑" panose="020B0503020204020204" pitchFamily="34" charset="-122"/>
              </a:rPr>
              <a:t> 服务器集群</a:t>
            </a:r>
            <a:endParaRPr lang="en-US" sz="1400" b="1" dirty="0">
              <a:latin typeface="微软雅黑" panose="020B0503020204020204" pitchFamily="34" charset="-122"/>
              <a:ea typeface="微软雅黑" panose="020B0503020204020204" pitchFamily="34" charset="-122"/>
            </a:endParaRPr>
          </a:p>
        </p:txBody>
      </p:sp>
      <p:sp>
        <p:nvSpPr>
          <p:cNvPr id="75" name="Rectangle 74"/>
          <p:cNvSpPr/>
          <p:nvPr/>
        </p:nvSpPr>
        <p:spPr>
          <a:xfrm>
            <a:off x="1504695" y="4907449"/>
            <a:ext cx="934447" cy="307777"/>
          </a:xfrm>
          <a:prstGeom prst="rect">
            <a:avLst/>
          </a:prstGeom>
        </p:spPr>
        <p:txBody>
          <a:bodyPr wrap="square" lIns="91434" tIns="45717" rIns="91434" bIns="45717">
            <a:spAutoFit/>
          </a:bodyPr>
          <a:lstStyle/>
          <a:p>
            <a:r>
              <a:rPr lang="zh-CN" altLang="en-US" sz="1400" b="1" dirty="0">
                <a:latin typeface="微软雅黑" panose="020B0503020204020204" pitchFamily="34" charset="-122"/>
                <a:ea typeface="微软雅黑" panose="020B0503020204020204" pitchFamily="34" charset="-122"/>
              </a:rPr>
              <a:t>负载均衡</a:t>
            </a:r>
            <a:endParaRPr lang="en-US" sz="1400" b="1" dirty="0">
              <a:latin typeface="微软雅黑" panose="020B0503020204020204" pitchFamily="34" charset="-122"/>
              <a:ea typeface="微软雅黑" panose="020B0503020204020204" pitchFamily="34" charset="-122"/>
            </a:endParaRPr>
          </a:p>
        </p:txBody>
      </p:sp>
      <p:sp>
        <p:nvSpPr>
          <p:cNvPr id="81" name="Rounded Rectangle 80"/>
          <p:cNvSpPr/>
          <p:nvPr/>
        </p:nvSpPr>
        <p:spPr bwMode="gray">
          <a:xfrm>
            <a:off x="2338119" y="1206114"/>
            <a:ext cx="2092602" cy="953453"/>
          </a:xfrm>
          <a:prstGeom prst="roundRect">
            <a:avLst/>
          </a:prstGeom>
        </p:spPr>
        <p:txBody>
          <a:bodyPr wrap="square" lIns="91434" tIns="45717" rIns="91434" bIns="45717">
            <a:spAutoFit/>
          </a:bodyPr>
          <a:lstStyle/>
          <a:p>
            <a:pPr defTabSz="914309" fontAlgn="base">
              <a:spcBef>
                <a:spcPct val="50000"/>
              </a:spcBef>
              <a:spcAft>
                <a:spcPct val="0"/>
              </a:spcAft>
              <a:buClr>
                <a:srgbClr val="F0AB00"/>
              </a:buClr>
              <a:buSzPct val="80000"/>
            </a:pP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Web</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服务器层</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X86</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架构</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PC</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 服务器，</a:t>
            </a:r>
            <a:endPar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2</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路</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zh-CN"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6</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4GB</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以上内存</a:t>
            </a:r>
            <a:endParaRPr 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cxnSp>
        <p:nvCxnSpPr>
          <p:cNvPr id="82" name="Straight Connector 81"/>
          <p:cNvCxnSpPr/>
          <p:nvPr/>
        </p:nvCxnSpPr>
        <p:spPr>
          <a:xfrm>
            <a:off x="4412919" y="1457305"/>
            <a:ext cx="0" cy="493776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357506" y="1428436"/>
            <a:ext cx="0" cy="493776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09736" y="1288948"/>
            <a:ext cx="1620910" cy="307777"/>
          </a:xfrm>
          <a:prstGeom prst="rect">
            <a:avLst/>
          </a:prstGeom>
        </p:spPr>
        <p:txBody>
          <a:bodyPr wrap="none" lIns="91434" tIns="45717" rIns="91434" bIns="45717">
            <a:spAutoFit/>
          </a:bodyPr>
          <a:lstStyle/>
          <a:p>
            <a:pPr defTabSz="914309" fontAlgn="base">
              <a:spcBef>
                <a:spcPct val="50000"/>
              </a:spcBef>
              <a:spcAft>
                <a:spcPct val="0"/>
              </a:spcAft>
              <a:buClr>
                <a:srgbClr val="F0AB00"/>
              </a:buClr>
              <a:buSzPct val="80000"/>
            </a:pP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接入层的流量控制</a:t>
            </a:r>
            <a:endParaRPr lang="en-US" sz="1400" kern="0" dirty="0" err="1">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pic>
        <p:nvPicPr>
          <p:cNvPr id="46" name="Picture 2" descr="C:\Users\D038088\AppData\Local\Temp\Rar$DR77.864\internet_browser_128.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8" y="2054657"/>
            <a:ext cx="457177"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49" name="Picture 3" descr="C:\Users\D038088\AppData\Local\Temp\Rar$DR24.864\iPad_128.png"/>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4782" y="2622240"/>
            <a:ext cx="410888"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5" descr="C:\Users\D038088\AppData\Local\Temp\Rar$DR51.864\life_insurance_claim_128.png"/>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3" y="3189823"/>
            <a:ext cx="457187"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55" name="Picture 6" descr="C:\Users\D038088\AppData\Local\Temp\Rar$DR51.568\incoming_call_128.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3" y="3757406"/>
            <a:ext cx="457187"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59" name="Picture 11" descr="C:\Users\D038088\AppData\Local\Temp\Rar$DR86.272\washing_machine_128.png"/>
          <p:cNvPicPr>
            <a:picLocks noChangeAspect="1" noChangeArrowheads="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8" y="4324989"/>
            <a:ext cx="457177" cy="457200"/>
          </a:xfrm>
          <a:prstGeom prst="rect">
            <a:avLst/>
          </a:prstGeom>
          <a:noFill/>
          <a:ln>
            <a:solidFill>
              <a:schemeClr val="bg1">
                <a:lumMod val="95000"/>
              </a:schemeClr>
            </a:solidFill>
          </a:ln>
          <a:extLst>
            <a:ext uri="{909E8E84-426E-40dd-AFC4-6F175D3DCCD1}">
              <a14:hiddenFill xmlns:a14="http://schemas.microsoft.com/office/drawing/2010/main" xmlns="">
                <a:solidFill>
                  <a:srgbClr val="FFFFFF"/>
                </a:solidFill>
              </a14:hiddenFill>
            </a:ext>
          </a:extLst>
        </p:spPr>
      </p:pic>
      <p:pic>
        <p:nvPicPr>
          <p:cNvPr id="61" name="Picture 13" descr="C:\Users\D038088\AppData\Local\Temp\Rar$DR63.272\notification_128.png"/>
          <p:cNvPicPr>
            <a:picLocks noChangeAspect="1" noChangeArrowheads="1"/>
          </p:cNvPicPr>
          <p:nvPr/>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8" y="4892571"/>
            <a:ext cx="457177"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15" descr="C:\Users\D038088\AppData\Local\Temp\Rar$DR09.272\email_128.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38" y="5460155"/>
            <a:ext cx="457177"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69"/>
          <p:cNvPicPr>
            <a:picLocks noChangeAspect="1"/>
          </p:cNvPicPr>
          <p:nvPr/>
        </p:nvPicPr>
        <p:blipFill rotWithShape="1">
          <a:blip r:embed="rId11"/>
          <a:srcRect l="6596" t="7645" r="6419" b="11933"/>
          <a:stretch/>
        </p:blipFill>
        <p:spPr>
          <a:xfrm>
            <a:off x="481633" y="6027741"/>
            <a:ext cx="457187" cy="422695"/>
          </a:xfrm>
          <a:prstGeom prst="rect">
            <a:avLst/>
          </a:prstGeom>
        </p:spPr>
      </p:pic>
      <p:pic>
        <p:nvPicPr>
          <p:cNvPr id="86" name="Picture 85"/>
          <p:cNvPicPr>
            <a:picLocks noChangeAspect="1"/>
          </p:cNvPicPr>
          <p:nvPr/>
        </p:nvPicPr>
        <p:blipFill rotWithShape="1">
          <a:blip r:embed="rId12"/>
          <a:srcRect l="8083" t="7546" r="8656" b="8000"/>
          <a:stretch/>
        </p:blipFill>
        <p:spPr>
          <a:xfrm>
            <a:off x="1711667" y="4084491"/>
            <a:ext cx="380990" cy="602074"/>
          </a:xfrm>
          <a:prstGeom prst="rect">
            <a:avLst/>
          </a:prstGeom>
        </p:spPr>
      </p:pic>
      <p:cxnSp>
        <p:nvCxnSpPr>
          <p:cNvPr id="87" name="Straight Arrow Connector 86"/>
          <p:cNvCxnSpPr>
            <a:stCxn id="46" idx="3"/>
            <a:endCxn id="86" idx="1"/>
          </p:cNvCxnSpPr>
          <p:nvPr/>
        </p:nvCxnSpPr>
        <p:spPr>
          <a:xfrm>
            <a:off x="938814" y="2283257"/>
            <a:ext cx="772853" cy="210227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5" idx="3"/>
            <a:endCxn id="86" idx="1"/>
          </p:cNvCxnSpPr>
          <p:nvPr/>
        </p:nvCxnSpPr>
        <p:spPr>
          <a:xfrm>
            <a:off x="938820" y="3986006"/>
            <a:ext cx="772848" cy="399522"/>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0" idx="3"/>
            <a:endCxn id="86" idx="1"/>
          </p:cNvCxnSpPr>
          <p:nvPr/>
        </p:nvCxnSpPr>
        <p:spPr>
          <a:xfrm>
            <a:off x="938820" y="3418424"/>
            <a:ext cx="772848" cy="967105"/>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9" idx="3"/>
            <a:endCxn id="86" idx="1"/>
          </p:cNvCxnSpPr>
          <p:nvPr/>
        </p:nvCxnSpPr>
        <p:spPr>
          <a:xfrm>
            <a:off x="915670" y="2850841"/>
            <a:ext cx="795997" cy="1534688"/>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1" idx="3"/>
            <a:endCxn id="86" idx="1"/>
          </p:cNvCxnSpPr>
          <p:nvPr/>
        </p:nvCxnSpPr>
        <p:spPr>
          <a:xfrm flipV="1">
            <a:off x="938814" y="4385528"/>
            <a:ext cx="772853" cy="735644"/>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0" idx="3"/>
            <a:endCxn id="86" idx="1"/>
          </p:cNvCxnSpPr>
          <p:nvPr/>
        </p:nvCxnSpPr>
        <p:spPr>
          <a:xfrm flipV="1">
            <a:off x="938820" y="4385529"/>
            <a:ext cx="772848" cy="185356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86" idx="1"/>
          </p:cNvCxnSpPr>
          <p:nvPr/>
        </p:nvCxnSpPr>
        <p:spPr>
          <a:xfrm flipV="1">
            <a:off x="938814" y="4385528"/>
            <a:ext cx="772853" cy="1303227"/>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9" idx="3"/>
            <a:endCxn id="86" idx="1"/>
          </p:cNvCxnSpPr>
          <p:nvPr/>
        </p:nvCxnSpPr>
        <p:spPr>
          <a:xfrm flipV="1">
            <a:off x="938814" y="4385528"/>
            <a:ext cx="772853" cy="16806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6" idx="3"/>
          </p:cNvCxnSpPr>
          <p:nvPr/>
        </p:nvCxnSpPr>
        <p:spPr>
          <a:xfrm>
            <a:off x="2092656" y="4385528"/>
            <a:ext cx="476370" cy="231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a:stretch>
            <a:fillRect/>
          </a:stretch>
        </p:blipFill>
        <p:spPr>
          <a:xfrm>
            <a:off x="3045402" y="4592374"/>
            <a:ext cx="457187" cy="548640"/>
          </a:xfrm>
          <a:prstGeom prst="rect">
            <a:avLst/>
          </a:prstGeom>
        </p:spPr>
      </p:pic>
      <p:pic>
        <p:nvPicPr>
          <p:cNvPr id="102" name="Picture 101"/>
          <p:cNvPicPr>
            <a:picLocks noChangeAspect="1"/>
          </p:cNvPicPr>
          <p:nvPr/>
        </p:nvPicPr>
        <p:blipFill>
          <a:blip r:embed="rId3"/>
          <a:stretch>
            <a:fillRect/>
          </a:stretch>
        </p:blipFill>
        <p:spPr>
          <a:xfrm>
            <a:off x="3030970" y="5184152"/>
            <a:ext cx="457187" cy="548640"/>
          </a:xfrm>
          <a:prstGeom prst="rect">
            <a:avLst/>
          </a:prstGeom>
        </p:spPr>
      </p:pic>
      <p:sp>
        <p:nvSpPr>
          <p:cNvPr id="112" name="Rectangle 111"/>
          <p:cNvSpPr/>
          <p:nvPr/>
        </p:nvSpPr>
        <p:spPr>
          <a:xfrm>
            <a:off x="4814026" y="2533962"/>
            <a:ext cx="1529764" cy="307777"/>
          </a:xfrm>
          <a:prstGeom prst="rect">
            <a:avLst/>
          </a:prstGeom>
        </p:spPr>
        <p:txBody>
          <a:bodyPr wrap="square" lIns="91434" tIns="45717" rIns="91434" bIns="45717">
            <a:spAutoFit/>
          </a:bodyPr>
          <a:lstStyle/>
          <a:p>
            <a:r>
              <a:rPr lang="zh-CN" altLang="en-US" sz="1400" b="1" dirty="0">
                <a:latin typeface="微软雅黑" panose="020B0503020204020204" pitchFamily="34" charset="-122"/>
                <a:ea typeface="微软雅黑" panose="020B0503020204020204" pitchFamily="34" charset="-122"/>
              </a:rPr>
              <a:t>应用服务器集群</a:t>
            </a:r>
            <a:endParaRPr lang="en-US" sz="1400" b="1" dirty="0">
              <a:latin typeface="微软雅黑" panose="020B0503020204020204" pitchFamily="34" charset="-122"/>
              <a:ea typeface="微软雅黑" panose="020B0503020204020204" pitchFamily="34" charset="-122"/>
            </a:endParaRPr>
          </a:p>
        </p:txBody>
      </p:sp>
      <p:sp>
        <p:nvSpPr>
          <p:cNvPr id="113" name="Rounded Rectangle 112"/>
          <p:cNvSpPr/>
          <p:nvPr/>
        </p:nvSpPr>
        <p:spPr bwMode="gray">
          <a:xfrm>
            <a:off x="4630122" y="1216691"/>
            <a:ext cx="1995515" cy="953642"/>
          </a:xfrm>
          <a:prstGeom prst="roundRect">
            <a:avLst/>
          </a:prstGeom>
        </p:spPr>
        <p:txBody>
          <a:bodyPr wrap="none" lIns="91434" tIns="45717" rIns="91434" bIns="45717">
            <a:spAutoFit/>
          </a:bodyPr>
          <a:lstStyle/>
          <a:p>
            <a:pPr defTabSz="914309" fontAlgn="base">
              <a:spcBef>
                <a:spcPct val="50000"/>
              </a:spcBef>
              <a:spcAft>
                <a:spcPct val="0"/>
              </a:spcAft>
              <a:buClr>
                <a:srgbClr val="F0AB00"/>
              </a:buClr>
              <a:buSzPct val="80000"/>
            </a:pP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应用服务器层</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X86</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架构</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PC</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 服务器，</a:t>
            </a:r>
            <a:endPar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2</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路</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zh-CN"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6</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4GB</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以上内存</a:t>
            </a:r>
            <a:endParaRPr 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cxnSp>
        <p:nvCxnSpPr>
          <p:cNvPr id="114" name="Straight Connector 113"/>
          <p:cNvCxnSpPr/>
          <p:nvPr/>
        </p:nvCxnSpPr>
        <p:spPr>
          <a:xfrm>
            <a:off x="7076441" y="1465368"/>
            <a:ext cx="0" cy="4937760"/>
          </a:xfrm>
          <a:prstGeom prst="line">
            <a:avLst/>
          </a:prstGeom>
          <a:ln w="63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bwMode="gray">
          <a:xfrm>
            <a:off x="7452392" y="1293153"/>
            <a:ext cx="1469258" cy="340519"/>
          </a:xfrm>
          <a:prstGeom prst="roundRect">
            <a:avLst/>
          </a:prstGeom>
        </p:spPr>
        <p:txBody>
          <a:bodyPr wrap="none" lIns="91434" tIns="45717" rIns="91434" bIns="45717">
            <a:spAutoFit/>
          </a:bodyPr>
          <a:lstStyle/>
          <a:p>
            <a:pPr defTabSz="914309" fontAlgn="base">
              <a:spcBef>
                <a:spcPct val="50000"/>
              </a:spcBef>
              <a:spcAft>
                <a:spcPct val="0"/>
              </a:spcAft>
              <a:buClr>
                <a:srgbClr val="F0AB00"/>
              </a:buClr>
              <a:buSzPct val="80000"/>
            </a:pP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数据库服务器层</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sp>
        <p:nvSpPr>
          <p:cNvPr id="121" name="Rounded Rectangle 120"/>
          <p:cNvSpPr/>
          <p:nvPr/>
        </p:nvSpPr>
        <p:spPr bwMode="gray">
          <a:xfrm>
            <a:off x="4704926" y="2857873"/>
            <a:ext cx="1688513" cy="1111391"/>
          </a:xfrm>
          <a:prstGeom prst="roundRect">
            <a:avLst/>
          </a:prstGeom>
          <a:solidFill>
            <a:srgbClr val="FFFFFF"/>
          </a:solidFill>
          <a:ln w="6350" algn="ctr">
            <a:solidFill>
              <a:srgbClr val="005998"/>
            </a:solidFill>
            <a:prstDash val="dash"/>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2000" kern="0" dirty="0" err="1">
              <a:latin typeface="微软雅黑" panose="020B0503020204020204" pitchFamily="34" charset="-122"/>
              <a:ea typeface="微软雅黑" panose="020B0503020204020204" pitchFamily="34" charset="-122"/>
              <a:cs typeface="Arial Unicode MS" pitchFamily="34" charset="-128"/>
            </a:endParaRPr>
          </a:p>
        </p:txBody>
      </p:sp>
      <p:pic>
        <p:nvPicPr>
          <p:cNvPr id="122" name="Picture 121"/>
          <p:cNvPicPr>
            <a:picLocks noChangeAspect="1"/>
          </p:cNvPicPr>
          <p:nvPr/>
        </p:nvPicPr>
        <p:blipFill>
          <a:blip r:embed="rId13"/>
          <a:stretch>
            <a:fillRect/>
          </a:stretch>
        </p:blipFill>
        <p:spPr>
          <a:xfrm>
            <a:off x="5057898" y="3277787"/>
            <a:ext cx="541558" cy="624893"/>
          </a:xfrm>
          <a:prstGeom prst="rect">
            <a:avLst/>
          </a:prstGeom>
        </p:spPr>
      </p:pic>
      <p:pic>
        <p:nvPicPr>
          <p:cNvPr id="124" name="Picture 123"/>
          <p:cNvPicPr>
            <a:picLocks noChangeAspect="1"/>
          </p:cNvPicPr>
          <p:nvPr/>
        </p:nvPicPr>
        <p:blipFill>
          <a:blip r:embed="rId13"/>
          <a:stretch>
            <a:fillRect/>
          </a:stretch>
        </p:blipFill>
        <p:spPr>
          <a:xfrm>
            <a:off x="5636894" y="3265046"/>
            <a:ext cx="541558" cy="624893"/>
          </a:xfrm>
          <a:prstGeom prst="rect">
            <a:avLst/>
          </a:prstGeom>
        </p:spPr>
      </p:pic>
      <p:sp>
        <p:nvSpPr>
          <p:cNvPr id="126" name="TextBox 125"/>
          <p:cNvSpPr txBox="1"/>
          <p:nvPr/>
        </p:nvSpPr>
        <p:spPr>
          <a:xfrm>
            <a:off x="5210037" y="2987776"/>
            <a:ext cx="1067948"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zh-CN" altLang="en-US" sz="1200" kern="0" dirty="0">
                <a:latin typeface="微软雅黑" panose="020B0503020204020204" pitchFamily="34" charset="-122"/>
                <a:ea typeface="微软雅黑" panose="020B0503020204020204" pitchFamily="34" charset="-122"/>
                <a:cs typeface="Arial Unicode MS" pitchFamily="34" charset="-128"/>
              </a:rPr>
              <a:t>渠道集群</a:t>
            </a:r>
            <a:endParaRPr lang="en-US" sz="1200" kern="0" dirty="0" err="1">
              <a:latin typeface="微软雅黑" panose="020B0503020204020204" pitchFamily="34" charset="-122"/>
              <a:ea typeface="微软雅黑" panose="020B0503020204020204" pitchFamily="34" charset="-122"/>
              <a:cs typeface="Arial Unicode MS" pitchFamily="34" charset="-128"/>
            </a:endParaRPr>
          </a:p>
        </p:txBody>
      </p:sp>
      <p:sp>
        <p:nvSpPr>
          <p:cNvPr id="128" name="Rounded Rectangle 127"/>
          <p:cNvSpPr/>
          <p:nvPr/>
        </p:nvSpPr>
        <p:spPr bwMode="gray">
          <a:xfrm>
            <a:off x="4727436" y="4035058"/>
            <a:ext cx="1688513" cy="1111391"/>
          </a:xfrm>
          <a:prstGeom prst="roundRect">
            <a:avLst/>
          </a:prstGeom>
          <a:solidFill>
            <a:srgbClr val="FFFFFF"/>
          </a:solidFill>
          <a:ln w="6350" algn="ctr">
            <a:solidFill>
              <a:srgbClr val="005998"/>
            </a:solidFill>
            <a:prstDash val="dash"/>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2000" kern="0" dirty="0" err="1">
              <a:latin typeface="微软雅黑" panose="020B0503020204020204" pitchFamily="34" charset="-122"/>
              <a:ea typeface="微软雅黑" panose="020B0503020204020204" pitchFamily="34" charset="-122"/>
              <a:cs typeface="Arial Unicode MS" pitchFamily="34" charset="-128"/>
            </a:endParaRPr>
          </a:p>
        </p:txBody>
      </p:sp>
      <p:pic>
        <p:nvPicPr>
          <p:cNvPr id="129" name="Picture 128"/>
          <p:cNvPicPr>
            <a:picLocks noChangeAspect="1"/>
          </p:cNvPicPr>
          <p:nvPr/>
        </p:nvPicPr>
        <p:blipFill>
          <a:blip r:embed="rId13"/>
          <a:stretch>
            <a:fillRect/>
          </a:stretch>
        </p:blipFill>
        <p:spPr>
          <a:xfrm>
            <a:off x="5080408" y="4454972"/>
            <a:ext cx="541558" cy="624893"/>
          </a:xfrm>
          <a:prstGeom prst="rect">
            <a:avLst/>
          </a:prstGeom>
        </p:spPr>
      </p:pic>
      <p:pic>
        <p:nvPicPr>
          <p:cNvPr id="130" name="Picture 129"/>
          <p:cNvPicPr>
            <a:picLocks noChangeAspect="1"/>
          </p:cNvPicPr>
          <p:nvPr/>
        </p:nvPicPr>
        <p:blipFill>
          <a:blip r:embed="rId13"/>
          <a:stretch>
            <a:fillRect/>
          </a:stretch>
        </p:blipFill>
        <p:spPr>
          <a:xfrm>
            <a:off x="5659405" y="4442231"/>
            <a:ext cx="541558" cy="624893"/>
          </a:xfrm>
          <a:prstGeom prst="rect">
            <a:avLst/>
          </a:prstGeom>
        </p:spPr>
      </p:pic>
      <p:sp>
        <p:nvSpPr>
          <p:cNvPr id="131" name="TextBox 130"/>
          <p:cNvSpPr txBox="1"/>
          <p:nvPr/>
        </p:nvSpPr>
        <p:spPr>
          <a:xfrm>
            <a:off x="5232547" y="4164963"/>
            <a:ext cx="1067948"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zh-CN" altLang="en-US" sz="1200" kern="0" dirty="0">
                <a:latin typeface="微软雅黑" panose="020B0503020204020204" pitchFamily="34" charset="-122"/>
                <a:ea typeface="微软雅黑" panose="020B0503020204020204" pitchFamily="34" charset="-122"/>
                <a:cs typeface="Arial Unicode MS" pitchFamily="34" charset="-128"/>
              </a:rPr>
              <a:t>车主体验集群</a:t>
            </a:r>
            <a:endParaRPr lang="en-US" sz="1200" kern="0" dirty="0" err="1">
              <a:latin typeface="微软雅黑" panose="020B0503020204020204" pitchFamily="34" charset="-122"/>
              <a:ea typeface="微软雅黑" panose="020B0503020204020204" pitchFamily="34" charset="-122"/>
              <a:cs typeface="Arial Unicode MS" pitchFamily="34" charset="-128"/>
            </a:endParaRPr>
          </a:p>
        </p:txBody>
      </p:sp>
      <p:sp>
        <p:nvSpPr>
          <p:cNvPr id="132" name="Rounded Rectangle 131"/>
          <p:cNvSpPr/>
          <p:nvPr/>
        </p:nvSpPr>
        <p:spPr bwMode="gray">
          <a:xfrm>
            <a:off x="4741866" y="5218619"/>
            <a:ext cx="1688513" cy="1111391"/>
          </a:xfrm>
          <a:prstGeom prst="roundRect">
            <a:avLst/>
          </a:prstGeom>
          <a:solidFill>
            <a:srgbClr val="FFFFFF"/>
          </a:solidFill>
          <a:ln w="6350" algn="ctr">
            <a:solidFill>
              <a:srgbClr val="005998"/>
            </a:solidFill>
            <a:prstDash val="dash"/>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2000" kern="0" dirty="0" err="1">
              <a:latin typeface="微软雅黑" panose="020B0503020204020204" pitchFamily="34" charset="-122"/>
              <a:ea typeface="微软雅黑" panose="020B0503020204020204" pitchFamily="34" charset="-122"/>
              <a:cs typeface="Arial Unicode MS" pitchFamily="34" charset="-128"/>
            </a:endParaRPr>
          </a:p>
        </p:txBody>
      </p:sp>
      <p:pic>
        <p:nvPicPr>
          <p:cNvPr id="133" name="Picture 132"/>
          <p:cNvPicPr>
            <a:picLocks noChangeAspect="1"/>
          </p:cNvPicPr>
          <p:nvPr/>
        </p:nvPicPr>
        <p:blipFill>
          <a:blip r:embed="rId13"/>
          <a:stretch>
            <a:fillRect/>
          </a:stretch>
        </p:blipFill>
        <p:spPr>
          <a:xfrm>
            <a:off x="5080406" y="5681835"/>
            <a:ext cx="541558" cy="624893"/>
          </a:xfrm>
          <a:prstGeom prst="rect">
            <a:avLst/>
          </a:prstGeom>
        </p:spPr>
      </p:pic>
      <p:pic>
        <p:nvPicPr>
          <p:cNvPr id="134" name="Picture 133"/>
          <p:cNvPicPr>
            <a:picLocks noChangeAspect="1"/>
          </p:cNvPicPr>
          <p:nvPr/>
        </p:nvPicPr>
        <p:blipFill>
          <a:blip r:embed="rId13"/>
          <a:stretch>
            <a:fillRect/>
          </a:stretch>
        </p:blipFill>
        <p:spPr>
          <a:xfrm>
            <a:off x="5659403" y="5669094"/>
            <a:ext cx="541558" cy="624893"/>
          </a:xfrm>
          <a:prstGeom prst="rect">
            <a:avLst/>
          </a:prstGeom>
        </p:spPr>
      </p:pic>
      <p:sp>
        <p:nvSpPr>
          <p:cNvPr id="135" name="TextBox 134"/>
          <p:cNvSpPr txBox="1"/>
          <p:nvPr/>
        </p:nvSpPr>
        <p:spPr>
          <a:xfrm>
            <a:off x="5022424" y="5348523"/>
            <a:ext cx="1220343" cy="3693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zh-CN" altLang="en-US" sz="1200" kern="0" dirty="0">
                <a:latin typeface="微软雅黑" panose="020B0503020204020204" pitchFamily="34" charset="-122"/>
                <a:ea typeface="微软雅黑" panose="020B0503020204020204" pitchFamily="34" charset="-122"/>
                <a:cs typeface="Arial Unicode MS" pitchFamily="34" charset="-128"/>
              </a:rPr>
              <a:t>营销、销售服务渠道集群</a:t>
            </a:r>
            <a:endParaRPr lang="en-US" sz="1200" kern="0" dirty="0" err="1">
              <a:latin typeface="微软雅黑" panose="020B0503020204020204" pitchFamily="34" charset="-122"/>
              <a:ea typeface="微软雅黑" panose="020B0503020204020204" pitchFamily="34" charset="-122"/>
              <a:cs typeface="Arial Unicode MS" pitchFamily="34" charset="-128"/>
            </a:endParaRPr>
          </a:p>
        </p:txBody>
      </p:sp>
      <p:sp>
        <p:nvSpPr>
          <p:cNvPr id="138" name="Rectangle 137"/>
          <p:cNvSpPr/>
          <p:nvPr/>
        </p:nvSpPr>
        <p:spPr>
          <a:xfrm>
            <a:off x="7698205" y="6102943"/>
            <a:ext cx="1415731" cy="307777"/>
          </a:xfrm>
          <a:prstGeom prst="rect">
            <a:avLst/>
          </a:prstGeom>
        </p:spPr>
        <p:txBody>
          <a:bodyPr wrap="none" lIns="91434" tIns="45717" rIns="91434" bIns="45717">
            <a:spAutoFit/>
          </a:bodyPr>
          <a:lstStyle/>
          <a:p>
            <a:r>
              <a:rPr lang="en-US" altLang="zh-CN" sz="1400" b="1" dirty="0">
                <a:latin typeface="微软雅黑" panose="020B0503020204020204" pitchFamily="34" charset="-122"/>
                <a:ea typeface="微软雅黑" panose="020B0503020204020204" pitchFamily="34" charset="-122"/>
              </a:rPr>
              <a:t>HANA</a:t>
            </a:r>
            <a:r>
              <a:rPr lang="zh-CN" altLang="en-US" sz="1400" b="1" dirty="0">
                <a:latin typeface="微软雅黑" panose="020B0503020204020204" pitchFamily="34" charset="-122"/>
                <a:ea typeface="微软雅黑" panose="020B0503020204020204" pitchFamily="34" charset="-122"/>
              </a:rPr>
              <a:t>一体机</a:t>
            </a:r>
            <a:r>
              <a:rPr lang="en-US" altLang="zh-CN" sz="1400" b="1" dirty="0">
                <a:latin typeface="微软雅黑" panose="020B0503020204020204" pitchFamily="34" charset="-122"/>
                <a:ea typeface="微软雅黑" panose="020B0503020204020204" pitchFamily="34" charset="-122"/>
              </a:rPr>
              <a:t>B</a:t>
            </a:r>
            <a:endParaRPr lang="en-US" sz="1400" b="1" dirty="0">
              <a:latin typeface="微软雅黑" panose="020B0503020204020204" pitchFamily="34" charset="-122"/>
              <a:ea typeface="微软雅黑" panose="020B0503020204020204" pitchFamily="34" charset="-122"/>
            </a:endParaRPr>
          </a:p>
        </p:txBody>
      </p:sp>
      <p:cxnSp>
        <p:nvCxnSpPr>
          <p:cNvPr id="140" name="Straight Arrow Connector 139"/>
          <p:cNvCxnSpPr>
            <a:endCxn id="48" idx="1"/>
          </p:cNvCxnSpPr>
          <p:nvPr/>
        </p:nvCxnSpPr>
        <p:spPr>
          <a:xfrm flipV="1">
            <a:off x="6335002" y="4252217"/>
            <a:ext cx="1534099" cy="704746"/>
          </a:xfrm>
          <a:prstGeom prst="straightConnector1">
            <a:avLst/>
          </a:prstGeom>
          <a:ln w="63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48" idx="2"/>
            <a:endCxn id="56" idx="0"/>
          </p:cNvCxnSpPr>
          <p:nvPr/>
        </p:nvCxnSpPr>
        <p:spPr>
          <a:xfrm flipH="1">
            <a:off x="8214890" y="4686711"/>
            <a:ext cx="6141" cy="563652"/>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187668" y="4774449"/>
            <a:ext cx="819591" cy="307819"/>
          </a:xfrm>
          <a:prstGeom prst="rect">
            <a:avLst/>
          </a:prstGeom>
        </p:spPr>
        <p:txBody>
          <a:bodyPr wrap="none" lIns="91434" tIns="45717" rIns="91434" bIns="45717">
            <a:spAutoFit/>
          </a:bodyPr>
          <a:lstStyle/>
          <a:p>
            <a:r>
              <a:rPr lang="en-US" altLang="zh-CN" sz="1400" b="1" dirty="0">
                <a:latin typeface="微软雅黑" panose="020B0503020204020204" pitchFamily="34" charset="-122"/>
                <a:ea typeface="微软雅黑" panose="020B0503020204020204" pitchFamily="34" charset="-122"/>
              </a:rPr>
              <a:t>HA/DR</a:t>
            </a:r>
            <a:endParaRPr lang="en-US" sz="1400" b="1" dirty="0">
              <a:latin typeface="微软雅黑" panose="020B0503020204020204" pitchFamily="34" charset="-122"/>
              <a:ea typeface="微软雅黑" panose="020B0503020204020204" pitchFamily="34" charset="-122"/>
            </a:endParaRPr>
          </a:p>
        </p:txBody>
      </p:sp>
      <p:cxnSp>
        <p:nvCxnSpPr>
          <p:cNvPr id="148" name="Straight Arrow Connector 147"/>
          <p:cNvCxnSpPr>
            <a:endCxn id="56" idx="1"/>
          </p:cNvCxnSpPr>
          <p:nvPr/>
        </p:nvCxnSpPr>
        <p:spPr>
          <a:xfrm>
            <a:off x="6384650" y="4896738"/>
            <a:ext cx="1472167" cy="795705"/>
          </a:xfrm>
          <a:prstGeom prst="straightConnector1">
            <a:avLst/>
          </a:prstGeom>
          <a:ln w="6350">
            <a:solidFill>
              <a:schemeClr val="accent3">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gray">
          <a:xfrm>
            <a:off x="7346898" y="1476322"/>
            <a:ext cx="3383545" cy="1413153"/>
          </a:xfrm>
          <a:prstGeom prst="roundRect">
            <a:avLst/>
          </a:prstGeom>
        </p:spPr>
        <p:txBody>
          <a:bodyPr wrap="none" lIns="91434" tIns="45717" rIns="91434" bIns="45717">
            <a:spAutoFit/>
          </a:bodyPr>
          <a:lstStyle/>
          <a:p>
            <a:pPr defTabSz="914309" fontAlgn="base">
              <a:spcBef>
                <a:spcPct val="50000"/>
              </a:spcBef>
              <a:spcAft>
                <a:spcPct val="0"/>
              </a:spcAft>
              <a:buClr>
                <a:srgbClr val="F0AB00"/>
              </a:buClr>
              <a:buSzPct val="80000"/>
            </a:pP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X86</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架构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HANA</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一体机大小型号范围：</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S</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zh-CN"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2</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路</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10</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core</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512GB</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内存；</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L</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2</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路</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15</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core</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1-2TB</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内存</a:t>
            </a:r>
            <a:endPar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XL</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4</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路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15</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core</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a:t>
            </a:r>
            <a:r>
              <a:rPr lang="en-US" altLang="zh-CN"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2-4TB</a:t>
            </a:r>
            <a:r>
              <a:rPr lang="zh-CN" altLang="en-US" sz="1400" kern="0" dirty="0">
                <a:solidFill>
                  <a:srgbClr val="000000"/>
                </a:solidFill>
                <a:latin typeface="微软雅黑" panose="020B0503020204020204" pitchFamily="34" charset="-122"/>
                <a:ea typeface="微软雅黑" panose="020B0503020204020204" pitchFamily="34" charset="-122"/>
                <a:cs typeface="Arial Unicode MS" pitchFamily="34" charset="-128"/>
              </a:rPr>
              <a:t> 内存</a:t>
            </a:r>
            <a:endParaRPr lang="en-US" sz="1400" kern="0" dirty="0" err="1">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sp>
        <p:nvSpPr>
          <p:cNvPr id="64" name="Rounded Rectangle 63"/>
          <p:cNvSpPr/>
          <p:nvPr/>
        </p:nvSpPr>
        <p:spPr bwMode="gray">
          <a:xfrm>
            <a:off x="9771290" y="5094358"/>
            <a:ext cx="1688513" cy="1111391"/>
          </a:xfrm>
          <a:prstGeom prst="roundRect">
            <a:avLst/>
          </a:prstGeom>
          <a:solidFill>
            <a:srgbClr val="FFFFFF"/>
          </a:solidFill>
          <a:ln w="6350" algn="ctr">
            <a:solidFill>
              <a:srgbClr val="005998"/>
            </a:solidFill>
            <a:prstDash val="dash"/>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2000" kern="0" dirty="0" err="1">
              <a:latin typeface="微软雅黑" panose="020B0503020204020204" pitchFamily="34" charset="-122"/>
              <a:ea typeface="微软雅黑" panose="020B0503020204020204" pitchFamily="34" charset="-122"/>
              <a:cs typeface="Arial Unicode MS" pitchFamily="34" charset="-128"/>
            </a:endParaRPr>
          </a:p>
        </p:txBody>
      </p:sp>
      <p:pic>
        <p:nvPicPr>
          <p:cNvPr id="65" name="Picture 64"/>
          <p:cNvPicPr>
            <a:picLocks noChangeAspect="1"/>
          </p:cNvPicPr>
          <p:nvPr/>
        </p:nvPicPr>
        <p:blipFill>
          <a:blip r:embed="rId13"/>
          <a:stretch>
            <a:fillRect/>
          </a:stretch>
        </p:blipFill>
        <p:spPr>
          <a:xfrm>
            <a:off x="10124263" y="5514272"/>
            <a:ext cx="541558" cy="624893"/>
          </a:xfrm>
          <a:prstGeom prst="rect">
            <a:avLst/>
          </a:prstGeom>
        </p:spPr>
      </p:pic>
      <p:pic>
        <p:nvPicPr>
          <p:cNvPr id="66" name="Picture 65"/>
          <p:cNvPicPr>
            <a:picLocks noChangeAspect="1"/>
          </p:cNvPicPr>
          <p:nvPr/>
        </p:nvPicPr>
        <p:blipFill>
          <a:blip r:embed="rId13"/>
          <a:stretch>
            <a:fillRect/>
          </a:stretch>
        </p:blipFill>
        <p:spPr>
          <a:xfrm>
            <a:off x="10703259" y="5501531"/>
            <a:ext cx="541558" cy="624893"/>
          </a:xfrm>
          <a:prstGeom prst="rect">
            <a:avLst/>
          </a:prstGeom>
        </p:spPr>
      </p:pic>
      <p:sp>
        <p:nvSpPr>
          <p:cNvPr id="69" name="Rectangle 68"/>
          <p:cNvSpPr/>
          <p:nvPr/>
        </p:nvSpPr>
        <p:spPr>
          <a:xfrm>
            <a:off x="9662179" y="4481185"/>
            <a:ext cx="2003060" cy="553998"/>
          </a:xfrm>
          <a:prstGeom prst="rect">
            <a:avLst/>
          </a:prstGeom>
        </p:spPr>
        <p:txBody>
          <a:bodyPr wrap="square" lIns="91434" tIns="45717" rIns="91434" bIns="45717">
            <a:spAutoFit/>
          </a:bodyPr>
          <a:lstStyle/>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X86</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架构</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PC</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 服务器，</a:t>
            </a:r>
            <a:endPar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a:p>
            <a:pPr defTabSz="914309" fontAlgn="base">
              <a:spcBef>
                <a:spcPct val="50000"/>
              </a:spcBef>
              <a:spcAft>
                <a:spcPct val="0"/>
              </a:spcAft>
              <a:buClr>
                <a:srgbClr val="F0AB00"/>
              </a:buClr>
              <a:buSzPct val="80000"/>
            </a:pP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2</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路</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CPU</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a:t>
            </a:r>
            <a:r>
              <a:rPr lang="zh-CN"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6</a:t>
            </a:r>
            <a:r>
              <a:rPr lang="en-US" altLang="zh-CN"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4GB</a:t>
            </a:r>
            <a:r>
              <a:rPr lang="zh-CN" alt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rPr>
              <a:t>以上内存</a:t>
            </a:r>
            <a:endParaRPr lang="en-US" sz="1200" kern="0" dirty="0">
              <a:solidFill>
                <a:srgbClr val="000000"/>
              </a:solidFill>
              <a:latin typeface="微软雅黑" panose="020B0503020204020204" pitchFamily="34" charset="-122"/>
              <a:ea typeface="微软雅黑" panose="020B0503020204020204" pitchFamily="34" charset="-122"/>
              <a:cs typeface="Arial Unicode MS" pitchFamily="34" charset="-128"/>
            </a:endParaRPr>
          </a:p>
        </p:txBody>
      </p:sp>
      <p:sp>
        <p:nvSpPr>
          <p:cNvPr id="72" name="Rounded Rectangle 71"/>
          <p:cNvSpPr/>
          <p:nvPr/>
        </p:nvSpPr>
        <p:spPr bwMode="gray">
          <a:xfrm>
            <a:off x="9647589" y="2913636"/>
            <a:ext cx="1688513" cy="1111391"/>
          </a:xfrm>
          <a:prstGeom prst="roundRect">
            <a:avLst/>
          </a:prstGeom>
          <a:solidFill>
            <a:srgbClr val="FFFFFF"/>
          </a:solidFill>
          <a:ln w="6350" algn="ctr">
            <a:solidFill>
              <a:srgbClr val="005998"/>
            </a:solidFill>
            <a:prstDash val="dash"/>
            <a:miter lim="800000"/>
            <a:headEnd/>
            <a:tailEnd/>
          </a:ln>
        </p:spPr>
        <p:txBody>
          <a:bodyPr lIns="89994" tIns="71995" rIns="89994" bIns="71995" rtlCol="0" anchor="ctr"/>
          <a:lstStyle/>
          <a:p>
            <a:pPr algn="ctr" defTabSz="914309" fontAlgn="base">
              <a:spcBef>
                <a:spcPct val="50000"/>
              </a:spcBef>
              <a:spcAft>
                <a:spcPct val="0"/>
              </a:spcAft>
              <a:buClr>
                <a:srgbClr val="F0AB00"/>
              </a:buClr>
              <a:buSzPct val="80000"/>
            </a:pPr>
            <a:endParaRPr lang="en-US" sz="2000" kern="0" dirty="0" err="1">
              <a:latin typeface="微软雅黑" panose="020B0503020204020204" pitchFamily="34" charset="-122"/>
              <a:ea typeface="微软雅黑" panose="020B0503020204020204" pitchFamily="34" charset="-122"/>
              <a:cs typeface="Arial Unicode MS" pitchFamily="34" charset="-128"/>
            </a:endParaRPr>
          </a:p>
        </p:txBody>
      </p:sp>
      <p:pic>
        <p:nvPicPr>
          <p:cNvPr id="73" name="Picture 72"/>
          <p:cNvPicPr>
            <a:picLocks noChangeAspect="1"/>
          </p:cNvPicPr>
          <p:nvPr/>
        </p:nvPicPr>
        <p:blipFill>
          <a:blip r:embed="rId13"/>
          <a:stretch>
            <a:fillRect/>
          </a:stretch>
        </p:blipFill>
        <p:spPr>
          <a:xfrm>
            <a:off x="10000562" y="3333550"/>
            <a:ext cx="541558" cy="624893"/>
          </a:xfrm>
          <a:prstGeom prst="rect">
            <a:avLst/>
          </a:prstGeom>
        </p:spPr>
      </p:pic>
      <p:pic>
        <p:nvPicPr>
          <p:cNvPr id="74" name="Picture 73"/>
          <p:cNvPicPr>
            <a:picLocks noChangeAspect="1"/>
          </p:cNvPicPr>
          <p:nvPr/>
        </p:nvPicPr>
        <p:blipFill>
          <a:blip r:embed="rId13"/>
          <a:stretch>
            <a:fillRect/>
          </a:stretch>
        </p:blipFill>
        <p:spPr>
          <a:xfrm>
            <a:off x="10579559" y="3320809"/>
            <a:ext cx="541558" cy="624893"/>
          </a:xfrm>
          <a:prstGeom prst="rect">
            <a:avLst/>
          </a:prstGeom>
        </p:spPr>
      </p:pic>
      <p:sp>
        <p:nvSpPr>
          <p:cNvPr id="76" name="TextBox 75"/>
          <p:cNvSpPr txBox="1"/>
          <p:nvPr/>
        </p:nvSpPr>
        <p:spPr>
          <a:xfrm>
            <a:off x="9943787" y="3007658"/>
            <a:ext cx="1067948"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0" kern="0" dirty="0" err="1">
                <a:latin typeface="微软雅黑" panose="020B0503020204020204" pitchFamily="34" charset="-122"/>
                <a:ea typeface="微软雅黑" panose="020B0503020204020204" pitchFamily="34" charset="-122"/>
                <a:cs typeface="Arial Unicode MS" pitchFamily="34" charset="-128"/>
              </a:rPr>
              <a:t>yMKT</a:t>
            </a:r>
            <a:r>
              <a:rPr lang="zh-CN" altLang="en-US" sz="1400" kern="0" dirty="0">
                <a:latin typeface="微软雅黑" panose="020B0503020204020204" pitchFamily="34" charset="-122"/>
                <a:ea typeface="微软雅黑" panose="020B0503020204020204" pitchFamily="34" charset="-122"/>
                <a:cs typeface="Arial Unicode MS" pitchFamily="34" charset="-128"/>
              </a:rPr>
              <a:t>集群</a:t>
            </a:r>
            <a:endParaRPr lang="en-US" sz="1400" kern="0" dirty="0" err="1">
              <a:latin typeface="微软雅黑" panose="020B0503020204020204" pitchFamily="34" charset="-122"/>
              <a:ea typeface="微软雅黑" panose="020B0503020204020204" pitchFamily="34" charset="-122"/>
              <a:cs typeface="Arial Unicode MS" pitchFamily="34" charset="-128"/>
            </a:endParaRPr>
          </a:p>
        </p:txBody>
      </p:sp>
      <p:cxnSp>
        <p:nvCxnSpPr>
          <p:cNvPr id="77" name="Straight Arrow Connector 76"/>
          <p:cNvCxnSpPr>
            <a:stCxn id="44" idx="3"/>
          </p:cNvCxnSpPr>
          <p:nvPr/>
        </p:nvCxnSpPr>
        <p:spPr>
          <a:xfrm flipV="1">
            <a:off x="9194180" y="3507262"/>
            <a:ext cx="442479" cy="1379872"/>
          </a:xfrm>
          <a:prstGeom prst="straightConnector1">
            <a:avLst/>
          </a:prstGeom>
          <a:ln w="635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852041" y="5158837"/>
            <a:ext cx="1609975" cy="21549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0" kern="0" dirty="0">
                <a:latin typeface="微软雅黑" panose="020B0503020204020204" pitchFamily="34" charset="-122"/>
                <a:ea typeface="微软雅黑" panose="020B0503020204020204" pitchFamily="34" charset="-122"/>
                <a:cs typeface="Arial Unicode MS" pitchFamily="34" charset="-128"/>
              </a:rPr>
              <a:t>PO</a:t>
            </a:r>
            <a:r>
              <a:rPr lang="zh-CN" altLang="en-US" sz="1400" kern="0" dirty="0">
                <a:latin typeface="微软雅黑" panose="020B0503020204020204" pitchFamily="34" charset="-122"/>
                <a:ea typeface="微软雅黑" panose="020B0503020204020204" pitchFamily="34" charset="-122"/>
                <a:cs typeface="Arial Unicode MS" pitchFamily="34" charset="-128"/>
              </a:rPr>
              <a:t>集群（应用接口）</a:t>
            </a:r>
            <a:endParaRPr lang="en-US" sz="1400" kern="0" dirty="0" err="1">
              <a:latin typeface="微软雅黑" panose="020B0503020204020204" pitchFamily="34" charset="-122"/>
              <a:ea typeface="微软雅黑" panose="020B0503020204020204" pitchFamily="34" charset="-122"/>
              <a:cs typeface="Arial Unicode MS" pitchFamily="34" charset="-128"/>
            </a:endParaRPr>
          </a:p>
        </p:txBody>
      </p:sp>
    </p:spTree>
    <p:extLst>
      <p:ext uri="{BB962C8B-B14F-4D97-AF65-F5344CB8AC3E}">
        <p14:creationId xmlns:p14="http://schemas.microsoft.com/office/powerpoint/2010/main" val="80882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749300" y="1692392"/>
            <a:ext cx="11119900" cy="3832705"/>
          </a:xfrm>
        </p:spPr>
        <p:txBody>
          <a:bodyPr/>
          <a:lstStyle/>
          <a:p>
            <a:pPr marL="342900" indent="-342900">
              <a:buFont typeface="Wingdings" charset="2"/>
              <a:buChar char="Ø"/>
            </a:pPr>
            <a:r>
              <a:rPr lang="zh-CN" altLang="en-US" sz="2800" b="1" dirty="0" smtClean="0"/>
              <a:t>业务架构</a:t>
            </a:r>
            <a:endParaRPr lang="en-US" sz="2800" b="1" dirty="0" smtClean="0"/>
          </a:p>
          <a:p>
            <a:pPr marL="342900" indent="-342900">
              <a:buFont typeface="Wingdings" charset="2"/>
              <a:buChar char="Ø"/>
            </a:pPr>
            <a:r>
              <a:rPr lang="zh-CN" altLang="en-US" sz="2800" b="1" dirty="0" smtClean="0"/>
              <a:t>功能架构</a:t>
            </a:r>
            <a:endParaRPr lang="en-US" altLang="zh-CN" sz="2800" b="1" dirty="0" smtClean="0"/>
          </a:p>
          <a:p>
            <a:pPr marL="342900" indent="-342900">
              <a:buFont typeface="Wingdings" charset="2"/>
              <a:buChar char="Ø"/>
            </a:pPr>
            <a:r>
              <a:rPr lang="zh-CN" altLang="en-US" sz="2800" b="1" dirty="0" smtClean="0"/>
              <a:t>应用架构</a:t>
            </a:r>
            <a:endParaRPr lang="en-US" altLang="zh-CN" sz="2800" b="1" dirty="0" smtClean="0"/>
          </a:p>
          <a:p>
            <a:pPr marL="342900" indent="-342900">
              <a:buFont typeface="Wingdings" charset="2"/>
              <a:buChar char="Ø"/>
            </a:pPr>
            <a:r>
              <a:rPr lang="zh-CN" altLang="en-US" sz="2800" b="1" dirty="0" smtClean="0"/>
              <a:t>数据架构</a:t>
            </a:r>
            <a:endParaRPr lang="en-US" altLang="zh-CN" sz="2800" b="1" dirty="0" smtClean="0"/>
          </a:p>
          <a:p>
            <a:pPr marL="342900" indent="-342900">
              <a:buFont typeface="Wingdings" charset="2"/>
              <a:buChar char="Ø"/>
            </a:pPr>
            <a:r>
              <a:rPr lang="zh-CN" altLang="en-US" sz="2800" b="1" dirty="0" smtClean="0"/>
              <a:t>集成架构</a:t>
            </a:r>
            <a:endParaRPr lang="en-US" altLang="zh-CN" sz="2800" b="1" dirty="0"/>
          </a:p>
          <a:p>
            <a:pPr marL="342900" indent="-342900">
              <a:buFont typeface="Wingdings" charset="2"/>
              <a:buChar char="Ø"/>
            </a:pPr>
            <a:r>
              <a:rPr lang="zh-CN" altLang="en-US" sz="2800" b="1" dirty="0" smtClean="0"/>
              <a:t>部署架构</a:t>
            </a:r>
            <a:endParaRPr lang="en-US" sz="2800" b="1" dirty="0" smtClean="0"/>
          </a:p>
          <a:p>
            <a:endParaRPr 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电销系统业务架构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gray">
          <a:xfrm>
            <a:off x="600150" y="2057400"/>
            <a:ext cx="10944150" cy="22733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ound Same Side Corner Rectangle 33"/>
          <p:cNvSpPr/>
          <p:nvPr/>
        </p:nvSpPr>
        <p:spPr bwMode="gray">
          <a:xfrm>
            <a:off x="946068" y="2374900"/>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zh-CN" altLang="en-US" dirty="0" smtClean="0"/>
              <a:t>电销系统业务架构</a:t>
            </a:r>
            <a:endParaRPr lang="en-US" sz="2400" b="0" dirty="0"/>
          </a:p>
        </p:txBody>
      </p:sp>
      <p:sp>
        <p:nvSpPr>
          <p:cNvPr id="7" name="TextBox 6"/>
          <p:cNvSpPr txBox="1"/>
          <p:nvPr/>
        </p:nvSpPr>
        <p:spPr>
          <a:xfrm>
            <a:off x="1073068"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成品油批发</a:t>
            </a:r>
            <a:r>
              <a:rPr lang="en-US" altLang="zh-CN" sz="1100" kern="0" dirty="0" smtClean="0">
                <a:ea typeface="Arial Unicode MS" pitchFamily="34" charset="-128"/>
                <a:cs typeface="Arial Unicode MS" pitchFamily="34" charset="-128"/>
              </a:rPr>
              <a:t>/</a:t>
            </a:r>
            <a:r>
              <a:rPr lang="zh-CN" altLang="en-US" sz="1100" kern="0" dirty="0" smtClean="0">
                <a:ea typeface="Arial Unicode MS" pitchFamily="34" charset="-128"/>
                <a:cs typeface="Arial Unicode MS" pitchFamily="34" charset="-128"/>
              </a:rPr>
              <a:t>直销</a:t>
            </a:r>
            <a:endParaRPr lang="en-US" sz="1100" kern="0" dirty="0" err="1" smtClean="0">
              <a:ea typeface="Arial Unicode MS" pitchFamily="34" charset="-128"/>
              <a:cs typeface="Arial Unicode MS" pitchFamily="34" charset="-128"/>
            </a:endParaRPr>
          </a:p>
        </p:txBody>
      </p:sp>
      <p:sp>
        <p:nvSpPr>
          <p:cNvPr id="9" name="TextBox 8"/>
          <p:cNvSpPr txBox="1"/>
          <p:nvPr/>
        </p:nvSpPr>
        <p:spPr>
          <a:xfrm>
            <a:off x="2552768"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成品油零售业务</a:t>
            </a:r>
            <a:endParaRPr lang="en-US" sz="1100" kern="0" dirty="0" err="1" smtClean="0">
              <a:ea typeface="Arial Unicode MS" pitchFamily="34" charset="-128"/>
              <a:cs typeface="Arial Unicode MS" pitchFamily="34" charset="-128"/>
            </a:endParaRPr>
          </a:p>
        </p:txBody>
      </p:sp>
      <p:sp>
        <p:nvSpPr>
          <p:cNvPr id="11" name="TextBox 10"/>
          <p:cNvSpPr txBox="1"/>
          <p:nvPr/>
        </p:nvSpPr>
        <p:spPr>
          <a:xfrm>
            <a:off x="4038368"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非油品零售业务</a:t>
            </a:r>
            <a:endParaRPr lang="en-US" sz="1100" kern="0" dirty="0" err="1" smtClean="0">
              <a:ea typeface="Arial Unicode MS" pitchFamily="34" charset="-128"/>
              <a:cs typeface="Arial Unicode MS" pitchFamily="34" charset="-128"/>
            </a:endParaRPr>
          </a:p>
        </p:txBody>
      </p:sp>
      <p:sp>
        <p:nvSpPr>
          <p:cNvPr id="13" name="TextBox 12"/>
          <p:cNvSpPr txBox="1"/>
          <p:nvPr/>
        </p:nvSpPr>
        <p:spPr>
          <a:xfrm>
            <a:off x="5527450"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昆仑加油卡业务</a:t>
            </a:r>
            <a:endParaRPr lang="en-US" sz="1100" kern="0" dirty="0" err="1" smtClean="0">
              <a:ea typeface="Arial Unicode MS" pitchFamily="34" charset="-128"/>
              <a:cs typeface="Arial Unicode MS" pitchFamily="34" charset="-128"/>
            </a:endParaRPr>
          </a:p>
        </p:txBody>
      </p:sp>
      <p:sp>
        <p:nvSpPr>
          <p:cNvPr id="15" name="TextBox 14"/>
          <p:cNvSpPr txBox="1"/>
          <p:nvPr/>
        </p:nvSpPr>
        <p:spPr>
          <a:xfrm>
            <a:off x="7010100"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润滑油销售业务</a:t>
            </a:r>
            <a:endParaRPr lang="en-US" sz="1100" kern="0" dirty="0" err="1" smtClean="0">
              <a:ea typeface="Arial Unicode MS" pitchFamily="34" charset="-128"/>
              <a:cs typeface="Arial Unicode MS" pitchFamily="34" charset="-128"/>
            </a:endParaRPr>
          </a:p>
        </p:txBody>
      </p:sp>
      <p:sp>
        <p:nvSpPr>
          <p:cNvPr id="17" name="TextBox 16"/>
          <p:cNvSpPr txBox="1"/>
          <p:nvPr/>
        </p:nvSpPr>
        <p:spPr>
          <a:xfrm>
            <a:off x="8505286"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燃料油销售业务</a:t>
            </a:r>
            <a:endParaRPr lang="en-US" sz="1100" kern="0" dirty="0" err="1" smtClean="0">
              <a:ea typeface="Arial Unicode MS" pitchFamily="34" charset="-128"/>
              <a:cs typeface="Arial Unicode MS" pitchFamily="34" charset="-128"/>
            </a:endParaRPr>
          </a:p>
        </p:txBody>
      </p:sp>
      <p:sp>
        <p:nvSpPr>
          <p:cNvPr id="19" name="TextBox 18"/>
          <p:cNvSpPr txBox="1"/>
          <p:nvPr/>
        </p:nvSpPr>
        <p:spPr>
          <a:xfrm>
            <a:off x="9994368" y="2131512"/>
            <a:ext cx="1104900" cy="16927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zh-CN" altLang="en-US" sz="1100" kern="0" dirty="0" smtClean="0">
                <a:ea typeface="Arial Unicode MS" pitchFamily="34" charset="-128"/>
                <a:cs typeface="Arial Unicode MS" pitchFamily="34" charset="-128"/>
              </a:rPr>
              <a:t>地区公司业务</a:t>
            </a:r>
            <a:endParaRPr lang="en-US" sz="1100" kern="0" dirty="0" err="1" smtClean="0">
              <a:ea typeface="Arial Unicode MS" pitchFamily="34" charset="-128"/>
              <a:cs typeface="Arial Unicode MS" pitchFamily="34" charset="-128"/>
            </a:endParaRPr>
          </a:p>
        </p:txBody>
      </p:sp>
      <p:sp>
        <p:nvSpPr>
          <p:cNvPr id="20" name="Snip Single Corner Rectangle 19"/>
          <p:cNvSpPr/>
          <p:nvPr/>
        </p:nvSpPr>
        <p:spPr bwMode="gray">
          <a:xfrm>
            <a:off x="1019194"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100" b="0" i="0" u="none" strike="noStrike" kern="0" cap="none" spc="0" normalizeH="0" baseline="0" noProof="0" dirty="0" smtClean="0">
                <a:ln>
                  <a:noFill/>
                </a:ln>
                <a:effectLst/>
                <a:uLnTx/>
                <a:uFillTx/>
                <a:ea typeface="Arial Unicode MS" pitchFamily="34" charset="-128"/>
                <a:cs typeface="Arial Unicode MS" pitchFamily="34" charset="-128"/>
              </a:rPr>
              <a:t>B2B</a:t>
            </a:r>
            <a:r>
              <a:rPr lang="zh-CN" altLang="en-US" sz="1100" kern="0" dirty="0" smtClean="0">
                <a:ea typeface="Arial Unicode MS" pitchFamily="34" charset="-128"/>
                <a:cs typeface="Arial Unicode MS" pitchFamily="34" charset="-128"/>
              </a:rPr>
              <a:t>交易业务</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Snip Single Corner Rectangle 28"/>
          <p:cNvSpPr/>
          <p:nvPr/>
        </p:nvSpPr>
        <p:spPr bwMode="gray">
          <a:xfrm>
            <a:off x="1019194"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商品及</a:t>
            </a:r>
            <a:r>
              <a:rPr lang="zh-CN" altLang="en-US" sz="1100" kern="0" dirty="0" smtClean="0">
                <a:ea typeface="Arial Unicode MS" pitchFamily="34" charset="-128"/>
                <a:cs typeface="Arial Unicode MS" pitchFamily="34" charset="-128"/>
              </a:rPr>
              <a:t>品类信息</a:t>
            </a:r>
            <a:endParaRPr lang="en-US" sz="1100" kern="0" dirty="0" err="1">
              <a:ea typeface="Arial Unicode MS" pitchFamily="34" charset="-128"/>
              <a:cs typeface="Arial Unicode MS" pitchFamily="34" charset="-128"/>
            </a:endParaRPr>
          </a:p>
        </p:txBody>
      </p:sp>
      <p:sp>
        <p:nvSpPr>
          <p:cNvPr id="30" name="Snip Single Corner Rectangle 29"/>
          <p:cNvSpPr/>
          <p:nvPr/>
        </p:nvSpPr>
        <p:spPr bwMode="gray">
          <a:xfrm>
            <a:off x="1019194"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a:ea typeface="Arial Unicode MS" pitchFamily="34" charset="-128"/>
                <a:cs typeface="Arial Unicode MS" pitchFamily="34" charset="-128"/>
              </a:rPr>
              <a:t>在线资质申请</a:t>
            </a:r>
            <a:endParaRPr lang="en-US" sz="1100" kern="0" dirty="0" err="1">
              <a:ea typeface="Arial Unicode MS" pitchFamily="34" charset="-128"/>
              <a:cs typeface="Arial Unicode MS" pitchFamily="34" charset="-128"/>
            </a:endParaRPr>
          </a:p>
        </p:txBody>
      </p:sp>
      <p:sp>
        <p:nvSpPr>
          <p:cNvPr id="31" name="Snip Single Corner Rectangle 30"/>
          <p:cNvSpPr/>
          <p:nvPr/>
        </p:nvSpPr>
        <p:spPr bwMode="gray">
          <a:xfrm>
            <a:off x="1019194"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a:ea typeface="Arial Unicode MS" pitchFamily="34" charset="-128"/>
                <a:cs typeface="Arial Unicode MS" pitchFamily="34" charset="-128"/>
              </a:rPr>
              <a:t>线上下单与支付</a:t>
            </a:r>
            <a:endParaRPr lang="en-US" sz="1100" kern="0" dirty="0" err="1">
              <a:ea typeface="Arial Unicode MS" pitchFamily="34" charset="-128"/>
              <a:cs typeface="Arial Unicode MS" pitchFamily="34" charset="-128"/>
            </a:endParaRPr>
          </a:p>
        </p:txBody>
      </p:sp>
      <p:sp>
        <p:nvSpPr>
          <p:cNvPr id="32" name="Snip Single Corner Rectangle 31"/>
          <p:cNvSpPr/>
          <p:nvPr/>
        </p:nvSpPr>
        <p:spPr bwMode="gray">
          <a:xfrm>
            <a:off x="1019194"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smtClean="0">
                <a:ea typeface="Arial Unicode MS" pitchFamily="34" charset="-128"/>
                <a:cs typeface="Arial Unicode MS" pitchFamily="34" charset="-128"/>
              </a:rPr>
              <a:t>物流跟踪</a:t>
            </a:r>
            <a:endParaRPr lang="en-US" sz="1100" kern="0" dirty="0" err="1">
              <a:ea typeface="Arial Unicode MS" pitchFamily="34" charset="-128"/>
              <a:cs typeface="Arial Unicode MS" pitchFamily="34" charset="-128"/>
            </a:endParaRPr>
          </a:p>
        </p:txBody>
      </p:sp>
      <p:sp>
        <p:nvSpPr>
          <p:cNvPr id="33" name="Snip Single Corner Rectangle 32"/>
          <p:cNvSpPr/>
          <p:nvPr/>
        </p:nvSpPr>
        <p:spPr bwMode="gray">
          <a:xfrm>
            <a:off x="1019194"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其他业务</a:t>
            </a:r>
            <a:endParaRPr lang="en-US" sz="1100" kern="0" dirty="0" err="1">
              <a:ea typeface="Arial Unicode MS" pitchFamily="34" charset="-128"/>
              <a:cs typeface="Arial Unicode MS" pitchFamily="34" charset="-128"/>
            </a:endParaRPr>
          </a:p>
        </p:txBody>
      </p:sp>
      <p:sp>
        <p:nvSpPr>
          <p:cNvPr id="35" name="Round Same Side Corner Rectangle 34"/>
          <p:cNvSpPr/>
          <p:nvPr/>
        </p:nvSpPr>
        <p:spPr bwMode="gray">
          <a:xfrm>
            <a:off x="2425768" y="2377936"/>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6" name="Round Same Side Corner Rectangle 35"/>
          <p:cNvSpPr/>
          <p:nvPr/>
        </p:nvSpPr>
        <p:spPr bwMode="gray">
          <a:xfrm>
            <a:off x="3911368" y="2377936"/>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7" name="Round Same Side Corner Rectangle 36"/>
          <p:cNvSpPr/>
          <p:nvPr/>
        </p:nvSpPr>
        <p:spPr bwMode="gray">
          <a:xfrm>
            <a:off x="5400450" y="2377936"/>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8" name="Round Same Side Corner Rectangle 37"/>
          <p:cNvSpPr/>
          <p:nvPr/>
        </p:nvSpPr>
        <p:spPr bwMode="gray">
          <a:xfrm>
            <a:off x="6883100" y="2374900"/>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9" name="Round Same Side Corner Rectangle 38"/>
          <p:cNvSpPr/>
          <p:nvPr/>
        </p:nvSpPr>
        <p:spPr bwMode="gray">
          <a:xfrm>
            <a:off x="8378286" y="2377936"/>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Round Same Side Corner Rectangle 40"/>
          <p:cNvSpPr/>
          <p:nvPr/>
        </p:nvSpPr>
        <p:spPr bwMode="gray">
          <a:xfrm>
            <a:off x="9867368" y="2377936"/>
            <a:ext cx="1358900" cy="1955800"/>
          </a:xfrm>
          <a:prstGeom prst="round2Same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3" name="Snip Single Corner Rectangle 42"/>
          <p:cNvSpPr/>
          <p:nvPr/>
        </p:nvSpPr>
        <p:spPr bwMode="gray">
          <a:xfrm>
            <a:off x="2514497"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100" b="0" i="0" u="none" strike="noStrike" kern="0" cap="none" spc="0" normalizeH="0" baseline="0" noProof="0" dirty="0" smtClean="0">
                <a:ln>
                  <a:noFill/>
                </a:ln>
                <a:effectLst/>
                <a:uLnTx/>
                <a:uFillTx/>
                <a:ea typeface="Arial Unicode MS" pitchFamily="34" charset="-128"/>
                <a:cs typeface="Arial Unicode MS" pitchFamily="34" charset="-128"/>
              </a:rPr>
              <a:t>B2C</a:t>
            </a:r>
            <a:r>
              <a:rPr lang="zh-CN" altLang="en-US" sz="1100" kern="0" dirty="0" smtClean="0">
                <a:ea typeface="Arial Unicode MS" pitchFamily="34" charset="-128"/>
                <a:cs typeface="Arial Unicode MS" pitchFamily="34" charset="-128"/>
              </a:rPr>
              <a:t>交易业务</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4" name="Snip Single Corner Rectangle 43"/>
          <p:cNvSpPr/>
          <p:nvPr/>
        </p:nvSpPr>
        <p:spPr bwMode="gray">
          <a:xfrm>
            <a:off x="2514497"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加油站位置服务</a:t>
            </a:r>
            <a:endParaRPr lang="en-US" sz="1100" kern="0" dirty="0" err="1">
              <a:ea typeface="Arial Unicode MS" pitchFamily="34" charset="-128"/>
              <a:cs typeface="Arial Unicode MS" pitchFamily="34" charset="-128"/>
            </a:endParaRPr>
          </a:p>
        </p:txBody>
      </p:sp>
      <p:sp>
        <p:nvSpPr>
          <p:cNvPr id="45" name="Snip Single Corner Rectangle 44"/>
          <p:cNvSpPr/>
          <p:nvPr/>
        </p:nvSpPr>
        <p:spPr bwMode="gray">
          <a:xfrm>
            <a:off x="2514497"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电子券消费</a:t>
            </a:r>
            <a:endParaRPr lang="en-US" sz="1100" kern="0" dirty="0" err="1">
              <a:ea typeface="Arial Unicode MS" pitchFamily="34" charset="-128"/>
              <a:cs typeface="Arial Unicode MS" pitchFamily="34" charset="-128"/>
            </a:endParaRPr>
          </a:p>
        </p:txBody>
      </p:sp>
      <p:sp>
        <p:nvSpPr>
          <p:cNvPr id="46" name="Snip Single Corner Rectangle 45"/>
          <p:cNvSpPr/>
          <p:nvPr/>
        </p:nvSpPr>
        <p:spPr bwMode="gray">
          <a:xfrm>
            <a:off x="2514497"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a:ea typeface="Arial Unicode MS" pitchFamily="34" charset="-128"/>
                <a:cs typeface="Arial Unicode MS" pitchFamily="34" charset="-128"/>
              </a:rPr>
              <a:t>线上下单与支付</a:t>
            </a:r>
            <a:endParaRPr lang="en-US" sz="1100" kern="0" dirty="0" err="1">
              <a:ea typeface="Arial Unicode MS" pitchFamily="34" charset="-128"/>
              <a:cs typeface="Arial Unicode MS" pitchFamily="34" charset="-128"/>
            </a:endParaRPr>
          </a:p>
        </p:txBody>
      </p:sp>
      <p:sp>
        <p:nvSpPr>
          <p:cNvPr id="47" name="Snip Single Corner Rectangle 46"/>
          <p:cNvSpPr/>
          <p:nvPr/>
        </p:nvSpPr>
        <p:spPr bwMode="gray">
          <a:xfrm>
            <a:off x="2514497"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路线规划</a:t>
            </a:r>
            <a:endParaRPr lang="en-US" sz="1100" kern="0" dirty="0" err="1">
              <a:ea typeface="Arial Unicode MS" pitchFamily="34" charset="-128"/>
              <a:cs typeface="Arial Unicode MS" pitchFamily="34" charset="-128"/>
            </a:endParaRPr>
          </a:p>
        </p:txBody>
      </p:sp>
      <p:sp>
        <p:nvSpPr>
          <p:cNvPr id="48" name="Snip Single Corner Rectangle 47"/>
          <p:cNvSpPr/>
          <p:nvPr/>
        </p:nvSpPr>
        <p:spPr bwMode="gray">
          <a:xfrm>
            <a:off x="2514497"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其他业务</a:t>
            </a:r>
            <a:endParaRPr lang="en-US" sz="1100" kern="0" dirty="0" err="1">
              <a:ea typeface="Arial Unicode MS" pitchFamily="34" charset="-128"/>
              <a:cs typeface="Arial Unicode MS" pitchFamily="34" charset="-128"/>
            </a:endParaRPr>
          </a:p>
        </p:txBody>
      </p:sp>
      <p:sp>
        <p:nvSpPr>
          <p:cNvPr id="49" name="Snip Single Corner Rectangle 48"/>
          <p:cNvSpPr/>
          <p:nvPr/>
        </p:nvSpPr>
        <p:spPr bwMode="gray">
          <a:xfrm>
            <a:off x="3987663"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100" b="0" i="0" u="none" strike="noStrike" kern="0" cap="none" spc="0" normalizeH="0" baseline="0" noProof="0" dirty="0" smtClean="0">
                <a:ln>
                  <a:noFill/>
                </a:ln>
                <a:effectLst/>
                <a:uLnTx/>
                <a:uFillTx/>
                <a:ea typeface="Arial Unicode MS" pitchFamily="34" charset="-128"/>
                <a:cs typeface="Arial Unicode MS" pitchFamily="34" charset="-128"/>
              </a:rPr>
              <a:t>B2C</a:t>
            </a:r>
            <a:r>
              <a:rPr lang="zh-CN" altLang="en-US" sz="1100" kern="0" dirty="0" smtClean="0">
                <a:ea typeface="Arial Unicode MS" pitchFamily="34" charset="-128"/>
                <a:cs typeface="Arial Unicode MS" pitchFamily="34" charset="-128"/>
              </a:rPr>
              <a:t>交易业务</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Snip Single Corner Rectangle 49"/>
          <p:cNvSpPr/>
          <p:nvPr/>
        </p:nvSpPr>
        <p:spPr bwMode="gray">
          <a:xfrm>
            <a:off x="3987663"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位置服务</a:t>
            </a:r>
            <a:endParaRPr lang="en-US" sz="1100" kern="0" dirty="0" err="1">
              <a:ea typeface="Arial Unicode MS" pitchFamily="34" charset="-128"/>
              <a:cs typeface="Arial Unicode MS" pitchFamily="34" charset="-128"/>
            </a:endParaRPr>
          </a:p>
        </p:txBody>
      </p:sp>
      <p:sp>
        <p:nvSpPr>
          <p:cNvPr id="51" name="Snip Single Corner Rectangle 50"/>
          <p:cNvSpPr/>
          <p:nvPr/>
        </p:nvSpPr>
        <p:spPr bwMode="gray">
          <a:xfrm>
            <a:off x="3987663"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电子券消费</a:t>
            </a:r>
            <a:endParaRPr lang="en-US" sz="1100" kern="0" dirty="0" err="1">
              <a:ea typeface="Arial Unicode MS" pitchFamily="34" charset="-128"/>
              <a:cs typeface="Arial Unicode MS" pitchFamily="34" charset="-128"/>
            </a:endParaRPr>
          </a:p>
        </p:txBody>
      </p:sp>
      <p:sp>
        <p:nvSpPr>
          <p:cNvPr id="52" name="Snip Single Corner Rectangle 51"/>
          <p:cNvSpPr/>
          <p:nvPr/>
        </p:nvSpPr>
        <p:spPr bwMode="gray">
          <a:xfrm>
            <a:off x="3987663"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a:ea typeface="Arial Unicode MS" pitchFamily="34" charset="-128"/>
                <a:cs typeface="Arial Unicode MS" pitchFamily="34" charset="-128"/>
              </a:rPr>
              <a:t>线上下单与支付</a:t>
            </a:r>
            <a:endParaRPr lang="en-US" sz="1100" kern="0" dirty="0" err="1">
              <a:ea typeface="Arial Unicode MS" pitchFamily="34" charset="-128"/>
              <a:cs typeface="Arial Unicode MS" pitchFamily="34" charset="-128"/>
            </a:endParaRPr>
          </a:p>
        </p:txBody>
      </p:sp>
      <p:sp>
        <p:nvSpPr>
          <p:cNvPr id="53" name="Snip Single Corner Rectangle 52"/>
          <p:cNvSpPr/>
          <p:nvPr/>
        </p:nvSpPr>
        <p:spPr bwMode="gray">
          <a:xfrm>
            <a:off x="3987663"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线下自提服务</a:t>
            </a:r>
            <a:endParaRPr lang="en-US" sz="1100" kern="0" dirty="0" err="1">
              <a:ea typeface="Arial Unicode MS" pitchFamily="34" charset="-128"/>
              <a:cs typeface="Arial Unicode MS" pitchFamily="34" charset="-128"/>
            </a:endParaRPr>
          </a:p>
        </p:txBody>
      </p:sp>
      <p:sp>
        <p:nvSpPr>
          <p:cNvPr id="54" name="Snip Single Corner Rectangle 53"/>
          <p:cNvSpPr/>
          <p:nvPr/>
        </p:nvSpPr>
        <p:spPr bwMode="gray">
          <a:xfrm>
            <a:off x="3987663"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增值业务与其他</a:t>
            </a:r>
            <a:endParaRPr lang="en-US" sz="1100" kern="0" dirty="0" err="1">
              <a:ea typeface="Arial Unicode MS" pitchFamily="34" charset="-128"/>
              <a:cs typeface="Arial Unicode MS" pitchFamily="34" charset="-128"/>
            </a:endParaRPr>
          </a:p>
        </p:txBody>
      </p:sp>
      <p:sp>
        <p:nvSpPr>
          <p:cNvPr id="55" name="Snip Single Corner Rectangle 54"/>
          <p:cNvSpPr/>
          <p:nvPr/>
        </p:nvSpPr>
        <p:spPr bwMode="gray">
          <a:xfrm>
            <a:off x="5476745"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noProof="0" dirty="0" smtClean="0">
                <a:ln>
                  <a:noFill/>
                </a:ln>
                <a:effectLst/>
                <a:uLnTx/>
                <a:uFillTx/>
                <a:ea typeface="Arial Unicode MS" pitchFamily="34" charset="-128"/>
                <a:cs typeface="Arial Unicode MS" pitchFamily="34" charset="-128"/>
              </a:rPr>
              <a:t>电子卡购买</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Snip Single Corner Rectangle 55"/>
          <p:cNvSpPr/>
          <p:nvPr/>
        </p:nvSpPr>
        <p:spPr bwMode="gray">
          <a:xfrm>
            <a:off x="5476745"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线上充值</a:t>
            </a:r>
            <a:endParaRPr lang="en-US" sz="1100" kern="0" dirty="0" err="1">
              <a:ea typeface="Arial Unicode MS" pitchFamily="34" charset="-128"/>
              <a:cs typeface="Arial Unicode MS" pitchFamily="34" charset="-128"/>
            </a:endParaRPr>
          </a:p>
        </p:txBody>
      </p:sp>
      <p:sp>
        <p:nvSpPr>
          <p:cNvPr id="57" name="Snip Single Corner Rectangle 56"/>
          <p:cNvSpPr/>
          <p:nvPr/>
        </p:nvSpPr>
        <p:spPr bwMode="gray">
          <a:xfrm>
            <a:off x="5476745"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在线消费查询</a:t>
            </a:r>
            <a:endParaRPr lang="en-US" sz="1100" kern="0" dirty="0" err="1">
              <a:ea typeface="Arial Unicode MS" pitchFamily="34" charset="-128"/>
              <a:cs typeface="Arial Unicode MS" pitchFamily="34" charset="-128"/>
            </a:endParaRPr>
          </a:p>
        </p:txBody>
      </p:sp>
      <p:sp>
        <p:nvSpPr>
          <p:cNvPr id="58" name="Snip Single Corner Rectangle 57"/>
          <p:cNvSpPr/>
          <p:nvPr/>
        </p:nvSpPr>
        <p:spPr bwMode="gray">
          <a:xfrm>
            <a:off x="5476745"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积分管理</a:t>
            </a:r>
            <a:endParaRPr lang="en-US" sz="1100" kern="0" dirty="0" err="1">
              <a:ea typeface="Arial Unicode MS" pitchFamily="34" charset="-128"/>
              <a:cs typeface="Arial Unicode MS" pitchFamily="34" charset="-128"/>
            </a:endParaRPr>
          </a:p>
        </p:txBody>
      </p:sp>
      <p:sp>
        <p:nvSpPr>
          <p:cNvPr id="59" name="Snip Single Corner Rectangle 58"/>
          <p:cNvSpPr/>
          <p:nvPr/>
        </p:nvSpPr>
        <p:spPr bwMode="gray">
          <a:xfrm>
            <a:off x="5476745"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在线预约办卡</a:t>
            </a:r>
            <a:endParaRPr lang="en-US" sz="1100" kern="0" dirty="0" err="1">
              <a:ea typeface="Arial Unicode MS" pitchFamily="34" charset="-128"/>
              <a:cs typeface="Arial Unicode MS" pitchFamily="34" charset="-128"/>
            </a:endParaRPr>
          </a:p>
        </p:txBody>
      </p:sp>
      <p:sp>
        <p:nvSpPr>
          <p:cNvPr id="60" name="Snip Single Corner Rectangle 59"/>
          <p:cNvSpPr/>
          <p:nvPr/>
        </p:nvSpPr>
        <p:spPr bwMode="gray">
          <a:xfrm>
            <a:off x="5476745"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其他业务</a:t>
            </a:r>
            <a:endParaRPr lang="en-US" sz="1100" kern="0" dirty="0" err="1">
              <a:ea typeface="Arial Unicode MS" pitchFamily="34" charset="-128"/>
              <a:cs typeface="Arial Unicode MS" pitchFamily="34" charset="-128"/>
            </a:endParaRPr>
          </a:p>
        </p:txBody>
      </p:sp>
      <p:sp>
        <p:nvSpPr>
          <p:cNvPr id="61" name="Snip Single Corner Rectangle 60"/>
          <p:cNvSpPr/>
          <p:nvPr/>
        </p:nvSpPr>
        <p:spPr bwMode="gray">
          <a:xfrm>
            <a:off x="6974676"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noProof="0" dirty="0" smtClean="0">
                <a:ln>
                  <a:noFill/>
                </a:ln>
                <a:effectLst/>
                <a:uLnTx/>
                <a:uFillTx/>
                <a:ea typeface="Arial Unicode MS" pitchFamily="34" charset="-128"/>
                <a:cs typeface="Arial Unicode MS" pitchFamily="34" charset="-128"/>
              </a:rPr>
              <a:t>批发与零售业务</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2" name="Snip Single Corner Rectangle 61"/>
          <p:cNvSpPr/>
          <p:nvPr/>
        </p:nvSpPr>
        <p:spPr bwMode="gray">
          <a:xfrm>
            <a:off x="6974676"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经销商自服务</a:t>
            </a:r>
            <a:endParaRPr lang="en-US" sz="1100" kern="0" dirty="0" err="1">
              <a:ea typeface="Arial Unicode MS" pitchFamily="34" charset="-128"/>
              <a:cs typeface="Arial Unicode MS" pitchFamily="34" charset="-128"/>
            </a:endParaRPr>
          </a:p>
        </p:txBody>
      </p:sp>
      <p:sp>
        <p:nvSpPr>
          <p:cNvPr id="63" name="Snip Single Corner Rectangle 62"/>
          <p:cNvSpPr/>
          <p:nvPr/>
        </p:nvSpPr>
        <p:spPr bwMode="gray">
          <a:xfrm>
            <a:off x="6974676"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促销信息</a:t>
            </a:r>
            <a:endParaRPr lang="en-US" sz="1100" kern="0" dirty="0" err="1">
              <a:ea typeface="Arial Unicode MS" pitchFamily="34" charset="-128"/>
              <a:cs typeface="Arial Unicode MS" pitchFamily="34" charset="-128"/>
            </a:endParaRPr>
          </a:p>
        </p:txBody>
      </p:sp>
      <p:sp>
        <p:nvSpPr>
          <p:cNvPr id="64" name="Snip Single Corner Rectangle 63"/>
          <p:cNvSpPr/>
          <p:nvPr/>
        </p:nvSpPr>
        <p:spPr bwMode="gray">
          <a:xfrm>
            <a:off x="6974676"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a:ea typeface="Arial Unicode MS" pitchFamily="34" charset="-128"/>
                <a:cs typeface="Arial Unicode MS" pitchFamily="34" charset="-128"/>
              </a:rPr>
              <a:t>线上下单与支付</a:t>
            </a:r>
            <a:endParaRPr lang="en-US" sz="1100" kern="0" dirty="0" err="1">
              <a:ea typeface="Arial Unicode MS" pitchFamily="34" charset="-128"/>
              <a:cs typeface="Arial Unicode MS" pitchFamily="34" charset="-128"/>
            </a:endParaRPr>
          </a:p>
        </p:txBody>
      </p:sp>
      <p:sp>
        <p:nvSpPr>
          <p:cNvPr id="65" name="Snip Single Corner Rectangle 64"/>
          <p:cNvSpPr/>
          <p:nvPr/>
        </p:nvSpPr>
        <p:spPr bwMode="gray">
          <a:xfrm>
            <a:off x="6974676"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三方渠道</a:t>
            </a:r>
            <a:endParaRPr lang="en-US" sz="1100" kern="0" dirty="0" err="1">
              <a:ea typeface="Arial Unicode MS" pitchFamily="34" charset="-128"/>
              <a:cs typeface="Arial Unicode MS" pitchFamily="34" charset="-128"/>
            </a:endParaRPr>
          </a:p>
        </p:txBody>
      </p:sp>
      <p:sp>
        <p:nvSpPr>
          <p:cNvPr id="66" name="Snip Single Corner Rectangle 65"/>
          <p:cNvSpPr/>
          <p:nvPr/>
        </p:nvSpPr>
        <p:spPr bwMode="gray">
          <a:xfrm>
            <a:off x="6974676"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增值服务于其他</a:t>
            </a:r>
            <a:endParaRPr lang="en-US" sz="1100" kern="0" dirty="0" err="1">
              <a:ea typeface="Arial Unicode MS" pitchFamily="34" charset="-128"/>
              <a:cs typeface="Arial Unicode MS" pitchFamily="34" charset="-128"/>
            </a:endParaRPr>
          </a:p>
        </p:txBody>
      </p:sp>
      <p:sp>
        <p:nvSpPr>
          <p:cNvPr id="67" name="Snip Single Corner Rectangle 66"/>
          <p:cNvSpPr/>
          <p:nvPr/>
        </p:nvSpPr>
        <p:spPr bwMode="gray">
          <a:xfrm>
            <a:off x="8457797"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100" b="0" i="0" u="none" strike="noStrike" kern="0" cap="none" spc="0" normalizeH="0" baseline="0" noProof="0" dirty="0" smtClean="0">
                <a:ln>
                  <a:noFill/>
                </a:ln>
                <a:effectLst/>
                <a:uLnTx/>
                <a:uFillTx/>
                <a:ea typeface="Arial Unicode MS" pitchFamily="34" charset="-128"/>
                <a:cs typeface="Arial Unicode MS" pitchFamily="34" charset="-128"/>
              </a:rPr>
              <a:t>B2B</a:t>
            </a:r>
            <a:r>
              <a:rPr lang="zh-CN" altLang="en-US" sz="1100" kern="0" dirty="0" smtClean="0">
                <a:ea typeface="Arial Unicode MS" pitchFamily="34" charset="-128"/>
                <a:cs typeface="Arial Unicode MS" pitchFamily="34" charset="-128"/>
              </a:rPr>
              <a:t>交易业务</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8" name="Snip Single Corner Rectangle 67"/>
          <p:cNvSpPr/>
          <p:nvPr/>
        </p:nvSpPr>
        <p:spPr bwMode="gray">
          <a:xfrm>
            <a:off x="8457797"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需求计划提报</a:t>
            </a:r>
            <a:endParaRPr lang="en-US" sz="1100" kern="0" dirty="0" err="1">
              <a:ea typeface="Arial Unicode MS" pitchFamily="34" charset="-128"/>
              <a:cs typeface="Arial Unicode MS" pitchFamily="34" charset="-128"/>
            </a:endParaRPr>
          </a:p>
        </p:txBody>
      </p:sp>
      <p:sp>
        <p:nvSpPr>
          <p:cNvPr id="69" name="Snip Single Corner Rectangle 68"/>
          <p:cNvSpPr/>
          <p:nvPr/>
        </p:nvSpPr>
        <p:spPr bwMode="gray">
          <a:xfrm>
            <a:off x="8457797"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在线订单</a:t>
            </a:r>
            <a:endParaRPr lang="en-US" sz="1100" kern="0" dirty="0" err="1">
              <a:ea typeface="Arial Unicode MS" pitchFamily="34" charset="-128"/>
              <a:cs typeface="Arial Unicode MS" pitchFamily="34" charset="-128"/>
            </a:endParaRPr>
          </a:p>
        </p:txBody>
      </p:sp>
      <p:sp>
        <p:nvSpPr>
          <p:cNvPr id="70" name="Snip Single Corner Rectangle 69"/>
          <p:cNvSpPr/>
          <p:nvPr/>
        </p:nvSpPr>
        <p:spPr bwMode="gray">
          <a:xfrm>
            <a:off x="8457797"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线上票据</a:t>
            </a:r>
            <a:endParaRPr lang="en-US" sz="1100" kern="0" dirty="0" err="1">
              <a:ea typeface="Arial Unicode MS" pitchFamily="34" charset="-128"/>
              <a:cs typeface="Arial Unicode MS" pitchFamily="34" charset="-128"/>
            </a:endParaRPr>
          </a:p>
        </p:txBody>
      </p:sp>
      <p:sp>
        <p:nvSpPr>
          <p:cNvPr id="71" name="Snip Single Corner Rectangle 70"/>
          <p:cNvSpPr/>
          <p:nvPr/>
        </p:nvSpPr>
        <p:spPr bwMode="gray">
          <a:xfrm>
            <a:off x="8457797" y="3726513"/>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风控和预警</a:t>
            </a:r>
            <a:endParaRPr lang="en-US" sz="1100" kern="0" dirty="0" err="1">
              <a:ea typeface="Arial Unicode MS" pitchFamily="34" charset="-128"/>
              <a:cs typeface="Arial Unicode MS" pitchFamily="34" charset="-128"/>
            </a:endParaRPr>
          </a:p>
        </p:txBody>
      </p:sp>
      <p:sp>
        <p:nvSpPr>
          <p:cNvPr id="72" name="Snip Single Corner Rectangle 71"/>
          <p:cNvSpPr/>
          <p:nvPr/>
        </p:nvSpPr>
        <p:spPr bwMode="gray">
          <a:xfrm>
            <a:off x="8457797" y="40358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其他业务</a:t>
            </a:r>
            <a:endParaRPr lang="en-US" sz="1100" kern="0" dirty="0" err="1">
              <a:ea typeface="Arial Unicode MS" pitchFamily="34" charset="-128"/>
              <a:cs typeface="Arial Unicode MS" pitchFamily="34" charset="-128"/>
            </a:endParaRPr>
          </a:p>
        </p:txBody>
      </p:sp>
      <p:sp>
        <p:nvSpPr>
          <p:cNvPr id="73" name="Snip Single Corner Rectangle 72"/>
          <p:cNvSpPr/>
          <p:nvPr/>
        </p:nvSpPr>
        <p:spPr bwMode="gray">
          <a:xfrm>
            <a:off x="9955804" y="2489117"/>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100" b="0" i="0" u="none" strike="noStrike" kern="0" cap="none" spc="0" normalizeH="0" baseline="0" noProof="0" dirty="0" smtClean="0">
                <a:ln>
                  <a:noFill/>
                </a:ln>
                <a:effectLst/>
                <a:uLnTx/>
                <a:uFillTx/>
                <a:ea typeface="Arial Unicode MS" pitchFamily="34" charset="-128"/>
                <a:cs typeface="Arial Unicode MS" pitchFamily="34" charset="-128"/>
              </a:rPr>
              <a:t>微信公众号</a:t>
            </a:r>
            <a:endParaRPr kumimoji="0" lang="en-US" sz="11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4" name="Snip Single Corner Rectangle 73"/>
          <p:cNvSpPr/>
          <p:nvPr/>
        </p:nvSpPr>
        <p:spPr bwMode="gray">
          <a:xfrm>
            <a:off x="9955804" y="2798466"/>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加油站管理业务</a:t>
            </a:r>
            <a:endParaRPr lang="en-US" sz="1100" kern="0" dirty="0" err="1">
              <a:ea typeface="Arial Unicode MS" pitchFamily="34" charset="-128"/>
              <a:cs typeface="Arial Unicode MS" pitchFamily="34" charset="-128"/>
            </a:endParaRPr>
          </a:p>
        </p:txBody>
      </p:sp>
      <p:sp>
        <p:nvSpPr>
          <p:cNvPr id="75" name="Snip Single Corner Rectangle 74"/>
          <p:cNvSpPr/>
          <p:nvPr/>
        </p:nvSpPr>
        <p:spPr bwMode="gray">
          <a:xfrm>
            <a:off x="9955804" y="3107815"/>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自主业务</a:t>
            </a:r>
            <a:endParaRPr lang="en-US" sz="1100" kern="0" dirty="0" err="1">
              <a:ea typeface="Arial Unicode MS" pitchFamily="34" charset="-128"/>
              <a:cs typeface="Arial Unicode MS" pitchFamily="34" charset="-128"/>
            </a:endParaRPr>
          </a:p>
        </p:txBody>
      </p:sp>
      <p:sp>
        <p:nvSpPr>
          <p:cNvPr id="78" name="Snip Single Corner Rectangle 77"/>
          <p:cNvSpPr/>
          <p:nvPr/>
        </p:nvSpPr>
        <p:spPr bwMode="gray">
          <a:xfrm>
            <a:off x="9955804" y="3417164"/>
            <a:ext cx="1193774" cy="204328"/>
          </a:xfrm>
          <a:prstGeom prst="snip1Rect">
            <a:avLst/>
          </a:prstGeom>
          <a:solidFill>
            <a:schemeClr val="accent3">
              <a:lumMod val="20000"/>
              <a:lumOff val="80000"/>
            </a:schemeClr>
          </a:solidFill>
          <a:ln w="6350" algn="ctr">
            <a:solidFill>
              <a:schemeClr val="bg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smtClean="0">
                <a:ea typeface="Arial Unicode MS" pitchFamily="34" charset="-128"/>
                <a:cs typeface="Arial Unicode MS" pitchFamily="34" charset="-128"/>
              </a:rPr>
              <a:t>其他业务</a:t>
            </a:r>
            <a:endParaRPr lang="en-US" sz="1100" kern="0" dirty="0" err="1">
              <a:ea typeface="Arial Unicode MS" pitchFamily="34" charset="-128"/>
              <a:cs typeface="Arial Unicode MS" pitchFamily="34" charset="-128"/>
            </a:endParaRPr>
          </a:p>
        </p:txBody>
      </p:sp>
      <p:sp>
        <p:nvSpPr>
          <p:cNvPr id="79" name="Rounded Rectangle 78"/>
          <p:cNvSpPr/>
          <p:nvPr/>
        </p:nvSpPr>
        <p:spPr bwMode="gray">
          <a:xfrm>
            <a:off x="1128510" y="1280810"/>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纸媒</a:t>
            </a:r>
            <a:endParaRPr lang="en-US" sz="1200" kern="0" dirty="0">
              <a:solidFill>
                <a:srgbClr val="FFFFFF"/>
              </a:solidFill>
              <a:ea typeface="Arial Unicode MS" pitchFamily="34" charset="-128"/>
              <a:cs typeface="Arial Unicode MS" pitchFamily="34" charset="-128"/>
            </a:endParaRPr>
          </a:p>
        </p:txBody>
      </p:sp>
      <p:sp>
        <p:nvSpPr>
          <p:cNvPr id="80" name="Rounded Rectangle 79"/>
          <p:cNvSpPr/>
          <p:nvPr/>
        </p:nvSpPr>
        <p:spPr bwMode="gray">
          <a:xfrm>
            <a:off x="2348645" y="1288582"/>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官微</a:t>
            </a:r>
            <a:endParaRPr lang="en-US" sz="1200" kern="0" dirty="0">
              <a:solidFill>
                <a:srgbClr val="FFFFFF"/>
              </a:solidFill>
              <a:ea typeface="Arial Unicode MS" pitchFamily="34" charset="-128"/>
              <a:cs typeface="Arial Unicode MS" pitchFamily="34" charset="-128"/>
            </a:endParaRPr>
          </a:p>
        </p:txBody>
      </p:sp>
      <p:sp>
        <p:nvSpPr>
          <p:cNvPr id="81" name="Rounded Rectangle 80"/>
          <p:cNvSpPr/>
          <p:nvPr/>
        </p:nvSpPr>
        <p:spPr bwMode="gray">
          <a:xfrm>
            <a:off x="356878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en-US" altLang="zh-CN" sz="1200" kern="0" dirty="0">
                <a:solidFill>
                  <a:srgbClr val="FFFFFF"/>
                </a:solidFill>
                <a:ea typeface="Arial Unicode MS" pitchFamily="34" charset="-128"/>
                <a:cs typeface="Arial Unicode MS" pitchFamily="34" charset="-128"/>
              </a:rPr>
              <a:t>Email</a:t>
            </a:r>
            <a:endParaRPr lang="en-US" sz="1200" kern="0" dirty="0">
              <a:solidFill>
                <a:srgbClr val="FFFFFF"/>
              </a:solidFill>
              <a:ea typeface="Arial Unicode MS" pitchFamily="34" charset="-128"/>
              <a:cs typeface="Arial Unicode MS" pitchFamily="34" charset="-128"/>
            </a:endParaRPr>
          </a:p>
        </p:txBody>
      </p:sp>
      <p:sp>
        <p:nvSpPr>
          <p:cNvPr id="82" name="Rounded Rectangle 81"/>
          <p:cNvSpPr/>
          <p:nvPr/>
        </p:nvSpPr>
        <p:spPr bwMode="gray">
          <a:xfrm>
            <a:off x="4788916"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短信</a:t>
            </a:r>
            <a:endParaRPr lang="en-US" sz="1200" kern="0" dirty="0">
              <a:solidFill>
                <a:srgbClr val="FFFFFF"/>
              </a:solidFill>
              <a:ea typeface="Arial Unicode MS" pitchFamily="34" charset="-128"/>
              <a:cs typeface="Arial Unicode MS" pitchFamily="34" charset="-128"/>
            </a:endParaRPr>
          </a:p>
        </p:txBody>
      </p:sp>
      <p:sp>
        <p:nvSpPr>
          <p:cNvPr id="83" name="Rounded Rectangle 82"/>
          <p:cNvSpPr/>
          <p:nvPr/>
        </p:nvSpPr>
        <p:spPr bwMode="gray">
          <a:xfrm>
            <a:off x="600905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垂直媒体</a:t>
            </a:r>
            <a:endParaRPr lang="en-US" sz="1200" kern="0" dirty="0">
              <a:solidFill>
                <a:srgbClr val="FFFFFF"/>
              </a:solidFill>
              <a:ea typeface="Arial Unicode MS" pitchFamily="34" charset="-128"/>
              <a:cs typeface="Arial Unicode MS" pitchFamily="34" charset="-128"/>
            </a:endParaRPr>
          </a:p>
        </p:txBody>
      </p:sp>
      <p:sp>
        <p:nvSpPr>
          <p:cNvPr id="84" name="Rounded Rectangle 83"/>
          <p:cNvSpPr/>
          <p:nvPr/>
        </p:nvSpPr>
        <p:spPr bwMode="gray">
          <a:xfrm>
            <a:off x="7229187"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微信</a:t>
            </a:r>
            <a:endParaRPr lang="en-US" sz="1200" kern="0" dirty="0">
              <a:solidFill>
                <a:srgbClr val="FFFFFF"/>
              </a:solidFill>
              <a:ea typeface="Arial Unicode MS" pitchFamily="34" charset="-128"/>
              <a:cs typeface="Arial Unicode MS" pitchFamily="34" charset="-128"/>
            </a:endParaRPr>
          </a:p>
        </p:txBody>
      </p:sp>
      <p:sp>
        <p:nvSpPr>
          <p:cNvPr id="85" name="Rounded Rectangle 84"/>
          <p:cNvSpPr/>
          <p:nvPr/>
        </p:nvSpPr>
        <p:spPr bwMode="gray">
          <a:xfrm>
            <a:off x="8449322"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微站</a:t>
            </a:r>
            <a:endParaRPr lang="en-US" sz="1200" kern="0" dirty="0">
              <a:solidFill>
                <a:srgbClr val="FFFFFF"/>
              </a:solidFill>
              <a:ea typeface="Arial Unicode MS" pitchFamily="34" charset="-128"/>
              <a:cs typeface="Arial Unicode MS" pitchFamily="34" charset="-128"/>
            </a:endParaRPr>
          </a:p>
        </p:txBody>
      </p:sp>
      <p:sp>
        <p:nvSpPr>
          <p:cNvPr id="86" name="Rounded Rectangle 85"/>
          <p:cNvSpPr/>
          <p:nvPr/>
        </p:nvSpPr>
        <p:spPr bwMode="gray">
          <a:xfrm>
            <a:off x="966946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三方电商</a:t>
            </a:r>
            <a:endParaRPr lang="en-US" sz="1200" kern="0" dirty="0">
              <a:solidFill>
                <a:srgbClr val="FFFFFF"/>
              </a:solidFill>
              <a:ea typeface="Arial Unicode MS" pitchFamily="34" charset="-128"/>
              <a:cs typeface="Arial Unicode MS" pitchFamily="34" charset="-128"/>
            </a:endParaRPr>
          </a:p>
        </p:txBody>
      </p:sp>
      <p:sp>
        <p:nvSpPr>
          <p:cNvPr id="87" name="Hexagon 86"/>
          <p:cNvSpPr/>
          <p:nvPr/>
        </p:nvSpPr>
        <p:spPr>
          <a:xfrm>
            <a:off x="1355412" y="1593351"/>
            <a:ext cx="570204" cy="406552"/>
          </a:xfrm>
          <a:prstGeom prst="hexagon">
            <a:avLst>
              <a:gd name="adj" fmla="val 25000"/>
              <a:gd name="vf" fmla="val 115470"/>
            </a:avLst>
          </a:prstGeom>
          <a:blipFill rotWithShape="1">
            <a:blip r:embed="rId3"/>
            <a:stretch>
              <a:fillRect/>
            </a:stretch>
          </a:blipFill>
          <a:ln>
            <a:solidFill>
              <a:srgbClr val="95AFDC"/>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8" name="Hexagon 87"/>
          <p:cNvSpPr/>
          <p:nvPr/>
        </p:nvSpPr>
        <p:spPr>
          <a:xfrm>
            <a:off x="2565433" y="1605459"/>
            <a:ext cx="569878" cy="393829"/>
          </a:xfrm>
          <a:prstGeom prst="hexagon">
            <a:avLst>
              <a:gd name="adj" fmla="val 25000"/>
              <a:gd name="vf" fmla="val 115470"/>
            </a:avLst>
          </a:prstGeom>
          <a:blipFill rotWithShape="1">
            <a:blip r:embed="rId4"/>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Hexagon 88"/>
          <p:cNvSpPr/>
          <p:nvPr/>
        </p:nvSpPr>
        <p:spPr>
          <a:xfrm>
            <a:off x="3775128" y="1613295"/>
            <a:ext cx="550537" cy="402878"/>
          </a:xfrm>
          <a:prstGeom prst="hexagon">
            <a:avLst>
              <a:gd name="adj" fmla="val 25000"/>
              <a:gd name="vf" fmla="val 115470"/>
            </a:avLst>
          </a:prstGeom>
          <a:blipFill rotWithShape="1">
            <a:blip r:embed="rId5"/>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90" name="Hexagon 89"/>
          <p:cNvSpPr/>
          <p:nvPr/>
        </p:nvSpPr>
        <p:spPr>
          <a:xfrm>
            <a:off x="4965482" y="1618724"/>
            <a:ext cx="566327" cy="393288"/>
          </a:xfrm>
          <a:prstGeom prst="hexagon">
            <a:avLst>
              <a:gd name="adj" fmla="val 25000"/>
              <a:gd name="vf" fmla="val 115470"/>
            </a:avLst>
          </a:prstGeom>
          <a:blipFill rotWithShape="1">
            <a:blip r:embed="rId6"/>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1" name="Hexagon 90"/>
          <p:cNvSpPr/>
          <p:nvPr/>
        </p:nvSpPr>
        <p:spPr>
          <a:xfrm>
            <a:off x="6171627" y="1600544"/>
            <a:ext cx="576518" cy="417353"/>
          </a:xfrm>
          <a:prstGeom prst="hexagon">
            <a:avLst>
              <a:gd name="adj" fmla="val 25000"/>
              <a:gd name="vf" fmla="val 115470"/>
            </a:avLst>
          </a:prstGeom>
          <a:blipFill rotWithShape="1">
            <a:blip r:embed="rId7"/>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2" name="Hexagon 91"/>
          <p:cNvSpPr/>
          <p:nvPr/>
        </p:nvSpPr>
        <p:spPr>
          <a:xfrm>
            <a:off x="7387962" y="1616696"/>
            <a:ext cx="599434" cy="402477"/>
          </a:xfrm>
          <a:prstGeom prst="hexagon">
            <a:avLst>
              <a:gd name="adj" fmla="val 25000"/>
              <a:gd name="vf" fmla="val 115470"/>
            </a:avLst>
          </a:prstGeom>
          <a:blipFill rotWithShape="1">
            <a:blip r:embed="rId8"/>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93" name="Hexagon 92"/>
          <p:cNvSpPr/>
          <p:nvPr/>
        </p:nvSpPr>
        <p:spPr>
          <a:xfrm>
            <a:off x="8627213" y="1606648"/>
            <a:ext cx="592076" cy="410821"/>
          </a:xfrm>
          <a:prstGeom prst="hexagon">
            <a:avLst>
              <a:gd name="adj" fmla="val 25000"/>
              <a:gd name="vf" fmla="val 115470"/>
            </a:avLst>
          </a:prstGeom>
          <a:blipFill rotWithShape="1">
            <a:blip r:embed="rId9"/>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4" name="Hexagon 93"/>
          <p:cNvSpPr/>
          <p:nvPr/>
        </p:nvSpPr>
        <p:spPr>
          <a:xfrm>
            <a:off x="9859109" y="1612107"/>
            <a:ext cx="557710" cy="399906"/>
          </a:xfrm>
          <a:prstGeom prst="hexagon">
            <a:avLst>
              <a:gd name="adj" fmla="val 25000"/>
              <a:gd name="vf" fmla="val 115470"/>
            </a:avLst>
          </a:prstGeom>
          <a:blipFill rotWithShape="1">
            <a:blip r:embed="rId10"/>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118" name="Rectangle 117"/>
          <p:cNvSpPr/>
          <p:nvPr/>
        </p:nvSpPr>
        <p:spPr bwMode="gray">
          <a:xfrm>
            <a:off x="946068"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发布商品信息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提供提报资料与咨询</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营销宣传</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1" name="Rectangle 120"/>
          <p:cNvSpPr/>
          <p:nvPr/>
        </p:nvSpPr>
        <p:spPr bwMode="gray">
          <a:xfrm>
            <a:off x="946068" y="5200841"/>
            <a:ext cx="1358900" cy="685800"/>
          </a:xfrm>
          <a:prstGeom prst="rect">
            <a:avLst/>
          </a:prstGeom>
          <a:solidFill>
            <a:schemeClr val="accent5">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发布信息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发布营销活动</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进行营销宣传</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2" name="Rectangle 121"/>
          <p:cNvSpPr/>
          <p:nvPr/>
        </p:nvSpPr>
        <p:spPr bwMode="gray">
          <a:xfrm>
            <a:off x="946068" y="4458082"/>
            <a:ext cx="1358900" cy="685800"/>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发布商品信息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提供提报资料与咨询</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营销宣传</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53" name="Group 152"/>
          <p:cNvGrpSpPr/>
          <p:nvPr/>
        </p:nvGrpSpPr>
        <p:grpSpPr>
          <a:xfrm>
            <a:off x="7471703" y="203578"/>
            <a:ext cx="4359735" cy="249842"/>
            <a:chOff x="5661094" y="647598"/>
            <a:chExt cx="6293241" cy="378088"/>
          </a:xfrm>
        </p:grpSpPr>
        <p:sp>
          <p:nvSpPr>
            <p:cNvPr id="123" name="Rectangle 122"/>
            <p:cNvSpPr/>
            <p:nvPr/>
          </p:nvSpPr>
          <p:spPr bwMode="gray">
            <a:xfrm>
              <a:off x="5661094" y="647598"/>
              <a:ext cx="1151856" cy="378088"/>
            </a:xfrm>
            <a:prstGeom prst="rect">
              <a:avLst/>
            </a:prstGeom>
            <a:solidFill>
              <a:schemeClr val="accent4">
                <a:lumMod val="60000"/>
                <a:lumOff val="4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50" b="0" i="0" u="none" strike="noStrike" kern="0" cap="none" spc="0" normalizeH="0" baseline="0" noProof="0" smtClean="0">
                  <a:ln>
                    <a:noFill/>
                  </a:ln>
                  <a:effectLst/>
                  <a:uLnTx/>
                  <a:uFillTx/>
                  <a:ea typeface="Arial Unicode MS" pitchFamily="34" charset="-128"/>
                  <a:cs typeface="Arial Unicode MS" pitchFamily="34" charset="-128"/>
                </a:rPr>
                <a:t>专业公司</a:t>
              </a:r>
              <a:endParaRPr kumimoji="0" lang="en-US" sz="105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6" name="Rectangle 125"/>
            <p:cNvSpPr/>
            <p:nvPr/>
          </p:nvSpPr>
          <p:spPr bwMode="gray">
            <a:xfrm>
              <a:off x="6948295" y="647598"/>
              <a:ext cx="1151856" cy="378088"/>
            </a:xfrm>
            <a:prstGeom prst="rect">
              <a:avLst/>
            </a:prstGeom>
            <a:solidFill>
              <a:schemeClr val="accent5">
                <a:lumMod val="60000"/>
                <a:lumOff val="4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50" b="0" i="0" u="none" strike="noStrike" kern="0" cap="none" spc="0" normalizeH="0" baseline="0" noProof="0" smtClean="0">
                  <a:ln>
                    <a:noFill/>
                  </a:ln>
                  <a:effectLst/>
                  <a:uLnTx/>
                  <a:uFillTx/>
                  <a:ea typeface="Arial Unicode MS" pitchFamily="34" charset="-128"/>
                  <a:cs typeface="Arial Unicode MS" pitchFamily="34" charset="-128"/>
                </a:rPr>
                <a:t>地区公司</a:t>
              </a:r>
              <a:endParaRPr kumimoji="0" lang="en-US" sz="105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7" name="Rectangle 126"/>
            <p:cNvSpPr/>
            <p:nvPr/>
          </p:nvSpPr>
          <p:spPr bwMode="gray">
            <a:xfrm>
              <a:off x="8233023" y="647598"/>
              <a:ext cx="1151856" cy="378088"/>
            </a:xfrm>
            <a:prstGeom prst="rect">
              <a:avLst/>
            </a:prstGeom>
            <a:solidFill>
              <a:schemeClr val="accent3">
                <a:lumMod val="60000"/>
                <a:lumOff val="4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50" kern="0" smtClean="0">
                  <a:ea typeface="Arial Unicode MS" pitchFamily="34" charset="-128"/>
                  <a:cs typeface="Arial Unicode MS" pitchFamily="34" charset="-128"/>
                </a:rPr>
                <a:t>地市</a:t>
              </a:r>
              <a:r>
                <a:rPr kumimoji="0" lang="zh-CN" altLang="en-US" sz="1050" b="0" i="0" u="none" strike="noStrike" kern="0" cap="none" spc="0" normalizeH="0" baseline="0" noProof="0" dirty="0" smtClean="0">
                  <a:ln>
                    <a:noFill/>
                  </a:ln>
                  <a:effectLst/>
                  <a:uLnTx/>
                  <a:uFillTx/>
                  <a:ea typeface="Arial Unicode MS" pitchFamily="34" charset="-128"/>
                  <a:cs typeface="Arial Unicode MS" pitchFamily="34" charset="-128"/>
                </a:rPr>
                <a:t>公司</a:t>
              </a:r>
              <a:endParaRPr kumimoji="0" lang="en-US" sz="105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8" name="Rectangle 127"/>
            <p:cNvSpPr/>
            <p:nvPr/>
          </p:nvSpPr>
          <p:spPr bwMode="gray">
            <a:xfrm>
              <a:off x="9517751" y="647598"/>
              <a:ext cx="1151856" cy="378088"/>
            </a:xfrm>
            <a:prstGeom prst="rect">
              <a:avLst/>
            </a:prstGeom>
            <a:solidFill>
              <a:schemeClr val="accent2">
                <a:lumMod val="60000"/>
                <a:lumOff val="4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50" b="0" i="0" u="none" strike="noStrike" kern="0" cap="none" spc="0" normalizeH="0" baseline="0" noProof="0" dirty="0" smtClean="0">
                  <a:ln>
                    <a:noFill/>
                  </a:ln>
                  <a:effectLst/>
                  <a:uLnTx/>
                  <a:uFillTx/>
                  <a:ea typeface="Arial Unicode MS" pitchFamily="34" charset="-128"/>
                  <a:cs typeface="Arial Unicode MS" pitchFamily="34" charset="-128"/>
                </a:rPr>
                <a:t>经销商</a:t>
              </a:r>
              <a:endParaRPr kumimoji="0" lang="en-US" sz="105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9" name="Rectangle 128"/>
            <p:cNvSpPr/>
            <p:nvPr/>
          </p:nvSpPr>
          <p:spPr bwMode="gray">
            <a:xfrm>
              <a:off x="10802479" y="647598"/>
              <a:ext cx="1151856" cy="378088"/>
            </a:xfrm>
            <a:prstGeom prst="rect">
              <a:avLst/>
            </a:prstGeom>
            <a:solidFill>
              <a:schemeClr val="accent1">
                <a:lumMod val="60000"/>
                <a:lumOff val="4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050" b="0" i="0" u="none" strike="noStrike" kern="0" cap="none" spc="0" normalizeH="0" baseline="0" noProof="0" dirty="0" smtClean="0">
                  <a:ln>
                    <a:noFill/>
                  </a:ln>
                  <a:effectLst/>
                  <a:uLnTx/>
                  <a:uFillTx/>
                  <a:ea typeface="Arial Unicode MS" pitchFamily="34" charset="-128"/>
                  <a:cs typeface="Arial Unicode MS" pitchFamily="34" charset="-128"/>
                </a:rPr>
                <a:t>服务网点</a:t>
              </a:r>
              <a:endParaRPr kumimoji="0" lang="en-US" sz="105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30" name="Up Arrow 129"/>
          <p:cNvSpPr/>
          <p:nvPr/>
        </p:nvSpPr>
        <p:spPr bwMode="gray">
          <a:xfrm>
            <a:off x="336309" y="4330700"/>
            <a:ext cx="622068" cy="2171318"/>
          </a:xfrm>
          <a:prstGeom prst="upArrow">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31" name="TextBox 130"/>
          <p:cNvSpPr txBox="1"/>
          <p:nvPr/>
        </p:nvSpPr>
        <p:spPr>
          <a:xfrm rot="16200000">
            <a:off x="179524" y="5454729"/>
            <a:ext cx="92333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zh-CN" altLang="en-US" sz="1800" kern="0" smtClean="0">
                <a:solidFill>
                  <a:schemeClr val="bg1"/>
                </a:solidFill>
                <a:ea typeface="Arial Unicode MS" pitchFamily="34" charset="-128"/>
                <a:cs typeface="Arial Unicode MS" pitchFamily="34" charset="-128"/>
              </a:rPr>
              <a:t>业务支撑</a:t>
            </a:r>
            <a:endParaRPr lang="en-US" sz="1800" kern="0" dirty="0" err="1" smtClean="0">
              <a:solidFill>
                <a:schemeClr val="bg1"/>
              </a:solidFill>
              <a:ea typeface="Arial Unicode MS" pitchFamily="34" charset="-128"/>
              <a:cs typeface="Arial Unicode MS" pitchFamily="34" charset="-128"/>
            </a:endParaRPr>
          </a:p>
        </p:txBody>
      </p:sp>
      <p:sp>
        <p:nvSpPr>
          <p:cNvPr id="132" name="Rectangle 131"/>
          <p:cNvSpPr/>
          <p:nvPr/>
        </p:nvSpPr>
        <p:spPr bwMode="gray">
          <a:xfrm>
            <a:off x="2425768"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路线规划与位置服务</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全国性的营销活动</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发布营销信息</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3" name="Rectangle 132"/>
          <p:cNvSpPr/>
          <p:nvPr/>
        </p:nvSpPr>
        <p:spPr bwMode="gray">
          <a:xfrm>
            <a:off x="2425768" y="5200841"/>
            <a:ext cx="1358900" cy="685800"/>
          </a:xfrm>
          <a:prstGeom prst="rect">
            <a:avLst/>
          </a:prstGeom>
          <a:solidFill>
            <a:schemeClr val="accent5">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发布油价、加油站位置、服务内容等信息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开展地区性营销活动</a:t>
            </a:r>
            <a:endParaRPr lang="en-US" altLang="zh-CN" sz="1000" kern="0" dirty="0" smtClean="0">
              <a:ea typeface="Arial Unicode MS" pitchFamily="34" charset="-128"/>
              <a:cs typeface="Arial Unicode MS" pitchFamily="34" charset="-128"/>
            </a:endParaRPr>
          </a:p>
        </p:txBody>
      </p:sp>
      <p:sp>
        <p:nvSpPr>
          <p:cNvPr id="134" name="Rectangle 133"/>
          <p:cNvSpPr/>
          <p:nvPr/>
        </p:nvSpPr>
        <p:spPr bwMode="gray">
          <a:xfrm>
            <a:off x="2425768" y="4458082"/>
            <a:ext cx="1358900" cy="685800"/>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维护加油站信息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noProof="0" dirty="0" smtClean="0">
                <a:ea typeface="Arial Unicode MS" pitchFamily="34" charset="-128"/>
                <a:cs typeface="Arial Unicode MS" pitchFamily="34" charset="-128"/>
              </a:rPr>
              <a:t>油卡非互动</a:t>
            </a:r>
            <a:endParaRPr lang="en-US" altLang="zh-CN" sz="1000" kern="0" noProof="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电子券营销</a:t>
            </a:r>
            <a:r>
              <a:rPr lang="is-IS" altLang="zh-CN" sz="1000" kern="0" dirty="0" smtClean="0">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5" name="Rectangle 134"/>
          <p:cNvSpPr/>
          <p:nvPr/>
        </p:nvSpPr>
        <p:spPr bwMode="gray">
          <a:xfrm>
            <a:off x="3911368"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全国性</a:t>
            </a:r>
            <a:r>
              <a:rPr lang="zh-CN" altLang="en-US" sz="1000" kern="0" dirty="0">
                <a:ea typeface="Arial Unicode MS" pitchFamily="34" charset="-128"/>
                <a:cs typeface="Arial Unicode MS" pitchFamily="34" charset="-128"/>
              </a:rPr>
              <a:t>的营销活动</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zh-CN" altLang="en-US" sz="1000" kern="0" dirty="0">
                <a:ea typeface="Arial Unicode MS" pitchFamily="34" charset="-128"/>
                <a:cs typeface="Arial Unicode MS" pitchFamily="34" charset="-128"/>
              </a:rPr>
              <a:t>发布营销</a:t>
            </a:r>
            <a:r>
              <a:rPr lang="zh-CN" altLang="en-US" sz="1000" kern="0" dirty="0" smtClean="0">
                <a:ea typeface="Arial Unicode MS" pitchFamily="34" charset="-128"/>
                <a:cs typeface="Arial Unicode MS" pitchFamily="34" charset="-128"/>
              </a:rPr>
              <a:t>信息</a:t>
            </a:r>
            <a:endParaRPr lang="en-US" altLang="zh-CN"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is-IS" sz="1000" kern="0" dirty="0" smtClean="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sp>
        <p:nvSpPr>
          <p:cNvPr id="136" name="Rectangle 135"/>
          <p:cNvSpPr/>
          <p:nvPr/>
        </p:nvSpPr>
        <p:spPr bwMode="gray">
          <a:xfrm>
            <a:off x="3911368" y="5200841"/>
            <a:ext cx="1358900" cy="685800"/>
          </a:xfrm>
          <a:prstGeom prst="rect">
            <a:avLst/>
          </a:prstGeom>
          <a:solidFill>
            <a:schemeClr val="accent5">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维护和发布商品信息</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地区营销活动</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增值业务</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7" name="Rectangle 136"/>
          <p:cNvSpPr/>
          <p:nvPr/>
        </p:nvSpPr>
        <p:spPr bwMode="gray">
          <a:xfrm>
            <a:off x="3911368" y="4458082"/>
            <a:ext cx="1358900" cy="685800"/>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加油站位置维护</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营销活动</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营销活动执行</a:t>
            </a:r>
            <a:r>
              <a:rPr lang="is-IS" altLang="zh-CN" sz="1000" kern="0" dirty="0" smtClean="0">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1" name="Rectangle 140"/>
          <p:cNvSpPr/>
          <p:nvPr/>
        </p:nvSpPr>
        <p:spPr bwMode="gray">
          <a:xfrm>
            <a:off x="5396968"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资源整合</a:t>
            </a:r>
            <a:endParaRPr lang="en-US" altLang="zh-CN" sz="10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油卡政策制定</a:t>
            </a:r>
            <a:endParaRPr lang="en-US" altLang="zh-CN"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油卡规则制定</a:t>
            </a:r>
            <a:r>
              <a:rPr lang="is-IS" sz="1000" kern="0" dirty="0" smtClean="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sp>
        <p:nvSpPr>
          <p:cNvPr id="142" name="Rectangle 141"/>
          <p:cNvSpPr/>
          <p:nvPr/>
        </p:nvSpPr>
        <p:spPr bwMode="gray">
          <a:xfrm>
            <a:off x="5396968" y="5200841"/>
            <a:ext cx="1358900" cy="685800"/>
          </a:xfrm>
          <a:prstGeom prst="rect">
            <a:avLst/>
          </a:prstGeom>
          <a:solidFill>
            <a:schemeClr val="accent5">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加油站信息管理</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支付管理</a:t>
            </a:r>
            <a:endParaRPr lang="en-US" altLang="zh-CN" sz="1000" kern="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积分规则管理</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3" name="Rectangle 142"/>
          <p:cNvSpPr/>
          <p:nvPr/>
        </p:nvSpPr>
        <p:spPr bwMode="gray">
          <a:xfrm>
            <a:off x="5396968" y="4458082"/>
            <a:ext cx="1358900" cy="685800"/>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油卡服务</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积分兑换管理</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is-IS" altLang="zh-CN" sz="1000" kern="0" dirty="0" smtClean="0">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4" name="Rectangle 143"/>
          <p:cNvSpPr/>
          <p:nvPr/>
        </p:nvSpPr>
        <p:spPr bwMode="gray">
          <a:xfrm>
            <a:off x="6883100"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呼叫中心</a:t>
            </a:r>
            <a:endParaRPr lang="en-US" altLang="zh-CN"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多渠道管理</a:t>
            </a:r>
            <a:endParaRPr lang="en-US" altLang="zh-CN" sz="1000" kern="0" dirty="0" smtClean="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库存、物流管理</a:t>
            </a:r>
            <a:r>
              <a:rPr lang="is-IS" sz="1000" kern="0" dirty="0" smtClean="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sp>
        <p:nvSpPr>
          <p:cNvPr id="145" name="Rectangle 144"/>
          <p:cNvSpPr/>
          <p:nvPr/>
        </p:nvSpPr>
        <p:spPr bwMode="gray">
          <a:xfrm>
            <a:off x="6883100" y="5200841"/>
            <a:ext cx="1358900" cy="685800"/>
          </a:xfrm>
          <a:prstGeom prst="rect">
            <a:avLst/>
          </a:prstGeom>
          <a:solidFill>
            <a:schemeClr val="accent2">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采购管理</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库存、价格、用户管理</a:t>
            </a:r>
            <a:r>
              <a:rPr lang="is-IS" altLang="zh-CN" sz="1000" kern="0" dirty="0" smtClean="0">
                <a:ea typeface="Arial Unicode MS" pitchFamily="34" charset="-128"/>
                <a:cs typeface="Arial Unicode MS" pitchFamily="34" charset="-128"/>
              </a:rPr>
              <a:t>…</a:t>
            </a:r>
            <a:endParaRPr lang="en-US" altLang="zh-CN" sz="1000" kern="0" dirty="0" smtClean="0">
              <a:ea typeface="Arial Unicode MS" pitchFamily="34" charset="-128"/>
              <a:cs typeface="Arial Unicode MS" pitchFamily="34" charset="-128"/>
            </a:endParaRPr>
          </a:p>
        </p:txBody>
      </p:sp>
      <p:sp>
        <p:nvSpPr>
          <p:cNvPr id="146" name="Rectangle 145"/>
          <p:cNvSpPr/>
          <p:nvPr/>
        </p:nvSpPr>
        <p:spPr bwMode="gray">
          <a:xfrm>
            <a:off x="6883100" y="4458082"/>
            <a:ext cx="1358900" cy="685800"/>
          </a:xfrm>
          <a:prstGeom prst="rect">
            <a:avLst/>
          </a:prstGeom>
          <a:solidFill>
            <a:schemeClr val="accent1">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服务推送</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网点信息维护</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dirty="0" smtClean="0">
                <a:ea typeface="Arial Unicode MS" pitchFamily="34" charset="-128"/>
                <a:cs typeface="Arial Unicode MS" pitchFamily="34" charset="-128"/>
              </a:rPr>
              <a:t>服务执行</a:t>
            </a:r>
            <a:r>
              <a:rPr lang="is-IS" altLang="zh-CN" sz="1000" kern="0" dirty="0" smtClean="0">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7" name="Rectangle 146"/>
          <p:cNvSpPr/>
          <p:nvPr/>
        </p:nvSpPr>
        <p:spPr bwMode="gray">
          <a:xfrm>
            <a:off x="8378286" y="5943600"/>
            <a:ext cx="1358900" cy="685800"/>
          </a:xfrm>
          <a:prstGeom prst="rect">
            <a:avLst/>
          </a:prstGeom>
          <a:solidFill>
            <a:schemeClr val="accent4">
              <a:lumMod val="60000"/>
              <a:lumOff val="40000"/>
            </a:schemeClr>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zh-CN" altLang="en-US" sz="1000" kern="0" dirty="0" smtClean="0">
                <a:ea typeface="Arial Unicode MS" pitchFamily="34" charset="-128"/>
                <a:cs typeface="Arial Unicode MS" pitchFamily="34" charset="-128"/>
              </a:rPr>
              <a:t>企业宣传、产品介绍技术推荐</a:t>
            </a:r>
            <a:r>
              <a:rPr lang="is-IS" sz="1000" kern="0" dirty="0" smtClean="0">
                <a:ea typeface="Arial Unicode MS" pitchFamily="34" charset="-128"/>
                <a:cs typeface="Arial Unicode MS" pitchFamily="34" charset="-128"/>
              </a:rPr>
              <a:t>…</a:t>
            </a:r>
            <a:endParaRPr lang="en-US" sz="1000" kern="0" dirty="0" err="1">
              <a:ea typeface="Arial Unicode MS" pitchFamily="34" charset="-128"/>
              <a:cs typeface="Arial Unicode MS" pitchFamily="34" charset="-128"/>
            </a:endParaRPr>
          </a:p>
        </p:txBody>
      </p:sp>
      <p:sp>
        <p:nvSpPr>
          <p:cNvPr id="148" name="Rectangle 147"/>
          <p:cNvSpPr/>
          <p:nvPr/>
        </p:nvSpPr>
        <p:spPr bwMode="gray">
          <a:xfrm>
            <a:off x="8378286" y="5200841"/>
            <a:ext cx="1358900" cy="685800"/>
          </a:xfrm>
          <a:prstGeom prst="rect">
            <a:avLst/>
          </a:prstGeom>
          <a:solidFill>
            <a:schemeClr val="accent5">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需求计划审批</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zh-CN" altLang="en-US" sz="1000" kern="0" noProof="0" dirty="0" smtClean="0">
                <a:ea typeface="Arial Unicode MS" pitchFamily="34" charset="-128"/>
                <a:cs typeface="Arial Unicode MS" pitchFamily="34" charset="-128"/>
              </a:rPr>
              <a:t>票据管理</a:t>
            </a:r>
            <a:endParaRPr lang="en-US" altLang="zh-CN" sz="1000" kern="0" noProof="0" dirty="0" smtClean="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dirty="0" smtClean="0">
                <a:ln>
                  <a:noFill/>
                </a:ln>
                <a:effectLst/>
                <a:uLnTx/>
                <a:uFillTx/>
                <a:ea typeface="Arial Unicode MS" pitchFamily="34" charset="-128"/>
                <a:cs typeface="Arial Unicode MS" pitchFamily="34" charset="-128"/>
              </a:rPr>
              <a:t>风控和预警</a:t>
            </a:r>
            <a:r>
              <a:rPr kumimoji="0" lang="is-IS" altLang="zh-CN" sz="1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2" name="Rectangle 151"/>
          <p:cNvSpPr/>
          <p:nvPr/>
        </p:nvSpPr>
        <p:spPr bwMode="gray">
          <a:xfrm>
            <a:off x="9867368" y="4458082"/>
            <a:ext cx="1358900" cy="685800"/>
          </a:xfrm>
          <a:prstGeom prst="rect">
            <a:avLst/>
          </a:prstGeom>
          <a:solidFill>
            <a:schemeClr val="accent3">
              <a:lumMod val="60000"/>
              <a:lumOff val="4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1000" b="0" i="0" u="none" strike="noStrike" kern="0" cap="none" spc="0" normalizeH="0" baseline="0" noProof="0" dirty="0" smtClean="0">
                <a:ln>
                  <a:noFill/>
                </a:ln>
                <a:effectLst/>
                <a:uLnTx/>
                <a:uFillTx/>
                <a:ea typeface="Arial Unicode MS" pitchFamily="34" charset="-128"/>
                <a:cs typeface="Arial Unicode MS" pitchFamily="34" charset="-128"/>
              </a:rPr>
              <a:t>地区公司业务执行</a:t>
            </a:r>
            <a:endParaRPr kumimoji="0" lang="en-US" altLang="zh-CN" sz="1000"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is-IS" altLang="zh-CN" sz="1000" kern="0" dirty="0" smtClean="0">
                <a:ea typeface="Arial Unicode MS" pitchFamily="34" charset="-128"/>
                <a:cs typeface="Arial Unicode MS" pitchFamily="34" charset="-128"/>
              </a:rPr>
              <a:t>…</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2770936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电销系统功能架构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116780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电销系统功能架构</a:t>
            </a:r>
            <a:endParaRPr lang="en-US" sz="2400" b="0" dirty="0"/>
          </a:p>
        </p:txBody>
      </p:sp>
      <p:sp>
        <p:nvSpPr>
          <p:cNvPr id="5" name="Rounded Rectangle 4"/>
          <p:cNvSpPr/>
          <p:nvPr/>
        </p:nvSpPr>
        <p:spPr bwMode="gray">
          <a:xfrm>
            <a:off x="1128510" y="1280810"/>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纸媒</a:t>
            </a:r>
            <a:endParaRPr lang="en-US" sz="1200" kern="0" dirty="0">
              <a:solidFill>
                <a:srgbClr val="FFFFFF"/>
              </a:solidFill>
              <a:ea typeface="Arial Unicode MS" pitchFamily="34" charset="-128"/>
              <a:cs typeface="Arial Unicode MS" pitchFamily="34" charset="-128"/>
            </a:endParaRPr>
          </a:p>
        </p:txBody>
      </p:sp>
      <p:sp>
        <p:nvSpPr>
          <p:cNvPr id="6" name="Rounded Rectangle 5"/>
          <p:cNvSpPr/>
          <p:nvPr/>
        </p:nvSpPr>
        <p:spPr bwMode="gray">
          <a:xfrm>
            <a:off x="2348645" y="1288582"/>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官微</a:t>
            </a:r>
            <a:endParaRPr lang="en-US" sz="1200" kern="0" dirty="0">
              <a:solidFill>
                <a:srgbClr val="FFFFFF"/>
              </a:solidFill>
              <a:ea typeface="Arial Unicode MS" pitchFamily="34" charset="-128"/>
              <a:cs typeface="Arial Unicode MS" pitchFamily="34" charset="-128"/>
            </a:endParaRPr>
          </a:p>
        </p:txBody>
      </p:sp>
      <p:sp>
        <p:nvSpPr>
          <p:cNvPr id="7" name="Rounded Rectangle 6"/>
          <p:cNvSpPr/>
          <p:nvPr/>
        </p:nvSpPr>
        <p:spPr bwMode="gray">
          <a:xfrm>
            <a:off x="356878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en-US" altLang="zh-CN" sz="1200" kern="0" dirty="0">
                <a:solidFill>
                  <a:srgbClr val="FFFFFF"/>
                </a:solidFill>
                <a:ea typeface="Arial Unicode MS" pitchFamily="34" charset="-128"/>
                <a:cs typeface="Arial Unicode MS" pitchFamily="34" charset="-128"/>
              </a:rPr>
              <a:t>Email</a:t>
            </a:r>
            <a:endParaRPr lang="en-US" sz="1200" kern="0" dirty="0">
              <a:solidFill>
                <a:srgbClr val="FFFFFF"/>
              </a:solidFill>
              <a:ea typeface="Arial Unicode MS" pitchFamily="34" charset="-128"/>
              <a:cs typeface="Arial Unicode MS" pitchFamily="34" charset="-128"/>
            </a:endParaRPr>
          </a:p>
        </p:txBody>
      </p:sp>
      <p:sp>
        <p:nvSpPr>
          <p:cNvPr id="8" name="Rounded Rectangle 7"/>
          <p:cNvSpPr/>
          <p:nvPr/>
        </p:nvSpPr>
        <p:spPr bwMode="gray">
          <a:xfrm>
            <a:off x="4788916"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短信</a:t>
            </a:r>
            <a:endParaRPr lang="en-US" sz="1200" kern="0" dirty="0">
              <a:solidFill>
                <a:srgbClr val="FFFFFF"/>
              </a:solidFill>
              <a:ea typeface="Arial Unicode MS" pitchFamily="34" charset="-128"/>
              <a:cs typeface="Arial Unicode MS" pitchFamily="34" charset="-128"/>
            </a:endParaRPr>
          </a:p>
        </p:txBody>
      </p:sp>
      <p:sp>
        <p:nvSpPr>
          <p:cNvPr id="9" name="Rounded Rectangle 8"/>
          <p:cNvSpPr/>
          <p:nvPr/>
        </p:nvSpPr>
        <p:spPr bwMode="gray">
          <a:xfrm>
            <a:off x="600905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垂直媒体</a:t>
            </a:r>
            <a:endParaRPr lang="en-US" sz="1200" kern="0" dirty="0">
              <a:solidFill>
                <a:srgbClr val="FFFFFF"/>
              </a:solidFill>
              <a:ea typeface="Arial Unicode MS" pitchFamily="34" charset="-128"/>
              <a:cs typeface="Arial Unicode MS" pitchFamily="34" charset="-128"/>
            </a:endParaRPr>
          </a:p>
        </p:txBody>
      </p:sp>
      <p:sp>
        <p:nvSpPr>
          <p:cNvPr id="10" name="Rounded Rectangle 9"/>
          <p:cNvSpPr/>
          <p:nvPr/>
        </p:nvSpPr>
        <p:spPr bwMode="gray">
          <a:xfrm>
            <a:off x="7229187"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微信</a:t>
            </a:r>
            <a:endParaRPr lang="en-US" sz="1200" kern="0" dirty="0">
              <a:solidFill>
                <a:srgbClr val="FFFFFF"/>
              </a:solidFill>
              <a:ea typeface="Arial Unicode MS" pitchFamily="34" charset="-128"/>
              <a:cs typeface="Arial Unicode MS" pitchFamily="34" charset="-128"/>
            </a:endParaRPr>
          </a:p>
        </p:txBody>
      </p:sp>
      <p:sp>
        <p:nvSpPr>
          <p:cNvPr id="11" name="Rounded Rectangle 10"/>
          <p:cNvSpPr/>
          <p:nvPr/>
        </p:nvSpPr>
        <p:spPr bwMode="gray">
          <a:xfrm>
            <a:off x="8449322"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微站</a:t>
            </a:r>
            <a:endParaRPr lang="en-US" sz="1200" kern="0" dirty="0">
              <a:solidFill>
                <a:srgbClr val="FFFFFF"/>
              </a:solidFill>
              <a:ea typeface="Arial Unicode MS" pitchFamily="34" charset="-128"/>
              <a:cs typeface="Arial Unicode MS" pitchFamily="34" charset="-128"/>
            </a:endParaRPr>
          </a:p>
        </p:txBody>
      </p:sp>
      <p:sp>
        <p:nvSpPr>
          <p:cNvPr id="12" name="Rounded Rectangle 11"/>
          <p:cNvSpPr/>
          <p:nvPr/>
        </p:nvSpPr>
        <p:spPr bwMode="gray">
          <a:xfrm>
            <a:off x="9669461" y="1292918"/>
            <a:ext cx="1053544" cy="308206"/>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lIns="89996" tIns="71996" rIns="89996" bIns="71996" rtlCol="0" anchor="ctr"/>
          <a:lstStyle/>
          <a:p>
            <a:pPr algn="ctr" defTabSz="1088667" fontAlgn="base">
              <a:spcBef>
                <a:spcPct val="50000"/>
              </a:spcBef>
              <a:spcAft>
                <a:spcPct val="0"/>
              </a:spcAft>
              <a:buClr>
                <a:srgbClr val="F0AB00"/>
              </a:buClr>
              <a:buSzPct val="80000"/>
            </a:pPr>
            <a:r>
              <a:rPr lang="zh-CN" altLang="en-US" sz="1200" kern="0" dirty="0">
                <a:solidFill>
                  <a:srgbClr val="FFFFFF"/>
                </a:solidFill>
                <a:ea typeface="Arial Unicode MS" pitchFamily="34" charset="-128"/>
                <a:cs typeface="Arial Unicode MS" pitchFamily="34" charset="-128"/>
              </a:rPr>
              <a:t>三方电商</a:t>
            </a:r>
            <a:endParaRPr lang="en-US" sz="1200" kern="0" dirty="0">
              <a:solidFill>
                <a:srgbClr val="FFFFFF"/>
              </a:solidFill>
              <a:ea typeface="Arial Unicode MS" pitchFamily="34" charset="-128"/>
              <a:cs typeface="Arial Unicode MS" pitchFamily="34" charset="-128"/>
            </a:endParaRPr>
          </a:p>
        </p:txBody>
      </p:sp>
      <p:sp>
        <p:nvSpPr>
          <p:cNvPr id="13" name="Hexagon 12"/>
          <p:cNvSpPr/>
          <p:nvPr/>
        </p:nvSpPr>
        <p:spPr>
          <a:xfrm>
            <a:off x="1355412" y="1593351"/>
            <a:ext cx="570204" cy="406552"/>
          </a:xfrm>
          <a:prstGeom prst="hexagon">
            <a:avLst>
              <a:gd name="adj" fmla="val 25000"/>
              <a:gd name="vf" fmla="val 115470"/>
            </a:avLst>
          </a:prstGeom>
          <a:blipFill rotWithShape="1">
            <a:blip r:embed="rId3"/>
            <a:stretch>
              <a:fillRect/>
            </a:stretch>
          </a:blipFill>
          <a:ln>
            <a:solidFill>
              <a:srgbClr val="95AFDC"/>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Hexagon 13"/>
          <p:cNvSpPr/>
          <p:nvPr/>
        </p:nvSpPr>
        <p:spPr>
          <a:xfrm>
            <a:off x="2565433" y="1605459"/>
            <a:ext cx="569878" cy="393829"/>
          </a:xfrm>
          <a:prstGeom prst="hexagon">
            <a:avLst>
              <a:gd name="adj" fmla="val 25000"/>
              <a:gd name="vf" fmla="val 115470"/>
            </a:avLst>
          </a:prstGeom>
          <a:blipFill rotWithShape="1">
            <a:blip r:embed="rId4"/>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Hexagon 14"/>
          <p:cNvSpPr/>
          <p:nvPr/>
        </p:nvSpPr>
        <p:spPr>
          <a:xfrm>
            <a:off x="3775128" y="1613295"/>
            <a:ext cx="550537" cy="402878"/>
          </a:xfrm>
          <a:prstGeom prst="hexagon">
            <a:avLst>
              <a:gd name="adj" fmla="val 25000"/>
              <a:gd name="vf" fmla="val 115470"/>
            </a:avLst>
          </a:prstGeom>
          <a:blipFill rotWithShape="1">
            <a:blip r:embed="rId5"/>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16" name="Hexagon 15"/>
          <p:cNvSpPr/>
          <p:nvPr/>
        </p:nvSpPr>
        <p:spPr>
          <a:xfrm>
            <a:off x="4965482" y="1618724"/>
            <a:ext cx="566327" cy="393288"/>
          </a:xfrm>
          <a:prstGeom prst="hexagon">
            <a:avLst>
              <a:gd name="adj" fmla="val 25000"/>
              <a:gd name="vf" fmla="val 115470"/>
            </a:avLst>
          </a:prstGeom>
          <a:blipFill rotWithShape="1">
            <a:blip r:embed="rId6"/>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Hexagon 16"/>
          <p:cNvSpPr/>
          <p:nvPr/>
        </p:nvSpPr>
        <p:spPr>
          <a:xfrm>
            <a:off x="6171627" y="1600544"/>
            <a:ext cx="576518" cy="417353"/>
          </a:xfrm>
          <a:prstGeom prst="hexagon">
            <a:avLst>
              <a:gd name="adj" fmla="val 25000"/>
              <a:gd name="vf" fmla="val 115470"/>
            </a:avLst>
          </a:prstGeom>
          <a:blipFill rotWithShape="1">
            <a:blip r:embed="rId7"/>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Hexagon 17"/>
          <p:cNvSpPr/>
          <p:nvPr/>
        </p:nvSpPr>
        <p:spPr>
          <a:xfrm>
            <a:off x="7387962" y="1616696"/>
            <a:ext cx="599434" cy="402477"/>
          </a:xfrm>
          <a:prstGeom prst="hexagon">
            <a:avLst>
              <a:gd name="adj" fmla="val 25000"/>
              <a:gd name="vf" fmla="val 115470"/>
            </a:avLst>
          </a:prstGeom>
          <a:blipFill rotWithShape="1">
            <a:blip r:embed="rId8"/>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19" name="Hexagon 18"/>
          <p:cNvSpPr/>
          <p:nvPr/>
        </p:nvSpPr>
        <p:spPr>
          <a:xfrm>
            <a:off x="8627213" y="1606648"/>
            <a:ext cx="592076" cy="410821"/>
          </a:xfrm>
          <a:prstGeom prst="hexagon">
            <a:avLst>
              <a:gd name="adj" fmla="val 25000"/>
              <a:gd name="vf" fmla="val 115470"/>
            </a:avLst>
          </a:prstGeom>
          <a:blipFill rotWithShape="1">
            <a:blip r:embed="rId9"/>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Hexagon 19"/>
          <p:cNvSpPr/>
          <p:nvPr/>
        </p:nvSpPr>
        <p:spPr>
          <a:xfrm>
            <a:off x="9859109" y="1612107"/>
            <a:ext cx="557710" cy="399906"/>
          </a:xfrm>
          <a:prstGeom prst="hexagon">
            <a:avLst>
              <a:gd name="adj" fmla="val 25000"/>
              <a:gd name="vf" fmla="val 115470"/>
            </a:avLst>
          </a:prstGeom>
          <a:blipFill rotWithShape="1">
            <a:blip r:embed="rId10"/>
            <a:stretch>
              <a:fillRect/>
            </a:stretch>
          </a:bli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defTabSz="1088667"/>
            <a:endParaRPr lang="en-US" sz="2099">
              <a:solidFill>
                <a:srgbClr val="000000">
                  <a:hueOff val="0"/>
                  <a:satOff val="0"/>
                  <a:lumOff val="0"/>
                  <a:alphaOff val="0"/>
                </a:srgbClr>
              </a:solidFill>
            </a:endParaRPr>
          </a:p>
        </p:txBody>
      </p:sp>
      <p:sp>
        <p:nvSpPr>
          <p:cNvPr id="21" name="Rounded Rectangle 20"/>
          <p:cNvSpPr/>
          <p:nvPr/>
        </p:nvSpPr>
        <p:spPr bwMode="gray">
          <a:xfrm>
            <a:off x="1130300" y="2311400"/>
            <a:ext cx="9743719" cy="2006600"/>
          </a:xfrm>
          <a:prstGeom prst="roundRect">
            <a:avLst/>
          </a:prstGeom>
          <a:solidFill>
            <a:schemeClr val="accent3">
              <a:lumMod val="75000"/>
            </a:schemeClr>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电销系统</a:t>
            </a:r>
            <a:endParaRPr kumimoji="0" lang="en-US" sz="200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22" name="Round Same Side Corner Rectangle 21"/>
          <p:cNvSpPr/>
          <p:nvPr/>
        </p:nvSpPr>
        <p:spPr bwMode="gray">
          <a:xfrm>
            <a:off x="1700266" y="299216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400" b="0" i="0" u="none" strike="noStrike" kern="0" cap="none" spc="0" normalizeH="0" baseline="0" noProof="0" dirty="0" smtClean="0">
                <a:ln>
                  <a:noFill/>
                </a:ln>
                <a:effectLst/>
                <a:uLnTx/>
                <a:uFillTx/>
                <a:ea typeface="Arial Unicode MS" pitchFamily="34" charset="-128"/>
                <a:cs typeface="Arial Unicode MS" pitchFamily="34" charset="-128"/>
              </a:rPr>
              <a:t>B2B</a:t>
            </a:r>
            <a:r>
              <a:rPr lang="zh-CN" altLang="en-US" sz="1400" kern="0" dirty="0" smtClean="0">
                <a:ea typeface="Arial Unicode MS" pitchFamily="34" charset="-128"/>
                <a:cs typeface="Arial Unicode MS" pitchFamily="34" charset="-128"/>
              </a:rPr>
              <a:t>商城</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ound Same Side Corner Rectangle 22"/>
          <p:cNvSpPr/>
          <p:nvPr/>
        </p:nvSpPr>
        <p:spPr bwMode="gray">
          <a:xfrm>
            <a:off x="3868300" y="299216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400" b="0" i="0" u="none" strike="noStrike" kern="0" cap="none" spc="0" normalizeH="0" baseline="0" noProof="0" dirty="0" smtClean="0">
                <a:ln>
                  <a:noFill/>
                </a:ln>
                <a:effectLst/>
                <a:uLnTx/>
                <a:uFillTx/>
                <a:ea typeface="Arial Unicode MS" pitchFamily="34" charset="-128"/>
                <a:cs typeface="Arial Unicode MS" pitchFamily="34" charset="-128"/>
              </a:rPr>
              <a:t>B2C</a:t>
            </a: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商城</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Round Same Side Corner Rectangle 23"/>
          <p:cNvSpPr/>
          <p:nvPr/>
        </p:nvSpPr>
        <p:spPr bwMode="gray">
          <a:xfrm>
            <a:off x="8204368" y="299216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平台合作管理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ound Same Side Corner Rectangle 24"/>
          <p:cNvSpPr/>
          <p:nvPr/>
        </p:nvSpPr>
        <p:spPr bwMode="gray">
          <a:xfrm>
            <a:off x="2382816" y="366779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商品管理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 Same Side Corner Rectangle 25"/>
          <p:cNvSpPr/>
          <p:nvPr/>
        </p:nvSpPr>
        <p:spPr bwMode="gray">
          <a:xfrm>
            <a:off x="6036334" y="299216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销售推广管理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ound Same Side Corner Rectangle 26"/>
          <p:cNvSpPr/>
          <p:nvPr/>
        </p:nvSpPr>
        <p:spPr bwMode="gray">
          <a:xfrm>
            <a:off x="4557164" y="366779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订单管理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 Same Side Corner Rectangle 27"/>
          <p:cNvSpPr/>
          <p:nvPr/>
        </p:nvSpPr>
        <p:spPr bwMode="gray">
          <a:xfrm>
            <a:off x="6731512" y="366779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基础管理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ound Same Side Corner Rectangle 28"/>
          <p:cNvSpPr/>
          <p:nvPr/>
        </p:nvSpPr>
        <p:spPr bwMode="gray">
          <a:xfrm>
            <a:off x="8905860" y="3667793"/>
            <a:ext cx="1365100" cy="457200"/>
          </a:xfrm>
          <a:prstGeom prst="round2Same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风险管理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Can 29"/>
          <p:cNvSpPr/>
          <p:nvPr/>
        </p:nvSpPr>
        <p:spPr bwMode="gray">
          <a:xfrm>
            <a:off x="909094" y="5508662"/>
            <a:ext cx="2692400" cy="812800"/>
          </a:xfrm>
          <a:prstGeom prst="can">
            <a:avLst/>
          </a:prstGeom>
          <a:solidFill>
            <a:schemeClr val="bg2">
              <a:lumMod val="9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总部</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ERP</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系统</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2" name="Rectangle 31"/>
          <p:cNvSpPr/>
          <p:nvPr/>
        </p:nvSpPr>
        <p:spPr bwMode="gray">
          <a:xfrm>
            <a:off x="4461648" y="5593142"/>
            <a:ext cx="3081022" cy="812800"/>
          </a:xfrm>
          <a:prstGeom prst="rect">
            <a:avLst/>
          </a:prstGeom>
          <a:solidFill>
            <a:schemeClr val="accent1">
              <a:lumMod val="75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kern="0" dirty="0" smtClean="0">
                <a:ea typeface="Arial Unicode MS" pitchFamily="34" charset="-128"/>
                <a:cs typeface="Arial Unicode MS" pitchFamily="34" charset="-128"/>
              </a:rPr>
              <a:t>HOS</a:t>
            </a:r>
            <a:r>
              <a:rPr lang="zh-CN" altLang="en-US" sz="2000" kern="0" dirty="0" smtClean="0">
                <a:ea typeface="Arial Unicode MS" pitchFamily="34" charset="-128"/>
                <a:cs typeface="Arial Unicode MS" pitchFamily="34" charset="-128"/>
              </a:rPr>
              <a:t>系统</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ounded Rectangle 33"/>
          <p:cNvSpPr/>
          <p:nvPr/>
        </p:nvSpPr>
        <p:spPr bwMode="gray">
          <a:xfrm>
            <a:off x="9302976" y="5415057"/>
            <a:ext cx="1950768" cy="1092200"/>
          </a:xfrm>
          <a:prstGeom prst="roundRect">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2000" kern="0" dirty="0" smtClean="0">
                <a:solidFill>
                  <a:schemeClr val="bg1"/>
                </a:solidFill>
                <a:ea typeface="Arial Unicode MS" pitchFamily="34" charset="-128"/>
                <a:cs typeface="Arial Unicode MS" pitchFamily="34" charset="-128"/>
              </a:rPr>
              <a:t>卡及客户</a:t>
            </a:r>
            <a:r>
              <a:rPr lang="zh-CN" altLang="en-US" sz="2000" kern="0" smtClean="0">
                <a:solidFill>
                  <a:schemeClr val="bg1"/>
                </a:solidFill>
                <a:ea typeface="Arial Unicode MS" pitchFamily="34" charset="-128"/>
                <a:cs typeface="Arial Unicode MS" pitchFamily="34" charset="-128"/>
              </a:rPr>
              <a:t>管理核心系统</a:t>
            </a:r>
            <a:endParaRPr kumimoji="0" lang="en-US" sz="200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36" name="Left-Right Arrow 35"/>
          <p:cNvSpPr/>
          <p:nvPr/>
        </p:nvSpPr>
        <p:spPr bwMode="gray">
          <a:xfrm>
            <a:off x="7589871" y="5842000"/>
            <a:ext cx="1713105" cy="269838"/>
          </a:xfrm>
          <a:prstGeom prst="leftRightArrow">
            <a:avLst/>
          </a:prstGeom>
          <a:solidFill>
            <a:schemeClr val="bg2">
              <a:lumMod val="9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7" name="Rectangle 36"/>
          <p:cNvSpPr/>
          <p:nvPr/>
        </p:nvSpPr>
        <p:spPr bwMode="gray">
          <a:xfrm>
            <a:off x="1" y="4556781"/>
            <a:ext cx="12195174" cy="3429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系统集成功能</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(PO)</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Up-Down Arrow 37"/>
          <p:cNvSpPr/>
          <p:nvPr/>
        </p:nvSpPr>
        <p:spPr bwMode="gray">
          <a:xfrm>
            <a:off x="1460500" y="4899681"/>
            <a:ext cx="368300" cy="608981"/>
          </a:xfrm>
          <a:prstGeom prst="upDownArrow">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Up-Down Arrow 40"/>
          <p:cNvSpPr/>
          <p:nvPr/>
        </p:nvSpPr>
        <p:spPr bwMode="gray">
          <a:xfrm>
            <a:off x="2637412" y="4899681"/>
            <a:ext cx="368300" cy="608981"/>
          </a:xfrm>
          <a:prstGeom prst="upDownArrow">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2" name="Up-Down Arrow 41"/>
          <p:cNvSpPr/>
          <p:nvPr/>
        </p:nvSpPr>
        <p:spPr bwMode="gray">
          <a:xfrm>
            <a:off x="3915387" y="4142777"/>
            <a:ext cx="275269" cy="431788"/>
          </a:xfrm>
          <a:prstGeom prst="upDown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3" name="Up-Down Arrow 42"/>
          <p:cNvSpPr/>
          <p:nvPr/>
        </p:nvSpPr>
        <p:spPr bwMode="gray">
          <a:xfrm>
            <a:off x="5850749" y="4142777"/>
            <a:ext cx="275269" cy="431788"/>
          </a:xfrm>
          <a:prstGeom prst="upDown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4" name="Up-Down Arrow 43"/>
          <p:cNvSpPr/>
          <p:nvPr/>
        </p:nvSpPr>
        <p:spPr bwMode="gray">
          <a:xfrm>
            <a:off x="7786111" y="4142777"/>
            <a:ext cx="275269" cy="431788"/>
          </a:xfrm>
          <a:prstGeom prst="upDown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5" name="Up-Down Arrow 44"/>
          <p:cNvSpPr/>
          <p:nvPr/>
        </p:nvSpPr>
        <p:spPr bwMode="gray">
          <a:xfrm>
            <a:off x="1980025" y="4142777"/>
            <a:ext cx="275269" cy="431788"/>
          </a:xfrm>
          <a:prstGeom prst="upDown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6" name="Up-Down Arrow 45"/>
          <p:cNvSpPr/>
          <p:nvPr/>
        </p:nvSpPr>
        <p:spPr bwMode="gray">
          <a:xfrm>
            <a:off x="9721474" y="4142777"/>
            <a:ext cx="275269" cy="431788"/>
          </a:xfrm>
          <a:prstGeom prst="upDown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Up-Down Arrow 46"/>
          <p:cNvSpPr/>
          <p:nvPr/>
        </p:nvSpPr>
        <p:spPr bwMode="gray">
          <a:xfrm>
            <a:off x="4983996" y="4894900"/>
            <a:ext cx="330603" cy="698242"/>
          </a:xfrm>
          <a:prstGeom prst="upDownArrow">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Up-Down Arrow 47"/>
          <p:cNvSpPr/>
          <p:nvPr/>
        </p:nvSpPr>
        <p:spPr bwMode="gray">
          <a:xfrm>
            <a:off x="6562223" y="4897291"/>
            <a:ext cx="330603" cy="698242"/>
          </a:xfrm>
          <a:prstGeom prst="upDownArrow">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Up-Down Arrow 48"/>
          <p:cNvSpPr/>
          <p:nvPr/>
        </p:nvSpPr>
        <p:spPr bwMode="gray">
          <a:xfrm>
            <a:off x="10134600" y="4894900"/>
            <a:ext cx="282219" cy="520157"/>
          </a:xfrm>
          <a:prstGeom prst="upDownArrow">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1384827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电销系统功能架构</a:t>
            </a:r>
            <a:endParaRPr lang="en-US" sz="2400" b="0" dirty="0"/>
          </a:p>
        </p:txBody>
      </p:sp>
      <p:grpSp>
        <p:nvGrpSpPr>
          <p:cNvPr id="17" name="Group 16"/>
          <p:cNvGrpSpPr/>
          <p:nvPr/>
        </p:nvGrpSpPr>
        <p:grpSpPr>
          <a:xfrm>
            <a:off x="324000" y="1333500"/>
            <a:ext cx="11588600" cy="457200"/>
            <a:chOff x="324000" y="1333500"/>
            <a:chExt cx="11588600" cy="292100"/>
          </a:xfrm>
        </p:grpSpPr>
        <p:sp>
          <p:nvSpPr>
            <p:cNvPr id="5" name="Round Same Side Corner Rectangle 4"/>
            <p:cNvSpPr/>
            <p:nvPr/>
          </p:nvSpPr>
          <p:spPr bwMode="gray">
            <a:xfrm>
              <a:off x="3240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400" b="0" i="0" u="none" strike="noStrike" kern="0" cap="none" spc="0" normalizeH="0" baseline="0" noProof="0" dirty="0" smtClean="0">
                  <a:ln>
                    <a:noFill/>
                  </a:ln>
                  <a:effectLst/>
                  <a:uLnTx/>
                  <a:uFillTx/>
                  <a:ea typeface="Arial Unicode MS" pitchFamily="34" charset="-128"/>
                  <a:cs typeface="Arial Unicode MS" pitchFamily="34" charset="-128"/>
                </a:rPr>
                <a:t>B2B</a:t>
              </a:r>
              <a:r>
                <a:rPr lang="zh-CN" altLang="en-US" sz="1400" kern="0" dirty="0" smtClean="0">
                  <a:ea typeface="Arial Unicode MS" pitchFamily="34" charset="-128"/>
                  <a:cs typeface="Arial Unicode MS" pitchFamily="34" charset="-128"/>
                </a:rPr>
                <a:t>商城</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ound Same Side Corner Rectangle 8"/>
            <p:cNvSpPr/>
            <p:nvPr/>
          </p:nvSpPr>
          <p:spPr bwMode="gray">
            <a:xfrm>
              <a:off x="17845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400" b="0" i="0" u="none" strike="noStrike" kern="0" cap="none" spc="0" normalizeH="0" baseline="0" noProof="0" dirty="0" smtClean="0">
                  <a:ln>
                    <a:noFill/>
                  </a:ln>
                  <a:effectLst/>
                  <a:uLnTx/>
                  <a:uFillTx/>
                  <a:ea typeface="Arial Unicode MS" pitchFamily="34" charset="-128"/>
                  <a:cs typeface="Arial Unicode MS" pitchFamily="34" charset="-128"/>
                </a:rPr>
                <a:t>B2C</a:t>
              </a: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商城</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ound Same Side Corner Rectangle 9"/>
            <p:cNvSpPr/>
            <p:nvPr/>
          </p:nvSpPr>
          <p:spPr bwMode="gray">
            <a:xfrm>
              <a:off x="32450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平台合作管理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ound Same Side Corner Rectangle 10"/>
            <p:cNvSpPr/>
            <p:nvPr/>
          </p:nvSpPr>
          <p:spPr bwMode="gray">
            <a:xfrm>
              <a:off x="47055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商品管理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ound Same Side Corner Rectangle 11"/>
            <p:cNvSpPr/>
            <p:nvPr/>
          </p:nvSpPr>
          <p:spPr bwMode="gray">
            <a:xfrm>
              <a:off x="61660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销售推广管理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 Same Side Corner Rectangle 12"/>
            <p:cNvSpPr/>
            <p:nvPr/>
          </p:nvSpPr>
          <p:spPr bwMode="gray">
            <a:xfrm>
              <a:off x="76265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订单管理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ound Same Side Corner Rectangle 13"/>
            <p:cNvSpPr/>
            <p:nvPr/>
          </p:nvSpPr>
          <p:spPr bwMode="gray">
            <a:xfrm>
              <a:off x="90870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基础管理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Round Same Side Corner Rectangle 14"/>
            <p:cNvSpPr/>
            <p:nvPr/>
          </p:nvSpPr>
          <p:spPr bwMode="gray">
            <a:xfrm>
              <a:off x="10547500" y="1333500"/>
              <a:ext cx="1365100" cy="292100"/>
            </a:xfrm>
            <a:prstGeom prst="round2Same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smtClean="0">
                  <a:ln>
                    <a:noFill/>
                  </a:ln>
                  <a:effectLst/>
                  <a:uLnTx/>
                  <a:uFillTx/>
                  <a:ea typeface="Arial Unicode MS" pitchFamily="34" charset="-128"/>
                  <a:cs typeface="Arial Unicode MS" pitchFamily="34" charset="-128"/>
                </a:rPr>
                <a:t>风险管理</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6" name="Rounded Rectangle 15"/>
          <p:cNvSpPr/>
          <p:nvPr/>
        </p:nvSpPr>
        <p:spPr bwMode="gray">
          <a:xfrm>
            <a:off x="3240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smtClean="0">
                <a:ln>
                  <a:noFill/>
                </a:ln>
                <a:effectLst/>
                <a:uLnTx/>
                <a:uFillTx/>
                <a:ea typeface="Arial Unicode MS" pitchFamily="34" charset="-128"/>
                <a:cs typeface="Arial Unicode MS" pitchFamily="34" charset="-128"/>
              </a:rPr>
              <a:t>商品展示</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3240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smtClean="0">
                <a:ln>
                  <a:noFill/>
                </a:ln>
                <a:effectLst/>
                <a:uLnTx/>
                <a:uFillTx/>
                <a:ea typeface="Arial Unicode MS" pitchFamily="34" charset="-128"/>
                <a:cs typeface="Arial Unicode MS" pitchFamily="34" charset="-128"/>
              </a:rPr>
              <a:t>价格管理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3" name="Rounded Rectangle 22"/>
          <p:cNvSpPr/>
          <p:nvPr/>
        </p:nvSpPr>
        <p:spPr bwMode="gray">
          <a:xfrm>
            <a:off x="3240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促销管理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Rounded Rectangle 23"/>
          <p:cNvSpPr/>
          <p:nvPr/>
        </p:nvSpPr>
        <p:spPr bwMode="gray">
          <a:xfrm>
            <a:off x="3240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合同管理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5" name="Rounded Rectangle 24"/>
          <p:cNvSpPr/>
          <p:nvPr/>
        </p:nvSpPr>
        <p:spPr bwMode="gray">
          <a:xfrm>
            <a:off x="3240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客户管理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3240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内容管理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7" name="Rounded Rectangle 26"/>
          <p:cNvSpPr/>
          <p:nvPr/>
        </p:nvSpPr>
        <p:spPr bwMode="gray">
          <a:xfrm>
            <a:off x="3240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支付管理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324000" y="46877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购物车</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9" name="Rounded Rectangle 28"/>
          <p:cNvSpPr/>
          <p:nvPr/>
        </p:nvSpPr>
        <p:spPr bwMode="gray">
          <a:xfrm>
            <a:off x="324000" y="50863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客户账号管理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0" name="Rounded Rectangle 29"/>
          <p:cNvSpPr/>
          <p:nvPr/>
        </p:nvSpPr>
        <p:spPr bwMode="gray">
          <a:xfrm>
            <a:off x="324000" y="54848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搜索引擎</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2" name="Rounded Rectangle 31"/>
          <p:cNvSpPr/>
          <p:nvPr/>
        </p:nvSpPr>
        <p:spPr bwMode="gray">
          <a:xfrm>
            <a:off x="324000" y="58834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权限管理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ounded Rectangle 32"/>
          <p:cNvSpPr/>
          <p:nvPr/>
        </p:nvSpPr>
        <p:spPr bwMode="gray">
          <a:xfrm>
            <a:off x="17845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smtClean="0">
                <a:ln>
                  <a:noFill/>
                </a:ln>
                <a:effectLst/>
                <a:uLnTx/>
                <a:uFillTx/>
                <a:ea typeface="Arial Unicode MS" pitchFamily="34" charset="-128"/>
                <a:cs typeface="Arial Unicode MS" pitchFamily="34" charset="-128"/>
              </a:rPr>
              <a:t>商品展示</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ounded Rectangle 33"/>
          <p:cNvSpPr/>
          <p:nvPr/>
        </p:nvSpPr>
        <p:spPr bwMode="gray">
          <a:xfrm>
            <a:off x="17845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smtClean="0">
                <a:ln>
                  <a:noFill/>
                </a:ln>
                <a:effectLst/>
                <a:uLnTx/>
                <a:uFillTx/>
                <a:ea typeface="Arial Unicode MS" pitchFamily="34" charset="-128"/>
                <a:cs typeface="Arial Unicode MS" pitchFamily="34" charset="-128"/>
              </a:rPr>
              <a:t>价格管理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5" name="Rounded Rectangle 34"/>
          <p:cNvSpPr/>
          <p:nvPr/>
        </p:nvSpPr>
        <p:spPr bwMode="gray">
          <a:xfrm>
            <a:off x="17845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促销管理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7" name="Rounded Rectangle 36"/>
          <p:cNvSpPr/>
          <p:nvPr/>
        </p:nvSpPr>
        <p:spPr bwMode="gray">
          <a:xfrm>
            <a:off x="17845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客户管理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8" name="Rounded Rectangle 37"/>
          <p:cNvSpPr/>
          <p:nvPr/>
        </p:nvSpPr>
        <p:spPr bwMode="gray">
          <a:xfrm>
            <a:off x="17845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内容管理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9" name="Rounded Rectangle 38"/>
          <p:cNvSpPr/>
          <p:nvPr/>
        </p:nvSpPr>
        <p:spPr bwMode="gray">
          <a:xfrm>
            <a:off x="17845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支付管理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0" name="Rounded Rectangle 39"/>
          <p:cNvSpPr/>
          <p:nvPr/>
        </p:nvSpPr>
        <p:spPr bwMode="gray">
          <a:xfrm>
            <a:off x="17845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购物车</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Rounded Rectangle 40"/>
          <p:cNvSpPr/>
          <p:nvPr/>
        </p:nvSpPr>
        <p:spPr bwMode="gray">
          <a:xfrm>
            <a:off x="1784500" y="46877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用户</a:t>
            </a: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账号管理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1784500" y="50863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搜索引擎</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3" name="Rounded Rectangle 42"/>
          <p:cNvSpPr/>
          <p:nvPr/>
        </p:nvSpPr>
        <p:spPr bwMode="gray">
          <a:xfrm>
            <a:off x="1784500" y="54848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权限管理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4" name="Rounded Rectangle 43"/>
          <p:cNvSpPr/>
          <p:nvPr/>
        </p:nvSpPr>
        <p:spPr bwMode="gray">
          <a:xfrm>
            <a:off x="32450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店铺管理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5" name="Rounded Rectangle 44"/>
          <p:cNvSpPr/>
          <p:nvPr/>
        </p:nvSpPr>
        <p:spPr bwMode="gray">
          <a:xfrm>
            <a:off x="32450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多渠道管理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6" name="Rounded Rectangle 45"/>
          <p:cNvSpPr/>
          <p:nvPr/>
        </p:nvSpPr>
        <p:spPr bwMode="gray">
          <a:xfrm>
            <a:off x="32450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金融服务管理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Rounded Rectangle 46"/>
          <p:cNvSpPr/>
          <p:nvPr/>
        </p:nvSpPr>
        <p:spPr bwMode="gray">
          <a:xfrm>
            <a:off x="32450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积分通兑规则</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Rounded Rectangle 47"/>
          <p:cNvSpPr/>
          <p:nvPr/>
        </p:nvSpPr>
        <p:spPr bwMode="gray">
          <a:xfrm>
            <a:off x="32450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地图服务管理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Rounded Rectangle 48"/>
          <p:cNvSpPr/>
          <p:nvPr/>
        </p:nvSpPr>
        <p:spPr bwMode="gray">
          <a:xfrm>
            <a:off x="32450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noProof="0" dirty="0" smtClean="0">
                <a:ea typeface="Arial Unicode MS" pitchFamily="34" charset="-128"/>
                <a:cs typeface="Arial Unicode MS" pitchFamily="34" charset="-128"/>
              </a:rPr>
              <a:t>接口管理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Rounded Rectangle 49"/>
          <p:cNvSpPr/>
          <p:nvPr/>
        </p:nvSpPr>
        <p:spPr bwMode="gray">
          <a:xfrm>
            <a:off x="32450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5" name="Rounded Rectangle 54"/>
          <p:cNvSpPr/>
          <p:nvPr/>
        </p:nvSpPr>
        <p:spPr bwMode="gray">
          <a:xfrm>
            <a:off x="47055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主数据管理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Rounded Rectangle 55"/>
          <p:cNvSpPr/>
          <p:nvPr/>
        </p:nvSpPr>
        <p:spPr bwMode="gray">
          <a:xfrm>
            <a:off x="47055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库存管理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7" name="Rounded Rectangle 56"/>
          <p:cNvSpPr/>
          <p:nvPr/>
        </p:nvSpPr>
        <p:spPr bwMode="gray">
          <a:xfrm>
            <a:off x="47055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基准价格管理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8" name="Rounded Rectangle 57"/>
          <p:cNvSpPr/>
          <p:nvPr/>
        </p:nvSpPr>
        <p:spPr bwMode="gray">
          <a:xfrm>
            <a:off x="47055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商品发布管理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9" name="Rounded Rectangle 58"/>
          <p:cNvSpPr/>
          <p:nvPr/>
        </p:nvSpPr>
        <p:spPr bwMode="gray">
          <a:xfrm>
            <a:off x="47055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商品同步管理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0" name="Rounded Rectangle 59"/>
          <p:cNvSpPr/>
          <p:nvPr/>
        </p:nvSpPr>
        <p:spPr bwMode="gray">
          <a:xfrm>
            <a:off x="47055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smtClean="0">
                <a:ln>
                  <a:noFill/>
                </a:ln>
                <a:effectLst/>
                <a:uLnTx/>
                <a:uFillTx/>
                <a:ea typeface="Arial Unicode MS" pitchFamily="34" charset="-128"/>
                <a:cs typeface="Arial Unicode MS" pitchFamily="34" charset="-128"/>
              </a:rPr>
              <a:t>SEO</a:t>
            </a: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管理</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1" name="Rounded Rectangle 60"/>
          <p:cNvSpPr/>
          <p:nvPr/>
        </p:nvSpPr>
        <p:spPr bwMode="gray">
          <a:xfrm>
            <a:off x="47055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品类管理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2" name="Rounded Rectangle 61"/>
          <p:cNvSpPr/>
          <p:nvPr/>
        </p:nvSpPr>
        <p:spPr bwMode="gray">
          <a:xfrm>
            <a:off x="4705500" y="46877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商品资料维护</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3" name="Rounded Rectangle 62"/>
          <p:cNvSpPr/>
          <p:nvPr/>
        </p:nvSpPr>
        <p:spPr bwMode="gray">
          <a:xfrm>
            <a:off x="4705500" y="50863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权限管理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4" name="Rounded Rectangle 63"/>
          <p:cNvSpPr/>
          <p:nvPr/>
        </p:nvSpPr>
        <p:spPr bwMode="gray">
          <a:xfrm>
            <a:off x="4705500" y="54848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6" name="Rounded Rectangle 65"/>
          <p:cNvSpPr/>
          <p:nvPr/>
        </p:nvSpPr>
        <p:spPr bwMode="gray">
          <a:xfrm>
            <a:off x="324000" y="62819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7" name="Rounded Rectangle 66"/>
          <p:cNvSpPr/>
          <p:nvPr/>
        </p:nvSpPr>
        <p:spPr bwMode="gray">
          <a:xfrm>
            <a:off x="1784500" y="58834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9" name="Rounded Rectangle 68"/>
          <p:cNvSpPr/>
          <p:nvPr/>
        </p:nvSpPr>
        <p:spPr bwMode="gray">
          <a:xfrm>
            <a:off x="61660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潜客管理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0" name="Rounded Rectangle 69"/>
          <p:cNvSpPr/>
          <p:nvPr/>
        </p:nvSpPr>
        <p:spPr bwMode="gray">
          <a:xfrm>
            <a:off x="61660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促销规则管理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ounded Rectangle 70"/>
          <p:cNvSpPr/>
          <p:nvPr/>
        </p:nvSpPr>
        <p:spPr bwMode="gray">
          <a:xfrm>
            <a:off x="61660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精准营销</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Rounded Rectangle 71"/>
          <p:cNvSpPr/>
          <p:nvPr/>
        </p:nvSpPr>
        <p:spPr bwMode="gray">
          <a:xfrm>
            <a:off x="61660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促销发布管理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3" name="Rounded Rectangle 72"/>
          <p:cNvSpPr/>
          <p:nvPr/>
        </p:nvSpPr>
        <p:spPr bwMode="gray">
          <a:xfrm>
            <a:off x="61660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权限管理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4" name="Rounded Rectangle 73"/>
          <p:cNvSpPr/>
          <p:nvPr/>
        </p:nvSpPr>
        <p:spPr bwMode="gray">
          <a:xfrm>
            <a:off x="61660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广告系统</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5" name="Rounded Rectangle 74"/>
          <p:cNvSpPr/>
          <p:nvPr/>
        </p:nvSpPr>
        <p:spPr bwMode="gray">
          <a:xfrm>
            <a:off x="61660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活动管理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6" name="Rounded Rectangle 75"/>
          <p:cNvSpPr/>
          <p:nvPr/>
        </p:nvSpPr>
        <p:spPr bwMode="gray">
          <a:xfrm>
            <a:off x="6166000" y="46877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礼包管理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7" name="Rounded Rectangle 76"/>
          <p:cNvSpPr/>
          <p:nvPr/>
        </p:nvSpPr>
        <p:spPr bwMode="gray">
          <a:xfrm>
            <a:off x="6166000" y="50863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咨询公告</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8" name="Rounded Rectangle 77"/>
          <p:cNvSpPr/>
          <p:nvPr/>
        </p:nvSpPr>
        <p:spPr bwMode="gray">
          <a:xfrm>
            <a:off x="6166000" y="54848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9" name="Rounded Rectangle 78"/>
          <p:cNvSpPr/>
          <p:nvPr/>
        </p:nvSpPr>
        <p:spPr bwMode="gray">
          <a:xfrm>
            <a:off x="7626500" y="19035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批发订单</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ounded Rectangle 79"/>
          <p:cNvSpPr/>
          <p:nvPr/>
        </p:nvSpPr>
        <p:spPr bwMode="gray">
          <a:xfrm>
            <a:off x="7626500" y="23020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零售订单</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Rounded Rectangle 80"/>
          <p:cNvSpPr/>
          <p:nvPr/>
        </p:nvSpPr>
        <p:spPr bwMode="gray">
          <a:xfrm>
            <a:off x="7626500" y="27006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订单状态管理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2" name="Rounded Rectangle 81"/>
          <p:cNvSpPr/>
          <p:nvPr/>
        </p:nvSpPr>
        <p:spPr bwMode="gray">
          <a:xfrm>
            <a:off x="7626500" y="30991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寻源逻辑管理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3" name="Rounded Rectangle 82"/>
          <p:cNvSpPr/>
          <p:nvPr/>
        </p:nvSpPr>
        <p:spPr bwMode="gray">
          <a:xfrm>
            <a:off x="7626500" y="34977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订单历史查询</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4" name="Rounded Rectangle 83"/>
          <p:cNvSpPr/>
          <p:nvPr/>
        </p:nvSpPr>
        <p:spPr bwMode="gray">
          <a:xfrm>
            <a:off x="7626500" y="38962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订单录入</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Rounded Rectangle 84"/>
          <p:cNvSpPr/>
          <p:nvPr/>
        </p:nvSpPr>
        <p:spPr bwMode="gray">
          <a:xfrm>
            <a:off x="7626500" y="42948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多渠道订单</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Rounded Rectangle 85"/>
          <p:cNvSpPr/>
          <p:nvPr/>
        </p:nvSpPr>
        <p:spPr bwMode="gray">
          <a:xfrm>
            <a:off x="7626500" y="46933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订单审核</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7" name="Rounded Rectangle 86"/>
          <p:cNvSpPr/>
          <p:nvPr/>
        </p:nvSpPr>
        <p:spPr bwMode="gray">
          <a:xfrm>
            <a:off x="7626500" y="5091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订单取消</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8" name="Rounded Rectangle 87"/>
          <p:cNvSpPr/>
          <p:nvPr/>
        </p:nvSpPr>
        <p:spPr bwMode="gray">
          <a:xfrm>
            <a:off x="7626500" y="5490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90870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站内权限管理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90870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站点管理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Rounded Rectangle 90"/>
          <p:cNvSpPr/>
          <p:nvPr/>
        </p:nvSpPr>
        <p:spPr bwMode="gray">
          <a:xfrm>
            <a:off x="90870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资源管理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2" name="Rounded Rectangle 91"/>
          <p:cNvSpPr/>
          <p:nvPr/>
        </p:nvSpPr>
        <p:spPr bwMode="gray">
          <a:xfrm>
            <a:off x="90870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国家</a:t>
            </a:r>
            <a:r>
              <a:rPr lang="en-US" altLang="zh-CN" sz="1200" kern="0" dirty="0" smtClean="0">
                <a:ea typeface="Arial Unicode MS" pitchFamily="34" charset="-128"/>
                <a:cs typeface="Arial Unicode MS" pitchFamily="34" charset="-128"/>
              </a:rPr>
              <a:t>/</a:t>
            </a:r>
            <a:r>
              <a:rPr lang="zh-CN" altLang="en-US" sz="1200" kern="0" dirty="0" smtClean="0">
                <a:ea typeface="Arial Unicode MS" pitchFamily="34" charset="-128"/>
                <a:cs typeface="Arial Unicode MS" pitchFamily="34" charset="-128"/>
              </a:rPr>
              <a:t>地区管理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90870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单位管理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4" name="Rounded Rectangle 93"/>
          <p:cNvSpPr/>
          <p:nvPr/>
        </p:nvSpPr>
        <p:spPr bwMode="gray">
          <a:xfrm>
            <a:off x="90870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多语言管理</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5" name="Rounded Rectangle 94"/>
          <p:cNvSpPr/>
          <p:nvPr/>
        </p:nvSpPr>
        <p:spPr bwMode="gray">
          <a:xfrm>
            <a:off x="90870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多币种管理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6" name="Rounded Rectangle 95"/>
          <p:cNvSpPr/>
          <p:nvPr/>
        </p:nvSpPr>
        <p:spPr bwMode="gray">
          <a:xfrm>
            <a:off x="9087000" y="46877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支付方式管理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7" name="Rounded Rectangle 96"/>
          <p:cNvSpPr/>
          <p:nvPr/>
        </p:nvSpPr>
        <p:spPr bwMode="gray">
          <a:xfrm>
            <a:off x="9087000" y="50863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渠道接口管理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8" name="Rounded Rectangle 97"/>
          <p:cNvSpPr/>
          <p:nvPr/>
        </p:nvSpPr>
        <p:spPr bwMode="gray">
          <a:xfrm>
            <a:off x="9087000" y="54848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系统监控</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9087000" y="58834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工作流</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9087000" y="62819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1" name="Rounded Rectangle 100"/>
          <p:cNvSpPr/>
          <p:nvPr/>
        </p:nvSpPr>
        <p:spPr bwMode="gray">
          <a:xfrm>
            <a:off x="10547500" y="18979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接口管理</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2" name="Rounded Rectangle 101"/>
          <p:cNvSpPr/>
          <p:nvPr/>
        </p:nvSpPr>
        <p:spPr bwMode="gray">
          <a:xfrm>
            <a:off x="10547500" y="22964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欺诈逻辑配置</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10547500" y="26950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风险预警</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4" name="Rounded Rectangle 103"/>
          <p:cNvSpPr/>
          <p:nvPr/>
        </p:nvSpPr>
        <p:spPr bwMode="gray">
          <a:xfrm>
            <a:off x="10547500" y="30935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人工审核</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5" name="Rounded Rectangle 104"/>
          <p:cNvSpPr/>
          <p:nvPr/>
        </p:nvSpPr>
        <p:spPr bwMode="gray">
          <a:xfrm>
            <a:off x="10547500" y="34921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风险监控</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6" name="Rounded Rectangle 105"/>
          <p:cNvSpPr/>
          <p:nvPr/>
        </p:nvSpPr>
        <p:spPr bwMode="gray">
          <a:xfrm>
            <a:off x="10547500" y="389065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rPr>
              <a:t>征信系统</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7" name="Rounded Rectangle 106"/>
          <p:cNvSpPr/>
          <p:nvPr/>
        </p:nvSpPr>
        <p:spPr bwMode="gray">
          <a:xfrm>
            <a:off x="10547500" y="4289200"/>
            <a:ext cx="1365100" cy="292100"/>
          </a:xfrm>
          <a:prstGeom prst="roundRect">
            <a:avLst/>
          </a:prstGeom>
          <a:solidFill>
            <a:schemeClr val="accent1">
              <a:lumMod val="20000"/>
              <a:lumOff val="80000"/>
            </a:schemeClr>
          </a:solidFill>
          <a:ln w="6350" algn="ctr">
            <a:solidFill>
              <a:schemeClr val="bg2">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200" kern="0" dirty="0" smtClean="0">
                <a:ea typeface="Arial Unicode MS" pitchFamily="34" charset="-128"/>
                <a:cs typeface="Arial Unicode MS" pitchFamily="34" charset="-128"/>
              </a:rPr>
              <a:t>其他功能</a:t>
            </a:r>
            <a:endParaRPr kumimoji="0" lang="en-US" sz="12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414996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zh-CN" altLang="en-US" dirty="0" smtClean="0"/>
              <a:t>电销系统应用架构</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119895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电销系统应用架构</a:t>
            </a:r>
            <a:endParaRPr lang="en-US" dirty="0"/>
          </a:p>
        </p:txBody>
      </p:sp>
      <p:sp>
        <p:nvSpPr>
          <p:cNvPr id="273" name="Diamond 272"/>
          <p:cNvSpPr/>
          <p:nvPr/>
        </p:nvSpPr>
        <p:spPr bwMode="gray">
          <a:xfrm>
            <a:off x="10294289" y="736442"/>
            <a:ext cx="121836" cy="146636"/>
          </a:xfrm>
          <a:prstGeom prst="diamond">
            <a:avLst/>
          </a:prstGeom>
          <a:solidFill>
            <a:srgbClr val="00B050"/>
          </a:solidFill>
          <a:ln w="6350" algn="ctr">
            <a:noFill/>
            <a:miter lim="800000"/>
            <a:headEnd/>
            <a:tailEnd/>
          </a:ln>
        </p:spPr>
        <p:txBody>
          <a:bodyPr lIns="90003" tIns="72001" rIns="90003" bIns="72001" rtlCol="0" anchor="ctr"/>
          <a:lstStyle/>
          <a:p>
            <a:pPr algn="ctr" defTabSz="914401" fontAlgn="base">
              <a:spcBef>
                <a:spcPct val="50000"/>
              </a:spcBef>
              <a:spcAft>
                <a:spcPct val="0"/>
              </a:spcAft>
              <a:buClr>
                <a:srgbClr val="F0AB00"/>
              </a:buClr>
              <a:buSzPct val="80000"/>
            </a:pPr>
            <a:endParaRPr lang="en-US" sz="2400" kern="0" dirty="0">
              <a:latin typeface="微软雅黑" panose="020B0503020204020204" pitchFamily="34" charset="-122"/>
              <a:ea typeface="微软雅黑" panose="020B0503020204020204" pitchFamily="34" charset="-122"/>
              <a:cs typeface="Arial Unicode MS" pitchFamily="34" charset="-128"/>
            </a:endParaRPr>
          </a:p>
        </p:txBody>
      </p:sp>
      <p:sp>
        <p:nvSpPr>
          <p:cNvPr id="255" name="TextBox 254"/>
          <p:cNvSpPr txBox="1"/>
          <p:nvPr/>
        </p:nvSpPr>
        <p:spPr>
          <a:xfrm>
            <a:off x="10359051" y="695580"/>
            <a:ext cx="1394976" cy="246221"/>
          </a:xfrm>
          <a:prstGeom prst="rect">
            <a:avLst/>
          </a:prstGeom>
          <a:noFill/>
        </p:spPr>
        <p:txBody>
          <a:bodyPr wrap="square" lIns="91422" tIns="45710" rIns="91422" bIns="45710" rtlCol="0">
            <a:spAutoFit/>
          </a:bodyPr>
          <a:lstStyle/>
          <a:p>
            <a:pPr fontAlgn="base">
              <a:spcBef>
                <a:spcPct val="50000"/>
              </a:spcBef>
              <a:spcAft>
                <a:spcPct val="0"/>
              </a:spcAft>
              <a:buClr>
                <a:srgbClr val="F0AB00"/>
              </a:buClr>
              <a:buSzPct val="80000"/>
            </a:pPr>
            <a:r>
              <a:rPr lang="en-US" sz="1000" kern="0" dirty="0">
                <a:latin typeface="微软雅黑" panose="020B0503020204020204" pitchFamily="34" charset="-122"/>
                <a:ea typeface="微软雅黑" panose="020B0503020204020204" pitchFamily="34" charset="-122"/>
                <a:cs typeface="Arial Unicode MS" pitchFamily="34" charset="-128"/>
              </a:rPr>
              <a:t>Http Access</a:t>
            </a:r>
          </a:p>
        </p:txBody>
      </p:sp>
      <p:sp>
        <p:nvSpPr>
          <p:cNvPr id="275" name="Diamond 274"/>
          <p:cNvSpPr/>
          <p:nvPr/>
        </p:nvSpPr>
        <p:spPr bwMode="gray">
          <a:xfrm>
            <a:off x="10298130" y="1013041"/>
            <a:ext cx="121836" cy="146636"/>
          </a:xfrm>
          <a:prstGeom prst="diamond">
            <a:avLst/>
          </a:prstGeom>
          <a:solidFill>
            <a:srgbClr val="FF0000"/>
          </a:solidFill>
          <a:ln w="6350" algn="ctr">
            <a:noFill/>
            <a:miter lim="800000"/>
            <a:headEnd/>
            <a:tailEnd/>
          </a:ln>
        </p:spPr>
        <p:txBody>
          <a:bodyPr lIns="90003" tIns="72001" rIns="90003" bIns="72001" rtlCol="0" anchor="ctr"/>
          <a:lstStyle/>
          <a:p>
            <a:pPr algn="ctr" defTabSz="914401" fontAlgn="base">
              <a:spcBef>
                <a:spcPct val="50000"/>
              </a:spcBef>
              <a:spcAft>
                <a:spcPct val="0"/>
              </a:spcAft>
              <a:buClr>
                <a:srgbClr val="F0AB00"/>
              </a:buClr>
              <a:buSzPct val="80000"/>
            </a:pPr>
            <a:endParaRPr lang="en-US" sz="2400" kern="0" dirty="0">
              <a:latin typeface="微软雅黑" panose="020B0503020204020204" pitchFamily="34" charset="-122"/>
              <a:ea typeface="微软雅黑" panose="020B0503020204020204" pitchFamily="34" charset="-122"/>
              <a:cs typeface="Arial Unicode MS" pitchFamily="34" charset="-128"/>
            </a:endParaRPr>
          </a:p>
        </p:txBody>
      </p:sp>
      <p:sp>
        <p:nvSpPr>
          <p:cNvPr id="276" name="TextBox 275"/>
          <p:cNvSpPr txBox="1"/>
          <p:nvPr/>
        </p:nvSpPr>
        <p:spPr>
          <a:xfrm>
            <a:off x="10367199" y="971535"/>
            <a:ext cx="1508191" cy="246221"/>
          </a:xfrm>
          <a:prstGeom prst="rect">
            <a:avLst/>
          </a:prstGeom>
          <a:noFill/>
        </p:spPr>
        <p:txBody>
          <a:bodyPr wrap="square" lIns="91422" tIns="45710" rIns="91422" bIns="45710" rtlCol="0">
            <a:spAutoFit/>
          </a:bodyPr>
          <a:lstStyle/>
          <a:p>
            <a:pPr fontAlgn="base">
              <a:spcBef>
                <a:spcPct val="50000"/>
              </a:spcBef>
              <a:spcAft>
                <a:spcPct val="0"/>
              </a:spcAft>
              <a:buClr>
                <a:srgbClr val="F0AB00"/>
              </a:buClr>
              <a:buSzPct val="80000"/>
            </a:pPr>
            <a:r>
              <a:rPr lang="en-US" sz="1000" kern="0" dirty="0">
                <a:latin typeface="微软雅黑" panose="020B0503020204020204" pitchFamily="34" charset="-122"/>
                <a:ea typeface="微软雅黑" panose="020B0503020204020204" pitchFamily="34" charset="-122"/>
                <a:cs typeface="Arial Unicode MS" pitchFamily="34" charset="-128"/>
              </a:rPr>
              <a:t>Https Access</a:t>
            </a:r>
          </a:p>
        </p:txBody>
      </p:sp>
      <p:grpSp>
        <p:nvGrpSpPr>
          <p:cNvPr id="8" name="Group 7"/>
          <p:cNvGrpSpPr/>
          <p:nvPr/>
        </p:nvGrpSpPr>
        <p:grpSpPr>
          <a:xfrm>
            <a:off x="1158073" y="1356205"/>
            <a:ext cx="9877057" cy="5094518"/>
            <a:chOff x="3370592" y="1365240"/>
            <a:chExt cx="8499978" cy="5094518"/>
          </a:xfrm>
        </p:grpSpPr>
        <p:sp>
          <p:nvSpPr>
            <p:cNvPr id="20" name="Rounded Rectangle 19"/>
            <p:cNvSpPr/>
            <p:nvPr/>
          </p:nvSpPr>
          <p:spPr bwMode="gray">
            <a:xfrm>
              <a:off x="3372604" y="4608011"/>
              <a:ext cx="1717323" cy="1001318"/>
            </a:xfrm>
            <a:prstGeom prst="roundRect">
              <a:avLst>
                <a:gd name="adj" fmla="val 0"/>
              </a:avLst>
            </a:prstGeom>
            <a:solidFill>
              <a:schemeClr val="bg1"/>
            </a:solidFill>
            <a:ln w="6350" algn="ctr">
              <a:solidFill>
                <a:schemeClr val="accent3"/>
              </a:solidFill>
              <a:miter lim="800000"/>
              <a:headEnd/>
              <a:tailEnd/>
            </a:ln>
            <a:effectLst>
              <a:outerShdw blurRad="50800" dist="38100" dir="10800000" algn="r"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en-US" altLang="zh-CN" sz="1100" i="1" u="sng" kern="0" dirty="0" smtClean="0">
                  <a:latin typeface="微软雅黑" panose="020B0503020204020204" pitchFamily="34" charset="-122"/>
                  <a:ea typeface="微软雅黑" panose="020B0503020204020204" pitchFamily="34" charset="-122"/>
                  <a:cs typeface="Arial Unicode MS" pitchFamily="34" charset="-128"/>
                </a:rPr>
                <a:t>CNPC</a:t>
              </a:r>
              <a:r>
                <a:rPr lang="zh-CN" altLang="en-US" sz="1100" i="1" u="sng" kern="0" dirty="0" smtClean="0">
                  <a:latin typeface="微软雅黑" panose="020B0503020204020204" pitchFamily="34" charset="-122"/>
                  <a:ea typeface="微软雅黑" panose="020B0503020204020204" pitchFamily="34" charset="-122"/>
                  <a:cs typeface="Arial Unicode MS" pitchFamily="34" charset="-128"/>
                </a:rPr>
                <a:t>后台</a:t>
              </a:r>
              <a:r>
                <a:rPr lang="zh-CN" altLang="en-US" sz="1100" i="1" u="sng" kern="0" dirty="0">
                  <a:latin typeface="微软雅黑" panose="020B0503020204020204" pitchFamily="34" charset="-122"/>
                  <a:ea typeface="微软雅黑" panose="020B0503020204020204" pitchFamily="34" charset="-122"/>
                  <a:cs typeface="Arial Unicode MS" pitchFamily="34" charset="-128"/>
                </a:rPr>
                <a:t>系统</a:t>
              </a:r>
              <a:endParaRPr lang="en-US" sz="1100" i="1" u="sng" kern="0" dirty="0">
                <a:latin typeface="微软雅黑" panose="020B0503020204020204" pitchFamily="34" charset="-122"/>
                <a:ea typeface="微软雅黑" panose="020B0503020204020204" pitchFamily="34" charset="-122"/>
                <a:cs typeface="Arial Unicode MS" pitchFamily="34" charset="-128"/>
              </a:endParaRPr>
            </a:p>
          </p:txBody>
        </p:sp>
        <p:sp>
          <p:nvSpPr>
            <p:cNvPr id="78" name="Rounded Rectangle 77"/>
            <p:cNvSpPr/>
            <p:nvPr/>
          </p:nvSpPr>
          <p:spPr bwMode="gray">
            <a:xfrm>
              <a:off x="3375038" y="5596977"/>
              <a:ext cx="8495532" cy="862781"/>
            </a:xfrm>
            <a:prstGeom prst="roundRect">
              <a:avLst>
                <a:gd name="adj" fmla="val 0"/>
              </a:avLst>
            </a:prstGeom>
            <a:solidFill>
              <a:schemeClr val="bg1"/>
            </a:solidFill>
            <a:ln w="6350" algn="ctr">
              <a:solidFill>
                <a:schemeClr val="accent3"/>
              </a:solidFill>
              <a:miter lim="800000"/>
              <a:headEnd/>
              <a:tailEnd/>
            </a:ln>
            <a:effectLst>
              <a:outerShdw blurRad="50800" dist="38100" dir="10800000" algn="r"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grpSp>
          <p:nvGrpSpPr>
            <p:cNvPr id="37" name="Group 36"/>
            <p:cNvGrpSpPr/>
            <p:nvPr/>
          </p:nvGrpSpPr>
          <p:grpSpPr>
            <a:xfrm>
              <a:off x="5269819" y="2249576"/>
              <a:ext cx="4820719" cy="2688699"/>
              <a:chOff x="2121182" y="1484966"/>
              <a:chExt cx="4819603" cy="2688077"/>
            </a:xfrm>
          </p:grpSpPr>
          <p:sp>
            <p:nvSpPr>
              <p:cNvPr id="6" name="Rounded Rectangle 5"/>
              <p:cNvSpPr/>
              <p:nvPr/>
            </p:nvSpPr>
            <p:spPr bwMode="gray">
              <a:xfrm>
                <a:off x="2121182" y="1484966"/>
                <a:ext cx="4819603" cy="2688077"/>
              </a:xfrm>
              <a:prstGeom prst="roundRect">
                <a:avLst>
                  <a:gd name="adj" fmla="val 2944"/>
                </a:avLst>
              </a:prstGeom>
              <a:solidFill>
                <a:schemeClr val="accent3">
                  <a:lumMod val="75000"/>
                  <a:alpha val="60000"/>
                </a:schemeClr>
              </a:solidFill>
              <a:ln w="6350" algn="ctr">
                <a:solidFill>
                  <a:schemeClr val="tx2">
                    <a:lumMod val="60000"/>
                    <a:lumOff val="40000"/>
                  </a:schemeClr>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800" b="1" i="1" kern="0" dirty="0" err="1">
                    <a:solidFill>
                      <a:schemeClr val="bg1"/>
                    </a:solidFill>
                    <a:latin typeface="微软雅黑" panose="020B0503020204020204" pitchFamily="34" charset="-122"/>
                    <a:ea typeface="微软雅黑" panose="020B0503020204020204" pitchFamily="34" charset="-122"/>
                    <a:cs typeface="Arial Unicode MS" pitchFamily="34" charset="-128"/>
                  </a:rPr>
                  <a:t>Hybris</a:t>
                </a:r>
                <a:endParaRPr lang="en-US" sz="18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pic>
            <p:nvPicPr>
              <p:cNvPr id="7" name="Picture 6"/>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6505764" y="1546717"/>
                <a:ext cx="369790" cy="412789"/>
              </a:xfrm>
              <a:prstGeom prst="rect">
                <a:avLst/>
              </a:prstGeom>
            </p:spPr>
          </p:pic>
          <p:sp>
            <p:nvSpPr>
              <p:cNvPr id="22" name="Rounded Rectangle 21"/>
              <p:cNvSpPr/>
              <p:nvPr/>
            </p:nvSpPr>
            <p:spPr bwMode="gray">
              <a:xfrm>
                <a:off x="2249145" y="2799879"/>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购物车</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3" name="Rounded Rectangle 22"/>
              <p:cNvSpPr/>
              <p:nvPr/>
            </p:nvSpPr>
            <p:spPr bwMode="gray">
              <a:xfrm>
                <a:off x="2249145" y="2516949"/>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商品管理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5" name="Rounded Rectangle 24"/>
              <p:cNvSpPr/>
              <p:nvPr/>
            </p:nvSpPr>
            <p:spPr bwMode="gray">
              <a:xfrm>
                <a:off x="2249145" y="3089158"/>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altLang="zh-CN"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B2B</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6" name="Rounded Rectangle 25"/>
              <p:cNvSpPr/>
              <p:nvPr/>
            </p:nvSpPr>
            <p:spPr bwMode="gray">
              <a:xfrm>
                <a:off x="4604448" y="3081992"/>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销售推广</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7" name="Rounded Rectangle 16"/>
              <p:cNvSpPr/>
              <p:nvPr/>
            </p:nvSpPr>
            <p:spPr bwMode="gray">
              <a:xfrm>
                <a:off x="3421759" y="2516949"/>
                <a:ext cx="1032387" cy="190362"/>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订单管理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8" name="Rounded Rectangle 17"/>
              <p:cNvSpPr/>
              <p:nvPr/>
            </p:nvSpPr>
            <p:spPr bwMode="gray">
              <a:xfrm>
                <a:off x="3421759" y="2795769"/>
                <a:ext cx="1032387" cy="190364"/>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支付管理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9" name="Rounded Rectangle 18"/>
              <p:cNvSpPr/>
              <p:nvPr/>
            </p:nvSpPr>
            <p:spPr bwMode="gray">
              <a:xfrm>
                <a:off x="3421759" y="3080939"/>
                <a:ext cx="1032387" cy="190364"/>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金融管理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2" name="Rounded Rectangle 11"/>
              <p:cNvSpPr/>
              <p:nvPr/>
            </p:nvSpPr>
            <p:spPr bwMode="gray">
              <a:xfrm>
                <a:off x="4604448" y="2516949"/>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会员管理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3" name="Rounded Rectangle 12"/>
              <p:cNvSpPr/>
              <p:nvPr/>
            </p:nvSpPr>
            <p:spPr bwMode="gray">
              <a:xfrm>
                <a:off x="4604448" y="2802645"/>
                <a:ext cx="1032386" cy="190364"/>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潜客管理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cxnSp>
            <p:nvCxnSpPr>
              <p:cNvPr id="28" name="Straight Connector 27"/>
              <p:cNvCxnSpPr/>
              <p:nvPr/>
            </p:nvCxnSpPr>
            <p:spPr>
              <a:xfrm flipH="1" flipV="1">
                <a:off x="2249145" y="3626308"/>
                <a:ext cx="4578717" cy="7620"/>
              </a:xfrm>
              <a:prstGeom prst="line">
                <a:avLst/>
              </a:prstGeom>
              <a:ln w="28575" cmpd="sng">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2270063" y="2377489"/>
                <a:ext cx="4557799" cy="27714"/>
              </a:xfrm>
              <a:prstGeom prst="line">
                <a:avLst/>
              </a:prstGeom>
              <a:ln w="28575" cmpd="sng">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gray">
              <a:xfrm>
                <a:off x="2257244" y="1834467"/>
                <a:ext cx="1396546" cy="406809"/>
              </a:xfrm>
              <a:prstGeom prst="roundRect">
                <a:avLst/>
              </a:prstGeom>
              <a:solidFill>
                <a:schemeClr val="accent6">
                  <a:lumMod val="40000"/>
                  <a:lumOff val="60000"/>
                  <a:alpha val="30196"/>
                </a:scheme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电销系统前端网站</a:t>
                </a:r>
                <a:endPar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42" name="Rounded Rectangle 41"/>
              <p:cNvSpPr/>
              <p:nvPr/>
            </p:nvSpPr>
            <p:spPr bwMode="gray">
              <a:xfrm>
                <a:off x="5797231" y="2802645"/>
                <a:ext cx="1030632" cy="190364"/>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经销商管理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4" name="Rounded Rectangle 23"/>
              <p:cNvSpPr/>
              <p:nvPr/>
            </p:nvSpPr>
            <p:spPr bwMode="gray">
              <a:xfrm>
                <a:off x="5538654" y="1834467"/>
                <a:ext cx="799470" cy="406809"/>
              </a:xfrm>
              <a:prstGeom prst="roundRect">
                <a:avLst/>
              </a:prstGeom>
              <a:solidFill>
                <a:schemeClr val="accent1">
                  <a:lumMod val="60000"/>
                  <a:lumOff val="40000"/>
                  <a:alpha val="30196"/>
                </a:scheme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经销商管理前台</a:t>
                </a:r>
                <a:endPar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7" name="Rounded Rectangle 26"/>
              <p:cNvSpPr/>
              <p:nvPr/>
            </p:nvSpPr>
            <p:spPr bwMode="gray">
              <a:xfrm>
                <a:off x="5795476" y="2516949"/>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内容管理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9" name="Rounded Rectangle 28"/>
              <p:cNvSpPr/>
              <p:nvPr/>
            </p:nvSpPr>
            <p:spPr bwMode="gray">
              <a:xfrm>
                <a:off x="3751638" y="1834467"/>
                <a:ext cx="799470" cy="406809"/>
              </a:xfrm>
              <a:prstGeom prst="roundRect">
                <a:avLst/>
              </a:prstGeom>
              <a:solidFill>
                <a:srgbClr val="9C277B">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rPr>
                  <a:t>HMC </a:t>
                </a: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前台</a:t>
                </a:r>
                <a:endPar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30" name="Rounded Rectangle 29"/>
              <p:cNvSpPr/>
              <p:nvPr/>
            </p:nvSpPr>
            <p:spPr bwMode="gray">
              <a:xfrm>
                <a:off x="4641336" y="1834467"/>
                <a:ext cx="799470" cy="406809"/>
              </a:xfrm>
              <a:prstGeom prst="roundRect">
                <a:avLst/>
              </a:prstGeom>
              <a:solidFill>
                <a:srgbClr val="9C277B">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rPr>
                  <a:t>HAC </a:t>
                </a: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前台</a:t>
                </a:r>
                <a:endParaRPr lang="en-US" altLang="zh-CN"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31" name="Rounded Rectangle 30"/>
              <p:cNvSpPr/>
              <p:nvPr/>
            </p:nvSpPr>
            <p:spPr bwMode="gray">
              <a:xfrm>
                <a:off x="2249144" y="3738098"/>
                <a:ext cx="4578717" cy="348550"/>
              </a:xfrm>
              <a:prstGeom prst="roundRect">
                <a:avLst/>
              </a:prstGeom>
              <a:solidFill>
                <a:srgbClr val="92D050">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en-US" sz="1000" kern="0" dirty="0" err="1">
                    <a:solidFill>
                      <a:schemeClr val="bg1"/>
                    </a:solidFill>
                    <a:latin typeface="微软雅黑" panose="020B0503020204020204" pitchFamily="34" charset="-122"/>
                    <a:ea typeface="微软雅黑" panose="020B0503020204020204" pitchFamily="34" charset="-122"/>
                    <a:cs typeface="Arial Unicode MS" pitchFamily="34" charset="-128"/>
                  </a:rPr>
                  <a:t>Hybris</a:t>
                </a:r>
                <a:r>
                  <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 </a:t>
                </a: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平台核心架构</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15" name="Group 14"/>
            <p:cNvGrpSpPr/>
            <p:nvPr/>
          </p:nvGrpSpPr>
          <p:grpSpPr>
            <a:xfrm>
              <a:off x="3572519" y="5740071"/>
              <a:ext cx="1272922" cy="566150"/>
              <a:chOff x="893736" y="5588431"/>
              <a:chExt cx="1272627" cy="566019"/>
            </a:xfrm>
          </p:grpSpPr>
          <p:sp>
            <p:nvSpPr>
              <p:cNvPr id="34" name="Rounded Rectangle 33"/>
              <p:cNvSpPr/>
              <p:nvPr/>
            </p:nvSpPr>
            <p:spPr bwMode="gray">
              <a:xfrm>
                <a:off x="893736" y="5588431"/>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主数据</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35" name="Rounded Rectangle 34"/>
              <p:cNvSpPr/>
              <p:nvPr/>
            </p:nvSpPr>
            <p:spPr bwMode="gray">
              <a:xfrm>
                <a:off x="1013857" y="5866405"/>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HOS</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39" name="Group 38"/>
            <p:cNvGrpSpPr/>
            <p:nvPr/>
          </p:nvGrpSpPr>
          <p:grpSpPr>
            <a:xfrm>
              <a:off x="4969779" y="5751468"/>
              <a:ext cx="1272922" cy="566150"/>
              <a:chOff x="893736" y="5588431"/>
              <a:chExt cx="1272627" cy="566019"/>
            </a:xfrm>
          </p:grpSpPr>
          <p:sp>
            <p:nvSpPr>
              <p:cNvPr id="41" name="Rounded Rectangle 40"/>
              <p:cNvSpPr/>
              <p:nvPr/>
            </p:nvSpPr>
            <p:spPr bwMode="gray">
              <a:xfrm>
                <a:off x="893736" y="5588431"/>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经销商信息</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43" name="Rounded Rectangle 42"/>
              <p:cNvSpPr/>
              <p:nvPr/>
            </p:nvSpPr>
            <p:spPr bwMode="gray">
              <a:xfrm>
                <a:off x="1013857" y="5866405"/>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altLang="zh-CN"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ERP</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49" name="Group 48"/>
            <p:cNvGrpSpPr/>
            <p:nvPr/>
          </p:nvGrpSpPr>
          <p:grpSpPr>
            <a:xfrm>
              <a:off x="6599804" y="5759857"/>
              <a:ext cx="2428466" cy="566150"/>
              <a:chOff x="-261540" y="5588431"/>
              <a:chExt cx="2427903" cy="566019"/>
            </a:xfrm>
          </p:grpSpPr>
          <p:sp>
            <p:nvSpPr>
              <p:cNvPr id="50" name="Rounded Rectangle 49"/>
              <p:cNvSpPr/>
              <p:nvPr/>
            </p:nvSpPr>
            <p:spPr bwMode="gray">
              <a:xfrm>
                <a:off x="-261540" y="5588431"/>
                <a:ext cx="2427903"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会员管理</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51" name="Rounded Rectangle 50"/>
              <p:cNvSpPr/>
              <p:nvPr/>
            </p:nvSpPr>
            <p:spPr bwMode="gray">
              <a:xfrm>
                <a:off x="-58609" y="5866405"/>
                <a:ext cx="2104852" cy="223334"/>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CRM</a:t>
                </a:r>
              </a:p>
            </p:txBody>
          </p:sp>
        </p:grpSp>
        <p:grpSp>
          <p:nvGrpSpPr>
            <p:cNvPr id="16" name="Group 15"/>
            <p:cNvGrpSpPr/>
            <p:nvPr/>
          </p:nvGrpSpPr>
          <p:grpSpPr>
            <a:xfrm>
              <a:off x="3370592" y="3631068"/>
              <a:ext cx="1272922" cy="841139"/>
              <a:chOff x="537123" y="4207307"/>
              <a:chExt cx="1272627" cy="840944"/>
            </a:xfrm>
          </p:grpSpPr>
          <p:sp>
            <p:nvSpPr>
              <p:cNvPr id="32" name="Rounded Rectangle 31"/>
              <p:cNvSpPr/>
              <p:nvPr/>
            </p:nvSpPr>
            <p:spPr bwMode="gray">
              <a:xfrm>
                <a:off x="537123" y="4207307"/>
                <a:ext cx="1272627" cy="840944"/>
              </a:xfrm>
              <a:prstGeom prst="roundRect">
                <a:avLst>
                  <a:gd name="adj" fmla="val 2944"/>
                </a:avLst>
              </a:prstGeom>
              <a:solidFill>
                <a:schemeClr val="accent5">
                  <a:lumMod val="75000"/>
                  <a:alpha val="60000"/>
                </a:schemeClr>
              </a:solidFill>
              <a:ln w="6350" algn="ctr">
                <a:solidFill>
                  <a:schemeClr val="accent5">
                    <a:lumMod val="75000"/>
                  </a:schemeClr>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金融平台</a:t>
                </a:r>
                <a:r>
                  <a:rPr lang="en-US" altLang="zh-CN"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 – </a:t>
                </a:r>
                <a:r>
                  <a:rPr lang="zh-CN" altLang="en-US" sz="8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风控、</a:t>
                </a:r>
                <a:r>
                  <a:rPr lang="zh-CN" altLang="en-US" sz="8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贷款</a:t>
                </a:r>
                <a:endParaRPr lang="en-US" sz="8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33" name="Rounded Rectangle 32"/>
              <p:cNvSpPr/>
              <p:nvPr/>
            </p:nvSpPr>
            <p:spPr bwMode="gray">
              <a:xfrm>
                <a:off x="651907" y="4507298"/>
                <a:ext cx="1032386" cy="190363"/>
              </a:xfrm>
              <a:prstGeom prst="roundRect">
                <a:avLst/>
              </a:prstGeom>
              <a:solidFill>
                <a:srgbClr val="FFEFC9">
                  <a:alpha val="30196"/>
                </a:srgbClr>
              </a:solidFill>
              <a:ln w="6350" algn="ctr">
                <a:solidFill>
                  <a:schemeClr val="accent5">
                    <a:lumMod val="75000"/>
                  </a:schemeClr>
                </a:solid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三方征信</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53" name="Rounded Rectangle 52"/>
              <p:cNvSpPr/>
              <p:nvPr/>
            </p:nvSpPr>
            <p:spPr bwMode="gray">
              <a:xfrm>
                <a:off x="651907" y="4773998"/>
                <a:ext cx="1032386" cy="190363"/>
              </a:xfrm>
              <a:prstGeom prst="roundRect">
                <a:avLst/>
              </a:prstGeom>
              <a:solidFill>
                <a:srgbClr val="FFEFC9">
                  <a:alpha val="30196"/>
                </a:srgbClr>
              </a:solidFill>
              <a:ln w="6350" algn="ctr">
                <a:solidFill>
                  <a:schemeClr val="accent5">
                    <a:lumMod val="75000"/>
                  </a:schemeClr>
                </a:solid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金融</a:t>
                </a: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机构</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54" name="Group 53"/>
            <p:cNvGrpSpPr/>
            <p:nvPr/>
          </p:nvGrpSpPr>
          <p:grpSpPr>
            <a:xfrm>
              <a:off x="3572518" y="4890863"/>
              <a:ext cx="1272922" cy="566150"/>
              <a:chOff x="893736" y="5487938"/>
              <a:chExt cx="1272627" cy="566019"/>
            </a:xfrm>
          </p:grpSpPr>
          <p:sp>
            <p:nvSpPr>
              <p:cNvPr id="55" name="Rounded Rectangle 54"/>
              <p:cNvSpPr/>
              <p:nvPr/>
            </p:nvSpPr>
            <p:spPr bwMode="gray">
              <a:xfrm>
                <a:off x="893736" y="5487938"/>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仓储管理</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56" name="Rounded Rectangle 55"/>
              <p:cNvSpPr/>
              <p:nvPr/>
            </p:nvSpPr>
            <p:spPr bwMode="gray">
              <a:xfrm>
                <a:off x="1013857" y="5794487"/>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HOS</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70" name="Group 69"/>
            <p:cNvGrpSpPr/>
            <p:nvPr/>
          </p:nvGrpSpPr>
          <p:grpSpPr>
            <a:xfrm>
              <a:off x="9147848" y="5759857"/>
              <a:ext cx="1272922" cy="566150"/>
              <a:chOff x="893736" y="5588431"/>
              <a:chExt cx="1272627" cy="566019"/>
            </a:xfrm>
          </p:grpSpPr>
          <p:sp>
            <p:nvSpPr>
              <p:cNvPr id="71" name="Rounded Rectangle 70"/>
              <p:cNvSpPr/>
              <p:nvPr/>
            </p:nvSpPr>
            <p:spPr bwMode="gray">
              <a:xfrm>
                <a:off x="893736" y="5588431"/>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订单管理</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72" name="Rounded Rectangle 71"/>
              <p:cNvSpPr/>
              <p:nvPr/>
            </p:nvSpPr>
            <p:spPr bwMode="gray">
              <a:xfrm>
                <a:off x="1013857" y="5866405"/>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ERP</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74" name="Group 73"/>
            <p:cNvGrpSpPr/>
            <p:nvPr/>
          </p:nvGrpSpPr>
          <p:grpSpPr>
            <a:xfrm>
              <a:off x="10540347" y="5759857"/>
              <a:ext cx="1272922" cy="566150"/>
              <a:chOff x="893736" y="5588431"/>
              <a:chExt cx="1272627" cy="566019"/>
            </a:xfrm>
          </p:grpSpPr>
          <p:sp>
            <p:nvSpPr>
              <p:cNvPr id="75" name="Rounded Rectangle 74"/>
              <p:cNvSpPr/>
              <p:nvPr/>
            </p:nvSpPr>
            <p:spPr bwMode="gray">
              <a:xfrm>
                <a:off x="893736" y="5588431"/>
                <a:ext cx="1272627" cy="566019"/>
              </a:xfrm>
              <a:prstGeom prst="roundRect">
                <a:avLst>
                  <a:gd name="adj" fmla="val 2944"/>
                </a:avLst>
              </a:prstGeom>
              <a:solidFill>
                <a:schemeClr val="bg2">
                  <a:lumMod val="50000"/>
                  <a:alpha val="60000"/>
                </a:schemeClr>
              </a:solidFill>
              <a:ln w="6350" algn="ctr">
                <a:solidFill>
                  <a:schemeClr val="accent2"/>
                </a:solidFill>
                <a:prstDash val="dash"/>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数据分析</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76" name="Rounded Rectangle 75"/>
              <p:cNvSpPr/>
              <p:nvPr/>
            </p:nvSpPr>
            <p:spPr bwMode="gray">
              <a:xfrm>
                <a:off x="1013857" y="5866405"/>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大数据平台</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sp>
          <p:nvSpPr>
            <p:cNvPr id="21" name="Rectangle 20"/>
            <p:cNvSpPr/>
            <p:nvPr/>
          </p:nvSpPr>
          <p:spPr bwMode="gray">
            <a:xfrm>
              <a:off x="3382880" y="5574115"/>
              <a:ext cx="1707047" cy="74658"/>
            </a:xfrm>
            <a:prstGeom prst="rect">
              <a:avLst/>
            </a:prstGeom>
            <a:solidFill>
              <a:schemeClr val="bg1"/>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grpSp>
          <p:nvGrpSpPr>
            <p:cNvPr id="158" name="Group 157"/>
            <p:cNvGrpSpPr/>
            <p:nvPr/>
          </p:nvGrpSpPr>
          <p:grpSpPr>
            <a:xfrm>
              <a:off x="10315234" y="2277450"/>
              <a:ext cx="1522795" cy="2688699"/>
              <a:chOff x="7284810" y="2679413"/>
              <a:chExt cx="1522443" cy="2688077"/>
            </a:xfrm>
          </p:grpSpPr>
          <p:sp>
            <p:nvSpPr>
              <p:cNvPr id="80" name="Rounded Rectangle 79"/>
              <p:cNvSpPr/>
              <p:nvPr/>
            </p:nvSpPr>
            <p:spPr bwMode="gray">
              <a:xfrm>
                <a:off x="7284810" y="2679413"/>
                <a:ext cx="1522443" cy="2688077"/>
              </a:xfrm>
              <a:prstGeom prst="roundRect">
                <a:avLst>
                  <a:gd name="adj" fmla="val 0"/>
                </a:avLst>
              </a:prstGeom>
              <a:solidFill>
                <a:schemeClr val="bg1"/>
              </a:solidFill>
              <a:ln w="6350" algn="ctr">
                <a:solidFill>
                  <a:schemeClr val="accent3"/>
                </a:solidFill>
                <a:miter lim="800000"/>
                <a:headEnd/>
                <a:tailEnd/>
              </a:ln>
              <a:effectLst>
                <a:outerShdw blurRad="50800" dist="38100" dir="10800000" algn="r" rotWithShape="0">
                  <a:prstClr val="black">
                    <a:alpha val="40000"/>
                  </a:prstClr>
                </a:outerShdw>
              </a:effectLst>
            </p:spPr>
            <p:txBody>
              <a:bodyPr lIns="90021" tIns="72017" rIns="90021" bIns="72017" rtlCol="0" anchor="t" anchorCtr="0"/>
              <a:lstStyle/>
              <a:p>
                <a:pPr defTabSz="914401" fontAlgn="base">
                  <a:spcBef>
                    <a:spcPct val="50000"/>
                  </a:spcBef>
                  <a:spcAft>
                    <a:spcPct val="0"/>
                  </a:spcAft>
                  <a:buClr>
                    <a:srgbClr val="F0AB00"/>
                  </a:buClr>
                  <a:buSzPct val="80000"/>
                </a:pPr>
                <a:r>
                  <a:rPr lang="en-US" sz="1100" i="1" u="sng" kern="0" dirty="0" smtClean="0">
                    <a:latin typeface="微软雅黑" panose="020B0503020204020204" pitchFamily="34" charset="-122"/>
                    <a:ea typeface="微软雅黑" panose="020B0503020204020204" pitchFamily="34" charset="-122"/>
                    <a:cs typeface="Arial Unicode MS" pitchFamily="34" charset="-128"/>
                  </a:rPr>
                  <a:t>CNPC </a:t>
                </a:r>
                <a:r>
                  <a:rPr lang="zh-CN" altLang="en-US" sz="1100" i="1" u="sng" kern="0" dirty="0">
                    <a:latin typeface="微软雅黑" panose="020B0503020204020204" pitchFamily="34" charset="-122"/>
                    <a:ea typeface="微软雅黑" panose="020B0503020204020204" pitchFamily="34" charset="-122"/>
                    <a:cs typeface="Arial Unicode MS" pitchFamily="34" charset="-128"/>
                  </a:rPr>
                  <a:t>其他平台</a:t>
                </a:r>
                <a:r>
                  <a:rPr lang="en-US" sz="1100" i="1" u="sng" kern="0" dirty="0">
                    <a:solidFill>
                      <a:schemeClr val="bg1"/>
                    </a:solidFill>
                    <a:latin typeface="微软雅黑" panose="020B0503020204020204" pitchFamily="34" charset="-122"/>
                    <a:ea typeface="微软雅黑" panose="020B0503020204020204" pitchFamily="34" charset="-122"/>
                    <a:cs typeface="Arial Unicode MS" pitchFamily="34" charset="-128"/>
                  </a:rPr>
                  <a:t>l</a:t>
                </a:r>
              </a:p>
            </p:txBody>
          </p:sp>
          <p:grpSp>
            <p:nvGrpSpPr>
              <p:cNvPr id="58" name="Group 57"/>
              <p:cNvGrpSpPr/>
              <p:nvPr/>
            </p:nvGrpSpPr>
            <p:grpSpPr>
              <a:xfrm>
                <a:off x="7413856" y="3355175"/>
                <a:ext cx="1272627" cy="566019"/>
                <a:chOff x="893736" y="5918553"/>
                <a:chExt cx="1272627" cy="566019"/>
              </a:xfrm>
            </p:grpSpPr>
            <p:sp>
              <p:nvSpPr>
                <p:cNvPr id="59" name="Rounded Rectangle 58"/>
                <p:cNvSpPr/>
                <p:nvPr/>
              </p:nvSpPr>
              <p:spPr bwMode="gray">
                <a:xfrm>
                  <a:off x="893736" y="5918553"/>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加油卡</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60" name="Rounded Rectangle 59"/>
                <p:cNvSpPr/>
                <p:nvPr/>
              </p:nvSpPr>
              <p:spPr bwMode="gray">
                <a:xfrm>
                  <a:off x="1013857" y="6196527"/>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卡及客户管理</a:t>
                  </a:r>
                  <a:endParaRPr lang="en-US" sz="1000"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nvGrpSpPr>
              <p:cNvPr id="66" name="Group 65"/>
              <p:cNvGrpSpPr/>
              <p:nvPr/>
            </p:nvGrpSpPr>
            <p:grpSpPr>
              <a:xfrm>
                <a:off x="7413856" y="4364075"/>
                <a:ext cx="1272627" cy="566019"/>
                <a:chOff x="893736" y="5309097"/>
                <a:chExt cx="1272627" cy="566019"/>
              </a:xfrm>
            </p:grpSpPr>
            <p:sp>
              <p:nvSpPr>
                <p:cNvPr id="67" name="Rounded Rectangle 66"/>
                <p:cNvSpPr/>
                <p:nvPr/>
              </p:nvSpPr>
              <p:spPr bwMode="gray">
                <a:xfrm>
                  <a:off x="893736" y="5309097"/>
                  <a:ext cx="1272627" cy="566019"/>
                </a:xfrm>
                <a:prstGeom prst="roundRect">
                  <a:avLst>
                    <a:gd name="adj" fmla="val 2944"/>
                  </a:avLst>
                </a:prstGeom>
                <a:solidFill>
                  <a:schemeClr val="bg2">
                    <a:lumMod val="50000"/>
                    <a:alpha val="60000"/>
                  </a:schemeClr>
                </a:solidFill>
                <a:ln w="6350" algn="ctr">
                  <a:solidFill>
                    <a:schemeClr val="accent2"/>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CNPC– </a:t>
                  </a: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服务体系</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68" name="Rounded Rectangle 67"/>
                <p:cNvSpPr/>
                <p:nvPr/>
              </p:nvSpPr>
              <p:spPr bwMode="gray">
                <a:xfrm>
                  <a:off x="1013857" y="5587071"/>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i="1" kern="0" dirty="0">
                      <a:solidFill>
                        <a:schemeClr val="bg1"/>
                      </a:solidFill>
                      <a:latin typeface="微软雅黑" panose="020B0503020204020204" pitchFamily="34" charset="-122"/>
                      <a:ea typeface="微软雅黑" panose="020B0503020204020204" pitchFamily="34" charset="-122"/>
                      <a:cs typeface="Arial Unicode MS" pitchFamily="34" charset="-128"/>
                    </a:rPr>
                    <a:t>呼叫中心</a:t>
                  </a:r>
                  <a:endParaRPr lang="en-US" sz="1000"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grpSp>
        <p:grpSp>
          <p:nvGrpSpPr>
            <p:cNvPr id="188" name="Group 187"/>
            <p:cNvGrpSpPr/>
            <p:nvPr/>
          </p:nvGrpSpPr>
          <p:grpSpPr>
            <a:xfrm>
              <a:off x="6431212" y="1368694"/>
              <a:ext cx="3235418" cy="472744"/>
              <a:chOff x="3798089" y="1293536"/>
              <a:chExt cx="3234669" cy="472635"/>
            </a:xfrm>
          </p:grpSpPr>
          <p:sp>
            <p:nvSpPr>
              <p:cNvPr id="89" name="Rounded Rectangle 88"/>
              <p:cNvSpPr/>
              <p:nvPr/>
            </p:nvSpPr>
            <p:spPr bwMode="gray">
              <a:xfrm>
                <a:off x="3798089" y="1293536"/>
                <a:ext cx="3234669" cy="472635"/>
              </a:xfrm>
              <a:prstGeom prst="roundRect">
                <a:avLst>
                  <a:gd name="adj" fmla="val 2944"/>
                </a:avLst>
              </a:prstGeom>
              <a:solidFill>
                <a:srgbClr val="9E3039">
                  <a:alpha val="29000"/>
                </a:srgbClr>
              </a:solidFill>
              <a:ln w="6350" algn="ctr">
                <a:solidFill>
                  <a:schemeClr val="tx2">
                    <a:lumMod val="50000"/>
                  </a:schemeClr>
                </a:solidFill>
                <a:prstDash val="solid"/>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第三方互联网平台</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90" name="Rounded Rectangle 89"/>
              <p:cNvSpPr/>
              <p:nvPr/>
            </p:nvSpPr>
            <p:spPr bwMode="gray">
              <a:xfrm>
                <a:off x="3912378" y="1507748"/>
                <a:ext cx="1057549" cy="197259"/>
              </a:xfrm>
              <a:prstGeom prst="roundRect">
                <a:avLst/>
              </a:prstGeom>
              <a:solidFill>
                <a:schemeClr val="accent1">
                  <a:lumMod val="75000"/>
                  <a:alpha val="30196"/>
                </a:schemeClr>
              </a:solidFill>
              <a:ln w="6350" algn="ctr">
                <a:solidFill>
                  <a:schemeClr val="accent5">
                    <a:lumMod val="75000"/>
                  </a:schemeClr>
                </a:solidFill>
                <a:prstDash val="solid"/>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天猫</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92" name="Rounded Rectangle 91"/>
              <p:cNvSpPr/>
              <p:nvPr/>
            </p:nvSpPr>
            <p:spPr bwMode="gray">
              <a:xfrm>
                <a:off x="6150115" y="1509793"/>
                <a:ext cx="747711" cy="183911"/>
              </a:xfrm>
              <a:prstGeom prst="roundRect">
                <a:avLst/>
              </a:prstGeom>
              <a:solidFill>
                <a:schemeClr val="accent1">
                  <a:lumMod val="75000"/>
                  <a:alpha val="30196"/>
                </a:schemeClr>
              </a:solidFill>
              <a:ln w="6350" algn="ctr">
                <a:solidFill>
                  <a:schemeClr val="accent5">
                    <a:lumMod val="75000"/>
                  </a:schemeClr>
                </a:solidFill>
                <a:prstDash val="solid"/>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京东</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sp>
          <p:nvSpPr>
            <p:cNvPr id="1027" name="TextBox 1026"/>
            <p:cNvSpPr txBox="1"/>
            <p:nvPr/>
          </p:nvSpPr>
          <p:spPr>
            <a:xfrm>
              <a:off x="4791912" y="4979981"/>
              <a:ext cx="762164"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仓储信息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039" name="Straight Connector 1038"/>
            <p:cNvCxnSpPr/>
            <p:nvPr/>
          </p:nvCxnSpPr>
          <p:spPr>
            <a:xfrm>
              <a:off x="5142546" y="4301858"/>
              <a:ext cx="1272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a:endCxn id="1027" idx="2"/>
            </p:cNvCxnSpPr>
            <p:nvPr/>
          </p:nvCxnSpPr>
          <p:spPr>
            <a:xfrm>
              <a:off x="5142547" y="4301858"/>
              <a:ext cx="30447" cy="92434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1027" idx="2"/>
              <a:endCxn id="55" idx="3"/>
            </p:cNvCxnSpPr>
            <p:nvPr/>
          </p:nvCxnSpPr>
          <p:spPr>
            <a:xfrm flipH="1" flipV="1">
              <a:off x="4845440" y="5173938"/>
              <a:ext cx="327554" cy="522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372604" y="2432611"/>
              <a:ext cx="1272922" cy="1065908"/>
              <a:chOff x="537123" y="3982590"/>
              <a:chExt cx="1272627" cy="1065661"/>
            </a:xfrm>
          </p:grpSpPr>
          <p:sp>
            <p:nvSpPr>
              <p:cNvPr id="128" name="Rounded Rectangle 127"/>
              <p:cNvSpPr/>
              <p:nvPr/>
            </p:nvSpPr>
            <p:spPr bwMode="gray">
              <a:xfrm>
                <a:off x="537123" y="3982590"/>
                <a:ext cx="1272627" cy="1065661"/>
              </a:xfrm>
              <a:prstGeom prst="roundRect">
                <a:avLst>
                  <a:gd name="adj" fmla="val 2944"/>
                </a:avLst>
              </a:prstGeom>
              <a:solidFill>
                <a:srgbClr val="002060">
                  <a:alpha val="38000"/>
                </a:srgbClr>
              </a:solidFill>
              <a:ln w="6350" algn="ctr">
                <a:solidFill>
                  <a:schemeClr val="tx2">
                    <a:lumMod val="60000"/>
                    <a:lumOff val="40000"/>
                  </a:schemeClr>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第三方支付平台</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29" name="Rounded Rectangle 128"/>
              <p:cNvSpPr/>
              <p:nvPr/>
            </p:nvSpPr>
            <p:spPr bwMode="gray">
              <a:xfrm>
                <a:off x="651907" y="4507298"/>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支付宝</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31" name="Rounded Rectangle 130"/>
              <p:cNvSpPr/>
              <p:nvPr/>
            </p:nvSpPr>
            <p:spPr bwMode="gray">
              <a:xfrm>
                <a:off x="651907" y="4773998"/>
                <a:ext cx="1032386" cy="190363"/>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微信支付</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sp>
          <p:nvSpPr>
            <p:cNvPr id="132" name="Rounded Rectangle 131"/>
            <p:cNvSpPr/>
            <p:nvPr/>
          </p:nvSpPr>
          <p:spPr bwMode="gray">
            <a:xfrm>
              <a:off x="3463113" y="2678891"/>
              <a:ext cx="1032625" cy="190407"/>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银联支付</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0781" y="3239839"/>
              <a:ext cx="169750" cy="169750"/>
            </a:xfrm>
            <a:prstGeom prst="rect">
              <a:avLst/>
            </a:prstGeom>
          </p:spPr>
        </p:pic>
        <p:pic>
          <p:nvPicPr>
            <p:cNvPr id="141" name="Picture 1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0781" y="3004184"/>
              <a:ext cx="290197" cy="100068"/>
            </a:xfrm>
            <a:prstGeom prst="rect">
              <a:avLst/>
            </a:prstGeom>
          </p:spPr>
        </p:pic>
        <p:pic>
          <p:nvPicPr>
            <p:cNvPr id="102" name="Picture 16" descr="http://cn.unionpay.com/images/images2014/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80781" y="2725783"/>
              <a:ext cx="370010" cy="90447"/>
            </a:xfrm>
            <a:prstGeom prst="rect">
              <a:avLst/>
            </a:prstGeom>
            <a:noFill/>
            <a:extLst>
              <a:ext uri="{909E8E84-426E-40dd-AFC4-6F175D3DCCD1}">
                <a14:hiddenFill xmlns="" xmlns:a14="http://schemas.microsoft.com/office/drawing/2010/main">
                  <a:solidFill>
                    <a:srgbClr val="FFFFFF"/>
                  </a:solidFill>
                </a14:hiddenFill>
              </a:ext>
            </a:extLst>
          </p:spPr>
        </p:pic>
        <p:sp>
          <p:nvSpPr>
            <p:cNvPr id="154" name="TextBox 153"/>
            <p:cNvSpPr txBox="1"/>
            <p:nvPr/>
          </p:nvSpPr>
          <p:spPr>
            <a:xfrm>
              <a:off x="4640604" y="2516453"/>
              <a:ext cx="74096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支付请求</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14" name="Straight Arrow Connector 113"/>
            <p:cNvCxnSpPr/>
            <p:nvPr/>
          </p:nvCxnSpPr>
          <p:spPr>
            <a:xfrm flipH="1">
              <a:off x="4643514" y="2692987"/>
              <a:ext cx="626304"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4656128" y="3224201"/>
              <a:ext cx="61369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664488" y="3061716"/>
              <a:ext cx="74096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反馈</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sp>
          <p:nvSpPr>
            <p:cNvPr id="161" name="TextBox 160"/>
            <p:cNvSpPr txBox="1"/>
            <p:nvPr/>
          </p:nvSpPr>
          <p:spPr>
            <a:xfrm>
              <a:off x="4685968" y="3779700"/>
              <a:ext cx="74096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服务调用</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22" name="Straight Connector 121"/>
            <p:cNvCxnSpPr/>
            <p:nvPr/>
          </p:nvCxnSpPr>
          <p:spPr>
            <a:xfrm>
              <a:off x="5381566" y="4922523"/>
              <a:ext cx="0" cy="571001"/>
            </a:xfrm>
            <a:prstGeom prst="line">
              <a:avLst/>
            </a:prstGeom>
            <a:ln w="63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21" idx="0"/>
            </p:cNvCxnSpPr>
            <p:nvPr/>
          </p:nvCxnSpPr>
          <p:spPr>
            <a:xfrm flipH="1">
              <a:off x="4236404" y="5493523"/>
              <a:ext cx="1136764" cy="8059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1" idx="0"/>
              <a:endCxn id="34" idx="0"/>
            </p:cNvCxnSpPr>
            <p:nvPr/>
          </p:nvCxnSpPr>
          <p:spPr>
            <a:xfrm flipH="1">
              <a:off x="4208981" y="5574114"/>
              <a:ext cx="27423" cy="165956"/>
            </a:xfrm>
            <a:prstGeom prst="straightConnector1">
              <a:avLst/>
            </a:prstGeom>
            <a:ln w="63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4317246" y="5542412"/>
              <a:ext cx="1125036"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主数据同步</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49" name="Straight Arrow Connector 148"/>
            <p:cNvCxnSpPr/>
            <p:nvPr/>
          </p:nvCxnSpPr>
          <p:spPr>
            <a:xfrm flipV="1">
              <a:off x="5606239" y="4922523"/>
              <a:ext cx="0" cy="81754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5520487" y="5274735"/>
              <a:ext cx="782208"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经销商信息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52" name="Straight Arrow Connector 151"/>
            <p:cNvCxnSpPr/>
            <p:nvPr/>
          </p:nvCxnSpPr>
          <p:spPr>
            <a:xfrm flipH="1" flipV="1">
              <a:off x="6999309" y="4922522"/>
              <a:ext cx="1" cy="837334"/>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6725130" y="5202469"/>
              <a:ext cx="782915" cy="400110"/>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潜客</a:t>
              </a:r>
              <a:r>
                <a:rPr lang="en-US" altLang="zh-CN" sz="1000" kern="0" dirty="0">
                  <a:latin typeface="微软雅黑" panose="020B0503020204020204" pitchFamily="34" charset="-122"/>
                  <a:ea typeface="微软雅黑" panose="020B0503020204020204" pitchFamily="34" charset="-122"/>
                  <a:cs typeface="Arial Unicode MS" pitchFamily="34" charset="-128"/>
                </a:rPr>
                <a:t>/</a:t>
              </a:r>
              <a:r>
                <a:rPr lang="zh-CN" altLang="en-US" sz="1000" kern="0" dirty="0">
                  <a:latin typeface="微软雅黑" panose="020B0503020204020204" pitchFamily="34" charset="-122"/>
                  <a:ea typeface="微软雅黑" panose="020B0503020204020204" pitchFamily="34" charset="-122"/>
                  <a:cs typeface="Arial Unicode MS" pitchFamily="34" charset="-128"/>
                </a:rPr>
                <a:t>客户信息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55" name="Straight Arrow Connector 154"/>
            <p:cNvCxnSpPr/>
            <p:nvPr/>
          </p:nvCxnSpPr>
          <p:spPr>
            <a:xfrm flipH="1">
              <a:off x="8386478" y="4971992"/>
              <a:ext cx="5331" cy="816641"/>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7850830" y="5265871"/>
              <a:ext cx="1103869"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会员积分信息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81" name="Straight Arrow Connector 180"/>
            <p:cNvCxnSpPr>
              <a:stCxn id="59" idx="1"/>
            </p:cNvCxnSpPr>
            <p:nvPr/>
          </p:nvCxnSpPr>
          <p:spPr>
            <a:xfrm flipH="1" flipV="1">
              <a:off x="10090537" y="3231408"/>
              <a:ext cx="353773" cy="5037"/>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67" idx="1"/>
            </p:cNvCxnSpPr>
            <p:nvPr/>
          </p:nvCxnSpPr>
          <p:spPr>
            <a:xfrm flipH="1">
              <a:off x="10090537" y="4245575"/>
              <a:ext cx="353773" cy="7668"/>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10033535" y="4007267"/>
              <a:ext cx="534175"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数据流</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sp>
          <p:nvSpPr>
            <p:cNvPr id="229" name="TextBox 228"/>
            <p:cNvSpPr txBox="1"/>
            <p:nvPr/>
          </p:nvSpPr>
          <p:spPr>
            <a:xfrm>
              <a:off x="10066348" y="2961260"/>
              <a:ext cx="534175"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数据流</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91" name="Straight Arrow Connector 190"/>
            <p:cNvCxnSpPr>
              <a:stCxn id="90" idx="2"/>
            </p:cNvCxnSpPr>
            <p:nvPr/>
          </p:nvCxnSpPr>
          <p:spPr>
            <a:xfrm>
              <a:off x="7074425" y="1780259"/>
              <a:ext cx="165431" cy="451530"/>
            </a:xfrm>
            <a:prstGeom prst="straightConnector1">
              <a:avLst/>
            </a:prstGeom>
            <a:ln w="63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92" idx="2"/>
            </p:cNvCxnSpPr>
            <p:nvPr/>
          </p:nvCxnSpPr>
          <p:spPr>
            <a:xfrm flipH="1">
              <a:off x="8836563" y="1768954"/>
              <a:ext cx="321163" cy="235666"/>
            </a:xfrm>
            <a:prstGeom prst="line">
              <a:avLst/>
            </a:prstGeom>
            <a:ln w="635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7625308" y="2004620"/>
              <a:ext cx="1211254"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7625308" y="2004621"/>
              <a:ext cx="0" cy="233523"/>
            </a:xfrm>
            <a:prstGeom prst="straightConnector1">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6900541" y="1920742"/>
              <a:ext cx="336351" cy="215444"/>
            </a:xfrm>
            <a:prstGeom prst="rect">
              <a:avLst/>
            </a:prstGeom>
            <a:solidFill>
              <a:schemeClr val="accent4">
                <a:lumMod val="20000"/>
                <a:lumOff val="80000"/>
              </a:schemeClr>
            </a:solidFill>
            <a:ln>
              <a:solidFill>
                <a:schemeClr val="accent6">
                  <a:lumMod val="40000"/>
                  <a:lumOff val="60000"/>
                </a:schemeClr>
              </a:solidFill>
              <a:prstDash val="dash"/>
            </a:ln>
          </p:spPr>
          <p:txBody>
            <a:bodyPr wrap="square" rtlCol="0">
              <a:spAutoFit/>
            </a:bodyPr>
            <a:lstStyle/>
            <a:p>
              <a:pPr algn="ctr" fontAlgn="base">
                <a:spcBef>
                  <a:spcPct val="50000"/>
                </a:spcBef>
                <a:spcAft>
                  <a:spcPct val="0"/>
                </a:spcAft>
                <a:buClr>
                  <a:srgbClr val="F0AB00"/>
                </a:buClr>
                <a:buSzPct val="80000"/>
              </a:pPr>
              <a:r>
                <a:rPr lang="en-US" sz="800" kern="0" dirty="0">
                  <a:latin typeface="微软雅黑" panose="020B0503020204020204" pitchFamily="34" charset="-122"/>
                  <a:ea typeface="微软雅黑" panose="020B0503020204020204" pitchFamily="34" charset="-122"/>
                  <a:cs typeface="Arial Unicode MS" pitchFamily="34" charset="-128"/>
                </a:rPr>
                <a:t>MQ</a:t>
              </a:r>
            </a:p>
          </p:txBody>
        </p:sp>
        <p:sp>
          <p:nvSpPr>
            <p:cNvPr id="246" name="TextBox 245"/>
            <p:cNvSpPr txBox="1"/>
            <p:nvPr/>
          </p:nvSpPr>
          <p:spPr>
            <a:xfrm>
              <a:off x="7998874" y="1937360"/>
              <a:ext cx="336351" cy="215444"/>
            </a:xfrm>
            <a:prstGeom prst="rect">
              <a:avLst/>
            </a:prstGeom>
            <a:solidFill>
              <a:schemeClr val="accent4">
                <a:lumMod val="20000"/>
                <a:lumOff val="80000"/>
              </a:schemeClr>
            </a:solidFill>
            <a:ln>
              <a:solidFill>
                <a:schemeClr val="accent6">
                  <a:lumMod val="40000"/>
                  <a:lumOff val="60000"/>
                </a:schemeClr>
              </a:solidFill>
              <a:prstDash val="dash"/>
            </a:ln>
          </p:spPr>
          <p:txBody>
            <a:bodyPr wrap="square" rtlCol="0">
              <a:spAutoFit/>
            </a:bodyPr>
            <a:lstStyle/>
            <a:p>
              <a:pPr algn="ctr" fontAlgn="base">
                <a:spcBef>
                  <a:spcPct val="50000"/>
                </a:spcBef>
                <a:spcAft>
                  <a:spcPct val="0"/>
                </a:spcAft>
                <a:buClr>
                  <a:srgbClr val="F0AB00"/>
                </a:buClr>
                <a:buSzPct val="80000"/>
              </a:pPr>
              <a:r>
                <a:rPr lang="en-US" sz="800" kern="0" dirty="0">
                  <a:latin typeface="微软雅黑" panose="020B0503020204020204" pitchFamily="34" charset="-122"/>
                  <a:ea typeface="微软雅黑" panose="020B0503020204020204" pitchFamily="34" charset="-122"/>
                  <a:cs typeface="Arial Unicode MS" pitchFamily="34" charset="-128"/>
                </a:rPr>
                <a:t>MQ</a:t>
              </a:r>
            </a:p>
          </p:txBody>
        </p:sp>
        <p:cxnSp>
          <p:nvCxnSpPr>
            <p:cNvPr id="241" name="Straight Arrow Connector 240"/>
            <p:cNvCxnSpPr>
              <a:endCxn id="71" idx="0"/>
            </p:cNvCxnSpPr>
            <p:nvPr/>
          </p:nvCxnSpPr>
          <p:spPr>
            <a:xfrm>
              <a:off x="9784308" y="4922522"/>
              <a:ext cx="1" cy="8373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9198674" y="5274735"/>
              <a:ext cx="691378"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订单</a:t>
              </a:r>
              <a:r>
                <a:rPr lang="en-US" altLang="zh-CN" sz="1000" kern="0" dirty="0">
                  <a:latin typeface="微软雅黑" panose="020B0503020204020204" pitchFamily="34" charset="-122"/>
                  <a:ea typeface="微软雅黑" panose="020B0503020204020204" pitchFamily="34" charset="-122"/>
                  <a:cs typeface="Arial Unicode MS" pitchFamily="34" charset="-128"/>
                </a:rPr>
                <a:t>/</a:t>
              </a:r>
              <a:r>
                <a:rPr lang="zh-CN" altLang="en-US" sz="1000" kern="0" dirty="0">
                  <a:latin typeface="微软雅黑" panose="020B0503020204020204" pitchFamily="34" charset="-122"/>
                  <a:ea typeface="微软雅黑" panose="020B0503020204020204" pitchFamily="34" charset="-122"/>
                  <a:cs typeface="Arial Unicode MS" pitchFamily="34" charset="-128"/>
                </a:rPr>
                <a:t>状态</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grpSp>
          <p:nvGrpSpPr>
            <p:cNvPr id="242" name="Group 241"/>
            <p:cNvGrpSpPr/>
            <p:nvPr/>
          </p:nvGrpSpPr>
          <p:grpSpPr>
            <a:xfrm>
              <a:off x="3370593" y="1375773"/>
              <a:ext cx="2932102" cy="462558"/>
              <a:chOff x="374568" y="1375454"/>
              <a:chExt cx="2887783" cy="462451"/>
            </a:xfrm>
          </p:grpSpPr>
          <p:grpSp>
            <p:nvGrpSpPr>
              <p:cNvPr id="250" name="Group 249"/>
              <p:cNvGrpSpPr/>
              <p:nvPr/>
            </p:nvGrpSpPr>
            <p:grpSpPr>
              <a:xfrm>
                <a:off x="374568" y="1375454"/>
                <a:ext cx="2887783" cy="462451"/>
                <a:chOff x="537123" y="4069653"/>
                <a:chExt cx="2887783" cy="462451"/>
              </a:xfrm>
            </p:grpSpPr>
            <p:sp>
              <p:nvSpPr>
                <p:cNvPr id="251" name="Rounded Rectangle 250"/>
                <p:cNvSpPr/>
                <p:nvPr/>
              </p:nvSpPr>
              <p:spPr bwMode="gray">
                <a:xfrm>
                  <a:off x="537123" y="4069653"/>
                  <a:ext cx="2887783" cy="462451"/>
                </a:xfrm>
                <a:prstGeom prst="roundRect">
                  <a:avLst>
                    <a:gd name="adj" fmla="val 2944"/>
                  </a:avLst>
                </a:prstGeom>
                <a:solidFill>
                  <a:schemeClr val="tx1">
                    <a:lumMod val="65000"/>
                    <a:lumOff val="35000"/>
                    <a:alpha val="38000"/>
                  </a:scheme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地区公司应用</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52" name="Rounded Rectangle 251"/>
                <p:cNvSpPr/>
                <p:nvPr/>
              </p:nvSpPr>
              <p:spPr bwMode="gray">
                <a:xfrm>
                  <a:off x="737396" y="4273087"/>
                  <a:ext cx="1221654" cy="190363"/>
                </a:xfrm>
                <a:prstGeom prst="roundRect">
                  <a:avLst/>
                </a:prstGeom>
                <a:solidFill>
                  <a:schemeClr val="accent4">
                    <a:lumMod val="75000"/>
                    <a:alpha val="30196"/>
                  </a:scheme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微信公众号</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sp>
            <p:nvSpPr>
              <p:cNvPr id="254" name="Rounded Rectangle 253"/>
              <p:cNvSpPr/>
              <p:nvPr/>
            </p:nvSpPr>
            <p:spPr bwMode="gray">
              <a:xfrm>
                <a:off x="1927553" y="1578888"/>
                <a:ext cx="1221654" cy="190363"/>
              </a:xfrm>
              <a:prstGeom prst="roundRect">
                <a:avLst/>
              </a:prstGeom>
              <a:solidFill>
                <a:schemeClr val="accent4">
                  <a:lumMod val="75000"/>
                  <a:alpha val="30196"/>
                </a:schemeClr>
              </a:solidFill>
              <a:ln w="6350" algn="ctr">
                <a:noFill/>
                <a:miter lim="800000"/>
                <a:headEnd/>
                <a:tailEnd/>
              </a:ln>
              <a:effectLst>
                <a:outerShdw blurRad="50800" dist="38100" dir="2700000" algn="tl" rotWithShape="0">
                  <a:prstClr val="black">
                    <a:alpha val="40000"/>
                  </a:prstClr>
                </a:outerShdw>
              </a:effectLst>
            </p:spPr>
            <p:txBody>
              <a:bodyPr lIns="90021" tIns="72017" rIns="90021" bIns="72017" rtlCol="0" anchor="ctr"/>
              <a:lstStyle/>
              <a:p>
                <a:pPr algn="ctr" defTabSz="914401" fontAlgn="base">
                  <a:spcBef>
                    <a:spcPct val="50000"/>
                  </a:spcBef>
                  <a:spcAft>
                    <a:spcPct val="0"/>
                  </a:spcAft>
                  <a:buClr>
                    <a:srgbClr val="F0AB00"/>
                  </a:buClr>
                  <a:buSzPct val="80000"/>
                </a:pPr>
                <a:r>
                  <a:rPr lang="en-US" altLang="zh-CN"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APP</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cxnSp>
          <p:nvCxnSpPr>
            <p:cNvPr id="244" name="Straight Arrow Connector 243"/>
            <p:cNvCxnSpPr>
              <a:stCxn id="254" idx="2"/>
            </p:cNvCxnSpPr>
            <p:nvPr/>
          </p:nvCxnSpPr>
          <p:spPr>
            <a:xfrm>
              <a:off x="5567613" y="1769661"/>
              <a:ext cx="12399" cy="4684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5593431" y="1905868"/>
              <a:ext cx="625407" cy="400110"/>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smtClean="0">
                  <a:latin typeface="微软雅黑" panose="020B0503020204020204" pitchFamily="34" charset="-122"/>
                  <a:ea typeface="微软雅黑" panose="020B0503020204020204" pitchFamily="34" charset="-122"/>
                  <a:cs typeface="Arial Unicode MS" pitchFamily="34" charset="-128"/>
                </a:rPr>
                <a:t>地区公司业务数据</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247" name="Elbow Connector 246"/>
            <p:cNvCxnSpPr>
              <a:stCxn id="252" idx="2"/>
            </p:cNvCxnSpPr>
            <p:nvPr/>
          </p:nvCxnSpPr>
          <p:spPr>
            <a:xfrm rot="16200000" flipH="1">
              <a:off x="4466856" y="1496946"/>
              <a:ext cx="530247" cy="107567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4194140" y="1968232"/>
              <a:ext cx="632637" cy="400110"/>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smtClean="0">
                  <a:latin typeface="微软雅黑" panose="020B0503020204020204" pitchFamily="34" charset="-122"/>
                  <a:ea typeface="微软雅黑" panose="020B0503020204020204" pitchFamily="34" charset="-122"/>
                  <a:cs typeface="Arial Unicode MS" pitchFamily="34" charset="-128"/>
                </a:rPr>
                <a:t>地区公司业务数据</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sp>
          <p:nvSpPr>
            <p:cNvPr id="264" name="Rounded Rectangle 263"/>
            <p:cNvSpPr/>
            <p:nvPr/>
          </p:nvSpPr>
          <p:spPr bwMode="gray">
            <a:xfrm>
              <a:off x="8946716" y="3834330"/>
              <a:ext cx="1030871" cy="190408"/>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多渠道管理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66" name="Rounded Rectangle 265"/>
            <p:cNvSpPr/>
            <p:nvPr/>
          </p:nvSpPr>
          <p:spPr bwMode="gray">
            <a:xfrm>
              <a:off x="5397811" y="4127093"/>
              <a:ext cx="1032625" cy="190407"/>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en-US" altLang="zh-CN"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B2C</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67" name="Rounded Rectangle 266"/>
            <p:cNvSpPr/>
            <p:nvPr/>
          </p:nvSpPr>
          <p:spPr bwMode="gray">
            <a:xfrm>
              <a:off x="6570697" y="4118555"/>
              <a:ext cx="1032625" cy="190407"/>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商户管理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68" name="Rounded Rectangle 267"/>
            <p:cNvSpPr/>
            <p:nvPr/>
          </p:nvSpPr>
          <p:spPr bwMode="gray">
            <a:xfrm>
              <a:off x="7751158" y="4118555"/>
              <a:ext cx="1032625" cy="190407"/>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金融管理</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248" name="Diamond 247"/>
            <p:cNvSpPr/>
            <p:nvPr/>
          </p:nvSpPr>
          <p:spPr bwMode="gray">
            <a:xfrm>
              <a:off x="6938242" y="2602097"/>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270" name="Diamond 269"/>
            <p:cNvSpPr/>
            <p:nvPr/>
          </p:nvSpPr>
          <p:spPr bwMode="gray">
            <a:xfrm>
              <a:off x="7814579" y="2610162"/>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271" name="Diamond 270"/>
            <p:cNvSpPr/>
            <p:nvPr/>
          </p:nvSpPr>
          <p:spPr bwMode="gray">
            <a:xfrm>
              <a:off x="8719444" y="2602097"/>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272" name="Diamond 271"/>
            <p:cNvSpPr/>
            <p:nvPr/>
          </p:nvSpPr>
          <p:spPr bwMode="gray">
            <a:xfrm>
              <a:off x="5419296" y="2600231"/>
              <a:ext cx="121836" cy="146636"/>
            </a:xfrm>
            <a:prstGeom prst="diamond">
              <a:avLst/>
            </a:prstGeom>
            <a:solidFill>
              <a:srgbClr val="00B05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281" name="Diamond 280"/>
            <p:cNvSpPr/>
            <p:nvPr/>
          </p:nvSpPr>
          <p:spPr bwMode="gray">
            <a:xfrm>
              <a:off x="5166383" y="2639838"/>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282" name="Diamond 281"/>
            <p:cNvSpPr/>
            <p:nvPr/>
          </p:nvSpPr>
          <p:spPr bwMode="gray">
            <a:xfrm>
              <a:off x="4632211" y="3144733"/>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157" name="Rounded Rectangle 156"/>
            <p:cNvSpPr/>
            <p:nvPr/>
          </p:nvSpPr>
          <p:spPr bwMode="gray">
            <a:xfrm>
              <a:off x="8954700" y="4118555"/>
              <a:ext cx="1032625" cy="190407"/>
            </a:xfrm>
            <a:prstGeom prst="roundRect">
              <a:avLst/>
            </a:prstGeom>
            <a:solidFill>
              <a:srgbClr val="FFEFC9">
                <a:alpha val="30196"/>
              </a:srgbClr>
            </a:solidFill>
            <a:ln w="6350" algn="ctr">
              <a:no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cxnSp>
          <p:nvCxnSpPr>
            <p:cNvPr id="4" name="Straight Arrow Connector 3"/>
            <p:cNvCxnSpPr/>
            <p:nvPr/>
          </p:nvCxnSpPr>
          <p:spPr>
            <a:xfrm flipH="1" flipV="1">
              <a:off x="9297319" y="4922522"/>
              <a:ext cx="9738" cy="8061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0221275" y="5276067"/>
              <a:ext cx="664430"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销售信息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cxnSp>
          <p:nvCxnSpPr>
            <p:cNvPr id="11" name="Straight Connector 10"/>
            <p:cNvCxnSpPr/>
            <p:nvPr/>
          </p:nvCxnSpPr>
          <p:spPr>
            <a:xfrm>
              <a:off x="10025291" y="4922523"/>
              <a:ext cx="0" cy="25141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0025292" y="5173941"/>
              <a:ext cx="635204"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10660495" y="5173940"/>
              <a:ext cx="0" cy="58591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0025291" y="4922523"/>
              <a:ext cx="0" cy="251418"/>
            </a:xfrm>
            <a:prstGeom prst="line">
              <a:avLst/>
            </a:prstGeom>
            <a:ln w="63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0025292" y="5173941"/>
              <a:ext cx="635204"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10885706" y="5057973"/>
              <a:ext cx="952323" cy="435551"/>
              <a:chOff x="6727734" y="1826411"/>
              <a:chExt cx="787619" cy="435450"/>
            </a:xfrm>
          </p:grpSpPr>
          <p:sp>
            <p:nvSpPr>
              <p:cNvPr id="165" name="Rounded Rectangle 164"/>
              <p:cNvSpPr/>
              <p:nvPr/>
            </p:nvSpPr>
            <p:spPr bwMode="gray">
              <a:xfrm>
                <a:off x="6727734" y="1826411"/>
                <a:ext cx="787619" cy="435450"/>
              </a:xfrm>
              <a:prstGeom prst="roundRect">
                <a:avLst>
                  <a:gd name="adj" fmla="val 2944"/>
                </a:avLst>
              </a:prstGeom>
              <a:solidFill>
                <a:srgbClr val="9E3039">
                  <a:alpha val="29000"/>
                </a:srgbClr>
              </a:solidFill>
              <a:ln w="6350" algn="ctr">
                <a:solidFill>
                  <a:schemeClr val="tx2">
                    <a:lumMod val="50000"/>
                  </a:schemeClr>
                </a:solidFill>
                <a:prstDash val="dash"/>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900" b="1" i="1" kern="0" dirty="0">
                    <a:solidFill>
                      <a:schemeClr val="bg1"/>
                    </a:solidFill>
                    <a:latin typeface="微软雅黑" panose="020B0503020204020204" pitchFamily="34" charset="-122"/>
                    <a:ea typeface="微软雅黑" panose="020B0503020204020204" pitchFamily="34" charset="-122"/>
                    <a:cs typeface="Arial Unicode MS" pitchFamily="34" charset="-128"/>
                  </a:rPr>
                  <a:t>三方物流平台</a:t>
                </a:r>
                <a:endParaRPr lang="en-US" sz="9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66" name="Rounded Rectangle 165"/>
              <p:cNvSpPr/>
              <p:nvPr/>
            </p:nvSpPr>
            <p:spPr bwMode="gray">
              <a:xfrm>
                <a:off x="6785881" y="2086141"/>
                <a:ext cx="640452" cy="121087"/>
              </a:xfrm>
              <a:prstGeom prst="roundRect">
                <a:avLst/>
              </a:prstGeom>
              <a:solidFill>
                <a:schemeClr val="accent1">
                  <a:lumMod val="75000"/>
                  <a:alpha val="30196"/>
                </a:schemeClr>
              </a:solidFill>
              <a:ln w="3175" algn="ctr">
                <a:solidFill>
                  <a:schemeClr val="accent5">
                    <a:lumMod val="75000"/>
                  </a:schemeClr>
                </a:solidFill>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800" kern="0" dirty="0" err="1">
                    <a:solidFill>
                      <a:schemeClr val="bg1"/>
                    </a:solidFill>
                    <a:latin typeface="微软雅黑" panose="020B0503020204020204" pitchFamily="34" charset="-122"/>
                    <a:ea typeface="微软雅黑" panose="020B0503020204020204" pitchFamily="34" charset="-122"/>
                    <a:cs typeface="Arial Unicode MS" pitchFamily="34" charset="-128"/>
                  </a:rPr>
                  <a:t>WebServices</a:t>
                </a:r>
                <a:endParaRPr lang="en-US" sz="8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cxnSp>
          <p:nvCxnSpPr>
            <p:cNvPr id="167" name="Straight Connector 166"/>
            <p:cNvCxnSpPr/>
            <p:nvPr/>
          </p:nvCxnSpPr>
          <p:spPr>
            <a:xfrm>
              <a:off x="10090537" y="4808050"/>
              <a:ext cx="94693" cy="0"/>
            </a:xfrm>
            <a:prstGeom prst="line">
              <a:avLst/>
            </a:prstGeom>
            <a:ln w="63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0185229" y="4808050"/>
              <a:ext cx="0" cy="249923"/>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0185229" y="5057973"/>
              <a:ext cx="700476" cy="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Left-Right Arrow 2"/>
            <p:cNvSpPr/>
            <p:nvPr/>
          </p:nvSpPr>
          <p:spPr bwMode="gray">
            <a:xfrm>
              <a:off x="4675166" y="3931129"/>
              <a:ext cx="563822" cy="187425"/>
            </a:xfrm>
            <a:prstGeom prst="leftRightArrow">
              <a:avLst/>
            </a:prstGeom>
            <a:solidFill>
              <a:schemeClr val="accent2">
                <a:lumMod val="60000"/>
                <a:lumOff val="40000"/>
              </a:schemeClr>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sp>
          <p:nvSpPr>
            <p:cNvPr id="171" name="Diamond 170"/>
            <p:cNvSpPr/>
            <p:nvPr/>
          </p:nvSpPr>
          <p:spPr bwMode="gray">
            <a:xfrm>
              <a:off x="4905084" y="3979947"/>
              <a:ext cx="121836" cy="146636"/>
            </a:xfrm>
            <a:prstGeom prst="diamond">
              <a:avLst/>
            </a:prstGeom>
            <a:solidFill>
              <a:srgbClr val="FF0000"/>
            </a:solidFill>
            <a:ln w="6350" algn="ctr">
              <a:noFill/>
              <a:miter lim="800000"/>
              <a:headEnd/>
              <a:tailEnd/>
            </a:ln>
          </p:spPr>
          <p:txBody>
            <a:bodyPr lIns="90021" tIns="72017" rIns="90021" bIns="72017" rtlCol="0" anchor="ctr"/>
            <a:lstStyle/>
            <a:p>
              <a:pPr algn="ctr" defTabSz="914401" fontAlgn="base">
                <a:spcBef>
                  <a:spcPct val="50000"/>
                </a:spcBef>
                <a:spcAft>
                  <a:spcPct val="0"/>
                </a:spcAft>
                <a:buClr>
                  <a:srgbClr val="F0AB00"/>
                </a:buClr>
                <a:buSzPct val="80000"/>
              </a:pPr>
              <a:endParaRPr lang="en-US" sz="2800" kern="0" dirty="0">
                <a:latin typeface="微软雅黑" panose="020B0503020204020204" pitchFamily="34" charset="-122"/>
                <a:ea typeface="微软雅黑" panose="020B0503020204020204" pitchFamily="34" charset="-122"/>
                <a:cs typeface="Arial Unicode MS" pitchFamily="34" charset="-128"/>
              </a:endParaRPr>
            </a:p>
          </p:txBody>
        </p:sp>
        <p:grpSp>
          <p:nvGrpSpPr>
            <p:cNvPr id="172" name="Group 171"/>
            <p:cNvGrpSpPr/>
            <p:nvPr/>
          </p:nvGrpSpPr>
          <p:grpSpPr>
            <a:xfrm>
              <a:off x="9783508" y="1365240"/>
              <a:ext cx="2054520" cy="472744"/>
              <a:chOff x="4970050" y="1314299"/>
              <a:chExt cx="2054045" cy="472635"/>
            </a:xfrm>
          </p:grpSpPr>
          <p:sp>
            <p:nvSpPr>
              <p:cNvPr id="173" name="Rounded Rectangle 172"/>
              <p:cNvSpPr/>
              <p:nvPr/>
            </p:nvSpPr>
            <p:spPr bwMode="gray">
              <a:xfrm>
                <a:off x="4970050" y="1314299"/>
                <a:ext cx="2054045" cy="472635"/>
              </a:xfrm>
              <a:prstGeom prst="roundRect">
                <a:avLst>
                  <a:gd name="adj" fmla="val 2944"/>
                </a:avLst>
              </a:prstGeom>
              <a:solidFill>
                <a:srgbClr val="9E3039">
                  <a:alpha val="29000"/>
                </a:srgbClr>
              </a:solidFill>
              <a:ln w="6350" algn="ctr">
                <a:solidFill>
                  <a:schemeClr val="tx2">
                    <a:lumMod val="50000"/>
                  </a:schemeClr>
                </a:solidFill>
                <a:prstDash val="solid"/>
                <a:miter lim="800000"/>
                <a:headEnd/>
                <a:tailEnd/>
              </a:ln>
              <a:effectLst>
                <a:outerShdw blurRad="50800" dist="38100" dir="5400000" algn="t" rotWithShape="0">
                  <a:prstClr val="black">
                    <a:alpha val="40000"/>
                  </a:prstClr>
                </a:outerShdw>
              </a:effectLst>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defTabSz="914401" fontAlgn="base">
                  <a:spcBef>
                    <a:spcPct val="50000"/>
                  </a:spcBef>
                  <a:spcAft>
                    <a:spcPct val="0"/>
                  </a:spcAft>
                  <a:buClr>
                    <a:srgbClr val="F0AB00"/>
                  </a:buClr>
                  <a:buSzPct val="80000"/>
                </a:pPr>
                <a:r>
                  <a:rPr lang="zh-CN" altLang="en-US" sz="1000" b="1" i="1"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电销系统移动端</a:t>
                </a:r>
                <a:endParaRPr lang="en-US" sz="1000" b="1" i="1"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74" name="Rounded Rectangle 173"/>
              <p:cNvSpPr/>
              <p:nvPr/>
            </p:nvSpPr>
            <p:spPr bwMode="gray">
              <a:xfrm>
                <a:off x="5147331" y="1549324"/>
                <a:ext cx="750859" cy="162386"/>
              </a:xfrm>
              <a:prstGeom prst="roundRect">
                <a:avLst/>
              </a:prstGeom>
              <a:solidFill>
                <a:schemeClr val="accent1">
                  <a:lumMod val="75000"/>
                  <a:alpha val="30196"/>
                </a:schemeClr>
              </a:solidFill>
              <a:ln w="6350" algn="ctr">
                <a:solidFill>
                  <a:schemeClr val="accent5">
                    <a:lumMod val="75000"/>
                  </a:schemeClr>
                </a:solidFill>
                <a:prstDash val="dash"/>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914401" fontAlgn="base">
                  <a:spcBef>
                    <a:spcPct val="50000"/>
                  </a:spcBef>
                  <a:spcAft>
                    <a:spcPct val="0"/>
                  </a:spcAft>
                  <a:buClr>
                    <a:srgbClr val="F0AB00"/>
                  </a:buClr>
                  <a:buSzPct val="80000"/>
                </a:pPr>
                <a:r>
                  <a:rPr lang="zh-CN" altLang="en-US"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微信公众号</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sp>
            <p:nvSpPr>
              <p:cNvPr id="175" name="Rounded Rectangle 174"/>
              <p:cNvSpPr/>
              <p:nvPr/>
            </p:nvSpPr>
            <p:spPr bwMode="gray">
              <a:xfrm>
                <a:off x="6111569" y="1549324"/>
                <a:ext cx="733347" cy="162386"/>
              </a:xfrm>
              <a:prstGeom prst="roundRect">
                <a:avLst/>
              </a:prstGeom>
              <a:solidFill>
                <a:schemeClr val="accent1">
                  <a:lumMod val="75000"/>
                  <a:alpha val="30196"/>
                </a:schemeClr>
              </a:solidFill>
              <a:ln w="6350" algn="ctr">
                <a:solidFill>
                  <a:schemeClr val="accent5">
                    <a:lumMod val="75000"/>
                  </a:schemeClr>
                </a:solidFill>
                <a:prstDash val="dash"/>
                <a:miter lim="800000"/>
                <a:headEnd/>
                <a:tailEnd/>
              </a:ln>
              <a:effectLst>
                <a:outerShdw blurRad="50800" dist="38100" dir="2700000" algn="tl" rotWithShape="0">
                  <a:prstClr val="black">
                    <a:alpha val="40000"/>
                  </a:prstClr>
                </a:outerShdw>
              </a:effectLst>
            </p:spPr>
            <p:txBody>
              <a:bodyPr rot="0" spcFirstLastPara="0" vert="horz" wrap="square" lIns="90021" tIns="72017"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altLang="zh-CN" sz="1000" kern="0" dirty="0" smtClean="0">
                    <a:solidFill>
                      <a:schemeClr val="bg1"/>
                    </a:solidFill>
                    <a:latin typeface="微软雅黑" panose="020B0503020204020204" pitchFamily="34" charset="-122"/>
                    <a:ea typeface="微软雅黑" panose="020B0503020204020204" pitchFamily="34" charset="-122"/>
                    <a:cs typeface="Arial Unicode MS" pitchFamily="34" charset="-128"/>
                  </a:rPr>
                  <a:t>APP</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grpSp>
        <p:cxnSp>
          <p:nvCxnSpPr>
            <p:cNvPr id="176" name="Straight Connector 175"/>
            <p:cNvCxnSpPr/>
            <p:nvPr/>
          </p:nvCxnSpPr>
          <p:spPr>
            <a:xfrm>
              <a:off x="10766962" y="1780259"/>
              <a:ext cx="0" cy="229213"/>
            </a:xfrm>
            <a:prstGeom prst="line">
              <a:avLst/>
            </a:prstGeom>
            <a:ln w="6350">
              <a:solidFill>
                <a:schemeClr val="tx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9555708" y="2009472"/>
              <a:ext cx="1211254"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9555708" y="2009473"/>
              <a:ext cx="0" cy="233523"/>
            </a:xfrm>
            <a:prstGeom prst="straightConnector1">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7254446" y="1885233"/>
              <a:ext cx="628622"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订单信息</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sp>
          <p:nvSpPr>
            <p:cNvPr id="180" name="TextBox 179"/>
            <p:cNvSpPr txBox="1"/>
            <p:nvPr/>
          </p:nvSpPr>
          <p:spPr>
            <a:xfrm>
              <a:off x="9830967" y="1832708"/>
              <a:ext cx="880895" cy="246221"/>
            </a:xfrm>
            <a:prstGeom prst="rect">
              <a:avLst/>
            </a:prstGeom>
            <a:noFill/>
          </p:spPr>
          <p:txBody>
            <a:bodyPr wrap="square" rtlCol="0">
              <a:spAutoFit/>
            </a:bodyPr>
            <a:lstStyle/>
            <a:p>
              <a:pPr fontAlgn="base">
                <a:spcBef>
                  <a:spcPct val="50000"/>
                </a:spcBef>
                <a:spcAft>
                  <a:spcPct val="0"/>
                </a:spcAft>
                <a:buClr>
                  <a:srgbClr val="F0AB00"/>
                </a:buClr>
                <a:buSzPct val="80000"/>
              </a:pPr>
              <a:r>
                <a:rPr lang="zh-CN" altLang="en-US" sz="1000" kern="0" dirty="0">
                  <a:latin typeface="微软雅黑" panose="020B0503020204020204" pitchFamily="34" charset="-122"/>
                  <a:ea typeface="微软雅黑" panose="020B0503020204020204" pitchFamily="34" charset="-122"/>
                  <a:cs typeface="Arial Unicode MS" pitchFamily="34" charset="-128"/>
                </a:rPr>
                <a:t>专业服务请求</a:t>
              </a:r>
              <a:endParaRPr lang="en-US" sz="1000" kern="0" dirty="0">
                <a:latin typeface="微软雅黑" panose="020B0503020204020204" pitchFamily="34" charset="-122"/>
                <a:ea typeface="微软雅黑" panose="020B0503020204020204" pitchFamily="34" charset="-122"/>
                <a:cs typeface="Arial Unicode MS" pitchFamily="34" charset="-128"/>
              </a:endParaRPr>
            </a:p>
          </p:txBody>
        </p:sp>
        <p:sp>
          <p:nvSpPr>
            <p:cNvPr id="168" name="TextBox 167"/>
            <p:cNvSpPr txBox="1"/>
            <p:nvPr/>
          </p:nvSpPr>
          <p:spPr>
            <a:xfrm>
              <a:off x="9589902" y="5069699"/>
              <a:ext cx="336351" cy="215444"/>
            </a:xfrm>
            <a:prstGeom prst="rect">
              <a:avLst/>
            </a:prstGeom>
            <a:solidFill>
              <a:schemeClr val="accent4">
                <a:lumMod val="20000"/>
                <a:lumOff val="80000"/>
              </a:schemeClr>
            </a:solidFill>
            <a:ln>
              <a:solidFill>
                <a:schemeClr val="accent6">
                  <a:lumMod val="40000"/>
                  <a:lumOff val="60000"/>
                </a:schemeClr>
              </a:solidFill>
              <a:prstDash val="dash"/>
            </a:ln>
          </p:spPr>
          <p:txBody>
            <a:bodyPr wrap="square" rtlCol="0">
              <a:spAutoFit/>
            </a:bodyPr>
            <a:lstStyle/>
            <a:p>
              <a:pPr algn="ctr" fontAlgn="base">
                <a:spcBef>
                  <a:spcPct val="50000"/>
                </a:spcBef>
                <a:spcAft>
                  <a:spcPct val="0"/>
                </a:spcAft>
                <a:buClr>
                  <a:srgbClr val="F0AB00"/>
                </a:buClr>
                <a:buSzPct val="80000"/>
              </a:pPr>
              <a:r>
                <a:rPr lang="en-US" sz="800" kern="0" dirty="0">
                  <a:latin typeface="微软雅黑" panose="020B0503020204020204" pitchFamily="34" charset="-122"/>
                  <a:ea typeface="微软雅黑" panose="020B0503020204020204" pitchFamily="34" charset="-122"/>
                  <a:cs typeface="Arial Unicode MS" pitchFamily="34" charset="-128"/>
                </a:rPr>
                <a:t>MQ</a:t>
              </a:r>
            </a:p>
          </p:txBody>
        </p:sp>
      </p:grpSp>
      <p:sp>
        <p:nvSpPr>
          <p:cNvPr id="185" name="TextBox 184"/>
          <p:cNvSpPr txBox="1"/>
          <p:nvPr/>
        </p:nvSpPr>
        <p:spPr>
          <a:xfrm>
            <a:off x="9045584" y="4930624"/>
            <a:ext cx="664430" cy="230832"/>
          </a:xfrm>
          <a:prstGeom prst="rect">
            <a:avLst/>
          </a:prstGeom>
          <a:noFill/>
        </p:spPr>
        <p:txBody>
          <a:bodyPr wrap="square" lIns="91422" tIns="45710" rIns="91422" bIns="45710" rtlCol="0">
            <a:spAutoFit/>
          </a:bodyPr>
          <a:lstStyle/>
          <a:p>
            <a:pPr fontAlgn="base">
              <a:spcBef>
                <a:spcPct val="50000"/>
              </a:spcBef>
              <a:spcAft>
                <a:spcPct val="0"/>
              </a:spcAft>
              <a:buClr>
                <a:srgbClr val="F0AB00"/>
              </a:buClr>
              <a:buSzPct val="80000"/>
            </a:pPr>
            <a:r>
              <a:rPr lang="zh-CN" altLang="en-US" sz="900" kern="0" dirty="0">
                <a:latin typeface="微软雅黑" panose="020B0503020204020204" pitchFamily="34" charset="-122"/>
                <a:ea typeface="微软雅黑" panose="020B0503020204020204" pitchFamily="34" charset="-122"/>
                <a:cs typeface="Arial Unicode MS" pitchFamily="34" charset="-128"/>
              </a:rPr>
              <a:t>物流信息</a:t>
            </a:r>
            <a:endParaRPr lang="en-US" sz="900" kern="0" dirty="0">
              <a:latin typeface="微软雅黑" panose="020B0503020204020204" pitchFamily="34" charset="-122"/>
              <a:ea typeface="微软雅黑" panose="020B0503020204020204" pitchFamily="34" charset="-122"/>
              <a:cs typeface="Arial Unicode MS" pitchFamily="34" charset="-128"/>
            </a:endParaRPr>
          </a:p>
        </p:txBody>
      </p:sp>
      <p:sp>
        <p:nvSpPr>
          <p:cNvPr id="182" name="Rounded Rectangle 181"/>
          <p:cNvSpPr/>
          <p:nvPr/>
        </p:nvSpPr>
        <p:spPr bwMode="gray">
          <a:xfrm>
            <a:off x="6331198" y="1583123"/>
            <a:ext cx="869049" cy="183953"/>
          </a:xfrm>
          <a:prstGeom prst="roundRect">
            <a:avLst/>
          </a:prstGeom>
          <a:solidFill>
            <a:schemeClr val="accent1">
              <a:lumMod val="75000"/>
              <a:alpha val="30196"/>
            </a:schemeClr>
          </a:solidFill>
          <a:ln w="6350" algn="ctr">
            <a:solidFill>
              <a:schemeClr val="accent5">
                <a:lumMod val="75000"/>
              </a:schemeClr>
            </a:solidFill>
            <a:prstDash val="solid"/>
            <a:miter lim="800000"/>
            <a:headEnd/>
            <a:tailEnd/>
          </a:ln>
          <a:effectLst>
            <a:outerShdw blurRad="50800" dist="38100" dir="2700000" algn="tl" rotWithShape="0">
              <a:prstClr val="black">
                <a:alpha val="40000"/>
              </a:prstClr>
            </a:outerShdw>
          </a:effectLst>
        </p:spPr>
        <p:txBody>
          <a:bodyPr rot="0" spcFirstLastPara="0" vert="horz" wrap="square" lIns="90003" tIns="72001" rIns="90003" bIns="72001"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zh-CN" alt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rPr>
              <a:t>微信</a:t>
            </a:r>
            <a:endParaRPr lang="en-US" sz="1000" kern="0" dirty="0">
              <a:solidFill>
                <a:schemeClr val="bg1"/>
              </a:solidFill>
              <a:latin typeface="微软雅黑" panose="020B0503020204020204" pitchFamily="34" charset="-122"/>
              <a:ea typeface="微软雅黑" panose="020B0503020204020204" pitchFamily="34" charset="-122"/>
              <a:cs typeface="Arial Unicode MS" pitchFamily="34" charset="-128"/>
            </a:endParaRPr>
          </a:p>
        </p:txBody>
      </p:sp>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958" y="1610409"/>
            <a:ext cx="197251" cy="169750"/>
          </a:xfrm>
          <a:prstGeom prst="rect">
            <a:avLst/>
          </a:prstGeom>
        </p:spPr>
      </p:pic>
    </p:spTree>
    <p:extLst>
      <p:ext uri="{BB962C8B-B14F-4D97-AF65-F5344CB8AC3E}">
        <p14:creationId xmlns:p14="http://schemas.microsoft.com/office/powerpoint/2010/main" val="127423883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 id="{8FE6FF86-D2FA-5A45-86B6-9DDF8183A9A9}" vid="{3AC00BEC-C398-1647-8F4B-61F483E925F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2288</TotalTime>
  <Words>1444</Words>
  <Application>Microsoft Office PowerPoint</Application>
  <PresentationFormat>自定义</PresentationFormat>
  <Paragraphs>446</Paragraphs>
  <Slides>20</Slides>
  <Notes>18</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微软雅黑</vt:lpstr>
      <vt:lpstr>Arial</vt:lpstr>
      <vt:lpstr>Courier New</vt:lpstr>
      <vt:lpstr>Segoe UI Semibold</vt:lpstr>
      <vt:lpstr>Symbol</vt:lpstr>
      <vt:lpstr>wingdings</vt:lpstr>
      <vt:lpstr>wingdings</vt:lpstr>
      <vt:lpstr>SAP_2016_16x9_white</vt:lpstr>
      <vt:lpstr>CNPC电销系统架构设计方案</vt:lpstr>
      <vt:lpstr>Agenda</vt:lpstr>
      <vt:lpstr>电销系统业务架构</vt:lpstr>
      <vt:lpstr>电销系统业务架构</vt:lpstr>
      <vt:lpstr>电销系统功能架构</vt:lpstr>
      <vt:lpstr>电销系统功能架构</vt:lpstr>
      <vt:lpstr>电销系统功能架构</vt:lpstr>
      <vt:lpstr>电销系统应用架构</vt:lpstr>
      <vt:lpstr>电销系统应用架构</vt:lpstr>
      <vt:lpstr>电销系统数据架构</vt:lpstr>
      <vt:lpstr>电销系统数据架构</vt:lpstr>
      <vt:lpstr>电销系统集成架构</vt:lpstr>
      <vt:lpstr>电销系统集成架构</vt:lpstr>
      <vt:lpstr>电销系统部署架构</vt:lpstr>
      <vt:lpstr>电销系统部署架构</vt:lpstr>
      <vt:lpstr>硬件架构：Hybris，yMKT，PO</vt:lpstr>
      <vt:lpstr>Thank you</vt:lpstr>
      <vt:lpstr>PowerPoint 演示文稿</vt:lpstr>
      <vt:lpstr>PowerPoint 演示文稿</vt:lpstr>
      <vt:lpstr>The Grid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Presentation Title Breaks to Two Lines</dc:title>
  <dc:creator>i073094@GLOBAL.SAP.CORP</dc:creator>
  <cp:keywords>2016/16:9/white</cp:keywords>
  <cp:lastModifiedBy>wang steven</cp:lastModifiedBy>
  <cp:revision>123</cp:revision>
  <dcterms:created xsi:type="dcterms:W3CDTF">2016-08-15T07:06:57Z</dcterms:created>
  <dcterms:modified xsi:type="dcterms:W3CDTF">2018-01-24T06:21:31Z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1890907929</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