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267" r:id="rId2"/>
    <p:sldId id="1808" r:id="rId3"/>
    <p:sldId id="1813" r:id="rId4"/>
    <p:sldId id="1809" r:id="rId5"/>
    <p:sldId id="1814" r:id="rId6"/>
    <p:sldId id="1815" r:id="rId7"/>
    <p:sldId id="1816" r:id="rId8"/>
    <p:sldId id="1817" r:id="rId9"/>
    <p:sldId id="1818" r:id="rId10"/>
    <p:sldId id="1819" r:id="rId11"/>
    <p:sldId id="1810" r:id="rId12"/>
    <p:sldId id="1821" r:id="rId13"/>
    <p:sldId id="1820" r:id="rId14"/>
    <p:sldId id="1811" r:id="rId15"/>
    <p:sldId id="1822" r:id="rId16"/>
    <p:sldId id="1823" r:id="rId17"/>
    <p:sldId id="1824" r:id="rId18"/>
    <p:sldId id="1825" r:id="rId19"/>
    <p:sldId id="1812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0066"/>
    <a:srgbClr val="FF6600"/>
    <a:srgbClr val="33CC33"/>
    <a:srgbClr val="CCECFF"/>
    <a:srgbClr val="008000"/>
    <a:srgbClr val="003300"/>
    <a:srgbClr val="6699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 autoAdjust="0"/>
    <p:restoredTop sz="97790" autoAdjust="0"/>
  </p:normalViewPr>
  <p:slideViewPr>
    <p:cSldViewPr showGuides="1">
      <p:cViewPr varScale="1">
        <p:scale>
          <a:sx n="70" d="100"/>
          <a:sy n="70" d="100"/>
        </p:scale>
        <p:origin x="7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11006"/>
    </p:cViewPr>
  </p:sorterViewPr>
  <p:notesViewPr>
    <p:cSldViewPr>
      <p:cViewPr varScale="1">
        <p:scale>
          <a:sx n="76" d="100"/>
          <a:sy n="76" d="100"/>
        </p:scale>
        <p:origin x="-2885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jpe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0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0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0824" y="8680648"/>
            <a:ext cx="388843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 dirty="0"/>
              <a:t>美国奥曼克 </a:t>
            </a:r>
            <a:r>
              <a:rPr lang="en-US" altLang="zh-CN" dirty="0"/>
              <a:t>– </a:t>
            </a:r>
            <a:r>
              <a:rPr lang="zh-CN" altLang="en-US" dirty="0"/>
              <a:t>全球研发、制造和供应链改善领导者</a:t>
            </a: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96866" y="8680648"/>
            <a:ext cx="266471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联系我们</a:t>
            </a:r>
            <a:r>
              <a:rPr lang="en-US" altLang="zh-CN" dirty="0" smtClean="0"/>
              <a:t>:  info-cn@omnex.com.cn</a:t>
            </a:r>
            <a:endParaRPr lang="en-US" altLang="zh-CN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296866" y="0"/>
            <a:ext cx="2664718" cy="39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/>
              <a:t>www.omnex.com.cn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20824" y="542"/>
            <a:ext cx="1800200" cy="39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培训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咨询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软件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66424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www.omnex.com</a:t>
            </a:r>
            <a:endParaRPr lang="en-US" dirty="0"/>
          </a:p>
        </p:txBody>
      </p:sp>
      <p:sp>
        <p:nvSpPr>
          <p:cNvPr id="245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35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2012 Omnex Copyright - </a:t>
            </a:r>
            <a:r>
              <a:rPr lang="zh-CN" altLang="en-US" dirty="0" smtClean="0"/>
              <a:t>奥曼克中国版权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8E869671-18A7-478A-B9D6-86591E201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026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89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7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6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8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9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2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0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6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5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47244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 algn="l">
              <a:defRPr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0"/>
            <a:ext cx="823812" cy="74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35496" y="6549008"/>
            <a:ext cx="1800200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www.omnex.com.cn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3131840" y="6549008"/>
            <a:ext cx="2808312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© 2017 Omnex Copyright - </a:t>
            </a:r>
            <a:r>
              <a:rPr lang="zh-CN" altLang="en-US" dirty="0" smtClean="0"/>
              <a:t>奥曼克中国版权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748464" y="6550511"/>
            <a:ext cx="395536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A0D41-F0E0-4934-8343-3603A408DF6C}" type="slidenum">
              <a:rPr lang="en-US" altLang="zh-CN" smtClean="0"/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zh-CN" dirty="0" smtClean="0"/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9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0"/>
            <a:ext cx="823812" cy="74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 txBox="1">
            <a:spLocks noChangeArrowheads="1"/>
          </p:cNvSpPr>
          <p:nvPr userDrawn="1"/>
        </p:nvSpPr>
        <p:spPr bwMode="auto">
          <a:xfrm>
            <a:off x="35496" y="6549008"/>
            <a:ext cx="1800200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www.omnex.com.cn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3131840" y="6549008"/>
            <a:ext cx="2808312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© 2017 Omnex Copyright - </a:t>
            </a:r>
            <a:r>
              <a:rPr lang="zh-CN" altLang="en-US" dirty="0" smtClean="0"/>
              <a:t>奥曼克中国版权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8748464" y="6550511"/>
            <a:ext cx="395536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A0D41-F0E0-4934-8343-3603A408DF6C}" type="slidenum">
              <a:rPr lang="en-US" altLang="zh-CN" smtClean="0"/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zh-CN" dirty="0" smtClean="0"/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3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35496" y="6549008"/>
            <a:ext cx="1800200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www.omnex.com.cn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3131840" y="6549008"/>
            <a:ext cx="2808312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© 2017 Omnex Copyright - </a:t>
            </a:r>
            <a:r>
              <a:rPr lang="zh-CN" altLang="en-US" dirty="0" smtClean="0"/>
              <a:t>奥曼克中国版权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748464" y="6550511"/>
            <a:ext cx="395536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A0D41-F0E0-4934-8343-3603A408DF6C}" type="slidenum">
              <a:rPr lang="en-US" altLang="zh-CN" smtClean="0"/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zh-CN" dirty="0" smtClean="0"/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2400" b="1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bg2"/>
          </a:solidFill>
          <a:latin typeface="Arial" pitchFamily="34" charset="0"/>
          <a:cs typeface="Arial" pitchFamily="34" charset="0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11.wmf"/><Relationship Id="rId4" Type="http://schemas.openxmlformats.org/officeDocument/2006/relationships/oleObject" Target="file:///C:\Users\Administrator\Desktop\APQP%20&#30005;&#23376;&#21270;&#27969;&#31243;&#26041;&#26696;.xls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12.wmf"/><Relationship Id="rId4" Type="http://schemas.openxmlformats.org/officeDocument/2006/relationships/oleObject" Target="file:///E:\&#39033;&#30446;\EWQIMS\YFVE\&#23458;&#25143;&#25552;&#20379;&#36164;&#26009;20180109\8.&#26679;&#20214;&#36136;&#37327;&#20445;&#35777;&#20070;201711&#65288;&#21516;sample%20quality%20assurance%20201711).xls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wmf"/><Relationship Id="rId12" Type="http://schemas.openxmlformats.org/officeDocument/2006/relationships/package" Target="../embeddings/Microsoft_Excel____4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___2.xlsx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package" Target="../embeddings/Microsoft_Excel____3.xlsx"/><Relationship Id="rId4" Type="http://schemas.openxmlformats.org/officeDocument/2006/relationships/package" Target="../embeddings/Microsoft_Excel____1.xlsx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19.wmf"/><Relationship Id="rId4" Type="http://schemas.openxmlformats.org/officeDocument/2006/relationships/oleObject" Target="file:///E:\&#39033;&#30446;\EWQIMS\YFVE\&#23458;&#25143;&#25552;&#20379;&#36164;&#26009;20180109\7.YFVE%20PPQP%20&#35268;&#33539;&#20171;&#32461;&#65288;YFVE&#20869;&#37096;&#22521;&#35757;&#36164;&#26009;&#65292;&#22521;&#35757;PPQP&#27969;&#31243;&#65292;&#21508;&#31181;&#34920;&#21333;&#22914;&#20309;&#22635;&#20889;&#65289;.ppt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20.wmf"/><Relationship Id="rId4" Type="http://schemas.openxmlformats.org/officeDocument/2006/relationships/package" Target="../embeddings/Microsoft_Excel____5.xls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576" y="1556792"/>
            <a:ext cx="7772400" cy="209702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accent1">
                    <a:lumMod val="50000"/>
                  </a:schemeClr>
                </a:solidFill>
              </a:rPr>
              <a:t>CRs of  analysis of YFVE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2699792" y="5661248"/>
            <a:ext cx="40814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奥曼克中国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–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宋体" charset="-122"/>
              </a:rPr>
              <a:t> Omnex</a:t>
            </a:r>
          </a:p>
        </p:txBody>
      </p:sp>
      <p:sp>
        <p:nvSpPr>
          <p:cNvPr id="7" name="Rectangle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2566" y="4028916"/>
            <a:ext cx="1673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加入奥曼克</a:t>
            </a:r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</a:rPr>
              <a:t>同学</a:t>
            </a:r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群</a:t>
            </a:r>
            <a:endParaRPr lang="en-US" altLang="zh-CN" sz="14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定期获得专家观点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8" y="4552136"/>
            <a:ext cx="950276" cy="97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thinkpad\Desktop\小奥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08" y="37977"/>
            <a:ext cx="1302791" cy="130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04" y="0"/>
            <a:ext cx="1418424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12399" y="5296462"/>
            <a:ext cx="1021618" cy="461665"/>
          </a:xfrm>
          <a:prstGeom prst="rect">
            <a:avLst/>
          </a:prstGeom>
          <a:gradFill>
            <a:gsLst>
              <a:gs pos="0">
                <a:srgbClr val="99FFCC"/>
              </a:gs>
              <a:gs pos="49000">
                <a:schemeClr val="accent1">
                  <a:lumMod val="45000"/>
                  <a:lumOff val="55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100000">
                <a:srgbClr val="00B050"/>
              </a:gs>
            </a:gsLst>
            <a:lin ang="5400000" scaled="1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200" b="1" cap="none" spc="0" dirty="0" smtClean="0">
                <a:ln/>
                <a:solidFill>
                  <a:srgbClr val="7030A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奥曼克大师</a:t>
            </a:r>
            <a:endParaRPr lang="en-US" altLang="zh-CN" sz="1200" b="1" cap="none" spc="0" dirty="0" smtClean="0">
              <a:ln/>
              <a:solidFill>
                <a:srgbClr val="7030A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200" b="1" cap="none" spc="0" dirty="0" smtClean="0">
                <a:ln/>
                <a:solidFill>
                  <a:srgbClr val="7030A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直播间</a:t>
            </a:r>
            <a:endParaRPr lang="en-US" altLang="zh-CN" sz="1200" b="1" cap="none" spc="0" dirty="0">
              <a:ln/>
              <a:solidFill>
                <a:srgbClr val="7030A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98" y="4586644"/>
            <a:ext cx="1021620" cy="714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98" y="5770288"/>
            <a:ext cx="1014248" cy="1014248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/>
              <a:t>主流程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/>
              <a:t>主流程任务</a:t>
            </a:r>
            <a:r>
              <a:rPr lang="zh-CN" altLang="en-US" smtClean="0"/>
              <a:t>细化</a:t>
            </a:r>
            <a:endParaRPr lang="en-US" altLang="zh-CN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u="sng" smtClean="0">
                <a:solidFill>
                  <a:srgbClr val="0000FF"/>
                </a:solidFill>
              </a:rPr>
              <a:t>与外部链接时，是</a:t>
            </a:r>
            <a:r>
              <a:rPr lang="zh-CN" altLang="en-US" sz="2000" b="1" u="sng">
                <a:solidFill>
                  <a:srgbClr val="0000FF"/>
                </a:solidFill>
              </a:rPr>
              <a:t>本</a:t>
            </a:r>
            <a:r>
              <a:rPr lang="zh-CN" altLang="en-US" sz="2000" b="1" u="sng" smtClean="0">
                <a:solidFill>
                  <a:srgbClr val="0000FF"/>
                </a:solidFill>
              </a:rPr>
              <a:t>系统</a:t>
            </a:r>
            <a:r>
              <a:rPr lang="en-US" altLang="zh-CN" sz="2000" b="1" u="sng" smtClean="0">
                <a:solidFill>
                  <a:srgbClr val="0000FF"/>
                </a:solidFill>
              </a:rPr>
              <a:t>Call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其它系统或者别的系统</a:t>
            </a:r>
            <a:r>
              <a:rPr lang="en-US" altLang="zh-CN" sz="2000" b="1" u="sng" smtClean="0">
                <a:solidFill>
                  <a:srgbClr val="0000FF"/>
                </a:solidFill>
              </a:rPr>
              <a:t>Call</a:t>
            </a:r>
            <a:r>
              <a:rPr lang="zh-CN" altLang="en-US" sz="2000" b="1" u="sng" smtClean="0">
                <a:solidFill>
                  <a:srgbClr val="0000FF"/>
                </a:solidFill>
              </a:rPr>
              <a:t>本系统（需要确认）</a:t>
            </a:r>
            <a:endParaRPr lang="en-US" altLang="zh-CN" sz="2000" b="1" u="sng" smtClean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u="sng">
                <a:solidFill>
                  <a:srgbClr val="0000FF"/>
                </a:solidFill>
              </a:rPr>
              <a:t>本系统是否需要管理</a:t>
            </a:r>
            <a:r>
              <a:rPr lang="en-US" altLang="zh-CN" sz="2000" b="1" u="sng">
                <a:solidFill>
                  <a:srgbClr val="0000FF"/>
                </a:solidFill>
              </a:rPr>
              <a:t>BOM</a:t>
            </a:r>
            <a:r>
              <a:rPr lang="zh-CN" altLang="en-US" sz="2000" b="1" u="sng">
                <a:solidFill>
                  <a:srgbClr val="0000FF"/>
                </a:solidFill>
              </a:rPr>
              <a:t>表或者只记录</a:t>
            </a:r>
            <a:r>
              <a:rPr lang="en-US" altLang="zh-CN" sz="2000" b="1" u="sng">
                <a:solidFill>
                  <a:srgbClr val="0000FF"/>
                </a:solidFill>
              </a:rPr>
              <a:t>BOM</a:t>
            </a:r>
            <a:r>
              <a:rPr lang="zh-CN" altLang="en-US" sz="2000" b="1" u="sng">
                <a:solidFill>
                  <a:srgbClr val="0000FF"/>
                </a:solidFill>
              </a:rPr>
              <a:t>导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入（针对需要开发和变更的）的记录。是否只是需要开发和变更的零件清单才会导入</a:t>
            </a:r>
            <a:endParaRPr lang="en-US" altLang="zh-CN" sz="2000" b="1" u="sng" smtClean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b="1" u="sng" smtClean="0">
                <a:solidFill>
                  <a:srgbClr val="0000FF"/>
                </a:solidFill>
              </a:rPr>
              <a:t>Program&amp;project</a:t>
            </a:r>
            <a:r>
              <a:rPr lang="zh-CN" altLang="en-US" sz="2000" b="1" u="sng" smtClean="0">
                <a:solidFill>
                  <a:srgbClr val="0000FF"/>
                </a:solidFill>
              </a:rPr>
              <a:t>需要在建项目时定义，</a:t>
            </a:r>
            <a:r>
              <a:rPr lang="en-US" altLang="zh-CN" sz="2000" b="1" u="sng" smtClean="0">
                <a:solidFill>
                  <a:srgbClr val="0000FF"/>
                </a:solidFill>
              </a:rPr>
              <a:t>program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和</a:t>
            </a:r>
            <a:r>
              <a:rPr lang="en-US" altLang="zh-CN" sz="2000" b="1" u="sng" smtClean="0">
                <a:solidFill>
                  <a:srgbClr val="0000FF"/>
                </a:solidFill>
              </a:rPr>
              <a:t>project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可以单独定义</a:t>
            </a:r>
            <a:r>
              <a:rPr lang="en-US" altLang="zh-CN" sz="2000" b="1" u="sng" smtClean="0">
                <a:solidFill>
                  <a:srgbClr val="0000FF"/>
                </a:solidFill>
              </a:rPr>
              <a:t>owner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65459"/>
              </p:ext>
            </p:extLst>
          </p:nvPr>
        </p:nvGraphicFramePr>
        <p:xfrm>
          <a:off x="3779912" y="4009273"/>
          <a:ext cx="2617440" cy="237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912" y="4009273"/>
                        <a:ext cx="2617440" cy="2372055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7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APQP</a:t>
            </a:r>
            <a:r>
              <a:rPr lang="zh-CN" altLang="en-US" smtClean="0"/>
              <a:t>任务细化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203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PPQP </a:t>
            </a:r>
            <a:r>
              <a:rPr lang="zh-CN" altLang="en-US" smtClean="0"/>
              <a:t>任务</a:t>
            </a:r>
            <a:r>
              <a:rPr lang="zh-CN" altLang="en-US" smtClean="0"/>
              <a:t>细化</a:t>
            </a:r>
            <a:endParaRPr lang="en-US" altLang="zh-CN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b="1" u="sng">
                <a:solidFill>
                  <a:srgbClr val="0000FF"/>
                </a:solidFill>
              </a:rPr>
              <a:t> </a:t>
            </a:r>
            <a:r>
              <a:rPr lang="zh-CN" altLang="en-US" sz="2000" b="1" u="sng" smtClean="0">
                <a:solidFill>
                  <a:srgbClr val="0000FF"/>
                </a:solidFill>
              </a:rPr>
              <a:t>相关表单是供应商线下做好，再转换成规定的格式上传？或者供应商在线填写相关表单？需要与客户确认</a:t>
            </a:r>
            <a:endParaRPr lang="en-US" altLang="zh-CN" sz="2000" b="1" u="sng" smtClean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906046"/>
              </p:ext>
            </p:extLst>
          </p:nvPr>
        </p:nvGraphicFramePr>
        <p:xfrm>
          <a:off x="3347864" y="2708919"/>
          <a:ext cx="2736304" cy="24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2708919"/>
                        <a:ext cx="2736304" cy="2479775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9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PPQP </a:t>
            </a:r>
            <a:r>
              <a:rPr lang="zh-CN" altLang="en-US" smtClean="0"/>
              <a:t>任务细化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7992888" cy="507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764704"/>
            <a:ext cx="7848872" cy="566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目的：</a:t>
            </a:r>
            <a:endParaRPr lang="en-US" altLang="zh-CN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/>
              <a:t>规范试制零件质量控制过程，确保试制零件质量满足延锋伟世通工程开发</a:t>
            </a:r>
            <a:r>
              <a:rPr lang="zh-CN" altLang="en-US" sz="2000" smtClean="0"/>
              <a:t>的要求</a:t>
            </a:r>
            <a:endParaRPr lang="en-US" altLang="zh-CN" sz="2000" smtClean="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保证所有零件能够符合尺寸、功能及材料的设计</a:t>
            </a:r>
            <a:r>
              <a:rPr lang="zh-CN" altLang="en-US" sz="2000" smtClean="0"/>
              <a:t>要求</a:t>
            </a:r>
            <a:endParaRPr lang="en-US" altLang="zh-CN" sz="2000" smtClean="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在产品开发过程中与供应商间建立一个统一合作及追溯的流程</a:t>
            </a:r>
            <a:endParaRPr lang="en-US" altLang="zh-CN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保证每个零件在发运及安装之前都能够被</a:t>
            </a:r>
            <a:r>
              <a:rPr lang="zh-CN" altLang="en-US" sz="2000" smtClean="0"/>
              <a:t>批准</a:t>
            </a:r>
            <a:endParaRPr lang="en-US" altLang="zh-CN" sz="2000" smtClean="0"/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范围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/>
              <a:t>规范适用于工程开发阶段中所涉及的试制</a:t>
            </a:r>
            <a:r>
              <a:rPr lang="zh-CN" altLang="en-US" sz="2000" smtClean="0"/>
              <a:t>零件</a:t>
            </a:r>
            <a:endParaRPr lang="zh-CN" altLang="en-US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延锋伟世通汽车电子定制产品，标准件不在此流程范围内</a:t>
            </a:r>
            <a:endParaRPr lang="en-US" altLang="zh-CN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在首次递交样件，自动启动</a:t>
            </a:r>
            <a:r>
              <a:rPr lang="en-US" altLang="zh-CN" sz="2000"/>
              <a:t>PPQP</a:t>
            </a:r>
            <a:r>
              <a:rPr lang="zh-CN" altLang="en-US" sz="2000"/>
              <a:t>样件流程</a:t>
            </a:r>
            <a:endParaRPr lang="en-US" altLang="zh-CN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保证延锋伟世通汽车电子量产订单启动（</a:t>
            </a:r>
            <a:r>
              <a:rPr lang="en-US" altLang="zh-CN" sz="2000"/>
              <a:t>schedule PO</a:t>
            </a:r>
            <a:r>
              <a:rPr lang="en-US" altLang="zh-CN" sz="2000" smtClean="0"/>
              <a:t>)</a:t>
            </a:r>
            <a:endParaRPr lang="en-US" altLang="zh-CN" sz="2000"/>
          </a:p>
          <a:p>
            <a:pPr lvl="1">
              <a:lnSpc>
                <a:spcPct val="135000"/>
              </a:lnSpc>
            </a:pPr>
            <a:r>
              <a:rPr lang="en-US" altLang="zh-CN" sz="2000" b="1" u="sng" smtClean="0">
                <a:solidFill>
                  <a:srgbClr val="0000FF"/>
                </a:solidFill>
              </a:rPr>
              <a:t>(PPQP</a:t>
            </a:r>
            <a:r>
              <a:rPr lang="zh-CN" altLang="en-US" sz="2000" b="1" u="sng" smtClean="0">
                <a:solidFill>
                  <a:srgbClr val="0000FF"/>
                </a:solidFill>
              </a:rPr>
              <a:t>流程启动是否在建立零件项目开始时就勾选比较好）</a:t>
            </a:r>
            <a:endParaRPr lang="en-US" altLang="zh-CN" sz="2000" b="1" u="sng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流程</a:t>
            </a:r>
            <a:r>
              <a:rPr lang="zh-CN" altLang="en-US" smtClean="0"/>
              <a:t>：</a:t>
            </a:r>
            <a:endParaRPr lang="en-US" altLang="zh-CN" smtClean="0"/>
          </a:p>
        </p:txBody>
      </p:sp>
      <p:sp>
        <p:nvSpPr>
          <p:cNvPr id="4" name="TextBox 1"/>
          <p:cNvSpPr txBox="1"/>
          <p:nvPr/>
        </p:nvSpPr>
        <p:spPr>
          <a:xfrm>
            <a:off x="1675260" y="1196752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1.</a:t>
            </a:r>
            <a:r>
              <a:rPr lang="zh-CN" altLang="en-US" sz="1000" dirty="0" smtClean="0"/>
              <a:t>供</a:t>
            </a:r>
            <a:r>
              <a:rPr lang="zh-CN" altLang="en-US" sz="1000" dirty="0"/>
              <a:t>应商生产零件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644917" y="175129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2.</a:t>
            </a:r>
            <a:r>
              <a:rPr lang="zh-CN" altLang="en-US" sz="1000" dirty="0" smtClean="0"/>
              <a:t>制</a:t>
            </a:r>
            <a:r>
              <a:rPr lang="zh-CN" altLang="en-US" sz="1000" dirty="0"/>
              <a:t>作交样文件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94384" y="3351496"/>
            <a:ext cx="27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flipH="1">
            <a:off x="2297106" y="1491974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8"/>
          <p:cNvSpPr/>
          <p:nvPr/>
        </p:nvSpPr>
        <p:spPr>
          <a:xfrm>
            <a:off x="1326237" y="3656296"/>
            <a:ext cx="1998889" cy="536068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零件是否合格</a:t>
            </a:r>
            <a:endParaRPr lang="zh-CN" altLang="en-US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1700024" y="449449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6.</a:t>
            </a:r>
            <a:r>
              <a:rPr lang="zh-CN" altLang="en-US" sz="1000" dirty="0" smtClean="0"/>
              <a:t>填</a:t>
            </a:r>
            <a:r>
              <a:rPr lang="zh-CN" altLang="en-US" sz="1000" dirty="0"/>
              <a:t>写整改计划</a:t>
            </a:r>
          </a:p>
        </p:txBody>
      </p:sp>
      <p:sp>
        <p:nvSpPr>
          <p:cNvPr id="10" name="Diamond 10"/>
          <p:cNvSpPr/>
          <p:nvPr/>
        </p:nvSpPr>
        <p:spPr>
          <a:xfrm>
            <a:off x="1303784" y="5027896"/>
            <a:ext cx="2082912" cy="533400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是否临</a:t>
            </a:r>
            <a:r>
              <a:rPr lang="zh-CN" altLang="en-US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时认可零件</a:t>
            </a:r>
          </a:p>
        </p:txBody>
      </p:sp>
      <p:cxnSp>
        <p:nvCxnSpPr>
          <p:cNvPr id="11" name="Straight Arrow Connector 20"/>
          <p:cNvCxnSpPr/>
          <p:nvPr/>
        </p:nvCxnSpPr>
        <p:spPr>
          <a:xfrm flipH="1">
            <a:off x="2315340" y="4189696"/>
            <a:ext cx="95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7"/>
          <p:cNvSpPr txBox="1"/>
          <p:nvPr/>
        </p:nvSpPr>
        <p:spPr>
          <a:xfrm>
            <a:off x="2640348" y="5549051"/>
            <a:ext cx="245605" cy="267516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Y</a:t>
            </a:r>
            <a:endParaRPr lang="zh-CN" altLang="en-US" sz="1000"/>
          </a:p>
        </p:txBody>
      </p:sp>
      <p:sp>
        <p:nvSpPr>
          <p:cNvPr id="13" name="TextBox 58"/>
          <p:cNvSpPr txBox="1"/>
          <p:nvPr/>
        </p:nvSpPr>
        <p:spPr>
          <a:xfrm>
            <a:off x="2553391" y="418969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N</a:t>
            </a:r>
            <a:endParaRPr lang="zh-CN" altLang="en-US" sz="1000"/>
          </a:p>
        </p:txBody>
      </p:sp>
      <p:sp>
        <p:nvSpPr>
          <p:cNvPr id="14" name="TextBox 46"/>
          <p:cNvSpPr txBox="1"/>
          <p:nvPr/>
        </p:nvSpPr>
        <p:spPr>
          <a:xfrm>
            <a:off x="1684784" y="307717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4.</a:t>
            </a:r>
            <a:r>
              <a:rPr lang="zh-CN" altLang="en-US" sz="1000" dirty="0" smtClean="0"/>
              <a:t>递</a:t>
            </a:r>
            <a:r>
              <a:rPr lang="zh-CN" altLang="en-US" sz="1000" dirty="0"/>
              <a:t>交样件和文件</a:t>
            </a:r>
          </a:p>
        </p:txBody>
      </p:sp>
      <p:sp>
        <p:nvSpPr>
          <p:cNvPr id="15" name="Diamond 44"/>
          <p:cNvSpPr/>
          <p:nvPr/>
        </p:nvSpPr>
        <p:spPr>
          <a:xfrm>
            <a:off x="1202071" y="2284696"/>
            <a:ext cx="2184625" cy="538162"/>
          </a:xfrm>
          <a:prstGeom prst="diamond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/>
          <a:p>
            <a:pPr algn="ctr"/>
            <a:r>
              <a:rPr lang="en-US" altLang="zh-CN" sz="1000" dirty="0" smtClean="0">
                <a:solidFill>
                  <a:schemeClr val="dk1"/>
                </a:solidFill>
              </a:rPr>
              <a:t>3.   </a:t>
            </a:r>
            <a:r>
              <a:rPr lang="zh-CN" altLang="en-US" sz="1000" dirty="0">
                <a:solidFill>
                  <a:schemeClr val="dk1"/>
                </a:solidFill>
              </a:rPr>
              <a:t>供应商自</a:t>
            </a:r>
            <a:r>
              <a:rPr lang="zh-CN" altLang="en-US" sz="1000" dirty="0" smtClean="0">
                <a:solidFill>
                  <a:schemeClr val="dk1"/>
                </a:solidFill>
              </a:rPr>
              <a:t>检是否合格</a:t>
            </a:r>
            <a:endParaRPr lang="en-US" altLang="zh-CN" sz="1000" dirty="0">
              <a:solidFill>
                <a:schemeClr val="dk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    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6" name="Straight Arrow Connector 49"/>
          <p:cNvCxnSpPr/>
          <p:nvPr/>
        </p:nvCxnSpPr>
        <p:spPr>
          <a:xfrm flipH="1">
            <a:off x="2297105" y="2818096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2534551" y="2818092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8" name="Straight Arrow Connector 57"/>
          <p:cNvCxnSpPr/>
          <p:nvPr/>
        </p:nvCxnSpPr>
        <p:spPr>
          <a:xfrm flipH="1">
            <a:off x="2294385" y="2056096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5"/>
          <p:cNvCxnSpPr/>
          <p:nvPr/>
        </p:nvCxnSpPr>
        <p:spPr>
          <a:xfrm flipH="1">
            <a:off x="2935964" y="1333914"/>
            <a:ext cx="761660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7"/>
          <p:cNvCxnSpPr>
            <a:stCxn id="15" idx="3"/>
          </p:cNvCxnSpPr>
          <p:nvPr/>
        </p:nvCxnSpPr>
        <p:spPr>
          <a:xfrm flipV="1">
            <a:off x="3386696" y="1333914"/>
            <a:ext cx="310928" cy="1219863"/>
          </a:xfrm>
          <a:prstGeom prst="bentConnector2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8"/>
          <p:cNvSpPr txBox="1"/>
          <p:nvPr/>
        </p:nvSpPr>
        <p:spPr>
          <a:xfrm>
            <a:off x="3121531" y="2215874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cxnSp>
        <p:nvCxnSpPr>
          <p:cNvPr id="22" name="Straight Arrow Connector 75"/>
          <p:cNvCxnSpPr/>
          <p:nvPr/>
        </p:nvCxnSpPr>
        <p:spPr>
          <a:xfrm>
            <a:off x="2324864" y="5576536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7"/>
          <p:cNvCxnSpPr/>
          <p:nvPr/>
        </p:nvCxnSpPr>
        <p:spPr>
          <a:xfrm flipH="1">
            <a:off x="2315340" y="4768816"/>
            <a:ext cx="95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4"/>
          <p:cNvCxnSpPr>
            <a:stCxn id="8" idx="3"/>
          </p:cNvCxnSpPr>
          <p:nvPr/>
        </p:nvCxnSpPr>
        <p:spPr>
          <a:xfrm>
            <a:off x="3325126" y="3924330"/>
            <a:ext cx="493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8"/>
          <p:cNvSpPr txBox="1"/>
          <p:nvPr/>
        </p:nvSpPr>
        <p:spPr>
          <a:xfrm>
            <a:off x="3427860" y="362581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6" name="Straight Arrow Connector 99"/>
          <p:cNvCxnSpPr/>
          <p:nvPr/>
        </p:nvCxnSpPr>
        <p:spPr>
          <a:xfrm>
            <a:off x="3818384" y="3924330"/>
            <a:ext cx="0" cy="402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8"/>
          <p:cNvSpPr txBox="1"/>
          <p:nvPr/>
        </p:nvSpPr>
        <p:spPr>
          <a:xfrm>
            <a:off x="3400048" y="4342096"/>
            <a:ext cx="875536" cy="329565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转至步骤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8" name="TextBox 24"/>
          <p:cNvSpPr txBox="1"/>
          <p:nvPr/>
        </p:nvSpPr>
        <p:spPr>
          <a:xfrm>
            <a:off x="1613720" y="5852761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签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署临时样件</a:t>
            </a:r>
          </a:p>
        </p:txBody>
      </p:sp>
      <p:cxnSp>
        <p:nvCxnSpPr>
          <p:cNvPr id="29" name="Straight Connector 102"/>
          <p:cNvCxnSpPr/>
          <p:nvPr/>
        </p:nvCxnSpPr>
        <p:spPr>
          <a:xfrm>
            <a:off x="3381894" y="5295930"/>
            <a:ext cx="493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03"/>
          <p:cNvCxnSpPr/>
          <p:nvPr/>
        </p:nvCxnSpPr>
        <p:spPr>
          <a:xfrm>
            <a:off x="3875152" y="5295930"/>
            <a:ext cx="0" cy="402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/>
          <p:cNvSpPr txBox="1"/>
          <p:nvPr/>
        </p:nvSpPr>
        <p:spPr>
          <a:xfrm>
            <a:off x="3456816" y="5713696"/>
            <a:ext cx="971168" cy="329565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返回至步骤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58"/>
          <p:cNvSpPr txBox="1"/>
          <p:nvPr/>
        </p:nvSpPr>
        <p:spPr>
          <a:xfrm>
            <a:off x="3456816" y="502789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N</a:t>
            </a:r>
            <a:endParaRPr lang="zh-CN" altLang="en-US" sz="1000"/>
          </a:p>
        </p:txBody>
      </p:sp>
      <p:sp>
        <p:nvSpPr>
          <p:cNvPr id="33" name="TextBox 25"/>
          <p:cNvSpPr txBox="1"/>
          <p:nvPr/>
        </p:nvSpPr>
        <p:spPr>
          <a:xfrm>
            <a:off x="5935449" y="2018943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9.</a:t>
            </a:r>
            <a:r>
              <a:rPr lang="zh-CN" altLang="en-US" sz="1000" dirty="0" smtClean="0"/>
              <a:t>发</a:t>
            </a:r>
            <a:r>
              <a:rPr lang="zh-CN" altLang="en-US" sz="1000" dirty="0"/>
              <a:t>运零件及相关文件</a:t>
            </a:r>
          </a:p>
        </p:txBody>
      </p:sp>
      <p:sp>
        <p:nvSpPr>
          <p:cNvPr id="34" name="TextBox 28"/>
          <p:cNvSpPr txBox="1"/>
          <p:nvPr/>
        </p:nvSpPr>
        <p:spPr>
          <a:xfrm>
            <a:off x="5927730" y="4855488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14.</a:t>
            </a:r>
            <a:r>
              <a:rPr lang="zh-CN" altLang="en-US" sz="1000" dirty="0"/>
              <a:t>存档交样文</a:t>
            </a:r>
            <a:r>
              <a:rPr lang="zh-CN" altLang="en-US" sz="1000" dirty="0" smtClean="0"/>
              <a:t>件</a:t>
            </a:r>
            <a:endParaRPr lang="en-US" altLang="zh-CN" sz="1000" dirty="0"/>
          </a:p>
        </p:txBody>
      </p:sp>
      <p:sp>
        <p:nvSpPr>
          <p:cNvPr id="35" name="TextBox 29"/>
          <p:cNvSpPr txBox="1"/>
          <p:nvPr/>
        </p:nvSpPr>
        <p:spPr>
          <a:xfrm>
            <a:off x="5927730" y="5388888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15.</a:t>
            </a:r>
            <a:r>
              <a:rPr lang="zh-CN" altLang="en-US" sz="1000" dirty="0"/>
              <a:t>产</a:t>
            </a:r>
            <a:r>
              <a:rPr lang="zh-CN" altLang="en-US" sz="1000" dirty="0" smtClean="0"/>
              <a:t>品入库</a:t>
            </a:r>
            <a:endParaRPr lang="zh-CN" altLang="en-US" sz="1000" dirty="0"/>
          </a:p>
        </p:txBody>
      </p:sp>
      <p:sp>
        <p:nvSpPr>
          <p:cNvPr id="36" name="TextBox 30"/>
          <p:cNvSpPr txBox="1"/>
          <p:nvPr/>
        </p:nvSpPr>
        <p:spPr>
          <a:xfrm>
            <a:off x="5912490" y="3425037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12.</a:t>
            </a:r>
            <a:r>
              <a:rPr lang="zh-CN" altLang="en-US" sz="1000" dirty="0" smtClean="0"/>
              <a:t>抽检零</a:t>
            </a:r>
            <a:r>
              <a:rPr lang="zh-CN" altLang="en-US" sz="1000" dirty="0"/>
              <a:t>件</a:t>
            </a:r>
          </a:p>
        </p:txBody>
      </p:sp>
      <p:sp>
        <p:nvSpPr>
          <p:cNvPr id="37" name="Diamond 12"/>
          <p:cNvSpPr/>
          <p:nvPr/>
        </p:nvSpPr>
        <p:spPr>
          <a:xfrm>
            <a:off x="5630965" y="3901631"/>
            <a:ext cx="2003843" cy="766762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13.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</a:t>
            </a:r>
            <a:r>
              <a:rPr lang="zh-CN" altLang="zh-CN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抽检结果与文件一致</a:t>
            </a:r>
          </a:p>
          <a:p>
            <a:pPr algn="ctr"/>
            <a:endParaRPr lang="zh-CN" altLang="en-US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8" name="Straight Arrow Connector 14"/>
          <p:cNvCxnSpPr/>
          <p:nvPr/>
        </p:nvCxnSpPr>
        <p:spPr>
          <a:xfrm>
            <a:off x="6644208" y="170080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16"/>
          <p:cNvSpPr/>
          <p:nvPr/>
        </p:nvSpPr>
        <p:spPr>
          <a:xfrm>
            <a:off x="5699130" y="2569488"/>
            <a:ext cx="1935678" cy="565150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</a:t>
            </a:r>
            <a:r>
              <a:rPr lang="zh-CN" altLang="en-US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件需要抽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检</a:t>
            </a:r>
            <a:endParaRPr lang="zh-CN" altLang="zh-CN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Straight Arrow Connector 18"/>
          <p:cNvCxnSpPr/>
          <p:nvPr/>
        </p:nvCxnSpPr>
        <p:spPr>
          <a:xfrm>
            <a:off x="6644010" y="313463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/>
          <p:cNvCxnSpPr/>
          <p:nvPr/>
        </p:nvCxnSpPr>
        <p:spPr>
          <a:xfrm>
            <a:off x="6659250" y="512980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1"/>
          <p:cNvCxnSpPr>
            <a:endCxn id="37" idx="0"/>
          </p:cNvCxnSpPr>
          <p:nvPr/>
        </p:nvCxnSpPr>
        <p:spPr>
          <a:xfrm>
            <a:off x="6626580" y="3699357"/>
            <a:ext cx="6307" cy="20227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3"/>
          <p:cNvCxnSpPr/>
          <p:nvPr/>
        </p:nvCxnSpPr>
        <p:spPr>
          <a:xfrm>
            <a:off x="6626580" y="4662911"/>
            <a:ext cx="6307" cy="20227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4"/>
          <p:cNvCxnSpPr/>
          <p:nvPr/>
        </p:nvCxnSpPr>
        <p:spPr>
          <a:xfrm>
            <a:off x="6636093" y="229516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3"/>
          <p:cNvCxnSpPr/>
          <p:nvPr/>
        </p:nvCxnSpPr>
        <p:spPr>
          <a:xfrm>
            <a:off x="7634808" y="2852063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5"/>
          <p:cNvCxnSpPr/>
          <p:nvPr/>
        </p:nvCxnSpPr>
        <p:spPr>
          <a:xfrm>
            <a:off x="8244408" y="2852063"/>
            <a:ext cx="0" cy="26739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7"/>
          <p:cNvCxnSpPr/>
          <p:nvPr/>
        </p:nvCxnSpPr>
        <p:spPr>
          <a:xfrm flipH="1">
            <a:off x="7375530" y="5526048"/>
            <a:ext cx="868878" cy="1124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8"/>
          <p:cNvSpPr txBox="1"/>
          <p:nvPr/>
        </p:nvSpPr>
        <p:spPr>
          <a:xfrm>
            <a:off x="6848317" y="3100975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9" name="TextBox 58"/>
          <p:cNvSpPr txBox="1"/>
          <p:nvPr/>
        </p:nvSpPr>
        <p:spPr>
          <a:xfrm>
            <a:off x="7670359" y="250828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sp>
        <p:nvSpPr>
          <p:cNvPr id="50" name="TextBox 58"/>
          <p:cNvSpPr txBox="1"/>
          <p:nvPr/>
        </p:nvSpPr>
        <p:spPr>
          <a:xfrm>
            <a:off x="7090526" y="4554093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51" name="Straight Connector 26"/>
          <p:cNvCxnSpPr/>
          <p:nvPr/>
        </p:nvCxnSpPr>
        <p:spPr>
          <a:xfrm>
            <a:off x="7634808" y="4285012"/>
            <a:ext cx="2466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7"/>
          <p:cNvCxnSpPr>
            <a:endCxn id="53" idx="0"/>
          </p:cNvCxnSpPr>
          <p:nvPr/>
        </p:nvCxnSpPr>
        <p:spPr>
          <a:xfrm flipH="1">
            <a:off x="7853883" y="4291608"/>
            <a:ext cx="9525" cy="413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8"/>
          <p:cNvSpPr txBox="1"/>
          <p:nvPr/>
        </p:nvSpPr>
        <p:spPr>
          <a:xfrm>
            <a:off x="7607254" y="4704801"/>
            <a:ext cx="493258" cy="557594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返回至步骤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4" name="Straight Arrow Connector 75"/>
          <p:cNvCxnSpPr/>
          <p:nvPr/>
        </p:nvCxnSpPr>
        <p:spPr>
          <a:xfrm>
            <a:off x="2295040" y="613800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124384" y="6398680"/>
            <a:ext cx="314672" cy="329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484844" y="1379076"/>
            <a:ext cx="314672" cy="329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01453"/>
            <a:ext cx="7848872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PPQP</a:t>
            </a:r>
            <a:r>
              <a:rPr lang="zh-CN" altLang="en-US" smtClean="0"/>
              <a:t>文件：</a:t>
            </a:r>
            <a:endParaRPr lang="en-US" altLang="zh-CN" smtClean="0"/>
          </a:p>
        </p:txBody>
      </p:sp>
      <p:sp>
        <p:nvSpPr>
          <p:cNvPr id="57" name="Rectangle 2"/>
          <p:cNvSpPr/>
          <p:nvPr/>
        </p:nvSpPr>
        <p:spPr>
          <a:xfrm>
            <a:off x="971600" y="836712"/>
            <a:ext cx="64087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样</a:t>
            </a:r>
            <a:r>
              <a:rPr lang="zh-CN" altLang="en-US" sz="1800" dirty="0" smtClean="0"/>
              <a:t>件质</a:t>
            </a:r>
            <a:r>
              <a:rPr lang="zh-CN" altLang="en-US" sz="1800" dirty="0"/>
              <a:t>量保证书 </a:t>
            </a:r>
            <a:r>
              <a:rPr lang="en-US" sz="1800" b="1" dirty="0"/>
              <a:t>SUPPLIER QUALITY </a:t>
            </a:r>
            <a:r>
              <a:rPr lang="en-US" sz="1800" b="1" dirty="0" smtClean="0"/>
              <a:t>WARRANT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样</a:t>
            </a:r>
            <a:r>
              <a:rPr lang="zh-CN" altLang="en-US" sz="1800" dirty="0"/>
              <a:t>件</a:t>
            </a:r>
            <a:r>
              <a:rPr lang="zh-CN" altLang="en-US" sz="1800" dirty="0" smtClean="0"/>
              <a:t>整</a:t>
            </a:r>
            <a:r>
              <a:rPr lang="zh-CN" altLang="en-US" sz="1800" dirty="0"/>
              <a:t>改计划</a:t>
            </a:r>
            <a:r>
              <a:rPr lang="en-US" sz="1800" b="1" dirty="0"/>
              <a:t>CORRECTIVE ACTION </a:t>
            </a:r>
            <a:r>
              <a:rPr lang="en-US" sz="1800" b="1" dirty="0" smtClean="0"/>
              <a:t>PLAN                    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材料</a:t>
            </a:r>
            <a:r>
              <a:rPr lang="zh-CN" altLang="en-US" sz="1800" dirty="0"/>
              <a:t>核审报告</a:t>
            </a:r>
            <a:r>
              <a:rPr lang="en-US" sz="1800" b="1" dirty="0"/>
              <a:t>MATERIAL REVIEW </a:t>
            </a:r>
            <a:r>
              <a:rPr lang="en-US" sz="1800" b="1" dirty="0" smtClean="0"/>
              <a:t>REPORT                             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尺寸</a:t>
            </a:r>
            <a:r>
              <a:rPr lang="zh-CN" altLang="en-US" sz="1800" dirty="0"/>
              <a:t>检验报告</a:t>
            </a:r>
            <a:r>
              <a:rPr lang="en-US" sz="1800" b="1" dirty="0"/>
              <a:t>DIMENSION INSPECTION </a:t>
            </a:r>
            <a:r>
              <a:rPr lang="en-US" sz="1800" b="1" dirty="0" smtClean="0"/>
              <a:t>REPORT            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材料</a:t>
            </a:r>
            <a:r>
              <a:rPr lang="zh-CN" altLang="en-US" sz="1800" dirty="0"/>
              <a:t>及分供方清单</a:t>
            </a:r>
            <a:r>
              <a:rPr lang="en-US" sz="1600" b="1" dirty="0"/>
              <a:t>MATERIAL AND SUBCONTRACTOR </a:t>
            </a:r>
            <a:r>
              <a:rPr lang="en-US" sz="1600" b="1" smtClean="0"/>
              <a:t>LIST </a:t>
            </a:r>
            <a:endParaRPr lang="en-US" sz="1600" dirty="0"/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74179"/>
              </p:ext>
            </p:extLst>
          </p:nvPr>
        </p:nvGraphicFramePr>
        <p:xfrm>
          <a:off x="7308304" y="23488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304" y="23488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54350"/>
              </p:ext>
            </p:extLst>
          </p:nvPr>
        </p:nvGraphicFramePr>
        <p:xfrm>
          <a:off x="7452320" y="54657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2320" y="54657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55612"/>
              </p:ext>
            </p:extLst>
          </p:nvPr>
        </p:nvGraphicFramePr>
        <p:xfrm>
          <a:off x="7236296" y="126876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Document" showAsIcon="1" r:id="rId8" imgW="914400" imgH="771480" progId="Word.Document.8">
                  <p:embed/>
                </p:oleObj>
              </mc:Choice>
              <mc:Fallback>
                <p:oleObj name="Document" showAsIcon="1" r:id="rId8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6296" y="126876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06877"/>
              </p:ext>
            </p:extLst>
          </p:nvPr>
        </p:nvGraphicFramePr>
        <p:xfrm>
          <a:off x="7380312" y="335699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0312" y="335699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85866"/>
              </p:ext>
            </p:extLst>
          </p:nvPr>
        </p:nvGraphicFramePr>
        <p:xfrm>
          <a:off x="7308304" y="44647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Worksheet" showAsIcon="1" r:id="rId12" imgW="914400" imgH="771480" progId="Excel.Sheet.12">
                  <p:embed/>
                </p:oleObj>
              </mc:Choice>
              <mc:Fallback>
                <p:oleObj name="Worksheet" showAsIcon="1" r:id="rId12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08304" y="44647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88044"/>
            <a:ext cx="7848872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YFVE PPQP</a:t>
            </a:r>
            <a:r>
              <a:rPr lang="zh-CN" altLang="en-US" smtClean="0"/>
              <a:t>培训资料：</a:t>
            </a:r>
            <a:endParaRPr lang="en-US" altLang="zh-CN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目的</a:t>
            </a:r>
            <a:endParaRPr lang="en-US" altLang="zh-CN" sz="2000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范围</a:t>
            </a:r>
            <a:endParaRPr lang="en-US" altLang="zh-CN" sz="2000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流程</a:t>
            </a:r>
            <a:endParaRPr lang="en-US" altLang="zh-CN" sz="2000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文件清单</a:t>
            </a:r>
            <a:r>
              <a:rPr lang="en-US" altLang="zh-CN" sz="2000" smtClean="0"/>
              <a:t>/</a:t>
            </a:r>
            <a:r>
              <a:rPr lang="zh-CN" altLang="en-US" sz="2000" smtClean="0"/>
              <a:t>文件填写</a:t>
            </a:r>
            <a:endParaRPr lang="en-US" altLang="zh-CN" sz="200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16379"/>
              </p:ext>
            </p:extLst>
          </p:nvPr>
        </p:nvGraphicFramePr>
        <p:xfrm>
          <a:off x="3563888" y="3404247"/>
          <a:ext cx="2808312" cy="254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演示文稿" showAsIcon="1" r:id="rId4" imgW="914400" imgH="828720" progId="PowerPoint.Show.12">
                  <p:link updateAutomatic="1"/>
                </p:oleObj>
              </mc:Choice>
              <mc:Fallback>
                <p:oleObj name="演示文稿" showAsIcon="1" r:id="rId4" imgW="914400" imgH="828720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3404247"/>
                        <a:ext cx="2808312" cy="2545033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9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kern="1200">
                <a:latin typeface="隶书" pitchFamily="49" charset="-122"/>
                <a:ea typeface="隶书" pitchFamily="49" charset="-122"/>
              </a:rPr>
              <a:t>供应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商协同平台展开计划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19460"/>
              </p:ext>
            </p:extLst>
          </p:nvPr>
        </p:nvGraphicFramePr>
        <p:xfrm>
          <a:off x="3707904" y="2492896"/>
          <a:ext cx="2448272" cy="22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904" y="2492896"/>
                        <a:ext cx="2448272" cy="2218747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7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问题讨论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会议主题？</a:t>
            </a:r>
            <a:endParaRPr lang="en-US" altLang="zh-CN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是否需要展示我们理解的与客户已经沟通过的内容</a:t>
            </a:r>
            <a:endParaRPr lang="en-US" altLang="zh-CN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我们还需要向客户了解什么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259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Contents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SSOW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APQP and PPAP</a:t>
            </a:r>
            <a:r>
              <a:rPr lang="zh-CN" altLang="en-US" smtClean="0"/>
              <a:t>电子流程化方案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PPQP scope and flow chart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供应</a:t>
            </a:r>
            <a:r>
              <a:rPr lang="zh-CN" altLang="en-US" smtClean="0"/>
              <a:t>商协同平台项目展开计划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/>
              <a:t>问题讨论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1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客户需求背景说明</a:t>
            </a:r>
            <a:endParaRPr lang="en-US" altLang="zh-CN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目前通过邮件的形式跟踪供应商的</a:t>
            </a:r>
            <a:r>
              <a:rPr lang="en-US" altLang="zh-CN" sz="2000" b="1" u="sng">
                <a:solidFill>
                  <a:srgbClr val="FF0000"/>
                </a:solidFill>
              </a:rPr>
              <a:t>APQP</a:t>
            </a:r>
            <a:r>
              <a:rPr lang="zh-CN" altLang="zh-CN" sz="2000" b="1" u="sng">
                <a:solidFill>
                  <a:srgbClr val="FF0000"/>
                </a:solidFill>
              </a:rPr>
              <a:t>，</a:t>
            </a:r>
            <a:r>
              <a:rPr lang="en-US" altLang="zh-CN" sz="2000" b="1" u="sng">
                <a:solidFill>
                  <a:srgbClr val="FF0000"/>
                </a:solidFill>
              </a:rPr>
              <a:t>PPAP</a:t>
            </a:r>
            <a:r>
              <a:rPr lang="zh-CN" altLang="zh-CN" sz="2000" b="1" u="sng">
                <a:solidFill>
                  <a:srgbClr val="FF0000"/>
                </a:solidFill>
              </a:rPr>
              <a:t>，</a:t>
            </a:r>
            <a:r>
              <a:rPr lang="en-US" altLang="zh-CN" sz="2000" b="1" u="sng">
                <a:solidFill>
                  <a:srgbClr val="FF0000"/>
                </a:solidFill>
              </a:rPr>
              <a:t>PPQP</a:t>
            </a:r>
            <a:r>
              <a:rPr lang="zh-CN" altLang="zh-CN" sz="2000"/>
              <a:t>（样件递交）的状态，数据分散，不直观，需要大量的时间整理沟通，降低</a:t>
            </a:r>
            <a:r>
              <a:rPr lang="zh-CN" altLang="zh-CN" sz="2000" smtClean="0"/>
              <a:t>工作效率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需要进一步提升供应商项目管理的水平，管控风险，建立有效的信息化管理系统，针对供应商先期质量开发过程的流程监控，问题追溯，项目状态呈现（数据报表</a:t>
            </a:r>
            <a:r>
              <a:rPr lang="zh-CN" altLang="zh-CN" sz="2000" smtClean="0"/>
              <a:t>）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 smtClean="0"/>
              <a:t>多方</a:t>
            </a:r>
            <a:r>
              <a:rPr lang="zh-CN" altLang="zh-CN" sz="2000"/>
              <a:t>工作交互，文件控制等方面进行系统有效的</a:t>
            </a:r>
            <a:r>
              <a:rPr lang="zh-CN" altLang="zh-CN" sz="2000" smtClean="0"/>
              <a:t>管理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/>
              <a:t>需求</a:t>
            </a:r>
            <a:r>
              <a:rPr lang="zh-CN" altLang="en-US" b="1" smtClean="0"/>
              <a:t>说明</a:t>
            </a:r>
            <a:endParaRPr lang="en-US" altLang="zh-CN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建立针对供应商先期质量开发过程的数据和信息交互管理平台，实现供应商先期质量开发的递交，批准，监控，报表及存储的电子化系统</a:t>
            </a:r>
            <a:r>
              <a:rPr lang="zh-CN" altLang="zh-CN" sz="2000" smtClean="0"/>
              <a:t>管理</a:t>
            </a:r>
            <a:r>
              <a:rPr lang="zh-CN" altLang="en-US" sz="2000" smtClean="0"/>
              <a:t>，主要功能模块如下：</a:t>
            </a:r>
            <a:endParaRPr lang="en-US" altLang="zh-CN" sz="20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任务启动</a:t>
            </a:r>
            <a:r>
              <a:rPr lang="zh-CN" altLang="zh-CN" sz="2000"/>
              <a:t>：通过与</a:t>
            </a:r>
            <a:r>
              <a:rPr lang="en-US" altLang="zh-CN" sz="2000"/>
              <a:t>YFVIC</a:t>
            </a:r>
            <a:r>
              <a:rPr lang="zh-CN" altLang="zh-CN" sz="2000"/>
              <a:t>内部系统进行关联，建立任务，也可手动建立</a:t>
            </a:r>
            <a:r>
              <a:rPr lang="zh-CN" altLang="zh-CN" sz="2000" smtClean="0"/>
              <a:t>任务</a:t>
            </a:r>
            <a:endParaRPr lang="en-US" altLang="zh-CN" sz="20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数据递交</a:t>
            </a:r>
            <a:r>
              <a:rPr lang="zh-CN" altLang="zh-CN" sz="2000"/>
              <a:t>：供应商根据任务在对应的时间节点递交数据，系统在任务临时时自动提示</a:t>
            </a:r>
            <a:r>
              <a:rPr lang="zh-CN" altLang="zh-CN" sz="2000" smtClean="0"/>
              <a:t>；</a:t>
            </a: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4753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332656"/>
            <a:ext cx="78488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smtClean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批准</a:t>
            </a:r>
            <a:r>
              <a:rPr lang="zh-CN" altLang="zh-CN" sz="2000"/>
              <a:t>：</a:t>
            </a:r>
            <a:r>
              <a:rPr lang="en-US" altLang="zh-CN" sz="2000"/>
              <a:t>   YFVIC SQE</a:t>
            </a:r>
            <a:r>
              <a:rPr lang="zh-CN" altLang="zh-CN" sz="2000"/>
              <a:t>评审供应商递交的任务资料，可批准或拒绝，系统中可记录拒绝的</a:t>
            </a:r>
            <a:r>
              <a:rPr lang="zh-CN" altLang="zh-CN" sz="2000" smtClean="0"/>
              <a:t>原因</a:t>
            </a:r>
            <a:endParaRPr lang="en-US" altLang="zh-CN" sz="2000" smtClean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监控</a:t>
            </a:r>
            <a:r>
              <a:rPr lang="zh-CN" altLang="zh-CN" sz="2000"/>
              <a:t>：超期项目系统自动提升供应商和</a:t>
            </a:r>
            <a:r>
              <a:rPr lang="en-US" altLang="zh-CN" sz="2000"/>
              <a:t>YFVIC SQE</a:t>
            </a:r>
            <a:r>
              <a:rPr lang="zh-CN" altLang="zh-CN" sz="2000"/>
              <a:t>，并可根据超期天数上升到管理</a:t>
            </a:r>
            <a:r>
              <a:rPr lang="zh-CN" altLang="zh-CN" sz="2000" smtClean="0"/>
              <a:t>人员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假设</a:t>
            </a:r>
            <a:r>
              <a:rPr lang="en-US" altLang="zh-CN" sz="2000">
                <a:solidFill>
                  <a:srgbClr val="FF0000"/>
                </a:solidFill>
              </a:rPr>
              <a:t>YFVE</a:t>
            </a:r>
            <a:r>
              <a:rPr lang="zh-CN" altLang="en-US" sz="2000">
                <a:solidFill>
                  <a:srgbClr val="FF0000"/>
                </a:solidFill>
              </a:rPr>
              <a:t>流程已有，不需要作</a:t>
            </a:r>
            <a:r>
              <a:rPr lang="zh-CN" altLang="en-US" sz="2000" smtClean="0">
                <a:solidFill>
                  <a:srgbClr val="FF0000"/>
                </a:solidFill>
              </a:rPr>
              <a:t>优化？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smtClean="0">
                <a:solidFill>
                  <a:srgbClr val="FF0000"/>
                </a:solidFill>
              </a:rPr>
              <a:t>YFVE</a:t>
            </a:r>
            <a:r>
              <a:rPr lang="zh-CN" altLang="en-US" sz="2000" smtClean="0">
                <a:solidFill>
                  <a:srgbClr val="FF0000"/>
                </a:solidFill>
              </a:rPr>
              <a:t>需要提供升级层级，一共多少层？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000">
                <a:solidFill>
                  <a:srgbClr val="FF0000"/>
                </a:solidFill>
              </a:rPr>
              <a:t>针对供应商提交的资料是否需要保存历史版本？评审记录？是否与以后供应商绩效关联</a:t>
            </a:r>
            <a:r>
              <a:rPr lang="zh-CN" altLang="zh-CN" sz="2000" smtClean="0">
                <a:solidFill>
                  <a:srgbClr val="FF0000"/>
                </a:solidFill>
              </a:rPr>
              <a:t>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报表： </a:t>
            </a:r>
            <a:r>
              <a:rPr lang="zh-CN" altLang="zh-CN" sz="2000"/>
              <a:t>可以根据项目，供应商，负责项目的</a:t>
            </a:r>
            <a:r>
              <a:rPr lang="en-US" altLang="zh-CN" sz="2000"/>
              <a:t>SQE</a:t>
            </a:r>
            <a:r>
              <a:rPr lang="zh-CN" altLang="zh-CN" sz="2000"/>
              <a:t>三个维度生成报表</a:t>
            </a:r>
            <a:r>
              <a:rPr lang="zh-CN" altLang="zh-CN" sz="2000" smtClean="0"/>
              <a:t>；</a:t>
            </a:r>
            <a:endParaRPr lang="en-US" altLang="zh-CN" sz="2000" smtClean="0"/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YFVE</a:t>
            </a:r>
            <a:r>
              <a:rPr lang="zh-CN" altLang="en-US" sz="2000">
                <a:solidFill>
                  <a:srgbClr val="FF0000"/>
                </a:solidFill>
              </a:rPr>
              <a:t>提供报表清单和模板，便于判断报表的负责</a:t>
            </a:r>
            <a:r>
              <a:rPr lang="zh-CN" altLang="en-US" sz="2000" smtClean="0">
                <a:solidFill>
                  <a:srgbClr val="FF0000"/>
                </a:solidFill>
              </a:rPr>
              <a:t>程度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数据存储</a:t>
            </a:r>
            <a:r>
              <a:rPr lang="zh-CN" altLang="zh-CN" sz="2000"/>
              <a:t>：数据保存至少</a:t>
            </a:r>
            <a:r>
              <a:rPr lang="en-US" altLang="zh-CN" sz="2000"/>
              <a:t>15</a:t>
            </a:r>
            <a:r>
              <a:rPr lang="zh-CN" altLang="zh-CN" sz="2000"/>
              <a:t>年</a:t>
            </a:r>
            <a:r>
              <a:rPr lang="zh-CN" altLang="zh-CN" sz="2000" smtClean="0"/>
              <a:t>以上</a:t>
            </a:r>
            <a:r>
              <a:rPr lang="en-US" altLang="zh-CN" sz="2000" smtClean="0"/>
              <a:t> (need to confirm with customer: 1, data can’t be kept in ystem database, so, how can we realize this requiremetns. 2, development team submit how to backup data )</a:t>
            </a:r>
            <a:endParaRPr lang="en-US" altLang="zh-CN" sz="2000" smtClean="0"/>
          </a:p>
          <a:p>
            <a:pPr lvl="2">
              <a:lnSpc>
                <a:spcPct val="125000"/>
              </a:lnSpc>
            </a:pP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433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332656"/>
            <a:ext cx="7848872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smtClean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b="1" u="sng" smtClean="0">
                <a:solidFill>
                  <a:srgbClr val="FF0000"/>
                </a:solidFill>
              </a:rPr>
              <a:t>外部接口</a:t>
            </a:r>
            <a:r>
              <a:rPr lang="zh-CN" altLang="zh-CN" sz="2000" smtClean="0"/>
              <a:t>：针对</a:t>
            </a:r>
            <a:r>
              <a:rPr lang="zh-CN" altLang="zh-CN" sz="2000"/>
              <a:t>系统涉及的外部输入输出进行标准化接入接出</a:t>
            </a:r>
            <a:r>
              <a:rPr lang="zh-CN" altLang="zh-CN" sz="2000" smtClean="0"/>
              <a:t>定制</a:t>
            </a:r>
            <a:endParaRPr lang="en-US" altLang="zh-CN" sz="2000" smtClean="0"/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smtClean="0">
                <a:solidFill>
                  <a:srgbClr val="FF0000"/>
                </a:solidFill>
              </a:rPr>
              <a:t>YFVE</a:t>
            </a:r>
            <a:r>
              <a:rPr lang="zh-CN" altLang="en-US" sz="2000" smtClean="0">
                <a:solidFill>
                  <a:srgbClr val="FF0000"/>
                </a:solidFill>
              </a:rPr>
              <a:t>提供外接系统清单和描述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rgbClr val="FF0000"/>
                </a:solidFill>
              </a:rPr>
              <a:t>项目采购可在此系统上发布图纸和其它工程文件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2171700" lvl="4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rgbClr val="FF0000"/>
                </a:solidFill>
              </a:rPr>
              <a:t>是否需要在线可视化，如在线浏览图纸等文件？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2171700" lvl="4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</a:rPr>
              <a:t>给出</a:t>
            </a:r>
            <a:r>
              <a:rPr lang="zh-CN" altLang="en-US" sz="2000" smtClean="0">
                <a:solidFill>
                  <a:srgbClr val="FF0000"/>
                </a:solidFill>
              </a:rPr>
              <a:t>图纸</a:t>
            </a:r>
            <a:r>
              <a:rPr lang="en-US" altLang="zh-CN" sz="2000" smtClean="0">
                <a:solidFill>
                  <a:srgbClr val="FF0000"/>
                </a:solidFill>
              </a:rPr>
              <a:t>/</a:t>
            </a:r>
            <a:r>
              <a:rPr lang="zh-CN" altLang="en-US" sz="2000" smtClean="0">
                <a:solidFill>
                  <a:srgbClr val="FF0000"/>
                </a:solidFill>
              </a:rPr>
              <a:t>文件是否需要限制大小</a:t>
            </a:r>
            <a:r>
              <a:rPr lang="zh-CN" altLang="en-US" sz="2000" smtClean="0">
                <a:solidFill>
                  <a:srgbClr val="FF0000"/>
                </a:solidFill>
              </a:rPr>
              <a:t>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4">
              <a:lnSpc>
                <a:spcPct val="125000"/>
              </a:lnSpc>
            </a:pPr>
            <a:r>
              <a:rPr lang="zh-CN" altLang="en-US" sz="2000" b="1" u="sng" smtClean="0">
                <a:solidFill>
                  <a:srgbClr val="0000FF"/>
                </a:solidFill>
              </a:rPr>
              <a:t>（后续已经客户沟通，图纸不需要走系统，只需要有一个</a:t>
            </a:r>
            <a:r>
              <a:rPr lang="en-US" altLang="zh-CN" sz="2000" b="1" u="sng" smtClean="0">
                <a:solidFill>
                  <a:srgbClr val="0000FF"/>
                </a:solidFill>
              </a:rPr>
              <a:t>Link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即可）</a:t>
            </a:r>
            <a:endParaRPr lang="en-US" altLang="zh-CN" sz="2000" b="1" u="sng" smtClean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项目范围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smtClean="0"/>
              <a:t>软件系统包含</a:t>
            </a:r>
            <a:r>
              <a:rPr lang="en-US" altLang="zh-CN" sz="2000" smtClean="0"/>
              <a:t>APQP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PPAP, PPQP</a:t>
            </a:r>
            <a:r>
              <a:rPr lang="zh-CN" altLang="en-US" sz="2000" smtClean="0"/>
              <a:t>三个功能块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 smtClean="0"/>
              <a:t>搭建</a:t>
            </a:r>
            <a:r>
              <a:rPr lang="en-US" altLang="zh-CN" sz="2000" smtClean="0"/>
              <a:t>YFVE</a:t>
            </a:r>
            <a:r>
              <a:rPr lang="zh-CN" altLang="zh-CN" sz="2000" smtClean="0"/>
              <a:t>与</a:t>
            </a:r>
            <a:r>
              <a:rPr lang="zh-CN" altLang="zh-CN" sz="2000"/>
              <a:t>供应商之间的先期供应商质量开发工作</a:t>
            </a:r>
            <a:r>
              <a:rPr lang="zh-CN" altLang="zh-CN" sz="2000" smtClean="0"/>
              <a:t>平台</a:t>
            </a: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/>
              <a:t>现行系统的接口</a:t>
            </a:r>
            <a:r>
              <a:rPr lang="zh-CN" altLang="en-US" sz="2000" smtClean="0"/>
              <a:t>集成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试运行的评估及改善调整；人员的培训及平台的导入；帐号及系统维护，问题解决，报表</a:t>
            </a:r>
            <a:r>
              <a:rPr lang="zh-CN" altLang="zh-CN" sz="2000" smtClean="0"/>
              <a:t>功能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/>
              <a:t>供应</a:t>
            </a:r>
            <a:r>
              <a:rPr lang="zh-CN" altLang="en-US" b="1" smtClean="0"/>
              <a:t>商上线计划</a:t>
            </a:r>
            <a:endParaRPr lang="en-US" altLang="zh-CN" b="1" smtClean="0"/>
          </a:p>
          <a:p>
            <a:pPr lvl="1"/>
            <a:r>
              <a:rPr lang="zh-CN" altLang="en-US" sz="2000"/>
              <a:t>略</a:t>
            </a:r>
            <a:endParaRPr lang="en-US" altLang="zh-CN" sz="2000"/>
          </a:p>
          <a:p>
            <a:pPr lvl="1"/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124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项目管理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smtClean="0"/>
              <a:t>项目小组成员能够在项目实施期间从事本项目工作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按时提交有关交付物， 由</a:t>
            </a:r>
            <a:r>
              <a:rPr lang="en-US" altLang="zh-CN" sz="2000"/>
              <a:t>YFVIC</a:t>
            </a:r>
            <a:r>
              <a:rPr lang="zh-CN" altLang="zh-CN" sz="2000"/>
              <a:t>授权代表签字认可即表示某阶段</a:t>
            </a:r>
            <a:r>
              <a:rPr lang="zh-CN" altLang="zh-CN" sz="2000" smtClean="0"/>
              <a:t>完成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项目报告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 smtClean="0"/>
              <a:t>项目</a:t>
            </a:r>
            <a:r>
              <a:rPr lang="zh-CN" altLang="zh-CN" sz="2000"/>
              <a:t>期间的常规报告包含以下两</a:t>
            </a:r>
            <a:r>
              <a:rPr lang="zh-CN" altLang="zh-CN" sz="2000" smtClean="0"/>
              <a:t>部分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smtClean="0"/>
              <a:t>沟通工具</a:t>
            </a:r>
            <a:endParaRPr lang="en-US" altLang="zh-CN" sz="20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/>
              <a:t>邮件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/>
              <a:t>电话会议及网络会议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/>
              <a:t>现场会议</a:t>
            </a:r>
          </a:p>
          <a:p>
            <a:pPr lvl="2"/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68468"/>
              </p:ext>
            </p:extLst>
          </p:nvPr>
        </p:nvGraphicFramePr>
        <p:xfrm>
          <a:off x="1619672" y="2852936"/>
          <a:ext cx="6768753" cy="1656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1483550"/>
                <a:gridCol w="1713883"/>
                <a:gridCol w="1627104"/>
              </a:tblGrid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报告内容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频次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作者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收件人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项目周报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每周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PM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双方项目成员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项目里程碑报告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里程碑节点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PM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双方项目成员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项目计划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/>
              <a:t>略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FF0000"/>
                </a:solidFill>
              </a:rPr>
              <a:t>项目交付 （？）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90905"/>
              </p:ext>
            </p:extLst>
          </p:nvPr>
        </p:nvGraphicFramePr>
        <p:xfrm>
          <a:off x="1259632" y="1844822"/>
          <a:ext cx="7200799" cy="446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944216"/>
                <a:gridCol w="2376264"/>
                <a:gridCol w="1728191"/>
              </a:tblGrid>
              <a:tr h="36702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项目阶段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交付物名称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交付物类型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726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第一阶段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功能需求说明书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系统用户手册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UAT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系统上线完成确认书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第二阶段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功能需求说明书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系统用户手册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UAT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系统上线完成确认书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FF0000"/>
                </a:solidFill>
              </a:rPr>
              <a:t>项目交付（？）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63716"/>
              </p:ext>
            </p:extLst>
          </p:nvPr>
        </p:nvGraphicFramePr>
        <p:xfrm>
          <a:off x="1259632" y="1268760"/>
          <a:ext cx="7200799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944216"/>
                <a:gridCol w="2376264"/>
                <a:gridCol w="1728191"/>
              </a:tblGrid>
              <a:tr h="4413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项目阶段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交付物名称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交付物类型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3340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</a:rPr>
                        <a:t>三</a:t>
                      </a: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功能需求说明书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38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功能需求说明书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系统用户手册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</a:rPr>
                        <a:t>四</a:t>
                      </a: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功能需求说明书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2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系统用户手册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系统上线完成确认书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项目验收</a:t>
            </a:r>
            <a:endParaRPr lang="en-US" altLang="zh-CN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800" smtClean="0"/>
              <a:t>验收标准：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完整、规范的项目各个阶段提交物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项目各阶段通过了</a:t>
            </a:r>
            <a:r>
              <a:rPr lang="en-US" altLang="zh-CN" sz="1800"/>
              <a:t>YFVIC</a:t>
            </a:r>
            <a:r>
              <a:rPr lang="zh-CN" altLang="zh-CN" sz="1800"/>
              <a:t>验收测试</a:t>
            </a:r>
            <a:endParaRPr lang="en-US" altLang="zh-CN" sz="1800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800" smtClean="0"/>
              <a:t>验收形式：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双方授权代表代表各自方签字</a:t>
            </a:r>
            <a:r>
              <a:rPr lang="zh-CN" altLang="zh-CN" sz="1800" smtClean="0"/>
              <a:t>验收</a:t>
            </a:r>
            <a:endParaRPr lang="en-US" altLang="zh-CN" sz="18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/>
              <a:t>系统安全与维护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800"/>
              <a:t>系统架构与系统安全</a:t>
            </a:r>
            <a:endParaRPr lang="en-US" altLang="zh-CN" sz="180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项目实施服务提供方应从网络架构、硬件架构、备份措施等方面阐述保证系统运行稳定性和数据安全性的解决方案。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需要有足够的安全措施能够防止被恶意攻击，避免出现网络拥塞、信息泄露、信息被篡改等威胁。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系统应具有访问日志管理（包括登录日志和错误日志）功能</a:t>
            </a:r>
            <a:r>
              <a:rPr lang="zh-CN" altLang="zh-CN" sz="1800" smtClean="0"/>
              <a:t>。</a:t>
            </a:r>
            <a:endParaRPr lang="en-US" altLang="zh-CN" sz="18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1800"/>
              <a:t>系统维持和维护</a:t>
            </a:r>
            <a:r>
              <a:rPr lang="zh-CN" altLang="en-US" sz="1800"/>
              <a:t>：</a:t>
            </a:r>
            <a:endParaRPr lang="en-US" altLang="zh-CN" sz="180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维持已上线系统平稳无误的运行，同时提供基本的系统维护</a:t>
            </a:r>
            <a:r>
              <a:rPr lang="zh-CN" altLang="zh-CN" sz="1800" smtClean="0"/>
              <a:t>服务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按每个模块，从上线之日起提供为期</a:t>
            </a:r>
            <a:r>
              <a:rPr lang="en-US" altLang="zh-CN" sz="1800"/>
              <a:t>1</a:t>
            </a:r>
            <a:r>
              <a:rPr lang="zh-CN" altLang="zh-CN" sz="1800"/>
              <a:t>年的免费维护期，提供对于免费维护期内提供的服务内容，以及免费维护期之后的维护费用预算。同时，需按项目进度逐步提供及增加系统维护的范围和</a:t>
            </a:r>
            <a:r>
              <a:rPr lang="zh-CN" altLang="zh-CN" sz="1800" smtClean="0"/>
              <a:t>内容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系统应至少保存五年内的历史数据，供用户随时</a:t>
            </a:r>
            <a:r>
              <a:rPr lang="zh-CN" altLang="zh-CN" sz="1800" smtClean="0"/>
              <a:t>查询</a:t>
            </a: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16170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heme/theme1.xml><?xml version="1.0" encoding="utf-8"?>
<a:theme xmlns:a="http://schemas.openxmlformats.org/drawingml/2006/main" name="Omnex Training 2007">
  <a:themeElements>
    <a:clrScheme name="Omnex 200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000099"/>
      </a:accent2>
      <a:accent3>
        <a:srgbClr val="CCECFF"/>
      </a:accent3>
      <a:accent4>
        <a:srgbClr val="FFCC99"/>
      </a:accent4>
      <a:accent5>
        <a:srgbClr val="FFFF99"/>
      </a:accent5>
      <a:accent6>
        <a:srgbClr val="FFFFCC"/>
      </a:accent6>
      <a:hlink>
        <a:srgbClr val="FFFFFF"/>
      </a:hlink>
      <a:folHlink>
        <a:srgbClr val="FFFFFF"/>
      </a:folHlink>
    </a:clrScheme>
    <a:fontScheme name="Lean Six Sigma -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an Six Sigma -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an Six Sigma -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36374</TotalTime>
  <Words>1636</Words>
  <Application>Microsoft Office PowerPoint</Application>
  <PresentationFormat>全屏显示(4:3)</PresentationFormat>
  <Paragraphs>320</Paragraphs>
  <Slides>19</Slides>
  <Notes>18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链接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Microsoft YaHei UI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Omnex Training 2007</vt:lpstr>
      <vt:lpstr>C:\Users\Administrator\Desktop\APQP 电子化流程方案.xlsx</vt:lpstr>
      <vt:lpstr>E:\项目\EWQIMS\YFVE\客户提供资料20180109\8.样件质量保证书201711（同sample quality assurance 201711).xlsx</vt:lpstr>
      <vt:lpstr>E:\项目\EWQIMS\YFVE\客户提供资料20180109\7.YFVE PPQP 规范介绍（YFVE内部培训资料，培训PPQP流程，各种表单如何填写）.pptx</vt:lpstr>
      <vt:lpstr>Worksheet</vt:lpstr>
      <vt:lpstr>Document</vt:lpstr>
      <vt:lpstr>工作表</vt:lpstr>
      <vt:lpstr>CRs of  analysis of YFVE</vt:lpstr>
      <vt:lpstr>Contents</vt:lpstr>
      <vt:lpstr>SSOW</vt:lpstr>
      <vt:lpstr>SSOW</vt:lpstr>
      <vt:lpstr>SSOW</vt:lpstr>
      <vt:lpstr>SSOW</vt:lpstr>
      <vt:lpstr>SSOW</vt:lpstr>
      <vt:lpstr>SSOW</vt:lpstr>
      <vt:lpstr>SSOW</vt:lpstr>
      <vt:lpstr>APQP&amp;PPAP电子流程化方案</vt:lpstr>
      <vt:lpstr>APQP&amp;PPAP电子流程化方案</vt:lpstr>
      <vt:lpstr>APQP&amp;PPAP电子流程化方案</vt:lpstr>
      <vt:lpstr>APQP&amp;PPAP电子流程化方案</vt:lpstr>
      <vt:lpstr>PPQP范围和流程</vt:lpstr>
      <vt:lpstr>PPQP范围和流程</vt:lpstr>
      <vt:lpstr>PPQP范围和流程</vt:lpstr>
      <vt:lpstr>PPQP范围和流程</vt:lpstr>
      <vt:lpstr>供应商协同平台展开计划</vt:lpstr>
      <vt:lpstr>问题讨论</vt:lpstr>
    </vt:vector>
  </TitlesOfParts>
  <Company>omnex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Problem Solving</dc:title>
  <dc:creator>Dave Watkins</dc:creator>
  <cp:lastModifiedBy>AutoBVT</cp:lastModifiedBy>
  <cp:revision>952</cp:revision>
  <cp:lastPrinted>2001-12-13T20:48:52Z</cp:lastPrinted>
  <dcterms:created xsi:type="dcterms:W3CDTF">2001-12-03T21:09:08Z</dcterms:created>
  <dcterms:modified xsi:type="dcterms:W3CDTF">2018-01-18T08:01:29Z</dcterms:modified>
</cp:coreProperties>
</file>