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2"/>
  </p:notesMasterIdLst>
  <p:sldIdLst>
    <p:sldId id="256" r:id="rId2"/>
    <p:sldId id="257" r:id="rId3"/>
    <p:sldId id="268" r:id="rId4"/>
    <p:sldId id="258" r:id="rId5"/>
    <p:sldId id="259" r:id="rId6"/>
    <p:sldId id="269" r:id="rId7"/>
    <p:sldId id="270" r:id="rId8"/>
    <p:sldId id="264" r:id="rId9"/>
    <p:sldId id="271" r:id="rId10"/>
    <p:sldId id="262" r:id="rId11"/>
    <p:sldId id="272" r:id="rId12"/>
    <p:sldId id="273" r:id="rId13"/>
    <p:sldId id="283" r:id="rId14"/>
    <p:sldId id="276" r:id="rId15"/>
    <p:sldId id="277" r:id="rId16"/>
    <p:sldId id="278" r:id="rId17"/>
    <p:sldId id="279" r:id="rId18"/>
    <p:sldId id="280" r:id="rId19"/>
    <p:sldId id="281" r:id="rId20"/>
    <p:sldId id="2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25" autoAdjust="0"/>
  </p:normalViewPr>
  <p:slideViewPr>
    <p:cSldViewPr snapToGrid="0">
      <p:cViewPr varScale="1">
        <p:scale>
          <a:sx n="67" d="100"/>
          <a:sy n="67" d="100"/>
        </p:scale>
        <p:origin x="1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inyu\Documents\work\201710_&#36259;&#32781;&#39640;&#23572;&#22827;\Resource%20Plan.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Resource Usage Plan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'Resource Plan'!$A$2:$A$15</c:f>
              <c:strCache>
                <c:ptCount val="14"/>
                <c:pt idx="0">
                  <c:v>CW47</c:v>
                </c:pt>
                <c:pt idx="1">
                  <c:v>CW48</c:v>
                </c:pt>
                <c:pt idx="2">
                  <c:v>CW49</c:v>
                </c:pt>
                <c:pt idx="3">
                  <c:v>CW50</c:v>
                </c:pt>
                <c:pt idx="4">
                  <c:v>CW51</c:v>
                </c:pt>
                <c:pt idx="5">
                  <c:v>CW52</c:v>
                </c:pt>
                <c:pt idx="6">
                  <c:v>CW1</c:v>
                </c:pt>
                <c:pt idx="7">
                  <c:v>CW2</c:v>
                </c:pt>
                <c:pt idx="8">
                  <c:v>CW3</c:v>
                </c:pt>
                <c:pt idx="9">
                  <c:v>CW4</c:v>
                </c:pt>
                <c:pt idx="10">
                  <c:v>CW5</c:v>
                </c:pt>
                <c:pt idx="11">
                  <c:v>CW6</c:v>
                </c:pt>
                <c:pt idx="12">
                  <c:v>CW7</c:v>
                </c:pt>
                <c:pt idx="13">
                  <c:v>CW8</c:v>
                </c:pt>
              </c:strCache>
            </c:strRef>
          </c:cat>
          <c:val>
            <c:numRef>
              <c:f>'Resource Plan'!$B$2:$B$15</c:f>
              <c:numCache>
                <c:formatCode>General</c:formatCode>
                <c:ptCount val="14"/>
                <c:pt idx="0">
                  <c:v>3</c:v>
                </c:pt>
                <c:pt idx="1">
                  <c:v>3</c:v>
                </c:pt>
                <c:pt idx="2">
                  <c:v>12</c:v>
                </c:pt>
                <c:pt idx="3">
                  <c:v>12</c:v>
                </c:pt>
                <c:pt idx="4">
                  <c:v>12</c:v>
                </c:pt>
                <c:pt idx="5">
                  <c:v>12</c:v>
                </c:pt>
                <c:pt idx="6">
                  <c:v>16</c:v>
                </c:pt>
                <c:pt idx="7">
                  <c:v>16</c:v>
                </c:pt>
                <c:pt idx="8">
                  <c:v>20</c:v>
                </c:pt>
                <c:pt idx="9">
                  <c:v>20</c:v>
                </c:pt>
                <c:pt idx="10">
                  <c:v>20</c:v>
                </c:pt>
                <c:pt idx="11">
                  <c:v>16</c:v>
                </c:pt>
                <c:pt idx="12">
                  <c:v>4</c:v>
                </c:pt>
                <c:pt idx="13">
                  <c:v>4</c:v>
                </c:pt>
              </c:numCache>
            </c:numRef>
          </c:val>
          <c:smooth val="0"/>
          <c:extLst>
            <c:ext xmlns:c16="http://schemas.microsoft.com/office/drawing/2014/chart" uri="{C3380CC4-5D6E-409C-BE32-E72D297353CC}">
              <c16:uniqueId val="{00000000-C808-460C-98D7-BEA8F8DAA13C}"/>
            </c:ext>
          </c:extLst>
        </c:ser>
        <c:dLbls>
          <c:dLblPos val="ctr"/>
          <c:showLegendKey val="0"/>
          <c:showVal val="1"/>
          <c:showCatName val="0"/>
          <c:showSerName val="0"/>
          <c:showPercent val="0"/>
          <c:showBubbleSize val="0"/>
        </c:dLbls>
        <c:smooth val="0"/>
        <c:axId val="185053568"/>
        <c:axId val="132501888"/>
      </c:lineChart>
      <c:catAx>
        <c:axId val="1850535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 Line</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32501888"/>
        <c:crosses val="autoZero"/>
        <c:auto val="1"/>
        <c:lblAlgn val="ctr"/>
        <c:lblOffset val="100"/>
        <c:noMultiLvlLbl val="1"/>
      </c:catAx>
      <c:valAx>
        <c:axId val="132501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Usage of Man day</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505356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5494A0-B732-466B-9641-845353DE95BD}"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zh-CN" altLang="en-US"/>
        </a:p>
      </dgm:t>
    </dgm:pt>
    <dgm:pt modelId="{EE7C0EED-2317-4CDF-9A7D-4739BA65256F}">
      <dgm:prSet phldrT="[文本]"/>
      <dgm:spPr/>
      <dgm:t>
        <a:bodyPr/>
        <a:lstStyle/>
        <a:p>
          <a:r>
            <a:rPr lang="en-US" altLang="zh-CN" dirty="0" smtClean="0"/>
            <a:t>APQP</a:t>
          </a:r>
          <a:endParaRPr lang="zh-CN" altLang="en-US" dirty="0"/>
        </a:p>
      </dgm:t>
    </dgm:pt>
    <dgm:pt modelId="{899BD9A2-A6F1-4132-9251-E97F6079248F}" type="parTrans" cxnId="{86FA19EA-C08F-4965-9ECB-04DEDC92230D}">
      <dgm:prSet/>
      <dgm:spPr/>
      <dgm:t>
        <a:bodyPr/>
        <a:lstStyle/>
        <a:p>
          <a:endParaRPr lang="zh-CN" altLang="en-US"/>
        </a:p>
      </dgm:t>
    </dgm:pt>
    <dgm:pt modelId="{DCA71D5F-5C62-4342-A9AE-57747263B9A2}" type="sibTrans" cxnId="{86FA19EA-C08F-4965-9ECB-04DEDC92230D}">
      <dgm:prSet/>
      <dgm:spPr/>
      <dgm:t>
        <a:bodyPr/>
        <a:lstStyle/>
        <a:p>
          <a:endParaRPr lang="zh-CN" altLang="en-US"/>
        </a:p>
      </dgm:t>
    </dgm:pt>
    <dgm:pt modelId="{E4F59FC5-4B00-40DC-8761-9138520BD406}">
      <dgm:prSet phldrT="[文本]" phldr="1"/>
      <dgm:spPr/>
      <dgm:t>
        <a:bodyPr/>
        <a:lstStyle/>
        <a:p>
          <a:endParaRPr lang="zh-CN" altLang="en-US"/>
        </a:p>
      </dgm:t>
    </dgm:pt>
    <dgm:pt modelId="{4D0EFE7A-F6D4-47BB-AAEF-EA4DF9DFF404}" type="parTrans" cxnId="{A9E91C0D-97BF-43D3-A505-B0C8C8ECEE95}">
      <dgm:prSet/>
      <dgm:spPr/>
      <dgm:t>
        <a:bodyPr/>
        <a:lstStyle/>
        <a:p>
          <a:endParaRPr lang="zh-CN" altLang="en-US"/>
        </a:p>
      </dgm:t>
    </dgm:pt>
    <dgm:pt modelId="{AF910C9A-CFDA-4537-AFF6-70722BBFF659}" type="sibTrans" cxnId="{A9E91C0D-97BF-43D3-A505-B0C8C8ECEE95}">
      <dgm:prSet/>
      <dgm:spPr/>
      <dgm:t>
        <a:bodyPr/>
        <a:lstStyle/>
        <a:p>
          <a:endParaRPr lang="zh-CN" altLang="en-US"/>
        </a:p>
      </dgm:t>
    </dgm:pt>
    <dgm:pt modelId="{582CA836-5007-467B-A73A-3889CBD43873}">
      <dgm:prSet phldrT="[文本]" phldr="1"/>
      <dgm:spPr/>
      <dgm:t>
        <a:bodyPr/>
        <a:lstStyle/>
        <a:p>
          <a:endParaRPr lang="zh-CN" altLang="en-US"/>
        </a:p>
      </dgm:t>
    </dgm:pt>
    <dgm:pt modelId="{0168F6A3-49BB-498D-B0C0-52331310D140}" type="parTrans" cxnId="{5230D7B9-D811-4BBC-8074-10BFEAC55E14}">
      <dgm:prSet/>
      <dgm:spPr/>
      <dgm:t>
        <a:bodyPr/>
        <a:lstStyle/>
        <a:p>
          <a:endParaRPr lang="zh-CN" altLang="en-US"/>
        </a:p>
      </dgm:t>
    </dgm:pt>
    <dgm:pt modelId="{6EAAC024-9333-43C5-A4D7-F340F50D4678}" type="sibTrans" cxnId="{5230D7B9-D811-4BBC-8074-10BFEAC55E14}">
      <dgm:prSet/>
      <dgm:spPr/>
      <dgm:t>
        <a:bodyPr/>
        <a:lstStyle/>
        <a:p>
          <a:endParaRPr lang="zh-CN" altLang="en-US"/>
        </a:p>
      </dgm:t>
    </dgm:pt>
    <dgm:pt modelId="{C7179CEE-0EC9-4DDB-A437-4B9E04D3166D}">
      <dgm:prSet phldrT="[文本]"/>
      <dgm:spPr/>
      <dgm:t>
        <a:bodyPr/>
        <a:lstStyle/>
        <a:p>
          <a:r>
            <a:rPr lang="en-US" altLang="zh-CN" dirty="0" smtClean="0"/>
            <a:t>PPAP</a:t>
          </a:r>
          <a:endParaRPr lang="zh-CN" altLang="en-US" dirty="0"/>
        </a:p>
      </dgm:t>
    </dgm:pt>
    <dgm:pt modelId="{DC03F4AC-84E3-4E02-9000-638ABD1256B6}" type="parTrans" cxnId="{6BDB3386-C97A-45C6-B8CF-533DC7DF9BC2}">
      <dgm:prSet/>
      <dgm:spPr/>
      <dgm:t>
        <a:bodyPr/>
        <a:lstStyle/>
        <a:p>
          <a:endParaRPr lang="zh-CN" altLang="en-US"/>
        </a:p>
      </dgm:t>
    </dgm:pt>
    <dgm:pt modelId="{61C1AB48-5EE2-4BF8-BE7D-9F00F2DE1830}" type="sibTrans" cxnId="{6BDB3386-C97A-45C6-B8CF-533DC7DF9BC2}">
      <dgm:prSet/>
      <dgm:spPr/>
      <dgm:t>
        <a:bodyPr/>
        <a:lstStyle/>
        <a:p>
          <a:endParaRPr lang="zh-CN" altLang="en-US"/>
        </a:p>
      </dgm:t>
    </dgm:pt>
    <dgm:pt modelId="{BD6334C6-422F-42A9-A5A1-92C48CC8F547}">
      <dgm:prSet phldrT="[文本]" phldr="1"/>
      <dgm:spPr/>
      <dgm:t>
        <a:bodyPr/>
        <a:lstStyle/>
        <a:p>
          <a:endParaRPr lang="zh-CN" altLang="en-US"/>
        </a:p>
      </dgm:t>
    </dgm:pt>
    <dgm:pt modelId="{3D0C2B49-2CBB-44E2-94E8-0A7829B83B26}" type="parTrans" cxnId="{CEE984E0-8FBE-455D-A5A4-758F17EDBAA0}">
      <dgm:prSet/>
      <dgm:spPr/>
      <dgm:t>
        <a:bodyPr/>
        <a:lstStyle/>
        <a:p>
          <a:endParaRPr lang="zh-CN" altLang="en-US"/>
        </a:p>
      </dgm:t>
    </dgm:pt>
    <dgm:pt modelId="{5AD55C7C-65E0-46FB-B300-427B18D18BF9}" type="sibTrans" cxnId="{CEE984E0-8FBE-455D-A5A4-758F17EDBAA0}">
      <dgm:prSet/>
      <dgm:spPr/>
      <dgm:t>
        <a:bodyPr/>
        <a:lstStyle/>
        <a:p>
          <a:endParaRPr lang="zh-CN" altLang="en-US"/>
        </a:p>
      </dgm:t>
    </dgm:pt>
    <dgm:pt modelId="{3C1CAF73-2A76-42C9-8F37-E937272D4D9E}">
      <dgm:prSet phldrT="[文本]" phldr="1"/>
      <dgm:spPr/>
      <dgm:t>
        <a:bodyPr/>
        <a:lstStyle/>
        <a:p>
          <a:endParaRPr lang="zh-CN" altLang="en-US" dirty="0"/>
        </a:p>
      </dgm:t>
    </dgm:pt>
    <dgm:pt modelId="{DCE590AD-D919-4086-8B42-B4CB9F6E1267}" type="parTrans" cxnId="{ACECB856-DBB7-4E3B-8825-C1AC413191DD}">
      <dgm:prSet/>
      <dgm:spPr/>
      <dgm:t>
        <a:bodyPr/>
        <a:lstStyle/>
        <a:p>
          <a:endParaRPr lang="zh-CN" altLang="en-US"/>
        </a:p>
      </dgm:t>
    </dgm:pt>
    <dgm:pt modelId="{083D2003-C97F-40D3-A38F-6066263C22B3}" type="sibTrans" cxnId="{ACECB856-DBB7-4E3B-8825-C1AC413191DD}">
      <dgm:prSet/>
      <dgm:spPr/>
      <dgm:t>
        <a:bodyPr/>
        <a:lstStyle/>
        <a:p>
          <a:endParaRPr lang="zh-CN" altLang="en-US"/>
        </a:p>
      </dgm:t>
    </dgm:pt>
    <dgm:pt modelId="{57F05241-1297-4DEE-9BD4-24902F1E6191}">
      <dgm:prSet phldrT="[文本]"/>
      <dgm:spPr/>
      <dgm:t>
        <a:bodyPr/>
        <a:lstStyle/>
        <a:p>
          <a:r>
            <a:rPr lang="en-US" altLang="zh-CN" dirty="0" smtClean="0"/>
            <a:t>PPQP</a:t>
          </a:r>
          <a:endParaRPr lang="zh-CN" altLang="en-US" dirty="0"/>
        </a:p>
      </dgm:t>
    </dgm:pt>
    <dgm:pt modelId="{73164273-A39F-4644-8F0D-27C4F6C15D58}" type="parTrans" cxnId="{56D7F7F5-7290-4B96-B09A-865852276036}">
      <dgm:prSet/>
      <dgm:spPr/>
      <dgm:t>
        <a:bodyPr/>
        <a:lstStyle/>
        <a:p>
          <a:endParaRPr lang="zh-CN" altLang="en-US"/>
        </a:p>
      </dgm:t>
    </dgm:pt>
    <dgm:pt modelId="{8AA3B90E-3299-49BF-8539-5CA923174ECB}" type="sibTrans" cxnId="{56D7F7F5-7290-4B96-B09A-865852276036}">
      <dgm:prSet/>
      <dgm:spPr/>
      <dgm:t>
        <a:bodyPr/>
        <a:lstStyle/>
        <a:p>
          <a:endParaRPr lang="zh-CN" altLang="en-US"/>
        </a:p>
      </dgm:t>
    </dgm:pt>
    <dgm:pt modelId="{AADEDAAA-01D1-474A-8307-1B830185CC6E}" type="pres">
      <dgm:prSet presAssocID="{765494A0-B732-466B-9641-845353DE95BD}" presName="Name0" presStyleCnt="0">
        <dgm:presLayoutVars>
          <dgm:dir/>
          <dgm:animLvl val="lvl"/>
          <dgm:resizeHandles/>
        </dgm:presLayoutVars>
      </dgm:prSet>
      <dgm:spPr/>
    </dgm:pt>
    <dgm:pt modelId="{83818690-6AC4-45DE-8204-939D36D34A1C}" type="pres">
      <dgm:prSet presAssocID="{EE7C0EED-2317-4CDF-9A7D-4739BA65256F}" presName="linNode" presStyleCnt="0"/>
      <dgm:spPr/>
    </dgm:pt>
    <dgm:pt modelId="{B232F7DF-CF77-4882-8F11-45A7289E4092}" type="pres">
      <dgm:prSet presAssocID="{EE7C0EED-2317-4CDF-9A7D-4739BA65256F}" presName="parentShp" presStyleLbl="node1" presStyleIdx="0" presStyleCnt="3">
        <dgm:presLayoutVars>
          <dgm:bulletEnabled val="1"/>
        </dgm:presLayoutVars>
      </dgm:prSet>
      <dgm:spPr/>
    </dgm:pt>
    <dgm:pt modelId="{EA84E8D5-166D-4670-BFD8-54C341CE8D90}" type="pres">
      <dgm:prSet presAssocID="{EE7C0EED-2317-4CDF-9A7D-4739BA65256F}" presName="childShp" presStyleLbl="bgAccFollowNode1" presStyleIdx="0" presStyleCnt="3">
        <dgm:presLayoutVars>
          <dgm:bulletEnabled val="1"/>
        </dgm:presLayoutVars>
      </dgm:prSet>
      <dgm:spPr/>
    </dgm:pt>
    <dgm:pt modelId="{25A7E249-4DC7-4BAD-9D13-3FD3054A1BCF}" type="pres">
      <dgm:prSet presAssocID="{DCA71D5F-5C62-4342-A9AE-57747263B9A2}" presName="spacing" presStyleCnt="0"/>
      <dgm:spPr/>
    </dgm:pt>
    <dgm:pt modelId="{D696E632-D30A-40D0-9581-D07397D52298}" type="pres">
      <dgm:prSet presAssocID="{C7179CEE-0EC9-4DDB-A437-4B9E04D3166D}" presName="linNode" presStyleCnt="0"/>
      <dgm:spPr/>
    </dgm:pt>
    <dgm:pt modelId="{B5D382DB-AE86-4A40-832F-86138924D3F3}" type="pres">
      <dgm:prSet presAssocID="{C7179CEE-0EC9-4DDB-A437-4B9E04D3166D}" presName="parentShp" presStyleLbl="node1" presStyleIdx="1" presStyleCnt="3">
        <dgm:presLayoutVars>
          <dgm:bulletEnabled val="1"/>
        </dgm:presLayoutVars>
      </dgm:prSet>
      <dgm:spPr/>
    </dgm:pt>
    <dgm:pt modelId="{6868C48A-4E5A-4E4A-829D-C52143F28546}" type="pres">
      <dgm:prSet presAssocID="{C7179CEE-0EC9-4DDB-A437-4B9E04D3166D}" presName="childShp" presStyleLbl="bgAccFollowNode1" presStyleIdx="1" presStyleCnt="3">
        <dgm:presLayoutVars>
          <dgm:bulletEnabled val="1"/>
        </dgm:presLayoutVars>
      </dgm:prSet>
      <dgm:spPr/>
      <dgm:t>
        <a:bodyPr/>
        <a:lstStyle/>
        <a:p>
          <a:endParaRPr lang="zh-CN" altLang="en-US"/>
        </a:p>
      </dgm:t>
    </dgm:pt>
    <dgm:pt modelId="{DEC3D870-0BDB-4A92-8FAB-750533833264}" type="pres">
      <dgm:prSet presAssocID="{61C1AB48-5EE2-4BF8-BE7D-9F00F2DE1830}" presName="spacing" presStyleCnt="0"/>
      <dgm:spPr/>
    </dgm:pt>
    <dgm:pt modelId="{31E21AE5-895E-40A0-8A86-9E814749B418}" type="pres">
      <dgm:prSet presAssocID="{57F05241-1297-4DEE-9BD4-24902F1E6191}" presName="linNode" presStyleCnt="0"/>
      <dgm:spPr/>
    </dgm:pt>
    <dgm:pt modelId="{EB4DC348-3B24-446F-80F6-76E99FF79702}" type="pres">
      <dgm:prSet presAssocID="{57F05241-1297-4DEE-9BD4-24902F1E6191}" presName="parentShp" presStyleLbl="node1" presStyleIdx="2" presStyleCnt="3">
        <dgm:presLayoutVars>
          <dgm:bulletEnabled val="1"/>
        </dgm:presLayoutVars>
      </dgm:prSet>
      <dgm:spPr/>
    </dgm:pt>
    <dgm:pt modelId="{4E46F347-546A-43A3-8F7C-8BF7FE0FFAB2}" type="pres">
      <dgm:prSet presAssocID="{57F05241-1297-4DEE-9BD4-24902F1E6191}" presName="childShp" presStyleLbl="bgAccFollowNode1" presStyleIdx="2" presStyleCnt="3">
        <dgm:presLayoutVars>
          <dgm:bulletEnabled val="1"/>
        </dgm:presLayoutVars>
      </dgm:prSet>
      <dgm:spPr/>
    </dgm:pt>
  </dgm:ptLst>
  <dgm:cxnLst>
    <dgm:cxn modelId="{A9E91C0D-97BF-43D3-A505-B0C8C8ECEE95}" srcId="{EE7C0EED-2317-4CDF-9A7D-4739BA65256F}" destId="{E4F59FC5-4B00-40DC-8761-9138520BD406}" srcOrd="0" destOrd="0" parTransId="{4D0EFE7A-F6D4-47BB-AAEF-EA4DF9DFF404}" sibTransId="{AF910C9A-CFDA-4537-AFF6-70722BBFF659}"/>
    <dgm:cxn modelId="{86FA19EA-C08F-4965-9ECB-04DEDC92230D}" srcId="{765494A0-B732-466B-9641-845353DE95BD}" destId="{EE7C0EED-2317-4CDF-9A7D-4739BA65256F}" srcOrd="0" destOrd="0" parTransId="{899BD9A2-A6F1-4132-9251-E97F6079248F}" sibTransId="{DCA71D5F-5C62-4342-A9AE-57747263B9A2}"/>
    <dgm:cxn modelId="{ACECB856-DBB7-4E3B-8825-C1AC413191DD}" srcId="{C7179CEE-0EC9-4DDB-A437-4B9E04D3166D}" destId="{3C1CAF73-2A76-42C9-8F37-E937272D4D9E}" srcOrd="1" destOrd="0" parTransId="{DCE590AD-D919-4086-8B42-B4CB9F6E1267}" sibTransId="{083D2003-C97F-40D3-A38F-6066263C22B3}"/>
    <dgm:cxn modelId="{56D7F7F5-7290-4B96-B09A-865852276036}" srcId="{765494A0-B732-466B-9641-845353DE95BD}" destId="{57F05241-1297-4DEE-9BD4-24902F1E6191}" srcOrd="2" destOrd="0" parTransId="{73164273-A39F-4644-8F0D-27C4F6C15D58}" sibTransId="{8AA3B90E-3299-49BF-8539-5CA923174ECB}"/>
    <dgm:cxn modelId="{CEE984E0-8FBE-455D-A5A4-758F17EDBAA0}" srcId="{C7179CEE-0EC9-4DDB-A437-4B9E04D3166D}" destId="{BD6334C6-422F-42A9-A5A1-92C48CC8F547}" srcOrd="0" destOrd="0" parTransId="{3D0C2B49-2CBB-44E2-94E8-0A7829B83B26}" sibTransId="{5AD55C7C-65E0-46FB-B300-427B18D18BF9}"/>
    <dgm:cxn modelId="{5230D7B9-D811-4BBC-8074-10BFEAC55E14}" srcId="{EE7C0EED-2317-4CDF-9A7D-4739BA65256F}" destId="{582CA836-5007-467B-A73A-3889CBD43873}" srcOrd="1" destOrd="0" parTransId="{0168F6A3-49BB-498D-B0C0-52331310D140}" sibTransId="{6EAAC024-9333-43C5-A4D7-F340F50D4678}"/>
    <dgm:cxn modelId="{F60A50EA-58BA-44AC-B76F-33AB2614DE85}" type="presOf" srcId="{C7179CEE-0EC9-4DDB-A437-4B9E04D3166D}" destId="{B5D382DB-AE86-4A40-832F-86138924D3F3}" srcOrd="0" destOrd="0" presId="urn:microsoft.com/office/officeart/2005/8/layout/vList6"/>
    <dgm:cxn modelId="{B776CE79-1904-473B-8D20-80776F278868}" type="presOf" srcId="{EE7C0EED-2317-4CDF-9A7D-4739BA65256F}" destId="{B232F7DF-CF77-4882-8F11-45A7289E4092}" srcOrd="0" destOrd="0" presId="urn:microsoft.com/office/officeart/2005/8/layout/vList6"/>
    <dgm:cxn modelId="{D93DC872-AACA-4828-87DB-59CE3FD3C735}" type="presOf" srcId="{582CA836-5007-467B-A73A-3889CBD43873}" destId="{EA84E8D5-166D-4670-BFD8-54C341CE8D90}" srcOrd="0" destOrd="1" presId="urn:microsoft.com/office/officeart/2005/8/layout/vList6"/>
    <dgm:cxn modelId="{2C912203-B823-4E68-A219-75158EA86F33}" type="presOf" srcId="{E4F59FC5-4B00-40DC-8761-9138520BD406}" destId="{EA84E8D5-166D-4670-BFD8-54C341CE8D90}" srcOrd="0" destOrd="0" presId="urn:microsoft.com/office/officeart/2005/8/layout/vList6"/>
    <dgm:cxn modelId="{6C3BC373-C14B-44B0-A62F-EEA35F6DF279}" type="presOf" srcId="{765494A0-B732-466B-9641-845353DE95BD}" destId="{AADEDAAA-01D1-474A-8307-1B830185CC6E}" srcOrd="0" destOrd="0" presId="urn:microsoft.com/office/officeart/2005/8/layout/vList6"/>
    <dgm:cxn modelId="{396421F3-11CA-4B21-A09F-593E1F21FEED}" type="presOf" srcId="{BD6334C6-422F-42A9-A5A1-92C48CC8F547}" destId="{6868C48A-4E5A-4E4A-829D-C52143F28546}" srcOrd="0" destOrd="0" presId="urn:microsoft.com/office/officeart/2005/8/layout/vList6"/>
    <dgm:cxn modelId="{6BDB3386-C97A-45C6-B8CF-533DC7DF9BC2}" srcId="{765494A0-B732-466B-9641-845353DE95BD}" destId="{C7179CEE-0EC9-4DDB-A437-4B9E04D3166D}" srcOrd="1" destOrd="0" parTransId="{DC03F4AC-84E3-4E02-9000-638ABD1256B6}" sibTransId="{61C1AB48-5EE2-4BF8-BE7D-9F00F2DE1830}"/>
    <dgm:cxn modelId="{F24E930E-4BC3-423C-A22A-35C4467FB551}" type="presOf" srcId="{3C1CAF73-2A76-42C9-8F37-E937272D4D9E}" destId="{6868C48A-4E5A-4E4A-829D-C52143F28546}" srcOrd="0" destOrd="1" presId="urn:microsoft.com/office/officeart/2005/8/layout/vList6"/>
    <dgm:cxn modelId="{F4462088-393E-405A-A2D5-0A35F0A7B0B0}" type="presOf" srcId="{57F05241-1297-4DEE-9BD4-24902F1E6191}" destId="{EB4DC348-3B24-446F-80F6-76E99FF79702}" srcOrd="0" destOrd="0" presId="urn:microsoft.com/office/officeart/2005/8/layout/vList6"/>
    <dgm:cxn modelId="{2FA77DB9-C2DA-426D-ACF0-4C83EC4CBC57}" type="presParOf" srcId="{AADEDAAA-01D1-474A-8307-1B830185CC6E}" destId="{83818690-6AC4-45DE-8204-939D36D34A1C}" srcOrd="0" destOrd="0" presId="urn:microsoft.com/office/officeart/2005/8/layout/vList6"/>
    <dgm:cxn modelId="{1C3D709E-443B-4A31-9A13-36347054EC70}" type="presParOf" srcId="{83818690-6AC4-45DE-8204-939D36D34A1C}" destId="{B232F7DF-CF77-4882-8F11-45A7289E4092}" srcOrd="0" destOrd="0" presId="urn:microsoft.com/office/officeart/2005/8/layout/vList6"/>
    <dgm:cxn modelId="{3E9989C0-D7EE-4686-A6D7-45BB11273F9E}" type="presParOf" srcId="{83818690-6AC4-45DE-8204-939D36D34A1C}" destId="{EA84E8D5-166D-4670-BFD8-54C341CE8D90}" srcOrd="1" destOrd="0" presId="urn:microsoft.com/office/officeart/2005/8/layout/vList6"/>
    <dgm:cxn modelId="{E1B7ECCF-D33A-4620-945D-1CCBC5FB6E28}" type="presParOf" srcId="{AADEDAAA-01D1-474A-8307-1B830185CC6E}" destId="{25A7E249-4DC7-4BAD-9D13-3FD3054A1BCF}" srcOrd="1" destOrd="0" presId="urn:microsoft.com/office/officeart/2005/8/layout/vList6"/>
    <dgm:cxn modelId="{8C1DD270-76EF-4C24-B224-07DAC8AEFA04}" type="presParOf" srcId="{AADEDAAA-01D1-474A-8307-1B830185CC6E}" destId="{D696E632-D30A-40D0-9581-D07397D52298}" srcOrd="2" destOrd="0" presId="urn:microsoft.com/office/officeart/2005/8/layout/vList6"/>
    <dgm:cxn modelId="{433127CB-5F71-4C9D-8561-7223B3EFBC14}" type="presParOf" srcId="{D696E632-D30A-40D0-9581-D07397D52298}" destId="{B5D382DB-AE86-4A40-832F-86138924D3F3}" srcOrd="0" destOrd="0" presId="urn:microsoft.com/office/officeart/2005/8/layout/vList6"/>
    <dgm:cxn modelId="{F750B9B0-01F4-4296-AA77-85CE6EC06966}" type="presParOf" srcId="{D696E632-D30A-40D0-9581-D07397D52298}" destId="{6868C48A-4E5A-4E4A-829D-C52143F28546}" srcOrd="1" destOrd="0" presId="urn:microsoft.com/office/officeart/2005/8/layout/vList6"/>
    <dgm:cxn modelId="{D62282FD-E34C-4971-BF11-17E55F33787A}" type="presParOf" srcId="{AADEDAAA-01D1-474A-8307-1B830185CC6E}" destId="{DEC3D870-0BDB-4A92-8FAB-750533833264}" srcOrd="3" destOrd="0" presId="urn:microsoft.com/office/officeart/2005/8/layout/vList6"/>
    <dgm:cxn modelId="{B42C0790-42E1-4E19-9EF0-19B7CC97E365}" type="presParOf" srcId="{AADEDAAA-01D1-474A-8307-1B830185CC6E}" destId="{31E21AE5-895E-40A0-8A86-9E814749B418}" srcOrd="4" destOrd="0" presId="urn:microsoft.com/office/officeart/2005/8/layout/vList6"/>
    <dgm:cxn modelId="{DD15BE01-706C-47FE-9842-F32B9EA93585}" type="presParOf" srcId="{31E21AE5-895E-40A0-8A86-9E814749B418}" destId="{EB4DC348-3B24-446F-80F6-76E99FF79702}" srcOrd="0" destOrd="0" presId="urn:microsoft.com/office/officeart/2005/8/layout/vList6"/>
    <dgm:cxn modelId="{3A0BD371-17A7-48F7-B3C1-CF360D2C2ADE}" type="presParOf" srcId="{31E21AE5-895E-40A0-8A86-9E814749B418}" destId="{4E46F347-546A-43A3-8F7C-8BF7FE0FFAB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1DB90A-2663-4EF0-AFD0-7B11C4851221}" type="doc">
      <dgm:prSet loTypeId="urn:microsoft.com/office/officeart/2005/8/layout/hChevron3" loCatId="process" qsTypeId="urn:microsoft.com/office/officeart/2005/8/quickstyle/simple1" qsCatId="simple" csTypeId="urn:microsoft.com/office/officeart/2005/8/colors/colorful1" csCatId="colorful" phldr="1"/>
      <dgm:spPr/>
    </dgm:pt>
    <dgm:pt modelId="{780B5124-AA69-4F60-A52A-E187F938DD30}">
      <dgm:prSet phldrT="[文本]"/>
      <dgm:spPr>
        <a:effectLst>
          <a:outerShdw blurRad="50800" dist="38100" dir="2700000" algn="tl" rotWithShape="0">
            <a:prstClr val="black">
              <a:alpha val="40000"/>
            </a:prstClr>
          </a:outerShdw>
        </a:effectLst>
      </dgm:spPr>
      <dgm:t>
        <a:bodyPr/>
        <a:lstStyle/>
        <a:p>
          <a:r>
            <a:rPr lang="en-US" altLang="zh-CN" dirty="0" smtClean="0"/>
            <a:t>PPQP</a:t>
          </a:r>
          <a:endParaRPr lang="zh-CN" altLang="en-US" dirty="0"/>
        </a:p>
      </dgm:t>
    </dgm:pt>
    <dgm:pt modelId="{500CABC0-9056-443B-BD98-6D769EAD67F4}" type="parTrans" cxnId="{6C64A065-C294-4F9F-A0FB-845CA57F9744}">
      <dgm:prSet/>
      <dgm:spPr/>
      <dgm:t>
        <a:bodyPr/>
        <a:lstStyle/>
        <a:p>
          <a:endParaRPr lang="zh-CN" altLang="en-US"/>
        </a:p>
      </dgm:t>
    </dgm:pt>
    <dgm:pt modelId="{B89B8C83-A11E-4D7C-8A8F-A5175F573443}" type="sibTrans" cxnId="{6C64A065-C294-4F9F-A0FB-845CA57F9744}">
      <dgm:prSet/>
      <dgm:spPr/>
      <dgm:t>
        <a:bodyPr/>
        <a:lstStyle/>
        <a:p>
          <a:endParaRPr lang="zh-CN" altLang="en-US"/>
        </a:p>
      </dgm:t>
    </dgm:pt>
    <dgm:pt modelId="{C8796372-ED65-41AA-89C7-903C4271CF48}">
      <dgm:prSet phldrT="[文本]"/>
      <dgm:spPr>
        <a:effectLst>
          <a:outerShdw blurRad="50800" dist="38100" dir="2700000" algn="tl" rotWithShape="0">
            <a:prstClr val="black">
              <a:alpha val="40000"/>
            </a:prstClr>
          </a:outerShdw>
        </a:effectLst>
      </dgm:spPr>
      <dgm:t>
        <a:bodyPr/>
        <a:lstStyle/>
        <a:p>
          <a:r>
            <a:rPr lang="en-US" altLang="zh-CN" dirty="0" smtClean="0"/>
            <a:t>APQP</a:t>
          </a:r>
          <a:endParaRPr lang="zh-CN" altLang="en-US" dirty="0"/>
        </a:p>
      </dgm:t>
    </dgm:pt>
    <dgm:pt modelId="{89A8F6EC-82F5-40A5-986C-559E33D3E492}" type="parTrans" cxnId="{99690022-75D3-4C56-8C83-F44FA915DFD1}">
      <dgm:prSet/>
      <dgm:spPr/>
      <dgm:t>
        <a:bodyPr/>
        <a:lstStyle/>
        <a:p>
          <a:endParaRPr lang="zh-CN" altLang="en-US"/>
        </a:p>
      </dgm:t>
    </dgm:pt>
    <dgm:pt modelId="{58112746-3089-4ED9-A576-81F7D8D8C171}" type="sibTrans" cxnId="{99690022-75D3-4C56-8C83-F44FA915DFD1}">
      <dgm:prSet/>
      <dgm:spPr/>
      <dgm:t>
        <a:bodyPr/>
        <a:lstStyle/>
        <a:p>
          <a:endParaRPr lang="zh-CN" altLang="en-US"/>
        </a:p>
      </dgm:t>
    </dgm:pt>
    <dgm:pt modelId="{53AC6C5A-6569-447D-9BA7-EAE8FA4C4EAF}">
      <dgm:prSet phldrT="[文本]"/>
      <dgm:spPr>
        <a:effectLst>
          <a:outerShdw blurRad="50800" dist="38100" dir="2700000" algn="tl" rotWithShape="0">
            <a:prstClr val="black">
              <a:alpha val="40000"/>
            </a:prstClr>
          </a:outerShdw>
        </a:effectLst>
      </dgm:spPr>
      <dgm:t>
        <a:bodyPr/>
        <a:lstStyle/>
        <a:p>
          <a:r>
            <a:rPr lang="en-US" altLang="zh-CN" dirty="0" smtClean="0"/>
            <a:t>PPAP</a:t>
          </a:r>
          <a:endParaRPr lang="zh-CN" altLang="en-US" dirty="0"/>
        </a:p>
      </dgm:t>
    </dgm:pt>
    <dgm:pt modelId="{22056F3F-9899-4B66-98A4-6D0B1EB77119}" type="parTrans" cxnId="{92AAF277-CF5F-4127-BDFA-388CCACA6E71}">
      <dgm:prSet/>
      <dgm:spPr/>
      <dgm:t>
        <a:bodyPr/>
        <a:lstStyle/>
        <a:p>
          <a:endParaRPr lang="zh-CN" altLang="en-US"/>
        </a:p>
      </dgm:t>
    </dgm:pt>
    <dgm:pt modelId="{6717D46B-C942-4D7E-9C1D-0F7C85CA9341}" type="sibTrans" cxnId="{92AAF277-CF5F-4127-BDFA-388CCACA6E71}">
      <dgm:prSet/>
      <dgm:spPr/>
      <dgm:t>
        <a:bodyPr/>
        <a:lstStyle/>
        <a:p>
          <a:endParaRPr lang="zh-CN" altLang="en-US"/>
        </a:p>
      </dgm:t>
    </dgm:pt>
    <dgm:pt modelId="{6D787828-75CF-4047-84A3-7CE2AFCF4246}" type="pres">
      <dgm:prSet presAssocID="{FA1DB90A-2663-4EF0-AFD0-7B11C4851221}" presName="Name0" presStyleCnt="0">
        <dgm:presLayoutVars>
          <dgm:dir/>
          <dgm:resizeHandles val="exact"/>
        </dgm:presLayoutVars>
      </dgm:prSet>
      <dgm:spPr/>
    </dgm:pt>
    <dgm:pt modelId="{BF78A014-AE7E-46DC-BAF7-636BF857617A}" type="pres">
      <dgm:prSet presAssocID="{780B5124-AA69-4F60-A52A-E187F938DD30}" presName="parTxOnly" presStyleLbl="node1" presStyleIdx="0" presStyleCnt="3">
        <dgm:presLayoutVars>
          <dgm:bulletEnabled val="1"/>
        </dgm:presLayoutVars>
      </dgm:prSet>
      <dgm:spPr/>
      <dgm:t>
        <a:bodyPr/>
        <a:lstStyle/>
        <a:p>
          <a:endParaRPr lang="zh-CN" altLang="en-US"/>
        </a:p>
      </dgm:t>
    </dgm:pt>
    <dgm:pt modelId="{92A41FFE-FE8C-450A-9D61-36849FADF3A7}" type="pres">
      <dgm:prSet presAssocID="{B89B8C83-A11E-4D7C-8A8F-A5175F573443}" presName="parSpace" presStyleCnt="0"/>
      <dgm:spPr/>
    </dgm:pt>
    <dgm:pt modelId="{87041AB3-EA7B-4CFE-B0DE-934F892B9D81}" type="pres">
      <dgm:prSet presAssocID="{C8796372-ED65-41AA-89C7-903C4271CF48}" presName="parTxOnly" presStyleLbl="node1" presStyleIdx="1" presStyleCnt="3">
        <dgm:presLayoutVars>
          <dgm:bulletEnabled val="1"/>
        </dgm:presLayoutVars>
      </dgm:prSet>
      <dgm:spPr/>
      <dgm:t>
        <a:bodyPr/>
        <a:lstStyle/>
        <a:p>
          <a:endParaRPr lang="zh-CN" altLang="en-US"/>
        </a:p>
      </dgm:t>
    </dgm:pt>
    <dgm:pt modelId="{A20E460C-9DD5-407B-A025-3294EDFF4B9A}" type="pres">
      <dgm:prSet presAssocID="{58112746-3089-4ED9-A576-81F7D8D8C171}" presName="parSpace" presStyleCnt="0"/>
      <dgm:spPr/>
    </dgm:pt>
    <dgm:pt modelId="{611C32C9-0EDE-4D48-8FF5-B8A4415F55AF}" type="pres">
      <dgm:prSet presAssocID="{53AC6C5A-6569-447D-9BA7-EAE8FA4C4EAF}" presName="parTxOnly" presStyleLbl="node1" presStyleIdx="2" presStyleCnt="3">
        <dgm:presLayoutVars>
          <dgm:bulletEnabled val="1"/>
        </dgm:presLayoutVars>
      </dgm:prSet>
      <dgm:spPr/>
      <dgm:t>
        <a:bodyPr/>
        <a:lstStyle/>
        <a:p>
          <a:endParaRPr lang="zh-CN" altLang="en-US"/>
        </a:p>
      </dgm:t>
    </dgm:pt>
  </dgm:ptLst>
  <dgm:cxnLst>
    <dgm:cxn modelId="{C4607EC9-BECE-4C70-AFF7-6E436C6DA684}" type="presOf" srcId="{53AC6C5A-6569-447D-9BA7-EAE8FA4C4EAF}" destId="{611C32C9-0EDE-4D48-8FF5-B8A4415F55AF}" srcOrd="0" destOrd="0" presId="urn:microsoft.com/office/officeart/2005/8/layout/hChevron3"/>
    <dgm:cxn modelId="{99690022-75D3-4C56-8C83-F44FA915DFD1}" srcId="{FA1DB90A-2663-4EF0-AFD0-7B11C4851221}" destId="{C8796372-ED65-41AA-89C7-903C4271CF48}" srcOrd="1" destOrd="0" parTransId="{89A8F6EC-82F5-40A5-986C-559E33D3E492}" sibTransId="{58112746-3089-4ED9-A576-81F7D8D8C171}"/>
    <dgm:cxn modelId="{4F23D545-E852-437C-92A5-F20A0174A604}" type="presOf" srcId="{780B5124-AA69-4F60-A52A-E187F938DD30}" destId="{BF78A014-AE7E-46DC-BAF7-636BF857617A}" srcOrd="0" destOrd="0" presId="urn:microsoft.com/office/officeart/2005/8/layout/hChevron3"/>
    <dgm:cxn modelId="{6D545D39-88C2-4077-BDE3-F73FF07EAB5A}" type="presOf" srcId="{FA1DB90A-2663-4EF0-AFD0-7B11C4851221}" destId="{6D787828-75CF-4047-84A3-7CE2AFCF4246}" srcOrd="0" destOrd="0" presId="urn:microsoft.com/office/officeart/2005/8/layout/hChevron3"/>
    <dgm:cxn modelId="{6C64A065-C294-4F9F-A0FB-845CA57F9744}" srcId="{FA1DB90A-2663-4EF0-AFD0-7B11C4851221}" destId="{780B5124-AA69-4F60-A52A-E187F938DD30}" srcOrd="0" destOrd="0" parTransId="{500CABC0-9056-443B-BD98-6D769EAD67F4}" sibTransId="{B89B8C83-A11E-4D7C-8A8F-A5175F573443}"/>
    <dgm:cxn modelId="{3CFB660D-8003-452E-9840-B97A12AD9FB3}" type="presOf" srcId="{C8796372-ED65-41AA-89C7-903C4271CF48}" destId="{87041AB3-EA7B-4CFE-B0DE-934F892B9D81}" srcOrd="0" destOrd="0" presId="urn:microsoft.com/office/officeart/2005/8/layout/hChevron3"/>
    <dgm:cxn modelId="{92AAF277-CF5F-4127-BDFA-388CCACA6E71}" srcId="{FA1DB90A-2663-4EF0-AFD0-7B11C4851221}" destId="{53AC6C5A-6569-447D-9BA7-EAE8FA4C4EAF}" srcOrd="2" destOrd="0" parTransId="{22056F3F-9899-4B66-98A4-6D0B1EB77119}" sibTransId="{6717D46B-C942-4D7E-9C1D-0F7C85CA9341}"/>
    <dgm:cxn modelId="{D7A00BA2-7A8A-4ED2-9D7C-06655C438771}" type="presParOf" srcId="{6D787828-75CF-4047-84A3-7CE2AFCF4246}" destId="{BF78A014-AE7E-46DC-BAF7-636BF857617A}" srcOrd="0" destOrd="0" presId="urn:microsoft.com/office/officeart/2005/8/layout/hChevron3"/>
    <dgm:cxn modelId="{221EB428-1509-45A9-89E4-52CAED2E0A63}" type="presParOf" srcId="{6D787828-75CF-4047-84A3-7CE2AFCF4246}" destId="{92A41FFE-FE8C-450A-9D61-36849FADF3A7}" srcOrd="1" destOrd="0" presId="urn:microsoft.com/office/officeart/2005/8/layout/hChevron3"/>
    <dgm:cxn modelId="{DD248F1F-2535-498A-834B-D68439138C68}" type="presParOf" srcId="{6D787828-75CF-4047-84A3-7CE2AFCF4246}" destId="{87041AB3-EA7B-4CFE-B0DE-934F892B9D81}" srcOrd="2" destOrd="0" presId="urn:microsoft.com/office/officeart/2005/8/layout/hChevron3"/>
    <dgm:cxn modelId="{B815F620-8408-4084-8EBE-FCD760F7C73B}" type="presParOf" srcId="{6D787828-75CF-4047-84A3-7CE2AFCF4246}" destId="{A20E460C-9DD5-407B-A025-3294EDFF4B9A}" srcOrd="3" destOrd="0" presId="urn:microsoft.com/office/officeart/2005/8/layout/hChevron3"/>
    <dgm:cxn modelId="{2649EF93-543C-4747-9988-E8490B0636EA}" type="presParOf" srcId="{6D787828-75CF-4047-84A3-7CE2AFCF4246}" destId="{611C32C9-0EDE-4D48-8FF5-B8A4415F55AF}"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4E8D5-166D-4670-BFD8-54C341CE8D90}">
      <dsp:nvSpPr>
        <dsp:cNvPr id="0" name=""/>
        <dsp:cNvSpPr/>
      </dsp:nvSpPr>
      <dsp:spPr>
        <a:xfrm>
          <a:off x="3251199" y="0"/>
          <a:ext cx="4876800" cy="1065918"/>
        </a:xfrm>
        <a:prstGeom prst="rightArrow">
          <a:avLst>
            <a:gd name="adj1" fmla="val 75000"/>
            <a:gd name="adj2" fmla="val 50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endParaRPr lang="zh-CN" altLang="en-US" sz="2300" kern="1200"/>
        </a:p>
        <a:p>
          <a:pPr marL="228600" lvl="1" indent="-228600" algn="l" defTabSz="1022350">
            <a:lnSpc>
              <a:spcPct val="90000"/>
            </a:lnSpc>
            <a:spcBef>
              <a:spcPct val="0"/>
            </a:spcBef>
            <a:spcAft>
              <a:spcPct val="15000"/>
            </a:spcAft>
            <a:buChar char="••"/>
          </a:pPr>
          <a:endParaRPr lang="zh-CN" altLang="en-US" sz="2300" kern="1200"/>
        </a:p>
      </dsp:txBody>
      <dsp:txXfrm>
        <a:off x="3251199" y="133240"/>
        <a:ext cx="4477081" cy="799438"/>
      </dsp:txXfrm>
    </dsp:sp>
    <dsp:sp modelId="{B232F7DF-CF77-4882-8F11-45A7289E4092}">
      <dsp:nvSpPr>
        <dsp:cNvPr id="0" name=""/>
        <dsp:cNvSpPr/>
      </dsp:nvSpPr>
      <dsp:spPr>
        <a:xfrm>
          <a:off x="0" y="0"/>
          <a:ext cx="3251200" cy="1065918"/>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en-US" altLang="zh-CN" sz="5400" kern="1200" dirty="0" smtClean="0"/>
            <a:t>APQP</a:t>
          </a:r>
          <a:endParaRPr lang="zh-CN" altLang="en-US" sz="5400" kern="1200" dirty="0"/>
        </a:p>
      </dsp:txBody>
      <dsp:txXfrm>
        <a:off x="52034" y="52034"/>
        <a:ext cx="3147132" cy="961850"/>
      </dsp:txXfrm>
    </dsp:sp>
    <dsp:sp modelId="{6868C48A-4E5A-4E4A-829D-C52143F28546}">
      <dsp:nvSpPr>
        <dsp:cNvPr id="0" name=""/>
        <dsp:cNvSpPr/>
      </dsp:nvSpPr>
      <dsp:spPr>
        <a:xfrm>
          <a:off x="3251199" y="1172510"/>
          <a:ext cx="4876800" cy="1065918"/>
        </a:xfrm>
        <a:prstGeom prst="rightArrow">
          <a:avLst>
            <a:gd name="adj1" fmla="val 75000"/>
            <a:gd name="adj2" fmla="val 50000"/>
          </a:avLst>
        </a:prstGeom>
        <a:solidFill>
          <a:schemeClr val="accent4">
            <a:tint val="40000"/>
            <a:alpha val="90000"/>
            <a:hueOff val="10329230"/>
            <a:satOff val="-5624"/>
            <a:lumOff val="737"/>
            <a:alphaOff val="0"/>
          </a:schemeClr>
        </a:solidFill>
        <a:ln w="15875" cap="flat" cmpd="sng" algn="ctr">
          <a:solidFill>
            <a:schemeClr val="accent4">
              <a:tint val="40000"/>
              <a:alpha val="90000"/>
              <a:hueOff val="10329230"/>
              <a:satOff val="-5624"/>
              <a:lumOff val="7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endParaRPr lang="zh-CN" altLang="en-US" sz="2300" kern="1200"/>
        </a:p>
        <a:p>
          <a:pPr marL="228600" lvl="1" indent="-228600" algn="l" defTabSz="1022350">
            <a:lnSpc>
              <a:spcPct val="90000"/>
            </a:lnSpc>
            <a:spcBef>
              <a:spcPct val="0"/>
            </a:spcBef>
            <a:spcAft>
              <a:spcPct val="15000"/>
            </a:spcAft>
            <a:buChar char="••"/>
          </a:pPr>
          <a:endParaRPr lang="zh-CN" altLang="en-US" sz="2300" kern="1200" dirty="0"/>
        </a:p>
      </dsp:txBody>
      <dsp:txXfrm>
        <a:off x="3251199" y="1305750"/>
        <a:ext cx="4477081" cy="799438"/>
      </dsp:txXfrm>
    </dsp:sp>
    <dsp:sp modelId="{B5D382DB-AE86-4A40-832F-86138924D3F3}">
      <dsp:nvSpPr>
        <dsp:cNvPr id="0" name=""/>
        <dsp:cNvSpPr/>
      </dsp:nvSpPr>
      <dsp:spPr>
        <a:xfrm>
          <a:off x="0" y="1172510"/>
          <a:ext cx="3251200" cy="1065918"/>
        </a:xfrm>
        <a:prstGeom prst="roundRect">
          <a:avLst/>
        </a:prstGeom>
        <a:solidFill>
          <a:schemeClr val="accent4">
            <a:hueOff val="10211516"/>
            <a:satOff val="-11993"/>
            <a:lumOff val="4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en-US" altLang="zh-CN" sz="5400" kern="1200" dirty="0" smtClean="0"/>
            <a:t>PPAP</a:t>
          </a:r>
          <a:endParaRPr lang="zh-CN" altLang="en-US" sz="5400" kern="1200" dirty="0"/>
        </a:p>
      </dsp:txBody>
      <dsp:txXfrm>
        <a:off x="52034" y="1224544"/>
        <a:ext cx="3147132" cy="961850"/>
      </dsp:txXfrm>
    </dsp:sp>
    <dsp:sp modelId="{4E46F347-546A-43A3-8F7C-8BF7FE0FFAB2}">
      <dsp:nvSpPr>
        <dsp:cNvPr id="0" name=""/>
        <dsp:cNvSpPr/>
      </dsp:nvSpPr>
      <dsp:spPr>
        <a:xfrm>
          <a:off x="3251199" y="2345021"/>
          <a:ext cx="4876800" cy="1065918"/>
        </a:xfrm>
        <a:prstGeom prst="rightArrow">
          <a:avLst>
            <a:gd name="adj1" fmla="val 75000"/>
            <a:gd name="adj2" fmla="val 50000"/>
          </a:avLst>
        </a:prstGeom>
        <a:solidFill>
          <a:schemeClr val="accent4">
            <a:tint val="40000"/>
            <a:alpha val="90000"/>
            <a:hueOff val="20658461"/>
            <a:satOff val="-11248"/>
            <a:lumOff val="1474"/>
            <a:alphaOff val="0"/>
          </a:schemeClr>
        </a:solidFill>
        <a:ln w="15875" cap="flat" cmpd="sng" algn="ctr">
          <a:solidFill>
            <a:schemeClr val="accent4">
              <a:tint val="40000"/>
              <a:alpha val="90000"/>
              <a:hueOff val="20658461"/>
              <a:satOff val="-11248"/>
              <a:lumOff val="1474"/>
              <a:alphaOff val="0"/>
            </a:schemeClr>
          </a:solidFill>
          <a:prstDash val="solid"/>
        </a:ln>
        <a:effectLst/>
      </dsp:spPr>
      <dsp:style>
        <a:lnRef idx="2">
          <a:scrgbClr r="0" g="0" b="0"/>
        </a:lnRef>
        <a:fillRef idx="1">
          <a:scrgbClr r="0" g="0" b="0"/>
        </a:fillRef>
        <a:effectRef idx="0">
          <a:scrgbClr r="0" g="0" b="0"/>
        </a:effectRef>
        <a:fontRef idx="minor"/>
      </dsp:style>
    </dsp:sp>
    <dsp:sp modelId="{EB4DC348-3B24-446F-80F6-76E99FF79702}">
      <dsp:nvSpPr>
        <dsp:cNvPr id="0" name=""/>
        <dsp:cNvSpPr/>
      </dsp:nvSpPr>
      <dsp:spPr>
        <a:xfrm>
          <a:off x="0" y="2345021"/>
          <a:ext cx="3251200" cy="1065918"/>
        </a:xfrm>
        <a:prstGeom prst="roundRect">
          <a:avLst/>
        </a:prstGeom>
        <a:solidFill>
          <a:schemeClr val="accent4">
            <a:hueOff val="20423033"/>
            <a:satOff val="-23986"/>
            <a:lumOff val="92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en-US" altLang="zh-CN" sz="5400" kern="1200" dirty="0" smtClean="0"/>
            <a:t>PPQP</a:t>
          </a:r>
          <a:endParaRPr lang="zh-CN" altLang="en-US" sz="5400" kern="1200" dirty="0"/>
        </a:p>
      </dsp:txBody>
      <dsp:txXfrm>
        <a:off x="52034" y="2397055"/>
        <a:ext cx="3147132" cy="961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8A014-AE7E-46DC-BAF7-636BF857617A}">
      <dsp:nvSpPr>
        <dsp:cNvPr id="0" name=""/>
        <dsp:cNvSpPr/>
      </dsp:nvSpPr>
      <dsp:spPr>
        <a:xfrm>
          <a:off x="4783" y="0"/>
          <a:ext cx="4182962" cy="450162"/>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PPQP</a:t>
          </a:r>
          <a:endParaRPr lang="zh-CN" altLang="en-US" sz="2300" kern="1200" dirty="0"/>
        </a:p>
      </dsp:txBody>
      <dsp:txXfrm>
        <a:off x="4783" y="0"/>
        <a:ext cx="4070422" cy="450162"/>
      </dsp:txXfrm>
    </dsp:sp>
    <dsp:sp modelId="{87041AB3-EA7B-4CFE-B0DE-934F892B9D81}">
      <dsp:nvSpPr>
        <dsp:cNvPr id="0" name=""/>
        <dsp:cNvSpPr/>
      </dsp:nvSpPr>
      <dsp:spPr>
        <a:xfrm>
          <a:off x="3351153" y="0"/>
          <a:ext cx="4182962" cy="45016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APQP</a:t>
          </a:r>
          <a:endParaRPr lang="zh-CN" altLang="en-US" sz="2300" kern="1200" dirty="0"/>
        </a:p>
      </dsp:txBody>
      <dsp:txXfrm>
        <a:off x="3576234" y="0"/>
        <a:ext cx="3732800" cy="450162"/>
      </dsp:txXfrm>
    </dsp:sp>
    <dsp:sp modelId="{611C32C9-0EDE-4D48-8FF5-B8A4415F55AF}">
      <dsp:nvSpPr>
        <dsp:cNvPr id="0" name=""/>
        <dsp:cNvSpPr/>
      </dsp:nvSpPr>
      <dsp:spPr>
        <a:xfrm>
          <a:off x="6697523" y="0"/>
          <a:ext cx="4182962" cy="450162"/>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PPAP</a:t>
          </a:r>
          <a:endParaRPr lang="zh-CN" altLang="en-US" sz="2300" kern="1200" dirty="0"/>
        </a:p>
      </dsp:txBody>
      <dsp:txXfrm>
        <a:off x="6922604" y="0"/>
        <a:ext cx="3732800" cy="45016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0.06701</cdr:x>
      <cdr:y>0.21334</cdr:y>
    </cdr:from>
    <cdr:to>
      <cdr:x>0.40661</cdr:x>
      <cdr:y>0.42476</cdr:y>
    </cdr:to>
    <cdr:sp macro="" textlink="">
      <cdr:nvSpPr>
        <cdr:cNvPr id="2" name="矩形 1"/>
        <cdr:cNvSpPr/>
      </cdr:nvSpPr>
      <cdr:spPr>
        <a:xfrm xmlns:a="http://schemas.openxmlformats.org/drawingml/2006/main" rot="19830708">
          <a:off x="682163" y="998807"/>
          <a:ext cx="3457105" cy="989773"/>
        </a:xfrm>
        <a:prstGeom xmlns:a="http://schemas.openxmlformats.org/drawingml/2006/main" prst="rect">
          <a:avLst/>
        </a:prstGeom>
        <a:solidFill xmlns:a="http://schemas.openxmlformats.org/drawingml/2006/main">
          <a:schemeClr val="bg1"/>
        </a:solidFill>
        <a:ln xmlns:a="http://schemas.openxmlformats.org/drawingml/2006/main">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ctr"/>
          <a:r>
            <a:rPr lang="en-US" altLang="zh-CN" sz="4400" b="1" dirty="0" smtClean="0">
              <a:solidFill>
                <a:srgbClr val="FF0000"/>
              </a:solidFill>
            </a:rPr>
            <a:t>Sample</a:t>
          </a:r>
          <a:endParaRPr lang="zh-CN" sz="4400" b="1" dirty="0">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23F55-7576-426E-B421-29A3D1E1904B}" type="datetimeFigureOut">
              <a:rPr lang="zh-CN" altLang="en-US" smtClean="0"/>
              <a:t>2018/1/31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44791-240A-4B0C-BFB8-3C71B35EA069}" type="slidenum">
              <a:rPr lang="zh-CN" altLang="en-US" smtClean="0"/>
              <a:t>‹#›</a:t>
            </a:fld>
            <a:endParaRPr lang="zh-CN" altLang="en-US"/>
          </a:p>
        </p:txBody>
      </p:sp>
    </p:spTree>
    <p:extLst>
      <p:ext uri="{BB962C8B-B14F-4D97-AF65-F5344CB8AC3E}">
        <p14:creationId xmlns:p14="http://schemas.microsoft.com/office/powerpoint/2010/main" val="361676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need a diagram to demonstrate the whole system’s infrastructure;</a:t>
            </a:r>
          </a:p>
          <a:p>
            <a:r>
              <a:rPr lang="en-US" altLang="zh-CN" dirty="0" smtClean="0"/>
              <a:t>2, need to avoid the single point of failure in our design;</a:t>
            </a:r>
          </a:p>
          <a:p>
            <a:r>
              <a:rPr lang="en-US" altLang="zh-CN" dirty="0" smtClean="0"/>
              <a:t>3, the suggested hardware configuration should be provided here(according to user’s usage situation);</a:t>
            </a:r>
          </a:p>
          <a:p>
            <a:pPr marL="742950" lvl="1" indent="-285750">
              <a:buFont typeface="Arial" panose="020B0604020202020204" pitchFamily="34" charset="0"/>
              <a:buChar char="•"/>
            </a:pPr>
            <a:r>
              <a:rPr lang="en-US" altLang="zh-CN" dirty="0" smtClean="0"/>
              <a:t>Total users number will be 500 or more;</a:t>
            </a:r>
          </a:p>
          <a:p>
            <a:pPr marL="742950" lvl="1" indent="-285750">
              <a:buFont typeface="Arial" panose="020B0604020202020204" pitchFamily="34" charset="0"/>
              <a:buChar char="•"/>
            </a:pPr>
            <a:r>
              <a:rPr lang="en-US" altLang="zh-CN" dirty="0" smtClean="0"/>
              <a:t>According to Li </a:t>
            </a:r>
            <a:r>
              <a:rPr lang="en-US" altLang="zh-CN" dirty="0" err="1" smtClean="0"/>
              <a:t>Zhuo’s</a:t>
            </a:r>
            <a:r>
              <a:rPr lang="en-US" altLang="zh-CN" dirty="0" smtClean="0"/>
              <a:t> estimation, the concurrent users at peak time will be 100-200,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C644791-240A-4B0C-BFB8-3C71B35EA069}" type="slidenum">
              <a:rPr lang="zh-CN" altLang="en-US" smtClean="0"/>
              <a:t>12</a:t>
            </a:fld>
            <a:endParaRPr lang="zh-CN" altLang="en-US"/>
          </a:p>
        </p:txBody>
      </p:sp>
    </p:spTree>
    <p:extLst>
      <p:ext uri="{BB962C8B-B14F-4D97-AF65-F5344CB8AC3E}">
        <p14:creationId xmlns:p14="http://schemas.microsoft.com/office/powerpoint/2010/main" val="344631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160" y="618275"/>
            <a:ext cx="12188840" cy="2673565"/>
          </a:xfrm>
          <a:solidFill>
            <a:srgbClr val="0070C0">
              <a:alpha val="74000"/>
            </a:srgbClr>
          </a:solidFill>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369872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userDrawn="1"/>
        </p:nvSpPr>
        <p:spPr>
          <a:xfrm>
            <a:off x="1097280" y="1617785"/>
            <a:ext cx="10115203" cy="253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154083" y="195759"/>
            <a:ext cx="10058400" cy="804757"/>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97280" y="1252025"/>
            <a:ext cx="10058400" cy="4617069"/>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13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13772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1097280" y="1561514"/>
            <a:ext cx="10115203" cy="323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97280" y="244402"/>
            <a:ext cx="10058400" cy="740339"/>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097280" y="1280160"/>
            <a:ext cx="10058400" cy="458893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80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868D0B8-F2CC-4C5A-9080-2D86E764D550}" type="datetimeFigureOut">
              <a:rPr lang="zh-CN" altLang="en-US" smtClean="0"/>
              <a:t>2018/1/31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16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矩形 1"/>
          <p:cNvSpPr/>
          <p:nvPr userDrawn="1"/>
        </p:nvSpPr>
        <p:spPr>
          <a:xfrm>
            <a:off x="1097278" y="1617785"/>
            <a:ext cx="10115205" cy="29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itle 7"/>
          <p:cNvSpPr>
            <a:spLocks noGrp="1"/>
          </p:cNvSpPr>
          <p:nvPr>
            <p:ph type="title"/>
          </p:nvPr>
        </p:nvSpPr>
        <p:spPr>
          <a:xfrm>
            <a:off x="1097280" y="145923"/>
            <a:ext cx="10058400" cy="74033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223894"/>
            <a:ext cx="4937760" cy="4645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223893"/>
            <a:ext cx="4937760" cy="4645201"/>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6868D0B8-F2CC-4C5A-9080-2D86E764D550}" type="datetimeFigureOut">
              <a:rPr lang="zh-CN" altLang="en-US" smtClean="0"/>
              <a:t>2018/1/31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4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矩形 1"/>
          <p:cNvSpPr/>
          <p:nvPr userDrawn="1"/>
        </p:nvSpPr>
        <p:spPr>
          <a:xfrm>
            <a:off x="1097280" y="1617785"/>
            <a:ext cx="10115203" cy="211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9"/>
          <p:cNvSpPr>
            <a:spLocks noGrp="1"/>
          </p:cNvSpPr>
          <p:nvPr>
            <p:ph type="title"/>
          </p:nvPr>
        </p:nvSpPr>
        <p:spPr>
          <a:xfrm>
            <a:off x="1097280" y="154745"/>
            <a:ext cx="10058400" cy="76577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308296"/>
            <a:ext cx="4937760" cy="92235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230646"/>
            <a:ext cx="4937760" cy="3888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308296"/>
            <a:ext cx="4937760" cy="92235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230646"/>
            <a:ext cx="4937760" cy="3888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868D0B8-F2CC-4C5A-9080-2D86E764D550}" type="datetimeFigureOut">
              <a:rPr lang="zh-CN" altLang="en-US" smtClean="0"/>
              <a:t>2018/1/31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11" name="直接连接符 10"/>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20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1097280" y="1533378"/>
            <a:ext cx="1011520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97280" y="154745"/>
            <a:ext cx="10058400" cy="731521"/>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868D0B8-F2CC-4C5A-9080-2D86E764D550}" type="datetimeFigureOut">
              <a:rPr lang="zh-CN" altLang="en-US" smtClean="0"/>
              <a:t>2018/1/31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7" name="直接连接符 6"/>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80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68D0B8-F2CC-4C5A-9080-2D86E764D550}" type="datetimeFigureOut">
              <a:rPr lang="zh-CN" altLang="en-US" smtClean="0"/>
              <a:t>2018/1/31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359730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68D0B8-F2CC-4C5A-9080-2D86E764D550}" type="datetimeFigureOut">
              <a:rPr lang="zh-CN" altLang="en-US" smtClean="0"/>
              <a:t>2018/1/31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81183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868D0B8-F2CC-4C5A-9080-2D86E764D550}" type="datetimeFigureOut">
              <a:rPr lang="zh-CN" altLang="en-US" smtClean="0"/>
              <a:t>2018/1/31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244392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68D0B8-F2CC-4C5A-9080-2D86E764D550}" type="datetimeFigureOut">
              <a:rPr lang="zh-CN" altLang="en-US" smtClean="0"/>
              <a:t>2018/1/31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C63100-14F9-4380-9B3F-843436459F8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61951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60" y="676332"/>
            <a:ext cx="12188840" cy="2673565"/>
          </a:xfrm>
        </p:spPr>
        <p:txBody>
          <a:bodyPr>
            <a:normAutofit/>
          </a:bodyPr>
          <a:lstStyle/>
          <a:p>
            <a:r>
              <a:rPr lang="en-US" altLang="zh-CN" dirty="0" smtClean="0">
                <a:solidFill>
                  <a:schemeClr val="bg1"/>
                </a:solidFill>
              </a:rPr>
              <a:t>Proposal of YFVE Digital QA Platform</a:t>
            </a:r>
            <a:endParaRPr lang="zh-CN" altLang="en-US" dirty="0">
              <a:solidFill>
                <a:schemeClr val="bg1"/>
              </a:solidFill>
            </a:endParaRPr>
          </a:p>
        </p:txBody>
      </p:sp>
      <p:sp>
        <p:nvSpPr>
          <p:cNvPr id="3" name="副标题 2"/>
          <p:cNvSpPr>
            <a:spLocks noGrp="1"/>
          </p:cNvSpPr>
          <p:nvPr>
            <p:ph type="subTitle" idx="4294967295"/>
          </p:nvPr>
        </p:nvSpPr>
        <p:spPr>
          <a:xfrm>
            <a:off x="790562" y="4272741"/>
            <a:ext cx="10058400" cy="995945"/>
          </a:xfrm>
        </p:spPr>
        <p:txBody>
          <a:bodyPr>
            <a:normAutofit/>
          </a:bodyPr>
          <a:lstStyle/>
          <a:p>
            <a:pPr marL="0" indent="0">
              <a:buNone/>
            </a:pPr>
            <a:r>
              <a:rPr lang="en-US" altLang="zh-CN" dirty="0" smtClean="0">
                <a:solidFill>
                  <a:schemeClr val="bg1"/>
                </a:solidFill>
              </a:rPr>
              <a:t>Implementation Team, </a:t>
            </a:r>
            <a:r>
              <a:rPr lang="en-US" altLang="zh-CN" dirty="0" err="1" smtClean="0">
                <a:solidFill>
                  <a:schemeClr val="bg1"/>
                </a:solidFill>
              </a:rPr>
              <a:t>Omnex</a:t>
            </a:r>
            <a:endParaRPr lang="en-US" altLang="zh-CN" dirty="0" smtClean="0">
              <a:solidFill>
                <a:schemeClr val="bg1"/>
              </a:solidFill>
            </a:endParaRPr>
          </a:p>
          <a:p>
            <a:r>
              <a:rPr lang="en-US" altLang="zh-CN" dirty="0" smtClean="0">
                <a:solidFill>
                  <a:schemeClr val="bg1"/>
                </a:solidFill>
              </a:rPr>
              <a:t>2018/1/24</a:t>
            </a:r>
            <a:endParaRPr lang="zh-CN" altLang="en-US" dirty="0">
              <a:solidFill>
                <a:schemeClr val="bg1"/>
              </a:solidFill>
            </a:endParaRPr>
          </a:p>
        </p:txBody>
      </p:sp>
    </p:spTree>
    <p:extLst>
      <p:ext uri="{BB962C8B-B14F-4D97-AF65-F5344CB8AC3E}">
        <p14:creationId xmlns:p14="http://schemas.microsoft.com/office/powerpoint/2010/main" val="245896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流程图: 可选过程 30"/>
          <p:cNvSpPr/>
          <p:nvPr/>
        </p:nvSpPr>
        <p:spPr>
          <a:xfrm>
            <a:off x="903452" y="5695680"/>
            <a:ext cx="3694229" cy="544758"/>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BPM(modifications, project kick-off…)</a:t>
            </a:r>
            <a:endParaRPr lang="zh-CN" altLang="en-US" dirty="0">
              <a:solidFill>
                <a:schemeClr val="tx1"/>
              </a:solidFill>
            </a:endParaRPr>
          </a:p>
        </p:txBody>
      </p:sp>
      <p:sp>
        <p:nvSpPr>
          <p:cNvPr id="34" name="流程图: 可选过程 33"/>
          <p:cNvSpPr/>
          <p:nvPr/>
        </p:nvSpPr>
        <p:spPr>
          <a:xfrm>
            <a:off x="4697857" y="5695680"/>
            <a:ext cx="3215245" cy="544758"/>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DMS(Hyper-link to file server)</a:t>
            </a:r>
            <a:endParaRPr lang="zh-CN" altLang="en-US" dirty="0">
              <a:solidFill>
                <a:schemeClr val="tx1"/>
              </a:solidFill>
            </a:endParaRPr>
          </a:p>
        </p:txBody>
      </p:sp>
      <p:sp>
        <p:nvSpPr>
          <p:cNvPr id="35" name="流程图: 可选过程 34"/>
          <p:cNvSpPr/>
          <p:nvPr/>
        </p:nvSpPr>
        <p:spPr>
          <a:xfrm>
            <a:off x="8076634" y="5695680"/>
            <a:ext cx="3215245" cy="544758"/>
          </a:xfrm>
          <a:prstGeom prst="flowChartAlternate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QAD(Suppliers’ information)</a:t>
            </a:r>
            <a:endParaRPr lang="zh-CN" altLang="en-US" dirty="0">
              <a:solidFill>
                <a:schemeClr val="tx1"/>
              </a:solidFill>
            </a:endParaRPr>
          </a:p>
        </p:txBody>
      </p:sp>
      <p:sp>
        <p:nvSpPr>
          <p:cNvPr id="11" name="圆角矩形 10"/>
          <p:cNvSpPr/>
          <p:nvPr/>
        </p:nvSpPr>
        <p:spPr>
          <a:xfrm>
            <a:off x="903456" y="1973943"/>
            <a:ext cx="10885269" cy="3512457"/>
          </a:xfrm>
          <a:prstGeom prst="roundRect">
            <a:avLst>
              <a:gd name="adj" fmla="val 3624"/>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ysClr val="windowText" lastClr="000000"/>
                </a:solidFill>
              </a:rPr>
              <a:t>Supplier Quality Management System</a:t>
            </a:r>
            <a:endParaRPr lang="zh-CN" altLang="en-US" dirty="0">
              <a:solidFill>
                <a:sysClr val="windowText" lastClr="000000"/>
              </a:solidFill>
            </a:endParaRPr>
          </a:p>
        </p:txBody>
      </p:sp>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Application Architecture</a:t>
            </a:r>
            <a:endParaRPr lang="zh-CN" altLang="en-US" dirty="0"/>
          </a:p>
        </p:txBody>
      </p:sp>
      <p:graphicFrame>
        <p:nvGraphicFramePr>
          <p:cNvPr id="7" name="图示 6"/>
          <p:cNvGraphicFramePr/>
          <p:nvPr>
            <p:extLst>
              <p:ext uri="{D42A27DB-BD31-4B8C-83A1-F6EECF244321}">
                <p14:modId xmlns:p14="http://schemas.microsoft.com/office/powerpoint/2010/main" val="1996573430"/>
              </p:ext>
            </p:extLst>
          </p:nvPr>
        </p:nvGraphicFramePr>
        <p:xfrm>
          <a:off x="903457" y="1181691"/>
          <a:ext cx="10885269" cy="450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椭圆 7"/>
          <p:cNvSpPr/>
          <p:nvPr/>
        </p:nvSpPr>
        <p:spPr>
          <a:xfrm>
            <a:off x="-365760" y="2301519"/>
            <a:ext cx="1463040" cy="731520"/>
          </a:xfrm>
          <a:prstGeom prst="ellipse">
            <a:avLst/>
          </a:prstGeom>
          <a:solidFill>
            <a:srgbClr val="C0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SQEM</a:t>
            </a:r>
            <a:endParaRPr lang="zh-CN" altLang="en-US" sz="1400" dirty="0"/>
          </a:p>
        </p:txBody>
      </p:sp>
      <p:sp>
        <p:nvSpPr>
          <p:cNvPr id="9" name="椭圆 8"/>
          <p:cNvSpPr/>
          <p:nvPr/>
        </p:nvSpPr>
        <p:spPr>
          <a:xfrm>
            <a:off x="-365760" y="3435865"/>
            <a:ext cx="1463040" cy="731520"/>
          </a:xfrm>
          <a:prstGeom prst="ellipse">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SQE</a:t>
            </a:r>
            <a:endParaRPr lang="zh-CN" altLang="en-US" sz="1400" dirty="0"/>
          </a:p>
        </p:txBody>
      </p:sp>
      <p:sp>
        <p:nvSpPr>
          <p:cNvPr id="10" name="椭圆 9"/>
          <p:cNvSpPr/>
          <p:nvPr/>
        </p:nvSpPr>
        <p:spPr>
          <a:xfrm>
            <a:off x="-365760" y="4570212"/>
            <a:ext cx="1463040" cy="73152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a:t>
            </a:r>
            <a:endParaRPr lang="zh-CN" altLang="en-US" sz="1200" dirty="0"/>
          </a:p>
        </p:txBody>
      </p:sp>
      <p:sp>
        <p:nvSpPr>
          <p:cNvPr id="12" name="圆角矩形 11"/>
          <p:cNvSpPr/>
          <p:nvPr/>
        </p:nvSpPr>
        <p:spPr>
          <a:xfrm>
            <a:off x="1436914"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Org Management</a:t>
            </a:r>
            <a:endParaRPr lang="zh-CN" altLang="en-US" dirty="0"/>
          </a:p>
        </p:txBody>
      </p:sp>
      <p:sp>
        <p:nvSpPr>
          <p:cNvPr id="13" name="圆角矩形 12"/>
          <p:cNvSpPr/>
          <p:nvPr/>
        </p:nvSpPr>
        <p:spPr>
          <a:xfrm>
            <a:off x="4756775"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Account Management</a:t>
            </a:r>
            <a:endParaRPr lang="zh-CN" altLang="en-US" dirty="0"/>
          </a:p>
        </p:txBody>
      </p:sp>
      <p:sp>
        <p:nvSpPr>
          <p:cNvPr id="14" name="圆角矩形 13"/>
          <p:cNvSpPr/>
          <p:nvPr/>
        </p:nvSpPr>
        <p:spPr>
          <a:xfrm>
            <a:off x="8076636"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Content Management</a:t>
            </a:r>
            <a:endParaRPr lang="zh-CN" altLang="en-US" dirty="0"/>
          </a:p>
        </p:txBody>
      </p:sp>
      <p:sp>
        <p:nvSpPr>
          <p:cNvPr id="15" name="圆角矩形 14"/>
          <p:cNvSpPr/>
          <p:nvPr/>
        </p:nvSpPr>
        <p:spPr>
          <a:xfrm>
            <a:off x="4756773"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Report Management</a:t>
            </a:r>
            <a:endParaRPr lang="zh-CN" altLang="en-US" dirty="0"/>
          </a:p>
        </p:txBody>
      </p:sp>
      <p:sp>
        <p:nvSpPr>
          <p:cNvPr id="16" name="圆角矩形 15"/>
          <p:cNvSpPr/>
          <p:nvPr/>
        </p:nvSpPr>
        <p:spPr>
          <a:xfrm>
            <a:off x="4756774" y="3502240"/>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Workflow Management</a:t>
            </a:r>
          </a:p>
          <a:p>
            <a:pPr algn="ctr"/>
            <a:r>
              <a:rPr lang="en-US" altLang="zh-CN" dirty="0" smtClean="0"/>
              <a:t>(or Task </a:t>
            </a:r>
            <a:r>
              <a:rPr lang="en-US" altLang="zh-CN" dirty="0" err="1" smtClean="0"/>
              <a:t>Mgt</a:t>
            </a:r>
            <a:r>
              <a:rPr lang="en-US" altLang="zh-CN" dirty="0" smtClean="0"/>
              <a:t>)</a:t>
            </a:r>
            <a:endParaRPr lang="zh-CN" altLang="en-US" dirty="0"/>
          </a:p>
        </p:txBody>
      </p:sp>
      <p:sp>
        <p:nvSpPr>
          <p:cNvPr id="17" name="圆角矩形 16"/>
          <p:cNvSpPr/>
          <p:nvPr/>
        </p:nvSpPr>
        <p:spPr>
          <a:xfrm>
            <a:off x="8076634" y="3502239"/>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Notification Management</a:t>
            </a:r>
            <a:endParaRPr lang="zh-CN" altLang="en-US" dirty="0"/>
          </a:p>
        </p:txBody>
      </p:sp>
      <p:sp>
        <p:nvSpPr>
          <p:cNvPr id="18" name="圆角矩形 17"/>
          <p:cNvSpPr/>
          <p:nvPr/>
        </p:nvSpPr>
        <p:spPr>
          <a:xfrm>
            <a:off x="1436913"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Issue Management</a:t>
            </a:r>
            <a:endParaRPr lang="zh-CN" altLang="en-US" dirty="0"/>
          </a:p>
        </p:txBody>
      </p:sp>
      <p:sp>
        <p:nvSpPr>
          <p:cNvPr id="19" name="圆角矩形 18"/>
          <p:cNvSpPr/>
          <p:nvPr/>
        </p:nvSpPr>
        <p:spPr>
          <a:xfrm>
            <a:off x="1434626" y="3502238"/>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Project Management</a:t>
            </a:r>
            <a:endParaRPr lang="zh-CN" altLang="en-US" dirty="0"/>
          </a:p>
        </p:txBody>
      </p:sp>
      <p:sp>
        <p:nvSpPr>
          <p:cNvPr id="20" name="圆角矩形 19"/>
          <p:cNvSpPr/>
          <p:nvPr/>
        </p:nvSpPr>
        <p:spPr>
          <a:xfrm>
            <a:off x="8076634"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Others(Mail, )</a:t>
            </a:r>
            <a:endParaRPr lang="zh-CN" altLang="en-US" dirty="0"/>
          </a:p>
        </p:txBody>
      </p:sp>
      <p:sp>
        <p:nvSpPr>
          <p:cNvPr id="21" name="椭圆 20"/>
          <p:cNvSpPr/>
          <p:nvPr/>
        </p:nvSpPr>
        <p:spPr>
          <a:xfrm>
            <a:off x="4597681" y="3366864"/>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04941" y="4244975"/>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913102" y="3359547"/>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906374" y="4256278"/>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上下箭头 24"/>
          <p:cNvSpPr/>
          <p:nvPr/>
        </p:nvSpPr>
        <p:spPr>
          <a:xfrm>
            <a:off x="2235199" y="1493970"/>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上下箭头 25"/>
          <p:cNvSpPr/>
          <p:nvPr/>
        </p:nvSpPr>
        <p:spPr>
          <a:xfrm>
            <a:off x="5734594" y="1451406"/>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上下箭头 26"/>
          <p:cNvSpPr/>
          <p:nvPr/>
        </p:nvSpPr>
        <p:spPr>
          <a:xfrm>
            <a:off x="9038046" y="1406772"/>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上箭头 31"/>
          <p:cNvSpPr/>
          <p:nvPr/>
        </p:nvSpPr>
        <p:spPr>
          <a:xfrm>
            <a:off x="2235199" y="5301732"/>
            <a:ext cx="1001486" cy="393948"/>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上箭头 35"/>
          <p:cNvSpPr/>
          <p:nvPr/>
        </p:nvSpPr>
        <p:spPr>
          <a:xfrm>
            <a:off x="5787419"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 36"/>
          <p:cNvSpPr/>
          <p:nvPr/>
        </p:nvSpPr>
        <p:spPr>
          <a:xfrm>
            <a:off x="9170417"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多文档 27"/>
          <p:cNvSpPr/>
          <p:nvPr/>
        </p:nvSpPr>
        <p:spPr>
          <a:xfrm>
            <a:off x="5618197" y="5546076"/>
            <a:ext cx="609600" cy="290199"/>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doc</a:t>
            </a:r>
            <a:endParaRPr lang="zh-CN" altLang="en-US" dirty="0">
              <a:solidFill>
                <a:schemeClr val="tx1"/>
              </a:solidFill>
            </a:endParaRPr>
          </a:p>
        </p:txBody>
      </p:sp>
      <p:sp>
        <p:nvSpPr>
          <p:cNvPr id="4" name="矩形 3"/>
          <p:cNvSpPr/>
          <p:nvPr/>
        </p:nvSpPr>
        <p:spPr>
          <a:xfrm>
            <a:off x="0" y="6156066"/>
            <a:ext cx="2498266" cy="357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rgbClr val="FF0000"/>
                </a:solidFill>
              </a:rPr>
              <a:t>Each sub-company has an individual BPM, has to realize in phase II</a:t>
            </a:r>
            <a:endParaRPr lang="zh-CN" altLang="en-US" sz="1200" dirty="0">
              <a:solidFill>
                <a:srgbClr val="FF0000"/>
              </a:solidFill>
            </a:endParaRPr>
          </a:p>
        </p:txBody>
      </p:sp>
      <p:sp>
        <p:nvSpPr>
          <p:cNvPr id="5" name="剪去同侧角的矩形 4"/>
          <p:cNvSpPr/>
          <p:nvPr/>
        </p:nvSpPr>
        <p:spPr>
          <a:xfrm>
            <a:off x="8787117" y="5573260"/>
            <a:ext cx="706581" cy="290199"/>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33" name="矩形 3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Steven </a:t>
            </a:r>
            <a:endParaRPr lang="zh-CN" altLang="en-US" dirty="0"/>
          </a:p>
        </p:txBody>
      </p:sp>
    </p:spTree>
    <p:extLst>
      <p:ext uri="{BB962C8B-B14F-4D97-AF65-F5344CB8AC3E}">
        <p14:creationId xmlns:p14="http://schemas.microsoft.com/office/powerpoint/2010/main" val="3599324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a:t>
            </a:r>
            <a:r>
              <a:rPr lang="en-US" altLang="zh-CN" sz="3100" dirty="0" smtClean="0"/>
              <a:t>and Integration Architecture</a:t>
            </a:r>
            <a:endParaRPr lang="zh-CN" altLang="en-US" dirty="0"/>
          </a:p>
        </p:txBody>
      </p:sp>
      <p:sp>
        <p:nvSpPr>
          <p:cNvPr id="33" name="矩形 3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Steven </a:t>
            </a:r>
            <a:endParaRPr lang="zh-CN" altLang="en-US" dirty="0"/>
          </a:p>
        </p:txBody>
      </p:sp>
    </p:spTree>
    <p:extLst>
      <p:ext uri="{BB962C8B-B14F-4D97-AF65-F5344CB8AC3E}">
        <p14:creationId xmlns:p14="http://schemas.microsoft.com/office/powerpoint/2010/main" val="1294381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Deployment Architecture (On Ali Cloud)</a:t>
            </a:r>
            <a:endParaRPr lang="zh-CN" altLang="en-US" dirty="0"/>
          </a:p>
        </p:txBody>
      </p:sp>
      <p:sp>
        <p:nvSpPr>
          <p:cNvPr id="6" name="文本框 5"/>
          <p:cNvSpPr txBox="1"/>
          <p:nvPr/>
        </p:nvSpPr>
        <p:spPr>
          <a:xfrm>
            <a:off x="1448972" y="1505243"/>
            <a:ext cx="8904850" cy="369332"/>
          </a:xfrm>
          <a:prstGeom prst="rect">
            <a:avLst/>
          </a:prstGeom>
          <a:noFill/>
        </p:spPr>
        <p:txBody>
          <a:bodyPr wrap="square" rtlCol="0">
            <a:spAutoFit/>
          </a:bodyPr>
          <a:lstStyle/>
          <a:p>
            <a:endParaRPr lang="zh-CN" altLang="en-US" dirty="0"/>
          </a:p>
        </p:txBody>
      </p:sp>
      <p:pic>
        <p:nvPicPr>
          <p:cNvPr id="1026" name="Picture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01" y="1167766"/>
            <a:ext cx="11296357" cy="513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4383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Logging Methodology</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Sabu</a:t>
            </a:r>
            <a:r>
              <a:rPr lang="en-US" altLang="zh-CN" dirty="0" smtClean="0"/>
              <a:t> </a:t>
            </a:r>
            <a:endParaRPr lang="zh-CN" altLang="en-US" dirty="0"/>
          </a:p>
        </p:txBody>
      </p:sp>
    </p:spTree>
    <p:extLst>
      <p:ext uri="{BB962C8B-B14F-4D97-AF65-F5344CB8AC3E}">
        <p14:creationId xmlns:p14="http://schemas.microsoft.com/office/powerpoint/2010/main" val="3423236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Feature List</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 &amp; Steven</a:t>
            </a:r>
            <a:endParaRPr lang="zh-CN" altLang="en-US" dirty="0"/>
          </a:p>
        </p:txBody>
      </p:sp>
      <p:sp>
        <p:nvSpPr>
          <p:cNvPr id="4" name="文本框 3"/>
          <p:cNvSpPr txBox="1"/>
          <p:nvPr/>
        </p:nvSpPr>
        <p:spPr>
          <a:xfrm>
            <a:off x="1097280" y="1343891"/>
            <a:ext cx="10058400" cy="369332"/>
          </a:xfrm>
          <a:prstGeom prst="rect">
            <a:avLst/>
          </a:prstGeom>
          <a:noFill/>
        </p:spPr>
        <p:txBody>
          <a:bodyPr wrap="square" rtlCol="0">
            <a:spAutoFit/>
          </a:bodyPr>
          <a:lstStyle/>
          <a:p>
            <a:r>
              <a:rPr lang="en-US" altLang="zh-CN" dirty="0" smtClean="0"/>
              <a:t>We need to provide the feature list here and map to the user’s requirements as well.</a:t>
            </a:r>
            <a:endParaRPr lang="zh-CN" altLang="en-US" dirty="0"/>
          </a:p>
        </p:txBody>
      </p:sp>
    </p:spTree>
    <p:extLst>
      <p:ext uri="{BB962C8B-B14F-4D97-AF65-F5344CB8AC3E}">
        <p14:creationId xmlns:p14="http://schemas.microsoft.com/office/powerpoint/2010/main" val="954093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33376"/>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4209028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Project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pSp>
        <p:nvGrpSpPr>
          <p:cNvPr id="4" name="组合 3"/>
          <p:cNvGrpSpPr/>
          <p:nvPr/>
        </p:nvGrpSpPr>
        <p:grpSpPr>
          <a:xfrm>
            <a:off x="1909257" y="1338738"/>
            <a:ext cx="7952195" cy="5025202"/>
            <a:chOff x="523985" y="1479414"/>
            <a:chExt cx="7952195" cy="5025202"/>
          </a:xfrm>
        </p:grpSpPr>
        <p:cxnSp>
          <p:nvCxnSpPr>
            <p:cNvPr id="5" name="Straight Connector 4"/>
            <p:cNvCxnSpPr/>
            <p:nvPr/>
          </p:nvCxnSpPr>
          <p:spPr>
            <a:xfrm>
              <a:off x="523985" y="2013735"/>
              <a:ext cx="7808359" cy="29294"/>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6"/>
            <p:cNvCxnSpPr/>
            <p:nvPr/>
          </p:nvCxnSpPr>
          <p:spPr>
            <a:xfrm>
              <a:off x="2198672" y="1674688"/>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7"/>
            <p:cNvCxnSpPr/>
            <p:nvPr/>
          </p:nvCxnSpPr>
          <p:spPr>
            <a:xfrm flipV="1">
              <a:off x="523985" y="6102850"/>
              <a:ext cx="7952195" cy="10274"/>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8"/>
            <p:cNvSpPr txBox="1"/>
            <p:nvPr/>
          </p:nvSpPr>
          <p:spPr>
            <a:xfrm>
              <a:off x="523985" y="1674688"/>
              <a:ext cx="1756881"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Project milestone</a:t>
              </a:r>
            </a:p>
          </p:txBody>
        </p:sp>
        <p:sp>
          <p:nvSpPr>
            <p:cNvPr id="9" name="TextBox 9"/>
            <p:cNvSpPr txBox="1"/>
            <p:nvPr/>
          </p:nvSpPr>
          <p:spPr>
            <a:xfrm>
              <a:off x="534258" y="2101406"/>
              <a:ext cx="1756881"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Interview</a:t>
              </a:r>
            </a:p>
          </p:txBody>
        </p:sp>
        <p:sp>
          <p:nvSpPr>
            <p:cNvPr id="10" name="TextBox 10"/>
            <p:cNvSpPr txBox="1"/>
            <p:nvPr/>
          </p:nvSpPr>
          <p:spPr>
            <a:xfrm>
              <a:off x="534258" y="2430179"/>
              <a:ext cx="175688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detail business model</a:t>
              </a:r>
            </a:p>
          </p:txBody>
        </p:sp>
        <p:sp>
          <p:nvSpPr>
            <p:cNvPr id="11" name="TextBox 12"/>
            <p:cNvSpPr txBox="1"/>
            <p:nvPr/>
          </p:nvSpPr>
          <p:spPr>
            <a:xfrm>
              <a:off x="534258" y="3226085"/>
              <a:ext cx="175688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operation model</a:t>
              </a:r>
            </a:p>
          </p:txBody>
        </p:sp>
        <p:sp>
          <p:nvSpPr>
            <p:cNvPr id="12" name="TextBox 17"/>
            <p:cNvSpPr txBox="1"/>
            <p:nvPr/>
          </p:nvSpPr>
          <p:spPr>
            <a:xfrm>
              <a:off x="534258" y="5495774"/>
              <a:ext cx="1756881" cy="523220"/>
            </a:xfrm>
            <a:prstGeom prst="rect">
              <a:avLst/>
            </a:prstGeom>
            <a:noFill/>
          </p:spPr>
          <p:txBody>
            <a:bodyPr wrap="square" rtlCol="0">
              <a:spAutoFit/>
            </a:bodyPr>
            <a:lstStyle>
              <a:defPPr>
                <a:defRPr lang="de-DE"/>
              </a:defPPr>
              <a:lvl1pPr fontAlgn="base">
                <a:spcBef>
                  <a:spcPct val="50000"/>
                </a:spcBef>
                <a:spcAft>
                  <a:spcPct val="0"/>
                </a:spcAft>
                <a:buClr>
                  <a:srgbClr val="F0AB00"/>
                </a:buClr>
                <a:buSzPct val="80000"/>
                <a:defRPr sz="1400" kern="0">
                  <a:ea typeface="Arial Unicode MS" pitchFamily="34" charset="-128"/>
                  <a:cs typeface="Arial Unicode MS" pitchFamily="34" charset="-128"/>
                </a:defRPr>
              </a:lvl1pPr>
            </a:lstStyle>
            <a:p>
              <a:r>
                <a:rPr lang="en-US" dirty="0"/>
                <a:t>Communication &amp; Rollout</a:t>
              </a:r>
            </a:p>
          </p:txBody>
        </p:sp>
        <p:cxnSp>
          <p:nvCxnSpPr>
            <p:cNvPr id="13" name="Straight Connector 20"/>
            <p:cNvCxnSpPr/>
            <p:nvPr/>
          </p:nvCxnSpPr>
          <p:spPr>
            <a:xfrm>
              <a:off x="637001" y="3102796"/>
              <a:ext cx="7695343" cy="0"/>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22"/>
            <p:cNvCxnSpPr/>
            <p:nvPr/>
          </p:nvCxnSpPr>
          <p:spPr>
            <a:xfrm>
              <a:off x="637001" y="5411838"/>
              <a:ext cx="7695343" cy="19925"/>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23"/>
            <p:cNvCxnSpPr/>
            <p:nvPr/>
          </p:nvCxnSpPr>
          <p:spPr>
            <a:xfrm>
              <a:off x="5889456" y="1674688"/>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25"/>
            <p:cNvCxnSpPr/>
            <p:nvPr/>
          </p:nvCxnSpPr>
          <p:spPr>
            <a:xfrm>
              <a:off x="2414427" y="200346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27"/>
            <p:cNvCxnSpPr/>
            <p:nvPr/>
          </p:nvCxnSpPr>
          <p:spPr>
            <a:xfrm>
              <a:off x="2616733"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28"/>
            <p:cNvCxnSpPr/>
            <p:nvPr/>
          </p:nvCxnSpPr>
          <p:spPr>
            <a:xfrm>
              <a:off x="3024519"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29"/>
            <p:cNvCxnSpPr/>
            <p:nvPr/>
          </p:nvCxnSpPr>
          <p:spPr>
            <a:xfrm>
              <a:off x="3850366"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30"/>
            <p:cNvCxnSpPr/>
            <p:nvPr/>
          </p:nvCxnSpPr>
          <p:spPr>
            <a:xfrm>
              <a:off x="4258152"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31"/>
            <p:cNvCxnSpPr/>
            <p:nvPr/>
          </p:nvCxnSpPr>
          <p:spPr>
            <a:xfrm>
              <a:off x="4665938"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32"/>
            <p:cNvCxnSpPr/>
            <p:nvPr/>
          </p:nvCxnSpPr>
          <p:spPr>
            <a:xfrm>
              <a:off x="5073724"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33"/>
            <p:cNvCxnSpPr/>
            <p:nvPr/>
          </p:nvCxnSpPr>
          <p:spPr>
            <a:xfrm>
              <a:off x="5481510"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34"/>
            <p:cNvCxnSpPr/>
            <p:nvPr/>
          </p:nvCxnSpPr>
          <p:spPr>
            <a:xfrm>
              <a:off x="5889296"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35"/>
            <p:cNvCxnSpPr/>
            <p:nvPr/>
          </p:nvCxnSpPr>
          <p:spPr>
            <a:xfrm>
              <a:off x="6297082" y="1837585"/>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36"/>
            <p:cNvCxnSpPr/>
            <p:nvPr/>
          </p:nvCxnSpPr>
          <p:spPr>
            <a:xfrm>
              <a:off x="6704868"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37"/>
            <p:cNvCxnSpPr/>
            <p:nvPr/>
          </p:nvCxnSpPr>
          <p:spPr>
            <a:xfrm>
              <a:off x="7112654"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38"/>
            <p:cNvCxnSpPr/>
            <p:nvPr/>
          </p:nvCxnSpPr>
          <p:spPr>
            <a:xfrm>
              <a:off x="7520440" y="1816589"/>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39"/>
            <p:cNvCxnSpPr/>
            <p:nvPr/>
          </p:nvCxnSpPr>
          <p:spPr>
            <a:xfrm>
              <a:off x="7928228"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55"/>
            <p:cNvCxnSpPr/>
            <p:nvPr/>
          </p:nvCxnSpPr>
          <p:spPr>
            <a:xfrm>
              <a:off x="2822100" y="2013735"/>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56"/>
            <p:cNvCxnSpPr/>
            <p:nvPr/>
          </p:nvCxnSpPr>
          <p:spPr>
            <a:xfrm>
              <a:off x="3229773" y="2013735"/>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57"/>
            <p:cNvCxnSpPr/>
            <p:nvPr/>
          </p:nvCxnSpPr>
          <p:spPr>
            <a:xfrm>
              <a:off x="3637446" y="2012023"/>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58"/>
            <p:cNvCxnSpPr/>
            <p:nvPr/>
          </p:nvCxnSpPr>
          <p:spPr>
            <a:xfrm>
              <a:off x="4045119" y="203473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59"/>
            <p:cNvCxnSpPr/>
            <p:nvPr/>
          </p:nvCxnSpPr>
          <p:spPr>
            <a:xfrm>
              <a:off x="4452792"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60"/>
            <p:cNvCxnSpPr/>
            <p:nvPr/>
          </p:nvCxnSpPr>
          <p:spPr>
            <a:xfrm>
              <a:off x="4860465" y="2012023"/>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61"/>
            <p:cNvCxnSpPr/>
            <p:nvPr/>
          </p:nvCxnSpPr>
          <p:spPr>
            <a:xfrm>
              <a:off x="5268138" y="200346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62"/>
            <p:cNvCxnSpPr/>
            <p:nvPr/>
          </p:nvCxnSpPr>
          <p:spPr>
            <a:xfrm>
              <a:off x="5675811"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63"/>
            <p:cNvCxnSpPr/>
            <p:nvPr/>
          </p:nvCxnSpPr>
          <p:spPr>
            <a:xfrm>
              <a:off x="6083484"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64"/>
            <p:cNvCxnSpPr/>
            <p:nvPr/>
          </p:nvCxnSpPr>
          <p:spPr>
            <a:xfrm>
              <a:off x="6491157"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65"/>
            <p:cNvCxnSpPr/>
            <p:nvPr/>
          </p:nvCxnSpPr>
          <p:spPr>
            <a:xfrm>
              <a:off x="6898830"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66"/>
            <p:cNvCxnSpPr/>
            <p:nvPr/>
          </p:nvCxnSpPr>
          <p:spPr>
            <a:xfrm>
              <a:off x="7306503"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67"/>
            <p:cNvCxnSpPr/>
            <p:nvPr/>
          </p:nvCxnSpPr>
          <p:spPr>
            <a:xfrm>
              <a:off x="7714179"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Box 68"/>
            <p:cNvSpPr txBox="1"/>
            <p:nvPr/>
          </p:nvSpPr>
          <p:spPr>
            <a:xfrm>
              <a:off x="221978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Apr</a:t>
              </a:r>
            </a:p>
          </p:txBody>
        </p:sp>
        <p:sp>
          <p:nvSpPr>
            <p:cNvPr id="44" name="TextBox 69"/>
            <p:cNvSpPr txBox="1"/>
            <p:nvPr/>
          </p:nvSpPr>
          <p:spPr>
            <a:xfrm>
              <a:off x="2620740" y="1805336"/>
              <a:ext cx="455672"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May</a:t>
              </a:r>
            </a:p>
          </p:txBody>
        </p:sp>
        <p:sp>
          <p:nvSpPr>
            <p:cNvPr id="45" name="TextBox 70"/>
            <p:cNvSpPr txBox="1"/>
            <p:nvPr/>
          </p:nvSpPr>
          <p:spPr>
            <a:xfrm>
              <a:off x="299938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Jun</a:t>
              </a:r>
            </a:p>
          </p:txBody>
        </p:sp>
        <p:sp>
          <p:nvSpPr>
            <p:cNvPr id="46" name="TextBox 71"/>
            <p:cNvSpPr txBox="1"/>
            <p:nvPr/>
          </p:nvSpPr>
          <p:spPr>
            <a:xfrm>
              <a:off x="3430173"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Jul</a:t>
              </a:r>
            </a:p>
          </p:txBody>
        </p:sp>
        <p:sp>
          <p:nvSpPr>
            <p:cNvPr id="47" name="TextBox 72"/>
            <p:cNvSpPr txBox="1"/>
            <p:nvPr/>
          </p:nvSpPr>
          <p:spPr>
            <a:xfrm>
              <a:off x="3840764"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Aug</a:t>
              </a:r>
            </a:p>
          </p:txBody>
        </p:sp>
        <p:sp>
          <p:nvSpPr>
            <p:cNvPr id="48" name="TextBox 73"/>
            <p:cNvSpPr txBox="1"/>
            <p:nvPr/>
          </p:nvSpPr>
          <p:spPr>
            <a:xfrm>
              <a:off x="423097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Sep</a:t>
              </a:r>
            </a:p>
          </p:txBody>
        </p:sp>
        <p:sp>
          <p:nvSpPr>
            <p:cNvPr id="49" name="TextBox 74"/>
            <p:cNvSpPr txBox="1"/>
            <p:nvPr/>
          </p:nvSpPr>
          <p:spPr>
            <a:xfrm>
              <a:off x="4653191"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Oct</a:t>
              </a:r>
            </a:p>
          </p:txBody>
        </p:sp>
        <p:sp>
          <p:nvSpPr>
            <p:cNvPr id="50" name="TextBox 75"/>
            <p:cNvSpPr txBox="1"/>
            <p:nvPr/>
          </p:nvSpPr>
          <p:spPr>
            <a:xfrm>
              <a:off x="545637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Dec</a:t>
              </a:r>
            </a:p>
          </p:txBody>
        </p:sp>
        <p:sp>
          <p:nvSpPr>
            <p:cNvPr id="51" name="TextBox 76"/>
            <p:cNvSpPr txBox="1"/>
            <p:nvPr/>
          </p:nvSpPr>
          <p:spPr>
            <a:xfrm>
              <a:off x="5888845"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Jan</a:t>
              </a:r>
            </a:p>
          </p:txBody>
        </p:sp>
        <p:sp>
          <p:nvSpPr>
            <p:cNvPr id="52" name="TextBox 77"/>
            <p:cNvSpPr txBox="1"/>
            <p:nvPr/>
          </p:nvSpPr>
          <p:spPr>
            <a:xfrm>
              <a:off x="5076474" y="1809183"/>
              <a:ext cx="435905"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Nov</a:t>
              </a:r>
            </a:p>
          </p:txBody>
        </p:sp>
        <p:sp>
          <p:nvSpPr>
            <p:cNvPr id="53" name="TextBox 78"/>
            <p:cNvSpPr txBox="1"/>
            <p:nvPr/>
          </p:nvSpPr>
          <p:spPr>
            <a:xfrm>
              <a:off x="6287386" y="1805336"/>
              <a:ext cx="432917"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Feb</a:t>
              </a:r>
            </a:p>
          </p:txBody>
        </p:sp>
        <p:sp>
          <p:nvSpPr>
            <p:cNvPr id="54" name="TextBox 79"/>
            <p:cNvSpPr txBox="1"/>
            <p:nvPr/>
          </p:nvSpPr>
          <p:spPr>
            <a:xfrm>
              <a:off x="6664303"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Mar</a:t>
              </a:r>
            </a:p>
          </p:txBody>
        </p:sp>
        <p:sp>
          <p:nvSpPr>
            <p:cNvPr id="55" name="TextBox 80"/>
            <p:cNvSpPr txBox="1"/>
            <p:nvPr/>
          </p:nvSpPr>
          <p:spPr>
            <a:xfrm>
              <a:off x="7072090"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Apr</a:t>
              </a:r>
            </a:p>
          </p:txBody>
        </p:sp>
        <p:sp>
          <p:nvSpPr>
            <p:cNvPr id="56" name="TextBox 81"/>
            <p:cNvSpPr txBox="1"/>
            <p:nvPr/>
          </p:nvSpPr>
          <p:spPr>
            <a:xfrm>
              <a:off x="7495311" y="1805336"/>
              <a:ext cx="479822"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May</a:t>
              </a:r>
            </a:p>
          </p:txBody>
        </p:sp>
        <p:cxnSp>
          <p:nvCxnSpPr>
            <p:cNvPr id="57" name="Straight Connector 85"/>
            <p:cNvCxnSpPr/>
            <p:nvPr/>
          </p:nvCxnSpPr>
          <p:spPr>
            <a:xfrm>
              <a:off x="8332344"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91"/>
            <p:cNvCxnSpPr/>
            <p:nvPr/>
          </p:nvCxnSpPr>
          <p:spPr>
            <a:xfrm>
              <a:off x="8135420"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TextBox 92"/>
            <p:cNvSpPr txBox="1"/>
            <p:nvPr/>
          </p:nvSpPr>
          <p:spPr>
            <a:xfrm>
              <a:off x="7925705"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Jun</a:t>
              </a:r>
            </a:p>
          </p:txBody>
        </p:sp>
        <p:sp>
          <p:nvSpPr>
            <p:cNvPr id="60" name="TextBox 93"/>
            <p:cNvSpPr txBox="1"/>
            <p:nvPr/>
          </p:nvSpPr>
          <p:spPr>
            <a:xfrm>
              <a:off x="3787293" y="1508799"/>
              <a:ext cx="1149307"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b="1" i="1" u="sng" kern="0" dirty="0" smtClean="0">
                  <a:solidFill>
                    <a:srgbClr val="F0AB00"/>
                  </a:solidFill>
                  <a:ea typeface="Arial Unicode MS" pitchFamily="34" charset="-128"/>
                  <a:cs typeface="Arial Unicode MS" pitchFamily="34" charset="-128"/>
                </a:rPr>
                <a:t>2016</a:t>
              </a:r>
            </a:p>
          </p:txBody>
        </p:sp>
        <p:sp>
          <p:nvSpPr>
            <p:cNvPr id="61" name="TextBox 94"/>
            <p:cNvSpPr txBox="1"/>
            <p:nvPr/>
          </p:nvSpPr>
          <p:spPr>
            <a:xfrm>
              <a:off x="6797843" y="1479414"/>
              <a:ext cx="1149307"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b="1" i="1" u="sng" kern="0" dirty="0" smtClean="0">
                  <a:solidFill>
                    <a:srgbClr val="F0AB00"/>
                  </a:solidFill>
                  <a:ea typeface="Arial Unicode MS" pitchFamily="34" charset="-128"/>
                  <a:cs typeface="Arial Unicode MS" pitchFamily="34" charset="-128"/>
                </a:rPr>
                <a:t>2017</a:t>
              </a:r>
            </a:p>
          </p:txBody>
        </p:sp>
        <p:cxnSp>
          <p:nvCxnSpPr>
            <p:cNvPr id="62" name="Straight Connector 100"/>
            <p:cNvCxnSpPr/>
            <p:nvPr/>
          </p:nvCxnSpPr>
          <p:spPr>
            <a:xfrm>
              <a:off x="8342639" y="1663966"/>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3" name="Pentagon 101"/>
            <p:cNvSpPr/>
            <p:nvPr/>
          </p:nvSpPr>
          <p:spPr bwMode="gray">
            <a:xfrm>
              <a:off x="2297398" y="2173000"/>
              <a:ext cx="745120"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64" name="Diamond 111"/>
            <p:cNvSpPr/>
            <p:nvPr/>
          </p:nvSpPr>
          <p:spPr bwMode="gray">
            <a:xfrm>
              <a:off x="7027497" y="6111412"/>
              <a:ext cx="182082" cy="236306"/>
            </a:xfrm>
            <a:prstGeom prst="diamond">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5" name="TextBox 82"/>
            <p:cNvSpPr txBox="1"/>
            <p:nvPr/>
          </p:nvSpPr>
          <p:spPr>
            <a:xfrm>
              <a:off x="533647" y="3766906"/>
              <a:ext cx="1756881" cy="738664"/>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E-commerce functional requirement</a:t>
              </a:r>
            </a:p>
          </p:txBody>
        </p:sp>
        <p:cxnSp>
          <p:nvCxnSpPr>
            <p:cNvPr id="66" name="Straight Connector 84"/>
            <p:cNvCxnSpPr/>
            <p:nvPr/>
          </p:nvCxnSpPr>
          <p:spPr>
            <a:xfrm>
              <a:off x="3430173" y="182812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86"/>
            <p:cNvSpPr txBox="1"/>
            <p:nvPr/>
          </p:nvSpPr>
          <p:spPr>
            <a:xfrm>
              <a:off x="533647" y="4557083"/>
              <a:ext cx="1756881" cy="738664"/>
            </a:xfrm>
            <a:prstGeom prst="rect">
              <a:avLst/>
            </a:prstGeom>
            <a:noFill/>
          </p:spPr>
          <p:txBody>
            <a:bodyPr wrap="square" rtlCol="0">
              <a:spAutoFit/>
            </a:bodyPr>
            <a:lstStyle>
              <a:defPPr>
                <a:defRPr lang="de-DE"/>
              </a:defPPr>
              <a:lvl1pPr fontAlgn="base">
                <a:spcBef>
                  <a:spcPct val="50000"/>
                </a:spcBef>
                <a:spcAft>
                  <a:spcPct val="0"/>
                </a:spcAft>
                <a:buClr>
                  <a:srgbClr val="F0AB00"/>
                </a:buClr>
                <a:buSzPct val="80000"/>
                <a:defRPr sz="1400" kern="0">
                  <a:ea typeface="Arial Unicode MS" pitchFamily="34" charset="-128"/>
                  <a:cs typeface="Arial Unicode MS" pitchFamily="34" charset="-128"/>
                </a:defRPr>
              </a:lvl1pPr>
            </a:lstStyle>
            <a:p>
              <a:r>
                <a:rPr lang="en-US" dirty="0"/>
                <a:t>Business operation and execution on-site support</a:t>
              </a:r>
            </a:p>
          </p:txBody>
        </p:sp>
        <p:sp>
          <p:nvSpPr>
            <p:cNvPr id="68" name="Diamond 87"/>
            <p:cNvSpPr/>
            <p:nvPr/>
          </p:nvSpPr>
          <p:spPr bwMode="gray">
            <a:xfrm>
              <a:off x="2205732" y="6121686"/>
              <a:ext cx="182082" cy="236306"/>
            </a:xfrm>
            <a:prstGeom prst="diamond">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9" name="TextBox 2"/>
            <p:cNvSpPr txBox="1"/>
            <p:nvPr/>
          </p:nvSpPr>
          <p:spPr>
            <a:xfrm>
              <a:off x="2008976" y="6273784"/>
              <a:ext cx="106743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April 8</a:t>
              </a:r>
              <a:r>
                <a:rPr lang="en-US" sz="900" kern="0" baseline="30000" dirty="0" smtClean="0">
                  <a:ea typeface="Arial Unicode MS" pitchFamily="34" charset="-128"/>
                  <a:cs typeface="Arial Unicode MS" pitchFamily="34" charset="-128"/>
                </a:rPr>
                <a:t>th</a:t>
              </a:r>
              <a:r>
                <a:rPr lang="en-US" sz="900" kern="0" dirty="0" smtClean="0">
                  <a:ea typeface="Arial Unicode MS" pitchFamily="34" charset="-128"/>
                  <a:cs typeface="Arial Unicode MS" pitchFamily="34" charset="-128"/>
                </a:rPr>
                <a:t>, 2016</a:t>
              </a:r>
            </a:p>
          </p:txBody>
        </p:sp>
        <p:sp>
          <p:nvSpPr>
            <p:cNvPr id="70" name="TextBox 88"/>
            <p:cNvSpPr txBox="1"/>
            <p:nvPr/>
          </p:nvSpPr>
          <p:spPr>
            <a:xfrm>
              <a:off x="6821262" y="6273784"/>
              <a:ext cx="1314158"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smtClean="0">
                  <a:ea typeface="Arial Unicode MS" pitchFamily="34" charset="-128"/>
                  <a:cs typeface="Arial Unicode MS" pitchFamily="34" charset="-128"/>
                </a:rPr>
                <a:t>March 31</a:t>
              </a:r>
              <a:r>
                <a:rPr lang="en-US" sz="900" kern="0" baseline="30000" smtClean="0">
                  <a:ea typeface="Arial Unicode MS" pitchFamily="34" charset="-128"/>
                  <a:cs typeface="Arial Unicode MS" pitchFamily="34" charset="-128"/>
                </a:rPr>
                <a:t>st</a:t>
              </a:r>
              <a:r>
                <a:rPr lang="en-US" sz="900" kern="0" smtClean="0">
                  <a:ea typeface="Arial Unicode MS" pitchFamily="34" charset="-128"/>
                  <a:cs typeface="Arial Unicode MS" pitchFamily="34" charset="-128"/>
                </a:rPr>
                <a:t>, 2017</a:t>
              </a:r>
              <a:endParaRPr lang="en-US" sz="900" kern="0" dirty="0" smtClean="0">
                <a:ea typeface="Arial Unicode MS" pitchFamily="34" charset="-128"/>
                <a:cs typeface="Arial Unicode MS" pitchFamily="34" charset="-128"/>
              </a:endParaRPr>
            </a:p>
          </p:txBody>
        </p:sp>
        <p:sp>
          <p:nvSpPr>
            <p:cNvPr id="71" name="Pentagon 89"/>
            <p:cNvSpPr/>
            <p:nvPr/>
          </p:nvSpPr>
          <p:spPr bwMode="gray">
            <a:xfrm>
              <a:off x="2431152" y="2607793"/>
              <a:ext cx="1031559"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2" name="Pentagon 90"/>
            <p:cNvSpPr/>
            <p:nvPr/>
          </p:nvSpPr>
          <p:spPr bwMode="gray">
            <a:xfrm>
              <a:off x="2829766" y="3332885"/>
              <a:ext cx="2428077"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3" name="Pentagon 95"/>
            <p:cNvSpPr/>
            <p:nvPr/>
          </p:nvSpPr>
          <p:spPr bwMode="gray">
            <a:xfrm>
              <a:off x="4028894" y="4042662"/>
              <a:ext cx="1813498"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4" name="Pentagon 96"/>
            <p:cNvSpPr/>
            <p:nvPr/>
          </p:nvSpPr>
          <p:spPr bwMode="gray">
            <a:xfrm>
              <a:off x="5083420" y="4752439"/>
              <a:ext cx="1216183"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5" name="Pentagon 97"/>
            <p:cNvSpPr/>
            <p:nvPr/>
          </p:nvSpPr>
          <p:spPr bwMode="gray">
            <a:xfrm>
              <a:off x="6091375" y="5657182"/>
              <a:ext cx="1015572"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grpSp>
      <p:sp>
        <p:nvSpPr>
          <p:cNvPr id="76" name="矩形 75"/>
          <p:cNvSpPr/>
          <p:nvPr/>
        </p:nvSpPr>
        <p:spPr>
          <a:xfrm rot="19830708">
            <a:off x="5930574" y="2921430"/>
            <a:ext cx="3457105" cy="989773"/>
          </a:xfrm>
          <a:prstGeom prst="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4400" b="1" dirty="0" smtClean="0">
                <a:solidFill>
                  <a:srgbClr val="FF0000"/>
                </a:solidFill>
              </a:rPr>
              <a:t>Sample</a:t>
            </a:r>
            <a:endParaRPr lang="zh-CN" sz="4400" b="1" dirty="0">
              <a:solidFill>
                <a:srgbClr val="FF0000"/>
              </a:solidFill>
            </a:endParaRPr>
          </a:p>
        </p:txBody>
      </p:sp>
    </p:spTree>
    <p:extLst>
      <p:ext uri="{BB962C8B-B14F-4D97-AF65-F5344CB8AC3E}">
        <p14:creationId xmlns:p14="http://schemas.microsoft.com/office/powerpoint/2010/main" val="3325808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Release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pSp>
        <p:nvGrpSpPr>
          <p:cNvPr id="4" name="组合 3"/>
          <p:cNvGrpSpPr/>
          <p:nvPr/>
        </p:nvGrpSpPr>
        <p:grpSpPr>
          <a:xfrm>
            <a:off x="626080" y="867769"/>
            <a:ext cx="11345307" cy="5215232"/>
            <a:chOff x="762929" y="839721"/>
            <a:chExt cx="11164764" cy="5887482"/>
          </a:xfrm>
        </p:grpSpPr>
        <p:cxnSp>
          <p:nvCxnSpPr>
            <p:cNvPr id="5" name="AutoShape 4"/>
            <p:cNvCxnSpPr>
              <a:cxnSpLocks noChangeShapeType="1"/>
            </p:cNvCxnSpPr>
            <p:nvPr/>
          </p:nvCxnSpPr>
          <p:spPr bwMode="auto">
            <a:xfrm flipV="1">
              <a:off x="1204719" y="6197995"/>
              <a:ext cx="10118873" cy="1"/>
            </a:xfrm>
            <a:prstGeom prst="straightConnector1">
              <a:avLst/>
            </a:prstGeom>
            <a:noFill/>
            <a:ln w="76200">
              <a:solidFill>
                <a:srgbClr val="6889AA"/>
              </a:solidFill>
              <a:round/>
              <a:headEnd/>
              <a:tailEnd type="triangle" w="med" len="med"/>
            </a:ln>
            <a:extLst>
              <a:ext uri="{909E8E84-426E-40DD-AFC4-6F175D3DCCD1}">
                <a14:hiddenFill xmlns:a14="http://schemas.microsoft.com/office/drawing/2010/main">
                  <a:noFill/>
                </a14:hiddenFill>
              </a:ext>
            </a:extLst>
          </p:spPr>
        </p:cxnSp>
        <p:cxnSp>
          <p:nvCxnSpPr>
            <p:cNvPr id="6" name="AutoShape 5"/>
            <p:cNvCxnSpPr>
              <a:cxnSpLocks noChangeShapeType="1"/>
            </p:cNvCxnSpPr>
            <p:nvPr/>
          </p:nvCxnSpPr>
          <p:spPr bwMode="auto">
            <a:xfrm flipV="1">
              <a:off x="1246313" y="1241745"/>
              <a:ext cx="0" cy="4956251"/>
            </a:xfrm>
            <a:prstGeom prst="straightConnector1">
              <a:avLst/>
            </a:prstGeom>
            <a:noFill/>
            <a:ln w="76200">
              <a:solidFill>
                <a:srgbClr val="6889AA"/>
              </a:solidFill>
              <a:round/>
              <a:headEnd/>
              <a:tailEnd type="triangle" w="med" len="med"/>
            </a:ln>
            <a:extLst>
              <a:ext uri="{909E8E84-426E-40DD-AFC4-6F175D3DCCD1}">
                <a14:hiddenFill xmlns:a14="http://schemas.microsoft.com/office/drawing/2010/main">
                  <a:noFill/>
                </a14:hiddenFill>
              </a:ext>
            </a:extLst>
          </p:spPr>
        </p:cxnSp>
        <p:sp>
          <p:nvSpPr>
            <p:cNvPr id="7" name="Line 6"/>
            <p:cNvSpPr>
              <a:spLocks noChangeShapeType="1"/>
            </p:cNvSpPr>
            <p:nvPr/>
          </p:nvSpPr>
          <p:spPr bwMode="auto">
            <a:xfrm flipV="1">
              <a:off x="1784104" y="3274503"/>
              <a:ext cx="2791392" cy="4764"/>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8" name="Line 7"/>
            <p:cNvSpPr>
              <a:spLocks noChangeShapeType="1"/>
            </p:cNvSpPr>
            <p:nvPr/>
          </p:nvSpPr>
          <p:spPr bwMode="auto">
            <a:xfrm flipV="1">
              <a:off x="1246313" y="3305190"/>
              <a:ext cx="571761" cy="2892806"/>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9" name="Line 10"/>
            <p:cNvSpPr>
              <a:spLocks noChangeShapeType="1"/>
            </p:cNvSpPr>
            <p:nvPr/>
          </p:nvSpPr>
          <p:spPr bwMode="auto">
            <a:xfrm flipV="1">
              <a:off x="4561209" y="2855299"/>
              <a:ext cx="393498" cy="437332"/>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0" name="Line 11"/>
            <p:cNvSpPr>
              <a:spLocks noChangeShapeType="1"/>
            </p:cNvSpPr>
            <p:nvPr/>
          </p:nvSpPr>
          <p:spPr bwMode="auto">
            <a:xfrm flipV="1">
              <a:off x="4954707" y="2855299"/>
              <a:ext cx="2852876" cy="0"/>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1" name="Line 12"/>
            <p:cNvSpPr>
              <a:spLocks noChangeShapeType="1"/>
            </p:cNvSpPr>
            <p:nvPr/>
          </p:nvSpPr>
          <p:spPr bwMode="auto">
            <a:xfrm flipV="1">
              <a:off x="7668220" y="2248734"/>
              <a:ext cx="448836" cy="554166"/>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2" name="Line 13"/>
            <p:cNvSpPr>
              <a:spLocks noChangeShapeType="1"/>
            </p:cNvSpPr>
            <p:nvPr/>
          </p:nvSpPr>
          <p:spPr bwMode="auto">
            <a:xfrm flipV="1">
              <a:off x="8030977" y="2247146"/>
              <a:ext cx="2500366" cy="0"/>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3" name="Line 14"/>
            <p:cNvSpPr>
              <a:spLocks noChangeShapeType="1"/>
            </p:cNvSpPr>
            <p:nvPr/>
          </p:nvSpPr>
          <p:spPr bwMode="auto">
            <a:xfrm flipV="1">
              <a:off x="10437065" y="1264256"/>
              <a:ext cx="877178" cy="973363"/>
            </a:xfrm>
            <a:prstGeom prst="line">
              <a:avLst/>
            </a:prstGeom>
            <a:noFill/>
            <a:ln w="76200">
              <a:solidFill>
                <a:srgbClr val="7FAC66"/>
              </a:solidFill>
              <a:round/>
              <a:headEnd/>
              <a:tailEnd type="triangle" w="med" len="me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4" name="AutoShape 9"/>
            <p:cNvSpPr>
              <a:spLocks noChangeArrowheads="1"/>
            </p:cNvSpPr>
            <p:nvPr/>
          </p:nvSpPr>
          <p:spPr bwMode="gray">
            <a:xfrm>
              <a:off x="2172930" y="2734314"/>
              <a:ext cx="2066513"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A, B,C</a:t>
              </a:r>
              <a:endParaRPr lang="zh-CN" altLang="en-US" sz="1100" dirty="0">
                <a:solidFill>
                  <a:schemeClr val="bg1"/>
                </a:solidFill>
                <a:ea typeface="微软雅黑" pitchFamily="34" charset="-122"/>
              </a:endParaRPr>
            </a:p>
          </p:txBody>
        </p:sp>
        <p:sp>
          <p:nvSpPr>
            <p:cNvPr id="15" name="AutoShape 9"/>
            <p:cNvSpPr>
              <a:spLocks noChangeArrowheads="1"/>
            </p:cNvSpPr>
            <p:nvPr/>
          </p:nvSpPr>
          <p:spPr bwMode="gray">
            <a:xfrm>
              <a:off x="5153499" y="2290170"/>
              <a:ext cx="2309595"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D, E, F</a:t>
              </a:r>
              <a:endParaRPr lang="zh-CN" altLang="en-US" sz="1100" dirty="0">
                <a:solidFill>
                  <a:schemeClr val="bg1"/>
                </a:solidFill>
                <a:ea typeface="微软雅黑" pitchFamily="34" charset="-122"/>
              </a:endParaRPr>
            </a:p>
          </p:txBody>
        </p:sp>
        <p:sp>
          <p:nvSpPr>
            <p:cNvPr id="16" name="AutoShape 9"/>
            <p:cNvSpPr>
              <a:spLocks noChangeArrowheads="1"/>
            </p:cNvSpPr>
            <p:nvPr/>
          </p:nvSpPr>
          <p:spPr bwMode="gray">
            <a:xfrm>
              <a:off x="8333709" y="1664925"/>
              <a:ext cx="2071823"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G, H, I</a:t>
              </a:r>
              <a:endParaRPr lang="zh-CN" altLang="en-US" sz="1100" dirty="0">
                <a:solidFill>
                  <a:schemeClr val="bg1"/>
                </a:solidFill>
                <a:ea typeface="微软雅黑" pitchFamily="34" charset="-122"/>
              </a:endParaRPr>
            </a:p>
          </p:txBody>
        </p:sp>
        <p:sp>
          <p:nvSpPr>
            <p:cNvPr id="17" name="Text Box 30"/>
            <p:cNvSpPr txBox="1">
              <a:spLocks noChangeArrowheads="1"/>
            </p:cNvSpPr>
            <p:nvPr/>
          </p:nvSpPr>
          <p:spPr bwMode="gray">
            <a:xfrm rot="16200000">
              <a:off x="-1267975" y="2870625"/>
              <a:ext cx="4445145" cy="38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07163" tIns="55725" rIns="107163" bIns="55725">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eaLnBrk="1" hangingPunct="1">
                <a:buFont typeface="Wingdings" pitchFamily="2" charset="2"/>
                <a:buNone/>
              </a:pPr>
              <a:r>
                <a:rPr lang="en-US" altLang="zh-CN" sz="1800" dirty="0" smtClean="0">
                  <a:solidFill>
                    <a:srgbClr val="9E3039"/>
                  </a:solidFill>
                  <a:ea typeface="微软雅黑" pitchFamily="34" charset="-122"/>
                </a:rPr>
                <a:t>Improvement  continuously</a:t>
              </a:r>
              <a:endParaRPr lang="zh-CN" altLang="en-US" sz="1800" dirty="0">
                <a:solidFill>
                  <a:srgbClr val="9E3039"/>
                </a:solidFill>
                <a:ea typeface="微软雅黑" pitchFamily="34" charset="-122"/>
              </a:endParaRPr>
            </a:p>
          </p:txBody>
        </p:sp>
        <p:cxnSp>
          <p:nvCxnSpPr>
            <p:cNvPr id="18" name="AutoShape 34"/>
            <p:cNvCxnSpPr>
              <a:cxnSpLocks noChangeShapeType="1"/>
            </p:cNvCxnSpPr>
            <p:nvPr/>
          </p:nvCxnSpPr>
          <p:spPr bwMode="auto">
            <a:xfrm flipH="1" flipV="1">
              <a:off x="4714394" y="1326349"/>
              <a:ext cx="22549" cy="4871646"/>
            </a:xfrm>
            <a:prstGeom prst="straightConnector1">
              <a:avLst/>
            </a:prstGeom>
            <a:noFill/>
            <a:ln w="25400" cap="rnd">
              <a:solidFill>
                <a:srgbClr val="6889AA"/>
              </a:solidFill>
              <a:prstDash val="sysDot"/>
              <a:round/>
              <a:headEnd/>
              <a:tailEnd/>
            </a:ln>
            <a:extLst>
              <a:ext uri="{909E8E84-426E-40DD-AFC4-6F175D3DCCD1}">
                <a14:hiddenFill xmlns:a14="http://schemas.microsoft.com/office/drawing/2010/main">
                  <a:noFill/>
                </a14:hiddenFill>
              </a:ext>
            </a:extLst>
          </p:spPr>
        </p:cxnSp>
        <p:cxnSp>
          <p:nvCxnSpPr>
            <p:cNvPr id="19" name="AutoShape 35"/>
            <p:cNvCxnSpPr>
              <a:cxnSpLocks noChangeShapeType="1"/>
            </p:cNvCxnSpPr>
            <p:nvPr/>
          </p:nvCxnSpPr>
          <p:spPr bwMode="auto">
            <a:xfrm flipV="1">
              <a:off x="7951050" y="1312061"/>
              <a:ext cx="0" cy="4885934"/>
            </a:xfrm>
            <a:prstGeom prst="straightConnector1">
              <a:avLst/>
            </a:prstGeom>
            <a:noFill/>
            <a:ln w="53975" cap="rnd" cmpd="sng">
              <a:solidFill>
                <a:srgbClr val="FFC000"/>
              </a:solidFill>
              <a:prstDash val="solid"/>
              <a:round/>
              <a:headEnd/>
              <a:tailEnd/>
            </a:ln>
            <a:extLst>
              <a:ext uri="{909E8E84-426E-40DD-AFC4-6F175D3DCCD1}">
                <a14:hiddenFill xmlns:a14="http://schemas.microsoft.com/office/drawing/2010/main">
                  <a:noFill/>
                </a14:hiddenFill>
              </a:ext>
            </a:extLst>
          </p:spPr>
        </p:cxnSp>
        <p:sp>
          <p:nvSpPr>
            <p:cNvPr id="20" name="Text Box 36"/>
            <p:cNvSpPr txBox="1">
              <a:spLocks noChangeArrowheads="1"/>
            </p:cNvSpPr>
            <p:nvPr/>
          </p:nvSpPr>
          <p:spPr bwMode="gray">
            <a:xfrm>
              <a:off x="1849695" y="6391689"/>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a:t>
              </a:r>
              <a:endParaRPr lang="zh-CN" altLang="en-US" sz="1200" dirty="0">
                <a:solidFill>
                  <a:schemeClr val="bg1"/>
                </a:solidFill>
                <a:ea typeface="微软雅黑" pitchFamily="34" charset="-122"/>
              </a:endParaRPr>
            </a:p>
          </p:txBody>
        </p:sp>
        <p:sp>
          <p:nvSpPr>
            <p:cNvPr id="21" name="Text Box 37"/>
            <p:cNvSpPr txBox="1">
              <a:spLocks noChangeArrowheads="1"/>
            </p:cNvSpPr>
            <p:nvPr/>
          </p:nvSpPr>
          <p:spPr bwMode="gray">
            <a:xfrm>
              <a:off x="5050589" y="6391687"/>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II</a:t>
              </a:r>
              <a:endParaRPr lang="zh-CN" altLang="en-US" sz="1200" dirty="0">
                <a:solidFill>
                  <a:schemeClr val="bg1"/>
                </a:solidFill>
                <a:ea typeface="微软雅黑" pitchFamily="34" charset="-122"/>
              </a:endParaRPr>
            </a:p>
          </p:txBody>
        </p:sp>
        <p:sp>
          <p:nvSpPr>
            <p:cNvPr id="22" name="Rectangle 6"/>
            <p:cNvSpPr>
              <a:spLocks noChangeArrowheads="1"/>
            </p:cNvSpPr>
            <p:nvPr/>
          </p:nvSpPr>
          <p:spPr bwMode="auto">
            <a:xfrm>
              <a:off x="8122966" y="2482891"/>
              <a:ext cx="24540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lvl="1"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itchFamily="34" charset="-122"/>
                <a:ea typeface="微软雅黑" pitchFamily="34" charset="-122"/>
              </a:endParaRPr>
            </a:p>
          </p:txBody>
        </p:sp>
        <p:sp>
          <p:nvSpPr>
            <p:cNvPr id="23" name="Text Box 41"/>
            <p:cNvSpPr txBox="1">
              <a:spLocks noChangeArrowheads="1"/>
            </p:cNvSpPr>
            <p:nvPr/>
          </p:nvSpPr>
          <p:spPr bwMode="gray">
            <a:xfrm>
              <a:off x="11019773" y="6287452"/>
              <a:ext cx="907920" cy="43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163" tIns="55725" rIns="107163" bIns="55725">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eaLnBrk="1" hangingPunct="1">
                <a:buFont typeface="Wingdings" pitchFamily="2" charset="2"/>
                <a:buNone/>
              </a:pPr>
              <a:r>
                <a:rPr lang="en-US" altLang="zh-CN" sz="1800" dirty="0" smtClean="0">
                  <a:solidFill>
                    <a:srgbClr val="9E3039"/>
                  </a:solidFill>
                  <a:ea typeface="微软雅黑" pitchFamily="34" charset="-122"/>
                </a:rPr>
                <a:t>time</a:t>
              </a:r>
              <a:endParaRPr lang="zh-CN" altLang="en-US" sz="1800" dirty="0">
                <a:solidFill>
                  <a:srgbClr val="9E3039"/>
                </a:solidFill>
                <a:ea typeface="微软雅黑" pitchFamily="34" charset="-122"/>
              </a:endParaRPr>
            </a:p>
          </p:txBody>
        </p:sp>
        <p:sp>
          <p:nvSpPr>
            <p:cNvPr id="24" name="Text Box 37"/>
            <p:cNvSpPr txBox="1">
              <a:spLocks noChangeArrowheads="1"/>
            </p:cNvSpPr>
            <p:nvPr/>
          </p:nvSpPr>
          <p:spPr bwMode="gray">
            <a:xfrm>
              <a:off x="8106922" y="6391687"/>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III</a:t>
              </a:r>
              <a:endParaRPr lang="zh-CN" altLang="en-US" sz="1200" dirty="0">
                <a:solidFill>
                  <a:schemeClr val="bg1"/>
                </a:solidFill>
                <a:ea typeface="微软雅黑" pitchFamily="34" charset="-122"/>
              </a:endParaRPr>
            </a:p>
          </p:txBody>
        </p:sp>
        <p:sp>
          <p:nvSpPr>
            <p:cNvPr id="25" name="Rectangle 6"/>
            <p:cNvSpPr>
              <a:spLocks noChangeArrowheads="1"/>
            </p:cNvSpPr>
            <p:nvPr/>
          </p:nvSpPr>
          <p:spPr bwMode="auto">
            <a:xfrm>
              <a:off x="1818074" y="3457581"/>
              <a:ext cx="27762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smtClean="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anose="020B0503020204020204" pitchFamily="34" charset="-122"/>
                <a:ea typeface="微软雅黑" panose="020B0503020204020204" pitchFamily="34" charset="-122"/>
                <a:cs typeface="Times New Roman" pitchFamily="18" charset="0"/>
              </a:endParaRPr>
            </a:p>
          </p:txBody>
        </p:sp>
        <p:sp>
          <p:nvSpPr>
            <p:cNvPr id="26" name="Rectangle 6"/>
            <p:cNvSpPr>
              <a:spLocks noChangeArrowheads="1"/>
            </p:cNvSpPr>
            <p:nvPr/>
          </p:nvSpPr>
          <p:spPr bwMode="auto">
            <a:xfrm>
              <a:off x="4920184" y="3062295"/>
              <a:ext cx="27762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anose="020B0503020204020204" pitchFamily="34" charset="-122"/>
                <a:ea typeface="微软雅黑" panose="020B0503020204020204" pitchFamily="34" charset="-122"/>
                <a:cs typeface="Times New Roman" pitchFamily="18" charset="0"/>
              </a:endParaRPr>
            </a:p>
          </p:txBody>
        </p:sp>
      </p:grpSp>
      <p:sp>
        <p:nvSpPr>
          <p:cNvPr id="27" name="矩形 26"/>
          <p:cNvSpPr/>
          <p:nvPr/>
        </p:nvSpPr>
        <p:spPr>
          <a:xfrm rot="19830708">
            <a:off x="7122053" y="3605153"/>
            <a:ext cx="3457105" cy="989773"/>
          </a:xfrm>
          <a:prstGeom prst="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4400" b="1" dirty="0" smtClean="0">
                <a:solidFill>
                  <a:srgbClr val="FF0000"/>
                </a:solidFill>
              </a:rPr>
              <a:t>Sample</a:t>
            </a:r>
            <a:endParaRPr lang="zh-CN" sz="4400" b="1" dirty="0">
              <a:solidFill>
                <a:srgbClr val="FF0000"/>
              </a:solidFill>
            </a:endParaRPr>
          </a:p>
        </p:txBody>
      </p:sp>
    </p:spTree>
    <p:extLst>
      <p:ext uri="{BB962C8B-B14F-4D97-AF65-F5344CB8AC3E}">
        <p14:creationId xmlns:p14="http://schemas.microsoft.com/office/powerpoint/2010/main" val="2670169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Resource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aphicFrame>
        <p:nvGraphicFramePr>
          <p:cNvPr id="4" name="Chart 3"/>
          <p:cNvGraphicFramePr>
            <a:graphicFrameLocks/>
          </p:cNvGraphicFramePr>
          <p:nvPr>
            <p:extLst>
              <p:ext uri="{D42A27DB-BD31-4B8C-83A1-F6EECF244321}">
                <p14:modId xmlns:p14="http://schemas.microsoft.com/office/powerpoint/2010/main" val="1493622716"/>
              </p:ext>
            </p:extLst>
          </p:nvPr>
        </p:nvGraphicFramePr>
        <p:xfrm>
          <a:off x="975756" y="1423673"/>
          <a:ext cx="10179924" cy="46817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4000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499140"/>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707320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77859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chor="ctr">
            <a:normAutofit/>
          </a:bodyPr>
          <a:lstStyle/>
          <a:p>
            <a:pPr algn="ctr"/>
            <a:r>
              <a:rPr lang="en-US" altLang="zh-CN" sz="9600" i="1" dirty="0" smtClean="0"/>
              <a:t>Thanks!</a:t>
            </a:r>
            <a:endParaRPr lang="zh-CN" altLang="en-US" sz="9600" i="1" dirty="0"/>
          </a:p>
        </p:txBody>
      </p:sp>
    </p:spTree>
    <p:extLst>
      <p:ext uri="{BB962C8B-B14F-4D97-AF65-F5344CB8AC3E}">
        <p14:creationId xmlns:p14="http://schemas.microsoft.com/office/powerpoint/2010/main" val="238378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66727"/>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5347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en-US" altLang="zh-CN" sz="3600" b="1" dirty="0" smtClean="0"/>
              <a:t>Customer Requirements</a:t>
            </a:r>
            <a:r>
              <a:rPr lang="en-US" altLang="zh-CN" sz="4000" dirty="0" smtClean="0"/>
              <a:t/>
            </a:r>
            <a:br>
              <a:rPr lang="en-US" altLang="zh-CN" sz="4000" dirty="0" smtClean="0"/>
            </a:br>
            <a:r>
              <a:rPr lang="en-US" altLang="zh-CN" sz="2800" dirty="0" smtClean="0"/>
              <a:t>- Background &amp; Pain point</a:t>
            </a:r>
            <a:endParaRPr lang="zh-CN" altLang="en-US" sz="4000" dirty="0"/>
          </a:p>
        </p:txBody>
      </p:sp>
      <p:sp>
        <p:nvSpPr>
          <p:cNvPr id="7" name="内容占位符 6"/>
          <p:cNvSpPr>
            <a:spLocks noGrp="1"/>
          </p:cNvSpPr>
          <p:nvPr>
            <p:ph idx="1"/>
          </p:nvPr>
        </p:nvSpPr>
        <p:spPr/>
        <p:txBody>
          <a:bodyPr/>
          <a:lstStyle/>
          <a:p>
            <a:pPr>
              <a:lnSpc>
                <a:spcPct val="100000"/>
              </a:lnSpc>
              <a:buFont typeface="Wingdings" panose="05000000000000000000" pitchFamily="2" charset="2"/>
              <a:buChar char="n"/>
            </a:pPr>
            <a:r>
              <a:rPr lang="en-US" altLang="zh-CN" dirty="0" smtClean="0"/>
              <a:t>YFVE is using the e-mail to track the status of APQP,PPAP,PPQP of each suppliers; there is no data collection and storage, need lots of time to consolidate the data, low work efficiency.</a:t>
            </a:r>
          </a:p>
          <a:p>
            <a:pPr>
              <a:lnSpc>
                <a:spcPct val="100000"/>
              </a:lnSpc>
              <a:buFont typeface="Wingdings" panose="05000000000000000000" pitchFamily="2" charset="2"/>
              <a:buChar char="n"/>
            </a:pPr>
            <a:r>
              <a:rPr lang="en-US" altLang="zh-CN" dirty="0" smtClean="0"/>
              <a:t>YFVE suppose to improve their QA project management efficiency and manage the risks, and then build up a efficient information management system to monitor the APQP process, track issues, demonstrate the APQP project statistics.</a:t>
            </a:r>
          </a:p>
          <a:p>
            <a:pPr>
              <a:lnSpc>
                <a:spcPct val="100000"/>
              </a:lnSpc>
              <a:buFont typeface="Wingdings" panose="05000000000000000000" pitchFamily="2" charset="2"/>
              <a:buChar char="n"/>
            </a:pPr>
            <a:r>
              <a:rPr lang="en-US" altLang="zh-CN" dirty="0" smtClean="0"/>
              <a:t>Cooperative work required from multi entities, then the content management(mainly for document management and version control) requirement is mandatory.  </a:t>
            </a:r>
            <a:endParaRPr lang="zh-CN" altLang="en-US" dirty="0"/>
          </a:p>
        </p:txBody>
      </p:sp>
    </p:spTree>
    <p:extLst>
      <p:ext uri="{BB962C8B-B14F-4D97-AF65-F5344CB8AC3E}">
        <p14:creationId xmlns:p14="http://schemas.microsoft.com/office/powerpoint/2010/main" val="389632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97280" y="281354"/>
            <a:ext cx="10058400" cy="717455"/>
          </a:xfrm>
        </p:spPr>
        <p:txBody>
          <a:bodyPr>
            <a:noAutofit/>
          </a:bodyPr>
          <a:lstStyle/>
          <a:p>
            <a:r>
              <a:rPr lang="en-US" altLang="zh-CN" sz="3600" b="1" dirty="0"/>
              <a:t>Customer Requirements</a:t>
            </a:r>
            <a:r>
              <a:rPr lang="en-US" altLang="zh-CN" sz="3600" dirty="0"/>
              <a:t/>
            </a:r>
            <a:br>
              <a:rPr lang="en-US" altLang="zh-CN" sz="3600" dirty="0"/>
            </a:br>
            <a:r>
              <a:rPr lang="en-US" altLang="zh-CN" sz="2800" dirty="0"/>
              <a:t>- </a:t>
            </a:r>
            <a:r>
              <a:rPr lang="en-US" altLang="zh-CN" sz="2800" dirty="0" smtClean="0"/>
              <a:t>Requirements Specification</a:t>
            </a:r>
            <a:endParaRPr lang="zh-CN" altLang="en-US" sz="3600" dirty="0"/>
          </a:p>
        </p:txBody>
      </p:sp>
      <p:sp>
        <p:nvSpPr>
          <p:cNvPr id="4" name="内容占位符 3"/>
          <p:cNvSpPr>
            <a:spLocks noGrp="1"/>
          </p:cNvSpPr>
          <p:nvPr>
            <p:ph idx="1"/>
          </p:nvPr>
        </p:nvSpPr>
        <p:spPr/>
        <p:txBody>
          <a:bodyPr/>
          <a:lstStyle/>
          <a:p>
            <a:pPr>
              <a:buFont typeface="Wingdings" panose="05000000000000000000" pitchFamily="2" charset="2"/>
              <a:buChar char="n"/>
            </a:pPr>
            <a:r>
              <a:rPr lang="en-US" altLang="zh-CN" dirty="0" smtClean="0"/>
              <a:t>To build up the APQP management platform for suppliers and realize the submit, approval, monitoring, statistics and storage, the main functions are listed below:</a:t>
            </a:r>
          </a:p>
          <a:p>
            <a:pPr lvl="1">
              <a:buFont typeface="Wingdings" panose="05000000000000000000" pitchFamily="2" charset="2"/>
              <a:buChar char="Ø"/>
            </a:pPr>
            <a:r>
              <a:rPr lang="en-US" altLang="zh-CN" dirty="0" smtClean="0"/>
              <a:t>Task start up: integrate with YFVIC system to trigger the task automatically, or trigger the task manually.</a:t>
            </a:r>
          </a:p>
          <a:p>
            <a:pPr lvl="1">
              <a:buFont typeface="Wingdings" panose="05000000000000000000" pitchFamily="2" charset="2"/>
              <a:buChar char="Ø"/>
            </a:pPr>
            <a:r>
              <a:rPr lang="en-US" altLang="zh-CN" dirty="0" smtClean="0"/>
              <a:t>Data submit: suppliers have to submit the tasks by the pre-defined time line, and suppliers will get he notifications automatically before each time line.</a:t>
            </a:r>
          </a:p>
          <a:p>
            <a:pPr lvl="1">
              <a:buFont typeface="Wingdings" panose="05000000000000000000" pitchFamily="2" charset="2"/>
              <a:buChar char="Ø"/>
            </a:pPr>
            <a:r>
              <a:rPr lang="en-US" altLang="zh-CN" dirty="0" smtClean="0"/>
              <a:t>Approval: YFVIC SQE will audit the materials that submitted by the suppliers and decide to reject or approve the application. The system should allow YFVIC SQE to log the reject reasons or comments, and all the historical records should be logged automatically. </a:t>
            </a:r>
          </a:p>
          <a:p>
            <a:pPr lvl="1">
              <a:buFont typeface="Wingdings" panose="05000000000000000000" pitchFamily="2" charset="2"/>
              <a:buChar char="Ø"/>
            </a:pPr>
            <a:r>
              <a:rPr lang="en-US" altLang="zh-CN" dirty="0" smtClean="0"/>
              <a:t>Monitoring: this any tasks expired, the system should send notification to SQE and suppliers, and also can escalate the tasks to higher level managers according to the expired date pre-defined.</a:t>
            </a:r>
          </a:p>
          <a:p>
            <a:pPr lvl="1">
              <a:buFont typeface="Wingdings" panose="05000000000000000000" pitchFamily="2" charset="2"/>
              <a:buChar char="Ø"/>
            </a:pPr>
            <a:r>
              <a:rPr lang="en-US" altLang="zh-CN" dirty="0" smtClean="0"/>
              <a:t>Statistics (report): to generate the report by three dimensions (by projects, by suppliers, by SQE)</a:t>
            </a:r>
          </a:p>
          <a:p>
            <a:pPr lvl="1">
              <a:buFont typeface="Wingdings" panose="05000000000000000000" pitchFamily="2" charset="2"/>
              <a:buChar char="Ø"/>
            </a:pPr>
            <a:r>
              <a:rPr lang="en-US" altLang="zh-CN" dirty="0" smtClean="0"/>
              <a:t>ALL BUSINESS DATA NEED TO BE STORED AT LEAST FOR 15 YEARS.</a:t>
            </a:r>
          </a:p>
          <a:p>
            <a:pPr lvl="1">
              <a:buFont typeface="Wingdings" panose="05000000000000000000" pitchFamily="2" charset="2"/>
              <a:buChar char="Ø"/>
            </a:pPr>
            <a:r>
              <a:rPr lang="en-US" altLang="zh-CN" dirty="0" smtClean="0"/>
              <a:t>EXTERNAL INTERFACE: to realize the standard input/output functions according to YFVE’s detailed requirements.</a:t>
            </a:r>
            <a:endParaRPr lang="zh-CN" altLang="en-US" dirty="0"/>
          </a:p>
        </p:txBody>
      </p:sp>
    </p:spTree>
    <p:extLst>
      <p:ext uri="{BB962C8B-B14F-4D97-AF65-F5344CB8AC3E}">
        <p14:creationId xmlns:p14="http://schemas.microsoft.com/office/powerpoint/2010/main" val="69888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66611"/>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2374327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468585"/>
            <a:ext cx="11651141" cy="4375321"/>
            <a:chOff x="249382" y="1385455"/>
            <a:chExt cx="11401759" cy="4375321"/>
          </a:xfrm>
          <a:effectLst>
            <a:outerShdw blurRad="50800" dist="38100" dir="2700000" algn="tl" rotWithShape="0">
              <a:prstClr val="black">
                <a:alpha val="40000"/>
              </a:prstClr>
            </a:outerShdw>
          </a:effectLst>
        </p:grpSpPr>
        <p:sp>
          <p:nvSpPr>
            <p:cNvPr id="20" name="矩形 19"/>
            <p:cNvSpPr/>
            <p:nvPr/>
          </p:nvSpPr>
          <p:spPr>
            <a:xfrm>
              <a:off x="249382" y="1385455"/>
              <a:ext cx="1676400" cy="425334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20" idx="2"/>
            </p:cNvCxnSpPr>
            <p:nvPr/>
          </p:nvCxnSpPr>
          <p:spPr>
            <a:xfrm>
              <a:off x="1087582" y="5638803"/>
              <a:ext cx="10361175" cy="1385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5400000">
              <a:off x="11427976" y="5537611"/>
              <a:ext cx="243946" cy="2023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normAutofit fontScale="90000"/>
          </a:bodyPr>
          <a:lstStyle/>
          <a:p>
            <a:r>
              <a:rPr lang="en-US" altLang="zh-CN" sz="4000" b="1" dirty="0" smtClean="0"/>
              <a:t>Requirements Understanding</a:t>
            </a:r>
            <a:r>
              <a:rPr lang="en-US" altLang="zh-CN" dirty="0" smtClean="0"/>
              <a:t/>
            </a:r>
            <a:br>
              <a:rPr lang="en-US" altLang="zh-CN" dirty="0" smtClean="0"/>
            </a:br>
            <a:r>
              <a:rPr lang="en-US" altLang="zh-CN" sz="3100" dirty="0" smtClean="0"/>
              <a:t>- Functional </a:t>
            </a:r>
            <a:r>
              <a:rPr lang="en-US" altLang="zh-CN" sz="3100" dirty="0" smtClean="0"/>
              <a:t>Requirements – Main Process</a:t>
            </a:r>
            <a:endParaRPr lang="zh-CN" altLang="en-US" dirty="0"/>
          </a:p>
        </p:txBody>
      </p:sp>
      <p:sp>
        <p:nvSpPr>
          <p:cNvPr id="4" name="矩形 3"/>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Clarence &amp; Steven </a:t>
            </a:r>
            <a:endParaRPr lang="zh-CN" altLang="en-US" dirty="0"/>
          </a:p>
        </p:txBody>
      </p:sp>
      <p:sp>
        <p:nvSpPr>
          <p:cNvPr id="7" name="流程图: 多文档 6"/>
          <p:cNvSpPr/>
          <p:nvPr/>
        </p:nvSpPr>
        <p:spPr>
          <a:xfrm>
            <a:off x="304792" y="3248896"/>
            <a:ext cx="1094509" cy="692727"/>
          </a:xfrm>
          <a:prstGeom prst="flowChartMultidocument">
            <a:avLst/>
          </a:prstGeom>
          <a:solidFill>
            <a:schemeClr val="bg1"/>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Parts</a:t>
            </a:r>
            <a:endParaRPr lang="zh-CN" altLang="en-US" dirty="0">
              <a:solidFill>
                <a:schemeClr val="tx1"/>
              </a:solidFill>
            </a:endParaRPr>
          </a:p>
        </p:txBody>
      </p:sp>
      <p:graphicFrame>
        <p:nvGraphicFramePr>
          <p:cNvPr id="15" name="图示 14"/>
          <p:cNvGraphicFramePr/>
          <p:nvPr>
            <p:extLst>
              <p:ext uri="{D42A27DB-BD31-4B8C-83A1-F6EECF244321}">
                <p14:modId xmlns:p14="http://schemas.microsoft.com/office/powerpoint/2010/main" val="3725028401"/>
              </p:ext>
            </p:extLst>
          </p:nvPr>
        </p:nvGraphicFramePr>
        <p:xfrm>
          <a:off x="2032000" y="1884219"/>
          <a:ext cx="8128000" cy="3410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2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Requirements Understanding</a:t>
            </a:r>
            <a:r>
              <a:rPr lang="en-US" altLang="zh-CN" dirty="0" smtClean="0"/>
              <a:t/>
            </a:r>
            <a:br>
              <a:rPr lang="en-US" altLang="zh-CN" dirty="0" smtClean="0"/>
            </a:br>
            <a:r>
              <a:rPr lang="en-US" altLang="zh-CN" sz="3100" dirty="0" smtClean="0"/>
              <a:t>- None-Functional Requirements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dirty="0" smtClean="0"/>
              <a:t>The application should be deployed on the cloud, and the following characteristics should be considered :</a:t>
            </a:r>
          </a:p>
          <a:p>
            <a:pPr lvl="1">
              <a:buFont typeface="Wingdings" panose="05000000000000000000" pitchFamily="2" charset="2"/>
              <a:buChar char="Ø"/>
            </a:pPr>
            <a:r>
              <a:rPr lang="en-US" altLang="zh-CN" dirty="0" smtClean="0"/>
              <a:t>Capabilities</a:t>
            </a:r>
          </a:p>
          <a:p>
            <a:pPr lvl="1">
              <a:buFont typeface="Wingdings" panose="05000000000000000000" pitchFamily="2" charset="2"/>
              <a:buChar char="Ø"/>
            </a:pPr>
            <a:r>
              <a:rPr lang="en-US" altLang="zh-CN" dirty="0" smtClean="0"/>
              <a:t>Stability</a:t>
            </a:r>
          </a:p>
          <a:p>
            <a:pPr lvl="1">
              <a:buFont typeface="Wingdings" panose="05000000000000000000" pitchFamily="2" charset="2"/>
              <a:buChar char="Ø"/>
            </a:pPr>
            <a:r>
              <a:rPr lang="en-US" altLang="zh-CN" dirty="0" smtClean="0"/>
              <a:t>Scalability</a:t>
            </a:r>
          </a:p>
          <a:p>
            <a:pPr lvl="1">
              <a:buFont typeface="Wingdings" panose="05000000000000000000" pitchFamily="2" charset="2"/>
              <a:buChar char="Ø"/>
            </a:pPr>
            <a:r>
              <a:rPr lang="en-US" altLang="zh-CN" dirty="0" smtClean="0"/>
              <a:t>Security (system level and application level)</a:t>
            </a:r>
          </a:p>
          <a:p>
            <a:pPr lvl="1">
              <a:buFont typeface="Wingdings" panose="05000000000000000000" pitchFamily="2" charset="2"/>
              <a:buChar char="Ø"/>
            </a:pPr>
            <a:r>
              <a:rPr lang="en-US" altLang="zh-CN" dirty="0" smtClean="0"/>
              <a:t>System Logging strategy</a:t>
            </a:r>
            <a:endParaRPr lang="zh-CN" altLang="en-US" dirty="0"/>
          </a:p>
        </p:txBody>
      </p:sp>
    </p:spTree>
    <p:extLst>
      <p:ext uri="{BB962C8B-B14F-4D97-AF65-F5344CB8AC3E}">
        <p14:creationId xmlns:p14="http://schemas.microsoft.com/office/powerpoint/2010/main" val="342948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192028"/>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Tree>
    <p:extLst>
      <p:ext uri="{BB962C8B-B14F-4D97-AF65-F5344CB8AC3E}">
        <p14:creationId xmlns:p14="http://schemas.microsoft.com/office/powerpoint/2010/main" val="4087420357"/>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793</TotalTime>
  <Words>901</Words>
  <Application>Microsoft Office PowerPoint</Application>
  <PresentationFormat>宽屏</PresentationFormat>
  <Paragraphs>220</Paragraphs>
  <Slides>20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 Unicode MS</vt:lpstr>
      <vt:lpstr>等线</vt:lpstr>
      <vt:lpstr>宋体</vt:lpstr>
      <vt:lpstr>微软雅黑</vt:lpstr>
      <vt:lpstr>Arial</vt:lpstr>
      <vt:lpstr>Calibri</vt:lpstr>
      <vt:lpstr>Calibri Light</vt:lpstr>
      <vt:lpstr>Times New Roman</vt:lpstr>
      <vt:lpstr>Wingdings</vt:lpstr>
      <vt:lpstr>回顾</vt:lpstr>
      <vt:lpstr>Proposal of YFVE Digital QA Platform</vt:lpstr>
      <vt:lpstr>Agenda</vt:lpstr>
      <vt:lpstr>Agenda</vt:lpstr>
      <vt:lpstr>Customer Requirements - Background &amp; Pain point</vt:lpstr>
      <vt:lpstr>Customer Requirements - Requirements Specification</vt:lpstr>
      <vt:lpstr>Agenda</vt:lpstr>
      <vt:lpstr>Requirements Understanding - Functional Requirements – Main Process</vt:lpstr>
      <vt:lpstr>Requirements Understanding - None-Functional Requirements</vt:lpstr>
      <vt:lpstr>Agenda</vt:lpstr>
      <vt:lpstr>OMNEX Solution Proposed - Application Architecture</vt:lpstr>
      <vt:lpstr>OMNEX Solution Proposed - System and Integration Architecture</vt:lpstr>
      <vt:lpstr>OMNEX Solution Proposed - System Deployment Architecture (On Ali Cloud)</vt:lpstr>
      <vt:lpstr>OMNEX Solution Proposed - System Logging Methodology</vt:lpstr>
      <vt:lpstr>OMNEX Solution Proposed - System Feature List</vt:lpstr>
      <vt:lpstr>Agenda</vt:lpstr>
      <vt:lpstr>Implementation &amp; Release Plan - Project Plan</vt:lpstr>
      <vt:lpstr>Implementation &amp; Release Plan - Release Plan</vt:lpstr>
      <vt:lpstr>Implementation &amp; Release Plan - Resource Plan</vt:lpstr>
      <vt:lpstr>Agenda</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of YFVE’s Requirements</dc:title>
  <dc:creator>wang steven</dc:creator>
  <cp:lastModifiedBy>wang steven</cp:lastModifiedBy>
  <cp:revision>111</cp:revision>
  <dcterms:created xsi:type="dcterms:W3CDTF">2018-01-22T05:25:38Z</dcterms:created>
  <dcterms:modified xsi:type="dcterms:W3CDTF">2018-01-31T10:21:04Z</dcterms:modified>
</cp:coreProperties>
</file>