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60" r:id="rId4"/>
    <p:sldId id="258" r:id="rId5"/>
    <p:sldId id="259" r:id="rId6"/>
    <p:sldId id="261"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DB90A-2663-4EF0-AFD0-7B11C4851221}" type="doc">
      <dgm:prSet loTypeId="urn:microsoft.com/office/officeart/2005/8/layout/hChevron3" loCatId="process" qsTypeId="urn:microsoft.com/office/officeart/2005/8/quickstyle/simple1" qsCatId="simple" csTypeId="urn:microsoft.com/office/officeart/2005/8/colors/colorful1" csCatId="colorful" phldr="1"/>
      <dgm:spPr/>
    </dgm:pt>
    <dgm:pt modelId="{780B5124-AA69-4F60-A52A-E187F938DD30}">
      <dgm:prSet phldrT="[文本]"/>
      <dgm:spPr>
        <a:effectLst>
          <a:outerShdw blurRad="50800" dist="38100" dir="2700000" algn="tl" rotWithShape="0">
            <a:prstClr val="black">
              <a:alpha val="40000"/>
            </a:prstClr>
          </a:outerShdw>
        </a:effectLst>
      </dgm:spPr>
      <dgm:t>
        <a:bodyPr/>
        <a:lstStyle/>
        <a:p>
          <a:r>
            <a:rPr lang="en-US" altLang="zh-CN" dirty="0" smtClean="0"/>
            <a:t>PPQP</a:t>
          </a:r>
          <a:endParaRPr lang="zh-CN" altLang="en-US" dirty="0"/>
        </a:p>
      </dgm:t>
    </dgm:pt>
    <dgm:pt modelId="{500CABC0-9056-443B-BD98-6D769EAD67F4}" type="parTrans" cxnId="{6C64A065-C294-4F9F-A0FB-845CA57F9744}">
      <dgm:prSet/>
      <dgm:spPr/>
      <dgm:t>
        <a:bodyPr/>
        <a:lstStyle/>
        <a:p>
          <a:endParaRPr lang="zh-CN" altLang="en-US"/>
        </a:p>
      </dgm:t>
    </dgm:pt>
    <dgm:pt modelId="{B89B8C83-A11E-4D7C-8A8F-A5175F573443}" type="sibTrans" cxnId="{6C64A065-C294-4F9F-A0FB-845CA57F9744}">
      <dgm:prSet/>
      <dgm:spPr/>
      <dgm:t>
        <a:bodyPr/>
        <a:lstStyle/>
        <a:p>
          <a:endParaRPr lang="zh-CN" altLang="en-US"/>
        </a:p>
      </dgm:t>
    </dgm:pt>
    <dgm:pt modelId="{C8796372-ED65-41AA-89C7-903C4271CF48}">
      <dgm:prSet phldrT="[文本]"/>
      <dgm:spPr>
        <a:effectLst>
          <a:outerShdw blurRad="50800" dist="38100" dir="2700000" algn="tl" rotWithShape="0">
            <a:prstClr val="black">
              <a:alpha val="40000"/>
            </a:prstClr>
          </a:outerShdw>
        </a:effectLst>
      </dgm:spPr>
      <dgm:t>
        <a:bodyPr/>
        <a:lstStyle/>
        <a:p>
          <a:r>
            <a:rPr lang="en-US" altLang="zh-CN" dirty="0" smtClean="0"/>
            <a:t>APQP</a:t>
          </a:r>
          <a:endParaRPr lang="zh-CN" altLang="en-US" dirty="0"/>
        </a:p>
      </dgm:t>
    </dgm:pt>
    <dgm:pt modelId="{89A8F6EC-82F5-40A5-986C-559E33D3E492}" type="parTrans" cxnId="{99690022-75D3-4C56-8C83-F44FA915DFD1}">
      <dgm:prSet/>
      <dgm:spPr/>
      <dgm:t>
        <a:bodyPr/>
        <a:lstStyle/>
        <a:p>
          <a:endParaRPr lang="zh-CN" altLang="en-US"/>
        </a:p>
      </dgm:t>
    </dgm:pt>
    <dgm:pt modelId="{58112746-3089-4ED9-A576-81F7D8D8C171}" type="sibTrans" cxnId="{99690022-75D3-4C56-8C83-F44FA915DFD1}">
      <dgm:prSet/>
      <dgm:spPr/>
      <dgm:t>
        <a:bodyPr/>
        <a:lstStyle/>
        <a:p>
          <a:endParaRPr lang="zh-CN" altLang="en-US"/>
        </a:p>
      </dgm:t>
    </dgm:pt>
    <dgm:pt modelId="{53AC6C5A-6569-447D-9BA7-EAE8FA4C4EAF}">
      <dgm:prSet phldrT="[文本]"/>
      <dgm:spPr>
        <a:effectLst>
          <a:outerShdw blurRad="50800" dist="38100" dir="2700000" algn="tl" rotWithShape="0">
            <a:prstClr val="black">
              <a:alpha val="40000"/>
            </a:prstClr>
          </a:outerShdw>
        </a:effectLst>
      </dgm:spPr>
      <dgm:t>
        <a:bodyPr/>
        <a:lstStyle/>
        <a:p>
          <a:r>
            <a:rPr lang="en-US" altLang="zh-CN" dirty="0" smtClean="0"/>
            <a:t>PPAP</a:t>
          </a:r>
          <a:endParaRPr lang="zh-CN" altLang="en-US" dirty="0"/>
        </a:p>
      </dgm:t>
    </dgm:pt>
    <dgm:pt modelId="{22056F3F-9899-4B66-98A4-6D0B1EB77119}" type="parTrans" cxnId="{92AAF277-CF5F-4127-BDFA-388CCACA6E71}">
      <dgm:prSet/>
      <dgm:spPr/>
      <dgm:t>
        <a:bodyPr/>
        <a:lstStyle/>
        <a:p>
          <a:endParaRPr lang="zh-CN" altLang="en-US"/>
        </a:p>
      </dgm:t>
    </dgm:pt>
    <dgm:pt modelId="{6717D46B-C942-4D7E-9C1D-0F7C85CA9341}" type="sibTrans" cxnId="{92AAF277-CF5F-4127-BDFA-388CCACA6E71}">
      <dgm:prSet/>
      <dgm:spPr/>
      <dgm:t>
        <a:bodyPr/>
        <a:lstStyle/>
        <a:p>
          <a:endParaRPr lang="zh-CN" altLang="en-US"/>
        </a:p>
      </dgm:t>
    </dgm:pt>
    <dgm:pt modelId="{6D787828-75CF-4047-84A3-7CE2AFCF4246}" type="pres">
      <dgm:prSet presAssocID="{FA1DB90A-2663-4EF0-AFD0-7B11C4851221}" presName="Name0" presStyleCnt="0">
        <dgm:presLayoutVars>
          <dgm:dir/>
          <dgm:resizeHandles val="exact"/>
        </dgm:presLayoutVars>
      </dgm:prSet>
      <dgm:spPr/>
    </dgm:pt>
    <dgm:pt modelId="{BF78A014-AE7E-46DC-BAF7-636BF857617A}" type="pres">
      <dgm:prSet presAssocID="{780B5124-AA69-4F60-A52A-E187F938DD30}" presName="parTxOnly" presStyleLbl="node1" presStyleIdx="0" presStyleCnt="3">
        <dgm:presLayoutVars>
          <dgm:bulletEnabled val="1"/>
        </dgm:presLayoutVars>
      </dgm:prSet>
      <dgm:spPr/>
      <dgm:t>
        <a:bodyPr/>
        <a:lstStyle/>
        <a:p>
          <a:endParaRPr lang="zh-CN" altLang="en-US"/>
        </a:p>
      </dgm:t>
    </dgm:pt>
    <dgm:pt modelId="{92A41FFE-FE8C-450A-9D61-36849FADF3A7}" type="pres">
      <dgm:prSet presAssocID="{B89B8C83-A11E-4D7C-8A8F-A5175F573443}" presName="parSpace" presStyleCnt="0"/>
      <dgm:spPr/>
    </dgm:pt>
    <dgm:pt modelId="{87041AB3-EA7B-4CFE-B0DE-934F892B9D81}" type="pres">
      <dgm:prSet presAssocID="{C8796372-ED65-41AA-89C7-903C4271CF48}" presName="parTxOnly" presStyleLbl="node1" presStyleIdx="1" presStyleCnt="3">
        <dgm:presLayoutVars>
          <dgm:bulletEnabled val="1"/>
        </dgm:presLayoutVars>
      </dgm:prSet>
      <dgm:spPr/>
      <dgm:t>
        <a:bodyPr/>
        <a:lstStyle/>
        <a:p>
          <a:endParaRPr lang="zh-CN" altLang="en-US"/>
        </a:p>
      </dgm:t>
    </dgm:pt>
    <dgm:pt modelId="{A20E460C-9DD5-407B-A025-3294EDFF4B9A}" type="pres">
      <dgm:prSet presAssocID="{58112746-3089-4ED9-A576-81F7D8D8C171}" presName="parSpace" presStyleCnt="0"/>
      <dgm:spPr/>
    </dgm:pt>
    <dgm:pt modelId="{611C32C9-0EDE-4D48-8FF5-B8A4415F55AF}" type="pres">
      <dgm:prSet presAssocID="{53AC6C5A-6569-447D-9BA7-EAE8FA4C4EAF}" presName="parTxOnly" presStyleLbl="node1" presStyleIdx="2" presStyleCnt="3">
        <dgm:presLayoutVars>
          <dgm:bulletEnabled val="1"/>
        </dgm:presLayoutVars>
      </dgm:prSet>
      <dgm:spPr/>
      <dgm:t>
        <a:bodyPr/>
        <a:lstStyle/>
        <a:p>
          <a:endParaRPr lang="zh-CN" altLang="en-US"/>
        </a:p>
      </dgm:t>
    </dgm:pt>
  </dgm:ptLst>
  <dgm:cxnLst>
    <dgm:cxn modelId="{C4607EC9-BECE-4C70-AFF7-6E436C6DA684}" type="presOf" srcId="{53AC6C5A-6569-447D-9BA7-EAE8FA4C4EAF}" destId="{611C32C9-0EDE-4D48-8FF5-B8A4415F55AF}" srcOrd="0" destOrd="0" presId="urn:microsoft.com/office/officeart/2005/8/layout/hChevron3"/>
    <dgm:cxn modelId="{99690022-75D3-4C56-8C83-F44FA915DFD1}" srcId="{FA1DB90A-2663-4EF0-AFD0-7B11C4851221}" destId="{C8796372-ED65-41AA-89C7-903C4271CF48}" srcOrd="1" destOrd="0" parTransId="{89A8F6EC-82F5-40A5-986C-559E33D3E492}" sibTransId="{58112746-3089-4ED9-A576-81F7D8D8C171}"/>
    <dgm:cxn modelId="{4F23D545-E852-437C-92A5-F20A0174A604}" type="presOf" srcId="{780B5124-AA69-4F60-A52A-E187F938DD30}" destId="{BF78A014-AE7E-46DC-BAF7-636BF857617A}" srcOrd="0" destOrd="0" presId="urn:microsoft.com/office/officeart/2005/8/layout/hChevron3"/>
    <dgm:cxn modelId="{6D545D39-88C2-4077-BDE3-F73FF07EAB5A}" type="presOf" srcId="{FA1DB90A-2663-4EF0-AFD0-7B11C4851221}" destId="{6D787828-75CF-4047-84A3-7CE2AFCF4246}" srcOrd="0" destOrd="0" presId="urn:microsoft.com/office/officeart/2005/8/layout/hChevron3"/>
    <dgm:cxn modelId="{6C64A065-C294-4F9F-A0FB-845CA57F9744}" srcId="{FA1DB90A-2663-4EF0-AFD0-7B11C4851221}" destId="{780B5124-AA69-4F60-A52A-E187F938DD30}" srcOrd="0" destOrd="0" parTransId="{500CABC0-9056-443B-BD98-6D769EAD67F4}" sibTransId="{B89B8C83-A11E-4D7C-8A8F-A5175F573443}"/>
    <dgm:cxn modelId="{3CFB660D-8003-452E-9840-B97A12AD9FB3}" type="presOf" srcId="{C8796372-ED65-41AA-89C7-903C4271CF48}" destId="{87041AB3-EA7B-4CFE-B0DE-934F892B9D81}" srcOrd="0" destOrd="0" presId="urn:microsoft.com/office/officeart/2005/8/layout/hChevron3"/>
    <dgm:cxn modelId="{92AAF277-CF5F-4127-BDFA-388CCACA6E71}" srcId="{FA1DB90A-2663-4EF0-AFD0-7B11C4851221}" destId="{53AC6C5A-6569-447D-9BA7-EAE8FA4C4EAF}" srcOrd="2" destOrd="0" parTransId="{22056F3F-9899-4B66-98A4-6D0B1EB77119}" sibTransId="{6717D46B-C942-4D7E-9C1D-0F7C85CA9341}"/>
    <dgm:cxn modelId="{D7A00BA2-7A8A-4ED2-9D7C-06655C438771}" type="presParOf" srcId="{6D787828-75CF-4047-84A3-7CE2AFCF4246}" destId="{BF78A014-AE7E-46DC-BAF7-636BF857617A}" srcOrd="0" destOrd="0" presId="urn:microsoft.com/office/officeart/2005/8/layout/hChevron3"/>
    <dgm:cxn modelId="{221EB428-1509-45A9-89E4-52CAED2E0A63}" type="presParOf" srcId="{6D787828-75CF-4047-84A3-7CE2AFCF4246}" destId="{92A41FFE-FE8C-450A-9D61-36849FADF3A7}" srcOrd="1" destOrd="0" presId="urn:microsoft.com/office/officeart/2005/8/layout/hChevron3"/>
    <dgm:cxn modelId="{DD248F1F-2535-498A-834B-D68439138C68}" type="presParOf" srcId="{6D787828-75CF-4047-84A3-7CE2AFCF4246}" destId="{87041AB3-EA7B-4CFE-B0DE-934F892B9D81}" srcOrd="2" destOrd="0" presId="urn:microsoft.com/office/officeart/2005/8/layout/hChevron3"/>
    <dgm:cxn modelId="{B815F620-8408-4084-8EBE-FCD760F7C73B}" type="presParOf" srcId="{6D787828-75CF-4047-84A3-7CE2AFCF4246}" destId="{A20E460C-9DD5-407B-A025-3294EDFF4B9A}" srcOrd="3" destOrd="0" presId="urn:microsoft.com/office/officeart/2005/8/layout/hChevron3"/>
    <dgm:cxn modelId="{2649EF93-543C-4747-9988-E8490B0636EA}" type="presParOf" srcId="{6D787828-75CF-4047-84A3-7CE2AFCF4246}" destId="{611C32C9-0EDE-4D48-8FF5-B8A4415F55AF}"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8A014-AE7E-46DC-BAF7-636BF857617A}">
      <dsp:nvSpPr>
        <dsp:cNvPr id="0" name=""/>
        <dsp:cNvSpPr/>
      </dsp:nvSpPr>
      <dsp:spPr>
        <a:xfrm>
          <a:off x="4783" y="0"/>
          <a:ext cx="4182962" cy="450162"/>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PPQP</a:t>
          </a:r>
          <a:endParaRPr lang="zh-CN" altLang="en-US" sz="2300" kern="1200" dirty="0"/>
        </a:p>
      </dsp:txBody>
      <dsp:txXfrm>
        <a:off x="4783" y="0"/>
        <a:ext cx="4070422" cy="450162"/>
      </dsp:txXfrm>
    </dsp:sp>
    <dsp:sp modelId="{87041AB3-EA7B-4CFE-B0DE-934F892B9D81}">
      <dsp:nvSpPr>
        <dsp:cNvPr id="0" name=""/>
        <dsp:cNvSpPr/>
      </dsp:nvSpPr>
      <dsp:spPr>
        <a:xfrm>
          <a:off x="3351153" y="0"/>
          <a:ext cx="4182962" cy="45016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APQP</a:t>
          </a:r>
          <a:endParaRPr lang="zh-CN" altLang="en-US" sz="2300" kern="1200" dirty="0"/>
        </a:p>
      </dsp:txBody>
      <dsp:txXfrm>
        <a:off x="3576234" y="0"/>
        <a:ext cx="3732800" cy="450162"/>
      </dsp:txXfrm>
    </dsp:sp>
    <dsp:sp modelId="{611C32C9-0EDE-4D48-8FF5-B8A4415F55AF}">
      <dsp:nvSpPr>
        <dsp:cNvPr id="0" name=""/>
        <dsp:cNvSpPr/>
      </dsp:nvSpPr>
      <dsp:spPr>
        <a:xfrm>
          <a:off x="6697523" y="0"/>
          <a:ext cx="4182962" cy="450162"/>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PPAP</a:t>
          </a:r>
          <a:endParaRPr lang="zh-CN" altLang="en-US" sz="2300" kern="1200" dirty="0"/>
        </a:p>
      </dsp:txBody>
      <dsp:txXfrm>
        <a:off x="6922604" y="0"/>
        <a:ext cx="3732800" cy="45016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72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userDrawn="1"/>
        </p:nvSpPr>
        <p:spPr>
          <a:xfrm>
            <a:off x="1097280" y="1617785"/>
            <a:ext cx="10115203" cy="253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154083" y="195759"/>
            <a:ext cx="10058400" cy="80475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97280" y="1252025"/>
            <a:ext cx="10058400" cy="4617069"/>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13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13772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1097280" y="1561514"/>
            <a:ext cx="10115203"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244402"/>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097280" y="1280160"/>
            <a:ext cx="10058400" cy="458893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0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16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矩形 1"/>
          <p:cNvSpPr/>
          <p:nvPr userDrawn="1"/>
        </p:nvSpPr>
        <p:spPr>
          <a:xfrm>
            <a:off x="1097278" y="1617785"/>
            <a:ext cx="10115205" cy="29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7"/>
          <p:cNvSpPr>
            <a:spLocks noGrp="1"/>
          </p:cNvSpPr>
          <p:nvPr>
            <p:ph type="title"/>
          </p:nvPr>
        </p:nvSpPr>
        <p:spPr>
          <a:xfrm>
            <a:off x="1097280" y="145923"/>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223894"/>
            <a:ext cx="4937760" cy="4645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223893"/>
            <a:ext cx="4937760" cy="4645201"/>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矩形 1"/>
          <p:cNvSpPr/>
          <p:nvPr userDrawn="1"/>
        </p:nvSpPr>
        <p:spPr>
          <a:xfrm>
            <a:off x="1097280" y="1617785"/>
            <a:ext cx="10115203" cy="211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9"/>
          <p:cNvSpPr>
            <a:spLocks noGrp="1"/>
          </p:cNvSpPr>
          <p:nvPr>
            <p:ph type="title"/>
          </p:nvPr>
        </p:nvSpPr>
        <p:spPr>
          <a:xfrm>
            <a:off x="1097280" y="154745"/>
            <a:ext cx="10058400" cy="76577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11" name="直接连接符 10"/>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20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097280" y="1533378"/>
            <a:ext cx="1011520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154745"/>
            <a:ext cx="10058400" cy="731521"/>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7" name="直接连接符 6"/>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0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59730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68D0B8-F2CC-4C5A-9080-2D86E764D550}" type="datetimeFigureOut">
              <a:rPr lang="zh-CN" altLang="en-US" smtClean="0"/>
              <a:t>2018/1/22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81183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868D0B8-F2CC-4C5A-9080-2D86E764D550}" type="datetimeFigureOut">
              <a:rPr lang="zh-CN" altLang="en-US" smtClean="0"/>
              <a:t>2018/1/22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244392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68D0B8-F2CC-4C5A-9080-2D86E764D550}" type="datetimeFigureOut">
              <a:rPr lang="zh-CN" altLang="en-US" smtClean="0"/>
              <a:t>2018/1/22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C63100-14F9-4380-9B3F-843436459F8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61951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Understanding of YFVE’s Requirements</a:t>
            </a:r>
            <a:endParaRPr lang="zh-CN" altLang="en-US" dirty="0"/>
          </a:p>
        </p:txBody>
      </p:sp>
      <p:sp>
        <p:nvSpPr>
          <p:cNvPr id="3" name="副标题 2"/>
          <p:cNvSpPr>
            <a:spLocks noGrp="1"/>
          </p:cNvSpPr>
          <p:nvPr>
            <p:ph type="subTitle" idx="1"/>
          </p:nvPr>
        </p:nvSpPr>
        <p:spPr/>
        <p:txBody>
          <a:bodyPr>
            <a:normAutofit/>
          </a:bodyPr>
          <a:lstStyle/>
          <a:p>
            <a:r>
              <a:rPr lang="en-US" altLang="zh-CN" dirty="0" smtClean="0"/>
              <a:t>Steven Wang</a:t>
            </a:r>
          </a:p>
          <a:p>
            <a:r>
              <a:rPr lang="en-US" altLang="zh-CN" dirty="0" smtClean="0"/>
              <a:t>2018/1/20</a:t>
            </a:r>
            <a:endParaRPr lang="zh-CN" altLang="en-US" dirty="0"/>
          </a:p>
        </p:txBody>
      </p:sp>
    </p:spTree>
    <p:extLst>
      <p:ext uri="{BB962C8B-B14F-4D97-AF65-F5344CB8AC3E}">
        <p14:creationId xmlns:p14="http://schemas.microsoft.com/office/powerpoint/2010/main" val="245896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Customer Requirements</a:t>
            </a:r>
          </a:p>
          <a:p>
            <a:pPr lvl="1"/>
            <a:r>
              <a:rPr lang="en-US" altLang="zh-CN" dirty="0" smtClean="0"/>
              <a:t>Background &amp; Pain Point</a:t>
            </a:r>
          </a:p>
          <a:p>
            <a:pPr lvl="1"/>
            <a:r>
              <a:rPr lang="en-US" altLang="zh-CN" dirty="0" smtClean="0"/>
              <a:t>Requirements Specification</a:t>
            </a:r>
          </a:p>
          <a:p>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endParaRPr lang="zh-CN" altLang="en-US" dirty="0"/>
          </a:p>
        </p:txBody>
      </p:sp>
    </p:spTree>
    <p:extLst>
      <p:ext uri="{BB962C8B-B14F-4D97-AF65-F5344CB8AC3E}">
        <p14:creationId xmlns:p14="http://schemas.microsoft.com/office/powerpoint/2010/main" val="277859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0160"/>
            <a:ext cx="12192000" cy="3376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Customer Requirements</a:t>
            </a:r>
          </a:p>
          <a:p>
            <a:pPr lvl="1"/>
            <a:r>
              <a:rPr lang="en-US" altLang="zh-CN" dirty="0" smtClean="0"/>
              <a:t>Background &amp; Pain Point</a:t>
            </a:r>
          </a:p>
          <a:p>
            <a:pPr lvl="1"/>
            <a:r>
              <a:rPr lang="en-US" altLang="zh-CN" dirty="0" smtClean="0"/>
              <a:t>Requirements Specification</a:t>
            </a:r>
          </a:p>
          <a:p>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endParaRPr lang="zh-CN" altLang="en-US" dirty="0"/>
          </a:p>
        </p:txBody>
      </p:sp>
    </p:spTree>
    <p:extLst>
      <p:ext uri="{BB962C8B-B14F-4D97-AF65-F5344CB8AC3E}">
        <p14:creationId xmlns:p14="http://schemas.microsoft.com/office/powerpoint/2010/main" val="376882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en-US" altLang="zh-CN" sz="3600" b="1" dirty="0" smtClean="0"/>
              <a:t>Customer Requirements</a:t>
            </a:r>
            <a:r>
              <a:rPr lang="en-US" altLang="zh-CN" sz="4000" dirty="0" smtClean="0"/>
              <a:t/>
            </a:r>
            <a:br>
              <a:rPr lang="en-US" altLang="zh-CN" sz="4000" dirty="0" smtClean="0"/>
            </a:br>
            <a:r>
              <a:rPr lang="en-US" altLang="zh-CN" sz="2800" dirty="0" smtClean="0"/>
              <a:t>- Background &amp; Pain point</a:t>
            </a:r>
            <a:endParaRPr lang="zh-CN" altLang="en-US" sz="4000" dirty="0"/>
          </a:p>
        </p:txBody>
      </p:sp>
      <p:sp>
        <p:nvSpPr>
          <p:cNvPr id="7" name="内容占位符 6"/>
          <p:cNvSpPr>
            <a:spLocks noGrp="1"/>
          </p:cNvSpPr>
          <p:nvPr>
            <p:ph idx="1"/>
          </p:nvPr>
        </p:nvSpPr>
        <p:spPr/>
        <p:txBody>
          <a:bodyPr/>
          <a:lstStyle/>
          <a:p>
            <a:pPr>
              <a:lnSpc>
                <a:spcPct val="100000"/>
              </a:lnSpc>
              <a:buFont typeface="Wingdings" panose="05000000000000000000" pitchFamily="2" charset="2"/>
              <a:buChar char="n"/>
            </a:pPr>
            <a:r>
              <a:rPr lang="en-US" altLang="zh-CN" dirty="0" smtClean="0"/>
              <a:t>YFVE is using the e-mail to track the status of APQP,PPAP,PPQP of each suppliers; there is no data collection and storage, need lots of time to consolidate the data, low work efficiency.</a:t>
            </a:r>
          </a:p>
          <a:p>
            <a:pPr>
              <a:lnSpc>
                <a:spcPct val="100000"/>
              </a:lnSpc>
              <a:buFont typeface="Wingdings" panose="05000000000000000000" pitchFamily="2" charset="2"/>
              <a:buChar char="n"/>
            </a:pPr>
            <a:r>
              <a:rPr lang="en-US" altLang="zh-CN" dirty="0" smtClean="0"/>
              <a:t>YFVE suppose to improve their QA project management efficiency and manage the risks, and then build up a efficient information management system to monitor the APQP process, track issues, demonstrate the APQP project statistics.</a:t>
            </a:r>
          </a:p>
          <a:p>
            <a:pPr>
              <a:lnSpc>
                <a:spcPct val="100000"/>
              </a:lnSpc>
              <a:buFont typeface="Wingdings" panose="05000000000000000000" pitchFamily="2" charset="2"/>
              <a:buChar char="n"/>
            </a:pPr>
            <a:r>
              <a:rPr lang="en-US" altLang="zh-CN" dirty="0" smtClean="0"/>
              <a:t>Cooperative work required from multi entities, then the content management(mainly for document management and version control) requirement is mandatory.  </a:t>
            </a:r>
            <a:endParaRPr lang="zh-CN" altLang="en-US" dirty="0"/>
          </a:p>
        </p:txBody>
      </p:sp>
    </p:spTree>
    <p:extLst>
      <p:ext uri="{BB962C8B-B14F-4D97-AF65-F5344CB8AC3E}">
        <p14:creationId xmlns:p14="http://schemas.microsoft.com/office/powerpoint/2010/main" val="389632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7280" y="281354"/>
            <a:ext cx="10058400" cy="717455"/>
          </a:xfrm>
        </p:spPr>
        <p:txBody>
          <a:bodyPr>
            <a:noAutofit/>
          </a:bodyPr>
          <a:lstStyle/>
          <a:p>
            <a:r>
              <a:rPr lang="en-US" altLang="zh-CN" sz="3600" b="1" dirty="0"/>
              <a:t>Customer Requirements</a:t>
            </a:r>
            <a:r>
              <a:rPr lang="en-US" altLang="zh-CN" sz="3600" dirty="0"/>
              <a:t/>
            </a:r>
            <a:br>
              <a:rPr lang="en-US" altLang="zh-CN" sz="3600" dirty="0"/>
            </a:br>
            <a:r>
              <a:rPr lang="en-US" altLang="zh-CN" sz="2800" dirty="0"/>
              <a:t>- </a:t>
            </a:r>
            <a:r>
              <a:rPr lang="en-US" altLang="zh-CN" sz="2800" dirty="0" smtClean="0"/>
              <a:t>Requirements Specification</a:t>
            </a:r>
            <a:endParaRPr lang="zh-CN" altLang="en-US" sz="3600" dirty="0"/>
          </a:p>
        </p:txBody>
      </p:sp>
      <p:sp>
        <p:nvSpPr>
          <p:cNvPr id="4" name="内容占位符 3"/>
          <p:cNvSpPr>
            <a:spLocks noGrp="1"/>
          </p:cNvSpPr>
          <p:nvPr>
            <p:ph idx="1"/>
          </p:nvPr>
        </p:nvSpPr>
        <p:spPr/>
        <p:txBody>
          <a:bodyPr/>
          <a:lstStyle/>
          <a:p>
            <a:pPr>
              <a:buFont typeface="Wingdings" panose="05000000000000000000" pitchFamily="2" charset="2"/>
              <a:buChar char="n"/>
            </a:pPr>
            <a:r>
              <a:rPr lang="en-US" altLang="zh-CN" dirty="0" smtClean="0"/>
              <a:t>To build up the APQP management platform for suppliers and realize the submit, approval, monitoring, statistics and storage, the main functions are listed below:</a:t>
            </a:r>
          </a:p>
          <a:p>
            <a:pPr lvl="1">
              <a:buFont typeface="Wingdings" panose="05000000000000000000" pitchFamily="2" charset="2"/>
              <a:buChar char="Ø"/>
            </a:pPr>
            <a:r>
              <a:rPr lang="en-US" altLang="zh-CN" dirty="0" smtClean="0"/>
              <a:t>Task start up: integrate with YFVIC system to trigger the task automatically, or trigger the task manually.</a:t>
            </a:r>
          </a:p>
          <a:p>
            <a:pPr lvl="1">
              <a:buFont typeface="Wingdings" panose="05000000000000000000" pitchFamily="2" charset="2"/>
              <a:buChar char="Ø"/>
            </a:pPr>
            <a:r>
              <a:rPr lang="en-US" altLang="zh-CN" dirty="0" smtClean="0"/>
              <a:t>Data submit: suppliers have to submit the tasks by the pre-defined time line, and suppliers will get he notifications automatically before each time line.</a:t>
            </a:r>
          </a:p>
          <a:p>
            <a:pPr lvl="1">
              <a:buFont typeface="Wingdings" panose="05000000000000000000" pitchFamily="2" charset="2"/>
              <a:buChar char="Ø"/>
            </a:pPr>
            <a:r>
              <a:rPr lang="en-US" altLang="zh-CN" dirty="0" smtClean="0"/>
              <a:t>Approval: YFVIC SQE will audit the materials that submitted by the suppliers and decide to reject or approve the application. The system should allow YFVIC SQE to log the reject reasons or comments, and all the historical records should be logged automatically. </a:t>
            </a:r>
          </a:p>
          <a:p>
            <a:pPr lvl="1">
              <a:buFont typeface="Wingdings" panose="05000000000000000000" pitchFamily="2" charset="2"/>
              <a:buChar char="Ø"/>
            </a:pPr>
            <a:r>
              <a:rPr lang="en-US" altLang="zh-CN" dirty="0" smtClean="0"/>
              <a:t>Monitoring: this any tasks expired, the system should send notification to SQE and suppliers, and also can escalate the tasks to higher level managers according to the expired date pre-defined.</a:t>
            </a:r>
          </a:p>
          <a:p>
            <a:pPr lvl="1">
              <a:buFont typeface="Wingdings" panose="05000000000000000000" pitchFamily="2" charset="2"/>
              <a:buChar char="Ø"/>
            </a:pPr>
            <a:r>
              <a:rPr lang="en-US" altLang="zh-CN" dirty="0" smtClean="0"/>
              <a:t>Statistics (report): to generate the report by three dimensions (by projects, by suppliers, by SQE)</a:t>
            </a:r>
          </a:p>
          <a:p>
            <a:pPr lvl="1">
              <a:buFont typeface="Wingdings" panose="05000000000000000000" pitchFamily="2" charset="2"/>
              <a:buChar char="Ø"/>
            </a:pPr>
            <a:r>
              <a:rPr lang="en-US" altLang="zh-CN" dirty="0" smtClean="0"/>
              <a:t>ALL BUSINESS DATA NEED TO BE STORED AT LEAST FOR 15 YEARS.</a:t>
            </a:r>
          </a:p>
          <a:p>
            <a:pPr lvl="1">
              <a:buFont typeface="Wingdings" panose="05000000000000000000" pitchFamily="2" charset="2"/>
              <a:buChar char="Ø"/>
            </a:pPr>
            <a:r>
              <a:rPr lang="en-US" altLang="zh-CN" dirty="0" smtClean="0"/>
              <a:t>EXTERNAL INTERFACE: to realize the standard input/output functions according to YFVE’s detailed requirements.</a:t>
            </a:r>
            <a:endParaRPr lang="zh-CN" altLang="en-US" dirty="0"/>
          </a:p>
        </p:txBody>
      </p:sp>
    </p:spTree>
    <p:extLst>
      <p:ext uri="{BB962C8B-B14F-4D97-AF65-F5344CB8AC3E}">
        <p14:creationId xmlns:p14="http://schemas.microsoft.com/office/powerpoint/2010/main" val="69888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91507"/>
            <a:ext cx="12192000" cy="3376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Customer Requirements</a:t>
            </a:r>
          </a:p>
          <a:p>
            <a:pPr lvl="1"/>
            <a:r>
              <a:rPr lang="en-US" altLang="zh-CN" dirty="0" smtClean="0"/>
              <a:t>Background &amp; Pain Point</a:t>
            </a:r>
          </a:p>
          <a:p>
            <a:pPr lvl="1"/>
            <a:r>
              <a:rPr lang="en-US" altLang="zh-CN" dirty="0" smtClean="0"/>
              <a:t>Requirements Specification</a:t>
            </a:r>
          </a:p>
          <a:p>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endParaRPr lang="zh-CN" altLang="en-US" dirty="0"/>
          </a:p>
        </p:txBody>
      </p:sp>
    </p:spTree>
    <p:extLst>
      <p:ext uri="{BB962C8B-B14F-4D97-AF65-F5344CB8AC3E}">
        <p14:creationId xmlns:p14="http://schemas.microsoft.com/office/powerpoint/2010/main" val="172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图: 可选过程 30"/>
          <p:cNvSpPr/>
          <p:nvPr/>
        </p:nvSpPr>
        <p:spPr>
          <a:xfrm>
            <a:off x="903452" y="5695680"/>
            <a:ext cx="3694229" cy="544758"/>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BPM(modifications, project kick-off…)</a:t>
            </a:r>
            <a:endParaRPr lang="zh-CN" altLang="en-US" dirty="0">
              <a:solidFill>
                <a:schemeClr val="tx1"/>
              </a:solidFill>
            </a:endParaRPr>
          </a:p>
        </p:txBody>
      </p:sp>
      <p:sp>
        <p:nvSpPr>
          <p:cNvPr id="34" name="流程图: 可选过程 33"/>
          <p:cNvSpPr/>
          <p:nvPr/>
        </p:nvSpPr>
        <p:spPr>
          <a:xfrm>
            <a:off x="4697857" y="5695680"/>
            <a:ext cx="3215245" cy="544758"/>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DMS(Hyper-link to file server)</a:t>
            </a:r>
            <a:endParaRPr lang="zh-CN" altLang="en-US" dirty="0">
              <a:solidFill>
                <a:schemeClr val="tx1"/>
              </a:solidFill>
            </a:endParaRPr>
          </a:p>
        </p:txBody>
      </p:sp>
      <p:sp>
        <p:nvSpPr>
          <p:cNvPr id="35" name="流程图: 可选过程 34"/>
          <p:cNvSpPr/>
          <p:nvPr/>
        </p:nvSpPr>
        <p:spPr>
          <a:xfrm>
            <a:off x="8076634" y="5695680"/>
            <a:ext cx="3215245" cy="544758"/>
          </a:xfrm>
          <a:prstGeom prst="flowChartAlternate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QAD(Suppliers’ information)</a:t>
            </a:r>
            <a:endParaRPr lang="zh-CN" altLang="en-US" dirty="0">
              <a:solidFill>
                <a:schemeClr val="tx1"/>
              </a:solidFill>
            </a:endParaRPr>
          </a:p>
        </p:txBody>
      </p:sp>
      <p:sp>
        <p:nvSpPr>
          <p:cNvPr id="11" name="圆角矩形 10"/>
          <p:cNvSpPr/>
          <p:nvPr/>
        </p:nvSpPr>
        <p:spPr>
          <a:xfrm>
            <a:off x="903456" y="1973943"/>
            <a:ext cx="10885269" cy="3512457"/>
          </a:xfrm>
          <a:prstGeom prst="roundRect">
            <a:avLst>
              <a:gd name="adj" fmla="val 3624"/>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ysClr val="windowText" lastClr="000000"/>
                </a:solidFill>
              </a:rPr>
              <a:t>Supplier Quality Management System</a:t>
            </a:r>
            <a:endParaRPr lang="zh-CN" altLang="en-US" dirty="0">
              <a:solidFill>
                <a:sysClr val="windowText" lastClr="000000"/>
              </a:solidFill>
            </a:endParaRPr>
          </a:p>
        </p:txBody>
      </p:sp>
      <p:sp>
        <p:nvSpPr>
          <p:cNvPr id="2" name="标题 1"/>
          <p:cNvSpPr>
            <a:spLocks noGrp="1"/>
          </p:cNvSpPr>
          <p:nvPr>
            <p:ph type="title"/>
          </p:nvPr>
        </p:nvSpPr>
        <p:spPr/>
        <p:txBody>
          <a:bodyPr>
            <a:normAutofit fontScale="90000"/>
          </a:bodyPr>
          <a:lstStyle/>
          <a:p>
            <a:r>
              <a:rPr lang="en-US" altLang="zh-CN" sz="4000" b="1" dirty="0" smtClean="0"/>
              <a:t>Understanding</a:t>
            </a:r>
            <a:r>
              <a:rPr lang="en-US" altLang="zh-CN" dirty="0" smtClean="0"/>
              <a:t/>
            </a:r>
            <a:br>
              <a:rPr lang="en-US" altLang="zh-CN" dirty="0" smtClean="0"/>
            </a:br>
            <a:r>
              <a:rPr lang="en-US" altLang="zh-CN" sz="3100" dirty="0" smtClean="0"/>
              <a:t>- Functional Requirements – Application Landscape</a:t>
            </a:r>
            <a:endParaRPr lang="zh-CN" altLang="en-US" dirty="0"/>
          </a:p>
        </p:txBody>
      </p:sp>
      <p:graphicFrame>
        <p:nvGraphicFramePr>
          <p:cNvPr id="7" name="图示 6"/>
          <p:cNvGraphicFramePr/>
          <p:nvPr>
            <p:extLst>
              <p:ext uri="{D42A27DB-BD31-4B8C-83A1-F6EECF244321}">
                <p14:modId xmlns:p14="http://schemas.microsoft.com/office/powerpoint/2010/main" val="1996573430"/>
              </p:ext>
            </p:extLst>
          </p:nvPr>
        </p:nvGraphicFramePr>
        <p:xfrm>
          <a:off x="903457" y="1181691"/>
          <a:ext cx="10885269" cy="450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椭圆 7"/>
          <p:cNvSpPr/>
          <p:nvPr/>
        </p:nvSpPr>
        <p:spPr>
          <a:xfrm>
            <a:off x="-365760" y="2301519"/>
            <a:ext cx="1463040" cy="731520"/>
          </a:xfrm>
          <a:prstGeom prst="ellipse">
            <a:avLst/>
          </a:prstGeom>
          <a:solidFill>
            <a:srgbClr val="C0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SQEM</a:t>
            </a:r>
            <a:endParaRPr lang="zh-CN" altLang="en-US" sz="1400" dirty="0"/>
          </a:p>
        </p:txBody>
      </p:sp>
      <p:sp>
        <p:nvSpPr>
          <p:cNvPr id="9" name="椭圆 8"/>
          <p:cNvSpPr/>
          <p:nvPr/>
        </p:nvSpPr>
        <p:spPr>
          <a:xfrm>
            <a:off x="-365760" y="3435865"/>
            <a:ext cx="1463040" cy="731520"/>
          </a:xfrm>
          <a:prstGeom prst="ellipse">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a:t>
            </a:r>
            <a:endParaRPr lang="zh-CN" altLang="en-US" sz="1400" dirty="0"/>
          </a:p>
        </p:txBody>
      </p:sp>
      <p:sp>
        <p:nvSpPr>
          <p:cNvPr id="10" name="椭圆 9"/>
          <p:cNvSpPr/>
          <p:nvPr/>
        </p:nvSpPr>
        <p:spPr>
          <a:xfrm>
            <a:off x="-365760" y="4570212"/>
            <a:ext cx="1463040" cy="73152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a:t>
            </a:r>
            <a:endParaRPr lang="zh-CN" altLang="en-US" sz="1200" dirty="0"/>
          </a:p>
        </p:txBody>
      </p:sp>
      <p:sp>
        <p:nvSpPr>
          <p:cNvPr id="12" name="圆角矩形 11"/>
          <p:cNvSpPr/>
          <p:nvPr/>
        </p:nvSpPr>
        <p:spPr>
          <a:xfrm>
            <a:off x="1436914"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Org Management</a:t>
            </a:r>
            <a:endParaRPr lang="zh-CN" altLang="en-US" dirty="0"/>
          </a:p>
        </p:txBody>
      </p:sp>
      <p:sp>
        <p:nvSpPr>
          <p:cNvPr id="13" name="圆角矩形 12"/>
          <p:cNvSpPr/>
          <p:nvPr/>
        </p:nvSpPr>
        <p:spPr>
          <a:xfrm>
            <a:off x="4756775"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Account Management</a:t>
            </a:r>
            <a:endParaRPr lang="zh-CN" altLang="en-US" dirty="0"/>
          </a:p>
        </p:txBody>
      </p:sp>
      <p:sp>
        <p:nvSpPr>
          <p:cNvPr id="14" name="圆角矩形 13"/>
          <p:cNvSpPr/>
          <p:nvPr/>
        </p:nvSpPr>
        <p:spPr>
          <a:xfrm>
            <a:off x="8076636"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Content Management</a:t>
            </a:r>
            <a:endParaRPr lang="zh-CN" altLang="en-US" dirty="0"/>
          </a:p>
        </p:txBody>
      </p:sp>
      <p:sp>
        <p:nvSpPr>
          <p:cNvPr id="15" name="圆角矩形 14"/>
          <p:cNvSpPr/>
          <p:nvPr/>
        </p:nvSpPr>
        <p:spPr>
          <a:xfrm>
            <a:off x="475677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Report Management</a:t>
            </a:r>
            <a:endParaRPr lang="zh-CN" altLang="en-US" dirty="0"/>
          </a:p>
        </p:txBody>
      </p:sp>
      <p:sp>
        <p:nvSpPr>
          <p:cNvPr id="16" name="圆角矩形 15"/>
          <p:cNvSpPr/>
          <p:nvPr/>
        </p:nvSpPr>
        <p:spPr>
          <a:xfrm>
            <a:off x="4756774" y="3502240"/>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Workflow Management</a:t>
            </a:r>
          </a:p>
          <a:p>
            <a:pPr algn="ctr"/>
            <a:r>
              <a:rPr lang="en-US" altLang="zh-CN" dirty="0" smtClean="0"/>
              <a:t>(or Task </a:t>
            </a:r>
            <a:r>
              <a:rPr lang="en-US" altLang="zh-CN" dirty="0" err="1" smtClean="0"/>
              <a:t>Mgt</a:t>
            </a:r>
            <a:r>
              <a:rPr lang="en-US" altLang="zh-CN" dirty="0" smtClean="0"/>
              <a:t>)</a:t>
            </a:r>
            <a:endParaRPr lang="zh-CN" altLang="en-US" dirty="0"/>
          </a:p>
        </p:txBody>
      </p:sp>
      <p:sp>
        <p:nvSpPr>
          <p:cNvPr id="17" name="圆角矩形 16"/>
          <p:cNvSpPr/>
          <p:nvPr/>
        </p:nvSpPr>
        <p:spPr>
          <a:xfrm>
            <a:off x="8076634" y="3502239"/>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Notification Management</a:t>
            </a:r>
            <a:endParaRPr lang="zh-CN" altLang="en-US" dirty="0"/>
          </a:p>
        </p:txBody>
      </p:sp>
      <p:sp>
        <p:nvSpPr>
          <p:cNvPr id="18" name="圆角矩形 17"/>
          <p:cNvSpPr/>
          <p:nvPr/>
        </p:nvSpPr>
        <p:spPr>
          <a:xfrm>
            <a:off x="143691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Issue Management</a:t>
            </a:r>
            <a:endParaRPr lang="zh-CN" altLang="en-US" dirty="0"/>
          </a:p>
        </p:txBody>
      </p:sp>
      <p:sp>
        <p:nvSpPr>
          <p:cNvPr id="19" name="圆角矩形 18"/>
          <p:cNvSpPr/>
          <p:nvPr/>
        </p:nvSpPr>
        <p:spPr>
          <a:xfrm>
            <a:off x="1434626" y="3502238"/>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Project Management</a:t>
            </a:r>
            <a:endParaRPr lang="zh-CN" altLang="en-US" dirty="0"/>
          </a:p>
        </p:txBody>
      </p:sp>
      <p:sp>
        <p:nvSpPr>
          <p:cNvPr id="20" name="圆角矩形 19"/>
          <p:cNvSpPr/>
          <p:nvPr/>
        </p:nvSpPr>
        <p:spPr>
          <a:xfrm>
            <a:off x="8076634"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Others(Mail, )</a:t>
            </a:r>
            <a:endParaRPr lang="zh-CN" altLang="en-US" dirty="0"/>
          </a:p>
        </p:txBody>
      </p:sp>
      <p:sp>
        <p:nvSpPr>
          <p:cNvPr id="21" name="椭圆 20"/>
          <p:cNvSpPr/>
          <p:nvPr/>
        </p:nvSpPr>
        <p:spPr>
          <a:xfrm>
            <a:off x="4597681" y="3366864"/>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04941" y="4244975"/>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913102" y="3359547"/>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906374" y="4256278"/>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上下箭头 24"/>
          <p:cNvSpPr/>
          <p:nvPr/>
        </p:nvSpPr>
        <p:spPr>
          <a:xfrm>
            <a:off x="2235199" y="1493970"/>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上下箭头 25"/>
          <p:cNvSpPr/>
          <p:nvPr/>
        </p:nvSpPr>
        <p:spPr>
          <a:xfrm>
            <a:off x="5734594" y="1451406"/>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上下箭头 26"/>
          <p:cNvSpPr/>
          <p:nvPr/>
        </p:nvSpPr>
        <p:spPr>
          <a:xfrm>
            <a:off x="9038046" y="1406772"/>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上箭头 31"/>
          <p:cNvSpPr/>
          <p:nvPr/>
        </p:nvSpPr>
        <p:spPr>
          <a:xfrm>
            <a:off x="2235199" y="5301732"/>
            <a:ext cx="1001486" cy="3939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上箭头 35"/>
          <p:cNvSpPr/>
          <p:nvPr/>
        </p:nvSpPr>
        <p:spPr>
          <a:xfrm>
            <a:off x="5787419"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 36"/>
          <p:cNvSpPr/>
          <p:nvPr/>
        </p:nvSpPr>
        <p:spPr>
          <a:xfrm>
            <a:off x="9170417"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多文档 27"/>
          <p:cNvSpPr/>
          <p:nvPr/>
        </p:nvSpPr>
        <p:spPr>
          <a:xfrm>
            <a:off x="5618197" y="5546076"/>
            <a:ext cx="609600" cy="290199"/>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a:t>
            </a:r>
            <a:endParaRPr lang="zh-CN" altLang="en-US" dirty="0">
              <a:solidFill>
                <a:schemeClr val="tx1"/>
              </a:solidFill>
            </a:endParaRPr>
          </a:p>
        </p:txBody>
      </p:sp>
      <p:sp>
        <p:nvSpPr>
          <p:cNvPr id="4" name="矩形 3"/>
          <p:cNvSpPr/>
          <p:nvPr/>
        </p:nvSpPr>
        <p:spPr>
          <a:xfrm>
            <a:off x="219872" y="5546076"/>
            <a:ext cx="2498266" cy="357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FF0000"/>
                </a:solidFill>
              </a:rPr>
              <a:t>Each sub-company has an individual BPM, has to realize in phase II</a:t>
            </a:r>
            <a:endParaRPr lang="zh-CN" altLang="en-US" sz="1200" dirty="0">
              <a:solidFill>
                <a:srgbClr val="FF0000"/>
              </a:solidFill>
            </a:endParaRPr>
          </a:p>
        </p:txBody>
      </p:sp>
      <p:sp>
        <p:nvSpPr>
          <p:cNvPr id="5" name="剪去同侧角的矩形 4"/>
          <p:cNvSpPr/>
          <p:nvPr/>
        </p:nvSpPr>
        <p:spPr>
          <a:xfrm>
            <a:off x="8787117" y="5573260"/>
            <a:ext cx="706581" cy="290199"/>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Tree>
    <p:extLst>
      <p:ext uri="{BB962C8B-B14F-4D97-AF65-F5344CB8AC3E}">
        <p14:creationId xmlns:p14="http://schemas.microsoft.com/office/powerpoint/2010/main" val="3599324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Understanding</a:t>
            </a:r>
            <a:r>
              <a:rPr lang="en-US" altLang="zh-CN" dirty="0" smtClean="0"/>
              <a:t/>
            </a:r>
            <a:br>
              <a:rPr lang="en-US" altLang="zh-CN" dirty="0" smtClean="0"/>
            </a:br>
            <a:r>
              <a:rPr lang="en-US" altLang="zh-CN" sz="3100" dirty="0" smtClean="0"/>
              <a:t>- None-Functional Requirements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The application should be deployed on the cloud, and the following characteristics should be considered :</a:t>
            </a:r>
          </a:p>
          <a:p>
            <a:pPr lvl="1">
              <a:buFont typeface="Wingdings" panose="05000000000000000000" pitchFamily="2" charset="2"/>
              <a:buChar char="Ø"/>
            </a:pPr>
            <a:r>
              <a:rPr lang="en-US" altLang="zh-CN" dirty="0" smtClean="0"/>
              <a:t> high value capabilities</a:t>
            </a:r>
          </a:p>
          <a:p>
            <a:pPr lvl="1">
              <a:buFont typeface="Wingdings" panose="05000000000000000000" pitchFamily="2" charset="2"/>
              <a:buChar char="Ø"/>
            </a:pPr>
            <a:r>
              <a:rPr lang="en-US" altLang="zh-CN" dirty="0" smtClean="0"/>
              <a:t>Stability</a:t>
            </a:r>
          </a:p>
          <a:p>
            <a:pPr lvl="1">
              <a:buFont typeface="Wingdings" panose="05000000000000000000" pitchFamily="2" charset="2"/>
              <a:buChar char="Ø"/>
            </a:pPr>
            <a:r>
              <a:rPr lang="en-US" altLang="zh-CN" dirty="0" smtClean="0"/>
              <a:t>Scalability</a:t>
            </a:r>
          </a:p>
          <a:p>
            <a:pPr lvl="1">
              <a:buFont typeface="Wingdings" panose="05000000000000000000" pitchFamily="2" charset="2"/>
              <a:buChar char="Ø"/>
            </a:pPr>
            <a:r>
              <a:rPr lang="en-US" altLang="zh-CN" dirty="0" smtClean="0"/>
              <a:t>Security (system level and application level)</a:t>
            </a:r>
          </a:p>
          <a:p>
            <a:pPr lvl="1">
              <a:buFont typeface="Wingdings" panose="05000000000000000000" pitchFamily="2" charset="2"/>
              <a:buChar char="Ø"/>
            </a:pPr>
            <a:r>
              <a:rPr lang="en-US" altLang="zh-CN" dirty="0" smtClean="0"/>
              <a:t>System Logging strategy</a:t>
            </a:r>
            <a:endParaRPr lang="zh-CN" altLang="en-US" dirty="0"/>
          </a:p>
        </p:txBody>
      </p:sp>
    </p:spTree>
    <p:extLst>
      <p:ext uri="{BB962C8B-B14F-4D97-AF65-F5344CB8AC3E}">
        <p14:creationId xmlns:p14="http://schemas.microsoft.com/office/powerpoint/2010/main" val="342948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205</TotalTime>
  <Words>462</Words>
  <Application>Microsoft Office PowerPoint</Application>
  <PresentationFormat>宽屏</PresentationFormat>
  <Paragraphs>68</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Calibri</vt:lpstr>
      <vt:lpstr>Calibri Light</vt:lpstr>
      <vt:lpstr>Wingdings</vt:lpstr>
      <vt:lpstr>回顾</vt:lpstr>
      <vt:lpstr>Understanding of YFVE’s Requirements</vt:lpstr>
      <vt:lpstr>Agenda</vt:lpstr>
      <vt:lpstr>Agenda</vt:lpstr>
      <vt:lpstr>Customer Requirements - Background &amp; Pain point</vt:lpstr>
      <vt:lpstr>Customer Requirements - Requirements Specification</vt:lpstr>
      <vt:lpstr>Agenda</vt:lpstr>
      <vt:lpstr>Understanding - Functional Requirements – Application Landscape</vt:lpstr>
      <vt:lpstr>Understanding - None-Functional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of YFVE’s Requirements</dc:title>
  <dc:creator>wang steven</dc:creator>
  <cp:lastModifiedBy>wang steven</cp:lastModifiedBy>
  <cp:revision>43</cp:revision>
  <dcterms:created xsi:type="dcterms:W3CDTF">2018-01-22T05:25:38Z</dcterms:created>
  <dcterms:modified xsi:type="dcterms:W3CDTF">2018-01-22T08:55:29Z</dcterms:modified>
</cp:coreProperties>
</file>