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5.xml" ContentType="application/vnd.openxmlformats-officedocument.presentationml.comments+xml"/>
  <Override PartName="/ppt/notesSlides/notesSlide19.xml" ContentType="application/vnd.openxmlformats-officedocument.presentationml.notesSlide+xml"/>
  <Override PartName="/ppt/comments/comment6.xml" ContentType="application/vnd.openxmlformats-officedocument.presentationml.comments+xml"/>
  <Override PartName="/ppt/notesSlides/notesSlide20.xml" ContentType="application/vnd.openxmlformats-officedocument.presentationml.notesSlide+xml"/>
  <Override PartName="/ppt/comments/comment7.xml" ContentType="application/vnd.openxmlformats-officedocument.presentationml.comments+xml"/>
  <Override PartName="/ppt/notesSlides/notesSlide21.xml" ContentType="application/vnd.openxmlformats-officedocument.presentationml.notesSlide+xml"/>
  <Override PartName="/ppt/comments/comment8.xml" ContentType="application/vnd.openxmlformats-officedocument.presentationml.comments+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comments/comment11.xml" ContentType="application/vnd.openxmlformats-officedocument.presentationml.comment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849" r:id="rId2"/>
    <p:sldId id="848" r:id="rId3"/>
    <p:sldId id="850" r:id="rId4"/>
    <p:sldId id="852" r:id="rId5"/>
    <p:sldId id="851" r:id="rId6"/>
    <p:sldId id="883" r:id="rId7"/>
    <p:sldId id="884" r:id="rId8"/>
    <p:sldId id="885" r:id="rId9"/>
    <p:sldId id="886" r:id="rId10"/>
    <p:sldId id="882" r:id="rId11"/>
    <p:sldId id="878" r:id="rId12"/>
    <p:sldId id="881" r:id="rId13"/>
    <p:sldId id="872" r:id="rId14"/>
    <p:sldId id="875" r:id="rId15"/>
    <p:sldId id="874" r:id="rId16"/>
    <p:sldId id="889" r:id="rId17"/>
    <p:sldId id="899" r:id="rId18"/>
    <p:sldId id="917" r:id="rId19"/>
    <p:sldId id="912" r:id="rId20"/>
    <p:sldId id="918" r:id="rId21"/>
    <p:sldId id="914" r:id="rId22"/>
    <p:sldId id="915" r:id="rId23"/>
    <p:sldId id="911" r:id="rId24"/>
    <p:sldId id="916" r:id="rId25"/>
    <p:sldId id="908"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17"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 Mike" initials="LM" lastIdx="1" clrIdx="0">
    <p:extLst/>
  </p:cmAuthor>
  <p:cmAuthor id="2" name="Jinming Li" initials="JL" lastIdx="13" clrIdx="1">
    <p:extLst/>
  </p:cmAuthor>
  <p:cmAuthor id="3" name="Ling, Sunny" initials="LS" lastIdx="16" clrIdx="2">
    <p:extLst/>
  </p:cmAuthor>
  <p:cmAuthor id="4" name="Jessie Jiang" initials="JJ" lastIdx="1" clrIdx="3">
    <p:extLst/>
  </p:cmAuthor>
  <p:cmAuthor id="5" name="Jessie Jiang" initials="JJ [2]" lastIdx="1" clrIdx="4">
    <p:extLst/>
  </p:cmAuthor>
  <p:cmAuthor id="6" name="Jessie Jiang" initials="JJ [3]"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CFF"/>
    <a:srgbClr val="47B2FF"/>
    <a:srgbClr val="005998"/>
    <a:srgbClr val="0076CB"/>
    <a:srgbClr val="EEEEEE"/>
    <a:srgbClr val="C2E5FF"/>
    <a:srgbClr val="FFF4D9"/>
    <a:srgbClr val="CCCCCC"/>
    <a:srgbClr val="E3E3E3"/>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5" autoAdjust="0"/>
    <p:restoredTop sz="84012" autoAdjust="0"/>
  </p:normalViewPr>
  <p:slideViewPr>
    <p:cSldViewPr snapToGrid="0" showGuides="1">
      <p:cViewPr varScale="1">
        <p:scale>
          <a:sx n="95" d="100"/>
          <a:sy n="95" d="100"/>
        </p:scale>
        <p:origin x="1288" y="184"/>
      </p:cViewPr>
      <p:guideLst>
        <p:guide pos="3841"/>
        <p:guide orient="horz" pos="1022"/>
        <p:guide orient="horz" pos="4004"/>
        <p:guide pos="317"/>
        <p:guide pos="7356"/>
        <p:guide orient="horz" pos="300"/>
      </p:guideLst>
    </p:cSldViewPr>
  </p:slideViewPr>
  <p:outlineViewPr>
    <p:cViewPr>
      <p:scale>
        <a:sx n="33" d="100"/>
        <a:sy n="33" d="100"/>
      </p:scale>
      <p:origin x="0" y="-3888"/>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83" d="100"/>
          <a:sy n="83" d="100"/>
        </p:scale>
        <p:origin x="96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8-17T17:01:27.112" idx="4">
    <p:pos x="7320" y="3871"/>
    <p:text>需要根据产品的现有功能进行重新设计</p:text>
    <p:extLst mod="1">
      <p:ext uri="{C676402C-5697-4E1C-873F-D02D1690AC5C}">
        <p15:threadingInfo xmlns:p15="http://schemas.microsoft.com/office/powerpoint/2012/main" timeZoneBias="-480"/>
      </p:ext>
    </p:extLst>
  </p:cm>
  <p:cm authorId="3" dt="2018-08-18T15:36:00.139" idx="10">
    <p:pos x="7320" y="4007"/>
    <p:text>能详细说明一下吗？</p:text>
    <p:extLst>
      <p:ext uri="{C676402C-5697-4E1C-873F-D02D1690AC5C}">
        <p15:threadingInfo xmlns:p15="http://schemas.microsoft.com/office/powerpoint/2012/main" timeZoneBias="-480">
          <p15:parentCm authorId="2" idx="4"/>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8-17T17:01:45.024" idx="5">
    <p:pos x="6827" y="4042"/>
    <p:text>需要根据系统现有功能进行重新设计</p:text>
    <p:extLst mod="1">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8-17T17:04:02.321" idx="6">
    <p:pos x="6908" y="4106"/>
    <p:text>如果是加急引入，是否可以设置一张空白的问卷</p:text>
    <p:extLst mod="1">
      <p:ext uri="{C676402C-5697-4E1C-873F-D02D1690AC5C}">
        <p15:threadingInfo xmlns:p15="http://schemas.microsoft.com/office/powerpoint/2012/main" timeZoneBias="-480"/>
      </p:ext>
    </p:extLst>
  </p:cm>
  <p:cm authorId="3" dt="2018-08-20T15:20:56.052" idx="15">
    <p:pos x="6908" y="4242"/>
    <p:text>不能</p:text>
    <p:extLst>
      <p:ext uri="{C676402C-5697-4E1C-873F-D02D1690AC5C}">
        <p15:threadingInfo xmlns:p15="http://schemas.microsoft.com/office/powerpoint/2012/main" timeZoneBias="-480">
          <p15:parentCm authorId="2"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8-17T17:13:54.341" idx="7">
    <p:pos x="7424" y="924"/>
    <p:text>这里可能需要多个部门的代表进行并行审批</p:text>
    <p:extLst mod="1">
      <p:ext uri="{C676402C-5697-4E1C-873F-D02D1690AC5C}">
        <p15:threadingInfo xmlns:p15="http://schemas.microsoft.com/office/powerpoint/2012/main" timeZoneBias="-480"/>
      </p:ext>
    </p:extLst>
  </p:cm>
  <p:cm authorId="3" dt="2018-08-17T18:33:30.166" idx="1">
    <p:pos x="7424" y="1060"/>
    <p:text>可以进行并行审批</p:text>
    <p:extLst mod="1">
      <p:ext uri="{C676402C-5697-4E1C-873F-D02D1690AC5C}">
        <p15:threadingInfo xmlns:p15="http://schemas.microsoft.com/office/powerpoint/2012/main" timeZoneBias="-480">
          <p15:parentCm authorId="2" idx="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5" dt="2018-10-26T15:19:32.122" idx="1">
    <p:pos x="146" y="146"/>
    <p:text>非大件物流
＜5W
≥5W＜20W
≥20W＜100W
≥100W＜300W
≥300W
</p:text>
    <p:extLst>
      <p:ext uri="{C676402C-5697-4E1C-873F-D02D1690AC5C}">
        <p15:threadingInfo xmlns:p15="http://schemas.microsoft.com/office/powerpoint/2012/main" timeZoneBias="-480"/>
      </p:ext>
    </p:extLst>
  </p:cm>
  <p:cm authorId="6" dt="2018-10-26T15:19:58.468" idx="1">
    <p:pos x="10" y="10"/>
    <p:text>大件物流
＜5W
≥5W＜20W
≥20W＜100W
≥100W＜1000W
≥1000W</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这里</a:t>
            </a:r>
            <a:r>
              <a:rPr lang="zh-CN" altLang="en-US" dirty="0"/>
              <a:t>，</a:t>
            </a:r>
            <a:r>
              <a:rPr lang="ja-JP" altLang="en-US" dirty="0"/>
              <a:t>不同国家</a:t>
            </a:r>
            <a:r>
              <a:rPr lang="zh-CN" altLang="en-US" dirty="0"/>
              <a:t>，</a:t>
            </a:r>
            <a:r>
              <a:rPr lang="ja-JP" altLang="en-US" dirty="0"/>
              <a:t>问卷不同</a:t>
            </a:r>
            <a:r>
              <a:rPr lang="zh-CN" altLang="en-US" dirty="0"/>
              <a:t>，</a:t>
            </a:r>
            <a:r>
              <a:rPr lang="ja-JP" altLang="en-US" dirty="0"/>
              <a:t>需要确认</a:t>
            </a:r>
            <a:r>
              <a:rPr lang="zh-CN" altLang="en-US" dirty="0"/>
              <a:t>。</a:t>
            </a:r>
            <a:r>
              <a:rPr lang="ja-JP" altLang="en-US" dirty="0"/>
              <a:t>这里有两个方案</a:t>
            </a:r>
            <a:r>
              <a:rPr lang="zh-CN" altLang="en-US" dirty="0"/>
              <a:t>，</a:t>
            </a:r>
            <a:r>
              <a:rPr lang="ja-JP" altLang="en-US" dirty="0"/>
              <a:t>一个是两份问卷</a:t>
            </a:r>
            <a:r>
              <a:rPr lang="zh-CN" altLang="en-US" dirty="0"/>
              <a:t>，</a:t>
            </a:r>
            <a:r>
              <a:rPr lang="ja-JP" altLang="en-US" dirty="0"/>
              <a:t>自动选择</a:t>
            </a:r>
            <a:r>
              <a:rPr lang="zh-CN" altLang="en-US" dirty="0"/>
              <a:t>，</a:t>
            </a:r>
            <a:r>
              <a:rPr lang="ja-JP" altLang="en-US" dirty="0"/>
              <a:t>一个是一个问卷里设置不同国家的特殊问卷内容</a:t>
            </a:r>
            <a:r>
              <a:rPr lang="zh-CN" altLang="en-US" dirty="0"/>
              <a:t>。</a:t>
            </a:r>
            <a:r>
              <a:rPr lang="en-US" altLang="zh-CN" dirty="0"/>
              <a:t>SR</a:t>
            </a:r>
            <a:r>
              <a:rPr lang="ja-JP" altLang="en-US" dirty="0"/>
              <a:t>里要问是那个国家</a:t>
            </a:r>
            <a:r>
              <a:rPr lang="zh-CN" altLang="en-US" dirty="0"/>
              <a:t>。</a:t>
            </a:r>
            <a:endParaRPr lang="en-US" altLang="zh-CN" dirty="0"/>
          </a:p>
          <a:p>
            <a:r>
              <a:rPr lang="ja-JP" altLang="en-US" dirty="0"/>
              <a:t>内部修改</a:t>
            </a:r>
            <a:r>
              <a:rPr lang="zh-CN" altLang="en-US" dirty="0"/>
              <a:t>，</a:t>
            </a:r>
            <a:r>
              <a:rPr lang="ja-JP" altLang="en-US" dirty="0"/>
              <a:t>包括远景采购保留修改权利</a:t>
            </a:r>
            <a:r>
              <a:rPr lang="zh-CN" altLang="en-US" dirty="0"/>
              <a:t>，</a:t>
            </a:r>
            <a:r>
              <a:rPr lang="ja-JP" altLang="en-US" dirty="0"/>
              <a:t>可以修改</a:t>
            </a:r>
            <a:r>
              <a:rPr lang="zh-CN" altLang="en-US" dirty="0"/>
              <a:t>，</a:t>
            </a:r>
            <a:r>
              <a:rPr lang="ja-JP" altLang="en-US" dirty="0"/>
              <a:t>走对应审批</a:t>
            </a:r>
            <a:r>
              <a:rPr lang="zh-CN" altLang="en-US" dirty="0"/>
              <a:t>。</a:t>
            </a:r>
            <a:endParaRPr lang="en-US" altLang="ja-JP" dirty="0"/>
          </a:p>
          <a:p>
            <a:endParaRPr lang="en-US" altLang="ja-JP" dirty="0"/>
          </a:p>
          <a:p>
            <a:endParaRPr lang="en-US" altLang="ja-JP" dirty="0"/>
          </a:p>
          <a:p>
            <a:endParaRPr lang="en-US" altLang="ja-JP" dirty="0"/>
          </a:p>
          <a:p>
            <a:r>
              <a:rPr lang="ja-JP" altLang="en-US" dirty="0"/>
              <a:t>埃森哲团队发起申请</a:t>
            </a:r>
            <a:r>
              <a:rPr lang="zh-CN" altLang="en-US" dirty="0"/>
              <a:t>（</a:t>
            </a:r>
            <a:r>
              <a:rPr lang="ja-JP" altLang="en-US" dirty="0"/>
              <a:t>信息来自采购员</a:t>
            </a:r>
            <a:r>
              <a:rPr lang="zh-CN" altLang="en-US" dirty="0"/>
              <a:t>）</a:t>
            </a:r>
            <a:endParaRPr lang="en-US" altLang="zh-CN" dirty="0"/>
          </a:p>
          <a:p>
            <a:r>
              <a:rPr lang="ja-JP" altLang="en-US" dirty="0"/>
              <a:t>新指定供应商会在这里走申请</a:t>
            </a:r>
            <a:r>
              <a:rPr lang="zh-CN" altLang="en-US" dirty="0"/>
              <a:t>，</a:t>
            </a:r>
            <a:r>
              <a:rPr lang="ja-JP" altLang="en-US" dirty="0"/>
              <a:t>信息如何传递给埃森哲团队</a:t>
            </a:r>
            <a:endParaRPr lang="en-US" altLang="ja-JP" dirty="0"/>
          </a:p>
          <a:p>
            <a:r>
              <a:rPr lang="ja-JP" altLang="en-US" dirty="0"/>
              <a:t>直接邀请</a:t>
            </a:r>
            <a:r>
              <a:rPr lang="zh-CN" altLang="en-US" dirty="0"/>
              <a:t>，</a:t>
            </a:r>
            <a:r>
              <a:rPr lang="ja-JP" altLang="en-US" dirty="0"/>
              <a:t>注册</a:t>
            </a:r>
            <a:r>
              <a:rPr lang="zh-CN" altLang="en-US" dirty="0"/>
              <a:t>，</a:t>
            </a:r>
            <a:r>
              <a:rPr lang="ja-JP" altLang="en-US" dirty="0"/>
              <a:t>注册时候埃森哲验证审批</a:t>
            </a:r>
            <a:endParaRPr lang="en-US" altLang="ja-JP" dirty="0"/>
          </a:p>
          <a:p>
            <a:r>
              <a:rPr lang="ja-JP" altLang="en-US" dirty="0"/>
              <a:t>更新流程不变</a:t>
            </a:r>
            <a:endParaRPr lang="en-US" altLang="zh-CN"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80450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6553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但是如果已经提交了变更</a:t>
            </a:r>
            <a:r>
              <a:rPr lang="zh-CN" altLang="en-US" dirty="0"/>
              <a:t>，</a:t>
            </a:r>
            <a:r>
              <a:rPr lang="ja-JP" altLang="en-US"/>
              <a:t>如何让用户知道这是</a:t>
            </a:r>
            <a:r>
              <a:rPr lang="en-US" altLang="zh-CN" dirty="0"/>
              <a:t>Disqualify.</a:t>
            </a:r>
            <a:r>
              <a:rPr lang="zh-CN" altLang="en-US" dirty="0"/>
              <a:t> </a:t>
            </a:r>
            <a:r>
              <a:rPr lang="ja-JP" altLang="en-US"/>
              <a:t>这里最好定义一个状态是</a:t>
            </a:r>
            <a:r>
              <a:rPr lang="en-US" altLang="ja-JP" dirty="0"/>
              <a:t>D</a:t>
            </a:r>
            <a:r>
              <a:rPr lang="en-US" altLang="zh-CN" dirty="0"/>
              <a:t>isqualify</a:t>
            </a:r>
            <a:r>
              <a:rPr lang="zh-CN" altLang="en-US" dirty="0"/>
              <a:t>，</a:t>
            </a:r>
            <a:r>
              <a:rPr lang="ja-JP" altLang="en-US"/>
              <a:t>这样用户就不会误操作去变更状态</a:t>
            </a:r>
            <a:r>
              <a:rPr lang="zh-CN" altLang="en-US" dirty="0"/>
              <a:t>。</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1811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但是如果已经提交了变更</a:t>
            </a:r>
            <a:r>
              <a:rPr lang="zh-CN" altLang="en-US" dirty="0"/>
              <a:t>，</a:t>
            </a:r>
            <a:r>
              <a:rPr lang="ja-JP" altLang="en-US"/>
              <a:t>如何让用户知道这是</a:t>
            </a:r>
            <a:r>
              <a:rPr lang="en-US" altLang="zh-CN" dirty="0"/>
              <a:t>Disqualify.</a:t>
            </a:r>
            <a:r>
              <a:rPr lang="zh-CN" altLang="en-US" dirty="0"/>
              <a:t> </a:t>
            </a:r>
            <a:r>
              <a:rPr lang="ja-JP" altLang="en-US"/>
              <a:t>这里最好定义一个状态是</a:t>
            </a:r>
            <a:r>
              <a:rPr lang="en-US" altLang="ja-JP" dirty="0"/>
              <a:t>D</a:t>
            </a:r>
            <a:r>
              <a:rPr lang="en-US" altLang="zh-CN" dirty="0"/>
              <a:t>isqualify</a:t>
            </a:r>
            <a:r>
              <a:rPr lang="zh-CN" altLang="en-US" dirty="0"/>
              <a:t>，</a:t>
            </a:r>
            <a:r>
              <a:rPr lang="ja-JP" altLang="en-US"/>
              <a:t>这样用户就不会误操作去变更状态</a:t>
            </a:r>
            <a:r>
              <a:rPr lang="zh-CN" altLang="en-US" dirty="0"/>
              <a:t>。</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5954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3663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3689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535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1.</a:t>
            </a:r>
            <a:r>
              <a:rPr kumimoji="1" lang="zh-CN" altLang="en-US" sz="1400" kern="0" dirty="0">
                <a:latin typeface="DengXian" charset="-122"/>
                <a:ea typeface="DengXian" charset="-122"/>
                <a:cs typeface="DengXian" charset="-122"/>
              </a:rPr>
              <a:t>采购类别经理</a:t>
            </a:r>
            <a:r>
              <a:rPr kumimoji="1" lang="en-US" altLang="zh-CN" sz="1400" kern="0" dirty="0">
                <a:latin typeface="DengXian" charset="-122"/>
                <a:ea typeface="DengXian" charset="-122"/>
                <a:cs typeface="DengXian" charset="-122"/>
              </a:rPr>
              <a:t>Review</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task</a:t>
            </a: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2.</a:t>
            </a:r>
            <a:r>
              <a:rPr kumimoji="1" lang="zh-CN" altLang="en-US" sz="1400" kern="0" dirty="0">
                <a:latin typeface="DengXian" charset="-122"/>
                <a:ea typeface="DengXian" charset="-122"/>
                <a:cs typeface="DengXian" charset="-122"/>
              </a:rPr>
              <a:t>系统会每月自动创建月度评审文件夹，但需要采购员手动点击发布（发布通知），类别团队成员才会收到评分通知</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3.</a:t>
            </a:r>
            <a:r>
              <a:rPr kumimoji="1" lang="zh-CN" altLang="en-US" sz="1400" kern="0" dirty="0">
                <a:latin typeface="DengXian" charset="-122"/>
                <a:ea typeface="DengXian" charset="-122"/>
                <a:cs typeface="DengXian" charset="-122"/>
              </a:rPr>
              <a:t>类团队成员变更可直接在项目中修改</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4.</a:t>
            </a:r>
            <a:r>
              <a:rPr kumimoji="1" lang="zh-CN" altLang="en-US" sz="1400" kern="0" dirty="0">
                <a:latin typeface="DengXian" charset="-122"/>
                <a:ea typeface="DengXian" charset="-122"/>
                <a:cs typeface="DengXian" charset="-122"/>
              </a:rPr>
              <a:t>类别团队成员可在当月任务开启后，项目结束前随时修改评分</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5.</a:t>
            </a:r>
            <a:r>
              <a:rPr kumimoji="1" lang="zh-CN" altLang="en-US" sz="1400" kern="0" dirty="0">
                <a:latin typeface="DengXian" charset="-122"/>
                <a:ea typeface="DengXian" charset="-122"/>
                <a:cs typeface="DengXian" charset="-122"/>
              </a:rPr>
              <a:t>目前供应商状态变更记录只能维护在</a:t>
            </a:r>
            <a:r>
              <a:rPr kumimoji="1" lang="en-US" altLang="zh-CN" sz="1400" kern="0" dirty="0">
                <a:latin typeface="DengXian" charset="-122"/>
                <a:ea typeface="DengXian" charset="-122"/>
                <a:cs typeface="DengXian" charset="-122"/>
              </a:rPr>
              <a:t>comment</a:t>
            </a:r>
            <a:r>
              <a:rPr kumimoji="1" lang="zh-CN" altLang="en-US" sz="1400" kern="0" dirty="0">
                <a:latin typeface="DengXian" charset="-122"/>
                <a:ea typeface="DengXian" charset="-122"/>
                <a:cs typeface="DengXian" charset="-122"/>
              </a:rPr>
              <a:t>中</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6.</a:t>
            </a:r>
            <a:r>
              <a:rPr kumimoji="1" lang="zh-CN" altLang="en-US" sz="1400" kern="0" dirty="0">
                <a:latin typeface="DengXian" charset="-122"/>
                <a:ea typeface="DengXian" charset="-122"/>
                <a:cs typeface="DengXian" charset="-122"/>
              </a:rPr>
              <a:t>供应商不需要收到绩效结果</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7.Team</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member</a:t>
            </a:r>
            <a:r>
              <a:rPr kumimoji="1" lang="zh-CN" altLang="en-US" sz="1400" kern="0" dirty="0">
                <a:latin typeface="DengXian" charset="-122"/>
                <a:ea typeface="DengXian" charset="-122"/>
                <a:cs typeface="DengXian" charset="-122"/>
              </a:rPr>
              <a:t>可以通过</a:t>
            </a:r>
            <a:r>
              <a:rPr kumimoji="1" lang="en-US" altLang="zh-CN" sz="1400" kern="0" dirty="0">
                <a:latin typeface="DengXian" charset="-122"/>
                <a:ea typeface="DengXian" charset="-122"/>
                <a:cs typeface="DengXian" charset="-122"/>
              </a:rPr>
              <a:t>commodity</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code</a:t>
            </a:r>
            <a:r>
              <a:rPr kumimoji="1" lang="zh-CN" altLang="en-US" sz="1400" kern="0" dirty="0">
                <a:latin typeface="DengXian" charset="-122"/>
                <a:ea typeface="DengXian" charset="-122"/>
                <a:cs typeface="DengXian" charset="-122"/>
              </a:rPr>
              <a:t>配置模板自动带出，</a:t>
            </a:r>
            <a:r>
              <a:rPr kumimoji="1" lang="en-US" altLang="zh-CN" sz="1400" kern="0" dirty="0">
                <a:latin typeface="DengXian" charset="-122"/>
                <a:ea typeface="DengXian" charset="-122"/>
                <a:cs typeface="DengXian" charset="-122"/>
              </a:rPr>
              <a:t>team</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member</a:t>
            </a:r>
            <a:r>
              <a:rPr kumimoji="1" lang="zh-CN" altLang="en-US" sz="1400" kern="0" dirty="0">
                <a:latin typeface="DengXian" charset="-122"/>
                <a:ea typeface="DengXian" charset="-122"/>
                <a:cs typeface="DengXian" charset="-122"/>
              </a:rPr>
              <a:t>是可</a:t>
            </a:r>
            <a:r>
              <a:rPr kumimoji="1" lang="en-US" altLang="zh-CN" sz="1400" kern="0" dirty="0">
                <a:latin typeface="DengXian" charset="-122"/>
                <a:ea typeface="DengXian" charset="-122"/>
                <a:cs typeface="DengXian" charset="-122"/>
              </a:rPr>
              <a:t>view</a:t>
            </a:r>
            <a:r>
              <a:rPr kumimoji="1" lang="zh-CN" altLang="en-US" sz="1400" kern="0" dirty="0">
                <a:latin typeface="DengXian" charset="-122"/>
                <a:ea typeface="DengXian" charset="-122"/>
                <a:cs typeface="DengXian" charset="-122"/>
              </a:rPr>
              <a:t>项目的用户；</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Participant</a:t>
            </a:r>
            <a:r>
              <a:rPr kumimoji="1" lang="zh-CN" altLang="en-US" sz="1400" kern="0" dirty="0">
                <a:latin typeface="DengXian" charset="-122"/>
                <a:ea typeface="DengXian" charset="-122"/>
                <a:cs typeface="DengXian" charset="-122"/>
              </a:rPr>
              <a:t>是实际填写评分的用户，需要采购员人工选择</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8.</a:t>
            </a:r>
            <a:r>
              <a:rPr kumimoji="1" lang="zh-CN" altLang="en-US" sz="1400" kern="0" dirty="0">
                <a:latin typeface="DengXian" charset="-122"/>
                <a:ea typeface="DengXian" charset="-122"/>
                <a:cs typeface="DengXian" charset="-122"/>
              </a:rPr>
              <a:t>问卷可控制每个</a:t>
            </a:r>
            <a:r>
              <a:rPr kumimoji="1" lang="en-US" altLang="zh-CN" sz="1400" kern="0" dirty="0">
                <a:latin typeface="DengXian" charset="-122"/>
                <a:ea typeface="DengXian" charset="-122"/>
                <a:cs typeface="DengXian" charset="-122"/>
              </a:rPr>
              <a:t>Participant</a:t>
            </a:r>
            <a:r>
              <a:rPr kumimoji="1" lang="zh-CN" altLang="en-US" sz="1400" kern="0" dirty="0">
                <a:latin typeface="DengXian" charset="-122"/>
                <a:ea typeface="DengXian" charset="-122"/>
                <a:cs typeface="DengXian" charset="-122"/>
              </a:rPr>
              <a:t>对于问卷问题的可见性，但需要采购员人工选择</a:t>
            </a:r>
            <a:endParaRPr kumimoji="1" lang="en-US" altLang="zh-CN" sz="1400" kern="0" dirty="0">
              <a:latin typeface="DengXian" charset="-122"/>
              <a:ea typeface="DengXian" charset="-122"/>
              <a:cs typeface="DengXian" charset="-122"/>
            </a:endParaRPr>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3036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1.</a:t>
            </a:r>
            <a:r>
              <a:rPr kumimoji="1" lang="zh-CN" altLang="en-US" sz="1400" kern="0" dirty="0">
                <a:latin typeface="DengXian" charset="-122"/>
                <a:ea typeface="DengXian" charset="-122"/>
                <a:cs typeface="DengXian" charset="-122"/>
              </a:rPr>
              <a:t>采购类别经理</a:t>
            </a:r>
            <a:r>
              <a:rPr kumimoji="1" lang="en-US" altLang="zh-CN" sz="1400" kern="0" dirty="0">
                <a:latin typeface="DengXian" charset="-122"/>
                <a:ea typeface="DengXian" charset="-122"/>
                <a:cs typeface="DengXian" charset="-122"/>
              </a:rPr>
              <a:t>Review</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task</a:t>
            </a: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2.</a:t>
            </a:r>
            <a:r>
              <a:rPr kumimoji="1" lang="zh-CN" altLang="en-US" sz="1400" kern="0" dirty="0">
                <a:latin typeface="DengXian" charset="-122"/>
                <a:ea typeface="DengXian" charset="-122"/>
                <a:cs typeface="DengXian" charset="-122"/>
              </a:rPr>
              <a:t>系统会每月自动创建月度评审文件夹，但需要采购员手动点击发布（发布通知），类别团队成员才会收到评分通知</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3.</a:t>
            </a:r>
            <a:r>
              <a:rPr kumimoji="1" lang="zh-CN" altLang="en-US" sz="1400" kern="0" dirty="0">
                <a:latin typeface="DengXian" charset="-122"/>
                <a:ea typeface="DengXian" charset="-122"/>
                <a:cs typeface="DengXian" charset="-122"/>
              </a:rPr>
              <a:t>类团队成员变更可直接在项目中修改</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4.</a:t>
            </a:r>
            <a:r>
              <a:rPr kumimoji="1" lang="zh-CN" altLang="en-US" sz="1400" kern="0" dirty="0">
                <a:latin typeface="DengXian" charset="-122"/>
                <a:ea typeface="DengXian" charset="-122"/>
                <a:cs typeface="DengXian" charset="-122"/>
              </a:rPr>
              <a:t>类别团队成员可在当月任务开启后，项目结束前随时修改评分</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5.</a:t>
            </a:r>
            <a:r>
              <a:rPr kumimoji="1" lang="zh-CN" altLang="en-US" sz="1400" kern="0" dirty="0">
                <a:latin typeface="DengXian" charset="-122"/>
                <a:ea typeface="DengXian" charset="-122"/>
                <a:cs typeface="DengXian" charset="-122"/>
              </a:rPr>
              <a:t>目前供应商状态变更记录只能维护在</a:t>
            </a:r>
            <a:r>
              <a:rPr kumimoji="1" lang="en-US" altLang="zh-CN" sz="1400" kern="0" dirty="0">
                <a:latin typeface="DengXian" charset="-122"/>
                <a:ea typeface="DengXian" charset="-122"/>
                <a:cs typeface="DengXian" charset="-122"/>
              </a:rPr>
              <a:t>comment</a:t>
            </a:r>
            <a:r>
              <a:rPr kumimoji="1" lang="zh-CN" altLang="en-US" sz="1400" kern="0" dirty="0">
                <a:latin typeface="DengXian" charset="-122"/>
                <a:ea typeface="DengXian" charset="-122"/>
                <a:cs typeface="DengXian" charset="-122"/>
              </a:rPr>
              <a:t>中</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6.</a:t>
            </a:r>
            <a:r>
              <a:rPr kumimoji="1" lang="zh-CN" altLang="en-US" sz="1400" kern="0" dirty="0">
                <a:latin typeface="DengXian" charset="-122"/>
                <a:ea typeface="DengXian" charset="-122"/>
                <a:cs typeface="DengXian" charset="-122"/>
              </a:rPr>
              <a:t>供应商不需要收到绩效结果</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7.Team</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member</a:t>
            </a:r>
            <a:r>
              <a:rPr kumimoji="1" lang="zh-CN" altLang="en-US" sz="1400" kern="0" dirty="0">
                <a:latin typeface="DengXian" charset="-122"/>
                <a:ea typeface="DengXian" charset="-122"/>
                <a:cs typeface="DengXian" charset="-122"/>
              </a:rPr>
              <a:t>可以通过</a:t>
            </a:r>
            <a:r>
              <a:rPr kumimoji="1" lang="en-US" altLang="zh-CN" sz="1400" kern="0" dirty="0">
                <a:latin typeface="DengXian" charset="-122"/>
                <a:ea typeface="DengXian" charset="-122"/>
                <a:cs typeface="DengXian" charset="-122"/>
              </a:rPr>
              <a:t>commodity</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code</a:t>
            </a:r>
            <a:r>
              <a:rPr kumimoji="1" lang="zh-CN" altLang="en-US" sz="1400" kern="0" dirty="0">
                <a:latin typeface="DengXian" charset="-122"/>
                <a:ea typeface="DengXian" charset="-122"/>
                <a:cs typeface="DengXian" charset="-122"/>
              </a:rPr>
              <a:t>配置模板自动带出，</a:t>
            </a:r>
            <a:r>
              <a:rPr kumimoji="1" lang="en-US" altLang="zh-CN" sz="1400" kern="0" dirty="0">
                <a:latin typeface="DengXian" charset="-122"/>
                <a:ea typeface="DengXian" charset="-122"/>
                <a:cs typeface="DengXian" charset="-122"/>
              </a:rPr>
              <a:t>team</a:t>
            </a:r>
            <a:r>
              <a:rPr kumimoji="1" lang="zh-CN" altLang="en-US" sz="1400" kern="0" dirty="0">
                <a:latin typeface="DengXian" charset="-122"/>
                <a:ea typeface="DengXian" charset="-122"/>
                <a:cs typeface="DengXian" charset="-122"/>
              </a:rPr>
              <a:t> </a:t>
            </a:r>
            <a:r>
              <a:rPr kumimoji="1" lang="en-US" altLang="zh-CN" sz="1400" kern="0" dirty="0">
                <a:latin typeface="DengXian" charset="-122"/>
                <a:ea typeface="DengXian" charset="-122"/>
                <a:cs typeface="DengXian" charset="-122"/>
              </a:rPr>
              <a:t>member</a:t>
            </a:r>
            <a:r>
              <a:rPr kumimoji="1" lang="zh-CN" altLang="en-US" sz="1400" kern="0" dirty="0">
                <a:latin typeface="DengXian" charset="-122"/>
                <a:ea typeface="DengXian" charset="-122"/>
                <a:cs typeface="DengXian" charset="-122"/>
              </a:rPr>
              <a:t>是可</a:t>
            </a:r>
            <a:r>
              <a:rPr kumimoji="1" lang="en-US" altLang="zh-CN" sz="1400" kern="0" dirty="0">
                <a:latin typeface="DengXian" charset="-122"/>
                <a:ea typeface="DengXian" charset="-122"/>
                <a:cs typeface="DengXian" charset="-122"/>
              </a:rPr>
              <a:t>view</a:t>
            </a:r>
            <a:r>
              <a:rPr kumimoji="1" lang="zh-CN" altLang="en-US" sz="1400" kern="0" dirty="0">
                <a:latin typeface="DengXian" charset="-122"/>
                <a:ea typeface="DengXian" charset="-122"/>
                <a:cs typeface="DengXian" charset="-122"/>
              </a:rPr>
              <a:t>项目的用户；</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Participant</a:t>
            </a:r>
            <a:r>
              <a:rPr kumimoji="1" lang="zh-CN" altLang="en-US" sz="1400" kern="0" dirty="0">
                <a:latin typeface="DengXian" charset="-122"/>
                <a:ea typeface="DengXian" charset="-122"/>
                <a:cs typeface="DengXian" charset="-122"/>
              </a:rPr>
              <a:t>是实际填写评分的用户，需要采购员人工选择</a:t>
            </a:r>
            <a:endParaRPr kumimoji="1" lang="en-US" altLang="zh-CN" sz="1400" kern="0" dirty="0">
              <a:latin typeface="DengXian" charset="-122"/>
              <a:ea typeface="DengXian" charset="-122"/>
              <a:cs typeface="DengXian" charset="-122"/>
            </a:endParaRPr>
          </a:p>
          <a:p>
            <a:pPr fontAlgn="base">
              <a:spcBef>
                <a:spcPct val="50000"/>
              </a:spcBef>
              <a:spcAft>
                <a:spcPct val="0"/>
              </a:spcAft>
              <a:buClr>
                <a:srgbClr val="F0AB00"/>
              </a:buClr>
              <a:buSzPct val="80000"/>
            </a:pPr>
            <a:r>
              <a:rPr kumimoji="1" lang="en-US" altLang="zh-CN" sz="1400" kern="0" dirty="0">
                <a:latin typeface="DengXian" charset="-122"/>
                <a:ea typeface="DengXian" charset="-122"/>
                <a:cs typeface="DengXian" charset="-122"/>
              </a:rPr>
              <a:t>8.</a:t>
            </a:r>
            <a:r>
              <a:rPr kumimoji="1" lang="zh-CN" altLang="en-US" sz="1400" kern="0" dirty="0">
                <a:latin typeface="DengXian" charset="-122"/>
                <a:ea typeface="DengXian" charset="-122"/>
                <a:cs typeface="DengXian" charset="-122"/>
              </a:rPr>
              <a:t>问卷可控制每个</a:t>
            </a:r>
            <a:r>
              <a:rPr kumimoji="1" lang="en-US" altLang="zh-CN" sz="1400" kern="0" dirty="0">
                <a:latin typeface="DengXian" charset="-122"/>
                <a:ea typeface="DengXian" charset="-122"/>
                <a:cs typeface="DengXian" charset="-122"/>
              </a:rPr>
              <a:t>Participant</a:t>
            </a:r>
            <a:r>
              <a:rPr kumimoji="1" lang="zh-CN" altLang="en-US" sz="1400" kern="0" dirty="0">
                <a:latin typeface="DengXian" charset="-122"/>
                <a:ea typeface="DengXian" charset="-122"/>
                <a:cs typeface="DengXian" charset="-122"/>
              </a:rPr>
              <a:t>对于问卷问题的可见性，但需要采购员人工选择</a:t>
            </a:r>
            <a:endParaRPr kumimoji="1" lang="en-US" altLang="zh-CN" sz="1400" kern="0" dirty="0">
              <a:latin typeface="DengXian" charset="-122"/>
              <a:ea typeface="DengXian" charset="-122"/>
              <a:cs typeface="DengXian" charset="-122"/>
            </a:endParaRPr>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67697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a:t>
            </a:r>
            <a:r>
              <a:rPr lang="en-US" altLang="zh-CN" baseline="0" dirty="0"/>
              <a:t> 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2362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 </a:t>
            </a:r>
            <a:r>
              <a:rPr lang="en-US" altLang="zh-CN" baseline="0" dirty="0"/>
              <a:t>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4562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问卷完成后</a:t>
            </a:r>
            <a:r>
              <a:rPr lang="zh-CN" altLang="en-US" dirty="0"/>
              <a:t>，</a:t>
            </a:r>
            <a:r>
              <a:rPr lang="ja-JP" altLang="en-US"/>
              <a:t>分成不同的部门的人进行</a:t>
            </a:r>
            <a:r>
              <a:rPr lang="en-US" altLang="ja-JP" dirty="0"/>
              <a:t>re</a:t>
            </a:r>
            <a:r>
              <a:rPr lang="en-US" altLang="zh-CN" dirty="0"/>
              <a:t>view</a:t>
            </a:r>
            <a:r>
              <a:rPr lang="zh-CN" altLang="en-US" dirty="0"/>
              <a:t>，</a:t>
            </a:r>
            <a:r>
              <a:rPr lang="ja-JP" altLang="en-US"/>
              <a:t>终审表</a:t>
            </a:r>
            <a:r>
              <a:rPr lang="zh-CN" altLang="en-US" dirty="0"/>
              <a:t>， </a:t>
            </a:r>
            <a:r>
              <a:rPr lang="en-US" altLang="zh-CN" dirty="0"/>
              <a:t>DQESPM</a:t>
            </a:r>
            <a:r>
              <a:rPr lang="ja-JP" altLang="en-US"/>
              <a:t>的部分</a:t>
            </a:r>
            <a:r>
              <a:rPr lang="zh-CN" altLang="en-US" dirty="0"/>
              <a:t>，</a:t>
            </a:r>
            <a:r>
              <a:rPr lang="ja-JP" altLang="en-US"/>
              <a:t>离线拿掉</a:t>
            </a:r>
            <a:r>
              <a:rPr lang="zh-CN" altLang="en-US" dirty="0"/>
              <a:t>。</a:t>
            </a:r>
            <a:r>
              <a:rPr lang="ja-JP" altLang="en-US"/>
              <a:t>供应商填完问卷后</a:t>
            </a:r>
            <a:r>
              <a:rPr lang="zh-CN" altLang="en-US" dirty="0"/>
              <a:t>，</a:t>
            </a:r>
            <a:r>
              <a:rPr lang="ja-JP" altLang="en-US"/>
              <a:t>类别团队的人查看问卷内容</a:t>
            </a:r>
            <a:r>
              <a:rPr lang="zh-CN" altLang="en-US" dirty="0"/>
              <a:t>，</a:t>
            </a:r>
            <a:r>
              <a:rPr lang="ja-JP" altLang="en-US"/>
              <a:t>来填写终审表</a:t>
            </a:r>
            <a:r>
              <a:rPr lang="zh-CN" altLang="en-US" dirty="0"/>
              <a:t>，</a:t>
            </a:r>
            <a:r>
              <a:rPr lang="ja-JP" altLang="en-US"/>
              <a:t>然后进入审批</a:t>
            </a:r>
            <a:r>
              <a:rPr lang="zh-CN" altLang="en-US" dirty="0"/>
              <a:t>，</a:t>
            </a:r>
            <a:r>
              <a:rPr lang="ja-JP" altLang="en-US"/>
              <a:t>最后类别采购经理确认</a:t>
            </a:r>
            <a:r>
              <a:rPr lang="zh-CN" altLang="en-US" dirty="0"/>
              <a:t>，</a:t>
            </a:r>
            <a:r>
              <a:rPr lang="ja-JP" altLang="en-US"/>
              <a:t>如果有偏离</a:t>
            </a:r>
            <a:r>
              <a:rPr lang="zh-CN" altLang="en-US" dirty="0"/>
              <a:t>，</a:t>
            </a:r>
            <a:r>
              <a:rPr lang="ja-JP" altLang="en-US"/>
              <a:t>离线进行</a:t>
            </a:r>
            <a:r>
              <a:rPr lang="zh-CN" altLang="en-US" dirty="0"/>
              <a:t>，</a:t>
            </a:r>
            <a:r>
              <a:rPr lang="ja-JP" altLang="en-US"/>
              <a:t>然后再做最后最后采购总监审批确认</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27648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 </a:t>
            </a:r>
            <a:r>
              <a:rPr lang="en-US" altLang="zh-CN" baseline="0" dirty="0"/>
              <a:t>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33820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 </a:t>
            </a:r>
            <a:r>
              <a:rPr lang="en-US" altLang="zh-CN" baseline="0" dirty="0"/>
              <a:t>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3461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 </a:t>
            </a:r>
            <a:r>
              <a:rPr lang="en-US" altLang="zh-CN" baseline="0" dirty="0"/>
              <a:t>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00911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目录类合同审批规则同非目录类，仅需维护下游</a:t>
            </a:r>
            <a:r>
              <a:rPr lang="en-US" altLang="zh-CN" dirty="0"/>
              <a:t>pricing</a:t>
            </a:r>
            <a:r>
              <a:rPr lang="zh-CN" altLang="en-US" dirty="0"/>
              <a:t> </a:t>
            </a:r>
            <a:r>
              <a:rPr lang="en-US" altLang="zh-CN" dirty="0"/>
              <a:t>term</a:t>
            </a:r>
          </a:p>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a:t>
            </a:r>
            <a:r>
              <a:rPr lang="en-US" altLang="zh-CN" baseline="0" dirty="0"/>
              <a:t> 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altLang="zh-CN" dirty="0"/>
          </a:p>
          <a:p>
            <a:r>
              <a:rPr lang="zh-CN" altLang="en-US" dirty="0"/>
              <a:t>产品采购类别团队</a:t>
            </a:r>
            <a:r>
              <a:rPr lang="en-US" altLang="zh-CN" dirty="0"/>
              <a:t>:DRE</a:t>
            </a:r>
            <a:r>
              <a:rPr lang="zh-CN" altLang="en-US" baseline="0" dirty="0"/>
              <a:t> </a:t>
            </a:r>
            <a:r>
              <a:rPr lang="en-US" altLang="zh-CN" baseline="0" dirty="0"/>
              <a:t>DQE</a:t>
            </a:r>
            <a:r>
              <a:rPr lang="zh-CN" altLang="en-US" baseline="0" dirty="0"/>
              <a:t> </a:t>
            </a:r>
            <a:r>
              <a:rPr lang="en-US" altLang="zh-CN" baseline="0" dirty="0"/>
              <a:t>PMC</a:t>
            </a:r>
            <a:r>
              <a:rPr lang="zh-CN" altLang="en-US" baseline="0" dirty="0"/>
              <a:t> </a:t>
            </a:r>
            <a:r>
              <a:rPr lang="en-US" altLang="zh-CN" baseline="0" dirty="0"/>
              <a:t>EHS</a:t>
            </a: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dirty="0"/>
              <a:t>运营采购类别团队</a:t>
            </a:r>
            <a:r>
              <a:rPr lang="en-US" altLang="zh-CN" dirty="0"/>
              <a:t>:</a:t>
            </a:r>
            <a:r>
              <a:rPr lang="zh-CN" altLang="en-US" dirty="0"/>
              <a:t>需求部门工程师</a:t>
            </a:r>
            <a:endParaRPr lang="en-US" altLang="zh-CN" baseline="0"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475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谁</a:t>
            </a:r>
            <a:r>
              <a:rPr lang="zh-CN" altLang="en-US" dirty="0"/>
              <a:t>是</a:t>
            </a:r>
            <a:r>
              <a:rPr lang="en-US" altLang="zh-CN" dirty="0"/>
              <a:t>owner</a:t>
            </a:r>
            <a:r>
              <a:rPr lang="zh-CN" altLang="en-US" dirty="0"/>
              <a:t>？</a:t>
            </a:r>
            <a:endParaRPr lang="en-US" altLang="zh-CN" dirty="0"/>
          </a:p>
          <a:p>
            <a:r>
              <a:rPr lang="zh-CN" altLang="en-US" dirty="0"/>
              <a:t>审批规则是否相同？</a:t>
            </a:r>
            <a:endParaRPr lang="en-US" altLang="zh-CN" dirty="0"/>
          </a:p>
          <a:p>
            <a:r>
              <a:rPr lang="zh-CN" altLang="en-US" dirty="0"/>
              <a:t>表头字段寻源方式必填，选择</a:t>
            </a:r>
            <a:r>
              <a:rPr lang="en-US" altLang="zh-CN" dirty="0"/>
              <a:t>offline</a:t>
            </a:r>
            <a:r>
              <a:rPr lang="zh-CN" altLang="en-US" dirty="0"/>
              <a:t>，则需添加上传离线授标凭证</a:t>
            </a:r>
            <a:endParaRPr lang="en-US" altLang="zh-CN" dirty="0"/>
          </a:p>
          <a:p>
            <a:r>
              <a:rPr lang="zh-CN" altLang="en-US" dirty="0"/>
              <a:t>表头字段合同预估金额 </a:t>
            </a:r>
            <a:r>
              <a:rPr lang="en-US" altLang="zh-CN" baseline="0" dirty="0"/>
              <a:t>commodity</a:t>
            </a:r>
            <a:r>
              <a:rPr lang="zh-CN" altLang="en-US" baseline="0" dirty="0"/>
              <a:t> </a:t>
            </a:r>
            <a:r>
              <a:rPr lang="en-US" altLang="zh-CN" baseline="0" dirty="0"/>
              <a:t>code</a:t>
            </a:r>
            <a:r>
              <a:rPr lang="zh-CN" altLang="en-US" baseline="0" dirty="0"/>
              <a:t> </a:t>
            </a:r>
            <a:r>
              <a:rPr lang="en-US" altLang="zh-CN" baseline="0" dirty="0"/>
              <a:t>department</a:t>
            </a:r>
            <a:r>
              <a:rPr lang="zh-CN" altLang="en-US" dirty="0"/>
              <a:t>必填</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2116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类别决议需要哪些人审批？</a:t>
            </a:r>
            <a:endParaRPr lang="en-US" altLang="zh-CN" dirty="0"/>
          </a:p>
          <a:p>
            <a:r>
              <a:rPr lang="zh-CN" altLang="en-US" dirty="0"/>
              <a:t>审批规则是否相同？</a:t>
            </a:r>
            <a:endParaRPr lang="en-US" dirty="0"/>
          </a:p>
          <a:p>
            <a:r>
              <a:rPr lang="en-US" altLang="zh-CN" dirty="0"/>
              <a:t>From</a:t>
            </a:r>
            <a:r>
              <a:rPr lang="zh-CN" altLang="en-US" dirty="0"/>
              <a:t>仅能预置审批人，通过</a:t>
            </a:r>
            <a:r>
              <a:rPr lang="en-US" altLang="zh-CN" dirty="0"/>
              <a:t>commodity</a:t>
            </a:r>
            <a:r>
              <a:rPr lang="zh-CN" altLang="en-US" dirty="0"/>
              <a:t> </a:t>
            </a:r>
            <a:r>
              <a:rPr lang="en-US" altLang="zh-CN" dirty="0"/>
              <a:t>code/department</a:t>
            </a:r>
            <a:r>
              <a:rPr lang="zh-CN" altLang="en-US" dirty="0"/>
              <a:t>配置</a:t>
            </a:r>
            <a:endParaRPr lang="en-US" altLang="zh-CN" dirty="0"/>
          </a:p>
          <a:p>
            <a:r>
              <a:rPr lang="en-US" altLang="zh-CN" dirty="0"/>
              <a:t>Form</a:t>
            </a:r>
            <a:r>
              <a:rPr lang="zh-CN" altLang="en-US" dirty="0"/>
              <a:t>一旦提交，不允许修改，仅能重新创建</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4572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3263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th-TH"/>
              <a:t>关联</a:t>
            </a:r>
            <a:r>
              <a:rPr lang="ja-JP" altLang="en-US"/>
              <a:t>公司是财务</a:t>
            </a:r>
            <a:r>
              <a:rPr lang="zh-CN" altLang="en-US" dirty="0"/>
              <a:t>，</a:t>
            </a:r>
            <a:r>
              <a:rPr lang="ja-JP" altLang="en-US"/>
              <a:t>然后是采购总监</a:t>
            </a:r>
            <a:r>
              <a:rPr lang="zh-CN" altLang="en-US" dirty="0"/>
              <a:t>，</a:t>
            </a:r>
            <a:r>
              <a:rPr lang="ja-JP" altLang="en-US"/>
              <a:t>如果其他采购总监</a:t>
            </a:r>
            <a:r>
              <a:rPr lang="zh-CN" altLang="en-US" dirty="0"/>
              <a:t>。</a:t>
            </a:r>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8269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th-TH"/>
              <a:t>需要</a:t>
            </a:r>
            <a:r>
              <a:rPr lang="ja-JP" altLang="en-US"/>
              <a:t>再看看</a:t>
            </a:r>
            <a:r>
              <a:rPr lang="en-US" altLang="zh-CN" dirty="0"/>
              <a:t>DQE</a:t>
            </a:r>
            <a:r>
              <a:rPr lang="zh-CN" altLang="en-US" dirty="0"/>
              <a:t>。</a:t>
            </a:r>
            <a:r>
              <a:rPr lang="ja-JP" altLang="en-US"/>
              <a:t>如果取消资格或者重新或者资格</a:t>
            </a:r>
            <a:r>
              <a:rPr lang="zh-CN" altLang="en-US" dirty="0"/>
              <a:t>，</a:t>
            </a:r>
            <a:r>
              <a:rPr lang="ja-JP" altLang="en-US"/>
              <a:t>需要修改对应的状态例如</a:t>
            </a:r>
            <a:r>
              <a:rPr lang="zh-CN" altLang="en-US" dirty="0"/>
              <a:t>，</a:t>
            </a:r>
            <a:r>
              <a:rPr lang="en-US" altLang="zh-CN" dirty="0"/>
              <a:t>disqualify,</a:t>
            </a:r>
            <a:r>
              <a:rPr lang="ja-JP" altLang="en-US"/>
              <a:t>则是否要改为冻结</a:t>
            </a:r>
            <a:r>
              <a:rPr lang="zh-CN" altLang="en-US" dirty="0"/>
              <a:t>，</a:t>
            </a:r>
            <a:r>
              <a:rPr lang="ja-JP" altLang="en-US"/>
              <a:t>如果是</a:t>
            </a:r>
            <a:r>
              <a:rPr lang="en-US" altLang="zh-CN" dirty="0"/>
              <a:t>qualify</a:t>
            </a:r>
            <a:r>
              <a:rPr lang="ja-JP" altLang="en-US"/>
              <a:t>是否是改自定义状态是正常</a:t>
            </a:r>
            <a:r>
              <a:rPr lang="zh-CN" altLang="en-US" dirty="0"/>
              <a:t>（</a:t>
            </a:r>
            <a:r>
              <a:rPr lang="ja-JP" altLang="en-US"/>
              <a:t>默认正常</a:t>
            </a:r>
            <a:r>
              <a:rPr lang="zh-CN" altLang="en-US" dirty="0"/>
              <a:t>）</a:t>
            </a:r>
            <a:endParaRPr lang="en-US" altLang="zh-CN" dirty="0"/>
          </a:p>
          <a:p>
            <a:r>
              <a:rPr lang="en-US" altLang="zh-CN" dirty="0"/>
              <a:t>1</a:t>
            </a:r>
            <a:r>
              <a:rPr lang="zh-CN" altLang="en-US" dirty="0"/>
              <a:t>，</a:t>
            </a:r>
            <a:r>
              <a:rPr lang="ja-JP" altLang="en-US"/>
              <a:t>合格</a:t>
            </a:r>
            <a:r>
              <a:rPr lang="zh-CN" altLang="en-US" dirty="0"/>
              <a:t>，</a:t>
            </a:r>
            <a:r>
              <a:rPr lang="ja-JP" altLang="en-US"/>
              <a:t>状态为合格</a:t>
            </a:r>
            <a:endParaRPr lang="en-US" altLang="ja-JP" dirty="0"/>
          </a:p>
          <a:p>
            <a:r>
              <a:rPr lang="en-US" altLang="zh-CN" dirty="0"/>
              <a:t>2</a:t>
            </a:r>
            <a:r>
              <a:rPr lang="zh-CN" altLang="en-US" dirty="0"/>
              <a:t>，</a:t>
            </a:r>
            <a:r>
              <a:rPr lang="ja-JP" altLang="en-US"/>
              <a:t>合格</a:t>
            </a:r>
            <a:r>
              <a:rPr lang="zh-CN" altLang="en-US" dirty="0"/>
              <a:t>，</a:t>
            </a:r>
            <a:r>
              <a:rPr lang="ja-JP" altLang="en-US"/>
              <a:t>状态改为其他任何冻结</a:t>
            </a:r>
            <a:r>
              <a:rPr lang="zh-CN" altLang="en-US" dirty="0"/>
              <a:t>，</a:t>
            </a:r>
            <a:r>
              <a:rPr lang="ja-JP" altLang="en-US"/>
              <a:t>限制性</a:t>
            </a:r>
            <a:r>
              <a:rPr lang="zh-CN" altLang="en-US" dirty="0"/>
              <a:t>，</a:t>
            </a:r>
            <a:r>
              <a:rPr lang="ja-JP" altLang="en-US"/>
              <a:t>等都是走正常流程</a:t>
            </a:r>
            <a:endParaRPr lang="en-US" altLang="ja-JP" dirty="0"/>
          </a:p>
          <a:p>
            <a:r>
              <a:rPr lang="en-US" altLang="zh-CN" dirty="0"/>
              <a:t>3</a:t>
            </a:r>
            <a:r>
              <a:rPr lang="zh-CN" altLang="en-US" dirty="0"/>
              <a:t>，</a:t>
            </a:r>
            <a:r>
              <a:rPr lang="ja-JP" altLang="en-US"/>
              <a:t>合格改为不合格</a:t>
            </a:r>
            <a:r>
              <a:rPr lang="zh-CN" altLang="en-US" dirty="0"/>
              <a:t>，</a:t>
            </a:r>
            <a:r>
              <a:rPr lang="ja-JP" altLang="en-US"/>
              <a:t>状态改为冻结</a:t>
            </a:r>
            <a:endParaRPr lang="en-US" altLang="ja-JP" dirty="0"/>
          </a:p>
          <a:p>
            <a:r>
              <a:rPr lang="en-US" altLang="zh-CN" dirty="0"/>
              <a:t>4</a:t>
            </a:r>
            <a:r>
              <a:rPr lang="zh-CN" altLang="en-US" dirty="0"/>
              <a:t>，</a:t>
            </a:r>
            <a:r>
              <a:rPr lang="ja-JP" altLang="en-US"/>
              <a:t>合格改为不合格</a:t>
            </a:r>
            <a:r>
              <a:rPr lang="zh-CN" altLang="en-US" dirty="0"/>
              <a:t>，</a:t>
            </a:r>
            <a:r>
              <a:rPr lang="ja-JP" altLang="en-US"/>
              <a:t>状态改为限制性</a:t>
            </a:r>
            <a:r>
              <a:rPr lang="zh-CN" altLang="en-US" dirty="0"/>
              <a:t>，</a:t>
            </a:r>
            <a:r>
              <a:rPr lang="ja-JP" altLang="en-US"/>
              <a:t>正常</a:t>
            </a:r>
            <a:r>
              <a:rPr lang="zh-CN" altLang="en-US" dirty="0"/>
              <a:t>。</a:t>
            </a:r>
            <a:r>
              <a:rPr lang="ja-JP" altLang="en-US"/>
              <a:t>如何处理</a:t>
            </a:r>
            <a:r>
              <a:rPr lang="zh-CN" altLang="en-US" dirty="0"/>
              <a:t>。</a:t>
            </a:r>
            <a:endParaRPr lang="en-US" altLang="zh-CN" dirty="0"/>
          </a:p>
          <a:p>
            <a:r>
              <a:rPr lang="ja-JP" altLang="en-US"/>
              <a:t>还有就是直接和间接</a:t>
            </a:r>
            <a:r>
              <a:rPr lang="zh-CN" altLang="en-US" dirty="0"/>
              <a:t>，</a:t>
            </a:r>
            <a:r>
              <a:rPr lang="ja-JP" altLang="en-US"/>
              <a:t>需要增加</a:t>
            </a:r>
            <a:r>
              <a:rPr lang="en-US" altLang="zh-CN" dirty="0"/>
              <a:t>ERP</a:t>
            </a:r>
            <a:r>
              <a:rPr lang="ja-JP" altLang="en-US"/>
              <a:t>判断</a:t>
            </a:r>
            <a:r>
              <a:rPr lang="zh-CN" altLang="en-US" dirty="0"/>
              <a:t>，</a:t>
            </a:r>
            <a:r>
              <a:rPr lang="ja-JP" altLang="en-US"/>
              <a:t>另外</a:t>
            </a:r>
            <a:r>
              <a:rPr lang="en-US" altLang="zh-CN" dirty="0"/>
              <a:t>disqualify,</a:t>
            </a:r>
            <a:r>
              <a:rPr lang="ja-JP" altLang="en-US"/>
              <a:t>和</a:t>
            </a:r>
            <a:r>
              <a:rPr lang="en-US" altLang="zh-CN" dirty="0"/>
              <a:t>Qualify</a:t>
            </a:r>
            <a:r>
              <a:rPr lang="ja-JP" altLang="en-US"/>
              <a:t>字段的状态来看</a:t>
            </a:r>
            <a:r>
              <a:rPr lang="zh-CN" altLang="en-US" dirty="0"/>
              <a:t>，</a:t>
            </a:r>
            <a:r>
              <a:rPr lang="ja-JP" altLang="en-US"/>
              <a:t>是否自定义状态变动</a:t>
            </a:r>
            <a:r>
              <a:rPr lang="zh-CN" altLang="en-US" dirty="0"/>
              <a:t>，</a:t>
            </a:r>
            <a:r>
              <a:rPr lang="ja-JP" altLang="en-US"/>
              <a:t>例如用户改为限制性使用</a:t>
            </a:r>
            <a:r>
              <a:rPr lang="zh-CN" altLang="en-US" dirty="0"/>
              <a:t>，</a:t>
            </a:r>
            <a:r>
              <a:rPr lang="ja-JP" altLang="en-US"/>
              <a:t>或者合格</a:t>
            </a:r>
            <a:r>
              <a:rPr lang="zh-CN" altLang="en-US" dirty="0"/>
              <a:t>，</a:t>
            </a:r>
            <a:endParaRPr lang="en-US" dirty="0"/>
          </a:p>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3804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69393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77812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9865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8C2C35-2B8A-446E-BEC0-FD36716C29AC}" type="slidenum">
              <a:rPr kumimoji="0" lang="de-DE"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de-DE"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45797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13" name="Date"/>
          <p:cNvSpPr>
            <a:spLocks noGrp="1"/>
          </p:cNvSpPr>
          <p:nvPr>
            <p:ph type="body" sz="quarter" idx="15" hasCustomPrompt="1"/>
          </p:nvPr>
        </p:nvSpPr>
        <p:spPr>
          <a:xfrm>
            <a:off x="251999" y="3868173"/>
            <a:ext cx="8393573" cy="184666"/>
          </a:xfrm>
        </p:spPr>
        <p:txBody>
          <a:bodyPr>
            <a:noAutofit/>
          </a:bodyPr>
          <a:lstStyle>
            <a:lvl1pPr>
              <a:spcBef>
                <a:spcPts val="0"/>
              </a:spcBef>
              <a:defRPr sz="1200"/>
            </a:lvl1pPr>
          </a:lstStyle>
          <a:p>
            <a:pPr lvl="0"/>
            <a:r>
              <a:rPr lang="en-US" dirty="0"/>
              <a:t>Month 00, 2017</a:t>
            </a:r>
          </a:p>
        </p:txBody>
      </p:sp>
      <p:sp>
        <p:nvSpPr>
          <p:cNvPr id="6" name="Speaker"/>
          <p:cNvSpPr>
            <a:spLocks noGrp="1"/>
          </p:cNvSpPr>
          <p:nvPr userDrawn="1">
            <p:ph type="subTitle" idx="1" hasCustomPrompt="1"/>
          </p:nvPr>
        </p:nvSpPr>
        <p:spPr bwMode="gray">
          <a:xfrm>
            <a:off x="251999" y="3559299"/>
            <a:ext cx="8393573" cy="276999"/>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a:t>
            </a:r>
          </a:p>
        </p:txBody>
      </p:sp>
      <p:sp>
        <p:nvSpPr>
          <p:cNvPr id="10" name="Presentation Title"/>
          <p:cNvSpPr>
            <a:spLocks noGrp="1"/>
          </p:cNvSpPr>
          <p:nvPr>
            <p:ph type="body" sz="quarter" idx="14" hasCustomPrompt="1"/>
          </p:nvPr>
        </p:nvSpPr>
        <p:spPr>
          <a:xfrm>
            <a:off x="251999" y="2437077"/>
            <a:ext cx="8393573" cy="886397"/>
          </a:xfrm>
        </p:spPr>
        <p:txBody>
          <a:bodyPr wrap="square">
            <a:noAutofit/>
          </a:bodyPr>
          <a:lstStyle>
            <a:lvl1pPr>
              <a:lnSpc>
                <a:spcPct val="90000"/>
              </a:lnSpc>
              <a:spcBef>
                <a:spcPts val="0"/>
              </a:spcBef>
              <a:defRPr sz="3200" b="1" baseline="0"/>
            </a:lvl1pPr>
          </a:lstStyle>
          <a:p>
            <a:pPr lvl="0"/>
            <a:r>
              <a:rPr lang="en-US" dirty="0"/>
              <a:t>Presentation Title </a:t>
            </a:r>
            <a:br>
              <a:rPr lang="en-US" dirty="0"/>
            </a:br>
            <a:r>
              <a:rPr lang="en-US" dirty="0"/>
              <a:t>Goes Here and Here.</a:t>
            </a:r>
          </a:p>
        </p:txBody>
      </p:sp>
      <p:grpSp>
        <p:nvGrpSpPr>
          <p:cNvPr id="2" name="Group 1"/>
          <p:cNvGrpSpPr/>
          <p:nvPr userDrawn="1"/>
        </p:nvGrpSpPr>
        <p:grpSpPr>
          <a:xfrm>
            <a:off x="9171173" y="0"/>
            <a:ext cx="3024002" cy="685599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000" y="6241747"/>
            <a:ext cx="1578462" cy="360000"/>
          </a:xfrm>
          <a:prstGeom prst="rect">
            <a:avLst/>
          </a:prstGeom>
        </p:spPr>
      </p:pic>
      <p:pic>
        <p:nvPicPr>
          <p:cNvPr id="12" name="Picture 11"/>
          <p:cNvPicPr/>
          <p:nvPr userDrawn="1"/>
        </p:nvPicPr>
        <p:blipFill rotWithShape="1">
          <a:blip r:embed="rId3">
            <a:extLst>
              <a:ext uri="{28A0092B-C50C-407E-A947-70E740481C1C}">
                <a14:useLocalDpi xmlns:a14="http://schemas.microsoft.com/office/drawing/2010/main" val="0"/>
              </a:ext>
            </a:extLst>
          </a:blip>
          <a:srcRect l="4434"/>
          <a:stretch/>
        </p:blipFill>
        <p:spPr bwMode="auto">
          <a:xfrm>
            <a:off x="251999" y="1033303"/>
            <a:ext cx="2213610" cy="628650"/>
          </a:xfrm>
          <a:prstGeom prst="rect">
            <a:avLst/>
          </a:prstGeom>
          <a:ln>
            <a:noFill/>
          </a:ln>
          <a:extLst>
            <a:ext uri="{53640926-AAD7-44D8-BBD7-CCE9431645EC}">
              <a14:shadowObscured xmlns:a14="http://schemas.microsoft.com/office/drawing/2010/main"/>
            </a:ext>
          </a:extLst>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79514" y="1187119"/>
            <a:ext cx="1646957" cy="321017"/>
          </a:xfrm>
          <a:prstGeom prst="rect">
            <a:avLst/>
          </a:prstGeom>
        </p:spPr>
      </p:pic>
    </p:spTree>
    <p:extLst>
      <p:ext uri="{BB962C8B-B14F-4D97-AF65-F5344CB8AC3E}">
        <p14:creationId xmlns:p14="http://schemas.microsoft.com/office/powerpoint/2010/main" val="752735461"/>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pic>
        <p:nvPicPr>
          <p:cNvPr id="7" name="Picture 6"/>
          <p:cNvPicPr/>
          <p:nvPr userDrawn="1"/>
        </p:nvPicPr>
        <p:blipFill rotWithShape="1">
          <a:blip r:embed="rId3">
            <a:extLst>
              <a:ext uri="{28A0092B-C50C-407E-A947-70E740481C1C}">
                <a14:useLocalDpi xmlns:a14="http://schemas.microsoft.com/office/drawing/2010/main" val="0"/>
              </a:ext>
            </a:extLst>
          </a:blip>
          <a:srcRect l="4434"/>
          <a:stretch/>
        </p:blipFill>
        <p:spPr bwMode="auto">
          <a:xfrm>
            <a:off x="4917593" y="4082218"/>
            <a:ext cx="2213610" cy="628650"/>
          </a:xfrm>
          <a:prstGeom prst="rect">
            <a:avLst/>
          </a:prstGeom>
          <a:ln>
            <a:noFill/>
          </a:ln>
          <a:extLst>
            <a:ext uri="{53640926-AAD7-44D8-BBD7-CCE9431645EC}">
              <a14:shadowObscured xmlns:a14="http://schemas.microsoft.com/office/drawing/2010/main"/>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77397" y="3363354"/>
            <a:ext cx="1646957" cy="321017"/>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Group 5"/>
          <p:cNvGrpSpPr/>
          <p:nvPr userDrawn="1"/>
        </p:nvGrpSpPr>
        <p:grpSpPr>
          <a:xfrm>
            <a:off x="0" y="0"/>
            <a:ext cx="12196800" cy="251942"/>
            <a:chOff x="0" y="0"/>
            <a:chExt cx="12196800" cy="251942"/>
          </a:xfrm>
        </p:grpSpPr>
        <p:sp>
          <p:nvSpPr>
            <p:cNvPr id="7" name="Rectangle 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Secondary Motion Band"/>
            <p:cNvGrpSpPr/>
            <p:nvPr userDrawn="1"/>
          </p:nvGrpSpPr>
          <p:grpSpPr>
            <a:xfrm>
              <a:off x="10682127" y="0"/>
              <a:ext cx="1513048" cy="251942"/>
              <a:chOff x="10682127" y="0"/>
              <a:chExt cx="1513048" cy="252000"/>
            </a:xfrm>
          </p:grpSpPr>
          <p:sp>
            <p:nvSpPr>
              <p:cNvPr id="9" name="Rectangle 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Group 5"/>
          <p:cNvGrpSpPr/>
          <p:nvPr userDrawn="1"/>
        </p:nvGrpSpPr>
        <p:grpSpPr>
          <a:xfrm>
            <a:off x="0" y="0"/>
            <a:ext cx="12196800" cy="251942"/>
            <a:chOff x="0" y="0"/>
            <a:chExt cx="12196800" cy="251942"/>
          </a:xfrm>
        </p:grpSpPr>
        <p:sp>
          <p:nvSpPr>
            <p:cNvPr id="7" name="Rectangle 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Secondary Motion Band"/>
            <p:cNvGrpSpPr/>
            <p:nvPr userDrawn="1"/>
          </p:nvGrpSpPr>
          <p:grpSpPr>
            <a:xfrm>
              <a:off x="10682127" y="0"/>
              <a:ext cx="1513048" cy="251942"/>
              <a:chOff x="10682127" y="0"/>
              <a:chExt cx="1513048" cy="252000"/>
            </a:xfrm>
          </p:grpSpPr>
          <p:sp>
            <p:nvSpPr>
              <p:cNvPr id="9" name="Rectangle 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en-US" dirty="0"/>
          </a:p>
        </p:txBody>
      </p:sp>
      <p:sp>
        <p:nvSpPr>
          <p:cNvPr id="5" name="Picture Placeholder 4"/>
          <p:cNvSpPr>
            <a:spLocks noGrp="1"/>
          </p:cNvSpPr>
          <p:nvPr>
            <p:ph type="pic" sz="quarter" idx="10"/>
          </p:nvPr>
        </p:nvSpPr>
        <p:spPr bwMode="gray">
          <a:xfrm>
            <a:off x="6208016" y="1692001"/>
            <a:ext cx="5662800" cy="4392000"/>
          </a:xfrm>
          <a:solidFill>
            <a:schemeClr val="bg1">
              <a:lumMod val="95000"/>
            </a:schemeClr>
          </a:solidFill>
        </p:spPr>
        <p:txBody>
          <a:bodyPr tIns="1543147" rtlCol="0">
            <a:noAutofit/>
          </a:bodyPr>
          <a:lstStyle>
            <a:lvl1pPr marL="0" indent="0" algn="ctr" defTabSz="1088449" rtl="0" eaLnBrk="1" latinLnBrk="0" hangingPunct="1">
              <a:spcBef>
                <a:spcPts val="1928"/>
              </a:spcBef>
              <a:buClr>
                <a:schemeClr val="accent1"/>
              </a:buClr>
              <a:buSzPct val="80000"/>
              <a:buFontTx/>
              <a:buNone/>
              <a:defRPr lang="de-DE" sz="2099" b="0" kern="1200" dirty="0">
                <a:solidFill>
                  <a:schemeClr val="tx1"/>
                </a:solidFill>
                <a:latin typeface="+mn-lt"/>
                <a:ea typeface="+mn-ea"/>
                <a:cs typeface="+mn-cs"/>
              </a:defRPr>
            </a:lvl1pPr>
          </a:lstStyle>
          <a:p>
            <a:pPr lvl="0"/>
            <a:r>
              <a:rPr lang="en-US" noProof="0" dirty="0"/>
              <a:t>Click icon to add picture</a:t>
            </a:r>
          </a:p>
        </p:txBody>
      </p:sp>
      <p:sp>
        <p:nvSpPr>
          <p:cNvPr id="7" name="Text Placeholder 6"/>
          <p:cNvSpPr>
            <a:spLocks noGrp="1"/>
          </p:cNvSpPr>
          <p:nvPr>
            <p:ph type="body" sz="quarter" idx="11"/>
          </p:nvPr>
        </p:nvSpPr>
        <p:spPr bwMode="gray">
          <a:xfrm>
            <a:off x="484188" y="1692001"/>
            <a:ext cx="5502612"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414517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60000"/>
            <a:ext cx="11185200" cy="369246"/>
          </a:xfrm>
        </p:spPr>
        <p:txBody>
          <a:bodyPr anchor="ctr" anchorCtr="0">
            <a:noAutofit/>
          </a:bodyPr>
          <a:lstStyle>
            <a:lvl1pPr>
              <a:defRPr sz="2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solidFill>
            <a:schemeClr val="tx2">
              <a:alpha val="70000"/>
            </a:schemeClr>
          </a:solid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440000"/>
            <a:ext cx="11185200" cy="369246"/>
          </a:xfrm>
        </p:spPr>
        <p:txBody>
          <a:bodyPr anchor="t" anchorCtr="0">
            <a:noAutofit/>
          </a:bodyPr>
          <a:lstStyle>
            <a:lvl1pPr>
              <a:defRPr sz="2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2" name="Rectangle 11"/>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
        <p:nvSpPr>
          <p:cNvPr id="5" name="Information_Classification"/>
          <p:cNvSpPr txBox="1"/>
          <p:nvPr userDrawn="1"/>
        </p:nvSpPr>
        <p:spPr>
          <a:xfrm>
            <a:off x="10769600" y="6623893"/>
            <a:ext cx="314189" cy="138499"/>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900" b="0" i="0" u="none" kern="0" baseline="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endParaRPr kumimoji="0" lang="en-US"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3" r:id="rId1"/>
    <p:sldLayoutId id="2147483741" r:id="rId2"/>
    <p:sldLayoutId id="2147483765" r:id="rId3"/>
    <p:sldLayoutId id="2147483767" r:id="rId4"/>
    <p:sldLayoutId id="2147483743" r:id="rId5"/>
    <p:sldLayoutId id="2147483745" r:id="rId6"/>
    <p:sldLayoutId id="2147483760" r:id="rId7"/>
    <p:sldLayoutId id="2147483768" r:id="rId8"/>
    <p:sldLayoutId id="2147483769" r:id="rId9"/>
    <p:sldLayoutId id="2147483770" r:id="rId10"/>
    <p:sldLayoutId id="2147483744" r:id="rId11"/>
    <p:sldLayoutId id="2147483757" r:id="rId12"/>
    <p:sldLayoutId id="2147483748" r:id="rId13"/>
    <p:sldLayoutId id="2147483762" r:id="rId14"/>
    <p:sldLayoutId id="2147483771" r:id="rId15"/>
    <p:sldLayoutId id="2147483763" r:id="rId16"/>
    <p:sldLayoutId id="2147483751" r:id="rId17"/>
    <p:sldLayoutId id="2147483753" r:id="rId18"/>
    <p:sldLayoutId id="2147483756" r:id="rId19"/>
    <p:sldLayoutId id="2147483740" r:id="rId20"/>
    <p:sldLayoutId id="2147483754" r:id="rId21"/>
    <p:sldLayoutId id="2147483755" r:id="rId22"/>
    <p:sldLayoutId id="2147483793"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comments" Target="../comments/commen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6430976" y="1018022"/>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61405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73185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923143"/>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埃森哲采购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17765" y="4677310"/>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远景采购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32" name="Line 6"/>
          <p:cNvSpPr>
            <a:spLocks noChangeShapeType="1"/>
          </p:cNvSpPr>
          <p:nvPr/>
        </p:nvSpPr>
        <p:spPr bwMode="gray">
          <a:xfrm>
            <a:off x="426062" y="522045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33" name="AutoShape 52"/>
          <p:cNvSpPr>
            <a:spLocks noChangeArrowheads="1"/>
          </p:cNvSpPr>
          <p:nvPr/>
        </p:nvSpPr>
        <p:spPr bwMode="gray">
          <a:xfrm>
            <a:off x="325394" y="5300049"/>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业务部门</a:t>
            </a:r>
            <a:r>
              <a:rPr lang="zh-CN" altLang="en-US" sz="1000" kern="0" dirty="0">
                <a:solidFill>
                  <a:sysClr val="windowText" lastClr="000000"/>
                </a:solidFill>
                <a:latin typeface="+mn-lt"/>
              </a:rPr>
              <a:t>（</a:t>
            </a:r>
            <a:r>
              <a:rPr lang="ja-JP" altLang="en-US" sz="1000" kern="0">
                <a:solidFill>
                  <a:sysClr val="windowText" lastClr="000000"/>
                </a:solidFill>
                <a:latin typeface="+mn-lt"/>
              </a:rPr>
              <a:t>含国外</a:t>
            </a:r>
            <a:r>
              <a:rPr lang="zh-CN" altLang="en-US" sz="1000" kern="0" dirty="0">
                <a:solidFill>
                  <a:sysClr val="windowText" lastClr="000000"/>
                </a:solidFill>
                <a:latin typeface="+mn-lt"/>
              </a:rPr>
              <a:t>）</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flipV="1">
            <a:off x="1313933" y="1286743"/>
            <a:ext cx="5028994" cy="10796"/>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659348" y="1018079"/>
            <a:ext cx="9541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供应商申请</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6519026" y="1286743"/>
            <a:ext cx="5160107" cy="29376"/>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1036438"/>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供应商注册</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6501639"/>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SLP</a:t>
            </a:r>
            <a:r>
              <a:rPr lang="zh-CN" altLang="en-US" dirty="0"/>
              <a:t> </a:t>
            </a:r>
            <a:r>
              <a:rPr lang="ja-JP" altLang="en-US"/>
              <a:t>注册更改流程</a:t>
            </a:r>
            <a:endParaRPr lang="en-SG" dirty="0"/>
          </a:p>
        </p:txBody>
      </p:sp>
      <p:sp>
        <p:nvSpPr>
          <p:cNvPr id="108" name="TextBox 107"/>
          <p:cNvSpPr txBox="1"/>
          <p:nvPr/>
        </p:nvSpPr>
        <p:spPr>
          <a:xfrm>
            <a:off x="7658568"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2446098" y="293138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供应商申请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Line Callout 1 (Border and Accent Bar) 33">
            <a:extLst>
              <a:ext uri="{FF2B5EF4-FFF2-40B4-BE49-F238E27FC236}">
                <a16:creationId xmlns:a16="http://schemas.microsoft.com/office/drawing/2014/main" id="{2F80F3D4-61C1-4D4E-A668-8C88136C0B65}"/>
              </a:ext>
            </a:extLst>
          </p:cNvPr>
          <p:cNvSpPr/>
          <p:nvPr/>
        </p:nvSpPr>
        <p:spPr bwMode="gray">
          <a:xfrm>
            <a:off x="3536681" y="5834006"/>
            <a:ext cx="1529606" cy="558967"/>
          </a:xfrm>
          <a:prstGeom prst="accentBorderCallout1">
            <a:avLst>
              <a:gd name="adj1" fmla="val 44890"/>
              <a:gd name="adj2" fmla="val -3411"/>
              <a:gd name="adj3" fmla="val 3239"/>
              <a:gd name="adj4" fmla="val -2393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指定供应商</a:t>
            </a:r>
            <a:r>
              <a:rPr lang="en-US" altLang="ja-JP"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业务部门提交给采购或者埃森哲团队</a:t>
            </a:r>
            <a:endParaRPr lang="en-US" sz="1000" kern="0" dirty="0" err="1">
              <a:solidFill>
                <a:schemeClr val="dk1"/>
              </a:solidFill>
              <a:latin typeface="+mn-lt"/>
              <a:ea typeface="Arial Unicode MS" pitchFamily="34" charset="-128"/>
              <a:cs typeface="Arial Unicode MS" pitchFamily="34" charset="-128"/>
            </a:endParaRPr>
          </a:p>
        </p:txBody>
      </p:sp>
      <p:sp>
        <p:nvSpPr>
          <p:cNvPr id="35" name="Rounded Rectangle 34">
            <a:extLst>
              <a:ext uri="{FF2B5EF4-FFF2-40B4-BE49-F238E27FC236}">
                <a16:creationId xmlns:a16="http://schemas.microsoft.com/office/drawing/2014/main" id="{986DC290-223B-F047-A7C7-F31D50CB5451}"/>
              </a:ext>
            </a:extLst>
          </p:cNvPr>
          <p:cNvSpPr/>
          <p:nvPr/>
        </p:nvSpPr>
        <p:spPr bwMode="gray">
          <a:xfrm>
            <a:off x="2437648" y="465381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提供供应商信息</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6759462" y="292407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邀请厂商注册</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Document 6">
            <a:extLst>
              <a:ext uri="{FF2B5EF4-FFF2-40B4-BE49-F238E27FC236}">
                <a16:creationId xmlns:a16="http://schemas.microsoft.com/office/drawing/2014/main" id="{4B731107-9986-1B4B-8BA7-46AC8075E659}"/>
              </a:ext>
            </a:extLst>
          </p:cNvPr>
          <p:cNvSpPr/>
          <p:nvPr/>
        </p:nvSpPr>
        <p:spPr bwMode="gray">
          <a:xfrm>
            <a:off x="6817056" y="2482452"/>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国内</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国外问卷</a:t>
            </a:r>
            <a:endParaRPr lang="en-US" sz="1000" kern="0" dirty="0" err="1">
              <a:solidFill>
                <a:schemeClr val="dk1"/>
              </a:solidFill>
              <a:latin typeface="+mn-lt"/>
              <a:ea typeface="Arial Unicode MS" pitchFamily="34" charset="-128"/>
              <a:cs typeface="Arial Unicode MS" pitchFamily="34" charset="-128"/>
            </a:endParaRPr>
          </a:p>
        </p:txBody>
      </p:sp>
      <p:sp>
        <p:nvSpPr>
          <p:cNvPr id="39" name="Rounded Rectangle 38">
            <a:extLst>
              <a:ext uri="{FF2B5EF4-FFF2-40B4-BE49-F238E27FC236}">
                <a16:creationId xmlns:a16="http://schemas.microsoft.com/office/drawing/2014/main" id="{B4ECD83F-2303-9A4C-A615-6F62C6B9BCEB}"/>
              </a:ext>
            </a:extLst>
          </p:cNvPr>
          <p:cNvSpPr/>
          <p:nvPr/>
        </p:nvSpPr>
        <p:spPr bwMode="gray">
          <a:xfrm>
            <a:off x="6752123" y="188741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供应商注册</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ounded Rectangle 39">
            <a:extLst>
              <a:ext uri="{FF2B5EF4-FFF2-40B4-BE49-F238E27FC236}">
                <a16:creationId xmlns:a16="http://schemas.microsoft.com/office/drawing/2014/main" id="{B80F9E05-8404-0D4F-A743-DEA8304D5E2A}"/>
              </a:ext>
            </a:extLst>
          </p:cNvPr>
          <p:cNvSpPr/>
          <p:nvPr/>
        </p:nvSpPr>
        <p:spPr bwMode="gray">
          <a:xfrm>
            <a:off x="7788934" y="187943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供应商完成问卷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464FD934-DFA1-144A-9B47-FDBD41978446}"/>
              </a:ext>
            </a:extLst>
          </p:cNvPr>
          <p:cNvSpPr/>
          <p:nvPr/>
        </p:nvSpPr>
        <p:spPr bwMode="gray">
          <a:xfrm>
            <a:off x="7795666" y="29336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审批注册信息</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Line Callout 1 (Accent Bar) 8">
            <a:extLst>
              <a:ext uri="{FF2B5EF4-FFF2-40B4-BE49-F238E27FC236}">
                <a16:creationId xmlns:a16="http://schemas.microsoft.com/office/drawing/2014/main" id="{7A1340A7-7D7C-A540-8A24-3F1684BD4C12}"/>
              </a:ext>
            </a:extLst>
          </p:cNvPr>
          <p:cNvSpPr/>
          <p:nvPr/>
        </p:nvSpPr>
        <p:spPr bwMode="gray">
          <a:xfrm>
            <a:off x="7410970" y="3544988"/>
            <a:ext cx="584106" cy="247284"/>
          </a:xfrm>
          <a:prstGeom prst="accentCallout1">
            <a:avLst>
              <a:gd name="adj1" fmla="val 22813"/>
              <a:gd name="adj2" fmla="val -2073"/>
              <a:gd name="adj3" fmla="val -55601"/>
              <a:gd name="adj4" fmla="val -2996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自动</a:t>
            </a:r>
            <a:endParaRPr lang="en-US" sz="1000" kern="0" dirty="0" err="1">
              <a:solidFill>
                <a:schemeClr val="dk1"/>
              </a:solidFill>
              <a:latin typeface="+mn-lt"/>
              <a:ea typeface="Arial Unicode MS" pitchFamily="34" charset="-128"/>
              <a:cs typeface="Arial Unicode MS" pitchFamily="34" charset="-128"/>
            </a:endParaRPr>
          </a:p>
        </p:txBody>
      </p:sp>
      <p:sp>
        <p:nvSpPr>
          <p:cNvPr id="44" name="Line Callout 1 (Accent Bar) 43">
            <a:extLst>
              <a:ext uri="{FF2B5EF4-FFF2-40B4-BE49-F238E27FC236}">
                <a16:creationId xmlns:a16="http://schemas.microsoft.com/office/drawing/2014/main" id="{51616B27-9D6C-E44F-BA13-D92A014E3376}"/>
              </a:ext>
            </a:extLst>
          </p:cNvPr>
          <p:cNvSpPr/>
          <p:nvPr/>
        </p:nvSpPr>
        <p:spPr bwMode="gray">
          <a:xfrm>
            <a:off x="8730197" y="1245107"/>
            <a:ext cx="1347015" cy="339175"/>
          </a:xfrm>
          <a:prstGeom prst="accentCallout1">
            <a:avLst>
              <a:gd name="adj1" fmla="val 18750"/>
              <a:gd name="adj2" fmla="val -1810"/>
              <a:gd name="adj3" fmla="val 183200"/>
              <a:gd name="adj4" fmla="val -3616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对于特别供应商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业务管理员代为注册</a:t>
            </a:r>
            <a:endParaRPr lang="en-US" sz="1000" kern="0" dirty="0" err="1">
              <a:solidFill>
                <a:schemeClr val="dk1"/>
              </a:solidFill>
              <a:latin typeface="+mn-lt"/>
              <a:ea typeface="Arial Unicode MS" pitchFamily="34" charset="-128"/>
              <a:cs typeface="Arial Unicode MS" pitchFamily="34" charset="-128"/>
            </a:endParaRPr>
          </a:p>
        </p:txBody>
      </p:sp>
      <p:sp>
        <p:nvSpPr>
          <p:cNvPr id="42" name="Rounded Rectangle 41">
            <a:extLst>
              <a:ext uri="{FF2B5EF4-FFF2-40B4-BE49-F238E27FC236}">
                <a16:creationId xmlns:a16="http://schemas.microsoft.com/office/drawing/2014/main" id="{89762275-1FD4-474F-8520-89DC961E89E3}"/>
              </a:ext>
            </a:extLst>
          </p:cNvPr>
          <p:cNvSpPr/>
          <p:nvPr/>
        </p:nvSpPr>
        <p:spPr bwMode="gray">
          <a:xfrm>
            <a:off x="9889510" y="1550249"/>
            <a:ext cx="877357"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供应商更新信息</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外部问卷</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Rounded Rectangle 44">
            <a:extLst>
              <a:ext uri="{FF2B5EF4-FFF2-40B4-BE49-F238E27FC236}">
                <a16:creationId xmlns:a16="http://schemas.microsoft.com/office/drawing/2014/main" id="{CE04D957-FE1D-C641-8977-3344DA483274}"/>
              </a:ext>
            </a:extLst>
          </p:cNvPr>
          <p:cNvSpPr/>
          <p:nvPr/>
        </p:nvSpPr>
        <p:spPr bwMode="gray">
          <a:xfrm>
            <a:off x="9911500" y="28548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埃森哲审核信息</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 name="Elbow Connector 5">
            <a:extLst>
              <a:ext uri="{FF2B5EF4-FFF2-40B4-BE49-F238E27FC236}">
                <a16:creationId xmlns:a16="http://schemas.microsoft.com/office/drawing/2014/main" id="{DA057596-1CDB-FD44-BEA9-F97149D123E9}"/>
              </a:ext>
            </a:extLst>
          </p:cNvPr>
          <p:cNvCxnSpPr>
            <a:stCxn id="40" idx="2"/>
            <a:endCxn id="41" idx="0"/>
          </p:cNvCxnSpPr>
          <p:nvPr/>
        </p:nvCxnSpPr>
        <p:spPr>
          <a:xfrm rot="16200000" flipH="1">
            <a:off x="7905224" y="2626533"/>
            <a:ext cx="607531" cy="6732"/>
          </a:xfrm>
          <a:prstGeom prst="bentConnector3">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0" name="Elbow Connector 9">
            <a:extLst>
              <a:ext uri="{FF2B5EF4-FFF2-40B4-BE49-F238E27FC236}">
                <a16:creationId xmlns:a16="http://schemas.microsoft.com/office/drawing/2014/main" id="{FA8C1DA7-D9B4-4B42-84A2-C09F3BB7C926}"/>
              </a:ext>
            </a:extLst>
          </p:cNvPr>
          <p:cNvCxnSpPr>
            <a:stCxn id="41" idx="3"/>
            <a:endCxn id="40" idx="3"/>
          </p:cNvCxnSpPr>
          <p:nvPr/>
        </p:nvCxnSpPr>
        <p:spPr>
          <a:xfrm flipH="1" flipV="1">
            <a:off x="8622312" y="2102786"/>
            <a:ext cx="6732" cy="1054227"/>
          </a:xfrm>
          <a:prstGeom prst="bentConnector3">
            <a:avLst>
              <a:gd name="adj1" fmla="val -339572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6" name="Line Callout 1 (Accent Bar) 45">
            <a:extLst>
              <a:ext uri="{FF2B5EF4-FFF2-40B4-BE49-F238E27FC236}">
                <a16:creationId xmlns:a16="http://schemas.microsoft.com/office/drawing/2014/main" id="{3DE7DE4E-7C58-CD40-975F-1B13E403CC5E}"/>
              </a:ext>
            </a:extLst>
          </p:cNvPr>
          <p:cNvSpPr/>
          <p:nvPr/>
        </p:nvSpPr>
        <p:spPr bwMode="gray">
          <a:xfrm>
            <a:off x="9186233" y="3234160"/>
            <a:ext cx="472851" cy="487148"/>
          </a:xfrm>
          <a:prstGeom prst="accentCallout1">
            <a:avLst>
              <a:gd name="adj1" fmla="val 18750"/>
              <a:gd name="adj2" fmla="val -8333"/>
              <a:gd name="adj3" fmla="val -25919"/>
              <a:gd name="adj4" fmla="val -737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继续填写内容</a:t>
            </a:r>
            <a:endParaRPr lang="en-US" sz="1000" kern="0" dirty="0" err="1">
              <a:solidFill>
                <a:schemeClr val="dk1"/>
              </a:solidFill>
              <a:latin typeface="+mn-lt"/>
              <a:ea typeface="Arial Unicode MS" pitchFamily="34" charset="-128"/>
              <a:cs typeface="Arial Unicode MS" pitchFamily="34" charset="-128"/>
            </a:endParaRPr>
          </a:p>
        </p:txBody>
      </p:sp>
      <p:cxnSp>
        <p:nvCxnSpPr>
          <p:cNvPr id="47" name="Elbow Connector 46">
            <a:extLst>
              <a:ext uri="{FF2B5EF4-FFF2-40B4-BE49-F238E27FC236}">
                <a16:creationId xmlns:a16="http://schemas.microsoft.com/office/drawing/2014/main" id="{E18E027F-1E1C-E74E-92A6-2E2EC711218E}"/>
              </a:ext>
            </a:extLst>
          </p:cNvPr>
          <p:cNvCxnSpPr>
            <a:cxnSpLocks/>
            <a:stCxn id="41" idx="2"/>
            <a:endCxn id="61" idx="1"/>
          </p:cNvCxnSpPr>
          <p:nvPr/>
        </p:nvCxnSpPr>
        <p:spPr>
          <a:xfrm rot="16200000" flipH="1">
            <a:off x="7893798" y="3698918"/>
            <a:ext cx="812138" cy="17502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2" name="Straight Arrow Connector 51">
            <a:extLst>
              <a:ext uri="{FF2B5EF4-FFF2-40B4-BE49-F238E27FC236}">
                <a16:creationId xmlns:a16="http://schemas.microsoft.com/office/drawing/2014/main" id="{831A2F0E-CFA6-9F46-9773-E3E5CCD3EEBF}"/>
              </a:ext>
            </a:extLst>
          </p:cNvPr>
          <p:cNvCxnSpPr>
            <a:cxnSpLocks/>
            <a:stCxn id="42" idx="2"/>
            <a:endCxn id="45" idx="0"/>
          </p:cNvCxnSpPr>
          <p:nvPr/>
        </p:nvCxnSpPr>
        <p:spPr>
          <a:xfrm>
            <a:off x="10328189" y="1996945"/>
            <a:ext cx="0" cy="85785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a:extLst>
              <a:ext uri="{FF2B5EF4-FFF2-40B4-BE49-F238E27FC236}">
                <a16:creationId xmlns:a16="http://schemas.microsoft.com/office/drawing/2014/main" id="{98C3478F-1464-5C4A-AA67-7D46ED9865CF}"/>
              </a:ext>
            </a:extLst>
          </p:cNvPr>
          <p:cNvCxnSpPr>
            <a:cxnSpLocks/>
            <a:stCxn id="45" idx="3"/>
            <a:endCxn id="50" idx="0"/>
          </p:cNvCxnSpPr>
          <p:nvPr/>
        </p:nvCxnSpPr>
        <p:spPr>
          <a:xfrm>
            <a:off x="10744878" y="3078150"/>
            <a:ext cx="456522" cy="47322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1" name="Terminator 60">
            <a:extLst>
              <a:ext uri="{FF2B5EF4-FFF2-40B4-BE49-F238E27FC236}">
                <a16:creationId xmlns:a16="http://schemas.microsoft.com/office/drawing/2014/main" id="{B9526E28-D122-3246-BE03-04657F12ED2B}"/>
              </a:ext>
            </a:extLst>
          </p:cNvPr>
          <p:cNvSpPr/>
          <p:nvPr/>
        </p:nvSpPr>
        <p:spPr bwMode="gray">
          <a:xfrm>
            <a:off x="8387379" y="4041623"/>
            <a:ext cx="810768"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注册结束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77" name="Straight Arrow Connector 76">
            <a:extLst>
              <a:ext uri="{FF2B5EF4-FFF2-40B4-BE49-F238E27FC236}">
                <a16:creationId xmlns:a16="http://schemas.microsoft.com/office/drawing/2014/main" id="{E1C1D083-02CA-E647-AD04-2E16B216B5AB}"/>
              </a:ext>
            </a:extLst>
          </p:cNvPr>
          <p:cNvCxnSpPr>
            <a:cxnSpLocks/>
            <a:stCxn id="2" idx="3"/>
            <a:endCxn id="38" idx="1"/>
          </p:cNvCxnSpPr>
          <p:nvPr/>
        </p:nvCxnSpPr>
        <p:spPr>
          <a:xfrm flipV="1">
            <a:off x="3279476" y="3147424"/>
            <a:ext cx="3479986" cy="73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1" name="Straight Arrow Connector 120">
            <a:extLst>
              <a:ext uri="{FF2B5EF4-FFF2-40B4-BE49-F238E27FC236}">
                <a16:creationId xmlns:a16="http://schemas.microsoft.com/office/drawing/2014/main" id="{4E1C4362-9EC1-7749-9AB9-8D2A30CF8962}"/>
              </a:ext>
            </a:extLst>
          </p:cNvPr>
          <p:cNvCxnSpPr>
            <a:cxnSpLocks/>
            <a:stCxn id="38" idx="0"/>
            <a:endCxn id="7" idx="2"/>
          </p:cNvCxnSpPr>
          <p:nvPr/>
        </p:nvCxnSpPr>
        <p:spPr>
          <a:xfrm flipV="1">
            <a:off x="7176151" y="2817396"/>
            <a:ext cx="0" cy="10668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3" name="Straight Arrow Connector 122">
            <a:extLst>
              <a:ext uri="{FF2B5EF4-FFF2-40B4-BE49-F238E27FC236}">
                <a16:creationId xmlns:a16="http://schemas.microsoft.com/office/drawing/2014/main" id="{7179EFB9-6E7B-2C4E-B299-A187B3C822F1}"/>
              </a:ext>
            </a:extLst>
          </p:cNvPr>
          <p:cNvCxnSpPr>
            <a:cxnSpLocks/>
            <a:stCxn id="7" idx="0"/>
            <a:endCxn id="39" idx="2"/>
          </p:cNvCxnSpPr>
          <p:nvPr/>
        </p:nvCxnSpPr>
        <p:spPr>
          <a:xfrm flipH="1" flipV="1">
            <a:off x="7168812" y="2334112"/>
            <a:ext cx="7339" cy="1483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7" name="Straight Arrow Connector 126">
            <a:extLst>
              <a:ext uri="{FF2B5EF4-FFF2-40B4-BE49-F238E27FC236}">
                <a16:creationId xmlns:a16="http://schemas.microsoft.com/office/drawing/2014/main" id="{B12EF97A-5D99-5544-B7B9-853CCC7FC858}"/>
              </a:ext>
            </a:extLst>
          </p:cNvPr>
          <p:cNvCxnSpPr>
            <a:cxnSpLocks/>
            <a:stCxn id="39" idx="3"/>
            <a:endCxn id="40" idx="1"/>
          </p:cNvCxnSpPr>
          <p:nvPr/>
        </p:nvCxnSpPr>
        <p:spPr>
          <a:xfrm flipV="1">
            <a:off x="7585501" y="2102786"/>
            <a:ext cx="203433" cy="797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32" name="Line 6">
            <a:extLst>
              <a:ext uri="{FF2B5EF4-FFF2-40B4-BE49-F238E27FC236}">
                <a16:creationId xmlns:a16="http://schemas.microsoft.com/office/drawing/2014/main" id="{8FD5A7DA-D540-324A-839A-4B1951DB5F08}"/>
              </a:ext>
            </a:extLst>
          </p:cNvPr>
          <p:cNvSpPr>
            <a:spLocks noChangeShapeType="1"/>
          </p:cNvSpPr>
          <p:nvPr/>
        </p:nvSpPr>
        <p:spPr bwMode="gray">
          <a:xfrm>
            <a:off x="457884" y="3887356"/>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33" name="AutoShape 52">
            <a:extLst>
              <a:ext uri="{FF2B5EF4-FFF2-40B4-BE49-F238E27FC236}">
                <a16:creationId xmlns:a16="http://schemas.microsoft.com/office/drawing/2014/main" id="{767ADF62-CF38-3044-B9BD-1B495E7A216F}"/>
              </a:ext>
            </a:extLst>
          </p:cNvPr>
          <p:cNvSpPr>
            <a:spLocks noChangeArrowheads="1"/>
          </p:cNvSpPr>
          <p:nvPr/>
        </p:nvSpPr>
        <p:spPr bwMode="gray">
          <a:xfrm>
            <a:off x="327281" y="3978034"/>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财务部门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2" name="Rounded Rectangle 71">
            <a:extLst>
              <a:ext uri="{FF2B5EF4-FFF2-40B4-BE49-F238E27FC236}">
                <a16:creationId xmlns:a16="http://schemas.microsoft.com/office/drawing/2014/main" id="{0351368B-F9BE-4D46-9632-066E9FA1D842}"/>
              </a:ext>
            </a:extLst>
          </p:cNvPr>
          <p:cNvSpPr/>
          <p:nvPr/>
        </p:nvSpPr>
        <p:spPr bwMode="gray">
          <a:xfrm>
            <a:off x="2437648" y="538731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提供供应商信息</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9" name="Straight Arrow Connector 78">
            <a:extLst>
              <a:ext uri="{FF2B5EF4-FFF2-40B4-BE49-F238E27FC236}">
                <a16:creationId xmlns:a16="http://schemas.microsoft.com/office/drawing/2014/main" id="{1078A838-4B87-5E48-9BFC-C7BC529B8CB6}"/>
              </a:ext>
            </a:extLst>
          </p:cNvPr>
          <p:cNvCxnSpPr>
            <a:cxnSpLocks/>
            <a:stCxn id="35" idx="0"/>
            <a:endCxn id="2" idx="2"/>
          </p:cNvCxnSpPr>
          <p:nvPr/>
        </p:nvCxnSpPr>
        <p:spPr>
          <a:xfrm flipV="1">
            <a:off x="2854337" y="3378076"/>
            <a:ext cx="8450" cy="127573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7" name="Straight Arrow Connector 86">
            <a:extLst>
              <a:ext uri="{FF2B5EF4-FFF2-40B4-BE49-F238E27FC236}">
                <a16:creationId xmlns:a16="http://schemas.microsoft.com/office/drawing/2014/main" id="{4AB44669-BFAE-4B45-BBB4-09ACFCD5790E}"/>
              </a:ext>
            </a:extLst>
          </p:cNvPr>
          <p:cNvCxnSpPr>
            <a:cxnSpLocks/>
            <a:stCxn id="72" idx="0"/>
            <a:endCxn id="35" idx="2"/>
          </p:cNvCxnSpPr>
          <p:nvPr/>
        </p:nvCxnSpPr>
        <p:spPr>
          <a:xfrm flipV="1">
            <a:off x="2854337" y="5100511"/>
            <a:ext cx="0" cy="28679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Terminator 49">
            <a:extLst>
              <a:ext uri="{FF2B5EF4-FFF2-40B4-BE49-F238E27FC236}">
                <a16:creationId xmlns:a16="http://schemas.microsoft.com/office/drawing/2014/main" id="{86AED47F-B311-8E43-B071-88CAC2D6EA36}"/>
              </a:ext>
            </a:extLst>
          </p:cNvPr>
          <p:cNvSpPr/>
          <p:nvPr/>
        </p:nvSpPr>
        <p:spPr bwMode="gray">
          <a:xfrm>
            <a:off x="10796016" y="3551374"/>
            <a:ext cx="810768"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注册结束</a:t>
            </a:r>
            <a:endParaRPr lang="en-US" sz="1000" kern="0" dirty="0" err="1">
              <a:solidFill>
                <a:schemeClr val="dk1"/>
              </a:solidFill>
              <a:latin typeface="+mn-lt"/>
              <a:ea typeface="Arial Unicode MS" pitchFamily="34" charset="-128"/>
              <a:cs typeface="Arial Unicode MS" pitchFamily="34" charset="-128"/>
            </a:endParaRPr>
          </a:p>
        </p:txBody>
      </p:sp>
      <p:sp>
        <p:nvSpPr>
          <p:cNvPr id="48" name="Rounded Rectangle 47">
            <a:extLst>
              <a:ext uri="{FF2B5EF4-FFF2-40B4-BE49-F238E27FC236}">
                <a16:creationId xmlns:a16="http://schemas.microsoft.com/office/drawing/2014/main" id="{0F4DFAC0-70F4-F249-A2F8-3B180F5F1995}"/>
              </a:ext>
            </a:extLst>
          </p:cNvPr>
          <p:cNvSpPr/>
          <p:nvPr/>
        </p:nvSpPr>
        <p:spPr bwMode="gray">
          <a:xfrm>
            <a:off x="9910163" y="461734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内部修改内部问卷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9" name="Straight Arrow Connector 48">
            <a:extLst>
              <a:ext uri="{FF2B5EF4-FFF2-40B4-BE49-F238E27FC236}">
                <a16:creationId xmlns:a16="http://schemas.microsoft.com/office/drawing/2014/main" id="{AD851B52-D2F5-3A47-BFC9-74D7203A2147}"/>
              </a:ext>
            </a:extLst>
          </p:cNvPr>
          <p:cNvCxnSpPr>
            <a:cxnSpLocks/>
            <a:stCxn id="48" idx="0"/>
            <a:endCxn id="45" idx="2"/>
          </p:cNvCxnSpPr>
          <p:nvPr/>
        </p:nvCxnSpPr>
        <p:spPr>
          <a:xfrm flipV="1">
            <a:off x="10326852" y="3301498"/>
            <a:ext cx="1337" cy="131584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7" name="Document 56">
            <a:extLst>
              <a:ext uri="{FF2B5EF4-FFF2-40B4-BE49-F238E27FC236}">
                <a16:creationId xmlns:a16="http://schemas.microsoft.com/office/drawing/2014/main" id="{DC663522-9DC9-4E4A-AFEC-89D2F52D9538}"/>
              </a:ext>
            </a:extLst>
          </p:cNvPr>
          <p:cNvSpPr/>
          <p:nvPr/>
        </p:nvSpPr>
        <p:spPr bwMode="gray">
          <a:xfrm>
            <a:off x="5501754" y="2993482"/>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国内</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国外问卷</a:t>
            </a:r>
            <a:endParaRPr lang="en-US" sz="1000" kern="0" dirty="0" err="1">
              <a:solidFill>
                <a:schemeClr val="dk1"/>
              </a:solidFill>
              <a:latin typeface="+mn-lt"/>
              <a:ea typeface="Arial Unicode MS" pitchFamily="34" charset="-128"/>
              <a:cs typeface="Arial Unicode MS" pitchFamily="34" charset="-128"/>
            </a:endParaRPr>
          </a:p>
        </p:txBody>
      </p:sp>
      <p:sp>
        <p:nvSpPr>
          <p:cNvPr id="64" name="Line Callout 1 (Accent Bar) 63">
            <a:extLst>
              <a:ext uri="{FF2B5EF4-FFF2-40B4-BE49-F238E27FC236}">
                <a16:creationId xmlns:a16="http://schemas.microsoft.com/office/drawing/2014/main" id="{56233F64-C4C2-DB47-9D8C-CE0732200CA7}"/>
              </a:ext>
            </a:extLst>
          </p:cNvPr>
          <p:cNvSpPr/>
          <p:nvPr/>
        </p:nvSpPr>
        <p:spPr bwMode="gray">
          <a:xfrm flipH="1">
            <a:off x="4701868" y="1427620"/>
            <a:ext cx="1518076" cy="339175"/>
          </a:xfrm>
          <a:prstGeom prst="accentCallout1">
            <a:avLst>
              <a:gd name="adj1" fmla="val 18750"/>
              <a:gd name="adj2" fmla="val -1810"/>
              <a:gd name="adj3" fmla="val 186410"/>
              <a:gd name="adj4" fmla="val -332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供应商选择区域来决定填写的问题</a:t>
            </a:r>
            <a:endParaRPr lang="en-US" sz="1000" kern="0" dirty="0" err="1">
              <a:solidFill>
                <a:schemeClr val="dk1"/>
              </a:solidFill>
              <a:latin typeface="+mn-lt"/>
              <a:ea typeface="Arial Unicode MS" pitchFamily="34" charset="-128"/>
              <a:cs typeface="Arial Unicode MS" pitchFamily="34" charset="-128"/>
            </a:endParaRPr>
          </a:p>
        </p:txBody>
      </p:sp>
      <p:sp>
        <p:nvSpPr>
          <p:cNvPr id="51" name="Line Callout 1 (Accent Bar) 50">
            <a:extLst>
              <a:ext uri="{FF2B5EF4-FFF2-40B4-BE49-F238E27FC236}">
                <a16:creationId xmlns:a16="http://schemas.microsoft.com/office/drawing/2014/main" id="{83517996-8786-B741-9B11-82A0E834C2DD}"/>
              </a:ext>
            </a:extLst>
          </p:cNvPr>
          <p:cNvSpPr/>
          <p:nvPr/>
        </p:nvSpPr>
        <p:spPr bwMode="gray">
          <a:xfrm>
            <a:off x="8550380" y="3707181"/>
            <a:ext cx="424689" cy="161616"/>
          </a:xfrm>
          <a:prstGeom prst="accentCallout1">
            <a:avLst>
              <a:gd name="adj1" fmla="val 18750"/>
              <a:gd name="adj2" fmla="val -8333"/>
              <a:gd name="adj3" fmla="val -25919"/>
              <a:gd name="adj4" fmla="val -737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OK</a:t>
            </a:r>
            <a:endParaRPr lang="en-US" sz="1000" kern="0" dirty="0">
              <a:solidFill>
                <a:schemeClr val="dk1"/>
              </a:solidFill>
              <a:latin typeface="+mn-lt"/>
              <a:ea typeface="Arial Unicode MS" pitchFamily="34" charset="-128"/>
              <a:cs typeface="Arial Unicode MS" pitchFamily="34" charset="-128"/>
            </a:endParaRPr>
          </a:p>
        </p:txBody>
      </p:sp>
      <p:sp>
        <p:nvSpPr>
          <p:cNvPr id="53" name="Line Callout 1 (Accent Bar) 52">
            <a:extLst>
              <a:ext uri="{FF2B5EF4-FFF2-40B4-BE49-F238E27FC236}">
                <a16:creationId xmlns:a16="http://schemas.microsoft.com/office/drawing/2014/main" id="{C1F4F68A-D32C-004D-87D5-A30734C12920}"/>
              </a:ext>
            </a:extLst>
          </p:cNvPr>
          <p:cNvSpPr/>
          <p:nvPr/>
        </p:nvSpPr>
        <p:spPr bwMode="gray">
          <a:xfrm>
            <a:off x="11315539" y="2154513"/>
            <a:ext cx="611479" cy="466528"/>
          </a:xfrm>
          <a:prstGeom prst="accentCallout1">
            <a:avLst>
              <a:gd name="adj1" fmla="val 18750"/>
              <a:gd name="adj2" fmla="val -8333"/>
              <a:gd name="adj3" fmla="val -9349"/>
              <a:gd name="adj4" fmla="val -5402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r>
              <a:rPr lang="zh-CN" altLang="en-US" sz="1000" kern="0" dirty="0">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继续填写内容</a:t>
            </a:r>
            <a:endParaRPr lang="en-US" sz="1000" kern="0" dirty="0" err="1">
              <a:solidFill>
                <a:schemeClr val="dk1"/>
              </a:solidFill>
              <a:latin typeface="+mn-lt"/>
              <a:ea typeface="Arial Unicode MS" pitchFamily="34" charset="-128"/>
              <a:cs typeface="Arial Unicode MS" pitchFamily="34" charset="-128"/>
            </a:endParaRPr>
          </a:p>
        </p:txBody>
      </p:sp>
      <p:sp>
        <p:nvSpPr>
          <p:cNvPr id="58" name="Line Callout 1 (Accent Bar) 57">
            <a:extLst>
              <a:ext uri="{FF2B5EF4-FFF2-40B4-BE49-F238E27FC236}">
                <a16:creationId xmlns:a16="http://schemas.microsoft.com/office/drawing/2014/main" id="{C0B111AD-CB34-214D-831F-F8EA245A38F6}"/>
              </a:ext>
            </a:extLst>
          </p:cNvPr>
          <p:cNvSpPr/>
          <p:nvPr/>
        </p:nvSpPr>
        <p:spPr bwMode="gray">
          <a:xfrm>
            <a:off x="11502329" y="3236759"/>
            <a:ext cx="424689" cy="161616"/>
          </a:xfrm>
          <a:prstGeom prst="accentCallout1">
            <a:avLst>
              <a:gd name="adj1" fmla="val 18750"/>
              <a:gd name="adj2" fmla="val -8333"/>
              <a:gd name="adj3" fmla="val -25919"/>
              <a:gd name="adj4" fmla="val -737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OK</a:t>
            </a:r>
            <a:endParaRPr lang="en-US" sz="1000" kern="0" dirty="0">
              <a:solidFill>
                <a:schemeClr val="dk1"/>
              </a:solidFill>
              <a:latin typeface="+mn-lt"/>
              <a:ea typeface="Arial Unicode MS" pitchFamily="34" charset="-128"/>
              <a:cs typeface="Arial Unicode MS" pitchFamily="34" charset="-128"/>
            </a:endParaRPr>
          </a:p>
        </p:txBody>
      </p:sp>
      <p:cxnSp>
        <p:nvCxnSpPr>
          <p:cNvPr id="59" name="Elbow Connector 58">
            <a:extLst>
              <a:ext uri="{FF2B5EF4-FFF2-40B4-BE49-F238E27FC236}">
                <a16:creationId xmlns:a16="http://schemas.microsoft.com/office/drawing/2014/main" id="{A799F938-A2A7-9744-A8B6-C8BABC063E32}"/>
              </a:ext>
            </a:extLst>
          </p:cNvPr>
          <p:cNvCxnSpPr>
            <a:cxnSpLocks/>
            <a:endCxn id="42" idx="3"/>
          </p:cNvCxnSpPr>
          <p:nvPr/>
        </p:nvCxnSpPr>
        <p:spPr>
          <a:xfrm rot="5400000" flipH="1" flipV="1">
            <a:off x="10114489" y="2210603"/>
            <a:ext cx="1089384" cy="215372"/>
          </a:xfrm>
          <a:prstGeom prst="bentConnector4">
            <a:avLst>
              <a:gd name="adj1" fmla="val 39749"/>
              <a:gd name="adj2" fmla="val 20614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7359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5140045"/>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98183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2560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528689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0331467"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896237" y="1020757"/>
            <a:ext cx="20874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Qualify</a:t>
            </a:r>
            <a:r>
              <a:rPr kumimoji="0" lang="ja-JP" altLang="en-US" sz="1200" b="1" i="0" u="none" strike="noStrike" kern="0" cap="none" spc="0" normalizeH="0" baseline="0" noProof="0">
                <a:ln>
                  <a:noFill/>
                </a:ln>
                <a:solidFill>
                  <a:sysClr val="windowText" lastClr="000000"/>
                </a:solidFill>
                <a:effectLst/>
                <a:uLnTx/>
                <a:uFillTx/>
              </a:rPr>
              <a:t>供应商状态变动集成</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a:xfrm>
            <a:off x="504001" y="504000"/>
            <a:ext cx="11186476" cy="369332"/>
          </a:xfrm>
        </p:spPr>
        <p:txBody>
          <a:bodyPr/>
          <a:lstStyle/>
          <a:p>
            <a:r>
              <a:rPr lang="ja-JP" altLang="en-US"/>
              <a:t>场景</a:t>
            </a:r>
            <a:r>
              <a:rPr lang="en-US" altLang="zh-CN" dirty="0"/>
              <a:t>2</a:t>
            </a:r>
            <a:r>
              <a:rPr lang="zh-CN" altLang="en-US" dirty="0"/>
              <a:t>：</a:t>
            </a:r>
            <a:r>
              <a:rPr lang="en-US" altLang="zh-CN" dirty="0"/>
              <a:t>Disq</a:t>
            </a:r>
            <a:r>
              <a:rPr lang="en-US" altLang="ja-JP" dirty="0"/>
              <a:t>u</a:t>
            </a:r>
            <a:r>
              <a:rPr lang="en-US" altLang="zh-CN" dirty="0"/>
              <a:t>alify</a:t>
            </a:r>
            <a:r>
              <a:rPr lang="zh-CN" altLang="en-US" dirty="0"/>
              <a:t> </a:t>
            </a:r>
            <a:r>
              <a:rPr lang="ja-JP" altLang="en-US"/>
              <a:t>下不合格子状态变动集成</a:t>
            </a:r>
            <a:r>
              <a:rPr lang="zh-CN" altLang="en-US" dirty="0"/>
              <a:t> </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53" name="Rounded Rectangle 52">
            <a:extLst>
              <a:ext uri="{FF2B5EF4-FFF2-40B4-BE49-F238E27FC236}">
                <a16:creationId xmlns:a16="http://schemas.microsoft.com/office/drawing/2014/main" id="{E8BDD9F8-E694-C54F-88F2-61B24EAA91DF}"/>
              </a:ext>
            </a:extLst>
          </p:cNvPr>
          <p:cNvSpPr/>
          <p:nvPr/>
        </p:nvSpPr>
        <p:spPr bwMode="gray">
          <a:xfrm>
            <a:off x="3183178" y="23797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变为黑名单</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Rounded Rectangle 60">
            <a:extLst>
              <a:ext uri="{FF2B5EF4-FFF2-40B4-BE49-F238E27FC236}">
                <a16:creationId xmlns:a16="http://schemas.microsoft.com/office/drawing/2014/main" id="{0F6C2F52-E560-1B46-8C83-E6EB7BDA5A4E}"/>
              </a:ext>
            </a:extLst>
          </p:cNvPr>
          <p:cNvSpPr/>
          <p:nvPr/>
        </p:nvSpPr>
        <p:spPr bwMode="gray">
          <a:xfrm>
            <a:off x="6805309" y="24229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变为限制新业务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ounded Rectangle 65">
            <a:extLst>
              <a:ext uri="{FF2B5EF4-FFF2-40B4-BE49-F238E27FC236}">
                <a16:creationId xmlns:a16="http://schemas.microsoft.com/office/drawing/2014/main" id="{97A276CC-359F-9F4A-8996-9CA0BCC214BB}"/>
              </a:ext>
            </a:extLst>
          </p:cNvPr>
          <p:cNvSpPr/>
          <p:nvPr/>
        </p:nvSpPr>
        <p:spPr bwMode="gray">
          <a:xfrm>
            <a:off x="3183178" y="53337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0" name="Rounded Rectangle 69">
            <a:extLst>
              <a:ext uri="{FF2B5EF4-FFF2-40B4-BE49-F238E27FC236}">
                <a16:creationId xmlns:a16="http://schemas.microsoft.com/office/drawing/2014/main" id="{728A7FEF-08DF-A746-A72B-EC86C0F18A4C}"/>
              </a:ext>
            </a:extLst>
          </p:cNvPr>
          <p:cNvSpPr/>
          <p:nvPr/>
        </p:nvSpPr>
        <p:spPr bwMode="gray">
          <a:xfrm>
            <a:off x="3183178" y="359221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供应商状态</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黑名单</a:t>
            </a:r>
            <a:r>
              <a:rPr lang="en-US" altLang="zh-CN"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ounded Rectangle 70">
            <a:extLst>
              <a:ext uri="{FF2B5EF4-FFF2-40B4-BE49-F238E27FC236}">
                <a16:creationId xmlns:a16="http://schemas.microsoft.com/office/drawing/2014/main" id="{75C8DB96-FA5E-B744-AA97-78B4E9D4397F}"/>
              </a:ext>
            </a:extLst>
          </p:cNvPr>
          <p:cNvSpPr/>
          <p:nvPr/>
        </p:nvSpPr>
        <p:spPr bwMode="gray">
          <a:xfrm>
            <a:off x="6805309" y="340759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限制新业务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5" name="Straight Arrow Connector 64">
            <a:extLst>
              <a:ext uri="{FF2B5EF4-FFF2-40B4-BE49-F238E27FC236}">
                <a16:creationId xmlns:a16="http://schemas.microsoft.com/office/drawing/2014/main" id="{160D7BF2-C5E1-9244-B257-A14160439002}"/>
              </a:ext>
            </a:extLst>
          </p:cNvPr>
          <p:cNvCxnSpPr>
            <a:cxnSpLocks/>
            <a:stCxn id="53" idx="2"/>
            <a:endCxn id="70" idx="0"/>
          </p:cNvCxnSpPr>
          <p:nvPr/>
        </p:nvCxnSpPr>
        <p:spPr>
          <a:xfrm>
            <a:off x="3599867" y="2826420"/>
            <a:ext cx="0" cy="76579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7" name="Straight Arrow Connector 66">
            <a:extLst>
              <a:ext uri="{FF2B5EF4-FFF2-40B4-BE49-F238E27FC236}">
                <a16:creationId xmlns:a16="http://schemas.microsoft.com/office/drawing/2014/main" id="{8C612F6B-6A84-8940-ACD2-73BD9DF2B19D}"/>
              </a:ext>
            </a:extLst>
          </p:cNvPr>
          <p:cNvCxnSpPr>
            <a:cxnSpLocks/>
            <a:stCxn id="61" idx="2"/>
            <a:endCxn id="71" idx="0"/>
          </p:cNvCxnSpPr>
          <p:nvPr/>
        </p:nvCxnSpPr>
        <p:spPr>
          <a:xfrm>
            <a:off x="7221998" y="2869689"/>
            <a:ext cx="0" cy="53790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2" name="Rounded Rectangle 91">
            <a:extLst>
              <a:ext uri="{FF2B5EF4-FFF2-40B4-BE49-F238E27FC236}">
                <a16:creationId xmlns:a16="http://schemas.microsoft.com/office/drawing/2014/main" id="{9AA094CB-01FD-B846-B2FC-0AC2139675AC}"/>
              </a:ext>
            </a:extLst>
          </p:cNvPr>
          <p:cNvSpPr/>
          <p:nvPr/>
        </p:nvSpPr>
        <p:spPr bwMode="gray">
          <a:xfrm>
            <a:off x="4210008" y="237647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加黑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Rounded Rectangle 92">
            <a:extLst>
              <a:ext uri="{FF2B5EF4-FFF2-40B4-BE49-F238E27FC236}">
                <a16:creationId xmlns:a16="http://schemas.microsoft.com/office/drawing/2014/main" id="{5D32A6ED-7824-AB4E-B64B-B437F5D16955}"/>
              </a:ext>
            </a:extLst>
          </p:cNvPr>
          <p:cNvSpPr/>
          <p:nvPr/>
        </p:nvSpPr>
        <p:spPr bwMode="gray">
          <a:xfrm>
            <a:off x="4157696" y="3230237"/>
            <a:ext cx="946661"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前缀过滤更新</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419C0225-5E9E-F545-9A99-B72245B1C454}"/>
              </a:ext>
            </a:extLst>
          </p:cNvPr>
          <p:cNvCxnSpPr>
            <a:cxnSpLocks/>
            <a:stCxn id="92" idx="2"/>
            <a:endCxn id="93" idx="0"/>
          </p:cNvCxnSpPr>
          <p:nvPr/>
        </p:nvCxnSpPr>
        <p:spPr>
          <a:xfrm>
            <a:off x="4626697" y="2823169"/>
            <a:ext cx="4330" cy="40706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9" name="Straight Arrow Connector 98">
            <a:extLst>
              <a:ext uri="{FF2B5EF4-FFF2-40B4-BE49-F238E27FC236}">
                <a16:creationId xmlns:a16="http://schemas.microsoft.com/office/drawing/2014/main" id="{5E29439A-A2D3-1B48-81D9-7F7179936E6C}"/>
              </a:ext>
            </a:extLst>
          </p:cNvPr>
          <p:cNvCxnSpPr>
            <a:cxnSpLocks/>
            <a:stCxn id="70" idx="2"/>
            <a:endCxn id="66" idx="0"/>
          </p:cNvCxnSpPr>
          <p:nvPr/>
        </p:nvCxnSpPr>
        <p:spPr>
          <a:xfrm>
            <a:off x="3599867" y="4038907"/>
            <a:ext cx="0" cy="12948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2" name="Straight Arrow Connector 101">
            <a:extLst>
              <a:ext uri="{FF2B5EF4-FFF2-40B4-BE49-F238E27FC236}">
                <a16:creationId xmlns:a16="http://schemas.microsoft.com/office/drawing/2014/main" id="{699DC88C-0AAE-0149-B7C7-0A47D83E99E4}"/>
              </a:ext>
            </a:extLst>
          </p:cNvPr>
          <p:cNvCxnSpPr>
            <a:cxnSpLocks/>
            <a:stCxn id="53" idx="3"/>
            <a:endCxn id="92" idx="1"/>
          </p:cNvCxnSpPr>
          <p:nvPr/>
        </p:nvCxnSpPr>
        <p:spPr>
          <a:xfrm flipV="1">
            <a:off x="4016556" y="2599821"/>
            <a:ext cx="193452" cy="325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9" name="Rounded Rectangle 78">
            <a:extLst>
              <a:ext uri="{FF2B5EF4-FFF2-40B4-BE49-F238E27FC236}">
                <a16:creationId xmlns:a16="http://schemas.microsoft.com/office/drawing/2014/main" id="{755B38FC-7F88-1B49-9922-A1990E43C77B}"/>
              </a:ext>
            </a:extLst>
          </p:cNvPr>
          <p:cNvSpPr/>
          <p:nvPr/>
        </p:nvSpPr>
        <p:spPr bwMode="gray">
          <a:xfrm>
            <a:off x="1898683" y="238205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限制新业务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0" name="Straight Arrow Connector 79">
            <a:extLst>
              <a:ext uri="{FF2B5EF4-FFF2-40B4-BE49-F238E27FC236}">
                <a16:creationId xmlns:a16="http://schemas.microsoft.com/office/drawing/2014/main" id="{B218E883-AECE-1143-ABEB-5C39F43823CC}"/>
              </a:ext>
            </a:extLst>
          </p:cNvPr>
          <p:cNvCxnSpPr>
            <a:cxnSpLocks/>
            <a:stCxn id="79" idx="3"/>
            <a:endCxn id="53" idx="1"/>
          </p:cNvCxnSpPr>
          <p:nvPr/>
        </p:nvCxnSpPr>
        <p:spPr>
          <a:xfrm flipV="1">
            <a:off x="2732061" y="2603072"/>
            <a:ext cx="451117" cy="232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1" name="Rounded Rectangle 80">
            <a:extLst>
              <a:ext uri="{FF2B5EF4-FFF2-40B4-BE49-F238E27FC236}">
                <a16:creationId xmlns:a16="http://schemas.microsoft.com/office/drawing/2014/main" id="{237AF794-955B-344D-B075-55371E8E3570}"/>
              </a:ext>
            </a:extLst>
          </p:cNvPr>
          <p:cNvSpPr/>
          <p:nvPr/>
        </p:nvSpPr>
        <p:spPr bwMode="gray">
          <a:xfrm>
            <a:off x="5692705" y="24195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黑名单</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3" name="Straight Arrow Connector 82">
            <a:extLst>
              <a:ext uri="{FF2B5EF4-FFF2-40B4-BE49-F238E27FC236}">
                <a16:creationId xmlns:a16="http://schemas.microsoft.com/office/drawing/2014/main" id="{A45C8738-469C-5443-B3AA-76B8DDD1E6FB}"/>
              </a:ext>
            </a:extLst>
          </p:cNvPr>
          <p:cNvCxnSpPr>
            <a:cxnSpLocks/>
            <a:stCxn id="81" idx="3"/>
            <a:endCxn id="61" idx="1"/>
          </p:cNvCxnSpPr>
          <p:nvPr/>
        </p:nvCxnSpPr>
        <p:spPr>
          <a:xfrm>
            <a:off x="6526083" y="2642850"/>
            <a:ext cx="279226" cy="349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5" name="Rounded Rectangle 104">
            <a:extLst>
              <a:ext uri="{FF2B5EF4-FFF2-40B4-BE49-F238E27FC236}">
                <a16:creationId xmlns:a16="http://schemas.microsoft.com/office/drawing/2014/main" id="{6B910C18-778C-4E45-A0F3-0DD845EDA700}"/>
              </a:ext>
            </a:extLst>
          </p:cNvPr>
          <p:cNvSpPr/>
          <p:nvPr/>
        </p:nvSpPr>
        <p:spPr bwMode="gray">
          <a:xfrm>
            <a:off x="7805294" y="242716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加限</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6" name="Straight Arrow Connector 105">
            <a:extLst>
              <a:ext uri="{FF2B5EF4-FFF2-40B4-BE49-F238E27FC236}">
                <a16:creationId xmlns:a16="http://schemas.microsoft.com/office/drawing/2014/main" id="{B57FC5DE-7EB9-8D47-9669-A394BD8240AF}"/>
              </a:ext>
            </a:extLst>
          </p:cNvPr>
          <p:cNvCxnSpPr>
            <a:cxnSpLocks/>
            <a:stCxn id="61" idx="3"/>
            <a:endCxn id="105" idx="1"/>
          </p:cNvCxnSpPr>
          <p:nvPr/>
        </p:nvCxnSpPr>
        <p:spPr>
          <a:xfrm>
            <a:off x="7638687" y="2646341"/>
            <a:ext cx="166607" cy="417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7" name="Rounded Rectangle 106">
            <a:extLst>
              <a:ext uri="{FF2B5EF4-FFF2-40B4-BE49-F238E27FC236}">
                <a16:creationId xmlns:a16="http://schemas.microsoft.com/office/drawing/2014/main" id="{8C1A41CA-80A9-E04A-B45D-B079E349466B}"/>
              </a:ext>
            </a:extLst>
          </p:cNvPr>
          <p:cNvSpPr/>
          <p:nvPr/>
        </p:nvSpPr>
        <p:spPr bwMode="gray">
          <a:xfrm>
            <a:off x="7756521" y="3407598"/>
            <a:ext cx="946661"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前缀过滤更新</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9" name="Straight Arrow Connector 108">
            <a:extLst>
              <a:ext uri="{FF2B5EF4-FFF2-40B4-BE49-F238E27FC236}">
                <a16:creationId xmlns:a16="http://schemas.microsoft.com/office/drawing/2014/main" id="{B0D5E6B3-C529-974D-AA85-725F7AECBBB8}"/>
              </a:ext>
            </a:extLst>
          </p:cNvPr>
          <p:cNvCxnSpPr>
            <a:cxnSpLocks/>
            <a:stCxn id="105" idx="2"/>
            <a:endCxn id="107" idx="0"/>
          </p:cNvCxnSpPr>
          <p:nvPr/>
        </p:nvCxnSpPr>
        <p:spPr>
          <a:xfrm>
            <a:off x="8221983" y="2873862"/>
            <a:ext cx="7869" cy="5337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13" name="Rounded Rectangle 112">
            <a:extLst>
              <a:ext uri="{FF2B5EF4-FFF2-40B4-BE49-F238E27FC236}">
                <a16:creationId xmlns:a16="http://schemas.microsoft.com/office/drawing/2014/main" id="{C8BF4558-852C-9E4D-9444-B25551986CB7}"/>
              </a:ext>
            </a:extLst>
          </p:cNvPr>
          <p:cNvSpPr/>
          <p:nvPr/>
        </p:nvSpPr>
        <p:spPr bwMode="gray">
          <a:xfrm>
            <a:off x="1314233" y="145977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Disqualify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5" name="Rounded Rectangle 114">
            <a:extLst>
              <a:ext uri="{FF2B5EF4-FFF2-40B4-BE49-F238E27FC236}">
                <a16:creationId xmlns:a16="http://schemas.microsoft.com/office/drawing/2014/main" id="{7F22857E-EBD2-3042-B4D3-62D392F8E3A7}"/>
              </a:ext>
            </a:extLst>
          </p:cNvPr>
          <p:cNvSpPr/>
          <p:nvPr/>
        </p:nvSpPr>
        <p:spPr bwMode="gray">
          <a:xfrm>
            <a:off x="2616017" y="1454810"/>
            <a:ext cx="987154"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更改不合格子状态字段</a:t>
            </a:r>
            <a:endParaRPr lang="en-US" sz="1000" kern="0" dirty="0" err="1">
              <a:ea typeface="Arial Unicode MS" pitchFamily="34" charset="-128"/>
              <a:cs typeface="Arial Unicode MS" pitchFamily="34" charset="-128"/>
            </a:endParaRPr>
          </a:p>
        </p:txBody>
      </p:sp>
      <p:cxnSp>
        <p:nvCxnSpPr>
          <p:cNvPr id="116" name="Straight Arrow Connector 115">
            <a:extLst>
              <a:ext uri="{FF2B5EF4-FFF2-40B4-BE49-F238E27FC236}">
                <a16:creationId xmlns:a16="http://schemas.microsoft.com/office/drawing/2014/main" id="{651D1D54-C87F-3841-9A1E-9BC17975A8AF}"/>
              </a:ext>
            </a:extLst>
          </p:cNvPr>
          <p:cNvCxnSpPr>
            <a:cxnSpLocks/>
            <a:stCxn id="113" idx="3"/>
            <a:endCxn id="115" idx="1"/>
          </p:cNvCxnSpPr>
          <p:nvPr/>
        </p:nvCxnSpPr>
        <p:spPr>
          <a:xfrm flipV="1">
            <a:off x="2147611" y="1678158"/>
            <a:ext cx="468406" cy="49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18" name="Rounded Rectangle 117">
            <a:extLst>
              <a:ext uri="{FF2B5EF4-FFF2-40B4-BE49-F238E27FC236}">
                <a16:creationId xmlns:a16="http://schemas.microsoft.com/office/drawing/2014/main" id="{288A7DA7-8BF0-B140-9C93-D931A328ADA9}"/>
              </a:ext>
            </a:extLst>
          </p:cNvPr>
          <p:cNvSpPr/>
          <p:nvPr/>
        </p:nvSpPr>
        <p:spPr bwMode="gray">
          <a:xfrm>
            <a:off x="9868425" y="346016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N</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9" name="Rounded Rectangle 118">
            <a:extLst>
              <a:ext uri="{FF2B5EF4-FFF2-40B4-BE49-F238E27FC236}">
                <a16:creationId xmlns:a16="http://schemas.microsoft.com/office/drawing/2014/main" id="{ACC952CA-35E1-DD47-AD3E-67464D41F9DE}"/>
              </a:ext>
            </a:extLst>
          </p:cNvPr>
          <p:cNvSpPr/>
          <p:nvPr/>
        </p:nvSpPr>
        <p:spPr bwMode="gray">
          <a:xfrm>
            <a:off x="9868425" y="207605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N</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23" name="Straight Arrow Connector 122">
            <a:extLst>
              <a:ext uri="{FF2B5EF4-FFF2-40B4-BE49-F238E27FC236}">
                <a16:creationId xmlns:a16="http://schemas.microsoft.com/office/drawing/2014/main" id="{E2105B71-5900-864C-8B7F-A308C6DE6D33}"/>
              </a:ext>
            </a:extLst>
          </p:cNvPr>
          <p:cNvCxnSpPr>
            <a:cxnSpLocks/>
            <a:stCxn id="119" idx="2"/>
            <a:endCxn id="118" idx="0"/>
          </p:cNvCxnSpPr>
          <p:nvPr/>
        </p:nvCxnSpPr>
        <p:spPr>
          <a:xfrm>
            <a:off x="10285114" y="2522750"/>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4" name="Line Callout 1 (Border and Accent Bar) 123">
            <a:extLst>
              <a:ext uri="{FF2B5EF4-FFF2-40B4-BE49-F238E27FC236}">
                <a16:creationId xmlns:a16="http://schemas.microsoft.com/office/drawing/2014/main" id="{E4AF5C06-61A1-6C45-A048-A33A8229B31F}"/>
              </a:ext>
            </a:extLst>
          </p:cNvPr>
          <p:cNvSpPr/>
          <p:nvPr/>
        </p:nvSpPr>
        <p:spPr bwMode="gray">
          <a:xfrm>
            <a:off x="7124798" y="4437400"/>
            <a:ext cx="2721776" cy="860381"/>
          </a:xfrm>
          <a:prstGeom prst="accentBorderCallout1">
            <a:avLst>
              <a:gd name="adj1" fmla="val 41909"/>
              <a:gd name="adj2" fmla="val 102421"/>
              <a:gd name="adj3" fmla="val -56151"/>
              <a:gd name="adj4" fmla="val 11582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3</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不合格子状态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N,</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仅不合格子状态生效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560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551434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300624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384981"/>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9" y="5672223"/>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112" name="Straight Arrow Connector 111"/>
          <p:cNvCxnSpPr>
            <a:cxnSpLocks/>
          </p:cNvCxnSpPr>
          <p:nvPr/>
        </p:nvCxnSpPr>
        <p:spPr bwMode="gray">
          <a:xfrm flipV="1">
            <a:off x="426062" y="1336217"/>
            <a:ext cx="11253071" cy="2487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88" name="Line 6"/>
          <p:cNvSpPr>
            <a:spLocks noChangeShapeType="1"/>
          </p:cNvSpPr>
          <p:nvPr/>
        </p:nvSpPr>
        <p:spPr bwMode="gray">
          <a:xfrm>
            <a:off x="426062" y="6431080"/>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a:xfrm>
            <a:off x="504001" y="504000"/>
            <a:ext cx="11186476" cy="369332"/>
          </a:xfrm>
        </p:spPr>
        <p:txBody>
          <a:bodyPr/>
          <a:lstStyle/>
          <a:p>
            <a:r>
              <a:rPr lang="ja-JP" altLang="en-US"/>
              <a:t>场景</a:t>
            </a:r>
            <a:r>
              <a:rPr lang="en-US" altLang="zh-CN" dirty="0"/>
              <a:t>3</a:t>
            </a:r>
            <a:r>
              <a:rPr lang="zh-CN" altLang="en-US" dirty="0"/>
              <a:t>：</a:t>
            </a:r>
            <a:r>
              <a:rPr lang="en-US" altLang="zh-CN" dirty="0"/>
              <a:t>Qualify</a:t>
            </a:r>
            <a:r>
              <a:rPr lang="zh-CN" altLang="en-US" dirty="0"/>
              <a:t> </a:t>
            </a:r>
            <a:r>
              <a:rPr lang="ja-JP" altLang="en-US"/>
              <a:t>变更到</a:t>
            </a:r>
            <a:r>
              <a:rPr lang="en-US" altLang="zh-CN" dirty="0"/>
              <a:t>Disqualify</a:t>
            </a:r>
            <a:r>
              <a:rPr lang="zh-CN" altLang="en-US" dirty="0"/>
              <a:t> </a:t>
            </a:r>
            <a:r>
              <a:rPr lang="ja-JP" altLang="en-US"/>
              <a:t>状态变动集成</a:t>
            </a:r>
            <a:endParaRPr lang="en-SG" dirty="0"/>
          </a:p>
        </p:txBody>
      </p:sp>
      <p:sp>
        <p:nvSpPr>
          <p:cNvPr id="40" name="Rounded Rectangle 39">
            <a:extLst>
              <a:ext uri="{FF2B5EF4-FFF2-40B4-BE49-F238E27FC236}">
                <a16:creationId xmlns:a16="http://schemas.microsoft.com/office/drawing/2014/main" id="{AD5EDFE3-D32D-EC4A-9710-B696CEFC6FCC}"/>
              </a:ext>
            </a:extLst>
          </p:cNvPr>
          <p:cNvSpPr/>
          <p:nvPr/>
        </p:nvSpPr>
        <p:spPr bwMode="gray">
          <a:xfrm>
            <a:off x="3439808" y="171044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Disqualify </a:t>
            </a:r>
            <a:r>
              <a:rPr lang="ja-JP" altLang="en-US" sz="1000" kern="0">
                <a:ea typeface="Arial Unicode MS" pitchFamily="34" charset="-128"/>
                <a:cs typeface="Arial Unicode MS" pitchFamily="34" charset="-128"/>
              </a:rPr>
              <a:t>申请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FAB174AA-7A64-9944-A949-60A0F5B02FD2}"/>
              </a:ext>
            </a:extLst>
          </p:cNvPr>
          <p:cNvSpPr/>
          <p:nvPr/>
        </p:nvSpPr>
        <p:spPr bwMode="gray">
          <a:xfrm>
            <a:off x="4423070" y="338143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不合格子状态</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ounded Rectangle 50">
            <a:extLst>
              <a:ext uri="{FF2B5EF4-FFF2-40B4-BE49-F238E27FC236}">
                <a16:creationId xmlns:a16="http://schemas.microsoft.com/office/drawing/2014/main" id="{D9879E89-B439-844C-8DFD-EB6D9D48E291}"/>
              </a:ext>
            </a:extLst>
          </p:cNvPr>
          <p:cNvSpPr/>
          <p:nvPr/>
        </p:nvSpPr>
        <p:spPr bwMode="gray">
          <a:xfrm>
            <a:off x="4428005" y="1520162"/>
            <a:ext cx="833378" cy="842038"/>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供应商子状态</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不合格子状态</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ounded Rectangle 65">
            <a:extLst>
              <a:ext uri="{FF2B5EF4-FFF2-40B4-BE49-F238E27FC236}">
                <a16:creationId xmlns:a16="http://schemas.microsoft.com/office/drawing/2014/main" id="{97A276CC-359F-9F4A-8996-9CA0BCC214BB}"/>
              </a:ext>
            </a:extLst>
          </p:cNvPr>
          <p:cNvSpPr/>
          <p:nvPr/>
        </p:nvSpPr>
        <p:spPr bwMode="gray">
          <a:xfrm>
            <a:off x="4438329" y="567341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0" name="TextBox 79">
            <a:extLst>
              <a:ext uri="{FF2B5EF4-FFF2-40B4-BE49-F238E27FC236}">
                <a16:creationId xmlns:a16="http://schemas.microsoft.com/office/drawing/2014/main" id="{DDE59435-4DE4-3944-94F5-2D67E197A647}"/>
              </a:ext>
            </a:extLst>
          </p:cNvPr>
          <p:cNvSpPr txBox="1"/>
          <p:nvPr/>
        </p:nvSpPr>
        <p:spPr bwMode="gray">
          <a:xfrm>
            <a:off x="1356419" y="993295"/>
            <a:ext cx="21515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Disqualify</a:t>
            </a:r>
            <a:r>
              <a:rPr kumimoji="0" lang="ja-JP" altLang="en-US" sz="1200" b="1" i="0" u="none" strike="noStrike" kern="0" cap="none" spc="0" normalizeH="0" baseline="0" noProof="0">
                <a:ln>
                  <a:noFill/>
                </a:ln>
                <a:solidFill>
                  <a:sysClr val="windowText" lastClr="000000"/>
                </a:solidFill>
                <a:effectLst/>
                <a:uLnTx/>
                <a:uFillTx/>
              </a:rPr>
              <a:t>的时候的状态控制</a:t>
            </a:r>
            <a:endParaRPr kumimoji="0" lang="en-US" sz="1200" b="1" i="0" u="none" strike="noStrike" kern="0" cap="none" spc="0" normalizeH="0" baseline="0" noProof="0" dirty="0">
              <a:ln>
                <a:noFill/>
              </a:ln>
              <a:solidFill>
                <a:sysClr val="windowText" lastClr="000000"/>
              </a:solidFill>
              <a:effectLst/>
              <a:uLnTx/>
              <a:uFillTx/>
            </a:endParaRPr>
          </a:p>
        </p:txBody>
      </p:sp>
      <p:sp>
        <p:nvSpPr>
          <p:cNvPr id="81" name="Rounded Rectangle 80">
            <a:extLst>
              <a:ext uri="{FF2B5EF4-FFF2-40B4-BE49-F238E27FC236}">
                <a16:creationId xmlns:a16="http://schemas.microsoft.com/office/drawing/2014/main" id="{329ABC2F-54BC-AF48-B999-F88A599E03BE}"/>
              </a:ext>
            </a:extLst>
          </p:cNvPr>
          <p:cNvSpPr/>
          <p:nvPr/>
        </p:nvSpPr>
        <p:spPr bwMode="gray">
          <a:xfrm>
            <a:off x="2458945" y="171044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2" name="Straight Arrow Connector 81">
            <a:extLst>
              <a:ext uri="{FF2B5EF4-FFF2-40B4-BE49-F238E27FC236}">
                <a16:creationId xmlns:a16="http://schemas.microsoft.com/office/drawing/2014/main" id="{9375DEC3-7A7C-1948-8F24-30E3BF1DE529}"/>
              </a:ext>
            </a:extLst>
          </p:cNvPr>
          <p:cNvCxnSpPr>
            <a:cxnSpLocks/>
            <a:stCxn id="81" idx="3"/>
            <a:endCxn id="40" idx="1"/>
          </p:cNvCxnSpPr>
          <p:nvPr/>
        </p:nvCxnSpPr>
        <p:spPr>
          <a:xfrm>
            <a:off x="3292323" y="1933797"/>
            <a:ext cx="147485"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44" name="Line Callout 1 (Accent Bar) 143">
            <a:extLst>
              <a:ext uri="{FF2B5EF4-FFF2-40B4-BE49-F238E27FC236}">
                <a16:creationId xmlns:a16="http://schemas.microsoft.com/office/drawing/2014/main" id="{A946ACE9-C99D-914F-8CBC-3ABCA99BD7D3}"/>
              </a:ext>
            </a:extLst>
          </p:cNvPr>
          <p:cNvSpPr/>
          <p:nvPr/>
        </p:nvSpPr>
        <p:spPr bwMode="gray">
          <a:xfrm flipH="1">
            <a:off x="2730447" y="2679847"/>
            <a:ext cx="1137329" cy="652789"/>
          </a:xfrm>
          <a:prstGeom prst="accentCallout1">
            <a:avLst>
              <a:gd name="adj1" fmla="val 23233"/>
              <a:gd name="adj2" fmla="val -3587"/>
              <a:gd name="adj3" fmla="val -51989"/>
              <a:gd name="adj4" fmla="val -11316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字段和不合格子状态信息传递给</a:t>
            </a:r>
            <a:r>
              <a:rPr lang="en-US" altLang="zh-CN" sz="1000" kern="0" dirty="0">
                <a:ea typeface="Arial Unicode MS" pitchFamily="34" charset="-128"/>
                <a:cs typeface="Arial Unicode MS" pitchFamily="34" charset="-128"/>
              </a:rPr>
              <a:t>ERP</a:t>
            </a:r>
            <a:endParaRPr lang="en-US" sz="1000" kern="0" dirty="0">
              <a:ea typeface="Arial Unicode MS" pitchFamily="34" charset="-128"/>
              <a:cs typeface="Arial Unicode MS" pitchFamily="34" charset="-128"/>
            </a:endParaRPr>
          </a:p>
        </p:txBody>
      </p:sp>
      <p:cxnSp>
        <p:nvCxnSpPr>
          <p:cNvPr id="214" name="Straight Arrow Connector 213">
            <a:extLst>
              <a:ext uri="{FF2B5EF4-FFF2-40B4-BE49-F238E27FC236}">
                <a16:creationId xmlns:a16="http://schemas.microsoft.com/office/drawing/2014/main" id="{60DD71CB-C250-FA4F-ABC9-D4C3D6ECC1A9}"/>
              </a:ext>
            </a:extLst>
          </p:cNvPr>
          <p:cNvCxnSpPr>
            <a:cxnSpLocks/>
            <a:stCxn id="51" idx="2"/>
            <a:endCxn id="41" idx="0"/>
          </p:cNvCxnSpPr>
          <p:nvPr/>
        </p:nvCxnSpPr>
        <p:spPr>
          <a:xfrm flipH="1">
            <a:off x="4839759" y="2362200"/>
            <a:ext cx="4935" cy="101923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a:extLst>
              <a:ext uri="{FF2B5EF4-FFF2-40B4-BE49-F238E27FC236}">
                <a16:creationId xmlns:a16="http://schemas.microsoft.com/office/drawing/2014/main" id="{7DAB6CDD-5C69-2144-88B2-0543910B5FED}"/>
              </a:ext>
            </a:extLst>
          </p:cNvPr>
          <p:cNvCxnSpPr>
            <a:cxnSpLocks/>
            <a:stCxn id="40" idx="3"/>
            <a:endCxn id="51" idx="1"/>
          </p:cNvCxnSpPr>
          <p:nvPr/>
        </p:nvCxnSpPr>
        <p:spPr>
          <a:xfrm>
            <a:off x="4273186" y="1933797"/>
            <a:ext cx="154819" cy="738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7" name="Line Callout 1 (Border and Accent Bar) 46">
            <a:extLst>
              <a:ext uri="{FF2B5EF4-FFF2-40B4-BE49-F238E27FC236}">
                <a16:creationId xmlns:a16="http://schemas.microsoft.com/office/drawing/2014/main" id="{DB53DD9D-6AAF-6345-A0AF-7C534136F061}"/>
              </a:ext>
            </a:extLst>
          </p:cNvPr>
          <p:cNvSpPr/>
          <p:nvPr/>
        </p:nvSpPr>
        <p:spPr bwMode="gray">
          <a:xfrm>
            <a:off x="1419780" y="3700886"/>
            <a:ext cx="2721776" cy="1793442"/>
          </a:xfrm>
          <a:prstGeom prst="accentBorderCallout1">
            <a:avLst>
              <a:gd name="adj1" fmla="val 41909"/>
              <a:gd name="adj2" fmla="val 102421"/>
              <a:gd name="adj3" fmla="val 10827"/>
              <a:gd name="adj4" fmla="val 12261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3</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不合格子状态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提交</a:t>
            </a:r>
            <a:r>
              <a:rPr lang="en-US" altLang="zh-CN" sz="1000" kern="0" dirty="0">
                <a:solidFill>
                  <a:schemeClr val="dk1"/>
                </a:solidFill>
                <a:latin typeface="+mn-lt"/>
                <a:ea typeface="Arial Unicode MS" pitchFamily="34" charset="-128"/>
                <a:cs typeface="Arial Unicode MS" pitchFamily="34" charset="-128"/>
              </a:rPr>
              <a:t>disqualify</a:t>
            </a:r>
            <a:r>
              <a:rPr lang="ja-JP" altLang="en-US" sz="1000" kern="0">
                <a:solidFill>
                  <a:schemeClr val="dk1"/>
                </a:solidFill>
                <a:latin typeface="+mn-lt"/>
                <a:ea typeface="Arial Unicode MS" pitchFamily="34" charset="-128"/>
                <a:cs typeface="Arial Unicode MS" pitchFamily="34" charset="-128"/>
              </a:rPr>
              <a:t>申请时</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同时默认改变</a:t>
            </a:r>
            <a:r>
              <a:rPr lang="en-US" altLang="zh-CN" sz="1000" kern="0" dirty="0" err="1">
                <a:ea typeface="Arial Unicode MS" pitchFamily="34" charset="-128"/>
                <a:cs typeface="Arial Unicode MS" pitchFamily="34" charset="-128"/>
              </a:rPr>
              <a:t>Q</a:t>
            </a:r>
            <a:r>
              <a:rPr lang="en-US" altLang="ja-JP" sz="1000" kern="0" dirty="0" err="1">
                <a:ea typeface="Arial Unicode MS" pitchFamily="34" charset="-128"/>
                <a:cs typeface="Arial Unicode MS" pitchFamily="34" charset="-128"/>
              </a:rPr>
              <a:t>u</a:t>
            </a:r>
            <a:r>
              <a:rPr lang="en-US" altLang="zh-CN" sz="1000" kern="0" dirty="0" err="1">
                <a:ea typeface="Arial Unicode MS" pitchFamily="34" charset="-128"/>
                <a:cs typeface="Arial Unicode MS" pitchFamily="34" charset="-128"/>
              </a:rPr>
              <a:t>alifyStatus</a:t>
            </a:r>
            <a:r>
              <a:rPr lang="ja-JP" altLang="en-US" sz="1000" kern="0">
                <a:ea typeface="Arial Unicode MS" pitchFamily="34" charset="-128"/>
                <a:cs typeface="Arial Unicode MS" pitchFamily="34" charset="-128"/>
              </a:rPr>
              <a:t>为</a:t>
            </a:r>
            <a:r>
              <a:rPr lang="en-US" altLang="zh-CN" sz="1000" kern="0" dirty="0">
                <a:ea typeface="Arial Unicode MS" pitchFamily="34" charset="-128"/>
                <a:cs typeface="Arial Unicode MS" pitchFamily="34" charset="-128"/>
              </a:rPr>
              <a:t>N</a:t>
            </a:r>
            <a:r>
              <a:rPr lang="zh-CN" altLang="en-US"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不合格</a:t>
            </a:r>
            <a:r>
              <a:rPr lang="zh-CN" altLang="en-US" sz="1000" kern="0" dirty="0">
                <a:solidFill>
                  <a:schemeClr val="dk1"/>
                </a:solidFill>
                <a:latin typeface="+mn-lt"/>
                <a:ea typeface="Arial Unicode MS" pitchFamily="34" charset="-128"/>
                <a:cs typeface="Arial Unicode MS" pitchFamily="34" charset="-128"/>
              </a:rPr>
              <a:t>）</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同时用户选择一个不合格子状态</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黑名单</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或者限制新业务</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改变名称</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3</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N,</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判断如何更新供应商名称</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A714B6F6-CFE8-0F44-931B-270BEA02E178}"/>
              </a:ext>
            </a:extLst>
          </p:cNvPr>
          <p:cNvSpPr/>
          <p:nvPr/>
        </p:nvSpPr>
        <p:spPr bwMode="gray">
          <a:xfrm>
            <a:off x="6988429" y="351494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N</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Rounded Rectangle 71">
            <a:extLst>
              <a:ext uri="{FF2B5EF4-FFF2-40B4-BE49-F238E27FC236}">
                <a16:creationId xmlns:a16="http://schemas.microsoft.com/office/drawing/2014/main" id="{8C14C8B6-3E40-204E-AA91-0EF517F71A5F}"/>
              </a:ext>
            </a:extLst>
          </p:cNvPr>
          <p:cNvSpPr/>
          <p:nvPr/>
        </p:nvSpPr>
        <p:spPr bwMode="gray">
          <a:xfrm>
            <a:off x="6988429" y="182873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N</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4" name="Straight Arrow Connector 73">
            <a:extLst>
              <a:ext uri="{FF2B5EF4-FFF2-40B4-BE49-F238E27FC236}">
                <a16:creationId xmlns:a16="http://schemas.microsoft.com/office/drawing/2014/main" id="{AAECCEF7-2A03-0740-8C50-243670632646}"/>
              </a:ext>
            </a:extLst>
          </p:cNvPr>
          <p:cNvCxnSpPr>
            <a:cxnSpLocks/>
            <a:stCxn id="72" idx="2"/>
            <a:endCxn id="44" idx="0"/>
          </p:cNvCxnSpPr>
          <p:nvPr/>
        </p:nvCxnSpPr>
        <p:spPr>
          <a:xfrm>
            <a:off x="7405118" y="2275428"/>
            <a:ext cx="0" cy="123951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5" name="Straight Arrow Connector 84">
            <a:extLst>
              <a:ext uri="{FF2B5EF4-FFF2-40B4-BE49-F238E27FC236}">
                <a16:creationId xmlns:a16="http://schemas.microsoft.com/office/drawing/2014/main" id="{5255C3D2-E876-A547-BF17-FD4E51740FFD}"/>
              </a:ext>
            </a:extLst>
          </p:cNvPr>
          <p:cNvCxnSpPr>
            <a:cxnSpLocks/>
            <a:endCxn id="66" idx="0"/>
          </p:cNvCxnSpPr>
          <p:nvPr/>
        </p:nvCxnSpPr>
        <p:spPr>
          <a:xfrm>
            <a:off x="4855018" y="3849066"/>
            <a:ext cx="0" cy="182435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10" name="Rounded Rectangle 109">
            <a:extLst>
              <a:ext uri="{FF2B5EF4-FFF2-40B4-BE49-F238E27FC236}">
                <a16:creationId xmlns:a16="http://schemas.microsoft.com/office/drawing/2014/main" id="{68434AF7-6032-B94A-BF30-04ABA80FB040}"/>
              </a:ext>
            </a:extLst>
          </p:cNvPr>
          <p:cNvSpPr/>
          <p:nvPr/>
        </p:nvSpPr>
        <p:spPr bwMode="gray">
          <a:xfrm>
            <a:off x="5589332" y="239179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加黑或限</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ounded Rectangle 110">
            <a:extLst>
              <a:ext uri="{FF2B5EF4-FFF2-40B4-BE49-F238E27FC236}">
                <a16:creationId xmlns:a16="http://schemas.microsoft.com/office/drawing/2014/main" id="{F94DE237-6EF1-A64F-B98C-E4E9C53A43A7}"/>
              </a:ext>
            </a:extLst>
          </p:cNvPr>
          <p:cNvSpPr/>
          <p:nvPr/>
        </p:nvSpPr>
        <p:spPr bwMode="gray">
          <a:xfrm>
            <a:off x="5537962" y="3385089"/>
            <a:ext cx="946661"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过滤前缀更新</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3" name="Elbow Connector 112">
            <a:extLst>
              <a:ext uri="{FF2B5EF4-FFF2-40B4-BE49-F238E27FC236}">
                <a16:creationId xmlns:a16="http://schemas.microsoft.com/office/drawing/2014/main" id="{F0CBBEB3-C0C5-F54D-98A7-B99078416E67}"/>
              </a:ext>
            </a:extLst>
          </p:cNvPr>
          <p:cNvCxnSpPr>
            <a:cxnSpLocks/>
            <a:stCxn id="51" idx="3"/>
            <a:endCxn id="110" idx="0"/>
          </p:cNvCxnSpPr>
          <p:nvPr/>
        </p:nvCxnSpPr>
        <p:spPr>
          <a:xfrm>
            <a:off x="5261383" y="1941181"/>
            <a:ext cx="744638" cy="450609"/>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4" name="Straight Arrow Connector 113">
            <a:extLst>
              <a:ext uri="{FF2B5EF4-FFF2-40B4-BE49-F238E27FC236}">
                <a16:creationId xmlns:a16="http://schemas.microsoft.com/office/drawing/2014/main" id="{F3A7A211-DDB8-A74C-B30A-2E029335200E}"/>
              </a:ext>
            </a:extLst>
          </p:cNvPr>
          <p:cNvCxnSpPr>
            <a:cxnSpLocks/>
            <a:stCxn id="110" idx="2"/>
            <a:endCxn id="111" idx="0"/>
          </p:cNvCxnSpPr>
          <p:nvPr/>
        </p:nvCxnSpPr>
        <p:spPr>
          <a:xfrm>
            <a:off x="6006021" y="2838486"/>
            <a:ext cx="5272" cy="54660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0" name="Line Callout 1 (Border and Accent Bar) 29">
            <a:extLst>
              <a:ext uri="{FF2B5EF4-FFF2-40B4-BE49-F238E27FC236}">
                <a16:creationId xmlns:a16="http://schemas.microsoft.com/office/drawing/2014/main" id="{7450743D-0EE4-2247-802E-D6973E2F10DC}"/>
              </a:ext>
            </a:extLst>
          </p:cNvPr>
          <p:cNvSpPr/>
          <p:nvPr/>
        </p:nvSpPr>
        <p:spPr bwMode="gray">
          <a:xfrm flipH="1">
            <a:off x="7871213" y="4411376"/>
            <a:ext cx="3191633" cy="860381"/>
          </a:xfrm>
          <a:prstGeom prst="accentBorderCallout1">
            <a:avLst>
              <a:gd name="adj1" fmla="val 41909"/>
              <a:gd name="adj2" fmla="val 102421"/>
              <a:gd name="adj3" fmla="val -57332"/>
              <a:gd name="adj4" fmla="val 11470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3</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不合格子状态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N,</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仅不合格子状态生效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6046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551434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300624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384981"/>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9" y="5672223"/>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112" name="Straight Arrow Connector 111"/>
          <p:cNvCxnSpPr>
            <a:cxnSpLocks/>
          </p:cNvCxnSpPr>
          <p:nvPr/>
        </p:nvCxnSpPr>
        <p:spPr bwMode="gray">
          <a:xfrm flipV="1">
            <a:off x="426062" y="1336217"/>
            <a:ext cx="11253071" cy="2487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88" name="Line 6"/>
          <p:cNvSpPr>
            <a:spLocks noChangeShapeType="1"/>
          </p:cNvSpPr>
          <p:nvPr/>
        </p:nvSpPr>
        <p:spPr bwMode="gray">
          <a:xfrm>
            <a:off x="426062" y="6431080"/>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a:xfrm>
            <a:off x="504001" y="504000"/>
            <a:ext cx="11186476" cy="369332"/>
          </a:xfrm>
        </p:spPr>
        <p:txBody>
          <a:bodyPr/>
          <a:lstStyle/>
          <a:p>
            <a:r>
              <a:rPr lang="ja-JP" altLang="en-US"/>
              <a:t>场景</a:t>
            </a:r>
            <a:r>
              <a:rPr lang="en-US" altLang="zh-CN" dirty="0"/>
              <a:t>4</a:t>
            </a:r>
            <a:r>
              <a:rPr lang="zh-CN" altLang="en-US" dirty="0"/>
              <a:t>：</a:t>
            </a:r>
            <a:r>
              <a:rPr lang="en-US" altLang="zh-CN" dirty="0"/>
              <a:t>Disqualify</a:t>
            </a:r>
            <a:r>
              <a:rPr lang="ja-JP" altLang="en-US"/>
              <a:t>变动为</a:t>
            </a:r>
            <a:r>
              <a:rPr lang="en-US" altLang="zh-CN" dirty="0"/>
              <a:t>Qualify</a:t>
            </a:r>
            <a:r>
              <a:rPr lang="ja-JP" altLang="en-US"/>
              <a:t>的状态集成</a:t>
            </a:r>
            <a:endParaRPr lang="en-SG" dirty="0"/>
          </a:p>
        </p:txBody>
      </p:sp>
      <p:sp>
        <p:nvSpPr>
          <p:cNvPr id="80" name="TextBox 79">
            <a:extLst>
              <a:ext uri="{FF2B5EF4-FFF2-40B4-BE49-F238E27FC236}">
                <a16:creationId xmlns:a16="http://schemas.microsoft.com/office/drawing/2014/main" id="{DDE59435-4DE4-3944-94F5-2D67E197A647}"/>
              </a:ext>
            </a:extLst>
          </p:cNvPr>
          <p:cNvSpPr txBox="1"/>
          <p:nvPr/>
        </p:nvSpPr>
        <p:spPr bwMode="gray">
          <a:xfrm>
            <a:off x="1356419" y="993295"/>
            <a:ext cx="29819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Disqualify</a:t>
            </a:r>
            <a:r>
              <a:rPr lang="ja-JP" altLang="en-US" sz="1200" b="1" kern="0">
                <a:solidFill>
                  <a:sysClr val="windowText" lastClr="000000"/>
                </a:solidFill>
              </a:rPr>
              <a:t>变为</a:t>
            </a:r>
            <a:r>
              <a:rPr lang="en-US" altLang="zh-CN" sz="1200" b="1" kern="0" dirty="0">
                <a:solidFill>
                  <a:sysClr val="windowText" lastClr="000000"/>
                </a:solidFill>
              </a:rPr>
              <a:t>Qualify</a:t>
            </a:r>
            <a:r>
              <a:rPr kumimoji="0" lang="ja-JP" altLang="en-US" sz="1200" b="1" i="0" u="none" strike="noStrike" kern="0" cap="none" spc="0" normalizeH="0" baseline="0" noProof="0">
                <a:ln>
                  <a:noFill/>
                </a:ln>
                <a:solidFill>
                  <a:sysClr val="windowText" lastClr="000000"/>
                </a:solidFill>
                <a:effectLst/>
                <a:uLnTx/>
                <a:uFillTx/>
              </a:rPr>
              <a:t>的时候的状态控制</a:t>
            </a:r>
            <a:endParaRPr kumimoji="0" lang="en-US" sz="1200" b="1" i="0" u="none" strike="noStrike" kern="0" cap="none" spc="0" normalizeH="0" baseline="0" noProof="0" dirty="0">
              <a:ln>
                <a:noFill/>
              </a:ln>
              <a:solidFill>
                <a:sysClr val="windowText" lastClr="000000"/>
              </a:solidFill>
              <a:effectLst/>
              <a:uLnTx/>
              <a:uFillTx/>
            </a:endParaRPr>
          </a:p>
        </p:txBody>
      </p:sp>
      <p:sp>
        <p:nvSpPr>
          <p:cNvPr id="49" name="Rounded Rectangle 48">
            <a:extLst>
              <a:ext uri="{FF2B5EF4-FFF2-40B4-BE49-F238E27FC236}">
                <a16:creationId xmlns:a16="http://schemas.microsoft.com/office/drawing/2014/main" id="{67EF9942-27A1-7548-A7B0-6401B6CF68C4}"/>
              </a:ext>
            </a:extLst>
          </p:cNvPr>
          <p:cNvSpPr/>
          <p:nvPr/>
        </p:nvSpPr>
        <p:spPr bwMode="gray">
          <a:xfrm>
            <a:off x="4010536" y="212178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Re-Qualify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流程</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ounded Rectangle 49">
            <a:extLst>
              <a:ext uri="{FF2B5EF4-FFF2-40B4-BE49-F238E27FC236}">
                <a16:creationId xmlns:a16="http://schemas.microsoft.com/office/drawing/2014/main" id="{9C8859A5-D78D-4F4A-92BF-26949D677EA2}"/>
              </a:ext>
            </a:extLst>
          </p:cNvPr>
          <p:cNvSpPr/>
          <p:nvPr/>
        </p:nvSpPr>
        <p:spPr bwMode="gray">
          <a:xfrm>
            <a:off x="5172643" y="212178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合格子</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已批准状态</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ounded Rectangle 51">
            <a:extLst>
              <a:ext uri="{FF2B5EF4-FFF2-40B4-BE49-F238E27FC236}">
                <a16:creationId xmlns:a16="http://schemas.microsoft.com/office/drawing/2014/main" id="{F52D6A17-E023-5948-A2D8-516C92B3316F}"/>
              </a:ext>
            </a:extLst>
          </p:cNvPr>
          <p:cNvSpPr/>
          <p:nvPr/>
        </p:nvSpPr>
        <p:spPr bwMode="gray">
          <a:xfrm>
            <a:off x="5172643" y="3488766"/>
            <a:ext cx="833378" cy="657559"/>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合格子状态</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已批准</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9" name="Straight Arrow Connector 58">
            <a:extLst>
              <a:ext uri="{FF2B5EF4-FFF2-40B4-BE49-F238E27FC236}">
                <a16:creationId xmlns:a16="http://schemas.microsoft.com/office/drawing/2014/main" id="{DF9D8FD8-4DA8-D74B-B118-DB34DCA435E3}"/>
              </a:ext>
            </a:extLst>
          </p:cNvPr>
          <p:cNvCxnSpPr>
            <a:cxnSpLocks/>
            <a:stCxn id="49" idx="3"/>
            <a:endCxn id="50" idx="1"/>
          </p:cNvCxnSpPr>
          <p:nvPr/>
        </p:nvCxnSpPr>
        <p:spPr>
          <a:xfrm>
            <a:off x="4843914" y="2345131"/>
            <a:ext cx="328729"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2" name="Straight Arrow Connector 61">
            <a:extLst>
              <a:ext uri="{FF2B5EF4-FFF2-40B4-BE49-F238E27FC236}">
                <a16:creationId xmlns:a16="http://schemas.microsoft.com/office/drawing/2014/main" id="{A3620E90-D02E-534F-9CC7-55A2107DDAD4}"/>
              </a:ext>
            </a:extLst>
          </p:cNvPr>
          <p:cNvCxnSpPr>
            <a:cxnSpLocks/>
            <a:stCxn id="50" idx="2"/>
            <a:endCxn id="52" idx="0"/>
          </p:cNvCxnSpPr>
          <p:nvPr/>
        </p:nvCxnSpPr>
        <p:spPr>
          <a:xfrm>
            <a:off x="5589332" y="2568479"/>
            <a:ext cx="0" cy="92028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1" name="Line Callout 1 (Accent Bar) 70">
            <a:extLst>
              <a:ext uri="{FF2B5EF4-FFF2-40B4-BE49-F238E27FC236}">
                <a16:creationId xmlns:a16="http://schemas.microsoft.com/office/drawing/2014/main" id="{1A74B037-9611-0F42-839F-BAB45D8A7EDE}"/>
              </a:ext>
            </a:extLst>
          </p:cNvPr>
          <p:cNvSpPr/>
          <p:nvPr/>
        </p:nvSpPr>
        <p:spPr bwMode="gray">
          <a:xfrm flipH="1">
            <a:off x="2847372" y="2679847"/>
            <a:ext cx="1137329" cy="652789"/>
          </a:xfrm>
          <a:prstGeom prst="accentCallout1">
            <a:avLst>
              <a:gd name="adj1" fmla="val 23233"/>
              <a:gd name="adj2" fmla="val -3587"/>
              <a:gd name="adj3" fmla="val 58071"/>
              <a:gd name="adj4" fmla="val -13614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字段和合格子状态信息传递给</a:t>
            </a:r>
            <a:r>
              <a:rPr lang="en-US" altLang="zh-CN" sz="1000" kern="0" dirty="0">
                <a:ea typeface="Arial Unicode MS" pitchFamily="34" charset="-128"/>
                <a:cs typeface="Arial Unicode MS" pitchFamily="34" charset="-128"/>
              </a:rPr>
              <a:t>ERP</a:t>
            </a:r>
            <a:endParaRPr lang="en-US" sz="1000" kern="0" dirty="0">
              <a:ea typeface="Arial Unicode MS" pitchFamily="34" charset="-128"/>
              <a:cs typeface="Arial Unicode MS" pitchFamily="34" charset="-128"/>
            </a:endParaRPr>
          </a:p>
        </p:txBody>
      </p:sp>
      <p:sp>
        <p:nvSpPr>
          <p:cNvPr id="77" name="Rounded Rectangle 76">
            <a:extLst>
              <a:ext uri="{FF2B5EF4-FFF2-40B4-BE49-F238E27FC236}">
                <a16:creationId xmlns:a16="http://schemas.microsoft.com/office/drawing/2014/main" id="{E293751B-C1F9-8144-B513-7F01048B2DC6}"/>
              </a:ext>
            </a:extLst>
          </p:cNvPr>
          <p:cNvSpPr/>
          <p:nvPr/>
        </p:nvSpPr>
        <p:spPr bwMode="gray">
          <a:xfrm>
            <a:off x="7315593" y="35051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lang="en-US" altLang="zh-CN" sz="1000" kern="0" dirty="0">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8" name="Rounded Rectangle 77">
            <a:extLst>
              <a:ext uri="{FF2B5EF4-FFF2-40B4-BE49-F238E27FC236}">
                <a16:creationId xmlns:a16="http://schemas.microsoft.com/office/drawing/2014/main" id="{3E1F31C8-3B97-3047-BD7F-C4345A7C050C}"/>
              </a:ext>
            </a:extLst>
          </p:cNvPr>
          <p:cNvSpPr/>
          <p:nvPr/>
        </p:nvSpPr>
        <p:spPr bwMode="gray">
          <a:xfrm>
            <a:off x="7315593" y="212105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9" name="Straight Arrow Connector 78">
            <a:extLst>
              <a:ext uri="{FF2B5EF4-FFF2-40B4-BE49-F238E27FC236}">
                <a16:creationId xmlns:a16="http://schemas.microsoft.com/office/drawing/2014/main" id="{C905535B-A0F2-734D-823C-6D23BDE6EE27}"/>
              </a:ext>
            </a:extLst>
          </p:cNvPr>
          <p:cNvCxnSpPr>
            <a:cxnSpLocks/>
            <a:stCxn id="78" idx="2"/>
            <a:endCxn id="77" idx="0"/>
          </p:cNvCxnSpPr>
          <p:nvPr/>
        </p:nvCxnSpPr>
        <p:spPr>
          <a:xfrm>
            <a:off x="7732282" y="2567746"/>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3" name="Rounded Rectangle 52">
            <a:extLst>
              <a:ext uri="{FF2B5EF4-FFF2-40B4-BE49-F238E27FC236}">
                <a16:creationId xmlns:a16="http://schemas.microsoft.com/office/drawing/2014/main" id="{CDA47B08-03BF-6A4A-97C2-C871F2D643DC}"/>
              </a:ext>
            </a:extLst>
          </p:cNvPr>
          <p:cNvSpPr/>
          <p:nvPr/>
        </p:nvSpPr>
        <p:spPr bwMode="gray">
          <a:xfrm>
            <a:off x="5167845" y="567341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4" name="Straight Arrow Connector 53">
            <a:extLst>
              <a:ext uri="{FF2B5EF4-FFF2-40B4-BE49-F238E27FC236}">
                <a16:creationId xmlns:a16="http://schemas.microsoft.com/office/drawing/2014/main" id="{CD71D2C2-2638-3649-889A-7813A6EA1330}"/>
              </a:ext>
            </a:extLst>
          </p:cNvPr>
          <p:cNvCxnSpPr>
            <a:cxnSpLocks/>
            <a:stCxn id="52" idx="2"/>
          </p:cNvCxnSpPr>
          <p:nvPr/>
        </p:nvCxnSpPr>
        <p:spPr>
          <a:xfrm flipH="1">
            <a:off x="5562762" y="4146325"/>
            <a:ext cx="26570" cy="152589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64">
            <a:extLst>
              <a:ext uri="{FF2B5EF4-FFF2-40B4-BE49-F238E27FC236}">
                <a16:creationId xmlns:a16="http://schemas.microsoft.com/office/drawing/2014/main" id="{E74B1F5F-28C5-F342-8585-060AC4AAAF57}"/>
              </a:ext>
            </a:extLst>
          </p:cNvPr>
          <p:cNvSpPr/>
          <p:nvPr/>
        </p:nvSpPr>
        <p:spPr bwMode="gray">
          <a:xfrm>
            <a:off x="1882550" y="3569340"/>
            <a:ext cx="2721776" cy="1793442"/>
          </a:xfrm>
          <a:prstGeom prst="accentBorderCallout1">
            <a:avLst>
              <a:gd name="adj1" fmla="val 41909"/>
              <a:gd name="adj2" fmla="val 102421"/>
              <a:gd name="adj3" fmla="val 10827"/>
              <a:gd name="adj4" fmla="val 12261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提交</a:t>
            </a:r>
            <a:r>
              <a:rPr lang="en-US" altLang="zh-CN" sz="1000" kern="0" dirty="0">
                <a:ea typeface="Arial Unicode MS" pitchFamily="34" charset="-128"/>
                <a:cs typeface="Arial Unicode MS" pitchFamily="34" charset="-128"/>
              </a:rPr>
              <a:t>Q</a:t>
            </a:r>
            <a:r>
              <a:rPr lang="en-US" altLang="zh-CN" sz="1000" kern="0" dirty="0">
                <a:solidFill>
                  <a:schemeClr val="dk1"/>
                </a:solidFill>
                <a:latin typeface="+mn-lt"/>
                <a:ea typeface="Arial Unicode MS" pitchFamily="34" charset="-128"/>
                <a:cs typeface="Arial Unicode MS" pitchFamily="34" charset="-128"/>
              </a:rPr>
              <a:t>ualify</a:t>
            </a:r>
            <a:r>
              <a:rPr lang="ja-JP" altLang="en-US" sz="1000" kern="0">
                <a:solidFill>
                  <a:schemeClr val="dk1"/>
                </a:solidFill>
                <a:latin typeface="+mn-lt"/>
                <a:ea typeface="Arial Unicode MS" pitchFamily="34" charset="-128"/>
                <a:cs typeface="Arial Unicode MS" pitchFamily="34" charset="-128"/>
              </a:rPr>
              <a:t>申请时</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同时默认改变</a:t>
            </a:r>
            <a:r>
              <a:rPr lang="en-US" altLang="zh-CN" sz="1000" kern="0" dirty="0" err="1">
                <a:ea typeface="Arial Unicode MS" pitchFamily="34" charset="-128"/>
                <a:cs typeface="Arial Unicode MS" pitchFamily="34" charset="-128"/>
              </a:rPr>
              <a:t>Q</a:t>
            </a:r>
            <a:r>
              <a:rPr lang="en-US" altLang="ja-JP" sz="1000" kern="0" dirty="0" err="1">
                <a:ea typeface="Arial Unicode MS" pitchFamily="34" charset="-128"/>
                <a:cs typeface="Arial Unicode MS" pitchFamily="34" charset="-128"/>
              </a:rPr>
              <a:t>u</a:t>
            </a:r>
            <a:r>
              <a:rPr lang="en-US" altLang="zh-CN" sz="1000" kern="0" dirty="0" err="1">
                <a:ea typeface="Arial Unicode MS" pitchFamily="34" charset="-128"/>
                <a:cs typeface="Arial Unicode MS" pitchFamily="34" charset="-128"/>
              </a:rPr>
              <a:t>alifyStatus</a:t>
            </a:r>
            <a:r>
              <a:rPr lang="ja-JP" altLang="en-US" sz="1000" kern="0">
                <a:ea typeface="Arial Unicode MS" pitchFamily="34" charset="-128"/>
                <a:cs typeface="Arial Unicode MS" pitchFamily="34" charset="-128"/>
              </a:rPr>
              <a:t>为</a:t>
            </a:r>
            <a:r>
              <a:rPr lang="en-US" altLang="zh-CN" sz="1000" kern="0" dirty="0">
                <a:ea typeface="Arial Unicode MS" pitchFamily="34" charset="-128"/>
                <a:cs typeface="Arial Unicode MS" pitchFamily="34" charset="-128"/>
              </a:rPr>
              <a:t>Y</a:t>
            </a:r>
            <a:r>
              <a:rPr lang="zh-CN" altLang="en-US"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a:t>
            </a:r>
            <a:r>
              <a:rPr lang="zh-CN" altLang="en-US" sz="1000" kern="0" dirty="0">
                <a:solidFill>
                  <a:schemeClr val="dk1"/>
                </a:solidFill>
                <a:latin typeface="+mn-lt"/>
                <a:ea typeface="Arial Unicode MS" pitchFamily="34" charset="-128"/>
                <a:cs typeface="Arial Unicode MS" pitchFamily="34" charset="-128"/>
              </a:rPr>
              <a:t>）</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同时默认合格子状态为已批准</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3</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判断是否更新供应商名称</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
        <p:nvSpPr>
          <p:cNvPr id="68" name="Rounded Rectangle 67">
            <a:extLst>
              <a:ext uri="{FF2B5EF4-FFF2-40B4-BE49-F238E27FC236}">
                <a16:creationId xmlns:a16="http://schemas.microsoft.com/office/drawing/2014/main" id="{0D9B3AC5-3F3C-5E43-B8C1-FEDA48D6FF54}"/>
              </a:ext>
            </a:extLst>
          </p:cNvPr>
          <p:cNvSpPr/>
          <p:nvPr/>
        </p:nvSpPr>
        <p:spPr bwMode="gray">
          <a:xfrm>
            <a:off x="6190889" y="249939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供应商名称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去黑或限</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3" name="Elbow Connector 72">
            <a:extLst>
              <a:ext uri="{FF2B5EF4-FFF2-40B4-BE49-F238E27FC236}">
                <a16:creationId xmlns:a16="http://schemas.microsoft.com/office/drawing/2014/main" id="{FC6170D6-D472-7645-965D-D92DC692C233}"/>
              </a:ext>
            </a:extLst>
          </p:cNvPr>
          <p:cNvCxnSpPr>
            <a:cxnSpLocks/>
            <a:stCxn id="50" idx="3"/>
            <a:endCxn id="68" idx="0"/>
          </p:cNvCxnSpPr>
          <p:nvPr/>
        </p:nvCxnSpPr>
        <p:spPr>
          <a:xfrm>
            <a:off x="6006021" y="2345131"/>
            <a:ext cx="601557" cy="154265"/>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6" name="Line Callout 1 (Border and Accent Bar) 25">
            <a:extLst>
              <a:ext uri="{FF2B5EF4-FFF2-40B4-BE49-F238E27FC236}">
                <a16:creationId xmlns:a16="http://schemas.microsoft.com/office/drawing/2014/main" id="{68A37959-596E-9145-AE4D-840053280440}"/>
              </a:ext>
            </a:extLst>
          </p:cNvPr>
          <p:cNvSpPr/>
          <p:nvPr/>
        </p:nvSpPr>
        <p:spPr bwMode="gray">
          <a:xfrm flipH="1">
            <a:off x="8852854" y="4217725"/>
            <a:ext cx="2034629" cy="1220837"/>
          </a:xfrm>
          <a:prstGeom prst="accentBorderCallout1">
            <a:avLst>
              <a:gd name="adj1" fmla="val 41909"/>
              <a:gd name="adj2" fmla="val 102421"/>
              <a:gd name="adj3" fmla="val -22240"/>
              <a:gd name="adj4" fmla="val 1445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8273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2976494" y="7898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234709"/>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531262"/>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17765" y="4677310"/>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597147" cy="18843"/>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1567658" y="1058073"/>
            <a:ext cx="97682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状态更新</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flipV="1">
            <a:off x="3067401" y="1336215"/>
            <a:ext cx="8611732" cy="2016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1056534"/>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控制逻辑</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限制性使用控制逻辑</a:t>
            </a:r>
            <a:r>
              <a:rPr lang="en-US" altLang="zh-CN" dirty="0"/>
              <a:t>—</a:t>
            </a:r>
            <a:r>
              <a:rPr lang="ja-JP" altLang="en-US"/>
              <a:t>状态变化来实现</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1567657" y="164898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限制性</a:t>
            </a:r>
            <a:r>
              <a:rPr lang="ja-JP" altLang="en-US" sz="1000" kern="0">
                <a:ea typeface="Arial Unicode MS" pitchFamily="34" charset="-128"/>
                <a:cs typeface="Arial Unicode MS" pitchFamily="34" charset="-128"/>
              </a:rPr>
              <a:t>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1567657" y="340953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限制性</a:t>
            </a:r>
            <a:r>
              <a:rPr lang="ja-JP" altLang="en-US" sz="1000" kern="0">
                <a:ea typeface="Arial Unicode MS" pitchFamily="34" charset="-128"/>
                <a:cs typeface="Arial Unicode MS" pitchFamily="34" charset="-128"/>
              </a:rPr>
              <a:t>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ounded Rectangle 23">
            <a:extLst>
              <a:ext uri="{FF2B5EF4-FFF2-40B4-BE49-F238E27FC236}">
                <a16:creationId xmlns:a16="http://schemas.microsoft.com/office/drawing/2014/main" id="{DB5DA5EF-58E7-5C41-8314-DF30FABE58F3}"/>
              </a:ext>
            </a:extLst>
          </p:cNvPr>
          <p:cNvSpPr/>
          <p:nvPr/>
        </p:nvSpPr>
        <p:spPr bwMode="gray">
          <a:xfrm>
            <a:off x="7885590" y="37357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合格子状态更新</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业务冻结</a:t>
            </a:r>
            <a:endParaRPr lang="en-US" sz="1000" kern="0" dirty="0" err="1">
              <a:ea typeface="Arial Unicode MS" pitchFamily="34" charset="-128"/>
              <a:cs typeface="Arial Unicode MS" pitchFamily="34" charset="-128"/>
            </a:endParaRPr>
          </a:p>
        </p:txBody>
      </p:sp>
      <p:sp>
        <p:nvSpPr>
          <p:cNvPr id="26" name="Rounded Rectangle 25">
            <a:extLst>
              <a:ext uri="{FF2B5EF4-FFF2-40B4-BE49-F238E27FC236}">
                <a16:creationId xmlns:a16="http://schemas.microsoft.com/office/drawing/2014/main" id="{D9EDEEAD-8C23-C540-ABAC-181D14EC3EEE}"/>
              </a:ext>
            </a:extLst>
          </p:cNvPr>
          <p:cNvSpPr/>
          <p:nvPr/>
        </p:nvSpPr>
        <p:spPr bwMode="gray">
          <a:xfrm>
            <a:off x="6717472" y="29177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正常下单</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ounded Rectangle 26">
            <a:extLst>
              <a:ext uri="{FF2B5EF4-FFF2-40B4-BE49-F238E27FC236}">
                <a16:creationId xmlns:a16="http://schemas.microsoft.com/office/drawing/2014/main" id="{96E85E7F-39A7-734C-B59A-FD3793246E7F}"/>
              </a:ext>
            </a:extLst>
          </p:cNvPr>
          <p:cNvSpPr/>
          <p:nvPr/>
        </p:nvSpPr>
        <p:spPr bwMode="gray">
          <a:xfrm>
            <a:off x="3290738" y="291419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创建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Decision 28">
            <a:extLst>
              <a:ext uri="{FF2B5EF4-FFF2-40B4-BE49-F238E27FC236}">
                <a16:creationId xmlns:a16="http://schemas.microsoft.com/office/drawing/2014/main" id="{52E5B363-E37E-994E-9582-4271620C905D}"/>
              </a:ext>
            </a:extLst>
          </p:cNvPr>
          <p:cNvSpPr/>
          <p:nvPr/>
        </p:nvSpPr>
        <p:spPr bwMode="gray">
          <a:xfrm>
            <a:off x="4329296" y="2860058"/>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状态判断</a:t>
            </a:r>
            <a:endParaRPr lang="en-US" sz="1000" kern="0" dirty="0" err="1">
              <a:solidFill>
                <a:schemeClr val="dk1"/>
              </a:solidFill>
              <a:latin typeface="+mn-lt"/>
              <a:ea typeface="Arial Unicode MS" pitchFamily="34" charset="-128"/>
              <a:cs typeface="Arial Unicode MS" pitchFamily="34" charset="-128"/>
            </a:endParaRPr>
          </a:p>
        </p:txBody>
      </p:sp>
      <p:sp>
        <p:nvSpPr>
          <p:cNvPr id="30" name="Rounded Rectangle 29">
            <a:extLst>
              <a:ext uri="{FF2B5EF4-FFF2-40B4-BE49-F238E27FC236}">
                <a16:creationId xmlns:a16="http://schemas.microsoft.com/office/drawing/2014/main" id="{561A81B9-5988-E84A-A705-BA982ED1E920}"/>
              </a:ext>
            </a:extLst>
          </p:cNvPr>
          <p:cNvSpPr/>
          <p:nvPr/>
        </p:nvSpPr>
        <p:spPr bwMode="gray">
          <a:xfrm>
            <a:off x="4375903" y="37378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Decision 30">
            <a:extLst>
              <a:ext uri="{FF2B5EF4-FFF2-40B4-BE49-F238E27FC236}">
                <a16:creationId xmlns:a16="http://schemas.microsoft.com/office/drawing/2014/main" id="{7C64E494-6305-604C-A1F6-853EE7AD5D16}"/>
              </a:ext>
            </a:extLst>
          </p:cNvPr>
          <p:cNvSpPr/>
          <p:nvPr/>
        </p:nvSpPr>
        <p:spPr bwMode="gray">
          <a:xfrm>
            <a:off x="5426074" y="2860058"/>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限制性使用</a:t>
            </a:r>
            <a:endParaRPr lang="en-US" sz="1000" kern="0" dirty="0" err="1">
              <a:solidFill>
                <a:schemeClr val="dk1"/>
              </a:solidFill>
              <a:latin typeface="+mn-lt"/>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42AA5094-B9D7-EE4F-A1BC-57FC14A1F784}"/>
              </a:ext>
            </a:extLst>
          </p:cNvPr>
          <p:cNvSpPr/>
          <p:nvPr/>
        </p:nvSpPr>
        <p:spPr bwMode="gray">
          <a:xfrm>
            <a:off x="5473354" y="37378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订单保存</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5" name="Straight Arrow Connector 34">
            <a:extLst>
              <a:ext uri="{FF2B5EF4-FFF2-40B4-BE49-F238E27FC236}">
                <a16:creationId xmlns:a16="http://schemas.microsoft.com/office/drawing/2014/main" id="{0F0A80A7-F9FA-8A4B-9F3E-5975D97AD313}"/>
              </a:ext>
            </a:extLst>
          </p:cNvPr>
          <p:cNvCxnSpPr>
            <a:cxnSpLocks/>
            <a:stCxn id="29" idx="2"/>
            <a:endCxn id="30" idx="0"/>
          </p:cNvCxnSpPr>
          <p:nvPr/>
        </p:nvCxnSpPr>
        <p:spPr>
          <a:xfrm>
            <a:off x="4792592" y="3422161"/>
            <a:ext cx="0" cy="31570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7" name="Rounded Rectangle 36">
            <a:extLst>
              <a:ext uri="{FF2B5EF4-FFF2-40B4-BE49-F238E27FC236}">
                <a16:creationId xmlns:a16="http://schemas.microsoft.com/office/drawing/2014/main" id="{02DBC9F3-2DA9-534B-A289-2FB1A5973528}"/>
              </a:ext>
            </a:extLst>
          </p:cNvPr>
          <p:cNvSpPr/>
          <p:nvPr/>
        </p:nvSpPr>
        <p:spPr bwMode="gray">
          <a:xfrm>
            <a:off x="7885590" y="164712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合格子状态</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81D6F1C1-2F4A-624C-9502-E87045CA940D}"/>
              </a:ext>
            </a:extLst>
          </p:cNvPr>
          <p:cNvSpPr/>
          <p:nvPr/>
        </p:nvSpPr>
        <p:spPr bwMode="gray">
          <a:xfrm>
            <a:off x="3290738" y="466542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PR</a:t>
            </a:r>
            <a:r>
              <a:rPr lang="ja-JP" altLang="en-US" sz="1000" kern="0">
                <a:ea typeface="Arial Unicode MS" pitchFamily="34" charset="-128"/>
                <a:cs typeface="Arial Unicode MS" pitchFamily="34" charset="-128"/>
              </a:rPr>
              <a:t>审批</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ounded Rectangle 38">
            <a:extLst>
              <a:ext uri="{FF2B5EF4-FFF2-40B4-BE49-F238E27FC236}">
                <a16:creationId xmlns:a16="http://schemas.microsoft.com/office/drawing/2014/main" id="{BD2E89AB-1E9B-4A42-8E82-8D22C764FD4F}"/>
              </a:ext>
            </a:extLst>
          </p:cNvPr>
          <p:cNvSpPr/>
          <p:nvPr/>
        </p:nvSpPr>
        <p:spPr bwMode="gray">
          <a:xfrm>
            <a:off x="7885590" y="464938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Line Callout 1 (Accent Bar) 40">
            <a:extLst>
              <a:ext uri="{FF2B5EF4-FFF2-40B4-BE49-F238E27FC236}">
                <a16:creationId xmlns:a16="http://schemas.microsoft.com/office/drawing/2014/main" id="{C7597CDD-85EF-D842-A978-EB9DD4F658B7}"/>
              </a:ext>
            </a:extLst>
          </p:cNvPr>
          <p:cNvSpPr/>
          <p:nvPr/>
        </p:nvSpPr>
        <p:spPr bwMode="gray">
          <a:xfrm>
            <a:off x="5170914" y="4478053"/>
            <a:ext cx="1317418" cy="533710"/>
          </a:xfrm>
          <a:prstGeom prst="accentCallout1">
            <a:avLst>
              <a:gd name="adj1" fmla="val 23233"/>
              <a:gd name="adj2" fmla="val -3587"/>
              <a:gd name="adj3" fmla="val -172463"/>
              <a:gd name="adj4" fmla="val -2924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如果是</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业务冻结</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全冻结</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黑名单</a:t>
            </a:r>
            <a:endParaRPr lang="en-US" sz="1000" kern="0" dirty="0" err="1">
              <a:solidFill>
                <a:schemeClr val="dk1"/>
              </a:solidFill>
              <a:latin typeface="+mn-lt"/>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1984346" y="2095680"/>
            <a:ext cx="0" cy="131385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a:extLst>
              <a:ext uri="{FF2B5EF4-FFF2-40B4-BE49-F238E27FC236}">
                <a16:creationId xmlns:a16="http://schemas.microsoft.com/office/drawing/2014/main" id="{8CFCD330-CCD3-0148-AA33-8A55E2E600B2}"/>
              </a:ext>
            </a:extLst>
          </p:cNvPr>
          <p:cNvCxnSpPr>
            <a:cxnSpLocks/>
            <a:stCxn id="27" idx="3"/>
            <a:endCxn id="29" idx="1"/>
          </p:cNvCxnSpPr>
          <p:nvPr/>
        </p:nvCxnSpPr>
        <p:spPr>
          <a:xfrm>
            <a:off x="4124116" y="3137544"/>
            <a:ext cx="205180" cy="356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8" name="Straight Arrow Connector 47">
            <a:extLst>
              <a:ext uri="{FF2B5EF4-FFF2-40B4-BE49-F238E27FC236}">
                <a16:creationId xmlns:a16="http://schemas.microsoft.com/office/drawing/2014/main" id="{304C7119-7DD5-1141-A694-13FF5020445B}"/>
              </a:ext>
            </a:extLst>
          </p:cNvPr>
          <p:cNvCxnSpPr>
            <a:cxnSpLocks/>
            <a:stCxn id="29" idx="3"/>
            <a:endCxn id="31" idx="1"/>
          </p:cNvCxnSpPr>
          <p:nvPr/>
        </p:nvCxnSpPr>
        <p:spPr>
          <a:xfrm>
            <a:off x="5255888" y="3141110"/>
            <a:ext cx="17018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2" name="Straight Arrow Connector 51">
            <a:extLst>
              <a:ext uri="{FF2B5EF4-FFF2-40B4-BE49-F238E27FC236}">
                <a16:creationId xmlns:a16="http://schemas.microsoft.com/office/drawing/2014/main" id="{DDBB7D46-85C8-C247-AA4E-5422A0C8F32B}"/>
              </a:ext>
            </a:extLst>
          </p:cNvPr>
          <p:cNvCxnSpPr>
            <a:cxnSpLocks/>
            <a:stCxn id="31" idx="2"/>
            <a:endCxn id="34" idx="0"/>
          </p:cNvCxnSpPr>
          <p:nvPr/>
        </p:nvCxnSpPr>
        <p:spPr>
          <a:xfrm>
            <a:off x="5889370" y="3422161"/>
            <a:ext cx="673" cy="31570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Straight Arrow Connector 55">
            <a:extLst>
              <a:ext uri="{FF2B5EF4-FFF2-40B4-BE49-F238E27FC236}">
                <a16:creationId xmlns:a16="http://schemas.microsoft.com/office/drawing/2014/main" id="{6548B908-CB5F-8542-9AC9-02A7AB53283A}"/>
              </a:ext>
            </a:extLst>
          </p:cNvPr>
          <p:cNvCxnSpPr>
            <a:cxnSpLocks/>
            <a:stCxn id="34" idx="3"/>
            <a:endCxn id="24" idx="1"/>
          </p:cNvCxnSpPr>
          <p:nvPr/>
        </p:nvCxnSpPr>
        <p:spPr>
          <a:xfrm flipV="1">
            <a:off x="6306732" y="3959104"/>
            <a:ext cx="1578858" cy="210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1" name="Straight Arrow Connector 60">
            <a:extLst>
              <a:ext uri="{FF2B5EF4-FFF2-40B4-BE49-F238E27FC236}">
                <a16:creationId xmlns:a16="http://schemas.microsoft.com/office/drawing/2014/main" id="{088C4BF4-361B-3948-A91B-97D8ED3CE2E3}"/>
              </a:ext>
            </a:extLst>
          </p:cNvPr>
          <p:cNvCxnSpPr>
            <a:cxnSpLocks/>
            <a:stCxn id="31" idx="3"/>
            <a:endCxn id="26" idx="1"/>
          </p:cNvCxnSpPr>
          <p:nvPr/>
        </p:nvCxnSpPr>
        <p:spPr>
          <a:xfrm flipV="1">
            <a:off x="6352666" y="3141109"/>
            <a:ext cx="364806" cy="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6" name="Straight Arrow Connector 65">
            <a:extLst>
              <a:ext uri="{FF2B5EF4-FFF2-40B4-BE49-F238E27FC236}">
                <a16:creationId xmlns:a16="http://schemas.microsoft.com/office/drawing/2014/main" id="{9C89FA52-5480-7649-9BEA-2F06672D9D0B}"/>
              </a:ext>
            </a:extLst>
          </p:cNvPr>
          <p:cNvCxnSpPr>
            <a:cxnSpLocks/>
            <a:stCxn id="24" idx="0"/>
            <a:endCxn id="37" idx="2"/>
          </p:cNvCxnSpPr>
          <p:nvPr/>
        </p:nvCxnSpPr>
        <p:spPr>
          <a:xfrm flipV="1">
            <a:off x="8302279" y="2093824"/>
            <a:ext cx="0" cy="164193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Straight Arrow Connector 70">
            <a:extLst>
              <a:ext uri="{FF2B5EF4-FFF2-40B4-BE49-F238E27FC236}">
                <a16:creationId xmlns:a16="http://schemas.microsoft.com/office/drawing/2014/main" id="{EACABC96-7857-4942-A364-8A967E544E63}"/>
              </a:ext>
            </a:extLst>
          </p:cNvPr>
          <p:cNvCxnSpPr>
            <a:cxnSpLocks/>
            <a:stCxn id="38" idx="0"/>
            <a:endCxn id="27" idx="2"/>
          </p:cNvCxnSpPr>
          <p:nvPr/>
        </p:nvCxnSpPr>
        <p:spPr>
          <a:xfrm flipV="1">
            <a:off x="3707427" y="3360892"/>
            <a:ext cx="0" cy="13045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a:extLst>
              <a:ext uri="{FF2B5EF4-FFF2-40B4-BE49-F238E27FC236}">
                <a16:creationId xmlns:a16="http://schemas.microsoft.com/office/drawing/2014/main" id="{CF5FFAD0-8101-3247-8D55-793427816885}"/>
              </a:ext>
            </a:extLst>
          </p:cNvPr>
          <p:cNvCxnSpPr>
            <a:cxnSpLocks/>
            <a:stCxn id="24" idx="2"/>
            <a:endCxn id="39" idx="0"/>
          </p:cNvCxnSpPr>
          <p:nvPr/>
        </p:nvCxnSpPr>
        <p:spPr>
          <a:xfrm>
            <a:off x="8302279" y="4182452"/>
            <a:ext cx="0" cy="46693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2" name="Line Callout 1 (Border and Accent Bar) 81">
            <a:extLst>
              <a:ext uri="{FF2B5EF4-FFF2-40B4-BE49-F238E27FC236}">
                <a16:creationId xmlns:a16="http://schemas.microsoft.com/office/drawing/2014/main" id="{573B9535-A275-5346-BD1D-FA6848E98E2F}"/>
              </a:ext>
            </a:extLst>
          </p:cNvPr>
          <p:cNvSpPr/>
          <p:nvPr/>
        </p:nvSpPr>
        <p:spPr bwMode="gray">
          <a:xfrm>
            <a:off x="3350093" y="1898365"/>
            <a:ext cx="1557006" cy="390688"/>
          </a:xfrm>
          <a:prstGeom prst="accentBorderCallout1">
            <a:avLst>
              <a:gd name="adj1" fmla="val 41302"/>
              <a:gd name="adj2" fmla="val 104021"/>
              <a:gd name="adj3" fmla="val 193025"/>
              <a:gd name="adj4" fmla="val 1334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如果是</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已批准状态</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限制新业务下单</a:t>
            </a:r>
            <a:endParaRPr lang="en-US" sz="1000" kern="0" dirty="0" err="1">
              <a:solidFill>
                <a:schemeClr val="dk1"/>
              </a:solidFill>
              <a:latin typeface="+mn-lt"/>
              <a:ea typeface="Arial Unicode MS" pitchFamily="34" charset="-128"/>
              <a:cs typeface="Arial Unicode MS" pitchFamily="34" charset="-128"/>
            </a:endParaRPr>
          </a:p>
        </p:txBody>
      </p:sp>
      <p:sp>
        <p:nvSpPr>
          <p:cNvPr id="83" name="Line Callout 1 (Border and Accent Bar) 82">
            <a:extLst>
              <a:ext uri="{FF2B5EF4-FFF2-40B4-BE49-F238E27FC236}">
                <a16:creationId xmlns:a16="http://schemas.microsoft.com/office/drawing/2014/main" id="{47810F3D-ECC4-D945-B7D5-E48E02C06061}"/>
              </a:ext>
            </a:extLst>
          </p:cNvPr>
          <p:cNvSpPr/>
          <p:nvPr/>
        </p:nvSpPr>
        <p:spPr bwMode="gray">
          <a:xfrm flipH="1">
            <a:off x="6346411" y="3424879"/>
            <a:ext cx="590122" cy="164598"/>
          </a:xfrm>
          <a:prstGeom prst="accentBorderCallout1">
            <a:avLst>
              <a:gd name="adj1" fmla="val 41302"/>
              <a:gd name="adj2" fmla="val 104021"/>
              <a:gd name="adj3" fmla="val 106715"/>
              <a:gd name="adj4" fmla="val 179043"/>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
        <p:nvSpPr>
          <p:cNvPr id="84" name="Line Callout 1 (Accent Bar) 83">
            <a:extLst>
              <a:ext uri="{FF2B5EF4-FFF2-40B4-BE49-F238E27FC236}">
                <a16:creationId xmlns:a16="http://schemas.microsoft.com/office/drawing/2014/main" id="{9A73DB3E-D62A-B747-B250-1A73551C2875}"/>
              </a:ext>
            </a:extLst>
          </p:cNvPr>
          <p:cNvSpPr/>
          <p:nvPr/>
        </p:nvSpPr>
        <p:spPr bwMode="gray">
          <a:xfrm flipH="1">
            <a:off x="2395680" y="2339249"/>
            <a:ext cx="1012826" cy="351353"/>
          </a:xfrm>
          <a:prstGeom prst="accentCallout1">
            <a:avLst>
              <a:gd name="adj1" fmla="val 23233"/>
              <a:gd name="adj2" fmla="val -3587"/>
              <a:gd name="adj3" fmla="val 163632"/>
              <a:gd name="adj4" fmla="val -4124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也可以直接创建</a:t>
            </a:r>
            <a:endParaRPr lang="en-US" sz="1000" kern="0" dirty="0">
              <a:solidFill>
                <a:schemeClr val="dk1"/>
              </a:solidFill>
              <a:latin typeface="+mn-lt"/>
              <a:ea typeface="Arial Unicode MS" pitchFamily="34" charset="-128"/>
              <a:cs typeface="Arial Unicode MS" pitchFamily="34" charset="-128"/>
            </a:endParaRPr>
          </a:p>
        </p:txBody>
      </p:sp>
      <p:cxnSp>
        <p:nvCxnSpPr>
          <p:cNvPr id="49" name="Elbow Connector 48">
            <a:extLst>
              <a:ext uri="{FF2B5EF4-FFF2-40B4-BE49-F238E27FC236}">
                <a16:creationId xmlns:a16="http://schemas.microsoft.com/office/drawing/2014/main" id="{81B9B7F5-3D03-F44C-A5DB-EA1DBEC0C333}"/>
              </a:ext>
            </a:extLst>
          </p:cNvPr>
          <p:cNvCxnSpPr>
            <a:cxnSpLocks/>
            <a:stCxn id="29" idx="0"/>
            <a:endCxn id="26" idx="0"/>
          </p:cNvCxnSpPr>
          <p:nvPr/>
        </p:nvCxnSpPr>
        <p:spPr>
          <a:xfrm rot="16200000" flipH="1">
            <a:off x="5934524" y="1718125"/>
            <a:ext cx="57703" cy="2341569"/>
          </a:xfrm>
          <a:prstGeom prst="bentConnector3">
            <a:avLst>
              <a:gd name="adj1" fmla="val -396167"/>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3" name="Line Callout 1 (Border and Accent Bar) 42">
            <a:extLst>
              <a:ext uri="{FF2B5EF4-FFF2-40B4-BE49-F238E27FC236}">
                <a16:creationId xmlns:a16="http://schemas.microsoft.com/office/drawing/2014/main" id="{4EA4790D-E401-A448-AF4C-18BA7BD974C5}"/>
              </a:ext>
            </a:extLst>
          </p:cNvPr>
          <p:cNvSpPr/>
          <p:nvPr/>
        </p:nvSpPr>
        <p:spPr bwMode="gray">
          <a:xfrm flipH="1">
            <a:off x="6583059" y="2310148"/>
            <a:ext cx="590122" cy="164598"/>
          </a:xfrm>
          <a:prstGeom prst="accentBorderCallout1">
            <a:avLst>
              <a:gd name="adj1" fmla="val 41302"/>
              <a:gd name="adj2" fmla="val 104021"/>
              <a:gd name="adj3" fmla="val 481858"/>
              <a:gd name="adj4" fmla="val 130142"/>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136207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3249763" y="7898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234709"/>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531262"/>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ysClr val="windowText" lastClr="000000"/>
                </a:solidFill>
                <a:latin typeface="+mn-lt"/>
              </a:rPr>
              <a:t>PIR</a:t>
            </a:r>
            <a:r>
              <a:rPr lang="zh-CN" altLang="en-US" sz="1000" kern="0" dirty="0">
                <a:solidFill>
                  <a:sysClr val="windowText" lastClr="000000"/>
                </a:solidFill>
                <a:latin typeface="+mn-lt"/>
              </a:rPr>
              <a:t> </a:t>
            </a:r>
            <a:r>
              <a:rPr lang="ja-JP" altLang="en-US" sz="1000" kern="0">
                <a:solidFill>
                  <a:sysClr val="windowText" lastClr="000000"/>
                </a:solidFill>
                <a:latin typeface="+mn-lt"/>
              </a:rPr>
              <a:t>平台</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314233" y="1313845"/>
            <a:ext cx="1894556"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flipV="1">
            <a:off x="3290738" y="1336216"/>
            <a:ext cx="8388395" cy="875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88" name="Line 6"/>
          <p:cNvSpPr>
            <a:spLocks noChangeShapeType="1"/>
          </p:cNvSpPr>
          <p:nvPr/>
        </p:nvSpPr>
        <p:spPr bwMode="gray">
          <a:xfrm>
            <a:off x="426062" y="5748680"/>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SG"/>
              <a:t>限制</a:t>
            </a:r>
            <a:r>
              <a:rPr lang="ja-JP" altLang="en-US"/>
              <a:t>新业务控制逻辑</a:t>
            </a:r>
            <a:r>
              <a:rPr lang="zh-CN" altLang="en-US" dirty="0"/>
              <a:t>  （</a:t>
            </a:r>
            <a:r>
              <a:rPr lang="en-US" altLang="zh-CN" dirty="0"/>
              <a:t>8</a:t>
            </a:r>
            <a:r>
              <a:rPr lang="ja-JP" altLang="en-US"/>
              <a:t>月</a:t>
            </a:r>
            <a:r>
              <a:rPr lang="en-US" altLang="zh-CN" dirty="0"/>
              <a:t>15</a:t>
            </a:r>
            <a:r>
              <a:rPr lang="ja-JP" altLang="en-US"/>
              <a:t>号结论</a:t>
            </a:r>
            <a:r>
              <a:rPr lang="zh-CN" altLang="en-US" dirty="0"/>
              <a:t>）</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1640111" y="162721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限制新业务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1640111" y="340953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限制新业务</a:t>
            </a:r>
            <a:endParaRPr lang="en-US" sz="1000" kern="0" dirty="0" err="1">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2056800" y="2073908"/>
            <a:ext cx="0" cy="133562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9" name="AutoShape 52">
            <a:extLst>
              <a:ext uri="{FF2B5EF4-FFF2-40B4-BE49-F238E27FC236}">
                <a16:creationId xmlns:a16="http://schemas.microsoft.com/office/drawing/2014/main" id="{1E29EB11-E611-BA40-8339-9949AB4168EA}"/>
              </a:ext>
            </a:extLst>
          </p:cNvPr>
          <p:cNvSpPr>
            <a:spLocks noChangeArrowheads="1"/>
          </p:cNvSpPr>
          <p:nvPr/>
        </p:nvSpPr>
        <p:spPr bwMode="gray">
          <a:xfrm>
            <a:off x="328568" y="5892833"/>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Rounded Rectangle 49">
            <a:extLst>
              <a:ext uri="{FF2B5EF4-FFF2-40B4-BE49-F238E27FC236}">
                <a16:creationId xmlns:a16="http://schemas.microsoft.com/office/drawing/2014/main" id="{FD14FC15-A5AF-2044-84F3-3C3D64099F50}"/>
              </a:ext>
            </a:extLst>
          </p:cNvPr>
          <p:cNvSpPr/>
          <p:nvPr/>
        </p:nvSpPr>
        <p:spPr bwMode="gray">
          <a:xfrm>
            <a:off x="5099505" y="1584503"/>
            <a:ext cx="973960"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寻源不授标</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2" name="Line Callout 1 (Border and Accent Bar) 61">
            <a:extLst>
              <a:ext uri="{FF2B5EF4-FFF2-40B4-BE49-F238E27FC236}">
                <a16:creationId xmlns:a16="http://schemas.microsoft.com/office/drawing/2014/main" id="{3EB26B32-C986-7A48-A33E-3E35A7691EDC}"/>
              </a:ext>
            </a:extLst>
          </p:cNvPr>
          <p:cNvSpPr/>
          <p:nvPr/>
        </p:nvSpPr>
        <p:spPr bwMode="gray">
          <a:xfrm flipH="1">
            <a:off x="7258840" y="1377679"/>
            <a:ext cx="2015789" cy="780169"/>
          </a:xfrm>
          <a:prstGeom prst="accentBorderCallout1">
            <a:avLst>
              <a:gd name="adj1" fmla="val 41302"/>
              <a:gd name="adj2" fmla="val 104021"/>
              <a:gd name="adj3" fmla="val 59184"/>
              <a:gd name="adj4" fmla="val 15910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1&gt;</a:t>
            </a:r>
            <a:r>
              <a:rPr lang="zh-CN" altLang="en-US" sz="1000" kern="0" dirty="0">
                <a:solidFill>
                  <a:schemeClr val="dk1"/>
                </a:solidFill>
                <a:latin typeface="+mn-lt"/>
                <a:ea typeface="Arial Unicode MS" pitchFamily="34" charset="-128"/>
                <a:cs typeface="Arial Unicode MS" pitchFamily="34" charset="-128"/>
              </a:rPr>
              <a:t> </a:t>
            </a:r>
            <a:r>
              <a:rPr lang="ja-JP" altLang="en-US" sz="1000" kern="0">
                <a:solidFill>
                  <a:schemeClr val="dk1"/>
                </a:solidFill>
                <a:latin typeface="+mn-lt"/>
                <a:ea typeface="Arial Unicode MS" pitchFamily="34" charset="-128"/>
                <a:cs typeface="Arial Unicode MS" pitchFamily="34" charset="-128"/>
              </a:rPr>
              <a:t>系统本身就设置了授标门槛为准入</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当限制新业务为不合格供应商下的子状态</a:t>
            </a:r>
            <a:r>
              <a:rPr lang="zh-CN" altLang="en-US"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系统</a:t>
            </a:r>
            <a:r>
              <a:rPr lang="ja-JP" altLang="en-US" sz="1000" kern="0">
                <a:solidFill>
                  <a:schemeClr val="dk1"/>
                </a:solidFill>
                <a:latin typeface="+mn-lt"/>
                <a:ea typeface="Arial Unicode MS" pitchFamily="34" charset="-128"/>
                <a:cs typeface="Arial Unicode MS" pitchFamily="34" charset="-128"/>
              </a:rPr>
              <a:t>限制授标给此状态的厂商</a:t>
            </a:r>
            <a:endParaRPr lang="en-US" sz="1000" kern="0" dirty="0">
              <a:solidFill>
                <a:schemeClr val="dk1"/>
              </a:solidFill>
              <a:latin typeface="+mn-lt"/>
              <a:ea typeface="Arial Unicode MS" pitchFamily="34" charset="-128"/>
              <a:cs typeface="Arial Unicode MS" pitchFamily="34" charset="-128"/>
            </a:endParaRPr>
          </a:p>
        </p:txBody>
      </p:sp>
      <p:sp>
        <p:nvSpPr>
          <p:cNvPr id="63" name="TextBox 62">
            <a:extLst>
              <a:ext uri="{FF2B5EF4-FFF2-40B4-BE49-F238E27FC236}">
                <a16:creationId xmlns:a16="http://schemas.microsoft.com/office/drawing/2014/main" id="{392A6324-3E6D-DF44-83C8-C108FFA707DD}"/>
              </a:ext>
            </a:extLst>
          </p:cNvPr>
          <p:cNvSpPr txBox="1"/>
          <p:nvPr/>
        </p:nvSpPr>
        <p:spPr bwMode="gray">
          <a:xfrm>
            <a:off x="1567658" y="1058073"/>
            <a:ext cx="97682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状态更新</a:t>
            </a:r>
            <a:endParaRPr kumimoji="0" lang="en-US" sz="1200" b="1" i="0" u="none" strike="noStrike" kern="0" cap="none" spc="0" normalizeH="0" baseline="0" noProof="0" dirty="0">
              <a:ln>
                <a:noFill/>
              </a:ln>
              <a:solidFill>
                <a:sysClr val="windowText" lastClr="000000"/>
              </a:solidFill>
              <a:effectLst/>
              <a:uLnTx/>
              <a:uFillTx/>
            </a:endParaRPr>
          </a:p>
        </p:txBody>
      </p:sp>
      <p:sp>
        <p:nvSpPr>
          <p:cNvPr id="64" name="TextBox 63">
            <a:extLst>
              <a:ext uri="{FF2B5EF4-FFF2-40B4-BE49-F238E27FC236}">
                <a16:creationId xmlns:a16="http://schemas.microsoft.com/office/drawing/2014/main" id="{D0E6C93B-DF2F-AD4E-8664-4D691FC3C1B9}"/>
              </a:ext>
            </a:extLst>
          </p:cNvPr>
          <p:cNvSpPr txBox="1"/>
          <p:nvPr/>
        </p:nvSpPr>
        <p:spPr bwMode="gray">
          <a:xfrm>
            <a:off x="7724169" y="1056534"/>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控制逻辑</a:t>
            </a:r>
            <a:endParaRPr kumimoji="0" lang="en-US" sz="1200" b="1" i="0" u="none" strike="noStrike" kern="0" cap="none" spc="0" normalizeH="0" baseline="0" noProof="0" dirty="0">
              <a:ln>
                <a:noFill/>
              </a:ln>
              <a:solidFill>
                <a:sysClr val="windowText" lastClr="000000"/>
              </a:solidFill>
              <a:effectLst/>
              <a:uLnTx/>
              <a:uFillTx/>
            </a:endParaRPr>
          </a:p>
        </p:txBody>
      </p:sp>
      <p:sp>
        <p:nvSpPr>
          <p:cNvPr id="68" name="Rounded Rectangle 67">
            <a:extLst>
              <a:ext uri="{FF2B5EF4-FFF2-40B4-BE49-F238E27FC236}">
                <a16:creationId xmlns:a16="http://schemas.microsoft.com/office/drawing/2014/main" id="{EEC06A77-E36D-0B44-BBFB-5E69447CEB8D}"/>
              </a:ext>
            </a:extLst>
          </p:cNvPr>
          <p:cNvSpPr/>
          <p:nvPr/>
        </p:nvSpPr>
        <p:spPr bwMode="gray">
          <a:xfrm>
            <a:off x="1640111" y="488705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限制新业务</a:t>
            </a:r>
            <a:endParaRPr lang="en-US" sz="1000" kern="0" dirty="0" err="1">
              <a:ea typeface="Arial Unicode MS" pitchFamily="34" charset="-128"/>
              <a:cs typeface="Arial Unicode MS" pitchFamily="34" charset="-128"/>
            </a:endParaRPr>
          </a:p>
        </p:txBody>
      </p:sp>
      <p:cxnSp>
        <p:nvCxnSpPr>
          <p:cNvPr id="69" name="Straight Arrow Connector 68">
            <a:extLst>
              <a:ext uri="{FF2B5EF4-FFF2-40B4-BE49-F238E27FC236}">
                <a16:creationId xmlns:a16="http://schemas.microsoft.com/office/drawing/2014/main" id="{8BA99FC0-8674-B44D-95F9-C1E510E47D1A}"/>
              </a:ext>
            </a:extLst>
          </p:cNvPr>
          <p:cNvCxnSpPr>
            <a:cxnSpLocks/>
            <a:stCxn id="23" idx="2"/>
            <a:endCxn id="68" idx="0"/>
          </p:cNvCxnSpPr>
          <p:nvPr/>
        </p:nvCxnSpPr>
        <p:spPr>
          <a:xfrm>
            <a:off x="2056800" y="3856230"/>
            <a:ext cx="0" cy="103082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4" name="Rounded Rectangle 73">
            <a:extLst>
              <a:ext uri="{FF2B5EF4-FFF2-40B4-BE49-F238E27FC236}">
                <a16:creationId xmlns:a16="http://schemas.microsoft.com/office/drawing/2014/main" id="{9B7701CD-CD9E-5B43-A89A-9699FB188EB3}"/>
              </a:ext>
            </a:extLst>
          </p:cNvPr>
          <p:cNvSpPr/>
          <p:nvPr/>
        </p:nvSpPr>
        <p:spPr bwMode="gray">
          <a:xfrm>
            <a:off x="3467795" y="49776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创建请求</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6" name="Rounded Rectangle 75">
            <a:extLst>
              <a:ext uri="{FF2B5EF4-FFF2-40B4-BE49-F238E27FC236}">
                <a16:creationId xmlns:a16="http://schemas.microsoft.com/office/drawing/2014/main" id="{904BD225-0F84-8645-9379-F7CB4CD5FBA6}"/>
              </a:ext>
            </a:extLst>
          </p:cNvPr>
          <p:cNvSpPr/>
          <p:nvPr/>
        </p:nvSpPr>
        <p:spPr bwMode="gray">
          <a:xfrm>
            <a:off x="7264006" y="465326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创建完成</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Rounded Rectangle 79">
            <a:extLst>
              <a:ext uri="{FF2B5EF4-FFF2-40B4-BE49-F238E27FC236}">
                <a16:creationId xmlns:a16="http://schemas.microsoft.com/office/drawing/2014/main" id="{A7FE6A78-93AB-C24D-9497-514592CBE6E7}"/>
              </a:ext>
            </a:extLst>
          </p:cNvPr>
          <p:cNvSpPr/>
          <p:nvPr/>
        </p:nvSpPr>
        <p:spPr bwMode="gray">
          <a:xfrm>
            <a:off x="7258840" y="363978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1" name="Rounded Rectangle 80">
            <a:extLst>
              <a:ext uri="{FF2B5EF4-FFF2-40B4-BE49-F238E27FC236}">
                <a16:creationId xmlns:a16="http://schemas.microsoft.com/office/drawing/2014/main" id="{64BDABA7-2ED9-364A-825D-A99050E3F2D9}"/>
              </a:ext>
            </a:extLst>
          </p:cNvPr>
          <p:cNvSpPr/>
          <p:nvPr/>
        </p:nvSpPr>
        <p:spPr bwMode="gray">
          <a:xfrm>
            <a:off x="5814931" y="591336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2" name="Decision 81">
            <a:extLst>
              <a:ext uri="{FF2B5EF4-FFF2-40B4-BE49-F238E27FC236}">
                <a16:creationId xmlns:a16="http://schemas.microsoft.com/office/drawing/2014/main" id="{2EC4B452-2312-8C46-B441-5D98D90D3242}"/>
              </a:ext>
            </a:extLst>
          </p:cNvPr>
          <p:cNvSpPr/>
          <p:nvPr/>
        </p:nvSpPr>
        <p:spPr bwMode="gray">
          <a:xfrm>
            <a:off x="5735992" y="4926976"/>
            <a:ext cx="991255"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更新</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新建</a:t>
            </a:r>
            <a:endParaRPr lang="en-US" sz="1000" kern="0" dirty="0" err="1">
              <a:solidFill>
                <a:schemeClr val="dk1"/>
              </a:solidFill>
              <a:latin typeface="+mn-lt"/>
              <a:ea typeface="Arial Unicode MS" pitchFamily="34" charset="-128"/>
              <a:cs typeface="Arial Unicode MS" pitchFamily="34" charset="-128"/>
            </a:endParaRPr>
          </a:p>
        </p:txBody>
      </p:sp>
      <p:cxnSp>
        <p:nvCxnSpPr>
          <p:cNvPr id="86" name="Elbow Connector 85">
            <a:extLst>
              <a:ext uri="{FF2B5EF4-FFF2-40B4-BE49-F238E27FC236}">
                <a16:creationId xmlns:a16="http://schemas.microsoft.com/office/drawing/2014/main" id="{ECE8B1F3-6E4E-A14E-9F44-00A9A8590104}"/>
              </a:ext>
            </a:extLst>
          </p:cNvPr>
          <p:cNvCxnSpPr>
            <a:cxnSpLocks/>
            <a:stCxn id="82" idx="3"/>
            <a:endCxn id="76" idx="1"/>
          </p:cNvCxnSpPr>
          <p:nvPr/>
        </p:nvCxnSpPr>
        <p:spPr>
          <a:xfrm flipV="1">
            <a:off x="6727247" y="4876612"/>
            <a:ext cx="536759" cy="331416"/>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7" name="Straight Arrow Connector 86">
            <a:extLst>
              <a:ext uri="{FF2B5EF4-FFF2-40B4-BE49-F238E27FC236}">
                <a16:creationId xmlns:a16="http://schemas.microsoft.com/office/drawing/2014/main" id="{B8F0F098-2851-C849-A276-60941EC028DA}"/>
              </a:ext>
            </a:extLst>
          </p:cNvPr>
          <p:cNvCxnSpPr>
            <a:cxnSpLocks/>
            <a:stCxn id="82" idx="2"/>
            <a:endCxn id="81" idx="0"/>
          </p:cNvCxnSpPr>
          <p:nvPr/>
        </p:nvCxnSpPr>
        <p:spPr>
          <a:xfrm>
            <a:off x="6231620" y="5489079"/>
            <a:ext cx="0" cy="42428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8" name="Straight Arrow Connector 87">
            <a:extLst>
              <a:ext uri="{FF2B5EF4-FFF2-40B4-BE49-F238E27FC236}">
                <a16:creationId xmlns:a16="http://schemas.microsoft.com/office/drawing/2014/main" id="{9288971A-9A7F-3A4A-A17A-C8E401FF76BA}"/>
              </a:ext>
            </a:extLst>
          </p:cNvPr>
          <p:cNvCxnSpPr>
            <a:cxnSpLocks/>
            <a:stCxn id="74" idx="3"/>
            <a:endCxn id="93" idx="1"/>
          </p:cNvCxnSpPr>
          <p:nvPr/>
        </p:nvCxnSpPr>
        <p:spPr>
          <a:xfrm flipV="1">
            <a:off x="4301173" y="5197303"/>
            <a:ext cx="199958" cy="366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9" name="Straight Arrow Connector 88">
            <a:extLst>
              <a:ext uri="{FF2B5EF4-FFF2-40B4-BE49-F238E27FC236}">
                <a16:creationId xmlns:a16="http://schemas.microsoft.com/office/drawing/2014/main" id="{B537EDDC-EDF0-1C44-B405-CA7102B05849}"/>
              </a:ext>
            </a:extLst>
          </p:cNvPr>
          <p:cNvCxnSpPr>
            <a:cxnSpLocks/>
            <a:stCxn id="76" idx="0"/>
            <a:endCxn id="80" idx="2"/>
          </p:cNvCxnSpPr>
          <p:nvPr/>
        </p:nvCxnSpPr>
        <p:spPr>
          <a:xfrm flipH="1" flipV="1">
            <a:off x="7675529" y="4086481"/>
            <a:ext cx="5166" cy="56678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0" name="Line Callout 1 (Border and Accent Bar) 89">
            <a:extLst>
              <a:ext uri="{FF2B5EF4-FFF2-40B4-BE49-F238E27FC236}">
                <a16:creationId xmlns:a16="http://schemas.microsoft.com/office/drawing/2014/main" id="{F2211576-D9EC-0743-9500-272CE062433F}"/>
              </a:ext>
            </a:extLst>
          </p:cNvPr>
          <p:cNvSpPr/>
          <p:nvPr/>
        </p:nvSpPr>
        <p:spPr bwMode="gray">
          <a:xfrm flipH="1">
            <a:off x="7484935" y="5276101"/>
            <a:ext cx="495556" cy="296437"/>
          </a:xfrm>
          <a:prstGeom prst="accentBorderCallout1">
            <a:avLst>
              <a:gd name="adj1" fmla="val 41302"/>
              <a:gd name="adj2" fmla="val 104021"/>
              <a:gd name="adj3" fmla="val -42615"/>
              <a:gd name="adj4" fmla="val 20247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更新</a:t>
            </a:r>
            <a:endParaRPr lang="en-US" sz="1000" kern="0" dirty="0" err="1">
              <a:solidFill>
                <a:schemeClr val="dk1"/>
              </a:solidFill>
              <a:latin typeface="+mn-lt"/>
              <a:ea typeface="Arial Unicode MS" pitchFamily="34" charset="-128"/>
              <a:cs typeface="Arial Unicode MS" pitchFamily="34" charset="-128"/>
            </a:endParaRPr>
          </a:p>
        </p:txBody>
      </p:sp>
      <p:sp>
        <p:nvSpPr>
          <p:cNvPr id="91" name="Line Callout 1 (Border and Accent Bar) 90">
            <a:extLst>
              <a:ext uri="{FF2B5EF4-FFF2-40B4-BE49-F238E27FC236}">
                <a16:creationId xmlns:a16="http://schemas.microsoft.com/office/drawing/2014/main" id="{971842F1-D5C1-B940-983E-830BF4096404}"/>
              </a:ext>
            </a:extLst>
          </p:cNvPr>
          <p:cNvSpPr/>
          <p:nvPr/>
        </p:nvSpPr>
        <p:spPr bwMode="gray">
          <a:xfrm flipH="1">
            <a:off x="6778630" y="5716887"/>
            <a:ext cx="1005569" cy="389653"/>
          </a:xfrm>
          <a:prstGeom prst="accentBorderCallout1">
            <a:avLst>
              <a:gd name="adj1" fmla="val 41302"/>
              <a:gd name="adj2" fmla="val 104021"/>
              <a:gd name="adj3" fmla="val -6297"/>
              <a:gd name="adj4" fmla="val 154847"/>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新建</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这里特指新物料</a:t>
            </a:r>
            <a:endParaRPr lang="en-US" sz="1000" kern="0" dirty="0" err="1">
              <a:solidFill>
                <a:schemeClr val="dk1"/>
              </a:solidFill>
              <a:latin typeface="+mn-lt"/>
              <a:ea typeface="Arial Unicode MS" pitchFamily="34" charset="-128"/>
              <a:cs typeface="Arial Unicode MS" pitchFamily="34" charset="-128"/>
            </a:endParaRPr>
          </a:p>
        </p:txBody>
      </p:sp>
      <p:sp>
        <p:nvSpPr>
          <p:cNvPr id="93" name="Decision 92">
            <a:extLst>
              <a:ext uri="{FF2B5EF4-FFF2-40B4-BE49-F238E27FC236}">
                <a16:creationId xmlns:a16="http://schemas.microsoft.com/office/drawing/2014/main" id="{1B1D8AD8-633F-AF45-8572-AB6C3C7DF876}"/>
              </a:ext>
            </a:extLst>
          </p:cNvPr>
          <p:cNvSpPr/>
          <p:nvPr/>
        </p:nvSpPr>
        <p:spPr bwMode="gray">
          <a:xfrm>
            <a:off x="4501131" y="4916251"/>
            <a:ext cx="991255"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限制新业务</a:t>
            </a:r>
            <a:endParaRPr lang="en-US" sz="1000" kern="0" dirty="0" err="1">
              <a:solidFill>
                <a:schemeClr val="dk1"/>
              </a:solidFill>
              <a:latin typeface="+mn-lt"/>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6EEA8F23-718C-A345-A571-837F903501AF}"/>
              </a:ext>
            </a:extLst>
          </p:cNvPr>
          <p:cNvCxnSpPr>
            <a:cxnSpLocks/>
            <a:stCxn id="93" idx="3"/>
            <a:endCxn id="82" idx="1"/>
          </p:cNvCxnSpPr>
          <p:nvPr/>
        </p:nvCxnSpPr>
        <p:spPr>
          <a:xfrm>
            <a:off x="5492386" y="5197303"/>
            <a:ext cx="243606" cy="1072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5" name="Rounded Rectangle 94">
            <a:extLst>
              <a:ext uri="{FF2B5EF4-FFF2-40B4-BE49-F238E27FC236}">
                <a16:creationId xmlns:a16="http://schemas.microsoft.com/office/drawing/2014/main" id="{13EE53C7-0E83-ED45-9398-2C8CE4C58C37}"/>
              </a:ext>
            </a:extLst>
          </p:cNvPr>
          <p:cNvSpPr/>
          <p:nvPr/>
        </p:nvSpPr>
        <p:spPr bwMode="gray">
          <a:xfrm>
            <a:off x="7421981" y="280656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创建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6" name="Straight Arrow Connector 95">
            <a:extLst>
              <a:ext uri="{FF2B5EF4-FFF2-40B4-BE49-F238E27FC236}">
                <a16:creationId xmlns:a16="http://schemas.microsoft.com/office/drawing/2014/main" id="{EB502CEF-C874-6C4F-8E93-8C8563A3B1CE}"/>
              </a:ext>
            </a:extLst>
          </p:cNvPr>
          <p:cNvCxnSpPr>
            <a:cxnSpLocks/>
            <a:stCxn id="98" idx="3"/>
            <a:endCxn id="97" idx="1"/>
          </p:cNvCxnSpPr>
          <p:nvPr/>
        </p:nvCxnSpPr>
        <p:spPr>
          <a:xfrm>
            <a:off x="9531411" y="3032328"/>
            <a:ext cx="271293" cy="58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7" name="Predefined Process 96">
            <a:extLst>
              <a:ext uri="{FF2B5EF4-FFF2-40B4-BE49-F238E27FC236}">
                <a16:creationId xmlns:a16="http://schemas.microsoft.com/office/drawing/2014/main" id="{D66A0198-3405-0D44-8E0D-2DCA16D9CD8F}"/>
              </a:ext>
            </a:extLst>
          </p:cNvPr>
          <p:cNvSpPr/>
          <p:nvPr/>
        </p:nvSpPr>
        <p:spPr bwMode="gray">
          <a:xfrm>
            <a:off x="9802704" y="2818545"/>
            <a:ext cx="1103586"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下单控制流程</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上页</a:t>
            </a:r>
            <a:r>
              <a:rPr lang="zh-CN" altLang="en-US" sz="1000" kern="0" dirty="0">
                <a:ea typeface="Arial Unicode MS" pitchFamily="34" charset="-128"/>
                <a:cs typeface="Arial Unicode MS" pitchFamily="34" charset="-128"/>
              </a:rPr>
              <a:t>）</a:t>
            </a:r>
            <a:endParaRPr lang="en-US" sz="1000" kern="0" dirty="0" err="1">
              <a:solidFill>
                <a:schemeClr val="dk1"/>
              </a:solidFill>
              <a:latin typeface="+mn-lt"/>
              <a:ea typeface="Arial Unicode MS" pitchFamily="34" charset="-128"/>
              <a:cs typeface="Arial Unicode MS" pitchFamily="34" charset="-128"/>
            </a:endParaRPr>
          </a:p>
        </p:txBody>
      </p:sp>
      <p:sp>
        <p:nvSpPr>
          <p:cNvPr id="98" name="Decision 97">
            <a:extLst>
              <a:ext uri="{FF2B5EF4-FFF2-40B4-BE49-F238E27FC236}">
                <a16:creationId xmlns:a16="http://schemas.microsoft.com/office/drawing/2014/main" id="{BBC8D8C5-17A1-3B42-B4CC-0B9FFE4D89EA}"/>
              </a:ext>
            </a:extLst>
          </p:cNvPr>
          <p:cNvSpPr/>
          <p:nvPr/>
        </p:nvSpPr>
        <p:spPr bwMode="gray">
          <a:xfrm>
            <a:off x="8604819" y="2751276"/>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是否有</a:t>
            </a:r>
            <a:r>
              <a:rPr lang="en-US" altLang="zh-CN" sz="1000" kern="0" dirty="0">
                <a:solidFill>
                  <a:schemeClr val="dk1"/>
                </a:solidFill>
                <a:latin typeface="+mn-lt"/>
                <a:ea typeface="Arial Unicode MS" pitchFamily="34" charset="-128"/>
                <a:cs typeface="Arial Unicode MS" pitchFamily="34" charset="-128"/>
              </a:rPr>
              <a:t>PIR</a:t>
            </a:r>
            <a:endParaRPr lang="en-US" sz="1000" kern="0" dirty="0">
              <a:solidFill>
                <a:schemeClr val="dk1"/>
              </a:solidFill>
              <a:latin typeface="+mn-lt"/>
              <a:ea typeface="Arial Unicode MS" pitchFamily="34" charset="-128"/>
              <a:cs typeface="Arial Unicode MS" pitchFamily="34" charset="-128"/>
            </a:endParaRPr>
          </a:p>
        </p:txBody>
      </p:sp>
      <p:cxnSp>
        <p:nvCxnSpPr>
          <p:cNvPr id="99" name="Straight Arrow Connector 98">
            <a:extLst>
              <a:ext uri="{FF2B5EF4-FFF2-40B4-BE49-F238E27FC236}">
                <a16:creationId xmlns:a16="http://schemas.microsoft.com/office/drawing/2014/main" id="{B392AD41-EEDA-3043-98C9-3A838B979DC2}"/>
              </a:ext>
            </a:extLst>
          </p:cNvPr>
          <p:cNvCxnSpPr>
            <a:cxnSpLocks/>
            <a:stCxn id="95" idx="3"/>
            <a:endCxn id="98" idx="1"/>
          </p:cNvCxnSpPr>
          <p:nvPr/>
        </p:nvCxnSpPr>
        <p:spPr>
          <a:xfrm>
            <a:off x="8255359" y="3029916"/>
            <a:ext cx="349460" cy="2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0" name="Line Callout 1 (Border and Accent Bar) 99">
            <a:extLst>
              <a:ext uri="{FF2B5EF4-FFF2-40B4-BE49-F238E27FC236}">
                <a16:creationId xmlns:a16="http://schemas.microsoft.com/office/drawing/2014/main" id="{387D3819-0AC9-3841-9E74-38F1EFEEFB91}"/>
              </a:ext>
            </a:extLst>
          </p:cNvPr>
          <p:cNvSpPr/>
          <p:nvPr/>
        </p:nvSpPr>
        <p:spPr bwMode="gray">
          <a:xfrm flipH="1">
            <a:off x="9932541" y="3352820"/>
            <a:ext cx="590122" cy="164598"/>
          </a:xfrm>
          <a:prstGeom prst="accentBorderCallout1">
            <a:avLst>
              <a:gd name="adj1" fmla="val 41302"/>
              <a:gd name="adj2" fmla="val 104021"/>
              <a:gd name="adj3" fmla="val -151790"/>
              <a:gd name="adj4" fmla="val 14947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有</a:t>
            </a:r>
            <a:endParaRPr lang="en-US" sz="1000" kern="0" dirty="0" err="1">
              <a:solidFill>
                <a:schemeClr val="dk1"/>
              </a:solidFill>
              <a:latin typeface="+mn-lt"/>
              <a:ea typeface="Arial Unicode MS" pitchFamily="34" charset="-128"/>
              <a:cs typeface="Arial Unicode MS" pitchFamily="34" charset="-128"/>
            </a:endParaRPr>
          </a:p>
        </p:txBody>
      </p:sp>
      <p:sp>
        <p:nvSpPr>
          <p:cNvPr id="101" name="Rounded Rectangle 100">
            <a:extLst>
              <a:ext uri="{FF2B5EF4-FFF2-40B4-BE49-F238E27FC236}">
                <a16:creationId xmlns:a16="http://schemas.microsoft.com/office/drawing/2014/main" id="{E1FCC281-4D7C-F243-945E-823C02BAD210}"/>
              </a:ext>
            </a:extLst>
          </p:cNvPr>
          <p:cNvSpPr/>
          <p:nvPr/>
        </p:nvSpPr>
        <p:spPr bwMode="gray">
          <a:xfrm>
            <a:off x="11177583" y="28092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生成</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2" name="Straight Arrow Connector 101">
            <a:extLst>
              <a:ext uri="{FF2B5EF4-FFF2-40B4-BE49-F238E27FC236}">
                <a16:creationId xmlns:a16="http://schemas.microsoft.com/office/drawing/2014/main" id="{3CAA2AC8-3FA7-664A-890F-6FDCFEE83D64}"/>
              </a:ext>
            </a:extLst>
          </p:cNvPr>
          <p:cNvCxnSpPr>
            <a:cxnSpLocks/>
            <a:stCxn id="97" idx="3"/>
            <a:endCxn id="101" idx="1"/>
          </p:cNvCxnSpPr>
          <p:nvPr/>
        </p:nvCxnSpPr>
        <p:spPr>
          <a:xfrm flipV="1">
            <a:off x="10906290" y="3032613"/>
            <a:ext cx="271293" cy="557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3" name="Rounded Rectangle 102">
            <a:extLst>
              <a:ext uri="{FF2B5EF4-FFF2-40B4-BE49-F238E27FC236}">
                <a16:creationId xmlns:a16="http://schemas.microsoft.com/office/drawing/2014/main" id="{23449DE1-A0E4-6A45-8B5E-7A4D51444066}"/>
              </a:ext>
            </a:extLst>
          </p:cNvPr>
          <p:cNvSpPr/>
          <p:nvPr/>
        </p:nvSpPr>
        <p:spPr bwMode="gray">
          <a:xfrm>
            <a:off x="8651426" y="35966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Line Callout 1 (Border and Accent Bar) 103">
            <a:extLst>
              <a:ext uri="{FF2B5EF4-FFF2-40B4-BE49-F238E27FC236}">
                <a16:creationId xmlns:a16="http://schemas.microsoft.com/office/drawing/2014/main" id="{73640DA2-4CCB-C84D-9802-607AE43AA232}"/>
              </a:ext>
            </a:extLst>
          </p:cNvPr>
          <p:cNvSpPr/>
          <p:nvPr/>
        </p:nvSpPr>
        <p:spPr bwMode="gray">
          <a:xfrm>
            <a:off x="8264498" y="3346362"/>
            <a:ext cx="438832" cy="181044"/>
          </a:xfrm>
          <a:prstGeom prst="accentBorderCallout1">
            <a:avLst>
              <a:gd name="adj1" fmla="val 41302"/>
              <a:gd name="adj2" fmla="val 104021"/>
              <a:gd name="adj3" fmla="val 31872"/>
              <a:gd name="adj4" fmla="val 17599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cxnSp>
        <p:nvCxnSpPr>
          <p:cNvPr id="105" name="Straight Arrow Connector 104">
            <a:extLst>
              <a:ext uri="{FF2B5EF4-FFF2-40B4-BE49-F238E27FC236}">
                <a16:creationId xmlns:a16="http://schemas.microsoft.com/office/drawing/2014/main" id="{65F4AE95-78B2-3A45-AD09-A4CC19A03E35}"/>
              </a:ext>
            </a:extLst>
          </p:cNvPr>
          <p:cNvCxnSpPr>
            <a:cxnSpLocks/>
            <a:stCxn id="98" idx="2"/>
            <a:endCxn id="103" idx="0"/>
          </p:cNvCxnSpPr>
          <p:nvPr/>
        </p:nvCxnSpPr>
        <p:spPr>
          <a:xfrm>
            <a:off x="9068115" y="3313379"/>
            <a:ext cx="0" cy="28325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6" name="Rounded Rectangle 105">
            <a:extLst>
              <a:ext uri="{FF2B5EF4-FFF2-40B4-BE49-F238E27FC236}">
                <a16:creationId xmlns:a16="http://schemas.microsoft.com/office/drawing/2014/main" id="{95D2D781-33C2-4B44-8B8C-A1A48AE29B1A}"/>
              </a:ext>
            </a:extLst>
          </p:cNvPr>
          <p:cNvSpPr/>
          <p:nvPr/>
        </p:nvSpPr>
        <p:spPr bwMode="gray">
          <a:xfrm>
            <a:off x="4580069" y="585706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7" name="Straight Arrow Connector 106">
            <a:extLst>
              <a:ext uri="{FF2B5EF4-FFF2-40B4-BE49-F238E27FC236}">
                <a16:creationId xmlns:a16="http://schemas.microsoft.com/office/drawing/2014/main" id="{709CE234-F005-AA40-BAB1-5EC9B6E8B1C8}"/>
              </a:ext>
            </a:extLst>
          </p:cNvPr>
          <p:cNvCxnSpPr>
            <a:cxnSpLocks/>
            <a:stCxn id="93" idx="2"/>
            <a:endCxn id="106" idx="0"/>
          </p:cNvCxnSpPr>
          <p:nvPr/>
        </p:nvCxnSpPr>
        <p:spPr>
          <a:xfrm flipH="1">
            <a:off x="4996758" y="5478354"/>
            <a:ext cx="1" cy="37871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9" name="Line Callout 1 (Border and Accent Bar) 108">
            <a:extLst>
              <a:ext uri="{FF2B5EF4-FFF2-40B4-BE49-F238E27FC236}">
                <a16:creationId xmlns:a16="http://schemas.microsoft.com/office/drawing/2014/main" id="{B74927F5-2555-A54F-B159-D3C32B6F12FD}"/>
              </a:ext>
            </a:extLst>
          </p:cNvPr>
          <p:cNvSpPr/>
          <p:nvPr/>
        </p:nvSpPr>
        <p:spPr bwMode="gray">
          <a:xfrm flipH="1">
            <a:off x="5849461" y="4424421"/>
            <a:ext cx="495556" cy="296437"/>
          </a:xfrm>
          <a:prstGeom prst="accentBorderCallout1">
            <a:avLst>
              <a:gd name="adj1" fmla="val 41302"/>
              <a:gd name="adj2" fmla="val 104021"/>
              <a:gd name="adj3" fmla="val 247488"/>
              <a:gd name="adj4" fmla="val 160742"/>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
        <p:nvSpPr>
          <p:cNvPr id="51" name="Line Callout 1 (Border and Accent Bar) 50">
            <a:extLst>
              <a:ext uri="{FF2B5EF4-FFF2-40B4-BE49-F238E27FC236}">
                <a16:creationId xmlns:a16="http://schemas.microsoft.com/office/drawing/2014/main" id="{2F9F7450-55B5-264A-B22B-F917F50A4D7E}"/>
              </a:ext>
            </a:extLst>
          </p:cNvPr>
          <p:cNvSpPr/>
          <p:nvPr/>
        </p:nvSpPr>
        <p:spPr bwMode="gray">
          <a:xfrm>
            <a:off x="4076935" y="5621017"/>
            <a:ext cx="399608" cy="255326"/>
          </a:xfrm>
          <a:prstGeom prst="accentBorderCallout1">
            <a:avLst>
              <a:gd name="adj1" fmla="val 41302"/>
              <a:gd name="adj2" fmla="val 104021"/>
              <a:gd name="adj3" fmla="val -20299"/>
              <a:gd name="adj4" fmla="val 23105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99925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3249763" y="7898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234709"/>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531262"/>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ysClr val="windowText" lastClr="000000"/>
                </a:solidFill>
                <a:latin typeface="+mn-lt"/>
              </a:rPr>
              <a:t>PIR</a:t>
            </a:r>
            <a:r>
              <a:rPr lang="zh-CN" altLang="en-US" sz="1000" kern="0" dirty="0">
                <a:solidFill>
                  <a:sysClr val="windowText" lastClr="000000"/>
                </a:solidFill>
                <a:latin typeface="+mn-lt"/>
              </a:rPr>
              <a:t> </a:t>
            </a:r>
            <a:r>
              <a:rPr lang="ja-JP" altLang="en-US" sz="1000" kern="0">
                <a:solidFill>
                  <a:sysClr val="windowText" lastClr="000000"/>
                </a:solidFill>
                <a:latin typeface="+mn-lt"/>
              </a:rPr>
              <a:t>平台</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flipV="1">
            <a:off x="1288441" y="1313845"/>
            <a:ext cx="1920348" cy="23688"/>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flipV="1">
            <a:off x="3290738" y="1336216"/>
            <a:ext cx="8388395" cy="875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88" name="Line 6"/>
          <p:cNvSpPr>
            <a:spLocks noChangeShapeType="1"/>
          </p:cNvSpPr>
          <p:nvPr/>
        </p:nvSpPr>
        <p:spPr bwMode="gray">
          <a:xfrm>
            <a:off x="426062" y="601556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间接物料供应商不能下单直接物料</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81D6F1C1-2F4A-624C-9502-E87045CA940D}"/>
              </a:ext>
            </a:extLst>
          </p:cNvPr>
          <p:cNvSpPr/>
          <p:nvPr/>
        </p:nvSpPr>
        <p:spPr bwMode="gray">
          <a:xfrm>
            <a:off x="3290738" y="524842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创建请求</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5" name="Straight Arrow Connector 44">
            <a:extLst>
              <a:ext uri="{FF2B5EF4-FFF2-40B4-BE49-F238E27FC236}">
                <a16:creationId xmlns:a16="http://schemas.microsoft.com/office/drawing/2014/main" id="{8CFCD330-CCD3-0148-AA33-8A55E2E600B2}"/>
              </a:ext>
            </a:extLst>
          </p:cNvPr>
          <p:cNvCxnSpPr>
            <a:cxnSpLocks/>
            <a:stCxn id="38" idx="3"/>
            <a:endCxn id="116" idx="1"/>
          </p:cNvCxnSpPr>
          <p:nvPr/>
        </p:nvCxnSpPr>
        <p:spPr>
          <a:xfrm>
            <a:off x="4124116" y="5471776"/>
            <a:ext cx="15756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Straight Arrow Connector 55">
            <a:extLst>
              <a:ext uri="{FF2B5EF4-FFF2-40B4-BE49-F238E27FC236}">
                <a16:creationId xmlns:a16="http://schemas.microsoft.com/office/drawing/2014/main" id="{6548B908-CB5F-8542-9AC9-02A7AB53283A}"/>
              </a:ext>
            </a:extLst>
          </p:cNvPr>
          <p:cNvCxnSpPr>
            <a:cxnSpLocks/>
            <a:stCxn id="59" idx="0"/>
            <a:endCxn id="60" idx="2"/>
          </p:cNvCxnSpPr>
          <p:nvPr/>
        </p:nvCxnSpPr>
        <p:spPr>
          <a:xfrm flipH="1" flipV="1">
            <a:off x="7394741" y="4240887"/>
            <a:ext cx="5166" cy="56678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3" name="Line Callout 1 (Border and Accent Bar) 82">
            <a:extLst>
              <a:ext uri="{FF2B5EF4-FFF2-40B4-BE49-F238E27FC236}">
                <a16:creationId xmlns:a16="http://schemas.microsoft.com/office/drawing/2014/main" id="{47810F3D-ECC4-D945-B7D5-E48E02C06061}"/>
              </a:ext>
            </a:extLst>
          </p:cNvPr>
          <p:cNvSpPr/>
          <p:nvPr/>
        </p:nvSpPr>
        <p:spPr bwMode="gray">
          <a:xfrm flipH="1">
            <a:off x="7630886" y="5794904"/>
            <a:ext cx="1665513" cy="827131"/>
          </a:xfrm>
          <a:prstGeom prst="accentBorderCallout1">
            <a:avLst>
              <a:gd name="adj1" fmla="val 41302"/>
              <a:gd name="adj2" fmla="val 104021"/>
              <a:gd name="adj3" fmla="val -41679"/>
              <a:gd name="adj4" fmla="val 15192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基于物料</a:t>
            </a:r>
            <a:r>
              <a:rPr lang="en-US" altLang="ja-JP" sz="1000" kern="0" dirty="0">
                <a:solidFill>
                  <a:schemeClr val="dk1"/>
                </a:solidFill>
                <a:latin typeface="+mn-lt"/>
                <a:ea typeface="Arial Unicode MS" pitchFamily="34" charset="-128"/>
                <a:cs typeface="Arial Unicode MS" pitchFamily="34" charset="-128"/>
              </a:rPr>
              <a:t>Mate</a:t>
            </a:r>
            <a:r>
              <a:rPr lang="en-US" altLang="zh-CN" sz="1000" kern="0" dirty="0">
                <a:solidFill>
                  <a:schemeClr val="dk1"/>
                </a:solidFill>
                <a:latin typeface="+mn-lt"/>
                <a:ea typeface="Arial Unicode MS" pitchFamily="34" charset="-128"/>
                <a:cs typeface="Arial Unicode MS" pitchFamily="34" charset="-128"/>
              </a:rPr>
              <a:t>rials</a:t>
            </a:r>
            <a:r>
              <a:rPr lang="zh-CN" altLang="en-US" sz="1000" kern="0" dirty="0">
                <a:solidFill>
                  <a:schemeClr val="dk1"/>
                </a:solidFill>
                <a:latin typeface="+mn-lt"/>
                <a:ea typeface="Arial Unicode MS" pitchFamily="34" charset="-128"/>
                <a:cs typeface="Arial Unicode MS" pitchFamily="34" charset="-128"/>
              </a:rPr>
              <a:t> </a:t>
            </a:r>
            <a:r>
              <a:rPr lang="en-US" altLang="zh-CN" sz="1000" kern="0" dirty="0">
                <a:solidFill>
                  <a:schemeClr val="dk1"/>
                </a:solidFill>
                <a:latin typeface="+mn-lt"/>
                <a:ea typeface="Arial Unicode MS" pitchFamily="34" charset="-128"/>
                <a:cs typeface="Arial Unicode MS" pitchFamily="34" charset="-128"/>
              </a:rPr>
              <a:t>Group</a:t>
            </a:r>
            <a:r>
              <a:rPr lang="ja-JP" altLang="en-US" sz="1000" kern="0">
                <a:solidFill>
                  <a:schemeClr val="dk1"/>
                </a:solidFill>
                <a:latin typeface="+mn-lt"/>
                <a:ea typeface="Arial Unicode MS" pitchFamily="34" charset="-128"/>
                <a:cs typeface="Arial Unicode MS" pitchFamily="34" charset="-128"/>
              </a:rPr>
              <a:t>判断</a:t>
            </a:r>
            <a:endParaRPr lang="en-US" altLang="ja-JP"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金名会提供具体的那些物料组可以创建</a:t>
            </a:r>
            <a:r>
              <a:rPr lang="en-US" altLang="zh-CN" sz="1000" kern="0" dirty="0">
                <a:ea typeface="Arial Unicode MS" pitchFamily="34" charset="-128"/>
                <a:cs typeface="Arial Unicode MS" pitchFamily="34" charset="-128"/>
              </a:rPr>
              <a:t>PIR</a:t>
            </a:r>
            <a:endParaRPr lang="en-US" sz="1000" kern="0" dirty="0">
              <a:solidFill>
                <a:schemeClr val="dk1"/>
              </a:solidFill>
              <a:latin typeface="+mn-lt"/>
              <a:ea typeface="Arial Unicode MS" pitchFamily="34" charset="-128"/>
              <a:cs typeface="Arial Unicode MS" pitchFamily="34" charset="-128"/>
            </a:endParaRPr>
          </a:p>
        </p:txBody>
      </p:sp>
      <p:sp>
        <p:nvSpPr>
          <p:cNvPr id="43" name="Rounded Rectangle 42">
            <a:extLst>
              <a:ext uri="{FF2B5EF4-FFF2-40B4-BE49-F238E27FC236}">
                <a16:creationId xmlns:a16="http://schemas.microsoft.com/office/drawing/2014/main" id="{55041C50-E9AB-E34F-8A5F-5FFCD508C749}"/>
              </a:ext>
            </a:extLst>
          </p:cNvPr>
          <p:cNvSpPr/>
          <p:nvPr/>
        </p:nvSpPr>
        <p:spPr bwMode="gray">
          <a:xfrm>
            <a:off x="2285580" y="164424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供应商分类</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运营</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产品</a:t>
            </a:r>
            <a:r>
              <a:rPr lang="zh-CN" altLang="en-US"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990A0A2E-0C32-4C4E-B387-6F24BCB65F8D}"/>
              </a:ext>
            </a:extLst>
          </p:cNvPr>
          <p:cNvSpPr/>
          <p:nvPr/>
        </p:nvSpPr>
        <p:spPr bwMode="gray">
          <a:xfrm>
            <a:off x="2285580" y="340479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供应商分类</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运营</a:t>
            </a:r>
            <a:r>
              <a:rPr lang="zh-CN" altLang="en-US" sz="1000" kern="0" dirty="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02BA917E-3BAD-E642-8798-A79F4D9B1347}"/>
              </a:ext>
            </a:extLst>
          </p:cNvPr>
          <p:cNvCxnSpPr>
            <a:cxnSpLocks/>
            <a:stCxn id="43" idx="2"/>
            <a:endCxn id="44" idx="0"/>
          </p:cNvCxnSpPr>
          <p:nvPr/>
        </p:nvCxnSpPr>
        <p:spPr>
          <a:xfrm>
            <a:off x="2702269" y="2090943"/>
            <a:ext cx="0" cy="131385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49">
            <a:extLst>
              <a:ext uri="{FF2B5EF4-FFF2-40B4-BE49-F238E27FC236}">
                <a16:creationId xmlns:a16="http://schemas.microsoft.com/office/drawing/2014/main" id="{00A3C412-C6F5-074E-844E-CE303C25FE3B}"/>
              </a:ext>
            </a:extLst>
          </p:cNvPr>
          <p:cNvSpPr/>
          <p:nvPr/>
        </p:nvSpPr>
        <p:spPr bwMode="gray">
          <a:xfrm>
            <a:off x="2278992" y="480770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供应商分类</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运营</a:t>
            </a:r>
            <a:r>
              <a:rPr lang="zh-CN" altLang="en-US" sz="1000" kern="0" dirty="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sp>
        <p:nvSpPr>
          <p:cNvPr id="57" name="Decision 56">
            <a:extLst>
              <a:ext uri="{FF2B5EF4-FFF2-40B4-BE49-F238E27FC236}">
                <a16:creationId xmlns:a16="http://schemas.microsoft.com/office/drawing/2014/main" id="{A51F25EB-850F-2F4F-A1B3-A24700A6F7A3}"/>
              </a:ext>
            </a:extLst>
          </p:cNvPr>
          <p:cNvSpPr/>
          <p:nvPr/>
        </p:nvSpPr>
        <p:spPr bwMode="gray">
          <a:xfrm>
            <a:off x="5365658" y="5193628"/>
            <a:ext cx="1252856"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MRO</a:t>
            </a:r>
            <a:r>
              <a:rPr lang="ja-JP" altLang="en-US" sz="1000" kern="0">
                <a:ea typeface="Arial Unicode MS" pitchFamily="34" charset="-128"/>
                <a:cs typeface="Arial Unicode MS" pitchFamily="34" charset="-128"/>
              </a:rPr>
              <a:t>等特殊类</a:t>
            </a:r>
            <a:endParaRPr lang="en-US" sz="1000" kern="0" dirty="0" err="1">
              <a:solidFill>
                <a:schemeClr val="dk1"/>
              </a:solidFill>
              <a:latin typeface="+mn-lt"/>
              <a:ea typeface="Arial Unicode MS" pitchFamily="34" charset="-128"/>
              <a:cs typeface="Arial Unicode MS" pitchFamily="34" charset="-128"/>
            </a:endParaRPr>
          </a:p>
        </p:txBody>
      </p:sp>
      <p:sp>
        <p:nvSpPr>
          <p:cNvPr id="59" name="Rounded Rectangle 58">
            <a:extLst>
              <a:ext uri="{FF2B5EF4-FFF2-40B4-BE49-F238E27FC236}">
                <a16:creationId xmlns:a16="http://schemas.microsoft.com/office/drawing/2014/main" id="{83A83177-DE24-FE48-B4C5-E714FFD6D6AF}"/>
              </a:ext>
            </a:extLst>
          </p:cNvPr>
          <p:cNvSpPr/>
          <p:nvPr/>
        </p:nvSpPr>
        <p:spPr bwMode="gray">
          <a:xfrm>
            <a:off x="6983218" y="480767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创建完成</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ounded Rectangle 59">
            <a:extLst>
              <a:ext uri="{FF2B5EF4-FFF2-40B4-BE49-F238E27FC236}">
                <a16:creationId xmlns:a16="http://schemas.microsoft.com/office/drawing/2014/main" id="{F9134581-5B7B-BA4A-99B8-D9FAE9C7291E}"/>
              </a:ext>
            </a:extLst>
          </p:cNvPr>
          <p:cNvSpPr/>
          <p:nvPr/>
        </p:nvSpPr>
        <p:spPr bwMode="gray">
          <a:xfrm>
            <a:off x="6978052" y="379419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PIR</a:t>
            </a:r>
            <a:r>
              <a:rPr lang="ja-JP" altLang="en-US" sz="1000" kern="0">
                <a:ea typeface="Arial Unicode MS" pitchFamily="34" charset="-128"/>
                <a:cs typeface="Arial Unicode MS" pitchFamily="34" charset="-128"/>
              </a:rPr>
              <a:t>创建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Rounded Rectangle 88">
            <a:extLst>
              <a:ext uri="{FF2B5EF4-FFF2-40B4-BE49-F238E27FC236}">
                <a16:creationId xmlns:a16="http://schemas.microsoft.com/office/drawing/2014/main" id="{FBDE0071-E537-854C-ACD8-D9623693FD9C}"/>
              </a:ext>
            </a:extLst>
          </p:cNvPr>
          <p:cNvSpPr/>
          <p:nvPr/>
        </p:nvSpPr>
        <p:spPr bwMode="gray">
          <a:xfrm>
            <a:off x="5575397" y="611720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0" name="Straight Arrow Connector 89">
            <a:extLst>
              <a:ext uri="{FF2B5EF4-FFF2-40B4-BE49-F238E27FC236}">
                <a16:creationId xmlns:a16="http://schemas.microsoft.com/office/drawing/2014/main" id="{3F067893-C441-8042-9440-7070DCA83F61}"/>
              </a:ext>
            </a:extLst>
          </p:cNvPr>
          <p:cNvCxnSpPr>
            <a:cxnSpLocks/>
            <a:stCxn id="57" idx="2"/>
            <a:endCxn id="89" idx="0"/>
          </p:cNvCxnSpPr>
          <p:nvPr/>
        </p:nvCxnSpPr>
        <p:spPr>
          <a:xfrm>
            <a:off x="5992086" y="5755731"/>
            <a:ext cx="0" cy="36147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4" name="Rounded Rectangle 93">
            <a:extLst>
              <a:ext uri="{FF2B5EF4-FFF2-40B4-BE49-F238E27FC236}">
                <a16:creationId xmlns:a16="http://schemas.microsoft.com/office/drawing/2014/main" id="{CB0ABA96-4EC6-7948-8C89-BDB852634C05}"/>
              </a:ext>
            </a:extLst>
          </p:cNvPr>
          <p:cNvSpPr/>
          <p:nvPr/>
        </p:nvSpPr>
        <p:spPr bwMode="gray">
          <a:xfrm>
            <a:off x="7421981" y="280656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创建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5" name="Straight Arrow Connector 94">
            <a:extLst>
              <a:ext uri="{FF2B5EF4-FFF2-40B4-BE49-F238E27FC236}">
                <a16:creationId xmlns:a16="http://schemas.microsoft.com/office/drawing/2014/main" id="{E1D01FE7-E590-CD40-856E-130C85D7B5D4}"/>
              </a:ext>
            </a:extLst>
          </p:cNvPr>
          <p:cNvCxnSpPr>
            <a:cxnSpLocks/>
            <a:stCxn id="97" idx="3"/>
            <a:endCxn id="96" idx="1"/>
          </p:cNvCxnSpPr>
          <p:nvPr/>
        </p:nvCxnSpPr>
        <p:spPr>
          <a:xfrm>
            <a:off x="9531411" y="3032328"/>
            <a:ext cx="271293" cy="58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Predefined Process 95">
            <a:extLst>
              <a:ext uri="{FF2B5EF4-FFF2-40B4-BE49-F238E27FC236}">
                <a16:creationId xmlns:a16="http://schemas.microsoft.com/office/drawing/2014/main" id="{0436D6D9-C6B6-6B42-99BF-3F44DA7A3C6A}"/>
              </a:ext>
            </a:extLst>
          </p:cNvPr>
          <p:cNvSpPr/>
          <p:nvPr/>
        </p:nvSpPr>
        <p:spPr bwMode="gray">
          <a:xfrm>
            <a:off x="9802704" y="2818545"/>
            <a:ext cx="1103586"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下单控制流程</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上页</a:t>
            </a:r>
            <a:r>
              <a:rPr lang="zh-CN" altLang="en-US" sz="1000" kern="0" dirty="0">
                <a:ea typeface="Arial Unicode MS" pitchFamily="34" charset="-128"/>
                <a:cs typeface="Arial Unicode MS" pitchFamily="34" charset="-128"/>
              </a:rPr>
              <a:t>）</a:t>
            </a:r>
            <a:endParaRPr lang="en-US" sz="1000" kern="0" dirty="0" err="1">
              <a:solidFill>
                <a:schemeClr val="dk1"/>
              </a:solidFill>
              <a:latin typeface="+mn-lt"/>
              <a:ea typeface="Arial Unicode MS" pitchFamily="34" charset="-128"/>
              <a:cs typeface="Arial Unicode MS" pitchFamily="34" charset="-128"/>
            </a:endParaRPr>
          </a:p>
        </p:txBody>
      </p:sp>
      <p:sp>
        <p:nvSpPr>
          <p:cNvPr id="97" name="Decision 96">
            <a:extLst>
              <a:ext uri="{FF2B5EF4-FFF2-40B4-BE49-F238E27FC236}">
                <a16:creationId xmlns:a16="http://schemas.microsoft.com/office/drawing/2014/main" id="{BE6E4308-5C89-0C4D-B63D-9F418778055C}"/>
              </a:ext>
            </a:extLst>
          </p:cNvPr>
          <p:cNvSpPr/>
          <p:nvPr/>
        </p:nvSpPr>
        <p:spPr bwMode="gray">
          <a:xfrm>
            <a:off x="8604819" y="2751276"/>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是否有</a:t>
            </a:r>
            <a:r>
              <a:rPr lang="en-US" altLang="zh-CN" sz="1000" kern="0" dirty="0">
                <a:solidFill>
                  <a:schemeClr val="dk1"/>
                </a:solidFill>
                <a:latin typeface="+mn-lt"/>
                <a:ea typeface="Arial Unicode MS" pitchFamily="34" charset="-128"/>
                <a:cs typeface="Arial Unicode MS" pitchFamily="34" charset="-128"/>
              </a:rPr>
              <a:t>PIR</a:t>
            </a:r>
            <a:endParaRPr lang="en-US" sz="1000" kern="0" dirty="0">
              <a:solidFill>
                <a:schemeClr val="dk1"/>
              </a:solidFill>
              <a:latin typeface="+mn-lt"/>
              <a:ea typeface="Arial Unicode MS" pitchFamily="34" charset="-128"/>
              <a:cs typeface="Arial Unicode MS" pitchFamily="34" charset="-128"/>
            </a:endParaRPr>
          </a:p>
        </p:txBody>
      </p:sp>
      <p:cxnSp>
        <p:nvCxnSpPr>
          <p:cNvPr id="98" name="Straight Arrow Connector 97">
            <a:extLst>
              <a:ext uri="{FF2B5EF4-FFF2-40B4-BE49-F238E27FC236}">
                <a16:creationId xmlns:a16="http://schemas.microsoft.com/office/drawing/2014/main" id="{FD74219C-3379-144F-AB50-041950BF229D}"/>
              </a:ext>
            </a:extLst>
          </p:cNvPr>
          <p:cNvCxnSpPr>
            <a:cxnSpLocks/>
            <a:stCxn id="94" idx="3"/>
            <a:endCxn id="97" idx="1"/>
          </p:cNvCxnSpPr>
          <p:nvPr/>
        </p:nvCxnSpPr>
        <p:spPr>
          <a:xfrm>
            <a:off x="8255359" y="3029916"/>
            <a:ext cx="349460" cy="2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9" name="Line Callout 1 (Border and Accent Bar) 98">
            <a:extLst>
              <a:ext uri="{FF2B5EF4-FFF2-40B4-BE49-F238E27FC236}">
                <a16:creationId xmlns:a16="http://schemas.microsoft.com/office/drawing/2014/main" id="{62B4C8CE-3339-1A41-BE66-EC8890FEE8DD}"/>
              </a:ext>
            </a:extLst>
          </p:cNvPr>
          <p:cNvSpPr/>
          <p:nvPr/>
        </p:nvSpPr>
        <p:spPr bwMode="gray">
          <a:xfrm flipH="1">
            <a:off x="9932541" y="3352820"/>
            <a:ext cx="590122" cy="164598"/>
          </a:xfrm>
          <a:prstGeom prst="accentBorderCallout1">
            <a:avLst>
              <a:gd name="adj1" fmla="val 41302"/>
              <a:gd name="adj2" fmla="val 104021"/>
              <a:gd name="adj3" fmla="val -151790"/>
              <a:gd name="adj4" fmla="val 14947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有</a:t>
            </a:r>
            <a:endParaRPr lang="en-US" sz="1000" kern="0" dirty="0" err="1">
              <a:solidFill>
                <a:schemeClr val="dk1"/>
              </a:solidFill>
              <a:latin typeface="+mn-lt"/>
              <a:ea typeface="Arial Unicode MS" pitchFamily="34" charset="-128"/>
              <a:cs typeface="Arial Unicode MS" pitchFamily="34" charset="-128"/>
            </a:endParaRPr>
          </a:p>
        </p:txBody>
      </p:sp>
      <p:cxnSp>
        <p:nvCxnSpPr>
          <p:cNvPr id="100" name="Straight Arrow Connector 99">
            <a:extLst>
              <a:ext uri="{FF2B5EF4-FFF2-40B4-BE49-F238E27FC236}">
                <a16:creationId xmlns:a16="http://schemas.microsoft.com/office/drawing/2014/main" id="{2A1770C3-A477-3B4D-952E-B55AE2486199}"/>
              </a:ext>
            </a:extLst>
          </p:cNvPr>
          <p:cNvCxnSpPr>
            <a:cxnSpLocks/>
            <a:stCxn id="44" idx="2"/>
            <a:endCxn id="50" idx="0"/>
          </p:cNvCxnSpPr>
          <p:nvPr/>
        </p:nvCxnSpPr>
        <p:spPr>
          <a:xfrm flipH="1">
            <a:off x="2695681" y="3851493"/>
            <a:ext cx="6588" cy="95621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3" name="Line Callout 1 (Border and Accent Bar) 102">
            <a:extLst>
              <a:ext uri="{FF2B5EF4-FFF2-40B4-BE49-F238E27FC236}">
                <a16:creationId xmlns:a16="http://schemas.microsoft.com/office/drawing/2014/main" id="{10CE009C-39A9-224D-A511-66544547A344}"/>
              </a:ext>
            </a:extLst>
          </p:cNvPr>
          <p:cNvSpPr/>
          <p:nvPr/>
        </p:nvSpPr>
        <p:spPr bwMode="gray">
          <a:xfrm flipH="1">
            <a:off x="6457643" y="5976498"/>
            <a:ext cx="412630" cy="210699"/>
          </a:xfrm>
          <a:prstGeom prst="accentBorderCallout1">
            <a:avLst>
              <a:gd name="adj1" fmla="val 41302"/>
              <a:gd name="adj2" fmla="val 104021"/>
              <a:gd name="adj3" fmla="val -42615"/>
              <a:gd name="adj4" fmla="val 20247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
        <p:nvSpPr>
          <p:cNvPr id="104" name="Rounded Rectangle 103">
            <a:extLst>
              <a:ext uri="{FF2B5EF4-FFF2-40B4-BE49-F238E27FC236}">
                <a16:creationId xmlns:a16="http://schemas.microsoft.com/office/drawing/2014/main" id="{F668B322-AF57-AF46-AF90-D4027C1D1DDC}"/>
              </a:ext>
            </a:extLst>
          </p:cNvPr>
          <p:cNvSpPr/>
          <p:nvPr/>
        </p:nvSpPr>
        <p:spPr bwMode="gray">
          <a:xfrm>
            <a:off x="11177583" y="28092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生成</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PO</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5" name="Straight Arrow Connector 104">
            <a:extLst>
              <a:ext uri="{FF2B5EF4-FFF2-40B4-BE49-F238E27FC236}">
                <a16:creationId xmlns:a16="http://schemas.microsoft.com/office/drawing/2014/main" id="{028A9B48-DD3B-C947-8F58-F2C8CE5DC6CB}"/>
              </a:ext>
            </a:extLst>
          </p:cNvPr>
          <p:cNvCxnSpPr>
            <a:cxnSpLocks/>
            <a:stCxn id="96" idx="3"/>
            <a:endCxn id="104" idx="1"/>
          </p:cNvCxnSpPr>
          <p:nvPr/>
        </p:nvCxnSpPr>
        <p:spPr>
          <a:xfrm flipV="1">
            <a:off x="10906290" y="3032613"/>
            <a:ext cx="271293" cy="557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9" name="Rounded Rectangle 108">
            <a:extLst>
              <a:ext uri="{FF2B5EF4-FFF2-40B4-BE49-F238E27FC236}">
                <a16:creationId xmlns:a16="http://schemas.microsoft.com/office/drawing/2014/main" id="{47473C2E-916A-F545-9942-DA05A9615BE1}"/>
              </a:ext>
            </a:extLst>
          </p:cNvPr>
          <p:cNvSpPr/>
          <p:nvPr/>
        </p:nvSpPr>
        <p:spPr bwMode="gray">
          <a:xfrm>
            <a:off x="8651426" y="35966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结束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Line Callout 1 (Border and Accent Bar) 109">
            <a:extLst>
              <a:ext uri="{FF2B5EF4-FFF2-40B4-BE49-F238E27FC236}">
                <a16:creationId xmlns:a16="http://schemas.microsoft.com/office/drawing/2014/main" id="{7E611053-49ED-8A43-86BB-5334B7AB1480}"/>
              </a:ext>
            </a:extLst>
          </p:cNvPr>
          <p:cNvSpPr/>
          <p:nvPr/>
        </p:nvSpPr>
        <p:spPr bwMode="gray">
          <a:xfrm>
            <a:off x="8264498" y="3346362"/>
            <a:ext cx="438832" cy="181044"/>
          </a:xfrm>
          <a:prstGeom prst="accentBorderCallout1">
            <a:avLst>
              <a:gd name="adj1" fmla="val 41302"/>
              <a:gd name="adj2" fmla="val 104021"/>
              <a:gd name="adj3" fmla="val 31872"/>
              <a:gd name="adj4" fmla="val 17599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cxnSp>
        <p:nvCxnSpPr>
          <p:cNvPr id="111" name="Straight Arrow Connector 110">
            <a:extLst>
              <a:ext uri="{FF2B5EF4-FFF2-40B4-BE49-F238E27FC236}">
                <a16:creationId xmlns:a16="http://schemas.microsoft.com/office/drawing/2014/main" id="{8BE92D6F-097C-4A46-BDF9-7CBE9625B0AD}"/>
              </a:ext>
            </a:extLst>
          </p:cNvPr>
          <p:cNvCxnSpPr>
            <a:cxnSpLocks/>
            <a:stCxn id="97" idx="2"/>
            <a:endCxn id="109" idx="0"/>
          </p:cNvCxnSpPr>
          <p:nvPr/>
        </p:nvCxnSpPr>
        <p:spPr>
          <a:xfrm>
            <a:off x="9068115" y="3313379"/>
            <a:ext cx="0" cy="28325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16" name="Decision 115">
            <a:extLst>
              <a:ext uri="{FF2B5EF4-FFF2-40B4-BE49-F238E27FC236}">
                <a16:creationId xmlns:a16="http://schemas.microsoft.com/office/drawing/2014/main" id="{1B51C5FF-69A4-5D42-870C-A642A30FD6E3}"/>
              </a:ext>
            </a:extLst>
          </p:cNvPr>
          <p:cNvSpPr/>
          <p:nvPr/>
        </p:nvSpPr>
        <p:spPr bwMode="gray">
          <a:xfrm>
            <a:off x="4281684" y="5190724"/>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间接</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直接</a:t>
            </a:r>
            <a:endParaRPr lang="en-US" sz="1000" kern="0" dirty="0" err="1">
              <a:solidFill>
                <a:schemeClr val="dk1"/>
              </a:solidFill>
              <a:latin typeface="+mn-lt"/>
              <a:ea typeface="Arial Unicode MS" pitchFamily="34" charset="-128"/>
              <a:cs typeface="Arial Unicode MS" pitchFamily="34" charset="-128"/>
            </a:endParaRPr>
          </a:p>
        </p:txBody>
      </p:sp>
      <p:cxnSp>
        <p:nvCxnSpPr>
          <p:cNvPr id="121" name="Straight Arrow Connector 120">
            <a:extLst>
              <a:ext uri="{FF2B5EF4-FFF2-40B4-BE49-F238E27FC236}">
                <a16:creationId xmlns:a16="http://schemas.microsoft.com/office/drawing/2014/main" id="{004D42E4-CC68-C04D-9670-463AD10C9506}"/>
              </a:ext>
            </a:extLst>
          </p:cNvPr>
          <p:cNvCxnSpPr>
            <a:cxnSpLocks/>
            <a:stCxn id="116" idx="3"/>
            <a:endCxn id="57" idx="1"/>
          </p:cNvCxnSpPr>
          <p:nvPr/>
        </p:nvCxnSpPr>
        <p:spPr>
          <a:xfrm>
            <a:off x="5208276" y="5471776"/>
            <a:ext cx="157382" cy="29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9" name="Line Callout 1 (Border and Accent Bar) 128">
            <a:extLst>
              <a:ext uri="{FF2B5EF4-FFF2-40B4-BE49-F238E27FC236}">
                <a16:creationId xmlns:a16="http://schemas.microsoft.com/office/drawing/2014/main" id="{56761DEA-BBC3-F84A-A31F-3F40DDC753C4}"/>
              </a:ext>
            </a:extLst>
          </p:cNvPr>
          <p:cNvSpPr/>
          <p:nvPr/>
        </p:nvSpPr>
        <p:spPr bwMode="gray">
          <a:xfrm>
            <a:off x="4263740" y="5755053"/>
            <a:ext cx="944536" cy="362156"/>
          </a:xfrm>
          <a:prstGeom prst="accentBorderCallout1">
            <a:avLst>
              <a:gd name="adj1" fmla="val 41302"/>
              <a:gd name="adj2" fmla="val 104021"/>
              <a:gd name="adj3" fmla="val -62178"/>
              <a:gd name="adj4" fmla="val 116335"/>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运营采购供应商</a:t>
            </a:r>
            <a:endParaRPr lang="en-US" sz="1000" kern="0" dirty="0" err="1">
              <a:solidFill>
                <a:schemeClr val="dk1"/>
              </a:solidFill>
              <a:latin typeface="+mn-lt"/>
              <a:ea typeface="Arial Unicode MS" pitchFamily="34" charset="-128"/>
              <a:cs typeface="Arial Unicode MS" pitchFamily="34" charset="-128"/>
            </a:endParaRPr>
          </a:p>
        </p:txBody>
      </p:sp>
      <p:cxnSp>
        <p:nvCxnSpPr>
          <p:cNvPr id="130" name="Elbow Connector 129">
            <a:extLst>
              <a:ext uri="{FF2B5EF4-FFF2-40B4-BE49-F238E27FC236}">
                <a16:creationId xmlns:a16="http://schemas.microsoft.com/office/drawing/2014/main" id="{168CB20F-63BF-1645-912B-CBA05F835FDB}"/>
              </a:ext>
            </a:extLst>
          </p:cNvPr>
          <p:cNvCxnSpPr>
            <a:cxnSpLocks/>
            <a:stCxn id="116" idx="0"/>
            <a:endCxn id="59" idx="1"/>
          </p:cNvCxnSpPr>
          <p:nvPr/>
        </p:nvCxnSpPr>
        <p:spPr>
          <a:xfrm rot="5400000" flipH="1" flipV="1">
            <a:off x="5784246" y="3991752"/>
            <a:ext cx="159706" cy="223823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3" name="Elbow Connector 132">
            <a:extLst>
              <a:ext uri="{FF2B5EF4-FFF2-40B4-BE49-F238E27FC236}">
                <a16:creationId xmlns:a16="http://schemas.microsoft.com/office/drawing/2014/main" id="{3CD98B75-A323-3E49-9B51-03893E78B93D}"/>
              </a:ext>
            </a:extLst>
          </p:cNvPr>
          <p:cNvCxnSpPr>
            <a:cxnSpLocks/>
            <a:stCxn id="57" idx="3"/>
            <a:endCxn id="59" idx="2"/>
          </p:cNvCxnSpPr>
          <p:nvPr/>
        </p:nvCxnSpPr>
        <p:spPr>
          <a:xfrm flipV="1">
            <a:off x="6618514" y="5254366"/>
            <a:ext cx="781393" cy="22031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37" name="Line Callout 1 (Border and Accent Bar) 136">
            <a:extLst>
              <a:ext uri="{FF2B5EF4-FFF2-40B4-BE49-F238E27FC236}">
                <a16:creationId xmlns:a16="http://schemas.microsoft.com/office/drawing/2014/main" id="{4DEF4CA4-B45A-9F49-833A-26C741E749E2}"/>
              </a:ext>
            </a:extLst>
          </p:cNvPr>
          <p:cNvSpPr/>
          <p:nvPr/>
        </p:nvSpPr>
        <p:spPr bwMode="gray">
          <a:xfrm>
            <a:off x="4386943" y="4505769"/>
            <a:ext cx="978715" cy="345605"/>
          </a:xfrm>
          <a:prstGeom prst="accentBorderCallout1">
            <a:avLst>
              <a:gd name="adj1" fmla="val 41302"/>
              <a:gd name="adj2" fmla="val 104021"/>
              <a:gd name="adj3" fmla="val 157748"/>
              <a:gd name="adj4" fmla="val 164463"/>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产品采购供应商</a:t>
            </a:r>
            <a:endParaRPr lang="en-US" sz="1000" kern="0" dirty="0" err="1">
              <a:solidFill>
                <a:schemeClr val="dk1"/>
              </a:solidFill>
              <a:latin typeface="+mn-lt"/>
              <a:ea typeface="Arial Unicode MS" pitchFamily="34" charset="-128"/>
              <a:cs typeface="Arial Unicode MS" pitchFamily="34" charset="-128"/>
            </a:endParaRPr>
          </a:p>
        </p:txBody>
      </p:sp>
      <p:sp>
        <p:nvSpPr>
          <p:cNvPr id="58" name="TextBox 57">
            <a:extLst>
              <a:ext uri="{FF2B5EF4-FFF2-40B4-BE49-F238E27FC236}">
                <a16:creationId xmlns:a16="http://schemas.microsoft.com/office/drawing/2014/main" id="{F89820E0-242D-8D47-A5CA-05C7898640E8}"/>
              </a:ext>
            </a:extLst>
          </p:cNvPr>
          <p:cNvSpPr txBox="1"/>
          <p:nvPr/>
        </p:nvSpPr>
        <p:spPr bwMode="gray">
          <a:xfrm>
            <a:off x="1567658" y="1058073"/>
            <a:ext cx="97682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状态更新</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3AE169D3-7420-E548-A60F-15CA9133FD68}"/>
              </a:ext>
            </a:extLst>
          </p:cNvPr>
          <p:cNvSpPr txBox="1"/>
          <p:nvPr/>
        </p:nvSpPr>
        <p:spPr bwMode="gray">
          <a:xfrm>
            <a:off x="7724169" y="1056534"/>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控制逻辑</a:t>
            </a:r>
            <a:endParaRPr kumimoji="0" lang="en-US" sz="12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5342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7094512" y="888661"/>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44224" y="13118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69471" y="1803429"/>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44224" y="2142180"/>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5" name="TextBox 54"/>
          <p:cNvSpPr txBox="1"/>
          <p:nvPr/>
        </p:nvSpPr>
        <p:spPr bwMode="gray">
          <a:xfrm>
            <a:off x="2101295"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评估计划</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7127194" y="1227238"/>
            <a:ext cx="4280469"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8317020" y="956054"/>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评估执行</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154592" y="529520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78" y="6397628"/>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SPM</a:t>
            </a:r>
            <a:r>
              <a:rPr lang="zh-CN" altLang="en-US" dirty="0"/>
              <a:t> </a:t>
            </a:r>
            <a:r>
              <a:rPr lang="ja-JP" altLang="en-US" dirty="0"/>
              <a:t>供应商绩效评估</a:t>
            </a:r>
            <a:r>
              <a:rPr lang="zh-CN" altLang="en-US" dirty="0"/>
              <a:t> （</a:t>
            </a:r>
            <a:r>
              <a:rPr lang="ja-JP" altLang="en-US" dirty="0"/>
              <a:t>月度</a:t>
            </a:r>
            <a:r>
              <a:rPr lang="en-US" altLang="zh-CN" dirty="0"/>
              <a:t>-</a:t>
            </a:r>
            <a:r>
              <a:rPr lang="zh-CN" altLang="en-US" dirty="0"/>
              <a:t>产品采购）</a:t>
            </a:r>
            <a:endParaRPr lang="en-SG" dirty="0"/>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2036245" y="2161806"/>
            <a:ext cx="804061"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分配团队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154592" y="640906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42337" y="426644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Finance</a:t>
            </a:r>
            <a:endParaRPr lang="en-US" sz="1000" kern="0" dirty="0">
              <a:solidFill>
                <a:sysClr val="windowText" lastClr="000000"/>
              </a:solidFill>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42337" y="536368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PMC</a:t>
            </a:r>
            <a:endParaRPr lang="en-US" sz="1000" kern="0" dirty="0">
              <a:solidFill>
                <a:sysClr val="windowText" lastClr="000000"/>
              </a:solidFill>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42337" y="5918473"/>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DRE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154592" y="5840186"/>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5" name="Line 6">
            <a:extLst>
              <a:ext uri="{FF2B5EF4-FFF2-40B4-BE49-F238E27FC236}">
                <a16:creationId xmlns:a16="http://schemas.microsoft.com/office/drawing/2014/main" id="{DDCB95BF-C241-C249-B50A-DD2F72018602}"/>
              </a:ext>
            </a:extLst>
          </p:cNvPr>
          <p:cNvSpPr>
            <a:spLocks noChangeShapeType="1"/>
          </p:cNvSpPr>
          <p:nvPr/>
        </p:nvSpPr>
        <p:spPr bwMode="gray">
          <a:xfrm>
            <a:off x="172880" y="355989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Rounded Rectangle 65">
            <a:extLst>
              <a:ext uri="{FF2B5EF4-FFF2-40B4-BE49-F238E27FC236}">
                <a16:creationId xmlns:a16="http://schemas.microsoft.com/office/drawing/2014/main" id="{54B3BB9D-1AB2-C244-A555-165B01620891}"/>
              </a:ext>
            </a:extLst>
          </p:cNvPr>
          <p:cNvSpPr/>
          <p:nvPr/>
        </p:nvSpPr>
        <p:spPr bwMode="gray">
          <a:xfrm>
            <a:off x="5242054" y="361576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R</a:t>
            </a:r>
            <a:r>
              <a:rPr lang="en-US" altLang="ja-JP" sz="1000" kern="0" dirty="0">
                <a:ea typeface="Arial Unicode MS" pitchFamily="34" charset="-128"/>
                <a:cs typeface="Arial Unicode MS" pitchFamily="34" charset="-128"/>
              </a:rPr>
              <a:t>e</a:t>
            </a:r>
            <a:r>
              <a:rPr lang="en-US" altLang="zh-CN" sz="1000" kern="0" dirty="0">
                <a:ea typeface="Arial Unicode MS" pitchFamily="34" charset="-128"/>
                <a:cs typeface="Arial Unicode MS" pitchFamily="34" charset="-128"/>
              </a:rPr>
              <a:t>view</a:t>
            </a: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问卷</a:t>
            </a:r>
            <a:r>
              <a:rPr lang="en-US" altLang="zh-CN" sz="1000" kern="0" dirty="0">
                <a:ea typeface="Arial Unicode MS" pitchFamily="34" charset="-128"/>
                <a:cs typeface="Arial Unicode MS" pitchFamily="34" charset="-128"/>
              </a:rPr>
              <a:t>/</a:t>
            </a:r>
            <a:r>
              <a:rPr lang="ja-JP" altLang="en-US" sz="1000" kern="0" dirty="0">
                <a:ea typeface="Arial Unicode MS" pitchFamily="34" charset="-128"/>
                <a:cs typeface="Arial Unicode MS" pitchFamily="34" charset="-128"/>
              </a:rPr>
              <a:t>记分卡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172880" y="4756330"/>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42337" y="4816967"/>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DQE</a:t>
            </a:r>
            <a:endParaRPr lang="en-US" sz="1000" kern="0" dirty="0">
              <a:solidFill>
                <a:sysClr val="windowText" lastClr="000000"/>
              </a:solidFill>
              <a:latin typeface="+mn-lt"/>
            </a:endParaRPr>
          </a:p>
        </p:txBody>
      </p:sp>
      <p:sp>
        <p:nvSpPr>
          <p:cNvPr id="75" name="Rounded Rectangle 74">
            <a:extLst>
              <a:ext uri="{FF2B5EF4-FFF2-40B4-BE49-F238E27FC236}">
                <a16:creationId xmlns:a16="http://schemas.microsoft.com/office/drawing/2014/main" id="{B62C6318-5FFF-BF47-B48D-A7661A06491E}"/>
              </a:ext>
            </a:extLst>
          </p:cNvPr>
          <p:cNvSpPr/>
          <p:nvPr/>
        </p:nvSpPr>
        <p:spPr bwMode="gray">
          <a:xfrm>
            <a:off x="1033143" y="216296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创建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SPM</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Decision 96">
            <a:extLst>
              <a:ext uri="{FF2B5EF4-FFF2-40B4-BE49-F238E27FC236}">
                <a16:creationId xmlns:a16="http://schemas.microsoft.com/office/drawing/2014/main" id="{EECB0906-F44F-9C44-AD8E-EC510DD53723}"/>
              </a:ext>
            </a:extLst>
          </p:cNvPr>
          <p:cNvSpPr/>
          <p:nvPr/>
        </p:nvSpPr>
        <p:spPr bwMode="gray">
          <a:xfrm>
            <a:off x="3019000" y="2103749"/>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是否修改</a:t>
            </a:r>
            <a:r>
              <a:rPr lang="zh-CN" altLang="en-US" sz="1000" kern="0" dirty="0">
                <a:ea typeface="Arial Unicode MS" pitchFamily="34" charset="-128"/>
                <a:cs typeface="Arial Unicode MS" pitchFamily="34" charset="-128"/>
              </a:rPr>
              <a:t>模板</a:t>
            </a:r>
            <a:endParaRPr lang="en-US" sz="1000" kern="0" dirty="0" err="1">
              <a:solidFill>
                <a:schemeClr val="dk1"/>
              </a:solidFill>
              <a:latin typeface="+mn-lt"/>
              <a:ea typeface="Arial Unicode MS" pitchFamily="34" charset="-128"/>
              <a:cs typeface="Arial Unicode MS" pitchFamily="34" charset="-128"/>
            </a:endParaRPr>
          </a:p>
        </p:txBody>
      </p:sp>
      <p:sp>
        <p:nvSpPr>
          <p:cNvPr id="104" name="Rounded Rectangle 103">
            <a:extLst>
              <a:ext uri="{FF2B5EF4-FFF2-40B4-BE49-F238E27FC236}">
                <a16:creationId xmlns:a16="http://schemas.microsoft.com/office/drawing/2014/main" id="{9EDEB6F5-3846-3E49-979D-19CB66BF21A4}"/>
              </a:ext>
            </a:extLst>
          </p:cNvPr>
          <p:cNvSpPr/>
          <p:nvPr/>
        </p:nvSpPr>
        <p:spPr bwMode="gray">
          <a:xfrm>
            <a:off x="4134274" y="2163655"/>
            <a:ext cx="880162"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修改调查问卷</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记</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分卡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9" name="Rounded Rectangle 108">
            <a:extLst>
              <a:ext uri="{FF2B5EF4-FFF2-40B4-BE49-F238E27FC236}">
                <a16:creationId xmlns:a16="http://schemas.microsoft.com/office/drawing/2014/main" id="{768CFA76-1D90-DC4A-AC6B-00DDDECBE635}"/>
              </a:ext>
            </a:extLst>
          </p:cNvPr>
          <p:cNvSpPr/>
          <p:nvPr/>
        </p:nvSpPr>
        <p:spPr bwMode="gray">
          <a:xfrm>
            <a:off x="6192893" y="216462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发布</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8" name="Rounded Rectangle 117">
            <a:extLst>
              <a:ext uri="{FF2B5EF4-FFF2-40B4-BE49-F238E27FC236}">
                <a16:creationId xmlns:a16="http://schemas.microsoft.com/office/drawing/2014/main" id="{0F01E07F-C631-7E4B-9352-9E2BC088740C}"/>
              </a:ext>
            </a:extLst>
          </p:cNvPr>
          <p:cNvSpPr/>
          <p:nvPr/>
        </p:nvSpPr>
        <p:spPr bwMode="gray">
          <a:xfrm>
            <a:off x="10521173" y="2169702"/>
            <a:ext cx="680166"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发布记分卡</a:t>
            </a:r>
            <a:endParaRPr lang="en-US" altLang="zh-CN" sz="1000" kern="0" dirty="0">
              <a:ea typeface="Arial Unicode MS" pitchFamily="34" charset="-128"/>
              <a:cs typeface="Arial Unicode MS" pitchFamily="34" charset="-128"/>
            </a:endParaRPr>
          </a:p>
        </p:txBody>
      </p:sp>
      <p:cxnSp>
        <p:nvCxnSpPr>
          <p:cNvPr id="144" name="Straight Arrow Connector 143">
            <a:extLst>
              <a:ext uri="{FF2B5EF4-FFF2-40B4-BE49-F238E27FC236}">
                <a16:creationId xmlns:a16="http://schemas.microsoft.com/office/drawing/2014/main" id="{69EB68ED-ABFC-644A-97F2-05CC78F53D27}"/>
              </a:ext>
            </a:extLst>
          </p:cNvPr>
          <p:cNvCxnSpPr>
            <a:cxnSpLocks/>
            <a:stCxn id="97" idx="3"/>
            <a:endCxn id="104" idx="1"/>
          </p:cNvCxnSpPr>
          <p:nvPr/>
        </p:nvCxnSpPr>
        <p:spPr>
          <a:xfrm>
            <a:off x="3945592" y="2384801"/>
            <a:ext cx="188682" cy="220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8" name="Straight Arrow Connector 147">
            <a:extLst>
              <a:ext uri="{FF2B5EF4-FFF2-40B4-BE49-F238E27FC236}">
                <a16:creationId xmlns:a16="http://schemas.microsoft.com/office/drawing/2014/main" id="{6E7EE3C1-1FD6-6C40-AE66-1B41D46869F4}"/>
              </a:ext>
            </a:extLst>
          </p:cNvPr>
          <p:cNvCxnSpPr>
            <a:cxnSpLocks/>
            <a:stCxn id="2" idx="3"/>
            <a:endCxn id="97" idx="1"/>
          </p:cNvCxnSpPr>
          <p:nvPr/>
        </p:nvCxnSpPr>
        <p:spPr>
          <a:xfrm flipV="1">
            <a:off x="2840306" y="2384801"/>
            <a:ext cx="178694" cy="3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0" name="Straight Arrow Connector 149">
            <a:extLst>
              <a:ext uri="{FF2B5EF4-FFF2-40B4-BE49-F238E27FC236}">
                <a16:creationId xmlns:a16="http://schemas.microsoft.com/office/drawing/2014/main" id="{9693A69A-2EE2-3448-B475-7D3684E33AC9}"/>
              </a:ext>
            </a:extLst>
          </p:cNvPr>
          <p:cNvCxnSpPr>
            <a:cxnSpLocks/>
            <a:stCxn id="75" idx="3"/>
            <a:endCxn id="2" idx="1"/>
          </p:cNvCxnSpPr>
          <p:nvPr/>
        </p:nvCxnSpPr>
        <p:spPr>
          <a:xfrm flipV="1">
            <a:off x="1866521" y="2385154"/>
            <a:ext cx="169724" cy="11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3" name="Straight Arrow Connector 152">
            <a:extLst>
              <a:ext uri="{FF2B5EF4-FFF2-40B4-BE49-F238E27FC236}">
                <a16:creationId xmlns:a16="http://schemas.microsoft.com/office/drawing/2014/main" id="{F3521730-0F09-C84A-B941-6E2DFB7117D2}"/>
              </a:ext>
            </a:extLst>
          </p:cNvPr>
          <p:cNvCxnSpPr>
            <a:cxnSpLocks/>
            <a:stCxn id="60" idx="3"/>
            <a:endCxn id="118" idx="1"/>
          </p:cNvCxnSpPr>
          <p:nvPr/>
        </p:nvCxnSpPr>
        <p:spPr>
          <a:xfrm>
            <a:off x="10438374" y="2393050"/>
            <a:ext cx="82799"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Rounded Rectangle 59">
            <a:extLst>
              <a:ext uri="{FF2B5EF4-FFF2-40B4-BE49-F238E27FC236}">
                <a16:creationId xmlns:a16="http://schemas.microsoft.com/office/drawing/2014/main" id="{286EA941-71BD-7242-AB3F-81D741C37164}"/>
              </a:ext>
            </a:extLst>
          </p:cNvPr>
          <p:cNvSpPr/>
          <p:nvPr/>
        </p:nvSpPr>
        <p:spPr bwMode="gray">
          <a:xfrm>
            <a:off x="9604996" y="21697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Review</a:t>
            </a:r>
            <a:r>
              <a:rPr lang="ja-JP" altLang="en-US" sz="1000" kern="0">
                <a:ea typeface="Arial Unicode MS" pitchFamily="34" charset="-128"/>
                <a:cs typeface="Arial Unicode MS" pitchFamily="34" charset="-128"/>
              </a:rPr>
              <a:t>记分卡结果</a:t>
            </a:r>
            <a:endParaRPr lang="en-US" altLang="zh-CN" sz="1000" kern="0" dirty="0">
              <a:ea typeface="Arial Unicode MS" pitchFamily="34" charset="-128"/>
              <a:cs typeface="Arial Unicode MS" pitchFamily="34" charset="-128"/>
            </a:endParaRPr>
          </a:p>
        </p:txBody>
      </p:sp>
      <p:sp>
        <p:nvSpPr>
          <p:cNvPr id="82" name="Document 81">
            <a:extLst>
              <a:ext uri="{FF2B5EF4-FFF2-40B4-BE49-F238E27FC236}">
                <a16:creationId xmlns:a16="http://schemas.microsoft.com/office/drawing/2014/main" id="{51A91F4D-3638-A948-9475-7E0E081B4E46}"/>
              </a:ext>
            </a:extLst>
          </p:cNvPr>
          <p:cNvSpPr/>
          <p:nvPr/>
        </p:nvSpPr>
        <p:spPr bwMode="gray">
          <a:xfrm>
            <a:off x="9198693" y="3711101"/>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3" name="Document 82">
            <a:extLst>
              <a:ext uri="{FF2B5EF4-FFF2-40B4-BE49-F238E27FC236}">
                <a16:creationId xmlns:a16="http://schemas.microsoft.com/office/drawing/2014/main" id="{31AFD9FA-4565-9C42-AA85-C96AE3D09844}"/>
              </a:ext>
            </a:extLst>
          </p:cNvPr>
          <p:cNvSpPr/>
          <p:nvPr/>
        </p:nvSpPr>
        <p:spPr bwMode="gray">
          <a:xfrm>
            <a:off x="9195248" y="4325329"/>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4" name="Document 83">
            <a:extLst>
              <a:ext uri="{FF2B5EF4-FFF2-40B4-BE49-F238E27FC236}">
                <a16:creationId xmlns:a16="http://schemas.microsoft.com/office/drawing/2014/main" id="{7DE200C2-F92A-5F45-AFDF-41872E90955B}"/>
              </a:ext>
            </a:extLst>
          </p:cNvPr>
          <p:cNvSpPr/>
          <p:nvPr/>
        </p:nvSpPr>
        <p:spPr bwMode="gray">
          <a:xfrm>
            <a:off x="9194144" y="4871964"/>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5" name="Document 84">
            <a:extLst>
              <a:ext uri="{FF2B5EF4-FFF2-40B4-BE49-F238E27FC236}">
                <a16:creationId xmlns:a16="http://schemas.microsoft.com/office/drawing/2014/main" id="{9768EB3D-F107-5549-92A7-F35063607029}"/>
              </a:ext>
            </a:extLst>
          </p:cNvPr>
          <p:cNvSpPr/>
          <p:nvPr/>
        </p:nvSpPr>
        <p:spPr bwMode="gray">
          <a:xfrm>
            <a:off x="9195248" y="5400425"/>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126" name="Elbow Connector 125">
            <a:extLst>
              <a:ext uri="{FF2B5EF4-FFF2-40B4-BE49-F238E27FC236}">
                <a16:creationId xmlns:a16="http://schemas.microsoft.com/office/drawing/2014/main" id="{A831E00C-6989-3246-82C2-225E72049869}"/>
              </a:ext>
            </a:extLst>
          </p:cNvPr>
          <p:cNvCxnSpPr>
            <a:cxnSpLocks/>
            <a:stCxn id="118" idx="3"/>
            <a:endCxn id="77" idx="0"/>
          </p:cNvCxnSpPr>
          <p:nvPr/>
        </p:nvCxnSpPr>
        <p:spPr>
          <a:xfrm>
            <a:off x="11201339" y="2393050"/>
            <a:ext cx="597059" cy="8568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3" name="Terminator 72">
            <a:extLst>
              <a:ext uri="{FF2B5EF4-FFF2-40B4-BE49-F238E27FC236}">
                <a16:creationId xmlns:a16="http://schemas.microsoft.com/office/drawing/2014/main" id="{E7DF29D5-F599-0349-BEB9-B9A4771A6AD8}"/>
              </a:ext>
            </a:extLst>
          </p:cNvPr>
          <p:cNvSpPr/>
          <p:nvPr/>
        </p:nvSpPr>
        <p:spPr bwMode="gray">
          <a:xfrm>
            <a:off x="11540851" y="3289209"/>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sp>
        <p:nvSpPr>
          <p:cNvPr id="77" name="Decision 76">
            <a:extLst>
              <a:ext uri="{FF2B5EF4-FFF2-40B4-BE49-F238E27FC236}">
                <a16:creationId xmlns:a16="http://schemas.microsoft.com/office/drawing/2014/main" id="{3159B30D-A173-6440-BA08-6F95D2138870}"/>
              </a:ext>
            </a:extLst>
          </p:cNvPr>
          <p:cNvSpPr/>
          <p:nvPr/>
        </p:nvSpPr>
        <p:spPr bwMode="gray">
          <a:xfrm>
            <a:off x="11355835" y="2478734"/>
            <a:ext cx="885125"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是否变更状态</a:t>
            </a:r>
            <a:endParaRPr lang="en-US" sz="1000" kern="0" dirty="0" err="1">
              <a:solidFill>
                <a:schemeClr val="dk1"/>
              </a:solidFill>
              <a:latin typeface="+mn-lt"/>
              <a:ea typeface="Arial Unicode MS" pitchFamily="34" charset="-128"/>
              <a:cs typeface="Arial Unicode MS" pitchFamily="34" charset="-128"/>
            </a:endParaRPr>
          </a:p>
        </p:txBody>
      </p:sp>
      <p:sp>
        <p:nvSpPr>
          <p:cNvPr id="87" name="Rounded Rectangle 86">
            <a:extLst>
              <a:ext uri="{FF2B5EF4-FFF2-40B4-BE49-F238E27FC236}">
                <a16:creationId xmlns:a16="http://schemas.microsoft.com/office/drawing/2014/main" id="{F181DE2C-C37F-784D-A573-8D313651D19D}"/>
              </a:ext>
            </a:extLst>
          </p:cNvPr>
          <p:cNvSpPr/>
          <p:nvPr/>
        </p:nvSpPr>
        <p:spPr bwMode="gray">
          <a:xfrm>
            <a:off x="10529356" y="279078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SLP</a:t>
            </a:r>
            <a:r>
              <a:rPr lang="ja-JP" altLang="en-US" sz="1000" kern="0" dirty="0">
                <a:ea typeface="Arial Unicode MS" pitchFamily="34" charset="-128"/>
                <a:cs typeface="Arial Unicode MS" pitchFamily="34" charset="-128"/>
              </a:rPr>
              <a:t>状态变更</a:t>
            </a:r>
            <a:endParaRPr lang="en-US" altLang="zh-CN" sz="1000" kern="0" dirty="0">
              <a:ea typeface="Arial Unicode MS" pitchFamily="34" charset="-128"/>
              <a:cs typeface="Arial Unicode MS" pitchFamily="34" charset="-128"/>
            </a:endParaRPr>
          </a:p>
        </p:txBody>
      </p:sp>
      <p:cxnSp>
        <p:nvCxnSpPr>
          <p:cNvPr id="99" name="Straight Arrow Connector 98">
            <a:extLst>
              <a:ext uri="{FF2B5EF4-FFF2-40B4-BE49-F238E27FC236}">
                <a16:creationId xmlns:a16="http://schemas.microsoft.com/office/drawing/2014/main" id="{DEE3A93D-DF5A-5240-8A79-BE2961DEDE81}"/>
              </a:ext>
            </a:extLst>
          </p:cNvPr>
          <p:cNvCxnSpPr>
            <a:cxnSpLocks/>
            <a:endCxn id="87" idx="3"/>
          </p:cNvCxnSpPr>
          <p:nvPr/>
        </p:nvCxnSpPr>
        <p:spPr>
          <a:xfrm flipH="1">
            <a:off x="11362734" y="3006883"/>
            <a:ext cx="201987" cy="724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3" name="Line Callout 1 (Border and Accent Bar) 102">
            <a:extLst>
              <a:ext uri="{FF2B5EF4-FFF2-40B4-BE49-F238E27FC236}">
                <a16:creationId xmlns:a16="http://schemas.microsoft.com/office/drawing/2014/main" id="{649884DD-F62D-8C45-A9E7-87CF8C2AB567}"/>
              </a:ext>
            </a:extLst>
          </p:cNvPr>
          <p:cNvSpPr/>
          <p:nvPr/>
        </p:nvSpPr>
        <p:spPr bwMode="gray">
          <a:xfrm>
            <a:off x="11009763" y="3177045"/>
            <a:ext cx="506294" cy="185383"/>
          </a:xfrm>
          <a:prstGeom prst="accentBorderCallout1">
            <a:avLst>
              <a:gd name="adj1" fmla="val 41302"/>
              <a:gd name="adj2" fmla="val 104021"/>
              <a:gd name="adj3" fmla="val -92996"/>
              <a:gd name="adj4" fmla="val 12689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61" name="Straight Arrow Connector 60">
            <a:extLst>
              <a:ext uri="{FF2B5EF4-FFF2-40B4-BE49-F238E27FC236}">
                <a16:creationId xmlns:a16="http://schemas.microsoft.com/office/drawing/2014/main" id="{C9879DA0-17F2-804A-9830-364BF6CEC8D7}"/>
              </a:ext>
            </a:extLst>
          </p:cNvPr>
          <p:cNvCxnSpPr>
            <a:cxnSpLocks/>
            <a:stCxn id="77" idx="2"/>
            <a:endCxn id="73" idx="0"/>
          </p:cNvCxnSpPr>
          <p:nvPr/>
        </p:nvCxnSpPr>
        <p:spPr>
          <a:xfrm>
            <a:off x="11798398" y="3040837"/>
            <a:ext cx="31773" cy="24837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 name="肘形连接符 6"/>
          <p:cNvCxnSpPr>
            <a:stCxn id="104" idx="3"/>
            <a:endCxn id="66" idx="1"/>
          </p:cNvCxnSpPr>
          <p:nvPr/>
        </p:nvCxnSpPr>
        <p:spPr>
          <a:xfrm>
            <a:off x="5014436" y="2387003"/>
            <a:ext cx="227618" cy="1452113"/>
          </a:xfrm>
          <a:prstGeom prst="bentConnector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 name="肘形连接符 17"/>
          <p:cNvCxnSpPr/>
          <p:nvPr/>
        </p:nvCxnSpPr>
        <p:spPr>
          <a:xfrm rot="16200000" flipH="1">
            <a:off x="5086943" y="527677"/>
            <a:ext cx="60872" cy="3270166"/>
          </a:xfrm>
          <a:prstGeom prst="bentConnector3">
            <a:avLst>
              <a:gd name="adj1" fmla="val -37554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42337" y="363608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zh-CN" altLang="en-US" sz="1000" kern="0" dirty="0">
                <a:solidFill>
                  <a:sysClr val="windowText" lastClr="000000"/>
                </a:solidFill>
                <a:latin typeface="+mn-lt"/>
              </a:rPr>
              <a:t>采购类别经理</a:t>
            </a:r>
            <a:endParaRPr lang="en-US" sz="1000" kern="0" dirty="0">
              <a:solidFill>
                <a:sysClr val="windowText" lastClr="000000"/>
              </a:solidFill>
              <a:latin typeface="+mn-lt"/>
            </a:endParaRPr>
          </a:p>
        </p:txBody>
      </p:sp>
      <p:sp>
        <p:nvSpPr>
          <p:cNvPr id="71" name="Line 6">
            <a:extLst>
              <a:ext uri="{FF2B5EF4-FFF2-40B4-BE49-F238E27FC236}">
                <a16:creationId xmlns:a16="http://schemas.microsoft.com/office/drawing/2014/main" id="{B5CBF877-A350-0244-81B5-9285427164A1}"/>
              </a:ext>
            </a:extLst>
          </p:cNvPr>
          <p:cNvSpPr>
            <a:spLocks noChangeShapeType="1"/>
          </p:cNvSpPr>
          <p:nvPr/>
        </p:nvSpPr>
        <p:spPr bwMode="gray">
          <a:xfrm>
            <a:off x="201296" y="417300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4" name="Document 84">
            <a:extLst>
              <a:ext uri="{FF2B5EF4-FFF2-40B4-BE49-F238E27FC236}">
                <a16:creationId xmlns:a16="http://schemas.microsoft.com/office/drawing/2014/main" id="{9768EB3D-F107-5549-92A7-F35063607029}"/>
              </a:ext>
            </a:extLst>
          </p:cNvPr>
          <p:cNvSpPr/>
          <p:nvPr/>
        </p:nvSpPr>
        <p:spPr bwMode="gray">
          <a:xfrm>
            <a:off x="9193096" y="5960098"/>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20" name="肘形连接符 19"/>
          <p:cNvCxnSpPr>
            <a:stCxn id="91" idx="3"/>
            <a:endCxn id="74" idx="1"/>
          </p:cNvCxnSpPr>
          <p:nvPr/>
        </p:nvCxnSpPr>
        <p:spPr>
          <a:xfrm>
            <a:off x="9012819" y="2406779"/>
            <a:ext cx="180277" cy="373264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4" name="肘形连接符 23"/>
          <p:cNvCxnSpPr>
            <a:stCxn id="74" idx="3"/>
            <a:endCxn id="60" idx="2"/>
          </p:cNvCxnSpPr>
          <p:nvPr/>
        </p:nvCxnSpPr>
        <p:spPr>
          <a:xfrm flipV="1">
            <a:off x="9911286" y="2616398"/>
            <a:ext cx="110399" cy="352302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8" name="Rounded Rectangle 108">
            <a:extLst>
              <a:ext uri="{FF2B5EF4-FFF2-40B4-BE49-F238E27FC236}">
                <a16:creationId xmlns:a16="http://schemas.microsoft.com/office/drawing/2014/main" id="{768CFA76-1D90-DC4A-AC6B-00DDDECBE635}"/>
              </a:ext>
            </a:extLst>
          </p:cNvPr>
          <p:cNvSpPr/>
          <p:nvPr/>
        </p:nvSpPr>
        <p:spPr bwMode="gray">
          <a:xfrm>
            <a:off x="7127194" y="2173082"/>
            <a:ext cx="833378" cy="446696"/>
          </a:xfrm>
          <a:prstGeom prst="roundRect">
            <a:avLst/>
          </a:prstGeom>
          <a:ln>
            <a:prstDash val="sysDash"/>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dirty="0">
                <a:ea typeface="Arial Unicode MS" pitchFamily="34" charset="-128"/>
                <a:cs typeface="Arial Unicode MS" pitchFamily="34" charset="-128"/>
              </a:rPr>
              <a:t>自动创建月度项目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Decision 96">
            <a:extLst>
              <a:ext uri="{FF2B5EF4-FFF2-40B4-BE49-F238E27FC236}">
                <a16:creationId xmlns:a16="http://schemas.microsoft.com/office/drawing/2014/main" id="{EECB0906-F44F-9C44-AD8E-EC510DD53723}"/>
              </a:ext>
            </a:extLst>
          </p:cNvPr>
          <p:cNvSpPr/>
          <p:nvPr/>
        </p:nvSpPr>
        <p:spPr bwMode="gray">
          <a:xfrm>
            <a:off x="8086227" y="2125727"/>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是否</a:t>
            </a:r>
            <a:r>
              <a:rPr lang="zh-CN" altLang="en-US" sz="1000" kern="0" dirty="0">
                <a:solidFill>
                  <a:schemeClr val="dk1"/>
                </a:solidFill>
                <a:latin typeface="+mn-lt"/>
                <a:ea typeface="Arial Unicode MS" pitchFamily="34" charset="-128"/>
                <a:cs typeface="Arial Unicode MS" pitchFamily="34" charset="-128"/>
              </a:rPr>
              <a:t>发布当月</a:t>
            </a:r>
            <a:endParaRPr lang="en-US" sz="1000" kern="0" dirty="0" err="1">
              <a:solidFill>
                <a:schemeClr val="dk1"/>
              </a:solidFill>
              <a:latin typeface="+mn-lt"/>
              <a:ea typeface="Arial Unicode MS" pitchFamily="34" charset="-128"/>
              <a:cs typeface="Arial Unicode MS" pitchFamily="34" charset="-128"/>
            </a:endParaRPr>
          </a:p>
        </p:txBody>
      </p:sp>
      <p:cxnSp>
        <p:nvCxnSpPr>
          <p:cNvPr id="38" name="直线箭头连接符 37"/>
          <p:cNvCxnSpPr>
            <a:stCxn id="109" idx="3"/>
            <a:endCxn id="88" idx="1"/>
          </p:cNvCxnSpPr>
          <p:nvPr/>
        </p:nvCxnSpPr>
        <p:spPr>
          <a:xfrm>
            <a:off x="7026271" y="2387969"/>
            <a:ext cx="100923" cy="84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0" name="直线箭头连接符 39"/>
          <p:cNvCxnSpPr>
            <a:stCxn id="88" idx="3"/>
            <a:endCxn id="91" idx="1"/>
          </p:cNvCxnSpPr>
          <p:nvPr/>
        </p:nvCxnSpPr>
        <p:spPr>
          <a:xfrm>
            <a:off x="7960572" y="2396430"/>
            <a:ext cx="125655" cy="1034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肘形连接符 55"/>
          <p:cNvCxnSpPr>
            <a:stCxn id="91" idx="3"/>
            <a:endCxn id="82" idx="1"/>
          </p:cNvCxnSpPr>
          <p:nvPr/>
        </p:nvCxnSpPr>
        <p:spPr>
          <a:xfrm>
            <a:off x="9012819" y="2406779"/>
            <a:ext cx="185874" cy="1483650"/>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62" name="肘形连接符 61"/>
          <p:cNvCxnSpPr>
            <a:stCxn id="91" idx="3"/>
            <a:endCxn id="83" idx="1"/>
          </p:cNvCxnSpPr>
          <p:nvPr/>
        </p:nvCxnSpPr>
        <p:spPr>
          <a:xfrm>
            <a:off x="9012819" y="2406779"/>
            <a:ext cx="182429" cy="2097878"/>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64" name="肘形连接符 63"/>
          <p:cNvCxnSpPr>
            <a:stCxn id="91" idx="3"/>
            <a:endCxn id="84" idx="1"/>
          </p:cNvCxnSpPr>
          <p:nvPr/>
        </p:nvCxnSpPr>
        <p:spPr>
          <a:xfrm>
            <a:off x="9012819" y="2406779"/>
            <a:ext cx="181325" cy="2644513"/>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76" name="肘形连接符 75"/>
          <p:cNvCxnSpPr>
            <a:stCxn id="91" idx="3"/>
            <a:endCxn id="85" idx="1"/>
          </p:cNvCxnSpPr>
          <p:nvPr/>
        </p:nvCxnSpPr>
        <p:spPr>
          <a:xfrm>
            <a:off x="9012819" y="2406779"/>
            <a:ext cx="182429" cy="3172974"/>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79" name="肘形连接符 78"/>
          <p:cNvCxnSpPr>
            <a:stCxn id="82" idx="3"/>
            <a:endCxn id="60" idx="2"/>
          </p:cNvCxnSpPr>
          <p:nvPr/>
        </p:nvCxnSpPr>
        <p:spPr>
          <a:xfrm flipV="1">
            <a:off x="9916883" y="2616398"/>
            <a:ext cx="104802" cy="1274031"/>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81" name="肘形连接符 80"/>
          <p:cNvCxnSpPr>
            <a:stCxn id="83" idx="3"/>
            <a:endCxn id="60" idx="2"/>
          </p:cNvCxnSpPr>
          <p:nvPr/>
        </p:nvCxnSpPr>
        <p:spPr>
          <a:xfrm flipV="1">
            <a:off x="9913438" y="2616398"/>
            <a:ext cx="108247" cy="1888259"/>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94" name="肘形连接符 93"/>
          <p:cNvCxnSpPr>
            <a:stCxn id="84" idx="3"/>
            <a:endCxn id="60" idx="2"/>
          </p:cNvCxnSpPr>
          <p:nvPr/>
        </p:nvCxnSpPr>
        <p:spPr>
          <a:xfrm flipV="1">
            <a:off x="9912334" y="2616398"/>
            <a:ext cx="109351" cy="2434894"/>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96" name="肘形连接符 95"/>
          <p:cNvCxnSpPr>
            <a:stCxn id="85" idx="3"/>
            <a:endCxn id="60" idx="2"/>
          </p:cNvCxnSpPr>
          <p:nvPr/>
        </p:nvCxnSpPr>
        <p:spPr>
          <a:xfrm flipV="1">
            <a:off x="9913438" y="2616398"/>
            <a:ext cx="108247" cy="2963355"/>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129" name="Straight Arrow Connector 111"/>
          <p:cNvCxnSpPr>
            <a:cxnSpLocks/>
          </p:cNvCxnSpPr>
          <p:nvPr/>
        </p:nvCxnSpPr>
        <p:spPr bwMode="gray">
          <a:xfrm>
            <a:off x="42337" y="1227238"/>
            <a:ext cx="6890898"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21" name="肘形连接符 120"/>
          <p:cNvCxnSpPr/>
          <p:nvPr/>
        </p:nvCxnSpPr>
        <p:spPr>
          <a:xfrm flipV="1">
            <a:off x="6075432" y="2412002"/>
            <a:ext cx="117461" cy="1451147"/>
          </a:xfrm>
          <a:prstGeom prst="bentConnector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2" name="AutoShape 52">
            <a:extLst>
              <a:ext uri="{FF2B5EF4-FFF2-40B4-BE49-F238E27FC236}">
                <a16:creationId xmlns:a16="http://schemas.microsoft.com/office/drawing/2014/main" id="{EF5E389D-075C-3E4C-99E9-0961AA56628B}"/>
              </a:ext>
            </a:extLst>
          </p:cNvPr>
          <p:cNvSpPr>
            <a:spLocks noChangeArrowheads="1"/>
          </p:cNvSpPr>
          <p:nvPr/>
        </p:nvSpPr>
        <p:spPr bwMode="gray">
          <a:xfrm>
            <a:off x="42337" y="648977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ysClr val="windowText" lastClr="000000"/>
                </a:solidFill>
                <a:latin typeface="+mn-lt"/>
              </a:rPr>
              <a:t>EHS</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8" name="Document 84">
            <a:extLst>
              <a:ext uri="{FF2B5EF4-FFF2-40B4-BE49-F238E27FC236}">
                <a16:creationId xmlns:a16="http://schemas.microsoft.com/office/drawing/2014/main" id="{9768EB3D-F107-5549-92A7-F35063607029}"/>
              </a:ext>
            </a:extLst>
          </p:cNvPr>
          <p:cNvSpPr/>
          <p:nvPr/>
        </p:nvSpPr>
        <p:spPr bwMode="gray">
          <a:xfrm>
            <a:off x="9193096" y="6502307"/>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80" name="肘形连接符 79"/>
          <p:cNvCxnSpPr>
            <a:stCxn id="91" idx="3"/>
            <a:endCxn id="78" idx="1"/>
          </p:cNvCxnSpPr>
          <p:nvPr/>
        </p:nvCxnSpPr>
        <p:spPr>
          <a:xfrm>
            <a:off x="9012819" y="2406779"/>
            <a:ext cx="180277" cy="4274856"/>
          </a:xfrm>
          <a:prstGeom prst="bentConnector3">
            <a:avLst>
              <a:gd name="adj1" fmla="val 50000"/>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86" name="肘形连接符 85"/>
          <p:cNvCxnSpPr>
            <a:stCxn id="78" idx="3"/>
            <a:endCxn id="60" idx="2"/>
          </p:cNvCxnSpPr>
          <p:nvPr/>
        </p:nvCxnSpPr>
        <p:spPr>
          <a:xfrm flipV="1">
            <a:off x="9911286" y="2616398"/>
            <a:ext cx="110399" cy="4065237"/>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9229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7094512" y="888661"/>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44224" y="13118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69471" y="1803429"/>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44224" y="2142180"/>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5" name="TextBox 54"/>
          <p:cNvSpPr txBox="1"/>
          <p:nvPr/>
        </p:nvSpPr>
        <p:spPr bwMode="gray">
          <a:xfrm>
            <a:off x="2101295"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评估计划</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7127194" y="1227238"/>
            <a:ext cx="4280469"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8317020" y="956054"/>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评估执行</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154592" y="529520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78" y="6397628"/>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SPM</a:t>
            </a:r>
            <a:r>
              <a:rPr lang="zh-CN" altLang="en-US" dirty="0"/>
              <a:t> </a:t>
            </a:r>
            <a:r>
              <a:rPr lang="ja-JP" altLang="en-US" dirty="0"/>
              <a:t>供应商绩效评估</a:t>
            </a:r>
            <a:r>
              <a:rPr lang="zh-CN" altLang="en-US" dirty="0"/>
              <a:t> （年</a:t>
            </a:r>
            <a:r>
              <a:rPr lang="ja-JP" altLang="en-US" dirty="0"/>
              <a:t>度</a:t>
            </a:r>
            <a:r>
              <a:rPr lang="en-US" altLang="zh-CN" dirty="0"/>
              <a:t>-</a:t>
            </a:r>
            <a:r>
              <a:rPr lang="zh-CN" altLang="en-US" dirty="0"/>
              <a:t>产品采购）</a:t>
            </a:r>
            <a:endParaRPr lang="en-SG" dirty="0"/>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2036245" y="2161806"/>
            <a:ext cx="804061"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分配团队</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154592" y="640906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42337" y="426644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Finance</a:t>
            </a:r>
            <a:endParaRPr lang="en-US" sz="1000" kern="0" dirty="0">
              <a:solidFill>
                <a:sysClr val="windowText" lastClr="000000"/>
              </a:solidFill>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42337" y="536368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PMC</a:t>
            </a:r>
            <a:endParaRPr lang="en-US" sz="1000" kern="0" dirty="0">
              <a:solidFill>
                <a:sysClr val="windowText" lastClr="000000"/>
              </a:solidFill>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42337" y="5918473"/>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DRE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154592" y="5840186"/>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5" name="Line 6">
            <a:extLst>
              <a:ext uri="{FF2B5EF4-FFF2-40B4-BE49-F238E27FC236}">
                <a16:creationId xmlns:a16="http://schemas.microsoft.com/office/drawing/2014/main" id="{DDCB95BF-C241-C249-B50A-DD2F72018602}"/>
              </a:ext>
            </a:extLst>
          </p:cNvPr>
          <p:cNvSpPr>
            <a:spLocks noChangeShapeType="1"/>
          </p:cNvSpPr>
          <p:nvPr/>
        </p:nvSpPr>
        <p:spPr bwMode="gray">
          <a:xfrm>
            <a:off x="172880" y="355989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Rounded Rectangle 65">
            <a:extLst>
              <a:ext uri="{FF2B5EF4-FFF2-40B4-BE49-F238E27FC236}">
                <a16:creationId xmlns:a16="http://schemas.microsoft.com/office/drawing/2014/main" id="{54B3BB9D-1AB2-C244-A555-165B01620891}"/>
              </a:ext>
            </a:extLst>
          </p:cNvPr>
          <p:cNvSpPr/>
          <p:nvPr/>
        </p:nvSpPr>
        <p:spPr bwMode="gray">
          <a:xfrm>
            <a:off x="5242054" y="361576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R</a:t>
            </a:r>
            <a:r>
              <a:rPr lang="en-US" altLang="ja-JP" sz="1000" kern="0" dirty="0">
                <a:ea typeface="Arial Unicode MS" pitchFamily="34" charset="-128"/>
                <a:cs typeface="Arial Unicode MS" pitchFamily="34" charset="-128"/>
              </a:rPr>
              <a:t>e</a:t>
            </a:r>
            <a:r>
              <a:rPr lang="en-US" altLang="zh-CN" sz="1000" kern="0" dirty="0">
                <a:ea typeface="Arial Unicode MS" pitchFamily="34" charset="-128"/>
                <a:cs typeface="Arial Unicode MS" pitchFamily="34" charset="-128"/>
              </a:rPr>
              <a:t>view</a:t>
            </a: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问卷</a:t>
            </a:r>
            <a:r>
              <a:rPr lang="en-US" altLang="zh-CN" sz="1000" kern="0" dirty="0">
                <a:ea typeface="Arial Unicode MS" pitchFamily="34" charset="-128"/>
                <a:cs typeface="Arial Unicode MS" pitchFamily="34" charset="-128"/>
              </a:rPr>
              <a:t>/</a:t>
            </a:r>
            <a:r>
              <a:rPr lang="ja-JP" altLang="en-US" sz="1000" kern="0" dirty="0">
                <a:ea typeface="Arial Unicode MS" pitchFamily="34" charset="-128"/>
                <a:cs typeface="Arial Unicode MS" pitchFamily="34" charset="-128"/>
              </a:rPr>
              <a:t>记分卡</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172880" y="4756330"/>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42337" y="4816967"/>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en-US" altLang="zh-CN" sz="1000" kern="0" dirty="0">
                <a:solidFill>
                  <a:sysClr val="windowText" lastClr="000000"/>
                </a:solidFill>
                <a:latin typeface="+mn-lt"/>
              </a:rPr>
              <a:t>DQE</a:t>
            </a:r>
            <a:endParaRPr lang="en-US" sz="1000" kern="0" dirty="0">
              <a:solidFill>
                <a:sysClr val="windowText" lastClr="000000"/>
              </a:solidFill>
              <a:latin typeface="+mn-lt"/>
            </a:endParaRPr>
          </a:p>
        </p:txBody>
      </p:sp>
      <p:sp>
        <p:nvSpPr>
          <p:cNvPr id="75" name="Rounded Rectangle 74">
            <a:extLst>
              <a:ext uri="{FF2B5EF4-FFF2-40B4-BE49-F238E27FC236}">
                <a16:creationId xmlns:a16="http://schemas.microsoft.com/office/drawing/2014/main" id="{B62C6318-5FFF-BF47-B48D-A7661A06491E}"/>
              </a:ext>
            </a:extLst>
          </p:cNvPr>
          <p:cNvSpPr/>
          <p:nvPr/>
        </p:nvSpPr>
        <p:spPr bwMode="gray">
          <a:xfrm>
            <a:off x="1033143" y="216296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创建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SPM</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Decision 96">
            <a:extLst>
              <a:ext uri="{FF2B5EF4-FFF2-40B4-BE49-F238E27FC236}">
                <a16:creationId xmlns:a16="http://schemas.microsoft.com/office/drawing/2014/main" id="{EECB0906-F44F-9C44-AD8E-EC510DD53723}"/>
              </a:ext>
            </a:extLst>
          </p:cNvPr>
          <p:cNvSpPr/>
          <p:nvPr/>
        </p:nvSpPr>
        <p:spPr bwMode="gray">
          <a:xfrm>
            <a:off x="3019000" y="2103749"/>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是否修改</a:t>
            </a:r>
            <a:r>
              <a:rPr lang="zh-CN" altLang="en-US" sz="1000" kern="0" dirty="0">
                <a:ea typeface="Arial Unicode MS" pitchFamily="34" charset="-128"/>
                <a:cs typeface="Arial Unicode MS" pitchFamily="34" charset="-128"/>
              </a:rPr>
              <a:t>模板</a:t>
            </a:r>
            <a:endParaRPr lang="en-US" sz="1000" kern="0" dirty="0" err="1">
              <a:solidFill>
                <a:schemeClr val="dk1"/>
              </a:solidFill>
              <a:latin typeface="+mn-lt"/>
              <a:ea typeface="Arial Unicode MS" pitchFamily="34" charset="-128"/>
              <a:cs typeface="Arial Unicode MS" pitchFamily="34" charset="-128"/>
            </a:endParaRPr>
          </a:p>
        </p:txBody>
      </p:sp>
      <p:sp>
        <p:nvSpPr>
          <p:cNvPr id="104" name="Rounded Rectangle 103">
            <a:extLst>
              <a:ext uri="{FF2B5EF4-FFF2-40B4-BE49-F238E27FC236}">
                <a16:creationId xmlns:a16="http://schemas.microsoft.com/office/drawing/2014/main" id="{9EDEB6F5-3846-3E49-979D-19CB66BF21A4}"/>
              </a:ext>
            </a:extLst>
          </p:cNvPr>
          <p:cNvSpPr/>
          <p:nvPr/>
        </p:nvSpPr>
        <p:spPr bwMode="gray">
          <a:xfrm>
            <a:off x="4134274" y="2163655"/>
            <a:ext cx="880162"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修改调查问卷</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记</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分卡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9" name="Rounded Rectangle 108">
            <a:extLst>
              <a:ext uri="{FF2B5EF4-FFF2-40B4-BE49-F238E27FC236}">
                <a16:creationId xmlns:a16="http://schemas.microsoft.com/office/drawing/2014/main" id="{768CFA76-1D90-DC4A-AC6B-00DDDECBE635}"/>
              </a:ext>
            </a:extLst>
          </p:cNvPr>
          <p:cNvSpPr/>
          <p:nvPr/>
        </p:nvSpPr>
        <p:spPr bwMode="gray">
          <a:xfrm>
            <a:off x="6192893" y="216462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发布</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8" name="Rounded Rectangle 117">
            <a:extLst>
              <a:ext uri="{FF2B5EF4-FFF2-40B4-BE49-F238E27FC236}">
                <a16:creationId xmlns:a16="http://schemas.microsoft.com/office/drawing/2014/main" id="{0F01E07F-C631-7E4B-9352-9E2BC088740C}"/>
              </a:ext>
            </a:extLst>
          </p:cNvPr>
          <p:cNvSpPr/>
          <p:nvPr/>
        </p:nvSpPr>
        <p:spPr bwMode="gray">
          <a:xfrm>
            <a:off x="10521173" y="2169702"/>
            <a:ext cx="680166"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发布记分卡</a:t>
            </a:r>
            <a:endParaRPr lang="en-US" altLang="zh-CN" sz="1000" kern="0" dirty="0">
              <a:ea typeface="Arial Unicode MS" pitchFamily="34" charset="-128"/>
              <a:cs typeface="Arial Unicode MS" pitchFamily="34" charset="-128"/>
            </a:endParaRPr>
          </a:p>
        </p:txBody>
      </p:sp>
      <p:cxnSp>
        <p:nvCxnSpPr>
          <p:cNvPr id="144" name="Straight Arrow Connector 143">
            <a:extLst>
              <a:ext uri="{FF2B5EF4-FFF2-40B4-BE49-F238E27FC236}">
                <a16:creationId xmlns:a16="http://schemas.microsoft.com/office/drawing/2014/main" id="{69EB68ED-ABFC-644A-97F2-05CC78F53D27}"/>
              </a:ext>
            </a:extLst>
          </p:cNvPr>
          <p:cNvCxnSpPr>
            <a:cxnSpLocks/>
            <a:stCxn id="97" idx="3"/>
            <a:endCxn id="104" idx="1"/>
          </p:cNvCxnSpPr>
          <p:nvPr/>
        </p:nvCxnSpPr>
        <p:spPr>
          <a:xfrm>
            <a:off x="3945592" y="2384801"/>
            <a:ext cx="188682" cy="220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8" name="Straight Arrow Connector 147">
            <a:extLst>
              <a:ext uri="{FF2B5EF4-FFF2-40B4-BE49-F238E27FC236}">
                <a16:creationId xmlns:a16="http://schemas.microsoft.com/office/drawing/2014/main" id="{6E7EE3C1-1FD6-6C40-AE66-1B41D46869F4}"/>
              </a:ext>
            </a:extLst>
          </p:cNvPr>
          <p:cNvCxnSpPr>
            <a:cxnSpLocks/>
            <a:stCxn id="2" idx="3"/>
            <a:endCxn id="97" idx="1"/>
          </p:cNvCxnSpPr>
          <p:nvPr/>
        </p:nvCxnSpPr>
        <p:spPr>
          <a:xfrm flipV="1">
            <a:off x="2840306" y="2384801"/>
            <a:ext cx="178694" cy="3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0" name="Straight Arrow Connector 149">
            <a:extLst>
              <a:ext uri="{FF2B5EF4-FFF2-40B4-BE49-F238E27FC236}">
                <a16:creationId xmlns:a16="http://schemas.microsoft.com/office/drawing/2014/main" id="{9693A69A-2EE2-3448-B475-7D3684E33AC9}"/>
              </a:ext>
            </a:extLst>
          </p:cNvPr>
          <p:cNvCxnSpPr>
            <a:cxnSpLocks/>
            <a:stCxn id="75" idx="3"/>
            <a:endCxn id="2" idx="1"/>
          </p:cNvCxnSpPr>
          <p:nvPr/>
        </p:nvCxnSpPr>
        <p:spPr>
          <a:xfrm flipV="1">
            <a:off x="1866521" y="2385154"/>
            <a:ext cx="169724" cy="11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3" name="Straight Arrow Connector 152">
            <a:extLst>
              <a:ext uri="{FF2B5EF4-FFF2-40B4-BE49-F238E27FC236}">
                <a16:creationId xmlns:a16="http://schemas.microsoft.com/office/drawing/2014/main" id="{F3521730-0F09-C84A-B941-6E2DFB7117D2}"/>
              </a:ext>
            </a:extLst>
          </p:cNvPr>
          <p:cNvCxnSpPr>
            <a:cxnSpLocks/>
            <a:stCxn id="60" idx="3"/>
            <a:endCxn id="118" idx="1"/>
          </p:cNvCxnSpPr>
          <p:nvPr/>
        </p:nvCxnSpPr>
        <p:spPr>
          <a:xfrm>
            <a:off x="10438374" y="2393050"/>
            <a:ext cx="82799"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Rounded Rectangle 59">
            <a:extLst>
              <a:ext uri="{FF2B5EF4-FFF2-40B4-BE49-F238E27FC236}">
                <a16:creationId xmlns:a16="http://schemas.microsoft.com/office/drawing/2014/main" id="{286EA941-71BD-7242-AB3F-81D741C37164}"/>
              </a:ext>
            </a:extLst>
          </p:cNvPr>
          <p:cNvSpPr/>
          <p:nvPr/>
        </p:nvSpPr>
        <p:spPr bwMode="gray">
          <a:xfrm>
            <a:off x="9604996" y="21697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Review</a:t>
            </a:r>
            <a:r>
              <a:rPr lang="ja-JP" altLang="en-US" sz="1000" kern="0">
                <a:ea typeface="Arial Unicode MS" pitchFamily="34" charset="-128"/>
                <a:cs typeface="Arial Unicode MS" pitchFamily="34" charset="-128"/>
              </a:rPr>
              <a:t>记分卡结果</a:t>
            </a:r>
            <a:endParaRPr lang="en-US" altLang="zh-CN" sz="1000" kern="0" dirty="0">
              <a:ea typeface="Arial Unicode MS" pitchFamily="34" charset="-128"/>
              <a:cs typeface="Arial Unicode MS" pitchFamily="34" charset="-128"/>
            </a:endParaRPr>
          </a:p>
        </p:txBody>
      </p:sp>
      <p:sp>
        <p:nvSpPr>
          <p:cNvPr id="82" name="Document 81">
            <a:extLst>
              <a:ext uri="{FF2B5EF4-FFF2-40B4-BE49-F238E27FC236}">
                <a16:creationId xmlns:a16="http://schemas.microsoft.com/office/drawing/2014/main" id="{51A91F4D-3638-A948-9475-7E0E081B4E46}"/>
              </a:ext>
            </a:extLst>
          </p:cNvPr>
          <p:cNvSpPr/>
          <p:nvPr/>
        </p:nvSpPr>
        <p:spPr bwMode="gray">
          <a:xfrm>
            <a:off x="9198693" y="3711101"/>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3" name="Document 82">
            <a:extLst>
              <a:ext uri="{FF2B5EF4-FFF2-40B4-BE49-F238E27FC236}">
                <a16:creationId xmlns:a16="http://schemas.microsoft.com/office/drawing/2014/main" id="{31AFD9FA-4565-9C42-AA85-C96AE3D09844}"/>
              </a:ext>
            </a:extLst>
          </p:cNvPr>
          <p:cNvSpPr/>
          <p:nvPr/>
        </p:nvSpPr>
        <p:spPr bwMode="gray">
          <a:xfrm>
            <a:off x="9195248" y="4325329"/>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4" name="Document 83">
            <a:extLst>
              <a:ext uri="{FF2B5EF4-FFF2-40B4-BE49-F238E27FC236}">
                <a16:creationId xmlns:a16="http://schemas.microsoft.com/office/drawing/2014/main" id="{7DE200C2-F92A-5F45-AFDF-41872E90955B}"/>
              </a:ext>
            </a:extLst>
          </p:cNvPr>
          <p:cNvSpPr/>
          <p:nvPr/>
        </p:nvSpPr>
        <p:spPr bwMode="gray">
          <a:xfrm>
            <a:off x="9194144" y="4871964"/>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sp>
        <p:nvSpPr>
          <p:cNvPr id="85" name="Document 84">
            <a:extLst>
              <a:ext uri="{FF2B5EF4-FFF2-40B4-BE49-F238E27FC236}">
                <a16:creationId xmlns:a16="http://schemas.microsoft.com/office/drawing/2014/main" id="{9768EB3D-F107-5549-92A7-F35063607029}"/>
              </a:ext>
            </a:extLst>
          </p:cNvPr>
          <p:cNvSpPr/>
          <p:nvPr/>
        </p:nvSpPr>
        <p:spPr bwMode="gray">
          <a:xfrm>
            <a:off x="9195248" y="5400425"/>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126" name="Elbow Connector 125">
            <a:extLst>
              <a:ext uri="{FF2B5EF4-FFF2-40B4-BE49-F238E27FC236}">
                <a16:creationId xmlns:a16="http://schemas.microsoft.com/office/drawing/2014/main" id="{A831E00C-6989-3246-82C2-225E72049869}"/>
              </a:ext>
            </a:extLst>
          </p:cNvPr>
          <p:cNvCxnSpPr>
            <a:cxnSpLocks/>
            <a:stCxn id="118" idx="3"/>
            <a:endCxn id="77" idx="0"/>
          </p:cNvCxnSpPr>
          <p:nvPr/>
        </p:nvCxnSpPr>
        <p:spPr>
          <a:xfrm>
            <a:off x="11201339" y="2393050"/>
            <a:ext cx="597059" cy="8568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3" name="Terminator 72">
            <a:extLst>
              <a:ext uri="{FF2B5EF4-FFF2-40B4-BE49-F238E27FC236}">
                <a16:creationId xmlns:a16="http://schemas.microsoft.com/office/drawing/2014/main" id="{E7DF29D5-F599-0349-BEB9-B9A4771A6AD8}"/>
              </a:ext>
            </a:extLst>
          </p:cNvPr>
          <p:cNvSpPr/>
          <p:nvPr/>
        </p:nvSpPr>
        <p:spPr bwMode="gray">
          <a:xfrm>
            <a:off x="11540851" y="3289209"/>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sp>
        <p:nvSpPr>
          <p:cNvPr id="77" name="Decision 76">
            <a:extLst>
              <a:ext uri="{FF2B5EF4-FFF2-40B4-BE49-F238E27FC236}">
                <a16:creationId xmlns:a16="http://schemas.microsoft.com/office/drawing/2014/main" id="{3159B30D-A173-6440-BA08-6F95D2138870}"/>
              </a:ext>
            </a:extLst>
          </p:cNvPr>
          <p:cNvSpPr/>
          <p:nvPr/>
        </p:nvSpPr>
        <p:spPr bwMode="gray">
          <a:xfrm>
            <a:off x="11355835" y="2478734"/>
            <a:ext cx="885125"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是否变更状态</a:t>
            </a:r>
            <a:endParaRPr lang="en-US" sz="1000" kern="0" dirty="0" err="1">
              <a:solidFill>
                <a:schemeClr val="dk1"/>
              </a:solidFill>
              <a:latin typeface="+mn-lt"/>
              <a:ea typeface="Arial Unicode MS" pitchFamily="34" charset="-128"/>
              <a:cs typeface="Arial Unicode MS" pitchFamily="34" charset="-128"/>
            </a:endParaRPr>
          </a:p>
        </p:txBody>
      </p:sp>
      <p:sp>
        <p:nvSpPr>
          <p:cNvPr id="87" name="Rounded Rectangle 86">
            <a:extLst>
              <a:ext uri="{FF2B5EF4-FFF2-40B4-BE49-F238E27FC236}">
                <a16:creationId xmlns:a16="http://schemas.microsoft.com/office/drawing/2014/main" id="{F181DE2C-C37F-784D-A573-8D313651D19D}"/>
              </a:ext>
            </a:extLst>
          </p:cNvPr>
          <p:cNvSpPr/>
          <p:nvPr/>
        </p:nvSpPr>
        <p:spPr bwMode="gray">
          <a:xfrm>
            <a:off x="10529356" y="279078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SLP</a:t>
            </a:r>
            <a:r>
              <a:rPr lang="ja-JP" altLang="en-US" sz="1000" kern="0" dirty="0">
                <a:ea typeface="Arial Unicode MS" pitchFamily="34" charset="-128"/>
                <a:cs typeface="Arial Unicode MS" pitchFamily="34" charset="-128"/>
              </a:rPr>
              <a:t>状态变更</a:t>
            </a:r>
            <a:endParaRPr lang="en-US" altLang="zh-CN" sz="1000" kern="0" dirty="0">
              <a:ea typeface="Arial Unicode MS" pitchFamily="34" charset="-128"/>
              <a:cs typeface="Arial Unicode MS" pitchFamily="34" charset="-128"/>
            </a:endParaRPr>
          </a:p>
        </p:txBody>
      </p:sp>
      <p:cxnSp>
        <p:nvCxnSpPr>
          <p:cNvPr id="99" name="Straight Arrow Connector 98">
            <a:extLst>
              <a:ext uri="{FF2B5EF4-FFF2-40B4-BE49-F238E27FC236}">
                <a16:creationId xmlns:a16="http://schemas.microsoft.com/office/drawing/2014/main" id="{DEE3A93D-DF5A-5240-8A79-BE2961DEDE81}"/>
              </a:ext>
            </a:extLst>
          </p:cNvPr>
          <p:cNvCxnSpPr>
            <a:cxnSpLocks/>
            <a:endCxn id="87" idx="3"/>
          </p:cNvCxnSpPr>
          <p:nvPr/>
        </p:nvCxnSpPr>
        <p:spPr>
          <a:xfrm flipH="1">
            <a:off x="11362734" y="3006883"/>
            <a:ext cx="201987" cy="724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03" name="Line Callout 1 (Border and Accent Bar) 102">
            <a:extLst>
              <a:ext uri="{FF2B5EF4-FFF2-40B4-BE49-F238E27FC236}">
                <a16:creationId xmlns:a16="http://schemas.microsoft.com/office/drawing/2014/main" id="{649884DD-F62D-8C45-A9E7-87CF8C2AB567}"/>
              </a:ext>
            </a:extLst>
          </p:cNvPr>
          <p:cNvSpPr/>
          <p:nvPr/>
        </p:nvSpPr>
        <p:spPr bwMode="gray">
          <a:xfrm>
            <a:off x="11009763" y="3177045"/>
            <a:ext cx="506294" cy="185383"/>
          </a:xfrm>
          <a:prstGeom prst="accentBorderCallout1">
            <a:avLst>
              <a:gd name="adj1" fmla="val 41302"/>
              <a:gd name="adj2" fmla="val 104021"/>
              <a:gd name="adj3" fmla="val -92996"/>
              <a:gd name="adj4" fmla="val 12689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61" name="Straight Arrow Connector 60">
            <a:extLst>
              <a:ext uri="{FF2B5EF4-FFF2-40B4-BE49-F238E27FC236}">
                <a16:creationId xmlns:a16="http://schemas.microsoft.com/office/drawing/2014/main" id="{C9879DA0-17F2-804A-9830-364BF6CEC8D7}"/>
              </a:ext>
            </a:extLst>
          </p:cNvPr>
          <p:cNvCxnSpPr>
            <a:cxnSpLocks/>
            <a:stCxn id="77" idx="2"/>
            <a:endCxn id="73" idx="0"/>
          </p:cNvCxnSpPr>
          <p:nvPr/>
        </p:nvCxnSpPr>
        <p:spPr>
          <a:xfrm>
            <a:off x="11798398" y="3040837"/>
            <a:ext cx="31773" cy="24837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 name="肘形连接符 6"/>
          <p:cNvCxnSpPr>
            <a:stCxn id="104" idx="3"/>
            <a:endCxn id="66" idx="1"/>
          </p:cNvCxnSpPr>
          <p:nvPr/>
        </p:nvCxnSpPr>
        <p:spPr>
          <a:xfrm>
            <a:off x="5014436" y="2387003"/>
            <a:ext cx="227618" cy="1452113"/>
          </a:xfrm>
          <a:prstGeom prst="bentConnector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 name="肘形连接符 17"/>
          <p:cNvCxnSpPr/>
          <p:nvPr/>
        </p:nvCxnSpPr>
        <p:spPr>
          <a:xfrm rot="16200000" flipH="1">
            <a:off x="5086943" y="527677"/>
            <a:ext cx="60872" cy="3270166"/>
          </a:xfrm>
          <a:prstGeom prst="bentConnector3">
            <a:avLst>
              <a:gd name="adj1" fmla="val -37554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42337" y="363608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zh-CN" altLang="en-US" sz="1000" kern="0" dirty="0">
                <a:solidFill>
                  <a:sysClr val="windowText" lastClr="000000"/>
                </a:solidFill>
                <a:latin typeface="+mn-lt"/>
              </a:rPr>
              <a:t>采购类别经理</a:t>
            </a:r>
            <a:endParaRPr lang="en-US" sz="1000" kern="0" dirty="0">
              <a:solidFill>
                <a:sysClr val="windowText" lastClr="000000"/>
              </a:solidFill>
              <a:latin typeface="+mn-lt"/>
            </a:endParaRPr>
          </a:p>
        </p:txBody>
      </p:sp>
      <p:sp>
        <p:nvSpPr>
          <p:cNvPr id="71" name="Line 6">
            <a:extLst>
              <a:ext uri="{FF2B5EF4-FFF2-40B4-BE49-F238E27FC236}">
                <a16:creationId xmlns:a16="http://schemas.microsoft.com/office/drawing/2014/main" id="{B5CBF877-A350-0244-81B5-9285427164A1}"/>
              </a:ext>
            </a:extLst>
          </p:cNvPr>
          <p:cNvSpPr>
            <a:spLocks noChangeShapeType="1"/>
          </p:cNvSpPr>
          <p:nvPr/>
        </p:nvSpPr>
        <p:spPr bwMode="gray">
          <a:xfrm>
            <a:off x="201296" y="417300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4" name="Document 84">
            <a:extLst>
              <a:ext uri="{FF2B5EF4-FFF2-40B4-BE49-F238E27FC236}">
                <a16:creationId xmlns:a16="http://schemas.microsoft.com/office/drawing/2014/main" id="{9768EB3D-F107-5549-92A7-F35063607029}"/>
              </a:ext>
            </a:extLst>
          </p:cNvPr>
          <p:cNvSpPr/>
          <p:nvPr/>
        </p:nvSpPr>
        <p:spPr bwMode="gray">
          <a:xfrm>
            <a:off x="9193096" y="5960098"/>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20" name="肘形连接符 19"/>
          <p:cNvCxnSpPr>
            <a:stCxn id="91" idx="3"/>
            <a:endCxn id="74" idx="1"/>
          </p:cNvCxnSpPr>
          <p:nvPr/>
        </p:nvCxnSpPr>
        <p:spPr>
          <a:xfrm>
            <a:off x="9012819" y="2406779"/>
            <a:ext cx="180277" cy="373264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4" name="肘形连接符 23"/>
          <p:cNvCxnSpPr>
            <a:stCxn id="74" idx="3"/>
            <a:endCxn id="60" idx="2"/>
          </p:cNvCxnSpPr>
          <p:nvPr/>
        </p:nvCxnSpPr>
        <p:spPr>
          <a:xfrm flipV="1">
            <a:off x="9911286" y="2616398"/>
            <a:ext cx="110399" cy="352302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8" name="Rounded Rectangle 108">
            <a:extLst>
              <a:ext uri="{FF2B5EF4-FFF2-40B4-BE49-F238E27FC236}">
                <a16:creationId xmlns:a16="http://schemas.microsoft.com/office/drawing/2014/main" id="{768CFA76-1D90-DC4A-AC6B-00DDDECBE635}"/>
              </a:ext>
            </a:extLst>
          </p:cNvPr>
          <p:cNvSpPr/>
          <p:nvPr/>
        </p:nvSpPr>
        <p:spPr bwMode="gray">
          <a:xfrm>
            <a:off x="7127194" y="2173082"/>
            <a:ext cx="833378" cy="446696"/>
          </a:xfrm>
          <a:prstGeom prst="roundRect">
            <a:avLst/>
          </a:prstGeom>
          <a:ln>
            <a:prstDash val="sysDash"/>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dirty="0">
                <a:ea typeface="Arial Unicode MS" pitchFamily="34" charset="-128"/>
                <a:cs typeface="Arial Unicode MS" pitchFamily="34" charset="-128"/>
              </a:rPr>
              <a:t>自动创建年度项目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Decision 96">
            <a:extLst>
              <a:ext uri="{FF2B5EF4-FFF2-40B4-BE49-F238E27FC236}">
                <a16:creationId xmlns:a16="http://schemas.microsoft.com/office/drawing/2014/main" id="{EECB0906-F44F-9C44-AD8E-EC510DD53723}"/>
              </a:ext>
            </a:extLst>
          </p:cNvPr>
          <p:cNvSpPr/>
          <p:nvPr/>
        </p:nvSpPr>
        <p:spPr bwMode="gray">
          <a:xfrm>
            <a:off x="8086227" y="2125727"/>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是否</a:t>
            </a:r>
            <a:r>
              <a:rPr lang="zh-CN" altLang="en-US" sz="1000" kern="0" dirty="0">
                <a:solidFill>
                  <a:schemeClr val="dk1"/>
                </a:solidFill>
                <a:latin typeface="+mn-lt"/>
                <a:ea typeface="Arial Unicode MS" pitchFamily="34" charset="-128"/>
                <a:cs typeface="Arial Unicode MS" pitchFamily="34" charset="-128"/>
              </a:rPr>
              <a:t>发布</a:t>
            </a:r>
            <a:endParaRPr lang="en-US" sz="1000" kern="0" dirty="0" err="1">
              <a:solidFill>
                <a:schemeClr val="dk1"/>
              </a:solidFill>
              <a:latin typeface="+mn-lt"/>
              <a:ea typeface="Arial Unicode MS" pitchFamily="34" charset="-128"/>
              <a:cs typeface="Arial Unicode MS" pitchFamily="34" charset="-128"/>
            </a:endParaRPr>
          </a:p>
        </p:txBody>
      </p:sp>
      <p:cxnSp>
        <p:nvCxnSpPr>
          <p:cNvPr id="38" name="直线箭头连接符 37"/>
          <p:cNvCxnSpPr>
            <a:stCxn id="109" idx="3"/>
            <a:endCxn id="88" idx="1"/>
          </p:cNvCxnSpPr>
          <p:nvPr/>
        </p:nvCxnSpPr>
        <p:spPr>
          <a:xfrm>
            <a:off x="7026271" y="2387969"/>
            <a:ext cx="100923" cy="84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0" name="直线箭头连接符 39"/>
          <p:cNvCxnSpPr>
            <a:stCxn id="88" idx="3"/>
            <a:endCxn id="91" idx="1"/>
          </p:cNvCxnSpPr>
          <p:nvPr/>
        </p:nvCxnSpPr>
        <p:spPr>
          <a:xfrm>
            <a:off x="7960572" y="2396430"/>
            <a:ext cx="125655" cy="1034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肘形连接符 55"/>
          <p:cNvCxnSpPr>
            <a:stCxn id="91" idx="3"/>
            <a:endCxn id="82" idx="1"/>
          </p:cNvCxnSpPr>
          <p:nvPr/>
        </p:nvCxnSpPr>
        <p:spPr>
          <a:xfrm>
            <a:off x="9012819" y="2406779"/>
            <a:ext cx="185874" cy="1483650"/>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62" name="肘形连接符 61"/>
          <p:cNvCxnSpPr>
            <a:stCxn id="91" idx="3"/>
            <a:endCxn id="83" idx="1"/>
          </p:cNvCxnSpPr>
          <p:nvPr/>
        </p:nvCxnSpPr>
        <p:spPr>
          <a:xfrm>
            <a:off x="9012819" y="2406779"/>
            <a:ext cx="182429" cy="2097878"/>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64" name="肘形连接符 63"/>
          <p:cNvCxnSpPr>
            <a:stCxn id="91" idx="3"/>
            <a:endCxn id="84" idx="1"/>
          </p:cNvCxnSpPr>
          <p:nvPr/>
        </p:nvCxnSpPr>
        <p:spPr>
          <a:xfrm>
            <a:off x="9012819" y="2406779"/>
            <a:ext cx="181325" cy="2644513"/>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76" name="肘形连接符 75"/>
          <p:cNvCxnSpPr>
            <a:stCxn id="91" idx="3"/>
            <a:endCxn id="85" idx="1"/>
          </p:cNvCxnSpPr>
          <p:nvPr/>
        </p:nvCxnSpPr>
        <p:spPr>
          <a:xfrm>
            <a:off x="9012819" y="2406779"/>
            <a:ext cx="182429" cy="3172974"/>
          </a:xfrm>
          <a:prstGeom prst="bentConnector3">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79" name="肘形连接符 78"/>
          <p:cNvCxnSpPr>
            <a:stCxn id="82" idx="3"/>
            <a:endCxn id="60" idx="2"/>
          </p:cNvCxnSpPr>
          <p:nvPr/>
        </p:nvCxnSpPr>
        <p:spPr>
          <a:xfrm flipV="1">
            <a:off x="9916883" y="2616398"/>
            <a:ext cx="104802" cy="1274031"/>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81" name="肘形连接符 80"/>
          <p:cNvCxnSpPr>
            <a:stCxn id="83" idx="3"/>
            <a:endCxn id="60" idx="2"/>
          </p:cNvCxnSpPr>
          <p:nvPr/>
        </p:nvCxnSpPr>
        <p:spPr>
          <a:xfrm flipV="1">
            <a:off x="9913438" y="2616398"/>
            <a:ext cx="108247" cy="1888259"/>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94" name="肘形连接符 93"/>
          <p:cNvCxnSpPr>
            <a:stCxn id="84" idx="3"/>
            <a:endCxn id="60" idx="2"/>
          </p:cNvCxnSpPr>
          <p:nvPr/>
        </p:nvCxnSpPr>
        <p:spPr>
          <a:xfrm flipV="1">
            <a:off x="9912334" y="2616398"/>
            <a:ext cx="109351" cy="2434894"/>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96" name="肘形连接符 95"/>
          <p:cNvCxnSpPr>
            <a:stCxn id="85" idx="3"/>
            <a:endCxn id="60" idx="2"/>
          </p:cNvCxnSpPr>
          <p:nvPr/>
        </p:nvCxnSpPr>
        <p:spPr>
          <a:xfrm flipV="1">
            <a:off x="9913438" y="2616398"/>
            <a:ext cx="108247" cy="2963355"/>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129" name="Straight Arrow Connector 111"/>
          <p:cNvCxnSpPr>
            <a:cxnSpLocks/>
          </p:cNvCxnSpPr>
          <p:nvPr/>
        </p:nvCxnSpPr>
        <p:spPr bwMode="gray">
          <a:xfrm>
            <a:off x="42337" y="1227238"/>
            <a:ext cx="6890898"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21" name="肘形连接符 120"/>
          <p:cNvCxnSpPr/>
          <p:nvPr/>
        </p:nvCxnSpPr>
        <p:spPr>
          <a:xfrm flipV="1">
            <a:off x="6075432" y="2412002"/>
            <a:ext cx="117461" cy="1451147"/>
          </a:xfrm>
          <a:prstGeom prst="bentConnector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2" name="AutoShape 52">
            <a:extLst>
              <a:ext uri="{FF2B5EF4-FFF2-40B4-BE49-F238E27FC236}">
                <a16:creationId xmlns:a16="http://schemas.microsoft.com/office/drawing/2014/main" id="{EF5E389D-075C-3E4C-99E9-0961AA56628B}"/>
              </a:ext>
            </a:extLst>
          </p:cNvPr>
          <p:cNvSpPr>
            <a:spLocks noChangeArrowheads="1"/>
          </p:cNvSpPr>
          <p:nvPr/>
        </p:nvSpPr>
        <p:spPr bwMode="gray">
          <a:xfrm>
            <a:off x="42337" y="647148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ysClr val="windowText" lastClr="000000"/>
                </a:solidFill>
                <a:latin typeface="+mn-lt"/>
              </a:rPr>
              <a:t>EHS</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8" name="Document 84">
            <a:extLst>
              <a:ext uri="{FF2B5EF4-FFF2-40B4-BE49-F238E27FC236}">
                <a16:creationId xmlns:a16="http://schemas.microsoft.com/office/drawing/2014/main" id="{9768EB3D-F107-5549-92A7-F35063607029}"/>
              </a:ext>
            </a:extLst>
          </p:cNvPr>
          <p:cNvSpPr/>
          <p:nvPr/>
        </p:nvSpPr>
        <p:spPr bwMode="gray">
          <a:xfrm>
            <a:off x="9193096" y="6502307"/>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评分表</a:t>
            </a:r>
            <a:endParaRPr lang="en-US" sz="1000" kern="0" dirty="0" err="1">
              <a:ea typeface="Arial Unicode MS" pitchFamily="34" charset="-128"/>
              <a:cs typeface="Arial Unicode MS" pitchFamily="34" charset="-128"/>
            </a:endParaRPr>
          </a:p>
        </p:txBody>
      </p:sp>
      <p:cxnSp>
        <p:nvCxnSpPr>
          <p:cNvPr id="80" name="肘形连接符 79"/>
          <p:cNvCxnSpPr>
            <a:stCxn id="91" idx="3"/>
            <a:endCxn id="78" idx="1"/>
          </p:cNvCxnSpPr>
          <p:nvPr/>
        </p:nvCxnSpPr>
        <p:spPr>
          <a:xfrm>
            <a:off x="9012819" y="2406779"/>
            <a:ext cx="180277" cy="4274856"/>
          </a:xfrm>
          <a:prstGeom prst="bentConnector3">
            <a:avLst>
              <a:gd name="adj1" fmla="val 50000"/>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86" name="肘形连接符 85"/>
          <p:cNvCxnSpPr>
            <a:stCxn id="78" idx="3"/>
            <a:endCxn id="60" idx="2"/>
          </p:cNvCxnSpPr>
          <p:nvPr/>
        </p:nvCxnSpPr>
        <p:spPr>
          <a:xfrm flipV="1">
            <a:off x="9911286" y="2616398"/>
            <a:ext cx="110399" cy="4065237"/>
          </a:xfrm>
          <a:prstGeom prst="bent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9965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413463" y="889088"/>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37129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6180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180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（非目录，金额≥</a:t>
            </a:r>
            <a:r>
              <a:rPr lang="en-US" altLang="zh-CN" dirty="0"/>
              <a:t>5W</a:t>
            </a:r>
            <a:r>
              <a:rPr lang="zh-CN" altLang="en-US" dirty="0"/>
              <a:t>＜</a:t>
            </a:r>
            <a:r>
              <a:rPr lang="en-US" altLang="zh-CN" dirty="0"/>
              <a:t>100W </a:t>
            </a:r>
            <a:r>
              <a:rPr lang="zh-CN" altLang="en-US" dirty="0"/>
              <a:t>）</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62693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01141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12008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3513279"/>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54476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679432"/>
            <a:ext cx="621070" cy="207393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653475"/>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653475"/>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a:extLst>
              <a:ext uri="{FF2B5EF4-FFF2-40B4-BE49-F238E27FC236}">
                <a16:creationId xmlns:a16="http://schemas.microsoft.com/office/drawing/2014/main" id="{5BDE4552-62EA-854C-9D1B-F137E540BD91}"/>
              </a:ext>
            </a:extLst>
          </p:cNvPr>
          <p:cNvCxnSpPr>
            <a:cxnSpLocks/>
            <a:stCxn id="45" idx="3"/>
            <a:endCxn id="76" idx="1"/>
          </p:cNvCxnSpPr>
          <p:nvPr/>
        </p:nvCxnSpPr>
        <p:spPr>
          <a:xfrm flipV="1">
            <a:off x="6762002" y="2645286"/>
            <a:ext cx="275148" cy="2108076"/>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4472310"/>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31280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FF0000"/>
                </a:solidFill>
                <a:effectLst/>
                <a:uLnTx/>
                <a:uFillTx/>
                <a:latin typeface="+mn-lt"/>
              </a:rPr>
              <a:t>类别团队</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60771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2101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3579837"/>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679432"/>
            <a:ext cx="571068" cy="1181457"/>
          </a:xfrm>
          <a:prstGeom prst="bentConnector3">
            <a:avLst>
              <a:gd name="adj1" fmla="val 532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Elbow Connector 55">
            <a:extLst>
              <a:ext uri="{FF2B5EF4-FFF2-40B4-BE49-F238E27FC236}">
                <a16:creationId xmlns:a16="http://schemas.microsoft.com/office/drawing/2014/main" id="{5BDE4552-62EA-854C-9D1B-F137E540BD91}"/>
              </a:ext>
            </a:extLst>
          </p:cNvPr>
          <p:cNvCxnSpPr>
            <a:cxnSpLocks/>
            <a:stCxn id="66" idx="3"/>
            <a:endCxn id="76" idx="1"/>
          </p:cNvCxnSpPr>
          <p:nvPr/>
        </p:nvCxnSpPr>
        <p:spPr>
          <a:xfrm flipV="1">
            <a:off x="6712000" y="2645286"/>
            <a:ext cx="325150" cy="1215603"/>
          </a:xfrm>
          <a:prstGeom prst="bentConnector3">
            <a:avLst>
              <a:gd name="adj1" fmla="val 6124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144596"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388875" y="241303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837636" y="2655623"/>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586964" y="240478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383686"/>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45608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989907"/>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2101601"/>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2075295"/>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664738"/>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037150" y="242193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002698" y="2617810"/>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420342" y="1725374"/>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0"/>
            <a:endCxn id="96" idx="1"/>
          </p:cNvCxnSpPr>
          <p:nvPr/>
        </p:nvCxnSpPr>
        <p:spPr>
          <a:xfrm rot="5400000" flipH="1" flipV="1">
            <a:off x="10947730" y="1932174"/>
            <a:ext cx="528535" cy="416689"/>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Decision 98">
            <a:extLst>
              <a:ext uri="{FF2B5EF4-FFF2-40B4-BE49-F238E27FC236}">
                <a16:creationId xmlns:a16="http://schemas.microsoft.com/office/drawing/2014/main" id="{44E743FB-14FA-014B-9F12-25046B34A3EB}"/>
              </a:ext>
            </a:extLst>
          </p:cNvPr>
          <p:cNvSpPr/>
          <p:nvPr/>
        </p:nvSpPr>
        <p:spPr bwMode="gray">
          <a:xfrm>
            <a:off x="5916207" y="5306157"/>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51" name="Elbow Connector 66">
            <a:extLst>
              <a:ext uri="{FF2B5EF4-FFF2-40B4-BE49-F238E27FC236}">
                <a16:creationId xmlns:a16="http://schemas.microsoft.com/office/drawing/2014/main" id="{95D0BE89-FE83-1742-BD3C-A68E65CCDA65}"/>
              </a:ext>
            </a:extLst>
          </p:cNvPr>
          <p:cNvCxnSpPr>
            <a:cxnSpLocks/>
            <a:stCxn id="63" idx="3"/>
            <a:endCxn id="44" idx="1"/>
          </p:cNvCxnSpPr>
          <p:nvPr/>
        </p:nvCxnSpPr>
        <p:spPr>
          <a:xfrm>
            <a:off x="5281459" y="2679432"/>
            <a:ext cx="634748" cy="290777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2" name="Elbow Connector 55">
            <a:extLst>
              <a:ext uri="{FF2B5EF4-FFF2-40B4-BE49-F238E27FC236}">
                <a16:creationId xmlns:a16="http://schemas.microsoft.com/office/drawing/2014/main" id="{5BDE4552-62EA-854C-9D1B-F137E540BD91}"/>
              </a:ext>
            </a:extLst>
          </p:cNvPr>
          <p:cNvCxnSpPr>
            <a:cxnSpLocks/>
            <a:stCxn id="44" idx="3"/>
            <a:endCxn id="76" idx="1"/>
          </p:cNvCxnSpPr>
          <p:nvPr/>
        </p:nvCxnSpPr>
        <p:spPr>
          <a:xfrm flipV="1">
            <a:off x="6775680" y="2645286"/>
            <a:ext cx="261470" cy="294192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8"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226431" y="2628133"/>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4002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206706"/>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6180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180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326029"/>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（非目录，金额≥</a:t>
            </a:r>
            <a:r>
              <a:rPr lang="en-US" altLang="zh-CN" dirty="0"/>
              <a:t>100W</a:t>
            </a:r>
            <a:r>
              <a:rPr lang="zh-CN" altLang="en-US" dirty="0"/>
              <a:t>＜</a:t>
            </a:r>
            <a:r>
              <a:rPr lang="en-US" altLang="zh-CN" dirty="0"/>
              <a:t>300W </a:t>
            </a:r>
            <a:r>
              <a:rPr lang="zh-CN" altLang="en-US" dirty="0"/>
              <a:t>，非大件物流）</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46234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5535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4900628"/>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33486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38017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514840"/>
            <a:ext cx="621070" cy="198249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488883"/>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488883"/>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4216278"/>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02019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类别团队</a:t>
            </a:r>
            <a:endParaRPr kumimoji="0" lang="en-US" sz="1000" b="0" i="0" u="none" strike="noStrike" kern="0" cap="none" spc="0" normalizeH="0" baseline="0" noProof="0" dirty="0">
              <a:ln>
                <a:noFill/>
              </a:ln>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44312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045595"/>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3415245"/>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514840"/>
            <a:ext cx="571068" cy="1181457"/>
          </a:xfrm>
          <a:prstGeom prst="bentConnector3">
            <a:avLst>
              <a:gd name="adj1" fmla="val 532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290900"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535179" y="224843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983940" y="2491031"/>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376561" y="2466194"/>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733268" y="22401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219094"/>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29149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825315"/>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1937009"/>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1910703"/>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500146"/>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183454" y="225734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149002" y="2453218"/>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547461" y="2875489"/>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2"/>
            <a:endCxn id="96" idx="1"/>
          </p:cNvCxnSpPr>
          <p:nvPr/>
        </p:nvCxnSpPr>
        <p:spPr>
          <a:xfrm rot="16200000" flipH="1">
            <a:off x="11178971" y="2657875"/>
            <a:ext cx="339476" cy="39750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149840"/>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4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65240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rgbClr val="FF0000"/>
                </a:solidFill>
                <a:latin typeface="+mn-lt"/>
              </a:rPr>
              <a:t>部门负责人</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52"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26514" y="6239168"/>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FF0000"/>
                </a:solidFill>
                <a:effectLst/>
                <a:uLnTx/>
                <a:uFillTx/>
                <a:latin typeface="+mn-lt"/>
              </a:rPr>
              <a:t>供应链财务总监</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55" name="Decision 98">
            <a:extLst>
              <a:ext uri="{FF2B5EF4-FFF2-40B4-BE49-F238E27FC236}">
                <a16:creationId xmlns:a16="http://schemas.microsoft.com/office/drawing/2014/main" id="{44E743FB-14FA-014B-9F12-25046B34A3EB}"/>
              </a:ext>
            </a:extLst>
          </p:cNvPr>
          <p:cNvSpPr/>
          <p:nvPr/>
        </p:nvSpPr>
        <p:spPr bwMode="gray">
          <a:xfrm>
            <a:off x="5929505" y="4952482"/>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74" name="Decision 98">
            <a:extLst>
              <a:ext uri="{FF2B5EF4-FFF2-40B4-BE49-F238E27FC236}">
                <a16:creationId xmlns:a16="http://schemas.microsoft.com/office/drawing/2014/main" id="{44E743FB-14FA-014B-9F12-25046B34A3EB}"/>
              </a:ext>
            </a:extLst>
          </p:cNvPr>
          <p:cNvSpPr/>
          <p:nvPr/>
        </p:nvSpPr>
        <p:spPr bwMode="gray">
          <a:xfrm>
            <a:off x="7357025" y="5622201"/>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75" name="Decision 98">
            <a:extLst>
              <a:ext uri="{FF2B5EF4-FFF2-40B4-BE49-F238E27FC236}">
                <a16:creationId xmlns:a16="http://schemas.microsoft.com/office/drawing/2014/main" id="{44E743FB-14FA-014B-9F12-25046B34A3EB}"/>
              </a:ext>
            </a:extLst>
          </p:cNvPr>
          <p:cNvSpPr/>
          <p:nvPr/>
        </p:nvSpPr>
        <p:spPr bwMode="gray">
          <a:xfrm>
            <a:off x="7348994" y="6273831"/>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7" name="Elbow Connector 66">
            <a:extLst>
              <a:ext uri="{FF2B5EF4-FFF2-40B4-BE49-F238E27FC236}">
                <a16:creationId xmlns:a16="http://schemas.microsoft.com/office/drawing/2014/main" id="{95D0BE89-FE83-1742-BD3C-A68E65CCDA65}"/>
              </a:ext>
            </a:extLst>
          </p:cNvPr>
          <p:cNvCxnSpPr>
            <a:cxnSpLocks/>
            <a:stCxn id="63" idx="3"/>
            <a:endCxn id="55" idx="1"/>
          </p:cNvCxnSpPr>
          <p:nvPr/>
        </p:nvCxnSpPr>
        <p:spPr>
          <a:xfrm>
            <a:off x="5281459" y="2514840"/>
            <a:ext cx="648046" cy="2718694"/>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9" name="Elbow Connector 55">
            <a:extLst>
              <a:ext uri="{FF2B5EF4-FFF2-40B4-BE49-F238E27FC236}">
                <a16:creationId xmlns:a16="http://schemas.microsoft.com/office/drawing/2014/main" id="{5BDE4552-62EA-854C-9D1B-F137E540BD91}"/>
              </a:ext>
            </a:extLst>
          </p:cNvPr>
          <p:cNvCxnSpPr>
            <a:cxnSpLocks/>
            <a:stCxn id="45" idx="3"/>
            <a:endCxn id="74" idx="1"/>
          </p:cNvCxnSpPr>
          <p:nvPr/>
        </p:nvCxnSpPr>
        <p:spPr>
          <a:xfrm>
            <a:off x="6762002" y="4497330"/>
            <a:ext cx="595023" cy="140592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0" name="Elbow Connector 55">
            <a:extLst>
              <a:ext uri="{FF2B5EF4-FFF2-40B4-BE49-F238E27FC236}">
                <a16:creationId xmlns:a16="http://schemas.microsoft.com/office/drawing/2014/main" id="{5BDE4552-62EA-854C-9D1B-F137E540BD91}"/>
              </a:ext>
            </a:extLst>
          </p:cNvPr>
          <p:cNvCxnSpPr>
            <a:cxnSpLocks/>
            <a:stCxn id="45" idx="3"/>
            <a:endCxn id="75" idx="1"/>
          </p:cNvCxnSpPr>
          <p:nvPr/>
        </p:nvCxnSpPr>
        <p:spPr>
          <a:xfrm>
            <a:off x="6762002" y="4497330"/>
            <a:ext cx="586992" cy="205755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9" name="Elbow Connector 55">
            <a:extLst>
              <a:ext uri="{FF2B5EF4-FFF2-40B4-BE49-F238E27FC236}">
                <a16:creationId xmlns:a16="http://schemas.microsoft.com/office/drawing/2014/main" id="{5BDE4552-62EA-854C-9D1B-F137E540BD91}"/>
              </a:ext>
            </a:extLst>
          </p:cNvPr>
          <p:cNvCxnSpPr>
            <a:cxnSpLocks/>
            <a:stCxn id="74" idx="3"/>
            <a:endCxn id="76" idx="2"/>
          </p:cNvCxnSpPr>
          <p:nvPr/>
        </p:nvCxnSpPr>
        <p:spPr>
          <a:xfrm flipH="1" flipV="1">
            <a:off x="7600143" y="2704042"/>
            <a:ext cx="616355" cy="3199211"/>
          </a:xfrm>
          <a:prstGeom prst="bentConnector4">
            <a:avLst>
              <a:gd name="adj1" fmla="val -37089"/>
              <a:gd name="adj2" fmla="val 68684"/>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8" name="Elbow Connector 55">
            <a:extLst>
              <a:ext uri="{FF2B5EF4-FFF2-40B4-BE49-F238E27FC236}">
                <a16:creationId xmlns:a16="http://schemas.microsoft.com/office/drawing/2014/main" id="{5BDE4552-62EA-854C-9D1B-F137E540BD91}"/>
              </a:ext>
            </a:extLst>
          </p:cNvPr>
          <p:cNvCxnSpPr>
            <a:cxnSpLocks/>
            <a:stCxn id="75" idx="3"/>
            <a:endCxn id="76" idx="2"/>
          </p:cNvCxnSpPr>
          <p:nvPr/>
        </p:nvCxnSpPr>
        <p:spPr>
          <a:xfrm flipH="1" flipV="1">
            <a:off x="7600143" y="2704042"/>
            <a:ext cx="608324" cy="3850841"/>
          </a:xfrm>
          <a:prstGeom prst="bentConnector4">
            <a:avLst>
              <a:gd name="adj1" fmla="val -37579"/>
              <a:gd name="adj2" fmla="val 7407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9" name="Elbow Connector 55">
            <a:extLst>
              <a:ext uri="{FF2B5EF4-FFF2-40B4-BE49-F238E27FC236}">
                <a16:creationId xmlns:a16="http://schemas.microsoft.com/office/drawing/2014/main" id="{5BDE4552-62EA-854C-9D1B-F137E540BD91}"/>
              </a:ext>
            </a:extLst>
          </p:cNvPr>
          <p:cNvCxnSpPr>
            <a:cxnSpLocks/>
            <a:stCxn id="55" idx="3"/>
            <a:endCxn id="75" idx="1"/>
          </p:cNvCxnSpPr>
          <p:nvPr/>
        </p:nvCxnSpPr>
        <p:spPr>
          <a:xfrm>
            <a:off x="6788978" y="5233534"/>
            <a:ext cx="560016" cy="1321349"/>
          </a:xfrm>
          <a:prstGeom prst="bentConnector3">
            <a:avLst>
              <a:gd name="adj1" fmla="val 4744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9" name="Elbow Connector 55">
            <a:extLst>
              <a:ext uri="{FF2B5EF4-FFF2-40B4-BE49-F238E27FC236}">
                <a16:creationId xmlns:a16="http://schemas.microsoft.com/office/drawing/2014/main" id="{5BDE4552-62EA-854C-9D1B-F137E540BD91}"/>
              </a:ext>
            </a:extLst>
          </p:cNvPr>
          <p:cNvCxnSpPr>
            <a:cxnSpLocks/>
            <a:stCxn id="66" idx="3"/>
            <a:endCxn id="74" idx="1"/>
          </p:cNvCxnSpPr>
          <p:nvPr/>
        </p:nvCxnSpPr>
        <p:spPr>
          <a:xfrm>
            <a:off x="6712000" y="3696297"/>
            <a:ext cx="645025" cy="2206956"/>
          </a:xfrm>
          <a:prstGeom prst="bentConnector3">
            <a:avLst>
              <a:gd name="adj1" fmla="val 5443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6059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ocument 150">
            <a:extLst>
              <a:ext uri="{FF2B5EF4-FFF2-40B4-BE49-F238E27FC236}">
                <a16:creationId xmlns:a16="http://schemas.microsoft.com/office/drawing/2014/main" id="{CF2DCC37-751F-634D-8FB4-CD010F0282E2}"/>
              </a:ext>
            </a:extLst>
          </p:cNvPr>
          <p:cNvSpPr/>
          <p:nvPr/>
        </p:nvSpPr>
        <p:spPr bwMode="gray">
          <a:xfrm>
            <a:off x="4187715" y="2796556"/>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dirty="0">
                <a:ea typeface="Arial Unicode MS" pitchFamily="34" charset="-128"/>
                <a:cs typeface="Arial Unicode MS" pitchFamily="34" charset="-128"/>
              </a:rPr>
              <a:t>评估</a:t>
            </a:r>
            <a:r>
              <a:rPr lang="ja-JP" altLang="en-US" sz="1000" kern="0" dirty="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140" name="Document 139">
            <a:extLst>
              <a:ext uri="{FF2B5EF4-FFF2-40B4-BE49-F238E27FC236}">
                <a16:creationId xmlns:a16="http://schemas.microsoft.com/office/drawing/2014/main" id="{01D097DE-7C4E-F34E-974A-1A9187D982BB}"/>
              </a:ext>
            </a:extLst>
          </p:cNvPr>
          <p:cNvSpPr/>
          <p:nvPr/>
        </p:nvSpPr>
        <p:spPr bwMode="gray">
          <a:xfrm>
            <a:off x="4130891" y="3945233"/>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143" name="Document 142">
            <a:extLst>
              <a:ext uri="{FF2B5EF4-FFF2-40B4-BE49-F238E27FC236}">
                <a16:creationId xmlns:a16="http://schemas.microsoft.com/office/drawing/2014/main" id="{528F48E2-D33C-2C44-8176-EC87BC825158}"/>
              </a:ext>
            </a:extLst>
          </p:cNvPr>
          <p:cNvSpPr/>
          <p:nvPr/>
        </p:nvSpPr>
        <p:spPr bwMode="gray">
          <a:xfrm>
            <a:off x="4001116" y="5696569"/>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92" name="Document 91">
            <a:extLst>
              <a:ext uri="{FF2B5EF4-FFF2-40B4-BE49-F238E27FC236}">
                <a16:creationId xmlns:a16="http://schemas.microsoft.com/office/drawing/2014/main" id="{B71E8127-17E0-974C-938E-515F013BB8FA}"/>
              </a:ext>
            </a:extLst>
          </p:cNvPr>
          <p:cNvSpPr/>
          <p:nvPr/>
        </p:nvSpPr>
        <p:spPr bwMode="gray">
          <a:xfrm>
            <a:off x="4221600" y="3388757"/>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139" name="Document 138">
            <a:extLst>
              <a:ext uri="{FF2B5EF4-FFF2-40B4-BE49-F238E27FC236}">
                <a16:creationId xmlns:a16="http://schemas.microsoft.com/office/drawing/2014/main" id="{A50DF792-E520-8146-A87A-3B78656C2267}"/>
              </a:ext>
            </a:extLst>
          </p:cNvPr>
          <p:cNvSpPr/>
          <p:nvPr/>
        </p:nvSpPr>
        <p:spPr bwMode="gray">
          <a:xfrm>
            <a:off x="7073838" y="1825950"/>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偏离问卷</a:t>
            </a:r>
            <a:endParaRPr lang="en-US" sz="1000" kern="0" dirty="0" err="1">
              <a:solidFill>
                <a:schemeClr val="dk1"/>
              </a:solidFill>
              <a:latin typeface="+mn-lt"/>
              <a:ea typeface="Arial Unicode MS" pitchFamily="34" charset="-128"/>
              <a:cs typeface="Arial Unicode MS" pitchFamily="34" charset="-128"/>
            </a:endParaRPr>
          </a:p>
        </p:txBody>
      </p:sp>
      <p:cxnSp>
        <p:nvCxnSpPr>
          <p:cNvPr id="314" name="Straight Connector 119"/>
          <p:cNvCxnSpPr>
            <a:cxnSpLocks noChangeShapeType="1"/>
          </p:cNvCxnSpPr>
          <p:nvPr/>
        </p:nvCxnSpPr>
        <p:spPr bwMode="gray">
          <a:xfrm>
            <a:off x="5154224" y="8455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479945"/>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3175825"/>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1959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00527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远景采购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17765" y="3224453"/>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研发部门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flipV="1">
            <a:off x="1288441" y="1239611"/>
            <a:ext cx="3787410" cy="7488"/>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633856" y="967639"/>
            <a:ext cx="162095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a:t>
            </a:r>
            <a:r>
              <a:rPr lang="en-US" altLang="zh-CN" sz="1200" b="1" kern="0" dirty="0">
                <a:solidFill>
                  <a:sysClr val="windowText" lastClr="000000"/>
                </a:solidFill>
              </a:rPr>
              <a:t>-</a:t>
            </a:r>
            <a:r>
              <a:rPr lang="ja-JP" altLang="en-US" sz="1200" b="1" kern="0">
                <a:solidFill>
                  <a:sysClr val="windowText" lastClr="000000"/>
                </a:solidFill>
              </a:rPr>
              <a:t>收集问卷</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5296332" y="1225062"/>
            <a:ext cx="6382801" cy="2072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966102"/>
            <a:ext cx="12618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供应商准入审核</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45105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a:xfrm>
            <a:off x="479635" y="504000"/>
            <a:ext cx="11210842" cy="369332"/>
          </a:xfrm>
        </p:spPr>
        <p:txBody>
          <a:bodyPr/>
          <a:lstStyle/>
          <a:p>
            <a:r>
              <a:rPr lang="en-US" altLang="zh-CN" dirty="0"/>
              <a:t>SLP</a:t>
            </a:r>
            <a:r>
              <a:rPr lang="zh-CN" altLang="en-US" dirty="0"/>
              <a:t> </a:t>
            </a:r>
            <a:r>
              <a:rPr lang="ja-JP" altLang="en-US" dirty="0"/>
              <a:t>准入流程</a:t>
            </a:r>
            <a:r>
              <a:rPr lang="zh-CN" altLang="en-US" dirty="0"/>
              <a:t> </a:t>
            </a:r>
            <a:r>
              <a:rPr lang="en-US" altLang="zh-CN" dirty="0"/>
              <a:t>(</a:t>
            </a:r>
            <a:r>
              <a:rPr lang="ja-JP" altLang="en-US" dirty="0"/>
              <a:t>产品采购</a:t>
            </a:r>
            <a:r>
              <a:rPr lang="zh-CN" altLang="en-US" dirty="0"/>
              <a:t>）</a:t>
            </a:r>
            <a:endParaRPr lang="en-SG" dirty="0"/>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1543273" y="204405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发起厂商准入</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ounded Rectangle 24">
            <a:extLst>
              <a:ext uri="{FF2B5EF4-FFF2-40B4-BE49-F238E27FC236}">
                <a16:creationId xmlns:a16="http://schemas.microsoft.com/office/drawing/2014/main" id="{AA4736F5-0019-DF4D-968C-A33FAC80BC90}"/>
              </a:ext>
            </a:extLst>
          </p:cNvPr>
          <p:cNvSpPr/>
          <p:nvPr/>
        </p:nvSpPr>
        <p:spPr bwMode="gray">
          <a:xfrm>
            <a:off x="3710560" y="321499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技术能力</a:t>
            </a:r>
            <a:r>
              <a:rPr lang="ja-JP" altLang="en-US" sz="1000" kern="0" dirty="0">
                <a:ea typeface="Arial Unicode MS" pitchFamily="34" charset="-128"/>
                <a:cs typeface="Arial Unicode MS" pitchFamily="34" charset="-128"/>
              </a:rPr>
              <a:t>评估并填写问卷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ounded Rectangle 26">
            <a:extLst>
              <a:ext uri="{FF2B5EF4-FFF2-40B4-BE49-F238E27FC236}">
                <a16:creationId xmlns:a16="http://schemas.microsoft.com/office/drawing/2014/main" id="{5286C9C9-7DD9-9145-9D2C-D5A5798349F0}"/>
              </a:ext>
            </a:extLst>
          </p:cNvPr>
          <p:cNvSpPr/>
          <p:nvPr/>
        </p:nvSpPr>
        <p:spPr bwMode="gray">
          <a:xfrm>
            <a:off x="3713432" y="2326640"/>
            <a:ext cx="833378" cy="446696"/>
          </a:xfrm>
          <a:prstGeom prst="roundRect">
            <a:avLst>
              <a:gd name="adj" fmla="val 11907"/>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商务条款</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R</a:t>
            </a:r>
            <a:r>
              <a:rPr kumimoji="0" lang="en-US" altLang="ja-JP" sz="1000" b="0" i="0" u="none" strike="noStrike" kern="0" cap="none" spc="0" normalizeH="0" baseline="0" noProof="0" dirty="0">
                <a:ln>
                  <a:noFill/>
                </a:ln>
                <a:effectLst/>
                <a:uLnTx/>
                <a:uFillTx/>
                <a:ea typeface="Arial Unicode MS" pitchFamily="34" charset="-128"/>
                <a:cs typeface="Arial Unicode MS" pitchFamily="34" charset="-128"/>
              </a:rPr>
              <a:t>e</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view</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ounded Rectangle 38">
            <a:extLst>
              <a:ext uri="{FF2B5EF4-FFF2-40B4-BE49-F238E27FC236}">
                <a16:creationId xmlns:a16="http://schemas.microsoft.com/office/drawing/2014/main" id="{B4ECD83F-2303-9A4C-A615-6F62C6B9BCEB}"/>
              </a:ext>
            </a:extLst>
          </p:cNvPr>
          <p:cNvSpPr/>
          <p:nvPr/>
        </p:nvSpPr>
        <p:spPr bwMode="gray">
          <a:xfrm>
            <a:off x="3705158" y="37751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EHS</a:t>
            </a:r>
            <a:r>
              <a:rPr lang="ja-JP" altLang="en-US" sz="1000" kern="0" dirty="0">
                <a:ea typeface="Arial Unicode MS" pitchFamily="34" charset="-128"/>
                <a:cs typeface="Arial Unicode MS" pitchFamily="34" charset="-128"/>
              </a:rPr>
              <a:t>评估并填写问卷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ounded Rectangle 39">
            <a:extLst>
              <a:ext uri="{FF2B5EF4-FFF2-40B4-BE49-F238E27FC236}">
                <a16:creationId xmlns:a16="http://schemas.microsoft.com/office/drawing/2014/main" id="{B80F9E05-8404-0D4F-A743-DEA8304D5E2A}"/>
              </a:ext>
            </a:extLst>
          </p:cNvPr>
          <p:cNvSpPr/>
          <p:nvPr/>
        </p:nvSpPr>
        <p:spPr bwMode="gray">
          <a:xfrm>
            <a:off x="2860046" y="142003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供应商完成问卷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464FD934-DFA1-144A-9B47-FDBD41978446}"/>
              </a:ext>
            </a:extLst>
          </p:cNvPr>
          <p:cNvSpPr/>
          <p:nvPr/>
        </p:nvSpPr>
        <p:spPr bwMode="gray">
          <a:xfrm>
            <a:off x="5344468" y="545854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DQE</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Line Callout 1 (Accent Bar) 8">
            <a:extLst>
              <a:ext uri="{FF2B5EF4-FFF2-40B4-BE49-F238E27FC236}">
                <a16:creationId xmlns:a16="http://schemas.microsoft.com/office/drawing/2014/main" id="{7A1340A7-7D7C-A540-8A24-3F1684BD4C12}"/>
              </a:ext>
            </a:extLst>
          </p:cNvPr>
          <p:cNvSpPr/>
          <p:nvPr/>
        </p:nvSpPr>
        <p:spPr bwMode="gray">
          <a:xfrm flipH="1">
            <a:off x="1424935" y="2698155"/>
            <a:ext cx="497914" cy="185534"/>
          </a:xfrm>
          <a:prstGeom prst="accentCallout1">
            <a:avLst>
              <a:gd name="adj1" fmla="val 18750"/>
              <a:gd name="adj2" fmla="val -8333"/>
              <a:gd name="adj3" fmla="val -92516"/>
              <a:gd name="adj4" fmla="val -2224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手动</a:t>
            </a:r>
            <a:endParaRPr lang="en-US" sz="1000" kern="0" dirty="0" err="1">
              <a:solidFill>
                <a:schemeClr val="dk1"/>
              </a:solidFill>
              <a:latin typeface="+mn-lt"/>
              <a:ea typeface="Arial Unicode MS" pitchFamily="34" charset="-128"/>
              <a:cs typeface="Arial Unicode MS" pitchFamily="34" charset="-128"/>
            </a:endParaRPr>
          </a:p>
        </p:txBody>
      </p:sp>
      <p:sp>
        <p:nvSpPr>
          <p:cNvPr id="45" name="Rounded Rectangle 44">
            <a:extLst>
              <a:ext uri="{FF2B5EF4-FFF2-40B4-BE49-F238E27FC236}">
                <a16:creationId xmlns:a16="http://schemas.microsoft.com/office/drawing/2014/main" id="{CE04D957-FE1D-C641-8977-3344DA483274}"/>
              </a:ext>
            </a:extLst>
          </p:cNvPr>
          <p:cNvSpPr/>
          <p:nvPr/>
        </p:nvSpPr>
        <p:spPr bwMode="gray">
          <a:xfrm>
            <a:off x="5368368" y="376548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EHS</a:t>
            </a:r>
            <a:r>
              <a:rPr lang="ja-JP" altLang="en-US" sz="1000" kern="0">
                <a:ea typeface="Arial Unicode MS" pitchFamily="34" charset="-128"/>
                <a:cs typeface="Arial Unicode MS" pitchFamily="34" charset="-128"/>
              </a:rPr>
              <a:t>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Rounded Rectangle 46">
            <a:extLst>
              <a:ext uri="{FF2B5EF4-FFF2-40B4-BE49-F238E27FC236}">
                <a16:creationId xmlns:a16="http://schemas.microsoft.com/office/drawing/2014/main" id="{BDD91A64-E9B3-5F4C-94A8-55F6197F8311}"/>
              </a:ext>
            </a:extLst>
          </p:cNvPr>
          <p:cNvSpPr/>
          <p:nvPr/>
        </p:nvSpPr>
        <p:spPr bwMode="gray">
          <a:xfrm>
            <a:off x="3710560" y="545268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DQE</a:t>
            </a:r>
            <a:r>
              <a:rPr lang="ja-JP" altLang="en-US" sz="1000" kern="0" dirty="0">
                <a:ea typeface="Arial Unicode MS" pitchFamily="34" charset="-128"/>
                <a:cs typeface="Arial Unicode MS" pitchFamily="34" charset="-128"/>
              </a:rPr>
              <a:t>评估并填写问卷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ounded Rectangle 47">
            <a:extLst>
              <a:ext uri="{FF2B5EF4-FFF2-40B4-BE49-F238E27FC236}">
                <a16:creationId xmlns:a16="http://schemas.microsoft.com/office/drawing/2014/main" id="{287F0B86-31CB-204D-93F9-A482E938360B}"/>
              </a:ext>
            </a:extLst>
          </p:cNvPr>
          <p:cNvSpPr/>
          <p:nvPr/>
        </p:nvSpPr>
        <p:spPr bwMode="gray">
          <a:xfrm>
            <a:off x="5373047" y="321347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技术总监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26062" y="6528806"/>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312802" y="433603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dirty="0">
                <a:solidFill>
                  <a:sysClr val="windowText" lastClr="000000"/>
                </a:solidFill>
                <a:latin typeface="+mn-lt"/>
              </a:rPr>
              <a:t>海上需求平台</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318898" y="6003777"/>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SPM(DQE)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1C00A017-3E09-9F47-90CA-D979EC73B5C8}"/>
              </a:ext>
            </a:extLst>
          </p:cNvPr>
          <p:cNvSpPr>
            <a:spLocks noChangeShapeType="1"/>
          </p:cNvSpPr>
          <p:nvPr/>
        </p:nvSpPr>
        <p:spPr bwMode="gray">
          <a:xfrm>
            <a:off x="426062" y="373094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325394" y="5467229"/>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dirty="0">
                <a:solidFill>
                  <a:sysClr val="windowText" lastClr="000000"/>
                </a:solidFill>
                <a:latin typeface="+mn-lt"/>
              </a:rPr>
              <a:t>质量</a:t>
            </a:r>
            <a:r>
              <a:rPr lang="en-US" altLang="zh-CN" sz="1000" kern="0" dirty="0">
                <a:solidFill>
                  <a:sysClr val="windowText" lastClr="000000"/>
                </a:solidFill>
                <a:latin typeface="+mn-lt"/>
              </a:rPr>
              <a:t>DQE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958098"/>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4" name="AutoShape 52">
            <a:extLst>
              <a:ext uri="{FF2B5EF4-FFF2-40B4-BE49-F238E27FC236}">
                <a16:creationId xmlns:a16="http://schemas.microsoft.com/office/drawing/2014/main" id="{493E271D-1E78-D943-B465-89400D38E942}"/>
              </a:ext>
            </a:extLst>
          </p:cNvPr>
          <p:cNvSpPr>
            <a:spLocks noChangeArrowheads="1"/>
          </p:cNvSpPr>
          <p:nvPr/>
        </p:nvSpPr>
        <p:spPr bwMode="gray">
          <a:xfrm>
            <a:off x="317708" y="377989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EHS</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5" name="Line 6">
            <a:extLst>
              <a:ext uri="{FF2B5EF4-FFF2-40B4-BE49-F238E27FC236}">
                <a16:creationId xmlns:a16="http://schemas.microsoft.com/office/drawing/2014/main" id="{DDCB95BF-C241-C249-B50A-DD2F72018602}"/>
              </a:ext>
            </a:extLst>
          </p:cNvPr>
          <p:cNvSpPr>
            <a:spLocks noChangeShapeType="1"/>
          </p:cNvSpPr>
          <p:nvPr/>
        </p:nvSpPr>
        <p:spPr bwMode="gray">
          <a:xfrm>
            <a:off x="444350" y="428462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44350" y="4842151"/>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312802" y="490178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dirty="0">
                <a:solidFill>
                  <a:sysClr val="windowText" lastClr="000000"/>
                </a:solidFill>
                <a:latin typeface="+mn-lt"/>
              </a:rPr>
              <a:t>需求部门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1" name="Rounded Rectangle 70">
            <a:extLst>
              <a:ext uri="{FF2B5EF4-FFF2-40B4-BE49-F238E27FC236}">
                <a16:creationId xmlns:a16="http://schemas.microsoft.com/office/drawing/2014/main" id="{52BD397C-485E-EA48-BA56-6AA7C8A3E338}"/>
              </a:ext>
            </a:extLst>
          </p:cNvPr>
          <p:cNvSpPr/>
          <p:nvPr/>
        </p:nvSpPr>
        <p:spPr bwMode="gray">
          <a:xfrm>
            <a:off x="5368368" y="433076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000" kern="0" dirty="0">
                <a:ea typeface="Arial Unicode MS" pitchFamily="34" charset="-128"/>
                <a:cs typeface="Arial Unicode MS" pitchFamily="34" charset="-128"/>
              </a:rPr>
              <a:t>LPDT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2" name="Rounded Rectangle 71">
            <a:extLst>
              <a:ext uri="{FF2B5EF4-FFF2-40B4-BE49-F238E27FC236}">
                <a16:creationId xmlns:a16="http://schemas.microsoft.com/office/drawing/2014/main" id="{A1CDE481-28D9-824F-831F-78F814BFA024}"/>
              </a:ext>
            </a:extLst>
          </p:cNvPr>
          <p:cNvSpPr/>
          <p:nvPr/>
        </p:nvSpPr>
        <p:spPr bwMode="gray">
          <a:xfrm>
            <a:off x="5367868" y="491115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需求部门总监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Decision 72">
            <a:extLst>
              <a:ext uri="{FF2B5EF4-FFF2-40B4-BE49-F238E27FC236}">
                <a16:creationId xmlns:a16="http://schemas.microsoft.com/office/drawing/2014/main" id="{12CD10C4-1E96-744C-BD81-5F478253BE50}"/>
              </a:ext>
            </a:extLst>
          </p:cNvPr>
          <p:cNvSpPr/>
          <p:nvPr/>
        </p:nvSpPr>
        <p:spPr bwMode="gray">
          <a:xfrm>
            <a:off x="7871494" y="2524340"/>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是否走偏离</a:t>
            </a:r>
            <a:endParaRPr lang="en-US" sz="1000" kern="0" dirty="0" err="1">
              <a:solidFill>
                <a:schemeClr val="dk1"/>
              </a:solidFill>
              <a:latin typeface="+mn-lt"/>
              <a:ea typeface="Arial Unicode MS" pitchFamily="34" charset="-128"/>
              <a:cs typeface="Arial Unicode MS" pitchFamily="34" charset="-128"/>
            </a:endParaRPr>
          </a:p>
        </p:txBody>
      </p:sp>
      <p:sp>
        <p:nvSpPr>
          <p:cNvPr id="6" name="Terminator 5">
            <a:extLst>
              <a:ext uri="{FF2B5EF4-FFF2-40B4-BE49-F238E27FC236}">
                <a16:creationId xmlns:a16="http://schemas.microsoft.com/office/drawing/2014/main" id="{8CE4EF34-B376-2543-8E2C-F0BFD9F14AA5}"/>
              </a:ext>
            </a:extLst>
          </p:cNvPr>
          <p:cNvSpPr/>
          <p:nvPr/>
        </p:nvSpPr>
        <p:spPr bwMode="gray">
          <a:xfrm>
            <a:off x="10919022" y="2025730"/>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sp>
        <p:nvSpPr>
          <p:cNvPr id="74" name="Terminator 73">
            <a:extLst>
              <a:ext uri="{FF2B5EF4-FFF2-40B4-BE49-F238E27FC236}">
                <a16:creationId xmlns:a16="http://schemas.microsoft.com/office/drawing/2014/main" id="{FC2EDB66-644E-BD41-AEE5-086618FF2BCF}"/>
              </a:ext>
            </a:extLst>
          </p:cNvPr>
          <p:cNvSpPr/>
          <p:nvPr/>
        </p:nvSpPr>
        <p:spPr bwMode="gray">
          <a:xfrm>
            <a:off x="10938220" y="3205175"/>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已准入</a:t>
            </a:r>
            <a:endParaRPr lang="en-US" sz="1000" kern="0" dirty="0" err="1">
              <a:solidFill>
                <a:schemeClr val="dk1"/>
              </a:solidFill>
              <a:latin typeface="+mn-lt"/>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65C7EC94-E218-314A-88B1-7900A772983F}"/>
              </a:ext>
            </a:extLst>
          </p:cNvPr>
          <p:cNvCxnSpPr>
            <a:cxnSpLocks/>
            <a:stCxn id="2" idx="0"/>
            <a:endCxn id="3" idx="2"/>
          </p:cNvCxnSpPr>
          <p:nvPr/>
        </p:nvCxnSpPr>
        <p:spPr>
          <a:xfrm flipV="1">
            <a:off x="1959962" y="1865285"/>
            <a:ext cx="3997" cy="17876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a:extLst>
              <a:ext uri="{FF2B5EF4-FFF2-40B4-BE49-F238E27FC236}">
                <a16:creationId xmlns:a16="http://schemas.microsoft.com/office/drawing/2014/main" id="{EA4D4A89-3D4C-A648-8FAA-8F53423DAF11}"/>
              </a:ext>
            </a:extLst>
          </p:cNvPr>
          <p:cNvCxnSpPr>
            <a:cxnSpLocks/>
            <a:stCxn id="3" idx="3"/>
            <a:endCxn id="40" idx="1"/>
          </p:cNvCxnSpPr>
          <p:nvPr/>
        </p:nvCxnSpPr>
        <p:spPr>
          <a:xfrm flipV="1">
            <a:off x="2410004" y="1643387"/>
            <a:ext cx="450042" cy="615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9" name="Elbow Connector 28">
            <a:extLst>
              <a:ext uri="{FF2B5EF4-FFF2-40B4-BE49-F238E27FC236}">
                <a16:creationId xmlns:a16="http://schemas.microsoft.com/office/drawing/2014/main" id="{4D5365A5-6EA7-ED4E-963A-B464DE2738C6}"/>
              </a:ext>
            </a:extLst>
          </p:cNvPr>
          <p:cNvCxnSpPr>
            <a:cxnSpLocks/>
            <a:stCxn id="40" idx="2"/>
            <a:endCxn id="25" idx="1"/>
          </p:cNvCxnSpPr>
          <p:nvPr/>
        </p:nvCxnSpPr>
        <p:spPr>
          <a:xfrm rot="16200000" flipH="1">
            <a:off x="2707841" y="2435628"/>
            <a:ext cx="1571612" cy="433825"/>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0" name="Elbow Connector 79">
            <a:extLst>
              <a:ext uri="{FF2B5EF4-FFF2-40B4-BE49-F238E27FC236}">
                <a16:creationId xmlns:a16="http://schemas.microsoft.com/office/drawing/2014/main" id="{CAAF8324-4C54-ED46-A4C5-96D7F8341E25}"/>
              </a:ext>
            </a:extLst>
          </p:cNvPr>
          <p:cNvCxnSpPr>
            <a:cxnSpLocks/>
            <a:stCxn id="40" idx="2"/>
            <a:endCxn id="39" idx="1"/>
          </p:cNvCxnSpPr>
          <p:nvPr/>
        </p:nvCxnSpPr>
        <p:spPr>
          <a:xfrm rot="16200000" flipH="1">
            <a:off x="2425061" y="2718408"/>
            <a:ext cx="2131771" cy="42842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1" name="Elbow Connector 80">
            <a:extLst>
              <a:ext uri="{FF2B5EF4-FFF2-40B4-BE49-F238E27FC236}">
                <a16:creationId xmlns:a16="http://schemas.microsoft.com/office/drawing/2014/main" id="{2B802388-18F0-424F-AB75-B7EC3332147B}"/>
              </a:ext>
            </a:extLst>
          </p:cNvPr>
          <p:cNvCxnSpPr>
            <a:cxnSpLocks/>
            <a:stCxn id="40" idx="2"/>
            <a:endCxn id="71" idx="1"/>
          </p:cNvCxnSpPr>
          <p:nvPr/>
        </p:nvCxnSpPr>
        <p:spPr>
          <a:xfrm rot="16200000" flipH="1">
            <a:off x="2978862" y="2164607"/>
            <a:ext cx="2687379" cy="209163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2" name="Elbow Connector 81">
            <a:extLst>
              <a:ext uri="{FF2B5EF4-FFF2-40B4-BE49-F238E27FC236}">
                <a16:creationId xmlns:a16="http://schemas.microsoft.com/office/drawing/2014/main" id="{5F066404-799D-6A4B-9448-39BB0DAAF151}"/>
              </a:ext>
            </a:extLst>
          </p:cNvPr>
          <p:cNvCxnSpPr>
            <a:cxnSpLocks/>
            <a:stCxn id="40" idx="2"/>
            <a:endCxn id="72" idx="1"/>
          </p:cNvCxnSpPr>
          <p:nvPr/>
        </p:nvCxnSpPr>
        <p:spPr>
          <a:xfrm rot="16200000" flipH="1">
            <a:off x="2688419" y="2455050"/>
            <a:ext cx="3267764" cy="209113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1" name="Elbow Connector 90">
            <a:extLst>
              <a:ext uri="{FF2B5EF4-FFF2-40B4-BE49-F238E27FC236}">
                <a16:creationId xmlns:a16="http://schemas.microsoft.com/office/drawing/2014/main" id="{BBF72D06-0C1D-9344-B474-42393474499D}"/>
              </a:ext>
            </a:extLst>
          </p:cNvPr>
          <p:cNvCxnSpPr>
            <a:cxnSpLocks/>
            <a:stCxn id="40" idx="2"/>
            <a:endCxn id="47" idx="1"/>
          </p:cNvCxnSpPr>
          <p:nvPr/>
        </p:nvCxnSpPr>
        <p:spPr>
          <a:xfrm rot="16200000" flipH="1">
            <a:off x="1589000" y="3554469"/>
            <a:ext cx="3809294" cy="433825"/>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7" name="Elbow Connector 146">
            <a:extLst>
              <a:ext uri="{FF2B5EF4-FFF2-40B4-BE49-F238E27FC236}">
                <a16:creationId xmlns:a16="http://schemas.microsoft.com/office/drawing/2014/main" id="{AF06BD4A-C3C3-E448-A626-693B03CBE458}"/>
              </a:ext>
            </a:extLst>
          </p:cNvPr>
          <p:cNvCxnSpPr>
            <a:cxnSpLocks/>
            <a:stCxn id="48" idx="3"/>
            <a:endCxn id="101" idx="1"/>
          </p:cNvCxnSpPr>
          <p:nvPr/>
        </p:nvCxnSpPr>
        <p:spPr>
          <a:xfrm flipV="1">
            <a:off x="6206425" y="2250474"/>
            <a:ext cx="1085669" cy="1186344"/>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3" name="Elbow Connector 152">
            <a:extLst>
              <a:ext uri="{FF2B5EF4-FFF2-40B4-BE49-F238E27FC236}">
                <a16:creationId xmlns:a16="http://schemas.microsoft.com/office/drawing/2014/main" id="{F7B26A54-595C-194D-B17C-55ABCFFF4D11}"/>
              </a:ext>
            </a:extLst>
          </p:cNvPr>
          <p:cNvCxnSpPr>
            <a:cxnSpLocks/>
            <a:stCxn id="45" idx="3"/>
            <a:endCxn id="101" idx="1"/>
          </p:cNvCxnSpPr>
          <p:nvPr/>
        </p:nvCxnSpPr>
        <p:spPr>
          <a:xfrm flipV="1">
            <a:off x="6201746" y="2250474"/>
            <a:ext cx="1090348" cy="1738362"/>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6" name="Elbow Connector 155">
            <a:extLst>
              <a:ext uri="{FF2B5EF4-FFF2-40B4-BE49-F238E27FC236}">
                <a16:creationId xmlns:a16="http://schemas.microsoft.com/office/drawing/2014/main" id="{B9075C16-D049-5044-9B0A-05E505F789CA}"/>
              </a:ext>
            </a:extLst>
          </p:cNvPr>
          <p:cNvCxnSpPr>
            <a:cxnSpLocks/>
            <a:stCxn id="71" idx="3"/>
            <a:endCxn id="101" idx="1"/>
          </p:cNvCxnSpPr>
          <p:nvPr/>
        </p:nvCxnSpPr>
        <p:spPr>
          <a:xfrm flipV="1">
            <a:off x="6201746" y="2250474"/>
            <a:ext cx="1090348" cy="230364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9" name="Elbow Connector 158">
            <a:extLst>
              <a:ext uri="{FF2B5EF4-FFF2-40B4-BE49-F238E27FC236}">
                <a16:creationId xmlns:a16="http://schemas.microsoft.com/office/drawing/2014/main" id="{EAEC5DC3-D315-4A44-8181-194222999DC5}"/>
              </a:ext>
            </a:extLst>
          </p:cNvPr>
          <p:cNvCxnSpPr>
            <a:cxnSpLocks/>
            <a:stCxn id="72" idx="3"/>
            <a:endCxn id="101" idx="1"/>
          </p:cNvCxnSpPr>
          <p:nvPr/>
        </p:nvCxnSpPr>
        <p:spPr>
          <a:xfrm flipV="1">
            <a:off x="6201246" y="2250474"/>
            <a:ext cx="1090848" cy="28840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62" name="Elbow Connector 161">
            <a:extLst>
              <a:ext uri="{FF2B5EF4-FFF2-40B4-BE49-F238E27FC236}">
                <a16:creationId xmlns:a16="http://schemas.microsoft.com/office/drawing/2014/main" id="{BFF01FAA-4ED4-7D41-BC40-3BA3637A00EF}"/>
              </a:ext>
            </a:extLst>
          </p:cNvPr>
          <p:cNvCxnSpPr>
            <a:cxnSpLocks/>
            <a:stCxn id="41" idx="3"/>
            <a:endCxn id="101" idx="1"/>
          </p:cNvCxnSpPr>
          <p:nvPr/>
        </p:nvCxnSpPr>
        <p:spPr>
          <a:xfrm flipV="1">
            <a:off x="6177846" y="2250474"/>
            <a:ext cx="1114248" cy="343142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11" name="Predefined Process 210">
            <a:extLst>
              <a:ext uri="{FF2B5EF4-FFF2-40B4-BE49-F238E27FC236}">
                <a16:creationId xmlns:a16="http://schemas.microsoft.com/office/drawing/2014/main" id="{143CBF12-25CD-F84B-965D-46AAD3EDE46D}"/>
              </a:ext>
            </a:extLst>
          </p:cNvPr>
          <p:cNvSpPr/>
          <p:nvPr/>
        </p:nvSpPr>
        <p:spPr bwMode="gray">
          <a:xfrm>
            <a:off x="10733404" y="3691107"/>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ERP</a:t>
            </a:r>
            <a:r>
              <a:rPr lang="ja-JP" altLang="en-US" sz="1000" kern="0">
                <a:solidFill>
                  <a:schemeClr val="dk1"/>
                </a:solidFill>
                <a:latin typeface="+mn-lt"/>
                <a:ea typeface="Arial Unicode MS" pitchFamily="34" charset="-128"/>
                <a:cs typeface="Arial Unicode MS" pitchFamily="34" charset="-128"/>
              </a:rPr>
              <a:t>集成</a:t>
            </a:r>
            <a:endParaRPr lang="en-US" sz="1000" kern="0" dirty="0" err="1">
              <a:solidFill>
                <a:schemeClr val="dk1"/>
              </a:solidFill>
              <a:latin typeface="+mn-lt"/>
              <a:ea typeface="Arial Unicode MS" pitchFamily="34" charset="-128"/>
              <a:cs typeface="Arial Unicode MS" pitchFamily="34" charset="-128"/>
            </a:endParaRPr>
          </a:p>
        </p:txBody>
      </p:sp>
      <p:cxnSp>
        <p:nvCxnSpPr>
          <p:cNvPr id="212" name="Straight Arrow Connector 211">
            <a:extLst>
              <a:ext uri="{FF2B5EF4-FFF2-40B4-BE49-F238E27FC236}">
                <a16:creationId xmlns:a16="http://schemas.microsoft.com/office/drawing/2014/main" id="{31721D61-7297-BD41-B9D6-107592591557}"/>
              </a:ext>
            </a:extLst>
          </p:cNvPr>
          <p:cNvCxnSpPr>
            <a:cxnSpLocks/>
            <a:stCxn id="74" idx="2"/>
            <a:endCxn id="211" idx="0"/>
          </p:cNvCxnSpPr>
          <p:nvPr/>
        </p:nvCxnSpPr>
        <p:spPr>
          <a:xfrm flipH="1">
            <a:off x="11225569" y="3506927"/>
            <a:ext cx="1971" cy="18418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38" name="Line Callout 1 (Border and Accent Bar) 237">
            <a:extLst>
              <a:ext uri="{FF2B5EF4-FFF2-40B4-BE49-F238E27FC236}">
                <a16:creationId xmlns:a16="http://schemas.microsoft.com/office/drawing/2014/main" id="{9B257EF7-6567-1844-935D-12C52AE5553E}"/>
              </a:ext>
            </a:extLst>
          </p:cNvPr>
          <p:cNvSpPr/>
          <p:nvPr/>
        </p:nvSpPr>
        <p:spPr bwMode="gray">
          <a:xfrm flipH="1">
            <a:off x="9293767" y="4347946"/>
            <a:ext cx="2166242" cy="1079734"/>
          </a:xfrm>
          <a:prstGeom prst="accentBorderCallout1">
            <a:avLst>
              <a:gd name="adj1" fmla="val 20155"/>
              <a:gd name="adj2" fmla="val -2690"/>
              <a:gd name="adj3" fmla="val -17239"/>
              <a:gd name="adj4" fmla="val -13287"/>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1.【</a:t>
            </a:r>
            <a:r>
              <a:rPr lang="ja-JP" altLang="en-US" sz="1000" kern="0">
                <a:solidFill>
                  <a:schemeClr val="dk1"/>
                </a:solidFill>
                <a:latin typeface="+mn-lt"/>
                <a:ea typeface="Arial Unicode MS" pitchFamily="34" charset="-128"/>
                <a:cs typeface="Arial Unicode MS" pitchFamily="34" charset="-128"/>
              </a:rPr>
              <a:t>二级供应商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黑名单供应商</a:t>
            </a:r>
            <a:endParaRPr lang="en-US"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生态供应商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品牌商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需要做冻结</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没有业务往来</a:t>
            </a:r>
            <a:r>
              <a:rPr lang="zh-CN" altLang="en-US" sz="1000" kern="0" dirty="0">
                <a:solidFill>
                  <a:schemeClr val="dk1"/>
                </a:solidFill>
                <a:latin typeface="+mn-lt"/>
                <a:ea typeface="Arial Unicode MS" pitchFamily="34" charset="-128"/>
                <a:cs typeface="Arial Unicode MS" pitchFamily="34" charset="-128"/>
              </a:rPr>
              <a:t>）</a:t>
            </a:r>
            <a:endParaRPr lang="en-US" altLang="ja-JP"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ja-JP" altLang="en-US" sz="1000" kern="0">
                <a:ea typeface="Arial Unicode MS" pitchFamily="34" charset="-128"/>
                <a:cs typeface="Arial Unicode MS" pitchFamily="34" charset="-128"/>
              </a:rPr>
              <a:t>研发类供应商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临时供应商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指定供应商</a:t>
            </a:r>
            <a:r>
              <a:rPr lang="en-US" altLang="zh-CN" sz="1000" kern="0" dirty="0">
                <a:ea typeface="Arial Unicode MS" pitchFamily="34" charset="-128"/>
                <a:cs typeface="Arial Unicode MS" pitchFamily="34" charset="-128"/>
              </a:rPr>
              <a:t>】</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限制下单数量</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订单</a:t>
            </a:r>
            <a:r>
              <a:rPr lang="ja-JP" altLang="en-US" sz="1000" kern="0">
                <a:solidFill>
                  <a:schemeClr val="dk1"/>
                </a:solidFill>
                <a:latin typeface="+mn-lt"/>
                <a:ea typeface="Arial Unicode MS" pitchFamily="34" charset="-128"/>
                <a:cs typeface="Arial Unicode MS" pitchFamily="34" charset="-128"/>
              </a:rPr>
              <a:t>下单一次</a:t>
            </a:r>
            <a:endParaRPr lang="en-US" altLang="ja-JP" sz="1000" kern="0" dirty="0">
              <a:solidFill>
                <a:schemeClr val="dk1"/>
              </a:solidFill>
              <a:latin typeface="+mn-lt"/>
              <a:ea typeface="Arial Unicode MS" pitchFamily="34" charset="-128"/>
              <a:cs typeface="Arial Unicode MS" pitchFamily="34" charset="-128"/>
            </a:endParaRPr>
          </a:p>
        </p:txBody>
      </p:sp>
      <p:sp>
        <p:nvSpPr>
          <p:cNvPr id="100" name="Line Callout 1 (Accent Bar) 99">
            <a:extLst>
              <a:ext uri="{FF2B5EF4-FFF2-40B4-BE49-F238E27FC236}">
                <a16:creationId xmlns:a16="http://schemas.microsoft.com/office/drawing/2014/main" id="{0B00582A-FA2B-D442-8BA9-B49F36C0A605}"/>
              </a:ext>
            </a:extLst>
          </p:cNvPr>
          <p:cNvSpPr/>
          <p:nvPr/>
        </p:nvSpPr>
        <p:spPr bwMode="gray">
          <a:xfrm>
            <a:off x="2895130" y="6013769"/>
            <a:ext cx="763208" cy="391493"/>
          </a:xfrm>
          <a:prstGeom prst="accentCallout1">
            <a:avLst>
              <a:gd name="adj1" fmla="val 74463"/>
              <a:gd name="adj2" fmla="val 100258"/>
              <a:gd name="adj3" fmla="val -27547"/>
              <a:gd name="adj4" fmla="val 16963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ja-JP" sz="1000" kern="0" dirty="0">
                <a:ea typeface="Arial Unicode MS" pitchFamily="34" charset="-128"/>
                <a:cs typeface="Arial Unicode MS" pitchFamily="34" charset="-128"/>
              </a:rPr>
              <a:t>DQE</a:t>
            </a:r>
            <a:r>
              <a:rPr lang="ja-JP" altLang="en-US" sz="1000" kern="0">
                <a:solidFill>
                  <a:schemeClr val="dk1"/>
                </a:solidFill>
                <a:latin typeface="+mn-lt"/>
                <a:ea typeface="Arial Unicode MS" pitchFamily="34" charset="-128"/>
                <a:cs typeface="Arial Unicode MS" pitchFamily="34" charset="-128"/>
              </a:rPr>
              <a:t>的桌面审核</a:t>
            </a:r>
            <a:endParaRPr lang="en-US" sz="1000" kern="0" dirty="0" err="1">
              <a:solidFill>
                <a:schemeClr val="dk1"/>
              </a:solidFill>
              <a:latin typeface="+mn-lt"/>
              <a:ea typeface="Arial Unicode MS" pitchFamily="34" charset="-128"/>
              <a:cs typeface="Arial Unicode MS" pitchFamily="34" charset="-128"/>
            </a:endParaRPr>
          </a:p>
        </p:txBody>
      </p:sp>
      <p:cxnSp>
        <p:nvCxnSpPr>
          <p:cNvPr id="106" name="Elbow Connector 105">
            <a:extLst>
              <a:ext uri="{FF2B5EF4-FFF2-40B4-BE49-F238E27FC236}">
                <a16:creationId xmlns:a16="http://schemas.microsoft.com/office/drawing/2014/main" id="{A202FCB9-E777-E845-9448-F5D0F2DC8506}"/>
              </a:ext>
            </a:extLst>
          </p:cNvPr>
          <p:cNvCxnSpPr>
            <a:cxnSpLocks/>
            <a:stCxn id="40" idx="2"/>
            <a:endCxn id="27" idx="1"/>
          </p:cNvCxnSpPr>
          <p:nvPr/>
        </p:nvCxnSpPr>
        <p:spPr>
          <a:xfrm rot="16200000" flipH="1">
            <a:off x="3153457" y="1990012"/>
            <a:ext cx="683253" cy="436697"/>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Line Callout 1 (Accent Bar) 120">
            <a:extLst>
              <a:ext uri="{FF2B5EF4-FFF2-40B4-BE49-F238E27FC236}">
                <a16:creationId xmlns:a16="http://schemas.microsoft.com/office/drawing/2014/main" id="{324ABA9B-4101-5D42-B892-107FAA140F1E}"/>
              </a:ext>
            </a:extLst>
          </p:cNvPr>
          <p:cNvSpPr/>
          <p:nvPr/>
        </p:nvSpPr>
        <p:spPr bwMode="gray">
          <a:xfrm>
            <a:off x="4736471" y="1582830"/>
            <a:ext cx="1479774" cy="722540"/>
          </a:xfrm>
          <a:prstGeom prst="accentCallout1">
            <a:avLst>
              <a:gd name="adj1" fmla="val 20672"/>
              <a:gd name="adj2" fmla="val -3281"/>
              <a:gd name="adj3" fmla="val 142330"/>
              <a:gd name="adj4" fmla="val -4275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类别团队在线维护各部门的评估问卷</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同时上传附件</a:t>
            </a:r>
            <a:endParaRPr lang="en-US" sz="1000" kern="0" dirty="0">
              <a:solidFill>
                <a:schemeClr val="dk1"/>
              </a:solidFill>
              <a:latin typeface="+mn-lt"/>
              <a:ea typeface="Arial Unicode MS" pitchFamily="34" charset="-128"/>
              <a:cs typeface="Arial Unicode MS" pitchFamily="34" charset="-128"/>
            </a:endParaRPr>
          </a:p>
        </p:txBody>
      </p:sp>
      <p:sp>
        <p:nvSpPr>
          <p:cNvPr id="123" name="Rounded Rectangle 122">
            <a:extLst>
              <a:ext uri="{FF2B5EF4-FFF2-40B4-BE49-F238E27FC236}">
                <a16:creationId xmlns:a16="http://schemas.microsoft.com/office/drawing/2014/main" id="{084B411A-C7F0-0549-8B7A-01F5EFA6DDD0}"/>
              </a:ext>
            </a:extLst>
          </p:cNvPr>
          <p:cNvSpPr/>
          <p:nvPr/>
        </p:nvSpPr>
        <p:spPr bwMode="gray">
          <a:xfrm>
            <a:off x="9643503" y="204310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dirty="0">
                <a:ea typeface="Arial Unicode MS" pitchFamily="34" charset="-128"/>
                <a:cs typeface="Arial Unicode MS" pitchFamily="34" charset="-128"/>
              </a:rPr>
              <a:t>采购总监</a:t>
            </a:r>
            <a:endParaRPr lang="en-US" sz="1000" kern="0" dirty="0">
              <a:ea typeface="Arial Unicode MS" pitchFamily="34" charset="-128"/>
              <a:cs typeface="Arial Unicode MS" pitchFamily="34" charset="-128"/>
            </a:endParaRPr>
          </a:p>
        </p:txBody>
      </p:sp>
      <p:cxnSp>
        <p:nvCxnSpPr>
          <p:cNvPr id="124" name="Straight Arrow Connector 123">
            <a:extLst>
              <a:ext uri="{FF2B5EF4-FFF2-40B4-BE49-F238E27FC236}">
                <a16:creationId xmlns:a16="http://schemas.microsoft.com/office/drawing/2014/main" id="{70450546-E13C-114C-BB22-AD55318DF3FB}"/>
              </a:ext>
            </a:extLst>
          </p:cNvPr>
          <p:cNvCxnSpPr>
            <a:cxnSpLocks/>
            <a:stCxn id="107" idx="3"/>
            <a:endCxn id="123" idx="1"/>
          </p:cNvCxnSpPr>
          <p:nvPr/>
        </p:nvCxnSpPr>
        <p:spPr>
          <a:xfrm>
            <a:off x="9450312" y="2261819"/>
            <a:ext cx="193191" cy="463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74" name="Decision 173">
            <a:extLst>
              <a:ext uri="{FF2B5EF4-FFF2-40B4-BE49-F238E27FC236}">
                <a16:creationId xmlns:a16="http://schemas.microsoft.com/office/drawing/2014/main" id="{F2EEAB5E-C21F-9144-80FD-140B316028D9}"/>
              </a:ext>
            </a:extLst>
          </p:cNvPr>
          <p:cNvSpPr/>
          <p:nvPr/>
        </p:nvSpPr>
        <p:spPr bwMode="gray">
          <a:xfrm>
            <a:off x="10755623" y="2443927"/>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审核通过</a:t>
            </a:r>
            <a:endParaRPr lang="en-US" sz="1000" kern="0" dirty="0" err="1">
              <a:solidFill>
                <a:schemeClr val="dk1"/>
              </a:solidFill>
              <a:latin typeface="+mn-lt"/>
              <a:ea typeface="Arial Unicode MS" pitchFamily="34" charset="-128"/>
              <a:cs typeface="Arial Unicode MS" pitchFamily="34" charset="-128"/>
            </a:endParaRPr>
          </a:p>
        </p:txBody>
      </p:sp>
      <p:cxnSp>
        <p:nvCxnSpPr>
          <p:cNvPr id="216" name="Elbow Connector 215">
            <a:extLst>
              <a:ext uri="{FF2B5EF4-FFF2-40B4-BE49-F238E27FC236}">
                <a16:creationId xmlns:a16="http://schemas.microsoft.com/office/drawing/2014/main" id="{8D7E2875-9F23-D549-B3FF-17B9C14ED335}"/>
              </a:ext>
            </a:extLst>
          </p:cNvPr>
          <p:cNvCxnSpPr>
            <a:cxnSpLocks/>
            <a:stCxn id="101" idx="2"/>
            <a:endCxn id="73" idx="1"/>
          </p:cNvCxnSpPr>
          <p:nvPr/>
        </p:nvCxnSpPr>
        <p:spPr>
          <a:xfrm rot="16200000" flipH="1">
            <a:off x="7624353" y="2558251"/>
            <a:ext cx="331570" cy="162711"/>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36" name="Straight Arrow Connector 235">
            <a:extLst>
              <a:ext uri="{FF2B5EF4-FFF2-40B4-BE49-F238E27FC236}">
                <a16:creationId xmlns:a16="http://schemas.microsoft.com/office/drawing/2014/main" id="{EE0FD12E-2757-0347-91FD-D83763AACF3E}"/>
              </a:ext>
            </a:extLst>
          </p:cNvPr>
          <p:cNvCxnSpPr>
            <a:cxnSpLocks/>
            <a:stCxn id="174" idx="0"/>
            <a:endCxn id="6" idx="2"/>
          </p:cNvCxnSpPr>
          <p:nvPr/>
        </p:nvCxnSpPr>
        <p:spPr>
          <a:xfrm flipH="1" flipV="1">
            <a:off x="11208342" y="2327482"/>
            <a:ext cx="10577" cy="11644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46" name="Straight Arrow Connector 245">
            <a:extLst>
              <a:ext uri="{FF2B5EF4-FFF2-40B4-BE49-F238E27FC236}">
                <a16:creationId xmlns:a16="http://schemas.microsoft.com/office/drawing/2014/main" id="{08F0D4D7-1509-7946-888C-ED676723E444}"/>
              </a:ext>
            </a:extLst>
          </p:cNvPr>
          <p:cNvCxnSpPr>
            <a:cxnSpLocks/>
            <a:stCxn id="174" idx="2"/>
            <a:endCxn id="74" idx="0"/>
          </p:cNvCxnSpPr>
          <p:nvPr/>
        </p:nvCxnSpPr>
        <p:spPr>
          <a:xfrm>
            <a:off x="11218919" y="3006030"/>
            <a:ext cx="8621" cy="19914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68" name="Line Callout 1 (Accent Bar) 267">
            <a:extLst>
              <a:ext uri="{FF2B5EF4-FFF2-40B4-BE49-F238E27FC236}">
                <a16:creationId xmlns:a16="http://schemas.microsoft.com/office/drawing/2014/main" id="{F53AAA31-D589-304B-A67C-35D7D7FB66E4}"/>
              </a:ext>
            </a:extLst>
          </p:cNvPr>
          <p:cNvSpPr/>
          <p:nvPr/>
        </p:nvSpPr>
        <p:spPr bwMode="gray">
          <a:xfrm flipH="1">
            <a:off x="8821468" y="2877529"/>
            <a:ext cx="729288" cy="195582"/>
          </a:xfrm>
          <a:prstGeom prst="accentCallout1">
            <a:avLst>
              <a:gd name="adj1" fmla="val 18750"/>
              <a:gd name="adj2" fmla="val -8333"/>
              <a:gd name="adj3" fmla="val -84514"/>
              <a:gd name="adj4" fmla="val -4910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不需要</a:t>
            </a:r>
            <a:endParaRPr lang="en-US" sz="1000" kern="0" dirty="0" err="1">
              <a:solidFill>
                <a:schemeClr val="dk1"/>
              </a:solidFill>
              <a:latin typeface="+mn-lt"/>
              <a:ea typeface="Arial Unicode MS" pitchFamily="34" charset="-128"/>
              <a:cs typeface="Arial Unicode MS" pitchFamily="34" charset="-128"/>
            </a:endParaRPr>
          </a:p>
        </p:txBody>
      </p:sp>
      <p:sp>
        <p:nvSpPr>
          <p:cNvPr id="269" name="Line Callout 1 (Accent Bar) 268">
            <a:extLst>
              <a:ext uri="{FF2B5EF4-FFF2-40B4-BE49-F238E27FC236}">
                <a16:creationId xmlns:a16="http://schemas.microsoft.com/office/drawing/2014/main" id="{BB997F8A-3682-DD49-8915-87D1368C3D58}"/>
              </a:ext>
            </a:extLst>
          </p:cNvPr>
          <p:cNvSpPr/>
          <p:nvPr/>
        </p:nvSpPr>
        <p:spPr bwMode="gray">
          <a:xfrm>
            <a:off x="10047084" y="1650818"/>
            <a:ext cx="1029984" cy="178344"/>
          </a:xfrm>
          <a:prstGeom prst="accentCallout1">
            <a:avLst>
              <a:gd name="adj1" fmla="val 44711"/>
              <a:gd name="adj2" fmla="val -2714"/>
              <a:gd name="adj3" fmla="val 223971"/>
              <a:gd name="adj4" fmla="val -1772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需要偏离</a:t>
            </a:r>
            <a:endParaRPr lang="en-US" sz="1000" kern="0" dirty="0" err="1">
              <a:solidFill>
                <a:schemeClr val="dk1"/>
              </a:solidFill>
              <a:latin typeface="+mn-lt"/>
              <a:ea typeface="Arial Unicode MS" pitchFamily="34" charset="-128"/>
              <a:cs typeface="Arial Unicode MS" pitchFamily="34" charset="-128"/>
            </a:endParaRPr>
          </a:p>
        </p:txBody>
      </p:sp>
      <p:cxnSp>
        <p:nvCxnSpPr>
          <p:cNvPr id="271" name="Elbow Connector 270">
            <a:extLst>
              <a:ext uri="{FF2B5EF4-FFF2-40B4-BE49-F238E27FC236}">
                <a16:creationId xmlns:a16="http://schemas.microsoft.com/office/drawing/2014/main" id="{5DB142E5-D402-7E43-88CB-3BB34F949E03}"/>
              </a:ext>
            </a:extLst>
          </p:cNvPr>
          <p:cNvCxnSpPr>
            <a:cxnSpLocks/>
            <a:stCxn id="123" idx="3"/>
            <a:endCxn id="174" idx="1"/>
          </p:cNvCxnSpPr>
          <p:nvPr/>
        </p:nvCxnSpPr>
        <p:spPr>
          <a:xfrm>
            <a:off x="10476881" y="2266454"/>
            <a:ext cx="278742" cy="4585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9" name="Predefined Process 88">
            <a:extLst>
              <a:ext uri="{FF2B5EF4-FFF2-40B4-BE49-F238E27FC236}">
                <a16:creationId xmlns:a16="http://schemas.microsoft.com/office/drawing/2014/main" id="{2E89FE84-89F7-0847-9A29-0AFD6770C04F}"/>
              </a:ext>
            </a:extLst>
          </p:cNvPr>
          <p:cNvSpPr/>
          <p:nvPr/>
        </p:nvSpPr>
        <p:spPr bwMode="gray">
          <a:xfrm>
            <a:off x="9463696" y="3136405"/>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供应商状态变更流程</a:t>
            </a:r>
            <a:endParaRPr lang="en-US" sz="1000" kern="0" dirty="0" err="1">
              <a:solidFill>
                <a:schemeClr val="dk1"/>
              </a:solidFill>
              <a:latin typeface="+mn-lt"/>
              <a:ea typeface="Arial Unicode MS" pitchFamily="34" charset="-128"/>
              <a:cs typeface="Arial Unicode MS" pitchFamily="34" charset="-128"/>
            </a:endParaRPr>
          </a:p>
        </p:txBody>
      </p:sp>
      <p:cxnSp>
        <p:nvCxnSpPr>
          <p:cNvPr id="90" name="Straight Arrow Connector 89">
            <a:extLst>
              <a:ext uri="{FF2B5EF4-FFF2-40B4-BE49-F238E27FC236}">
                <a16:creationId xmlns:a16="http://schemas.microsoft.com/office/drawing/2014/main" id="{ED74EE42-3AF9-3B47-A6C4-6CBDF05747F9}"/>
              </a:ext>
            </a:extLst>
          </p:cNvPr>
          <p:cNvCxnSpPr>
            <a:cxnSpLocks/>
            <a:stCxn id="74" idx="1"/>
            <a:endCxn id="89" idx="3"/>
          </p:cNvCxnSpPr>
          <p:nvPr/>
        </p:nvCxnSpPr>
        <p:spPr>
          <a:xfrm flipH="1">
            <a:off x="10448026" y="3356051"/>
            <a:ext cx="49019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 name="Document 2">
            <a:extLst>
              <a:ext uri="{FF2B5EF4-FFF2-40B4-BE49-F238E27FC236}">
                <a16:creationId xmlns:a16="http://schemas.microsoft.com/office/drawing/2014/main" id="{9937DB65-9F05-0C40-AE2A-1766CFA4F2C5}"/>
              </a:ext>
            </a:extLst>
          </p:cNvPr>
          <p:cNvSpPr/>
          <p:nvPr/>
        </p:nvSpPr>
        <p:spPr bwMode="gray">
          <a:xfrm>
            <a:off x="1517913" y="1400915"/>
            <a:ext cx="892091" cy="497243"/>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altLang="ja-JP"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准入问卷</a:t>
            </a:r>
            <a:endParaRPr lang="en-US"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000" kern="0" dirty="0" err="1">
              <a:solidFill>
                <a:schemeClr val="dk1"/>
              </a:solidFill>
              <a:latin typeface="+mn-lt"/>
              <a:ea typeface="Arial Unicode MS" pitchFamily="34" charset="-128"/>
              <a:cs typeface="Arial Unicode MS" pitchFamily="34" charset="-128"/>
            </a:endParaRPr>
          </a:p>
        </p:txBody>
      </p:sp>
      <p:sp>
        <p:nvSpPr>
          <p:cNvPr id="101" name="Rounded Rectangle 100">
            <a:extLst>
              <a:ext uri="{FF2B5EF4-FFF2-40B4-BE49-F238E27FC236}">
                <a16:creationId xmlns:a16="http://schemas.microsoft.com/office/drawing/2014/main" id="{B9588E23-4DC7-614B-9412-8A828AE7810F}"/>
              </a:ext>
            </a:extLst>
          </p:cNvPr>
          <p:cNvSpPr/>
          <p:nvPr/>
        </p:nvSpPr>
        <p:spPr bwMode="gray">
          <a:xfrm>
            <a:off x="7292094" y="2027126"/>
            <a:ext cx="833378" cy="446696"/>
          </a:xfrm>
          <a:prstGeom prst="roundRect">
            <a:avLst/>
          </a:prstGeom>
          <a:solidFill>
            <a:schemeClr val="bg1">
              <a:lumMod val="5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solidFill>
                  <a:schemeClr val="bg1"/>
                </a:solidFill>
                <a:ea typeface="Arial Unicode MS" pitchFamily="34" charset="-128"/>
                <a:cs typeface="Arial Unicode MS" pitchFamily="34" charset="-128"/>
              </a:rPr>
              <a:t>采购工程师</a:t>
            </a:r>
            <a:r>
              <a:rPr lang="ja-JP" altLang="en-US" sz="1000" kern="0" dirty="0">
                <a:solidFill>
                  <a:schemeClr val="bg1"/>
                </a:solidFill>
                <a:ea typeface="Arial Unicode MS" pitchFamily="34" charset="-128"/>
                <a:cs typeface="Arial Unicode MS" pitchFamily="34" charset="-128"/>
              </a:rPr>
              <a:t>判断是否要偏离</a:t>
            </a:r>
            <a:endParaRPr lang="en-US" sz="1000" kern="0" dirty="0">
              <a:solidFill>
                <a:schemeClr val="bg1"/>
              </a:solidFill>
              <a:ea typeface="Arial Unicode MS" pitchFamily="34" charset="-128"/>
              <a:cs typeface="Arial Unicode MS" pitchFamily="34" charset="-128"/>
            </a:endParaRPr>
          </a:p>
        </p:txBody>
      </p:sp>
      <p:sp>
        <p:nvSpPr>
          <p:cNvPr id="107" name="Rounded Rectangle 106">
            <a:extLst>
              <a:ext uri="{FF2B5EF4-FFF2-40B4-BE49-F238E27FC236}">
                <a16:creationId xmlns:a16="http://schemas.microsoft.com/office/drawing/2014/main" id="{D5F88FF5-CF59-E742-BC85-A556C63DEF8F}"/>
              </a:ext>
            </a:extLst>
          </p:cNvPr>
          <p:cNvSpPr/>
          <p:nvPr/>
        </p:nvSpPr>
        <p:spPr bwMode="gray">
          <a:xfrm>
            <a:off x="8616934" y="2038471"/>
            <a:ext cx="833378" cy="446696"/>
          </a:xfrm>
          <a:prstGeom prst="roundRect">
            <a:avLst/>
          </a:prstGeom>
          <a:solidFill>
            <a:schemeClr val="bg1">
              <a:lumMod val="5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solidFill>
                  <a:schemeClr val="bg1"/>
                </a:solidFill>
                <a:ea typeface="Arial Unicode MS" pitchFamily="34" charset="-128"/>
                <a:cs typeface="Arial Unicode MS" pitchFamily="34" charset="-128"/>
              </a:rPr>
              <a:t>采购</a:t>
            </a:r>
            <a:r>
              <a:rPr lang="ja-JP" altLang="en-US" sz="1000" kern="0" dirty="0">
                <a:solidFill>
                  <a:schemeClr val="bg1"/>
                </a:solidFill>
                <a:ea typeface="Arial Unicode MS" pitchFamily="34" charset="-128"/>
                <a:cs typeface="Arial Unicode MS" pitchFamily="34" charset="-128"/>
              </a:rPr>
              <a:t>经理审批</a:t>
            </a:r>
            <a:endParaRPr lang="en-US" sz="1000" kern="0" dirty="0">
              <a:solidFill>
                <a:schemeClr val="bg1"/>
              </a:solidFill>
              <a:ea typeface="Arial Unicode MS" pitchFamily="34" charset="-128"/>
              <a:cs typeface="Arial Unicode MS" pitchFamily="34" charset="-128"/>
            </a:endParaRPr>
          </a:p>
        </p:txBody>
      </p:sp>
      <p:cxnSp>
        <p:nvCxnSpPr>
          <p:cNvPr id="122" name="Elbow Connector 121">
            <a:extLst>
              <a:ext uri="{FF2B5EF4-FFF2-40B4-BE49-F238E27FC236}">
                <a16:creationId xmlns:a16="http://schemas.microsoft.com/office/drawing/2014/main" id="{A4D37673-1C2B-9D4C-BBB5-7E596ACCA0FC}"/>
              </a:ext>
            </a:extLst>
          </p:cNvPr>
          <p:cNvCxnSpPr>
            <a:cxnSpLocks/>
            <a:stCxn id="73" idx="0"/>
            <a:endCxn id="107" idx="1"/>
          </p:cNvCxnSpPr>
          <p:nvPr/>
        </p:nvCxnSpPr>
        <p:spPr>
          <a:xfrm rot="5400000" flipH="1" flipV="1">
            <a:off x="8344602" y="2252008"/>
            <a:ext cx="262521" cy="28214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7" name="Straight Arrow Connector 126">
            <a:extLst>
              <a:ext uri="{FF2B5EF4-FFF2-40B4-BE49-F238E27FC236}">
                <a16:creationId xmlns:a16="http://schemas.microsoft.com/office/drawing/2014/main" id="{4F1F4FF7-F2D3-4D4F-B1FC-A6B5C6727F99}"/>
              </a:ext>
            </a:extLst>
          </p:cNvPr>
          <p:cNvCxnSpPr>
            <a:cxnSpLocks/>
            <a:stCxn id="25" idx="3"/>
            <a:endCxn id="48" idx="1"/>
          </p:cNvCxnSpPr>
          <p:nvPr/>
        </p:nvCxnSpPr>
        <p:spPr>
          <a:xfrm flipV="1">
            <a:off x="4543938" y="3436818"/>
            <a:ext cx="829109" cy="1529"/>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8" name="Straight Arrow Connector 127">
            <a:extLst>
              <a:ext uri="{FF2B5EF4-FFF2-40B4-BE49-F238E27FC236}">
                <a16:creationId xmlns:a16="http://schemas.microsoft.com/office/drawing/2014/main" id="{B3045521-1D14-E941-B1B9-C1724462DFFE}"/>
              </a:ext>
            </a:extLst>
          </p:cNvPr>
          <p:cNvCxnSpPr>
            <a:cxnSpLocks/>
            <a:endCxn id="71" idx="1"/>
          </p:cNvCxnSpPr>
          <p:nvPr/>
        </p:nvCxnSpPr>
        <p:spPr>
          <a:xfrm flipV="1">
            <a:off x="4543938" y="4554114"/>
            <a:ext cx="824430" cy="965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0" name="Straight Arrow Connector 129">
            <a:extLst>
              <a:ext uri="{FF2B5EF4-FFF2-40B4-BE49-F238E27FC236}">
                <a16:creationId xmlns:a16="http://schemas.microsoft.com/office/drawing/2014/main" id="{EAE7339C-5E90-934E-8C51-B5CA2CFA9016}"/>
              </a:ext>
            </a:extLst>
          </p:cNvPr>
          <p:cNvCxnSpPr>
            <a:cxnSpLocks/>
            <a:endCxn id="72" idx="1"/>
          </p:cNvCxnSpPr>
          <p:nvPr/>
        </p:nvCxnSpPr>
        <p:spPr>
          <a:xfrm>
            <a:off x="4543938" y="5121459"/>
            <a:ext cx="823930" cy="1304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1" name="Straight Arrow Connector 130">
            <a:extLst>
              <a:ext uri="{FF2B5EF4-FFF2-40B4-BE49-F238E27FC236}">
                <a16:creationId xmlns:a16="http://schemas.microsoft.com/office/drawing/2014/main" id="{5F821B6C-576D-914E-8789-412991A4D88A}"/>
              </a:ext>
            </a:extLst>
          </p:cNvPr>
          <p:cNvCxnSpPr>
            <a:cxnSpLocks/>
            <a:stCxn id="47" idx="3"/>
          </p:cNvCxnSpPr>
          <p:nvPr/>
        </p:nvCxnSpPr>
        <p:spPr>
          <a:xfrm>
            <a:off x="4543938" y="5676029"/>
            <a:ext cx="798320" cy="130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6" name="Straight Arrow Connector 135">
            <a:extLst>
              <a:ext uri="{FF2B5EF4-FFF2-40B4-BE49-F238E27FC236}">
                <a16:creationId xmlns:a16="http://schemas.microsoft.com/office/drawing/2014/main" id="{7F979DDA-90EF-2443-8F88-A3F4383BA648}"/>
              </a:ext>
            </a:extLst>
          </p:cNvPr>
          <p:cNvCxnSpPr>
            <a:cxnSpLocks/>
            <a:stCxn id="39" idx="3"/>
            <a:endCxn id="45" idx="1"/>
          </p:cNvCxnSpPr>
          <p:nvPr/>
        </p:nvCxnSpPr>
        <p:spPr>
          <a:xfrm flipV="1">
            <a:off x="4538536" y="3988836"/>
            <a:ext cx="829832" cy="967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8" name="Elbow Connector 147">
            <a:extLst>
              <a:ext uri="{FF2B5EF4-FFF2-40B4-BE49-F238E27FC236}">
                <a16:creationId xmlns:a16="http://schemas.microsoft.com/office/drawing/2014/main" id="{059CEDDF-6657-C448-ACC0-B5660E048781}"/>
              </a:ext>
            </a:extLst>
          </p:cNvPr>
          <p:cNvCxnSpPr>
            <a:cxnSpLocks/>
            <a:stCxn id="27" idx="3"/>
            <a:endCxn id="101" idx="1"/>
          </p:cNvCxnSpPr>
          <p:nvPr/>
        </p:nvCxnSpPr>
        <p:spPr>
          <a:xfrm flipV="1">
            <a:off x="4546810" y="2250474"/>
            <a:ext cx="2745284" cy="299514"/>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7" name="Elbow Connector 156">
            <a:extLst>
              <a:ext uri="{FF2B5EF4-FFF2-40B4-BE49-F238E27FC236}">
                <a16:creationId xmlns:a16="http://schemas.microsoft.com/office/drawing/2014/main" id="{ACF3CE5B-2260-4744-B414-58C2842B6C4A}"/>
              </a:ext>
            </a:extLst>
          </p:cNvPr>
          <p:cNvCxnSpPr>
            <a:cxnSpLocks/>
            <a:stCxn id="107" idx="3"/>
            <a:endCxn id="174" idx="1"/>
          </p:cNvCxnSpPr>
          <p:nvPr/>
        </p:nvCxnSpPr>
        <p:spPr>
          <a:xfrm>
            <a:off x="9450312" y="2261819"/>
            <a:ext cx="1305311" cy="463160"/>
          </a:xfrm>
          <a:prstGeom prst="bentConnector3">
            <a:avLst>
              <a:gd name="adj1" fmla="val 535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3" name="Rectangle 92">
            <a:extLst>
              <a:ext uri="{FF2B5EF4-FFF2-40B4-BE49-F238E27FC236}">
                <a16:creationId xmlns:a16="http://schemas.microsoft.com/office/drawing/2014/main" id="{E5548913-FB86-4296-9982-2BAA83B08783}"/>
              </a:ext>
            </a:extLst>
          </p:cNvPr>
          <p:cNvSpPr/>
          <p:nvPr/>
        </p:nvSpPr>
        <p:spPr>
          <a:xfrm>
            <a:off x="7613050" y="1654371"/>
            <a:ext cx="3204782" cy="253916"/>
          </a:xfrm>
          <a:prstGeom prst="rect">
            <a:avLst/>
          </a:prstGeom>
        </p:spPr>
        <p:txBody>
          <a:bodyPr wrap="square">
            <a:spAutoFit/>
          </a:bodyPr>
          <a:lstStyle/>
          <a:p>
            <a:pPr lvl="1">
              <a:buNone/>
            </a:pPr>
            <a:r>
              <a:rPr lang="en-US" altLang="zh-CN" sz="1050" b="1" kern="0" dirty="0">
                <a:solidFill>
                  <a:srgbClr val="00B050"/>
                </a:solidFill>
                <a:ea typeface="Arial Unicode MS" pitchFamily="34" charset="-128"/>
                <a:cs typeface="Arial Unicode MS" pitchFamily="34" charset="-128"/>
              </a:rPr>
              <a:t>Lookup table 2: </a:t>
            </a:r>
            <a:r>
              <a:rPr lang="zh-CN" altLang="en-US" sz="1050" b="1" kern="0" dirty="0">
                <a:solidFill>
                  <a:srgbClr val="00B050"/>
                </a:solidFill>
                <a:ea typeface="Arial Unicode MS" pitchFamily="34" charset="-128"/>
                <a:cs typeface="Arial Unicode MS" pitchFamily="34" charset="-128"/>
              </a:rPr>
              <a:t>品类 </a:t>
            </a:r>
            <a:r>
              <a:rPr lang="en-US" altLang="zh-CN" sz="1050" b="1" kern="0" dirty="0">
                <a:solidFill>
                  <a:srgbClr val="00B050"/>
                </a:solidFill>
                <a:ea typeface="Arial Unicode MS" pitchFamily="34" charset="-128"/>
                <a:cs typeface="Arial Unicode MS" pitchFamily="34" charset="-128"/>
              </a:rPr>
              <a:t>&amp; </a:t>
            </a:r>
            <a:r>
              <a:rPr lang="zh-CN" altLang="en-US" sz="1050" b="1" kern="0" dirty="0">
                <a:solidFill>
                  <a:srgbClr val="00B050"/>
                </a:solidFill>
                <a:ea typeface="Arial Unicode MS" pitchFamily="34" charset="-128"/>
                <a:cs typeface="Arial Unicode MS" pitchFamily="34" charset="-128"/>
              </a:rPr>
              <a:t>采购经理</a:t>
            </a:r>
            <a:endParaRPr lang="en-US" sz="1050" b="1" dirty="0">
              <a:solidFill>
                <a:srgbClr val="00B050"/>
              </a:solidFill>
            </a:endParaRPr>
          </a:p>
        </p:txBody>
      </p:sp>
      <p:sp>
        <p:nvSpPr>
          <p:cNvPr id="94" name="Rectangle: Rounded Corners 93">
            <a:extLst>
              <a:ext uri="{FF2B5EF4-FFF2-40B4-BE49-F238E27FC236}">
                <a16:creationId xmlns:a16="http://schemas.microsoft.com/office/drawing/2014/main" id="{F4BC5A74-A07A-4852-969D-6B0E96D96DFC}"/>
              </a:ext>
            </a:extLst>
          </p:cNvPr>
          <p:cNvSpPr/>
          <p:nvPr/>
        </p:nvSpPr>
        <p:spPr bwMode="gray">
          <a:xfrm>
            <a:off x="8575067" y="1937599"/>
            <a:ext cx="926592" cy="674795"/>
          </a:xfrm>
          <a:prstGeom prst="roundRect">
            <a:avLst/>
          </a:prstGeom>
          <a:noFill/>
          <a:ln w="28575"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5" name="Rounded Rectangle 38">
            <a:extLst>
              <a:ext uri="{FF2B5EF4-FFF2-40B4-BE49-F238E27FC236}">
                <a16:creationId xmlns:a16="http://schemas.microsoft.com/office/drawing/2014/main" id="{3D7190DE-6E79-4FD8-A717-03BE9AF3F6E9}"/>
              </a:ext>
            </a:extLst>
          </p:cNvPr>
          <p:cNvSpPr/>
          <p:nvPr/>
        </p:nvSpPr>
        <p:spPr bwMode="gray">
          <a:xfrm>
            <a:off x="3714202" y="629566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财务评估</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6" name="Rounded Rectangle 44">
            <a:extLst>
              <a:ext uri="{FF2B5EF4-FFF2-40B4-BE49-F238E27FC236}">
                <a16:creationId xmlns:a16="http://schemas.microsoft.com/office/drawing/2014/main" id="{69A01F3E-065F-4E73-965C-CD20805D079A}"/>
              </a:ext>
            </a:extLst>
          </p:cNvPr>
          <p:cNvSpPr/>
          <p:nvPr/>
        </p:nvSpPr>
        <p:spPr bwMode="gray">
          <a:xfrm>
            <a:off x="5377412" y="628599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dirty="0">
                <a:ea typeface="Arial Unicode MS" pitchFamily="34" charset="-128"/>
                <a:cs typeface="Arial Unicode MS" pitchFamily="34" charset="-128"/>
              </a:rPr>
              <a:t>财务总监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50700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206706"/>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6180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180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326029"/>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（非目录，金额≥</a:t>
            </a:r>
            <a:r>
              <a:rPr lang="en-US" altLang="zh-CN" dirty="0"/>
              <a:t>100W</a:t>
            </a:r>
            <a:r>
              <a:rPr lang="zh-CN" altLang="en-US" dirty="0"/>
              <a:t>＜</a:t>
            </a:r>
            <a:r>
              <a:rPr lang="en-US" altLang="zh-CN" dirty="0"/>
              <a:t>1000W </a:t>
            </a:r>
            <a:r>
              <a:rPr lang="zh-CN" altLang="en-US" dirty="0"/>
              <a:t>，大件物流）</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46234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5535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4900628"/>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33486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38017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514840"/>
            <a:ext cx="621070" cy="198249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488883"/>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488883"/>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4216278"/>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02019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类别团队</a:t>
            </a:r>
            <a:endParaRPr kumimoji="0" lang="en-US" sz="1000" b="0" i="0" u="none" strike="noStrike" kern="0" cap="none" spc="0" normalizeH="0" baseline="0" noProof="0" dirty="0">
              <a:ln>
                <a:noFill/>
              </a:ln>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44312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045595"/>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3415245"/>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514840"/>
            <a:ext cx="571068" cy="1181457"/>
          </a:xfrm>
          <a:prstGeom prst="bentConnector3">
            <a:avLst>
              <a:gd name="adj1" fmla="val 532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290900" y="226553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535179" y="224843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983940" y="2491031"/>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376561" y="2466194"/>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733268" y="22401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219094"/>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29149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825315"/>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1937009"/>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1910703"/>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500146"/>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183454" y="225734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149002" y="2453218"/>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547461" y="2875489"/>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2"/>
            <a:endCxn id="96" idx="1"/>
          </p:cNvCxnSpPr>
          <p:nvPr/>
        </p:nvCxnSpPr>
        <p:spPr>
          <a:xfrm rot="16200000" flipH="1">
            <a:off x="11178971" y="2657875"/>
            <a:ext cx="339476" cy="39750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149840"/>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4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65240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rgbClr val="FF0000"/>
                </a:solidFill>
                <a:latin typeface="+mn-lt"/>
              </a:rPr>
              <a:t>部门负责人</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52"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26514" y="6239168"/>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FF0000"/>
                </a:solidFill>
                <a:effectLst/>
                <a:uLnTx/>
                <a:uFillTx/>
                <a:latin typeface="+mn-lt"/>
              </a:rPr>
              <a:t>供应链财务总监</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55" name="Decision 98">
            <a:extLst>
              <a:ext uri="{FF2B5EF4-FFF2-40B4-BE49-F238E27FC236}">
                <a16:creationId xmlns:a16="http://schemas.microsoft.com/office/drawing/2014/main" id="{44E743FB-14FA-014B-9F12-25046B34A3EB}"/>
              </a:ext>
            </a:extLst>
          </p:cNvPr>
          <p:cNvSpPr/>
          <p:nvPr/>
        </p:nvSpPr>
        <p:spPr bwMode="gray">
          <a:xfrm>
            <a:off x="5929505" y="4952482"/>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74" name="Decision 98">
            <a:extLst>
              <a:ext uri="{FF2B5EF4-FFF2-40B4-BE49-F238E27FC236}">
                <a16:creationId xmlns:a16="http://schemas.microsoft.com/office/drawing/2014/main" id="{44E743FB-14FA-014B-9F12-25046B34A3EB}"/>
              </a:ext>
            </a:extLst>
          </p:cNvPr>
          <p:cNvSpPr/>
          <p:nvPr/>
        </p:nvSpPr>
        <p:spPr bwMode="gray">
          <a:xfrm>
            <a:off x="7357025" y="5622201"/>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75" name="Decision 98">
            <a:extLst>
              <a:ext uri="{FF2B5EF4-FFF2-40B4-BE49-F238E27FC236}">
                <a16:creationId xmlns:a16="http://schemas.microsoft.com/office/drawing/2014/main" id="{44E743FB-14FA-014B-9F12-25046B34A3EB}"/>
              </a:ext>
            </a:extLst>
          </p:cNvPr>
          <p:cNvSpPr/>
          <p:nvPr/>
        </p:nvSpPr>
        <p:spPr bwMode="gray">
          <a:xfrm>
            <a:off x="7348994" y="6273831"/>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7" name="Elbow Connector 66">
            <a:extLst>
              <a:ext uri="{FF2B5EF4-FFF2-40B4-BE49-F238E27FC236}">
                <a16:creationId xmlns:a16="http://schemas.microsoft.com/office/drawing/2014/main" id="{95D0BE89-FE83-1742-BD3C-A68E65CCDA65}"/>
              </a:ext>
            </a:extLst>
          </p:cNvPr>
          <p:cNvCxnSpPr>
            <a:cxnSpLocks/>
            <a:stCxn id="63" idx="3"/>
            <a:endCxn id="55" idx="1"/>
          </p:cNvCxnSpPr>
          <p:nvPr/>
        </p:nvCxnSpPr>
        <p:spPr>
          <a:xfrm>
            <a:off x="5281459" y="2514840"/>
            <a:ext cx="648046" cy="2718694"/>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9" name="Elbow Connector 55">
            <a:extLst>
              <a:ext uri="{FF2B5EF4-FFF2-40B4-BE49-F238E27FC236}">
                <a16:creationId xmlns:a16="http://schemas.microsoft.com/office/drawing/2014/main" id="{5BDE4552-62EA-854C-9D1B-F137E540BD91}"/>
              </a:ext>
            </a:extLst>
          </p:cNvPr>
          <p:cNvCxnSpPr>
            <a:cxnSpLocks/>
            <a:stCxn id="45" idx="3"/>
            <a:endCxn id="74" idx="1"/>
          </p:cNvCxnSpPr>
          <p:nvPr/>
        </p:nvCxnSpPr>
        <p:spPr>
          <a:xfrm>
            <a:off x="6762002" y="4497330"/>
            <a:ext cx="595023" cy="140592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0" name="Elbow Connector 55">
            <a:extLst>
              <a:ext uri="{FF2B5EF4-FFF2-40B4-BE49-F238E27FC236}">
                <a16:creationId xmlns:a16="http://schemas.microsoft.com/office/drawing/2014/main" id="{5BDE4552-62EA-854C-9D1B-F137E540BD91}"/>
              </a:ext>
            </a:extLst>
          </p:cNvPr>
          <p:cNvCxnSpPr>
            <a:cxnSpLocks/>
            <a:stCxn id="45" idx="3"/>
            <a:endCxn id="75" idx="1"/>
          </p:cNvCxnSpPr>
          <p:nvPr/>
        </p:nvCxnSpPr>
        <p:spPr>
          <a:xfrm>
            <a:off x="6762002" y="4497330"/>
            <a:ext cx="586992" cy="205755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9" name="Elbow Connector 55">
            <a:extLst>
              <a:ext uri="{FF2B5EF4-FFF2-40B4-BE49-F238E27FC236}">
                <a16:creationId xmlns:a16="http://schemas.microsoft.com/office/drawing/2014/main" id="{5BDE4552-62EA-854C-9D1B-F137E540BD91}"/>
              </a:ext>
            </a:extLst>
          </p:cNvPr>
          <p:cNvCxnSpPr>
            <a:cxnSpLocks/>
            <a:stCxn id="74" idx="3"/>
            <a:endCxn id="76" idx="2"/>
          </p:cNvCxnSpPr>
          <p:nvPr/>
        </p:nvCxnSpPr>
        <p:spPr>
          <a:xfrm flipH="1" flipV="1">
            <a:off x="7600143" y="2704042"/>
            <a:ext cx="616355" cy="3199211"/>
          </a:xfrm>
          <a:prstGeom prst="bentConnector4">
            <a:avLst>
              <a:gd name="adj1" fmla="val -37089"/>
              <a:gd name="adj2" fmla="val 68684"/>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8" name="Elbow Connector 55">
            <a:extLst>
              <a:ext uri="{FF2B5EF4-FFF2-40B4-BE49-F238E27FC236}">
                <a16:creationId xmlns:a16="http://schemas.microsoft.com/office/drawing/2014/main" id="{5BDE4552-62EA-854C-9D1B-F137E540BD91}"/>
              </a:ext>
            </a:extLst>
          </p:cNvPr>
          <p:cNvCxnSpPr>
            <a:cxnSpLocks/>
            <a:stCxn id="75" idx="3"/>
            <a:endCxn id="76" idx="2"/>
          </p:cNvCxnSpPr>
          <p:nvPr/>
        </p:nvCxnSpPr>
        <p:spPr>
          <a:xfrm flipH="1" flipV="1">
            <a:off x="7600143" y="2704042"/>
            <a:ext cx="608324" cy="3850841"/>
          </a:xfrm>
          <a:prstGeom prst="bentConnector4">
            <a:avLst>
              <a:gd name="adj1" fmla="val -37579"/>
              <a:gd name="adj2" fmla="val 7407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9" name="Elbow Connector 55">
            <a:extLst>
              <a:ext uri="{FF2B5EF4-FFF2-40B4-BE49-F238E27FC236}">
                <a16:creationId xmlns:a16="http://schemas.microsoft.com/office/drawing/2014/main" id="{5BDE4552-62EA-854C-9D1B-F137E540BD91}"/>
              </a:ext>
            </a:extLst>
          </p:cNvPr>
          <p:cNvCxnSpPr>
            <a:cxnSpLocks/>
            <a:stCxn id="55" idx="3"/>
            <a:endCxn id="75" idx="1"/>
          </p:cNvCxnSpPr>
          <p:nvPr/>
        </p:nvCxnSpPr>
        <p:spPr>
          <a:xfrm>
            <a:off x="6788978" y="5233534"/>
            <a:ext cx="560016" cy="1321349"/>
          </a:xfrm>
          <a:prstGeom prst="bentConnector3">
            <a:avLst>
              <a:gd name="adj1" fmla="val 4744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9" name="Elbow Connector 55">
            <a:extLst>
              <a:ext uri="{FF2B5EF4-FFF2-40B4-BE49-F238E27FC236}">
                <a16:creationId xmlns:a16="http://schemas.microsoft.com/office/drawing/2014/main" id="{5BDE4552-62EA-854C-9D1B-F137E540BD91}"/>
              </a:ext>
            </a:extLst>
          </p:cNvPr>
          <p:cNvCxnSpPr>
            <a:cxnSpLocks/>
            <a:stCxn id="66" idx="3"/>
            <a:endCxn id="74" idx="1"/>
          </p:cNvCxnSpPr>
          <p:nvPr/>
        </p:nvCxnSpPr>
        <p:spPr>
          <a:xfrm>
            <a:off x="6712000" y="3696297"/>
            <a:ext cx="645025" cy="2206956"/>
          </a:xfrm>
          <a:prstGeom prst="bentConnector3">
            <a:avLst>
              <a:gd name="adj1" fmla="val 5443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03021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15849" y="200553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27036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27036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281" name="Title 280"/>
          <p:cNvSpPr>
            <a:spLocks noGrp="1"/>
          </p:cNvSpPr>
          <p:nvPr>
            <p:ph type="title"/>
          </p:nvPr>
        </p:nvSpPr>
        <p:spPr/>
        <p:txBody>
          <a:bodyPr/>
          <a:lstStyle/>
          <a:p>
            <a:r>
              <a:rPr lang="ja-JP" altLang="en-US" dirty="0"/>
              <a:t>合同管理</a:t>
            </a:r>
            <a:r>
              <a:rPr lang="zh-CN" altLang="en-US" dirty="0"/>
              <a:t>  （非目录，金额≥</a:t>
            </a:r>
            <a:r>
              <a:rPr lang="en-US" altLang="zh-CN" dirty="0"/>
              <a:t>300W</a:t>
            </a:r>
            <a:r>
              <a:rPr lang="zh-CN" altLang="en-US" dirty="0"/>
              <a:t>，非大件物流）</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33432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472096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4099956"/>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28366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355721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386824"/>
            <a:ext cx="621070" cy="1415562"/>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360867"/>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360867"/>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87619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dirty="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86461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3521334"/>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412408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类别团队</a:t>
            </a:r>
            <a:endParaRPr kumimoji="0" lang="en-US" sz="1000" b="0" i="0" u="none" strike="noStrike" kern="0" cap="none" spc="0" normalizeH="0" baseline="0" noProof="0" dirty="0">
              <a:ln>
                <a:noFill/>
              </a:ln>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291906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347866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2921469"/>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386824"/>
            <a:ext cx="571068" cy="81569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290900"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535179" y="212042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983940" y="2363015"/>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376561" y="2338178"/>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733268" y="211217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091078"/>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16347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697299"/>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1808993"/>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1782687"/>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372130"/>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183454" y="212933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149002" y="2325202"/>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401157" y="1484900"/>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2"/>
            <a:endCxn id="96" idx="2"/>
          </p:cNvCxnSpPr>
          <p:nvPr/>
        </p:nvCxnSpPr>
        <p:spPr>
          <a:xfrm rot="5400000" flipH="1" flipV="1">
            <a:off x="11034106" y="1902503"/>
            <a:ext cx="772221" cy="540520"/>
          </a:xfrm>
          <a:prstGeom prst="bentConnector3">
            <a:avLst>
              <a:gd name="adj1" fmla="val -296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532859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4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481115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latin typeface="+mn-lt"/>
              </a:rPr>
              <a:t>部门负责人</a:t>
            </a:r>
            <a:endParaRPr kumimoji="0" lang="en-US" sz="1000" b="0" i="0" u="none" strike="noStrike" kern="0" cap="none" spc="0" normalizeH="0" baseline="0" noProof="0" dirty="0">
              <a:ln>
                <a:noFill/>
              </a:ln>
              <a:effectLst/>
              <a:uLnTx/>
              <a:uFillTx/>
              <a:latin typeface="+mn-lt"/>
            </a:endParaRPr>
          </a:p>
        </p:txBody>
      </p:sp>
      <p:sp>
        <p:nvSpPr>
          <p:cNvPr id="52"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536705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供应链财务总监</a:t>
            </a:r>
            <a:endParaRPr kumimoji="0" lang="en-US" sz="1000" b="0" i="0" u="none" strike="noStrike" kern="0" cap="none" spc="0" normalizeH="0" baseline="0" noProof="0" dirty="0">
              <a:ln>
                <a:noFill/>
              </a:ln>
              <a:effectLst/>
              <a:uLnTx/>
              <a:uFillTx/>
              <a:latin typeface="+mn-lt"/>
            </a:endParaRPr>
          </a:p>
        </p:txBody>
      </p:sp>
      <p:sp>
        <p:nvSpPr>
          <p:cNvPr id="55" name="Decision 98">
            <a:extLst>
              <a:ext uri="{FF2B5EF4-FFF2-40B4-BE49-F238E27FC236}">
                <a16:creationId xmlns:a16="http://schemas.microsoft.com/office/drawing/2014/main" id="{44E743FB-14FA-014B-9F12-25046B34A3EB}"/>
              </a:ext>
            </a:extLst>
          </p:cNvPr>
          <p:cNvSpPr/>
          <p:nvPr/>
        </p:nvSpPr>
        <p:spPr bwMode="gray">
          <a:xfrm>
            <a:off x="5911217" y="4123234"/>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74" name="Decision 98">
            <a:extLst>
              <a:ext uri="{FF2B5EF4-FFF2-40B4-BE49-F238E27FC236}">
                <a16:creationId xmlns:a16="http://schemas.microsoft.com/office/drawing/2014/main" id="{44E743FB-14FA-014B-9F12-25046B34A3EB}"/>
              </a:ext>
            </a:extLst>
          </p:cNvPr>
          <p:cNvSpPr/>
          <p:nvPr/>
        </p:nvSpPr>
        <p:spPr bwMode="gray">
          <a:xfrm>
            <a:off x="7338737" y="4713513"/>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75" name="Decision 98">
            <a:extLst>
              <a:ext uri="{FF2B5EF4-FFF2-40B4-BE49-F238E27FC236}">
                <a16:creationId xmlns:a16="http://schemas.microsoft.com/office/drawing/2014/main" id="{44E743FB-14FA-014B-9F12-25046B34A3EB}"/>
              </a:ext>
            </a:extLst>
          </p:cNvPr>
          <p:cNvSpPr/>
          <p:nvPr/>
        </p:nvSpPr>
        <p:spPr bwMode="gray">
          <a:xfrm>
            <a:off x="7348994" y="5310279"/>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7" name="Elbow Connector 66">
            <a:extLst>
              <a:ext uri="{FF2B5EF4-FFF2-40B4-BE49-F238E27FC236}">
                <a16:creationId xmlns:a16="http://schemas.microsoft.com/office/drawing/2014/main" id="{95D0BE89-FE83-1742-BD3C-A68E65CCDA65}"/>
              </a:ext>
            </a:extLst>
          </p:cNvPr>
          <p:cNvCxnSpPr>
            <a:cxnSpLocks/>
            <a:stCxn id="63" idx="3"/>
            <a:endCxn id="55" idx="1"/>
          </p:cNvCxnSpPr>
          <p:nvPr/>
        </p:nvCxnSpPr>
        <p:spPr>
          <a:xfrm>
            <a:off x="5281459" y="2386824"/>
            <a:ext cx="629758" cy="2017462"/>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9" name="Elbow Connector 55">
            <a:extLst>
              <a:ext uri="{FF2B5EF4-FFF2-40B4-BE49-F238E27FC236}">
                <a16:creationId xmlns:a16="http://schemas.microsoft.com/office/drawing/2014/main" id="{5BDE4552-62EA-854C-9D1B-F137E540BD91}"/>
              </a:ext>
            </a:extLst>
          </p:cNvPr>
          <p:cNvCxnSpPr>
            <a:cxnSpLocks/>
            <a:stCxn id="45" idx="3"/>
            <a:endCxn id="74" idx="1"/>
          </p:cNvCxnSpPr>
          <p:nvPr/>
        </p:nvCxnSpPr>
        <p:spPr>
          <a:xfrm>
            <a:off x="6762002" y="3802386"/>
            <a:ext cx="576735" cy="119217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0" name="Elbow Connector 55">
            <a:extLst>
              <a:ext uri="{FF2B5EF4-FFF2-40B4-BE49-F238E27FC236}">
                <a16:creationId xmlns:a16="http://schemas.microsoft.com/office/drawing/2014/main" id="{5BDE4552-62EA-854C-9D1B-F137E540BD91}"/>
              </a:ext>
            </a:extLst>
          </p:cNvPr>
          <p:cNvCxnSpPr>
            <a:cxnSpLocks/>
            <a:stCxn id="45" idx="3"/>
            <a:endCxn id="75" idx="1"/>
          </p:cNvCxnSpPr>
          <p:nvPr/>
        </p:nvCxnSpPr>
        <p:spPr>
          <a:xfrm>
            <a:off x="6762002" y="3802386"/>
            <a:ext cx="586992" cy="178894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1" name="Elbow Connector 55">
            <a:extLst>
              <a:ext uri="{FF2B5EF4-FFF2-40B4-BE49-F238E27FC236}">
                <a16:creationId xmlns:a16="http://schemas.microsoft.com/office/drawing/2014/main" id="{5BDE4552-62EA-854C-9D1B-F137E540BD91}"/>
              </a:ext>
            </a:extLst>
          </p:cNvPr>
          <p:cNvCxnSpPr>
            <a:cxnSpLocks/>
            <a:stCxn id="66" idx="3"/>
            <a:endCxn id="75" idx="1"/>
          </p:cNvCxnSpPr>
          <p:nvPr/>
        </p:nvCxnSpPr>
        <p:spPr>
          <a:xfrm>
            <a:off x="6712000" y="3202521"/>
            <a:ext cx="636994" cy="2388810"/>
          </a:xfrm>
          <a:prstGeom prst="bentConnector3">
            <a:avLst>
              <a:gd name="adj1" fmla="val 5224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6" name="Elbow Connector 55">
            <a:extLst>
              <a:ext uri="{FF2B5EF4-FFF2-40B4-BE49-F238E27FC236}">
                <a16:creationId xmlns:a16="http://schemas.microsoft.com/office/drawing/2014/main" id="{5BDE4552-62EA-854C-9D1B-F137E540BD91}"/>
              </a:ext>
            </a:extLst>
          </p:cNvPr>
          <p:cNvCxnSpPr>
            <a:cxnSpLocks/>
            <a:stCxn id="55" idx="3"/>
            <a:endCxn id="75" idx="1"/>
          </p:cNvCxnSpPr>
          <p:nvPr/>
        </p:nvCxnSpPr>
        <p:spPr>
          <a:xfrm>
            <a:off x="6770690" y="4404286"/>
            <a:ext cx="578304" cy="118704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9" name="Elbow Connector 55">
            <a:extLst>
              <a:ext uri="{FF2B5EF4-FFF2-40B4-BE49-F238E27FC236}">
                <a16:creationId xmlns:a16="http://schemas.microsoft.com/office/drawing/2014/main" id="{5BDE4552-62EA-854C-9D1B-F137E540BD91}"/>
              </a:ext>
            </a:extLst>
          </p:cNvPr>
          <p:cNvCxnSpPr>
            <a:cxnSpLocks/>
            <a:stCxn id="74" idx="3"/>
            <a:endCxn id="90" idx="1"/>
          </p:cNvCxnSpPr>
          <p:nvPr/>
        </p:nvCxnSpPr>
        <p:spPr>
          <a:xfrm>
            <a:off x="8198210" y="4994565"/>
            <a:ext cx="340962" cy="16527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8" name="Elbow Connector 55">
            <a:extLst>
              <a:ext uri="{FF2B5EF4-FFF2-40B4-BE49-F238E27FC236}">
                <a16:creationId xmlns:a16="http://schemas.microsoft.com/office/drawing/2014/main" id="{5BDE4552-62EA-854C-9D1B-F137E540BD91}"/>
              </a:ext>
            </a:extLst>
          </p:cNvPr>
          <p:cNvCxnSpPr>
            <a:cxnSpLocks/>
            <a:stCxn id="75" idx="3"/>
            <a:endCxn id="88" idx="1"/>
          </p:cNvCxnSpPr>
          <p:nvPr/>
        </p:nvCxnSpPr>
        <p:spPr>
          <a:xfrm>
            <a:off x="8208467" y="5591331"/>
            <a:ext cx="334736" cy="45919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1"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585794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rgbClr val="FF0000"/>
                </a:solidFill>
                <a:latin typeface="+mn-lt"/>
              </a:rPr>
              <a:t>体系负责人</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7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638769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FF0000"/>
                </a:solidFill>
                <a:effectLst/>
                <a:uLnTx/>
                <a:uFillTx/>
                <a:latin typeface="+mn-lt"/>
              </a:rPr>
              <a:t>GPO</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82" name="Line 6">
            <a:extLst>
              <a:ext uri="{FF2B5EF4-FFF2-40B4-BE49-F238E27FC236}">
                <a16:creationId xmlns:a16="http://schemas.microsoft.com/office/drawing/2014/main" id="{5806EAA5-A9AD-934A-977E-99C0A1FF4B3F}"/>
              </a:ext>
            </a:extLst>
          </p:cNvPr>
          <p:cNvSpPr>
            <a:spLocks noChangeShapeType="1"/>
          </p:cNvSpPr>
          <p:nvPr/>
        </p:nvSpPr>
        <p:spPr bwMode="gray">
          <a:xfrm>
            <a:off x="215849" y="634234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87" name="Line 6">
            <a:extLst>
              <a:ext uri="{FF2B5EF4-FFF2-40B4-BE49-F238E27FC236}">
                <a16:creationId xmlns:a16="http://schemas.microsoft.com/office/drawing/2014/main" id="{5806EAA5-A9AD-934A-977E-99C0A1FF4B3F}"/>
              </a:ext>
            </a:extLst>
          </p:cNvPr>
          <p:cNvSpPr>
            <a:spLocks noChangeShapeType="1"/>
          </p:cNvSpPr>
          <p:nvPr/>
        </p:nvSpPr>
        <p:spPr bwMode="gray">
          <a:xfrm>
            <a:off x="320407" y="5825366"/>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88" name="Decision 98">
            <a:extLst>
              <a:ext uri="{FF2B5EF4-FFF2-40B4-BE49-F238E27FC236}">
                <a16:creationId xmlns:a16="http://schemas.microsoft.com/office/drawing/2014/main" id="{44E743FB-14FA-014B-9F12-25046B34A3EB}"/>
              </a:ext>
            </a:extLst>
          </p:cNvPr>
          <p:cNvSpPr/>
          <p:nvPr/>
        </p:nvSpPr>
        <p:spPr bwMode="gray">
          <a:xfrm>
            <a:off x="8543203" y="5769472"/>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90" name="Decision 98">
            <a:extLst>
              <a:ext uri="{FF2B5EF4-FFF2-40B4-BE49-F238E27FC236}">
                <a16:creationId xmlns:a16="http://schemas.microsoft.com/office/drawing/2014/main" id="{44E743FB-14FA-014B-9F12-25046B34A3EB}"/>
              </a:ext>
            </a:extLst>
          </p:cNvPr>
          <p:cNvSpPr/>
          <p:nvPr/>
        </p:nvSpPr>
        <p:spPr bwMode="gray">
          <a:xfrm>
            <a:off x="8539172" y="6366238"/>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91" name="Elbow Connector 55">
            <a:extLst>
              <a:ext uri="{FF2B5EF4-FFF2-40B4-BE49-F238E27FC236}">
                <a16:creationId xmlns:a16="http://schemas.microsoft.com/office/drawing/2014/main" id="{5BDE4552-62EA-854C-9D1B-F137E540BD91}"/>
              </a:ext>
            </a:extLst>
          </p:cNvPr>
          <p:cNvCxnSpPr>
            <a:cxnSpLocks/>
            <a:stCxn id="74" idx="3"/>
            <a:endCxn id="88" idx="1"/>
          </p:cNvCxnSpPr>
          <p:nvPr/>
        </p:nvCxnSpPr>
        <p:spPr>
          <a:xfrm>
            <a:off x="8198210" y="4994565"/>
            <a:ext cx="344993" cy="1055959"/>
          </a:xfrm>
          <a:prstGeom prst="bentConnector3">
            <a:avLst>
              <a:gd name="adj1" fmla="val 5000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2" name="Elbow Connector 55">
            <a:extLst>
              <a:ext uri="{FF2B5EF4-FFF2-40B4-BE49-F238E27FC236}">
                <a16:creationId xmlns:a16="http://schemas.microsoft.com/office/drawing/2014/main" id="{5BDE4552-62EA-854C-9D1B-F137E540BD91}"/>
              </a:ext>
            </a:extLst>
          </p:cNvPr>
          <p:cNvCxnSpPr>
            <a:cxnSpLocks/>
            <a:stCxn id="88" idx="3"/>
            <a:endCxn id="76" idx="2"/>
          </p:cNvCxnSpPr>
          <p:nvPr/>
        </p:nvCxnSpPr>
        <p:spPr>
          <a:xfrm flipH="1" flipV="1">
            <a:off x="7600143" y="2576026"/>
            <a:ext cx="1802533" cy="3474498"/>
          </a:xfrm>
          <a:prstGeom prst="bentConnector4">
            <a:avLst>
              <a:gd name="adj1" fmla="val -12682"/>
              <a:gd name="adj2" fmla="val 81595"/>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3" name="Elbow Connector 55">
            <a:extLst>
              <a:ext uri="{FF2B5EF4-FFF2-40B4-BE49-F238E27FC236}">
                <a16:creationId xmlns:a16="http://schemas.microsoft.com/office/drawing/2014/main" id="{5BDE4552-62EA-854C-9D1B-F137E540BD91}"/>
              </a:ext>
            </a:extLst>
          </p:cNvPr>
          <p:cNvCxnSpPr>
            <a:cxnSpLocks/>
            <a:stCxn id="90" idx="3"/>
            <a:endCxn id="76" idx="2"/>
          </p:cNvCxnSpPr>
          <p:nvPr/>
        </p:nvCxnSpPr>
        <p:spPr>
          <a:xfrm flipH="1" flipV="1">
            <a:off x="7600143" y="2576026"/>
            <a:ext cx="1798502" cy="4071264"/>
          </a:xfrm>
          <a:prstGeom prst="bentConnector4">
            <a:avLst>
              <a:gd name="adj1" fmla="val -12711"/>
              <a:gd name="adj2" fmla="val 84685"/>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0019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15849" y="200553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27036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27036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281" name="Title 280"/>
          <p:cNvSpPr>
            <a:spLocks noGrp="1"/>
          </p:cNvSpPr>
          <p:nvPr>
            <p:ph type="title"/>
          </p:nvPr>
        </p:nvSpPr>
        <p:spPr/>
        <p:txBody>
          <a:bodyPr/>
          <a:lstStyle/>
          <a:p>
            <a:r>
              <a:rPr lang="ja-JP" altLang="en-US" dirty="0"/>
              <a:t>合同管理</a:t>
            </a:r>
            <a:r>
              <a:rPr lang="zh-CN" altLang="en-US" dirty="0"/>
              <a:t>  （非目录，金额≥</a:t>
            </a:r>
            <a:r>
              <a:rPr lang="en-US" altLang="zh-CN" dirty="0"/>
              <a:t>1000W</a:t>
            </a:r>
            <a:r>
              <a:rPr lang="zh-CN" altLang="en-US" dirty="0"/>
              <a:t>，大件物流）</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33432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472096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4099956"/>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28366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355721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386824"/>
            <a:ext cx="621070" cy="1415562"/>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360867"/>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360867"/>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87619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dirty="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86461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3521334"/>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412408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类别团队</a:t>
            </a:r>
            <a:endParaRPr kumimoji="0" lang="en-US" sz="1000" b="0" i="0" u="none" strike="noStrike" kern="0" cap="none" spc="0" normalizeH="0" baseline="0" noProof="0" dirty="0">
              <a:ln>
                <a:noFill/>
              </a:ln>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2919060"/>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347866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2921469"/>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386824"/>
            <a:ext cx="571068" cy="81569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290900" y="213751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535179" y="212042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983940" y="2363015"/>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376561" y="2338178"/>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733268" y="211217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091078"/>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16347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697299"/>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1808993"/>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1782687"/>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372130"/>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183454" y="212933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149002" y="2325202"/>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401157" y="1484900"/>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2"/>
            <a:endCxn id="96" idx="2"/>
          </p:cNvCxnSpPr>
          <p:nvPr/>
        </p:nvCxnSpPr>
        <p:spPr>
          <a:xfrm rot="5400000" flipH="1" flipV="1">
            <a:off x="11034106" y="1902503"/>
            <a:ext cx="772221" cy="540520"/>
          </a:xfrm>
          <a:prstGeom prst="bentConnector3">
            <a:avLst>
              <a:gd name="adj1" fmla="val -296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532859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4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481115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latin typeface="+mn-lt"/>
              </a:rPr>
              <a:t>部门负责人</a:t>
            </a:r>
            <a:endParaRPr kumimoji="0" lang="en-US" sz="1000" b="0" i="0" u="none" strike="noStrike" kern="0" cap="none" spc="0" normalizeH="0" baseline="0" noProof="0" dirty="0">
              <a:ln>
                <a:noFill/>
              </a:ln>
              <a:effectLst/>
              <a:uLnTx/>
              <a:uFillTx/>
              <a:latin typeface="+mn-lt"/>
            </a:endParaRPr>
          </a:p>
        </p:txBody>
      </p:sp>
      <p:sp>
        <p:nvSpPr>
          <p:cNvPr id="52"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536705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供应链财务总监</a:t>
            </a:r>
            <a:endParaRPr kumimoji="0" lang="en-US" sz="1000" b="0" i="0" u="none" strike="noStrike" kern="0" cap="none" spc="0" normalizeH="0" baseline="0" noProof="0" dirty="0">
              <a:ln>
                <a:noFill/>
              </a:ln>
              <a:effectLst/>
              <a:uLnTx/>
              <a:uFillTx/>
              <a:latin typeface="+mn-lt"/>
            </a:endParaRPr>
          </a:p>
        </p:txBody>
      </p:sp>
      <p:sp>
        <p:nvSpPr>
          <p:cNvPr id="55" name="Decision 98">
            <a:extLst>
              <a:ext uri="{FF2B5EF4-FFF2-40B4-BE49-F238E27FC236}">
                <a16:creationId xmlns:a16="http://schemas.microsoft.com/office/drawing/2014/main" id="{44E743FB-14FA-014B-9F12-25046B34A3EB}"/>
              </a:ext>
            </a:extLst>
          </p:cNvPr>
          <p:cNvSpPr/>
          <p:nvPr/>
        </p:nvSpPr>
        <p:spPr bwMode="gray">
          <a:xfrm>
            <a:off x="5911217" y="4123234"/>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74" name="Decision 98">
            <a:extLst>
              <a:ext uri="{FF2B5EF4-FFF2-40B4-BE49-F238E27FC236}">
                <a16:creationId xmlns:a16="http://schemas.microsoft.com/office/drawing/2014/main" id="{44E743FB-14FA-014B-9F12-25046B34A3EB}"/>
              </a:ext>
            </a:extLst>
          </p:cNvPr>
          <p:cNvSpPr/>
          <p:nvPr/>
        </p:nvSpPr>
        <p:spPr bwMode="gray">
          <a:xfrm>
            <a:off x="7338737" y="4713513"/>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75" name="Decision 98">
            <a:extLst>
              <a:ext uri="{FF2B5EF4-FFF2-40B4-BE49-F238E27FC236}">
                <a16:creationId xmlns:a16="http://schemas.microsoft.com/office/drawing/2014/main" id="{44E743FB-14FA-014B-9F12-25046B34A3EB}"/>
              </a:ext>
            </a:extLst>
          </p:cNvPr>
          <p:cNvSpPr/>
          <p:nvPr/>
        </p:nvSpPr>
        <p:spPr bwMode="gray">
          <a:xfrm>
            <a:off x="7348994" y="5310279"/>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7" name="Elbow Connector 66">
            <a:extLst>
              <a:ext uri="{FF2B5EF4-FFF2-40B4-BE49-F238E27FC236}">
                <a16:creationId xmlns:a16="http://schemas.microsoft.com/office/drawing/2014/main" id="{95D0BE89-FE83-1742-BD3C-A68E65CCDA65}"/>
              </a:ext>
            </a:extLst>
          </p:cNvPr>
          <p:cNvCxnSpPr>
            <a:cxnSpLocks/>
            <a:stCxn id="63" idx="3"/>
            <a:endCxn id="55" idx="1"/>
          </p:cNvCxnSpPr>
          <p:nvPr/>
        </p:nvCxnSpPr>
        <p:spPr>
          <a:xfrm>
            <a:off x="5281459" y="2386824"/>
            <a:ext cx="629758" cy="2017462"/>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9" name="Elbow Connector 55">
            <a:extLst>
              <a:ext uri="{FF2B5EF4-FFF2-40B4-BE49-F238E27FC236}">
                <a16:creationId xmlns:a16="http://schemas.microsoft.com/office/drawing/2014/main" id="{5BDE4552-62EA-854C-9D1B-F137E540BD91}"/>
              </a:ext>
            </a:extLst>
          </p:cNvPr>
          <p:cNvCxnSpPr>
            <a:cxnSpLocks/>
            <a:stCxn id="45" idx="3"/>
            <a:endCxn id="74" idx="1"/>
          </p:cNvCxnSpPr>
          <p:nvPr/>
        </p:nvCxnSpPr>
        <p:spPr>
          <a:xfrm>
            <a:off x="6762002" y="3802386"/>
            <a:ext cx="576735" cy="119217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0" name="Elbow Connector 55">
            <a:extLst>
              <a:ext uri="{FF2B5EF4-FFF2-40B4-BE49-F238E27FC236}">
                <a16:creationId xmlns:a16="http://schemas.microsoft.com/office/drawing/2014/main" id="{5BDE4552-62EA-854C-9D1B-F137E540BD91}"/>
              </a:ext>
            </a:extLst>
          </p:cNvPr>
          <p:cNvCxnSpPr>
            <a:cxnSpLocks/>
            <a:stCxn id="45" idx="3"/>
            <a:endCxn id="75" idx="1"/>
          </p:cNvCxnSpPr>
          <p:nvPr/>
        </p:nvCxnSpPr>
        <p:spPr>
          <a:xfrm>
            <a:off x="6762002" y="3802386"/>
            <a:ext cx="586992" cy="178894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1" name="Elbow Connector 55">
            <a:extLst>
              <a:ext uri="{FF2B5EF4-FFF2-40B4-BE49-F238E27FC236}">
                <a16:creationId xmlns:a16="http://schemas.microsoft.com/office/drawing/2014/main" id="{5BDE4552-62EA-854C-9D1B-F137E540BD91}"/>
              </a:ext>
            </a:extLst>
          </p:cNvPr>
          <p:cNvCxnSpPr>
            <a:cxnSpLocks/>
            <a:stCxn id="66" idx="3"/>
            <a:endCxn id="75" idx="1"/>
          </p:cNvCxnSpPr>
          <p:nvPr/>
        </p:nvCxnSpPr>
        <p:spPr>
          <a:xfrm>
            <a:off x="6712000" y="3202521"/>
            <a:ext cx="636994" cy="2388810"/>
          </a:xfrm>
          <a:prstGeom prst="bentConnector3">
            <a:avLst>
              <a:gd name="adj1" fmla="val 5224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6" name="Elbow Connector 55">
            <a:extLst>
              <a:ext uri="{FF2B5EF4-FFF2-40B4-BE49-F238E27FC236}">
                <a16:creationId xmlns:a16="http://schemas.microsoft.com/office/drawing/2014/main" id="{5BDE4552-62EA-854C-9D1B-F137E540BD91}"/>
              </a:ext>
            </a:extLst>
          </p:cNvPr>
          <p:cNvCxnSpPr>
            <a:cxnSpLocks/>
            <a:stCxn id="55" idx="3"/>
            <a:endCxn id="75" idx="1"/>
          </p:cNvCxnSpPr>
          <p:nvPr/>
        </p:nvCxnSpPr>
        <p:spPr>
          <a:xfrm>
            <a:off x="6770690" y="4404286"/>
            <a:ext cx="578304" cy="118704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9" name="Elbow Connector 55">
            <a:extLst>
              <a:ext uri="{FF2B5EF4-FFF2-40B4-BE49-F238E27FC236}">
                <a16:creationId xmlns:a16="http://schemas.microsoft.com/office/drawing/2014/main" id="{5BDE4552-62EA-854C-9D1B-F137E540BD91}"/>
              </a:ext>
            </a:extLst>
          </p:cNvPr>
          <p:cNvCxnSpPr>
            <a:cxnSpLocks/>
            <a:stCxn id="74" idx="3"/>
            <a:endCxn id="90" idx="1"/>
          </p:cNvCxnSpPr>
          <p:nvPr/>
        </p:nvCxnSpPr>
        <p:spPr>
          <a:xfrm>
            <a:off x="8198210" y="4994565"/>
            <a:ext cx="340962" cy="16527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8" name="Elbow Connector 55">
            <a:extLst>
              <a:ext uri="{FF2B5EF4-FFF2-40B4-BE49-F238E27FC236}">
                <a16:creationId xmlns:a16="http://schemas.microsoft.com/office/drawing/2014/main" id="{5BDE4552-62EA-854C-9D1B-F137E540BD91}"/>
              </a:ext>
            </a:extLst>
          </p:cNvPr>
          <p:cNvCxnSpPr>
            <a:cxnSpLocks/>
            <a:stCxn id="75" idx="3"/>
            <a:endCxn id="88" idx="1"/>
          </p:cNvCxnSpPr>
          <p:nvPr/>
        </p:nvCxnSpPr>
        <p:spPr>
          <a:xfrm>
            <a:off x="8208467" y="5591331"/>
            <a:ext cx="334736" cy="45919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1"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585794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rgbClr val="FF0000"/>
                </a:solidFill>
                <a:latin typeface="+mn-lt"/>
              </a:rPr>
              <a:t>体系负责人</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78"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15849" y="638769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FF0000"/>
                </a:solidFill>
                <a:effectLst/>
                <a:uLnTx/>
                <a:uFillTx/>
                <a:latin typeface="+mn-lt"/>
              </a:rPr>
              <a:t>GPO</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82" name="Line 6">
            <a:extLst>
              <a:ext uri="{FF2B5EF4-FFF2-40B4-BE49-F238E27FC236}">
                <a16:creationId xmlns:a16="http://schemas.microsoft.com/office/drawing/2014/main" id="{5806EAA5-A9AD-934A-977E-99C0A1FF4B3F}"/>
              </a:ext>
            </a:extLst>
          </p:cNvPr>
          <p:cNvSpPr>
            <a:spLocks noChangeShapeType="1"/>
          </p:cNvSpPr>
          <p:nvPr/>
        </p:nvSpPr>
        <p:spPr bwMode="gray">
          <a:xfrm>
            <a:off x="215849" y="634234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87" name="Line 6">
            <a:extLst>
              <a:ext uri="{FF2B5EF4-FFF2-40B4-BE49-F238E27FC236}">
                <a16:creationId xmlns:a16="http://schemas.microsoft.com/office/drawing/2014/main" id="{5806EAA5-A9AD-934A-977E-99C0A1FF4B3F}"/>
              </a:ext>
            </a:extLst>
          </p:cNvPr>
          <p:cNvSpPr>
            <a:spLocks noChangeShapeType="1"/>
          </p:cNvSpPr>
          <p:nvPr/>
        </p:nvSpPr>
        <p:spPr bwMode="gray">
          <a:xfrm>
            <a:off x="320407" y="5825366"/>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88" name="Decision 98">
            <a:extLst>
              <a:ext uri="{FF2B5EF4-FFF2-40B4-BE49-F238E27FC236}">
                <a16:creationId xmlns:a16="http://schemas.microsoft.com/office/drawing/2014/main" id="{44E743FB-14FA-014B-9F12-25046B34A3EB}"/>
              </a:ext>
            </a:extLst>
          </p:cNvPr>
          <p:cNvSpPr/>
          <p:nvPr/>
        </p:nvSpPr>
        <p:spPr bwMode="gray">
          <a:xfrm>
            <a:off x="8543203" y="5769472"/>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sp>
        <p:nvSpPr>
          <p:cNvPr id="90" name="Decision 98">
            <a:extLst>
              <a:ext uri="{FF2B5EF4-FFF2-40B4-BE49-F238E27FC236}">
                <a16:creationId xmlns:a16="http://schemas.microsoft.com/office/drawing/2014/main" id="{44E743FB-14FA-014B-9F12-25046B34A3EB}"/>
              </a:ext>
            </a:extLst>
          </p:cNvPr>
          <p:cNvSpPr/>
          <p:nvPr/>
        </p:nvSpPr>
        <p:spPr bwMode="gray">
          <a:xfrm>
            <a:off x="8539172" y="6366238"/>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偏离审批</a:t>
            </a:r>
            <a:endParaRPr lang="en-US" sz="800" kern="0" dirty="0" err="1">
              <a:solidFill>
                <a:schemeClr val="dk1"/>
              </a:solidFill>
              <a:latin typeface="+mn-lt"/>
              <a:ea typeface="Arial Unicode MS" pitchFamily="34" charset="-128"/>
              <a:cs typeface="Arial Unicode MS" pitchFamily="34" charset="-128"/>
            </a:endParaRPr>
          </a:p>
        </p:txBody>
      </p:sp>
      <p:cxnSp>
        <p:nvCxnSpPr>
          <p:cNvPr id="91" name="Elbow Connector 55">
            <a:extLst>
              <a:ext uri="{FF2B5EF4-FFF2-40B4-BE49-F238E27FC236}">
                <a16:creationId xmlns:a16="http://schemas.microsoft.com/office/drawing/2014/main" id="{5BDE4552-62EA-854C-9D1B-F137E540BD91}"/>
              </a:ext>
            </a:extLst>
          </p:cNvPr>
          <p:cNvCxnSpPr>
            <a:cxnSpLocks/>
            <a:stCxn id="74" idx="3"/>
            <a:endCxn id="88" idx="1"/>
          </p:cNvCxnSpPr>
          <p:nvPr/>
        </p:nvCxnSpPr>
        <p:spPr>
          <a:xfrm>
            <a:off x="8198210" y="4994565"/>
            <a:ext cx="344993" cy="105595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2" name="Elbow Connector 55">
            <a:extLst>
              <a:ext uri="{FF2B5EF4-FFF2-40B4-BE49-F238E27FC236}">
                <a16:creationId xmlns:a16="http://schemas.microsoft.com/office/drawing/2014/main" id="{5BDE4552-62EA-854C-9D1B-F137E540BD91}"/>
              </a:ext>
            </a:extLst>
          </p:cNvPr>
          <p:cNvCxnSpPr>
            <a:cxnSpLocks/>
            <a:stCxn id="88" idx="3"/>
            <a:endCxn id="76" idx="2"/>
          </p:cNvCxnSpPr>
          <p:nvPr/>
        </p:nvCxnSpPr>
        <p:spPr>
          <a:xfrm flipH="1" flipV="1">
            <a:off x="7600143" y="2576026"/>
            <a:ext cx="1802533" cy="3474498"/>
          </a:xfrm>
          <a:prstGeom prst="bentConnector4">
            <a:avLst>
              <a:gd name="adj1" fmla="val -12682"/>
              <a:gd name="adj2" fmla="val 81595"/>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3" name="Elbow Connector 55">
            <a:extLst>
              <a:ext uri="{FF2B5EF4-FFF2-40B4-BE49-F238E27FC236}">
                <a16:creationId xmlns:a16="http://schemas.microsoft.com/office/drawing/2014/main" id="{5BDE4552-62EA-854C-9D1B-F137E540BD91}"/>
              </a:ext>
            </a:extLst>
          </p:cNvPr>
          <p:cNvCxnSpPr>
            <a:cxnSpLocks/>
            <a:stCxn id="90" idx="3"/>
            <a:endCxn id="76" idx="2"/>
          </p:cNvCxnSpPr>
          <p:nvPr/>
        </p:nvCxnSpPr>
        <p:spPr>
          <a:xfrm flipH="1" flipV="1">
            <a:off x="7600143" y="2576026"/>
            <a:ext cx="1798502" cy="4071264"/>
          </a:xfrm>
          <a:prstGeom prst="bentConnector4">
            <a:avLst>
              <a:gd name="adj1" fmla="val -12711"/>
              <a:gd name="adj2" fmla="val 84685"/>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7174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37129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r>
              <a:rPr lang="en-US" altLang="zh-CN" sz="1000" kern="0" dirty="0">
                <a:solidFill>
                  <a:sysClr val="windowText" lastClr="000000"/>
                </a:solidFill>
                <a:latin typeface="+mn-lt"/>
              </a:rPr>
              <a:t>/</a:t>
            </a:r>
            <a:r>
              <a:rPr lang="zh-CN" altLang="en-US" sz="1000" kern="0" dirty="0">
                <a:solidFill>
                  <a:sysClr val="windowText" lastClr="000000"/>
                </a:solidFill>
                <a:latin typeface="+mn-lt"/>
              </a:rPr>
              <a:t>埃森哲</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6180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180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（目录类）</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62693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01141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12008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3513279"/>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54476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679432"/>
            <a:ext cx="621070" cy="207393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653475"/>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653475"/>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a:extLst>
              <a:ext uri="{FF2B5EF4-FFF2-40B4-BE49-F238E27FC236}">
                <a16:creationId xmlns:a16="http://schemas.microsoft.com/office/drawing/2014/main" id="{5BDE4552-62EA-854C-9D1B-F137E540BD91}"/>
              </a:ext>
            </a:extLst>
          </p:cNvPr>
          <p:cNvCxnSpPr>
            <a:cxnSpLocks/>
            <a:stCxn id="45" idx="3"/>
            <a:endCxn id="76" idx="1"/>
          </p:cNvCxnSpPr>
          <p:nvPr/>
        </p:nvCxnSpPr>
        <p:spPr>
          <a:xfrm flipV="1">
            <a:off x="6762002" y="2645286"/>
            <a:ext cx="275148" cy="2108076"/>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4472310"/>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31280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mn-lt"/>
              </a:rPr>
              <a:t>类别团队</a:t>
            </a:r>
            <a:endParaRPr kumimoji="0" lang="en-US" sz="1000" b="0" i="0" u="none" strike="noStrike" kern="0" cap="none" spc="0" normalizeH="0" baseline="0" noProof="0" dirty="0">
              <a:ln>
                <a:noFill/>
              </a:ln>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60771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2101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3579837"/>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679432"/>
            <a:ext cx="571068" cy="1181457"/>
          </a:xfrm>
          <a:prstGeom prst="bentConnector3">
            <a:avLst>
              <a:gd name="adj1" fmla="val 532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Elbow Connector 55">
            <a:extLst>
              <a:ext uri="{FF2B5EF4-FFF2-40B4-BE49-F238E27FC236}">
                <a16:creationId xmlns:a16="http://schemas.microsoft.com/office/drawing/2014/main" id="{5BDE4552-62EA-854C-9D1B-F137E540BD91}"/>
              </a:ext>
            </a:extLst>
          </p:cNvPr>
          <p:cNvCxnSpPr>
            <a:cxnSpLocks/>
            <a:stCxn id="66" idx="3"/>
            <a:endCxn id="76" idx="1"/>
          </p:cNvCxnSpPr>
          <p:nvPr/>
        </p:nvCxnSpPr>
        <p:spPr>
          <a:xfrm flipV="1">
            <a:off x="6712000" y="2645286"/>
            <a:ext cx="325150" cy="1215603"/>
          </a:xfrm>
          <a:prstGeom prst="bentConnector3">
            <a:avLst>
              <a:gd name="adj1" fmla="val 6124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144596"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388875" y="241303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837636" y="2655623"/>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586964" y="240478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383686"/>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45608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989907"/>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2101601"/>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2075295"/>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664738"/>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037150" y="242193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002698" y="2617810"/>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420342" y="1725374"/>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0"/>
            <a:endCxn id="96" idx="1"/>
          </p:cNvCxnSpPr>
          <p:nvPr/>
        </p:nvCxnSpPr>
        <p:spPr>
          <a:xfrm rot="5400000" flipH="1" flipV="1">
            <a:off x="10947730" y="1932174"/>
            <a:ext cx="528535" cy="416689"/>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4" name="Decision 98">
            <a:extLst>
              <a:ext uri="{FF2B5EF4-FFF2-40B4-BE49-F238E27FC236}">
                <a16:creationId xmlns:a16="http://schemas.microsoft.com/office/drawing/2014/main" id="{44E743FB-14FA-014B-9F12-25046B34A3EB}"/>
              </a:ext>
            </a:extLst>
          </p:cNvPr>
          <p:cNvSpPr/>
          <p:nvPr/>
        </p:nvSpPr>
        <p:spPr bwMode="gray">
          <a:xfrm>
            <a:off x="5916207" y="5306157"/>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51" name="Elbow Connector 66">
            <a:extLst>
              <a:ext uri="{FF2B5EF4-FFF2-40B4-BE49-F238E27FC236}">
                <a16:creationId xmlns:a16="http://schemas.microsoft.com/office/drawing/2014/main" id="{95D0BE89-FE83-1742-BD3C-A68E65CCDA65}"/>
              </a:ext>
            </a:extLst>
          </p:cNvPr>
          <p:cNvCxnSpPr>
            <a:cxnSpLocks/>
            <a:stCxn id="63" idx="3"/>
            <a:endCxn id="44" idx="1"/>
          </p:cNvCxnSpPr>
          <p:nvPr/>
        </p:nvCxnSpPr>
        <p:spPr>
          <a:xfrm>
            <a:off x="5281459" y="2679432"/>
            <a:ext cx="634748" cy="290777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2" name="Elbow Connector 55">
            <a:extLst>
              <a:ext uri="{FF2B5EF4-FFF2-40B4-BE49-F238E27FC236}">
                <a16:creationId xmlns:a16="http://schemas.microsoft.com/office/drawing/2014/main" id="{5BDE4552-62EA-854C-9D1B-F137E540BD91}"/>
              </a:ext>
            </a:extLst>
          </p:cNvPr>
          <p:cNvCxnSpPr>
            <a:cxnSpLocks/>
            <a:stCxn id="44" idx="3"/>
            <a:endCxn id="76" idx="1"/>
          </p:cNvCxnSpPr>
          <p:nvPr/>
        </p:nvCxnSpPr>
        <p:spPr>
          <a:xfrm flipV="1">
            <a:off x="6775680" y="2645286"/>
            <a:ext cx="261470" cy="294192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5" name="Rounded Rectangle 37">
            <a:extLst>
              <a:ext uri="{FF2B5EF4-FFF2-40B4-BE49-F238E27FC236}">
                <a16:creationId xmlns:a16="http://schemas.microsoft.com/office/drawing/2014/main" id="{EF18BEBB-F620-C64D-A11B-AAD8B2428E1D}"/>
              </a:ext>
            </a:extLst>
          </p:cNvPr>
          <p:cNvSpPr/>
          <p:nvPr/>
        </p:nvSpPr>
        <p:spPr bwMode="gray">
          <a:xfrm>
            <a:off x="9899887" y="30267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维护下游</a:t>
            </a:r>
            <a:r>
              <a:rPr kumimoji="0" lang="en-US" altLang="zh-CN" sz="10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pricing</a:t>
            </a:r>
            <a:r>
              <a:rPr kumimoji="0" lang="zh-CN" altLang="en-US" sz="10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 </a:t>
            </a:r>
            <a:r>
              <a:rPr kumimoji="0" lang="en-US" altLang="zh-CN" sz="10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term</a:t>
            </a:r>
            <a:endParaRPr kumimoji="0" lang="en-US" sz="10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endParaRPr>
          </a:p>
        </p:txBody>
      </p:sp>
      <p:cxnSp>
        <p:nvCxnSpPr>
          <p:cNvPr id="74" name="Elbow Connector 55">
            <a:extLst>
              <a:ext uri="{FF2B5EF4-FFF2-40B4-BE49-F238E27FC236}">
                <a16:creationId xmlns:a16="http://schemas.microsoft.com/office/drawing/2014/main" id="{5BDE4552-62EA-854C-9D1B-F137E540BD91}"/>
              </a:ext>
            </a:extLst>
          </p:cNvPr>
          <p:cNvCxnSpPr>
            <a:cxnSpLocks/>
            <a:stCxn id="42" idx="2"/>
            <a:endCxn id="55" idx="1"/>
          </p:cNvCxnSpPr>
          <p:nvPr/>
        </p:nvCxnSpPr>
        <p:spPr>
          <a:xfrm rot="16200000" flipH="1">
            <a:off x="9657551" y="3007739"/>
            <a:ext cx="390348" cy="9432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5" name="Elbow Connector 55">
            <a:extLst>
              <a:ext uri="{FF2B5EF4-FFF2-40B4-BE49-F238E27FC236}">
                <a16:creationId xmlns:a16="http://schemas.microsoft.com/office/drawing/2014/main" id="{5BDE4552-62EA-854C-9D1B-F137E540BD91}"/>
              </a:ext>
            </a:extLst>
          </p:cNvPr>
          <p:cNvCxnSpPr>
            <a:cxnSpLocks/>
            <a:stCxn id="55" idx="3"/>
            <a:endCxn id="50" idx="2"/>
          </p:cNvCxnSpPr>
          <p:nvPr/>
        </p:nvCxnSpPr>
        <p:spPr>
          <a:xfrm flipV="1">
            <a:off x="10733265" y="2851481"/>
            <a:ext cx="270388" cy="39859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0632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599201" y="874001"/>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37129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关联公司业务代表</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61808"/>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1808"/>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（关联公司）</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068956" y="162693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上传授标凭证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01141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12008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37537" y="3513279"/>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54476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noProof="0" dirty="0">
                <a:latin typeface="+mn-lt"/>
              </a:rPr>
              <a:t>财务分析师</a:t>
            </a:r>
            <a:endParaRPr kumimoji="0" lang="en-US" sz="1000" b="0" i="0" u="none" strike="noStrike" kern="0" cap="none" spc="0" normalizeH="0" baseline="0" noProof="0" dirty="0">
              <a:ln>
                <a:noFill/>
              </a:ln>
              <a:effectLst/>
              <a:uLnTx/>
              <a:uFillTx/>
              <a:latin typeface="+mn-lt"/>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63" idx="3"/>
            <a:endCxn id="45" idx="1"/>
          </p:cNvCxnSpPr>
          <p:nvPr/>
        </p:nvCxnSpPr>
        <p:spPr>
          <a:xfrm>
            <a:off x="5281459" y="2679432"/>
            <a:ext cx="621070" cy="207393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合同工作区</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stCxn id="84" idx="3"/>
            <a:endCxn id="58" idx="1"/>
          </p:cNvCxnSpPr>
          <p:nvPr/>
        </p:nvCxnSpPr>
        <p:spPr>
          <a:xfrm>
            <a:off x="3228921" y="2653475"/>
            <a:ext cx="195207" cy="112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2395543"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上传协商版合同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653475"/>
            <a:ext cx="137212"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a:extLst>
              <a:ext uri="{FF2B5EF4-FFF2-40B4-BE49-F238E27FC236}">
                <a16:creationId xmlns:a16="http://schemas.microsoft.com/office/drawing/2014/main" id="{5BDE4552-62EA-854C-9D1B-F137E540BD91}"/>
              </a:ext>
            </a:extLst>
          </p:cNvPr>
          <p:cNvCxnSpPr>
            <a:cxnSpLocks/>
            <a:stCxn id="45" idx="3"/>
            <a:endCxn id="76" idx="1"/>
          </p:cNvCxnSpPr>
          <p:nvPr/>
        </p:nvCxnSpPr>
        <p:spPr>
          <a:xfrm flipV="1">
            <a:off x="6762002" y="2645286"/>
            <a:ext cx="275148" cy="2108076"/>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5902529" y="4472310"/>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312804"/>
            <a:ext cx="987552" cy="447891"/>
          </a:xfrm>
          <a:prstGeom prst="homePlate">
            <a:avLst>
              <a:gd name="adj" fmla="val 32153"/>
            </a:avLst>
          </a:prstGeom>
          <a:solidFill>
            <a:schemeClr val="accent2"/>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0000"/>
              </a:solidFill>
              <a:effectLst/>
              <a:uLnTx/>
              <a:uFillTx/>
              <a:latin typeface="+mn-lt"/>
            </a:endParaRPr>
          </a:p>
        </p:txBody>
      </p: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60771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2101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5852527" y="3579837"/>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63" idx="3"/>
            <a:endCxn id="66" idx="1"/>
          </p:cNvCxnSpPr>
          <p:nvPr/>
        </p:nvCxnSpPr>
        <p:spPr>
          <a:xfrm>
            <a:off x="5281459" y="2679432"/>
            <a:ext cx="571068" cy="1181457"/>
          </a:xfrm>
          <a:prstGeom prst="bentConnector3">
            <a:avLst>
              <a:gd name="adj1" fmla="val 5320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Elbow Connector 55">
            <a:extLst>
              <a:ext uri="{FF2B5EF4-FFF2-40B4-BE49-F238E27FC236}">
                <a16:creationId xmlns:a16="http://schemas.microsoft.com/office/drawing/2014/main" id="{5BDE4552-62EA-854C-9D1B-F137E540BD91}"/>
              </a:ext>
            </a:extLst>
          </p:cNvPr>
          <p:cNvCxnSpPr>
            <a:cxnSpLocks/>
            <a:stCxn id="66" idx="3"/>
            <a:endCxn id="76" idx="1"/>
          </p:cNvCxnSpPr>
          <p:nvPr/>
        </p:nvCxnSpPr>
        <p:spPr>
          <a:xfrm flipV="1">
            <a:off x="6712000" y="2645286"/>
            <a:ext cx="325150" cy="1215603"/>
          </a:xfrm>
          <a:prstGeom prst="bentConnector3">
            <a:avLst>
              <a:gd name="adj1" fmla="val 6124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2" name="Rounded Rectangle 37">
            <a:extLst>
              <a:ext uri="{FF2B5EF4-FFF2-40B4-BE49-F238E27FC236}">
                <a16:creationId xmlns:a16="http://schemas.microsoft.com/office/drawing/2014/main" id="{EF18BEBB-F620-C64D-A11B-AAD8B2428E1D}"/>
              </a:ext>
            </a:extLst>
          </p:cNvPr>
          <p:cNvSpPr/>
          <p:nvPr/>
        </p:nvSpPr>
        <p:spPr bwMode="gray">
          <a:xfrm>
            <a:off x="8144596" y="243012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上传扫描版合同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ounded Rectangle 37">
            <a:extLst>
              <a:ext uri="{FF2B5EF4-FFF2-40B4-BE49-F238E27FC236}">
                <a16:creationId xmlns:a16="http://schemas.microsoft.com/office/drawing/2014/main" id="{EF18BEBB-F620-C64D-A11B-AAD8B2428E1D}"/>
              </a:ext>
            </a:extLst>
          </p:cNvPr>
          <p:cNvSpPr/>
          <p:nvPr/>
        </p:nvSpPr>
        <p:spPr bwMode="gray">
          <a:xfrm>
            <a:off x="9388875" y="241303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维护合同存储区</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3" name="Straight Arrow Connector 93">
            <a:extLst>
              <a:ext uri="{FF2B5EF4-FFF2-40B4-BE49-F238E27FC236}">
                <a16:creationId xmlns:a16="http://schemas.microsoft.com/office/drawing/2014/main" id="{367F4395-4B0A-F247-98D1-8E5C66C18B74}"/>
              </a:ext>
            </a:extLst>
          </p:cNvPr>
          <p:cNvCxnSpPr>
            <a:cxnSpLocks/>
          </p:cNvCxnSpPr>
          <p:nvPr/>
        </p:nvCxnSpPr>
        <p:spPr>
          <a:xfrm>
            <a:off x="7837636" y="2655623"/>
            <a:ext cx="282236"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10230257" y="2630786"/>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37">
            <a:extLst>
              <a:ext uri="{FF2B5EF4-FFF2-40B4-BE49-F238E27FC236}">
                <a16:creationId xmlns:a16="http://schemas.microsoft.com/office/drawing/2014/main" id="{EF18BEBB-F620-C64D-A11B-AAD8B2428E1D}"/>
              </a:ext>
            </a:extLst>
          </p:cNvPr>
          <p:cNvSpPr/>
          <p:nvPr/>
        </p:nvSpPr>
        <p:spPr bwMode="gray">
          <a:xfrm>
            <a:off x="10586964" y="240478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发布合同</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Decision 98">
            <a:extLst>
              <a:ext uri="{FF2B5EF4-FFF2-40B4-BE49-F238E27FC236}">
                <a16:creationId xmlns:a16="http://schemas.microsoft.com/office/drawing/2014/main" id="{44E743FB-14FA-014B-9F12-25046B34A3EB}"/>
              </a:ext>
            </a:extLst>
          </p:cNvPr>
          <p:cNvSpPr/>
          <p:nvPr/>
        </p:nvSpPr>
        <p:spPr bwMode="gray">
          <a:xfrm>
            <a:off x="3424128" y="2383686"/>
            <a:ext cx="781339"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离线寻源</a:t>
            </a:r>
            <a:endParaRPr lang="en-US" sz="800" kern="0" dirty="0" err="1">
              <a:solidFill>
                <a:schemeClr val="dk1"/>
              </a:solidFill>
              <a:latin typeface="+mn-lt"/>
              <a:ea typeface="Arial Unicode MS" pitchFamily="34" charset="-128"/>
              <a:cs typeface="Arial Unicode MS" pitchFamily="34" charset="-128"/>
            </a:endParaRPr>
          </a:p>
        </p:txBody>
      </p:sp>
      <p:sp>
        <p:nvSpPr>
          <p:cNvPr id="63" name="Rounded Rectangle 37">
            <a:extLst>
              <a:ext uri="{FF2B5EF4-FFF2-40B4-BE49-F238E27FC236}">
                <a16:creationId xmlns:a16="http://schemas.microsoft.com/office/drawing/2014/main" id="{EF18BEBB-F620-C64D-A11B-AAD8B2428E1D}"/>
              </a:ext>
            </a:extLst>
          </p:cNvPr>
          <p:cNvSpPr/>
          <p:nvPr/>
        </p:nvSpPr>
        <p:spPr bwMode="gray">
          <a:xfrm>
            <a:off x="4448081" y="245608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a:ln>
                  <a:noFill/>
                </a:ln>
                <a:effectLst/>
                <a:uLnTx/>
                <a:uFillTx/>
                <a:ea typeface="Arial Unicode MS" pitchFamily="34" charset="-128"/>
                <a:cs typeface="Arial Unicode MS" pitchFamily="34" charset="-128"/>
              </a:rPr>
              <a:t>上传类别评审</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4" name="Elbow Connector 66">
            <a:extLst>
              <a:ext uri="{FF2B5EF4-FFF2-40B4-BE49-F238E27FC236}">
                <a16:creationId xmlns:a16="http://schemas.microsoft.com/office/drawing/2014/main" id="{95D0BE89-FE83-1742-BD3C-A68E65CCDA65}"/>
              </a:ext>
            </a:extLst>
          </p:cNvPr>
          <p:cNvCxnSpPr>
            <a:cxnSpLocks/>
            <a:stCxn id="58" idx="0"/>
            <a:endCxn id="38" idx="1"/>
          </p:cNvCxnSpPr>
          <p:nvPr/>
        </p:nvCxnSpPr>
        <p:spPr>
          <a:xfrm rot="5400000" flipH="1" flipV="1">
            <a:off x="3675177" y="1989907"/>
            <a:ext cx="533401" cy="254158"/>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5" name="Line Callout 1 (Border and Accent Bar) 91">
            <a:extLst>
              <a:ext uri="{FF2B5EF4-FFF2-40B4-BE49-F238E27FC236}">
                <a16:creationId xmlns:a16="http://schemas.microsoft.com/office/drawing/2014/main" id="{07124125-6600-BC4A-B274-EAB98BAD376E}"/>
              </a:ext>
            </a:extLst>
          </p:cNvPr>
          <p:cNvSpPr/>
          <p:nvPr/>
        </p:nvSpPr>
        <p:spPr bwMode="gray">
          <a:xfrm>
            <a:off x="2801894" y="2101601"/>
            <a:ext cx="457180" cy="161662"/>
          </a:xfrm>
          <a:prstGeom prst="accentBorderCallout1">
            <a:avLst>
              <a:gd name="adj1" fmla="val -3948"/>
              <a:gd name="adj2" fmla="val 104021"/>
              <a:gd name="adj3" fmla="val -95850"/>
              <a:gd name="adj4" fmla="val 22419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cxnSp>
        <p:nvCxnSpPr>
          <p:cNvPr id="72" name="Elbow Connector 66">
            <a:extLst>
              <a:ext uri="{FF2B5EF4-FFF2-40B4-BE49-F238E27FC236}">
                <a16:creationId xmlns:a16="http://schemas.microsoft.com/office/drawing/2014/main" id="{95D0BE89-FE83-1742-BD3C-A68E65CCDA65}"/>
              </a:ext>
            </a:extLst>
          </p:cNvPr>
          <p:cNvCxnSpPr>
            <a:cxnSpLocks/>
            <a:stCxn id="38" idx="2"/>
            <a:endCxn id="63" idx="0"/>
          </p:cNvCxnSpPr>
          <p:nvPr/>
        </p:nvCxnSpPr>
        <p:spPr>
          <a:xfrm rot="16200000" flipH="1">
            <a:off x="4483982" y="2075295"/>
            <a:ext cx="382451" cy="379125"/>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93">
            <a:extLst>
              <a:ext uri="{FF2B5EF4-FFF2-40B4-BE49-F238E27FC236}">
                <a16:creationId xmlns:a16="http://schemas.microsoft.com/office/drawing/2014/main" id="{367F4395-4B0A-F247-98D1-8E5C66C18B74}"/>
              </a:ext>
            </a:extLst>
          </p:cNvPr>
          <p:cNvCxnSpPr>
            <a:cxnSpLocks/>
            <a:stCxn id="58" idx="3"/>
            <a:endCxn id="63" idx="1"/>
          </p:cNvCxnSpPr>
          <p:nvPr/>
        </p:nvCxnSpPr>
        <p:spPr>
          <a:xfrm>
            <a:off x="4205467" y="2664738"/>
            <a:ext cx="242614" cy="1469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Rounded Rectangle 37">
            <a:extLst>
              <a:ext uri="{FF2B5EF4-FFF2-40B4-BE49-F238E27FC236}">
                <a16:creationId xmlns:a16="http://schemas.microsoft.com/office/drawing/2014/main" id="{EF18BEBB-F620-C64D-A11B-AAD8B2428E1D}"/>
              </a:ext>
            </a:extLst>
          </p:cNvPr>
          <p:cNvSpPr/>
          <p:nvPr/>
        </p:nvSpPr>
        <p:spPr bwMode="gray">
          <a:xfrm>
            <a:off x="7037150" y="242193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签字盖章</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5" name="Straight Arrow Connector 93">
            <a:extLst>
              <a:ext uri="{FF2B5EF4-FFF2-40B4-BE49-F238E27FC236}">
                <a16:creationId xmlns:a16="http://schemas.microsoft.com/office/drawing/2014/main" id="{367F4395-4B0A-F247-98D1-8E5C66C18B74}"/>
              </a:ext>
            </a:extLst>
          </p:cNvPr>
          <p:cNvCxnSpPr>
            <a:cxnSpLocks/>
          </p:cNvCxnSpPr>
          <p:nvPr/>
        </p:nvCxnSpPr>
        <p:spPr>
          <a:xfrm flipV="1">
            <a:off x="9002698" y="2617810"/>
            <a:ext cx="356707" cy="55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6" name="Terminator 59">
            <a:extLst>
              <a:ext uri="{FF2B5EF4-FFF2-40B4-BE49-F238E27FC236}">
                <a16:creationId xmlns:a16="http://schemas.microsoft.com/office/drawing/2014/main" id="{200D3950-4732-F246-B57F-72A878938F66}"/>
              </a:ext>
            </a:extLst>
          </p:cNvPr>
          <p:cNvSpPr/>
          <p:nvPr/>
        </p:nvSpPr>
        <p:spPr bwMode="gray">
          <a:xfrm>
            <a:off x="11401157" y="3040081"/>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dirty="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97" name="Elbow Connector 55">
            <a:extLst>
              <a:ext uri="{FF2B5EF4-FFF2-40B4-BE49-F238E27FC236}">
                <a16:creationId xmlns:a16="http://schemas.microsoft.com/office/drawing/2014/main" id="{5BDE4552-62EA-854C-9D1B-F137E540BD91}"/>
              </a:ext>
            </a:extLst>
          </p:cNvPr>
          <p:cNvCxnSpPr>
            <a:cxnSpLocks/>
            <a:stCxn id="50" idx="2"/>
            <a:endCxn id="96" idx="1"/>
          </p:cNvCxnSpPr>
          <p:nvPr/>
        </p:nvCxnSpPr>
        <p:spPr>
          <a:xfrm rot="16200000" flipH="1">
            <a:off x="11032667" y="2822467"/>
            <a:ext cx="339476" cy="397504"/>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72635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5403149" y="845590"/>
            <a:ext cx="0" cy="5943600"/>
          </a:xfrm>
          <a:prstGeom prst="line">
            <a:avLst/>
          </a:prstGeom>
          <a:noFill/>
          <a:ln w="19050">
            <a:solidFill>
              <a:schemeClr val="accent1"/>
            </a:solidFill>
            <a:prstDash val="dash"/>
            <a:round/>
            <a:headEnd type="none" w="sm" len="sm"/>
            <a:tailEnd type="none" w="sm" len="sm"/>
          </a:ln>
        </p:spPr>
      </p:cxnSp>
      <p:sp>
        <p:nvSpPr>
          <p:cNvPr id="17" name="AutoShape 52"/>
          <p:cNvSpPr>
            <a:spLocks noChangeArrowheads="1"/>
          </p:cNvSpPr>
          <p:nvPr/>
        </p:nvSpPr>
        <p:spPr bwMode="gray">
          <a:xfrm>
            <a:off x="241923" y="237129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采购员</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198009" y="1357629"/>
            <a:ext cx="4100913" cy="0"/>
          </a:xfrm>
          <a:prstGeom prst="straightConnector1">
            <a:avLst/>
          </a:prstGeom>
          <a:solidFill>
            <a:schemeClr val="bg2"/>
          </a:solidFill>
          <a:ln w="38100" cap="flat" cmpd="sng" algn="ctr">
            <a:solidFill>
              <a:schemeClr val="accent1"/>
            </a:solidFill>
            <a:prstDash val="solid"/>
            <a:round/>
            <a:headEnd type="triangle"/>
            <a:tailEnd type="triangle"/>
          </a:ln>
          <a:effectLst/>
        </p:spPr>
      </p:cxnSp>
      <p:cxnSp>
        <p:nvCxnSpPr>
          <p:cNvPr id="112" name="Straight Arrow Connector 111"/>
          <p:cNvCxnSpPr>
            <a:cxnSpLocks/>
          </p:cNvCxnSpPr>
          <p:nvPr/>
        </p:nvCxnSpPr>
        <p:spPr bwMode="gray">
          <a:xfrm>
            <a:off x="5599201" y="1365987"/>
            <a:ext cx="5945965" cy="0"/>
          </a:xfrm>
          <a:prstGeom prst="straightConnector1">
            <a:avLst/>
          </a:prstGeom>
          <a:solidFill>
            <a:schemeClr val="bg2"/>
          </a:solidFill>
          <a:ln w="38100" cap="flat" cmpd="sng" algn="ctr">
            <a:solidFill>
              <a:schemeClr val="accent1"/>
            </a:solidFill>
            <a:prstDash val="solid"/>
            <a:round/>
            <a:headEnd type="triangle"/>
            <a:tailEnd type="triangle"/>
          </a:ln>
          <a:effectLst/>
        </p:spPr>
      </p:cxn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dirty="0"/>
              <a:t>合同管理</a:t>
            </a:r>
            <a:r>
              <a:rPr lang="zh-CN" altLang="en-US" dirty="0"/>
              <a:t>  （</a:t>
            </a:r>
            <a:r>
              <a:rPr lang="ja-JP" altLang="en-US" dirty="0"/>
              <a:t>类别决议</a:t>
            </a:r>
            <a:r>
              <a:rPr lang="en-US" altLang="zh-CN" dirty="0"/>
              <a:t>-</a:t>
            </a:r>
            <a:r>
              <a:rPr lang="en-US" altLang="zh-CN" dirty="0" err="1"/>
              <a:t>Eform</a:t>
            </a:r>
            <a:r>
              <a:rPr lang="zh-CN" altLang="en-US" dirty="0"/>
              <a:t>实现）</a:t>
            </a:r>
            <a:endParaRPr lang="en-SG" dirty="0"/>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465544" y="245428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提交审批</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02375" y="601141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12008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44350" y="347837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454476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a:solidFill>
                  <a:srgbClr val="FF0000"/>
                </a:solidFill>
                <a:latin typeface="+mn-lt"/>
              </a:rPr>
              <a:t>？</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6" name="Terminator 5">
            <a:extLst>
              <a:ext uri="{FF2B5EF4-FFF2-40B4-BE49-F238E27FC236}">
                <a16:creationId xmlns:a16="http://schemas.microsoft.com/office/drawing/2014/main" id="{8CE4EF34-B376-2543-8E2C-F0BFD9F14AA5}"/>
              </a:ext>
            </a:extLst>
          </p:cNvPr>
          <p:cNvSpPr/>
          <p:nvPr/>
        </p:nvSpPr>
        <p:spPr bwMode="gray">
          <a:xfrm>
            <a:off x="10455489" y="2470795"/>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67" name="Elbow Connector 66">
            <a:extLst>
              <a:ext uri="{FF2B5EF4-FFF2-40B4-BE49-F238E27FC236}">
                <a16:creationId xmlns:a16="http://schemas.microsoft.com/office/drawing/2014/main" id="{95D0BE89-FE83-1742-BD3C-A68E65CCDA65}"/>
              </a:ext>
            </a:extLst>
          </p:cNvPr>
          <p:cNvCxnSpPr>
            <a:cxnSpLocks/>
            <a:stCxn id="38" idx="3"/>
            <a:endCxn id="45" idx="1"/>
          </p:cNvCxnSpPr>
          <p:nvPr/>
        </p:nvCxnSpPr>
        <p:spPr>
          <a:xfrm>
            <a:off x="5298922" y="2677633"/>
            <a:ext cx="896215" cy="207572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Rounded Rectangle 61">
            <a:extLst>
              <a:ext uri="{FF2B5EF4-FFF2-40B4-BE49-F238E27FC236}">
                <a16:creationId xmlns:a16="http://schemas.microsoft.com/office/drawing/2014/main" id="{8E8A7A23-584C-7D44-A8F1-747B686A6511}"/>
              </a:ext>
            </a:extLst>
          </p:cNvPr>
          <p:cNvSpPr/>
          <p:nvPr/>
        </p:nvSpPr>
        <p:spPr bwMode="gray">
          <a:xfrm>
            <a:off x="1424953" y="245874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创建</a:t>
            </a: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类别决议</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4" name="Straight Arrow Connector 93">
            <a:extLst>
              <a:ext uri="{FF2B5EF4-FFF2-40B4-BE49-F238E27FC236}">
                <a16:creationId xmlns:a16="http://schemas.microsoft.com/office/drawing/2014/main" id="{367F4395-4B0A-F247-98D1-8E5C66C18B74}"/>
              </a:ext>
            </a:extLst>
          </p:cNvPr>
          <p:cNvCxnSpPr>
            <a:cxnSpLocks/>
            <a:endCxn id="38" idx="1"/>
          </p:cNvCxnSpPr>
          <p:nvPr/>
        </p:nvCxnSpPr>
        <p:spPr>
          <a:xfrm>
            <a:off x="3221518" y="2675068"/>
            <a:ext cx="1244026" cy="256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4" name="Rounded Rectangle 83">
            <a:extLst>
              <a:ext uri="{FF2B5EF4-FFF2-40B4-BE49-F238E27FC236}">
                <a16:creationId xmlns:a16="http://schemas.microsoft.com/office/drawing/2014/main" id="{7CA9ED6B-B4DE-BF4F-BE83-AC878BF0662E}"/>
              </a:ext>
            </a:extLst>
          </p:cNvPr>
          <p:cNvSpPr/>
          <p:nvPr/>
        </p:nvSpPr>
        <p:spPr bwMode="gray">
          <a:xfrm>
            <a:off x="3017335" y="245874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基于</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form</a:t>
            </a: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模板编辑</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AB6A2E7E-FF0E-0C4C-984C-404F77ADD17F}"/>
              </a:ext>
            </a:extLst>
          </p:cNvPr>
          <p:cNvCxnSpPr>
            <a:cxnSpLocks/>
            <a:stCxn id="62" idx="3"/>
            <a:endCxn id="84" idx="1"/>
          </p:cNvCxnSpPr>
          <p:nvPr/>
        </p:nvCxnSpPr>
        <p:spPr>
          <a:xfrm>
            <a:off x="2258331" y="2682089"/>
            <a:ext cx="75900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Elbow Connector 55">
            <a:extLst>
              <a:ext uri="{FF2B5EF4-FFF2-40B4-BE49-F238E27FC236}">
                <a16:creationId xmlns:a16="http://schemas.microsoft.com/office/drawing/2014/main" id="{5BDE4552-62EA-854C-9D1B-F137E540BD91}"/>
              </a:ext>
            </a:extLst>
          </p:cNvPr>
          <p:cNvCxnSpPr>
            <a:cxnSpLocks/>
            <a:endCxn id="6" idx="1"/>
          </p:cNvCxnSpPr>
          <p:nvPr/>
        </p:nvCxnSpPr>
        <p:spPr>
          <a:xfrm flipV="1">
            <a:off x="5819787" y="2621671"/>
            <a:ext cx="4635702" cy="2130950"/>
          </a:xfrm>
          <a:prstGeom prst="bentConnector3">
            <a:avLst>
              <a:gd name="adj1" fmla="val 55523"/>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TextBox 59">
            <a:extLst>
              <a:ext uri="{FF2B5EF4-FFF2-40B4-BE49-F238E27FC236}">
                <a16:creationId xmlns:a16="http://schemas.microsoft.com/office/drawing/2014/main" id="{978E8946-6018-7D46-AD27-146CF890E6F4}"/>
              </a:ext>
            </a:extLst>
          </p:cNvPr>
          <p:cNvSpPr txBox="1"/>
          <p:nvPr/>
        </p:nvSpPr>
        <p:spPr bwMode="gray">
          <a:xfrm>
            <a:off x="2633856" y="967639"/>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合同创建</a:t>
            </a:r>
            <a:endParaRPr kumimoji="0" lang="en-US" sz="1200" b="1" i="0" u="none" strike="noStrike" kern="0" cap="none" spc="0" normalizeH="0" baseline="0" noProof="0" dirty="0">
              <a:ln>
                <a:noFill/>
              </a:ln>
              <a:solidFill>
                <a:sysClr val="windowText" lastClr="000000"/>
              </a:solidFill>
              <a:effectLst/>
              <a:uLnTx/>
              <a:uFillTx/>
            </a:endParaRPr>
          </a:p>
        </p:txBody>
      </p:sp>
      <p:sp>
        <p:nvSpPr>
          <p:cNvPr id="61" name="TextBox 60">
            <a:extLst>
              <a:ext uri="{FF2B5EF4-FFF2-40B4-BE49-F238E27FC236}">
                <a16:creationId xmlns:a16="http://schemas.microsoft.com/office/drawing/2014/main" id="{4F673CE0-3164-8C4C-AA5B-B9E0D3C280CD}"/>
              </a:ext>
            </a:extLst>
          </p:cNvPr>
          <p:cNvSpPr txBox="1"/>
          <p:nvPr/>
        </p:nvSpPr>
        <p:spPr bwMode="gray">
          <a:xfrm>
            <a:off x="7724169" y="956054"/>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a:ln>
                  <a:noFill/>
                </a:ln>
                <a:solidFill>
                  <a:sysClr val="windowText" lastClr="000000"/>
                </a:solidFill>
                <a:effectLst/>
                <a:uLnTx/>
                <a:uFillTx/>
              </a:rPr>
              <a:t>合同审批发布</a:t>
            </a:r>
            <a:endParaRPr kumimoji="0" lang="en-US" sz="1200" b="1" i="0" u="none" strike="noStrike" kern="0" cap="none" spc="0" normalizeH="0" baseline="0" noProof="0" dirty="0">
              <a:ln>
                <a:noFill/>
              </a:ln>
              <a:solidFill>
                <a:sysClr val="windowText" lastClr="000000"/>
              </a:solidFill>
              <a:effectLst/>
              <a:uLnTx/>
              <a:uFillTx/>
            </a:endParaRPr>
          </a:p>
        </p:txBody>
      </p:sp>
      <p:sp>
        <p:nvSpPr>
          <p:cNvPr id="45" name="Decision 98">
            <a:extLst>
              <a:ext uri="{FF2B5EF4-FFF2-40B4-BE49-F238E27FC236}">
                <a16:creationId xmlns:a16="http://schemas.microsoft.com/office/drawing/2014/main" id="{44E743FB-14FA-014B-9F12-25046B34A3EB}"/>
              </a:ext>
            </a:extLst>
          </p:cNvPr>
          <p:cNvSpPr/>
          <p:nvPr/>
        </p:nvSpPr>
        <p:spPr bwMode="gray">
          <a:xfrm>
            <a:off x="6195137" y="4472310"/>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sp>
        <p:nvSpPr>
          <p:cNvPr id="47"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5312804"/>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a:solidFill>
                  <a:srgbClr val="FF0000"/>
                </a:solidFill>
                <a:latin typeface="+mn-lt"/>
              </a:rPr>
              <a:t>？</a:t>
            </a:r>
            <a:endParaRPr kumimoji="0" lang="en-US" sz="1000" b="0" i="0" u="none" strike="noStrike" kern="0" cap="none" spc="0" normalizeH="0" baseline="0" noProof="0" dirty="0">
              <a:ln>
                <a:noFill/>
              </a:ln>
              <a:solidFill>
                <a:srgbClr val="FF0000"/>
              </a:solidFill>
              <a:effectLst/>
              <a:uLnTx/>
              <a:uFillTx/>
              <a:latin typeface="+mn-lt"/>
            </a:endParaRPr>
          </a:p>
        </p:txBody>
      </p:sp>
      <p:sp>
        <p:nvSpPr>
          <p:cNvPr id="48" name="Decision 98">
            <a:extLst>
              <a:ext uri="{FF2B5EF4-FFF2-40B4-BE49-F238E27FC236}">
                <a16:creationId xmlns:a16="http://schemas.microsoft.com/office/drawing/2014/main" id="{44E743FB-14FA-014B-9F12-25046B34A3EB}"/>
              </a:ext>
            </a:extLst>
          </p:cNvPr>
          <p:cNvSpPr/>
          <p:nvPr/>
        </p:nvSpPr>
        <p:spPr bwMode="gray">
          <a:xfrm>
            <a:off x="6231462" y="5287562"/>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51" name="Elbow Connector 66">
            <a:extLst>
              <a:ext uri="{FF2B5EF4-FFF2-40B4-BE49-F238E27FC236}">
                <a16:creationId xmlns:a16="http://schemas.microsoft.com/office/drawing/2014/main" id="{95D0BE89-FE83-1742-BD3C-A68E65CCDA65}"/>
              </a:ext>
            </a:extLst>
          </p:cNvPr>
          <p:cNvCxnSpPr>
            <a:cxnSpLocks/>
            <a:stCxn id="38" idx="3"/>
            <a:endCxn id="48" idx="1"/>
          </p:cNvCxnSpPr>
          <p:nvPr/>
        </p:nvCxnSpPr>
        <p:spPr>
          <a:xfrm>
            <a:off x="5298922" y="2677633"/>
            <a:ext cx="932540" cy="2890981"/>
          </a:xfrm>
          <a:prstGeom prst="bentConnector3">
            <a:avLst>
              <a:gd name="adj1" fmla="val 4803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5" name="Elbow Connector 55">
            <a:extLst>
              <a:ext uri="{FF2B5EF4-FFF2-40B4-BE49-F238E27FC236}">
                <a16:creationId xmlns:a16="http://schemas.microsoft.com/office/drawing/2014/main" id="{5BDE4552-62EA-854C-9D1B-F137E540BD91}"/>
              </a:ext>
            </a:extLst>
          </p:cNvPr>
          <p:cNvCxnSpPr>
            <a:cxnSpLocks/>
            <a:stCxn id="48" idx="3"/>
            <a:endCxn id="6" idx="1"/>
          </p:cNvCxnSpPr>
          <p:nvPr/>
        </p:nvCxnSpPr>
        <p:spPr>
          <a:xfrm flipV="1">
            <a:off x="7090935" y="2621671"/>
            <a:ext cx="3364554" cy="2946943"/>
          </a:xfrm>
          <a:prstGeom prst="bentConnector3">
            <a:avLst>
              <a:gd name="adj1" fmla="val 3895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3" name="AutoShape 52">
            <a:extLst>
              <a:ext uri="{FF2B5EF4-FFF2-40B4-BE49-F238E27FC236}">
                <a16:creationId xmlns:a16="http://schemas.microsoft.com/office/drawing/2014/main" id="{1BA62F44-3988-AF47-86F3-2249A7DEB771}"/>
              </a:ext>
            </a:extLst>
          </p:cNvPr>
          <p:cNvSpPr>
            <a:spLocks noChangeArrowheads="1"/>
          </p:cNvSpPr>
          <p:nvPr/>
        </p:nvSpPr>
        <p:spPr bwMode="gray">
          <a:xfrm>
            <a:off x="241923" y="3607716"/>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采购类别经理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B7D5429E-E101-C940-BBAD-B6A1C5DDE0D1}"/>
              </a:ext>
            </a:extLst>
          </p:cNvPr>
          <p:cNvSpPr>
            <a:spLocks noChangeShapeType="1"/>
          </p:cNvSpPr>
          <p:nvPr/>
        </p:nvSpPr>
        <p:spPr bwMode="gray">
          <a:xfrm>
            <a:off x="402375" y="4210187"/>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Decision 98">
            <a:extLst>
              <a:ext uri="{FF2B5EF4-FFF2-40B4-BE49-F238E27FC236}">
                <a16:creationId xmlns:a16="http://schemas.microsoft.com/office/drawing/2014/main" id="{44E743FB-14FA-014B-9F12-25046B34A3EB}"/>
              </a:ext>
            </a:extLst>
          </p:cNvPr>
          <p:cNvSpPr/>
          <p:nvPr/>
        </p:nvSpPr>
        <p:spPr bwMode="gray">
          <a:xfrm>
            <a:off x="6179556" y="3564750"/>
            <a:ext cx="859473"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800" kern="0" dirty="0">
                <a:ea typeface="Arial Unicode MS" pitchFamily="34" charset="-128"/>
                <a:cs typeface="Arial Unicode MS" pitchFamily="34" charset="-128"/>
              </a:rPr>
              <a:t>审批</a:t>
            </a:r>
            <a:endParaRPr lang="en-US" sz="800" kern="0" dirty="0" err="1">
              <a:solidFill>
                <a:schemeClr val="dk1"/>
              </a:solidFill>
              <a:latin typeface="+mn-lt"/>
              <a:ea typeface="Arial Unicode MS" pitchFamily="34" charset="-128"/>
              <a:cs typeface="Arial Unicode MS" pitchFamily="34" charset="-128"/>
            </a:endParaRPr>
          </a:p>
        </p:txBody>
      </p:sp>
      <p:cxnSp>
        <p:nvCxnSpPr>
          <p:cNvPr id="70" name="Elbow Connector 66">
            <a:extLst>
              <a:ext uri="{FF2B5EF4-FFF2-40B4-BE49-F238E27FC236}">
                <a16:creationId xmlns:a16="http://schemas.microsoft.com/office/drawing/2014/main" id="{95D0BE89-FE83-1742-BD3C-A68E65CCDA65}"/>
              </a:ext>
            </a:extLst>
          </p:cNvPr>
          <p:cNvCxnSpPr>
            <a:cxnSpLocks/>
            <a:stCxn id="38" idx="3"/>
            <a:endCxn id="66" idx="1"/>
          </p:cNvCxnSpPr>
          <p:nvPr/>
        </p:nvCxnSpPr>
        <p:spPr>
          <a:xfrm>
            <a:off x="5298922" y="2677633"/>
            <a:ext cx="880634" cy="116816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Elbow Connector 55">
            <a:extLst>
              <a:ext uri="{FF2B5EF4-FFF2-40B4-BE49-F238E27FC236}">
                <a16:creationId xmlns:a16="http://schemas.microsoft.com/office/drawing/2014/main" id="{5BDE4552-62EA-854C-9D1B-F137E540BD91}"/>
              </a:ext>
            </a:extLst>
          </p:cNvPr>
          <p:cNvCxnSpPr>
            <a:cxnSpLocks/>
            <a:stCxn id="66" idx="3"/>
            <a:endCxn id="6" idx="1"/>
          </p:cNvCxnSpPr>
          <p:nvPr/>
        </p:nvCxnSpPr>
        <p:spPr>
          <a:xfrm flipV="1">
            <a:off x="7039029" y="2621671"/>
            <a:ext cx="3416460" cy="1224131"/>
          </a:xfrm>
          <a:prstGeom prst="bentConnector3">
            <a:avLst>
              <a:gd name="adj1" fmla="val 39294"/>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8529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3751864" y="938862"/>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479945"/>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2597081"/>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1959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1995230"/>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远景采购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17765" y="266885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相关专业部门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247100"/>
            <a:ext cx="2404983" cy="1910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633856" y="967639"/>
            <a:ext cx="162095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a:t>
            </a:r>
            <a:r>
              <a:rPr lang="en-US" altLang="zh-CN" sz="1200" b="1" kern="0" dirty="0">
                <a:solidFill>
                  <a:sysClr val="windowText" lastClr="000000"/>
                </a:solidFill>
              </a:rPr>
              <a:t>-</a:t>
            </a:r>
            <a:r>
              <a:rPr lang="ja-JP" altLang="en-US" sz="1200" b="1" kern="0">
                <a:solidFill>
                  <a:sysClr val="windowText" lastClr="000000"/>
                </a:solidFill>
              </a:rPr>
              <a:t>收集问卷</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3908816" y="1287339"/>
            <a:ext cx="7665451" cy="38234"/>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956054"/>
            <a:ext cx="12618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供应商准入审核</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02749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SLP</a:t>
            </a:r>
            <a:r>
              <a:rPr lang="zh-CN" altLang="en-US" dirty="0"/>
              <a:t> </a:t>
            </a:r>
            <a:r>
              <a:rPr lang="ja-JP" altLang="en-US"/>
              <a:t>准入流程</a:t>
            </a:r>
            <a:r>
              <a:rPr lang="zh-CN" altLang="en-US" dirty="0"/>
              <a:t> </a:t>
            </a:r>
            <a:r>
              <a:rPr lang="en-US" altLang="zh-CN" dirty="0"/>
              <a:t>(</a:t>
            </a:r>
            <a:r>
              <a:rPr lang="ja-JP" altLang="en-US"/>
              <a:t>运营采购</a:t>
            </a:r>
            <a:r>
              <a:rPr lang="zh-CN" altLang="en-US" dirty="0"/>
              <a:t>）</a:t>
            </a:r>
            <a:endParaRPr lang="en-SG" dirty="0"/>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1543273" y="204405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发起厂商准入</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ounded Rectangle 25">
            <a:extLst>
              <a:ext uri="{FF2B5EF4-FFF2-40B4-BE49-F238E27FC236}">
                <a16:creationId xmlns:a16="http://schemas.microsoft.com/office/drawing/2014/main" id="{3FB7F9F6-A22B-9840-AEB9-D1857F3CC9F5}"/>
              </a:ext>
            </a:extLst>
          </p:cNvPr>
          <p:cNvSpPr/>
          <p:nvPr/>
        </p:nvSpPr>
        <p:spPr bwMode="gray">
          <a:xfrm>
            <a:off x="7780676" y="20783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采购总监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Line Callout 1 (Border and Accent Bar) 3">
            <a:extLst>
              <a:ext uri="{FF2B5EF4-FFF2-40B4-BE49-F238E27FC236}">
                <a16:creationId xmlns:a16="http://schemas.microsoft.com/office/drawing/2014/main" id="{3DBA2F6B-ED1A-3F4B-B2BC-F59BDC2B2EBC}"/>
              </a:ext>
            </a:extLst>
          </p:cNvPr>
          <p:cNvSpPr/>
          <p:nvPr/>
        </p:nvSpPr>
        <p:spPr bwMode="gray">
          <a:xfrm>
            <a:off x="4581462" y="568479"/>
            <a:ext cx="1772018" cy="598975"/>
          </a:xfrm>
          <a:prstGeom prst="accentBorderCallout1">
            <a:avLst>
              <a:gd name="adj1" fmla="val 23334"/>
              <a:gd name="adj2" fmla="val -3135"/>
              <a:gd name="adj3" fmla="val 144237"/>
              <a:gd name="adj4" fmla="val -121593"/>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这里包含采购商务</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需求部门</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专业能力的问卷</a:t>
            </a:r>
            <a:endParaRPr lang="en-US" sz="1000" kern="0" dirty="0" err="1">
              <a:solidFill>
                <a:schemeClr val="dk1"/>
              </a:solidFill>
              <a:latin typeface="+mn-lt"/>
              <a:ea typeface="Arial Unicode MS" pitchFamily="34" charset="-128"/>
              <a:cs typeface="Arial Unicode MS" pitchFamily="34" charset="-128"/>
            </a:endParaRPr>
          </a:p>
        </p:txBody>
      </p:sp>
      <p:sp>
        <p:nvSpPr>
          <p:cNvPr id="34" name="Line Callout 1 (Border and Accent Bar) 33">
            <a:extLst>
              <a:ext uri="{FF2B5EF4-FFF2-40B4-BE49-F238E27FC236}">
                <a16:creationId xmlns:a16="http://schemas.microsoft.com/office/drawing/2014/main" id="{2F80F3D4-61C1-4D4E-A668-8C88136C0B65}"/>
              </a:ext>
            </a:extLst>
          </p:cNvPr>
          <p:cNvSpPr/>
          <p:nvPr/>
        </p:nvSpPr>
        <p:spPr bwMode="gray">
          <a:xfrm>
            <a:off x="4794427" y="1657459"/>
            <a:ext cx="975950" cy="280031"/>
          </a:xfrm>
          <a:prstGeom prst="accentBorderCallout1">
            <a:avLst>
              <a:gd name="adj1" fmla="val 41302"/>
              <a:gd name="adj2" fmla="val 104021"/>
              <a:gd name="adj3" fmla="val 141828"/>
              <a:gd name="adj4" fmla="val 132563"/>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完成终审评分</a:t>
            </a:r>
            <a:endParaRPr lang="en-US" sz="1000" kern="0" dirty="0" err="1">
              <a:solidFill>
                <a:schemeClr val="dk1"/>
              </a:solidFill>
              <a:latin typeface="+mn-lt"/>
              <a:ea typeface="Arial Unicode MS" pitchFamily="34" charset="-128"/>
              <a:cs typeface="Arial Unicode MS" pitchFamily="34" charset="-128"/>
            </a:endParaRPr>
          </a:p>
        </p:txBody>
      </p:sp>
      <p:sp>
        <p:nvSpPr>
          <p:cNvPr id="40" name="Rounded Rectangle 39">
            <a:extLst>
              <a:ext uri="{FF2B5EF4-FFF2-40B4-BE49-F238E27FC236}">
                <a16:creationId xmlns:a16="http://schemas.microsoft.com/office/drawing/2014/main" id="{B80F9E05-8404-0D4F-A743-DEA8304D5E2A}"/>
              </a:ext>
            </a:extLst>
          </p:cNvPr>
          <p:cNvSpPr/>
          <p:nvPr/>
        </p:nvSpPr>
        <p:spPr bwMode="gray">
          <a:xfrm>
            <a:off x="2860046" y="142003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供应商完成问卷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Line Callout 1 (Accent Bar) 8">
            <a:extLst>
              <a:ext uri="{FF2B5EF4-FFF2-40B4-BE49-F238E27FC236}">
                <a16:creationId xmlns:a16="http://schemas.microsoft.com/office/drawing/2014/main" id="{7A1340A7-7D7C-A540-8A24-3F1684BD4C12}"/>
              </a:ext>
            </a:extLst>
          </p:cNvPr>
          <p:cNvSpPr/>
          <p:nvPr/>
        </p:nvSpPr>
        <p:spPr bwMode="gray">
          <a:xfrm flipH="1">
            <a:off x="1529530" y="2640792"/>
            <a:ext cx="497914" cy="185534"/>
          </a:xfrm>
          <a:prstGeom prst="accentCallout1">
            <a:avLst>
              <a:gd name="adj1" fmla="val 18750"/>
              <a:gd name="adj2" fmla="val -8333"/>
              <a:gd name="adj3" fmla="val -92516"/>
              <a:gd name="adj4" fmla="val -22244"/>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手动</a:t>
            </a:r>
            <a:endParaRPr lang="en-US" sz="1000" kern="0" dirty="0" err="1">
              <a:solidFill>
                <a:schemeClr val="dk1"/>
              </a:solidFill>
              <a:latin typeface="+mn-lt"/>
              <a:ea typeface="Arial Unicode MS" pitchFamily="34" charset="-128"/>
              <a:cs typeface="Arial Unicode MS" pitchFamily="34" charset="-128"/>
            </a:endParaRPr>
          </a:p>
        </p:txBody>
      </p:sp>
      <p:sp>
        <p:nvSpPr>
          <p:cNvPr id="46" name="Rounded Rectangle 45">
            <a:extLst>
              <a:ext uri="{FF2B5EF4-FFF2-40B4-BE49-F238E27FC236}">
                <a16:creationId xmlns:a16="http://schemas.microsoft.com/office/drawing/2014/main" id="{B7072DF6-0388-6641-99F4-324D05346AC1}"/>
              </a:ext>
            </a:extLst>
          </p:cNvPr>
          <p:cNvSpPr/>
          <p:nvPr/>
        </p:nvSpPr>
        <p:spPr bwMode="gray">
          <a:xfrm>
            <a:off x="5376823" y="2059649"/>
            <a:ext cx="833378" cy="481269"/>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条款审核</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ounded Rectangle 47">
            <a:extLst>
              <a:ext uri="{FF2B5EF4-FFF2-40B4-BE49-F238E27FC236}">
                <a16:creationId xmlns:a16="http://schemas.microsoft.com/office/drawing/2014/main" id="{287F0B86-31CB-204D-93F9-A482E938360B}"/>
              </a:ext>
            </a:extLst>
          </p:cNvPr>
          <p:cNvSpPr/>
          <p:nvPr/>
        </p:nvSpPr>
        <p:spPr bwMode="gray">
          <a:xfrm>
            <a:off x="5382261" y="2728208"/>
            <a:ext cx="827940"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专业</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审核</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26062" y="6330336"/>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312802" y="3838307"/>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海上需求平台</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312802" y="511201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000" kern="0" dirty="0">
                <a:solidFill>
                  <a:sysClr val="windowText" lastClr="000000"/>
                </a:solidFill>
                <a:latin typeface="+mn-lt"/>
              </a:rPr>
              <a:t>财务</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1C00A017-3E09-9F47-90CA-D979EC73B5C8}"/>
              </a:ext>
            </a:extLst>
          </p:cNvPr>
          <p:cNvSpPr>
            <a:spLocks noChangeShapeType="1"/>
          </p:cNvSpPr>
          <p:nvPr/>
        </p:nvSpPr>
        <p:spPr bwMode="gray">
          <a:xfrm>
            <a:off x="426062" y="319849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300889" y="574701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ERP</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66872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4" name="AutoShape 52">
            <a:extLst>
              <a:ext uri="{FF2B5EF4-FFF2-40B4-BE49-F238E27FC236}">
                <a16:creationId xmlns:a16="http://schemas.microsoft.com/office/drawing/2014/main" id="{493E271D-1E78-D943-B465-89400D38E942}"/>
              </a:ext>
            </a:extLst>
          </p:cNvPr>
          <p:cNvSpPr>
            <a:spLocks noChangeArrowheads="1"/>
          </p:cNvSpPr>
          <p:nvPr/>
        </p:nvSpPr>
        <p:spPr bwMode="gray">
          <a:xfrm>
            <a:off x="317708" y="3247447"/>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EHS</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5" name="Line 6">
            <a:extLst>
              <a:ext uri="{FF2B5EF4-FFF2-40B4-BE49-F238E27FC236}">
                <a16:creationId xmlns:a16="http://schemas.microsoft.com/office/drawing/2014/main" id="{DDCB95BF-C241-C249-B50A-DD2F72018602}"/>
              </a:ext>
            </a:extLst>
          </p:cNvPr>
          <p:cNvSpPr>
            <a:spLocks noChangeShapeType="1"/>
          </p:cNvSpPr>
          <p:nvPr/>
        </p:nvSpPr>
        <p:spPr bwMode="gray">
          <a:xfrm>
            <a:off x="444350" y="376375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44350" y="435600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312802" y="4485085"/>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需求部门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2" name="Rounded Rectangle 71">
            <a:extLst>
              <a:ext uri="{FF2B5EF4-FFF2-40B4-BE49-F238E27FC236}">
                <a16:creationId xmlns:a16="http://schemas.microsoft.com/office/drawing/2014/main" id="{A1CDE481-28D9-824F-831F-78F814BFA024}"/>
              </a:ext>
            </a:extLst>
          </p:cNvPr>
          <p:cNvSpPr/>
          <p:nvPr/>
        </p:nvSpPr>
        <p:spPr bwMode="gray">
          <a:xfrm>
            <a:off x="5385911" y="44363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需求部门总监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Decision 72">
            <a:extLst>
              <a:ext uri="{FF2B5EF4-FFF2-40B4-BE49-F238E27FC236}">
                <a16:creationId xmlns:a16="http://schemas.microsoft.com/office/drawing/2014/main" id="{12CD10C4-1E96-744C-BD81-5F478253BE50}"/>
              </a:ext>
            </a:extLst>
          </p:cNvPr>
          <p:cNvSpPr/>
          <p:nvPr/>
        </p:nvSpPr>
        <p:spPr bwMode="gray">
          <a:xfrm>
            <a:off x="9477658" y="2037109"/>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审核通过</a:t>
            </a:r>
            <a:endParaRPr lang="en-US" sz="1000" kern="0" dirty="0" err="1">
              <a:solidFill>
                <a:schemeClr val="dk1"/>
              </a:solidFill>
              <a:latin typeface="+mn-lt"/>
              <a:ea typeface="Arial Unicode MS" pitchFamily="34" charset="-128"/>
              <a:cs typeface="Arial Unicode MS" pitchFamily="34" charset="-128"/>
            </a:endParaRPr>
          </a:p>
        </p:txBody>
      </p:sp>
      <p:sp>
        <p:nvSpPr>
          <p:cNvPr id="6" name="Terminator 5">
            <a:extLst>
              <a:ext uri="{FF2B5EF4-FFF2-40B4-BE49-F238E27FC236}">
                <a16:creationId xmlns:a16="http://schemas.microsoft.com/office/drawing/2014/main" id="{8CE4EF34-B376-2543-8E2C-F0BFD9F14AA5}"/>
              </a:ext>
            </a:extLst>
          </p:cNvPr>
          <p:cNvSpPr/>
          <p:nvPr/>
        </p:nvSpPr>
        <p:spPr bwMode="gray">
          <a:xfrm>
            <a:off x="9641586" y="1434545"/>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sp>
        <p:nvSpPr>
          <p:cNvPr id="74" name="Terminator 73">
            <a:extLst>
              <a:ext uri="{FF2B5EF4-FFF2-40B4-BE49-F238E27FC236}">
                <a16:creationId xmlns:a16="http://schemas.microsoft.com/office/drawing/2014/main" id="{FC2EDB66-644E-BD41-AEE5-086618FF2BCF}"/>
              </a:ext>
            </a:extLst>
          </p:cNvPr>
          <p:cNvSpPr/>
          <p:nvPr/>
        </p:nvSpPr>
        <p:spPr bwMode="gray">
          <a:xfrm>
            <a:off x="10432923" y="2900024"/>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已准入</a:t>
            </a:r>
            <a:endParaRPr lang="en-US" sz="1000" kern="0" dirty="0" err="1">
              <a:solidFill>
                <a:schemeClr val="dk1"/>
              </a:solidFill>
              <a:latin typeface="+mn-lt"/>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65C7EC94-E218-314A-88B1-7900A772983F}"/>
              </a:ext>
            </a:extLst>
          </p:cNvPr>
          <p:cNvCxnSpPr>
            <a:cxnSpLocks/>
            <a:stCxn id="2" idx="0"/>
          </p:cNvCxnSpPr>
          <p:nvPr/>
        </p:nvCxnSpPr>
        <p:spPr>
          <a:xfrm flipV="1">
            <a:off x="1959962" y="1911589"/>
            <a:ext cx="16120" cy="13246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a:extLst>
              <a:ext uri="{FF2B5EF4-FFF2-40B4-BE49-F238E27FC236}">
                <a16:creationId xmlns:a16="http://schemas.microsoft.com/office/drawing/2014/main" id="{EA4D4A89-3D4C-A648-8FAA-8F53423DAF11}"/>
              </a:ext>
            </a:extLst>
          </p:cNvPr>
          <p:cNvCxnSpPr>
            <a:cxnSpLocks/>
            <a:stCxn id="79" idx="3"/>
            <a:endCxn id="40" idx="1"/>
          </p:cNvCxnSpPr>
          <p:nvPr/>
        </p:nvCxnSpPr>
        <p:spPr>
          <a:xfrm flipV="1">
            <a:off x="2410004" y="1643387"/>
            <a:ext cx="450042" cy="615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9" name="Elbow Connector 28">
            <a:extLst>
              <a:ext uri="{FF2B5EF4-FFF2-40B4-BE49-F238E27FC236}">
                <a16:creationId xmlns:a16="http://schemas.microsoft.com/office/drawing/2014/main" id="{4D5365A5-6EA7-ED4E-963A-B464DE2738C6}"/>
              </a:ext>
            </a:extLst>
          </p:cNvPr>
          <p:cNvCxnSpPr>
            <a:cxnSpLocks/>
            <a:stCxn id="40" idx="2"/>
          </p:cNvCxnSpPr>
          <p:nvPr/>
        </p:nvCxnSpPr>
        <p:spPr>
          <a:xfrm rot="16200000" flipH="1">
            <a:off x="3087468" y="2056001"/>
            <a:ext cx="1016017" cy="63748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9" name="Straight Arrow Connector 118">
            <a:extLst>
              <a:ext uri="{FF2B5EF4-FFF2-40B4-BE49-F238E27FC236}">
                <a16:creationId xmlns:a16="http://schemas.microsoft.com/office/drawing/2014/main" id="{181DE8AE-A5A5-2D40-89F5-2D0D162CD367}"/>
              </a:ext>
            </a:extLst>
          </p:cNvPr>
          <p:cNvCxnSpPr>
            <a:cxnSpLocks/>
            <a:stCxn id="83" idx="3"/>
            <a:endCxn id="46" idx="1"/>
          </p:cNvCxnSpPr>
          <p:nvPr/>
        </p:nvCxnSpPr>
        <p:spPr>
          <a:xfrm>
            <a:off x="4742194" y="2293991"/>
            <a:ext cx="634629" cy="629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2" name="Straight Arrow Connector 121">
            <a:extLst>
              <a:ext uri="{FF2B5EF4-FFF2-40B4-BE49-F238E27FC236}">
                <a16:creationId xmlns:a16="http://schemas.microsoft.com/office/drawing/2014/main" id="{108D2252-E90E-3E4E-93E5-D098B49F198D}"/>
              </a:ext>
            </a:extLst>
          </p:cNvPr>
          <p:cNvCxnSpPr>
            <a:cxnSpLocks/>
            <a:stCxn id="46" idx="3"/>
            <a:endCxn id="26" idx="1"/>
          </p:cNvCxnSpPr>
          <p:nvPr/>
        </p:nvCxnSpPr>
        <p:spPr>
          <a:xfrm>
            <a:off x="6210201" y="2300284"/>
            <a:ext cx="1570475" cy="142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7" name="Elbow Connector 146">
            <a:extLst>
              <a:ext uri="{FF2B5EF4-FFF2-40B4-BE49-F238E27FC236}">
                <a16:creationId xmlns:a16="http://schemas.microsoft.com/office/drawing/2014/main" id="{AF06BD4A-C3C3-E448-A626-693B03CBE458}"/>
              </a:ext>
            </a:extLst>
          </p:cNvPr>
          <p:cNvCxnSpPr>
            <a:cxnSpLocks/>
            <a:stCxn id="48" idx="3"/>
            <a:endCxn id="26" idx="1"/>
          </p:cNvCxnSpPr>
          <p:nvPr/>
        </p:nvCxnSpPr>
        <p:spPr>
          <a:xfrm flipV="1">
            <a:off x="6210201" y="2301709"/>
            <a:ext cx="1570475" cy="64984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59" name="Elbow Connector 158">
            <a:extLst>
              <a:ext uri="{FF2B5EF4-FFF2-40B4-BE49-F238E27FC236}">
                <a16:creationId xmlns:a16="http://schemas.microsoft.com/office/drawing/2014/main" id="{EAEC5DC3-D315-4A44-8181-194222999DC5}"/>
              </a:ext>
            </a:extLst>
          </p:cNvPr>
          <p:cNvCxnSpPr>
            <a:cxnSpLocks/>
            <a:stCxn id="72" idx="3"/>
            <a:endCxn id="26" idx="1"/>
          </p:cNvCxnSpPr>
          <p:nvPr/>
        </p:nvCxnSpPr>
        <p:spPr>
          <a:xfrm flipV="1">
            <a:off x="6219289" y="2301709"/>
            <a:ext cx="1561387" cy="2357941"/>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72" name="Elbow Connector 171">
            <a:extLst>
              <a:ext uri="{FF2B5EF4-FFF2-40B4-BE49-F238E27FC236}">
                <a16:creationId xmlns:a16="http://schemas.microsoft.com/office/drawing/2014/main" id="{8FBD18CA-4F40-3448-93E6-4937F65C71C8}"/>
              </a:ext>
            </a:extLst>
          </p:cNvPr>
          <p:cNvCxnSpPr>
            <a:cxnSpLocks/>
            <a:stCxn id="73" idx="3"/>
            <a:endCxn id="74" idx="0"/>
          </p:cNvCxnSpPr>
          <p:nvPr/>
        </p:nvCxnSpPr>
        <p:spPr>
          <a:xfrm>
            <a:off x="10404250" y="2318161"/>
            <a:ext cx="317993" cy="58186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6" name="Straight Arrow Connector 185">
            <a:extLst>
              <a:ext uri="{FF2B5EF4-FFF2-40B4-BE49-F238E27FC236}">
                <a16:creationId xmlns:a16="http://schemas.microsoft.com/office/drawing/2014/main" id="{5B1F5348-BD75-0A4A-AAD3-BFFA378A5C86}"/>
              </a:ext>
            </a:extLst>
          </p:cNvPr>
          <p:cNvCxnSpPr>
            <a:cxnSpLocks/>
            <a:stCxn id="73" idx="0"/>
            <a:endCxn id="6" idx="2"/>
          </p:cNvCxnSpPr>
          <p:nvPr/>
        </p:nvCxnSpPr>
        <p:spPr>
          <a:xfrm flipH="1" flipV="1">
            <a:off x="9930906" y="1736297"/>
            <a:ext cx="10048" cy="3008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Predefined Process 120">
            <a:extLst>
              <a:ext uri="{FF2B5EF4-FFF2-40B4-BE49-F238E27FC236}">
                <a16:creationId xmlns:a16="http://schemas.microsoft.com/office/drawing/2014/main" id="{E8BCC95A-43C0-B44E-93DF-876E8A69176C}"/>
              </a:ext>
            </a:extLst>
          </p:cNvPr>
          <p:cNvSpPr/>
          <p:nvPr/>
        </p:nvSpPr>
        <p:spPr bwMode="gray">
          <a:xfrm>
            <a:off x="10230077" y="4150784"/>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ERP</a:t>
            </a:r>
            <a:r>
              <a:rPr lang="ja-JP" altLang="en-US" sz="1000" kern="0">
                <a:solidFill>
                  <a:schemeClr val="dk1"/>
                </a:solidFill>
                <a:latin typeface="+mn-lt"/>
                <a:ea typeface="Arial Unicode MS" pitchFamily="34" charset="-128"/>
                <a:cs typeface="Arial Unicode MS" pitchFamily="34" charset="-128"/>
              </a:rPr>
              <a:t>集成</a:t>
            </a:r>
            <a:endParaRPr lang="en-US" sz="1000" kern="0" dirty="0" err="1">
              <a:solidFill>
                <a:schemeClr val="dk1"/>
              </a:solidFill>
              <a:latin typeface="+mn-lt"/>
              <a:ea typeface="Arial Unicode MS" pitchFamily="34" charset="-128"/>
              <a:cs typeface="Arial Unicode MS" pitchFamily="34" charset="-128"/>
            </a:endParaRPr>
          </a:p>
        </p:txBody>
      </p:sp>
      <p:cxnSp>
        <p:nvCxnSpPr>
          <p:cNvPr id="123" name="Elbow Connector 122">
            <a:extLst>
              <a:ext uri="{FF2B5EF4-FFF2-40B4-BE49-F238E27FC236}">
                <a16:creationId xmlns:a16="http://schemas.microsoft.com/office/drawing/2014/main" id="{AED09524-65F9-F54D-BBD5-E5985A5AA2DB}"/>
              </a:ext>
            </a:extLst>
          </p:cNvPr>
          <p:cNvCxnSpPr>
            <a:cxnSpLocks/>
            <a:stCxn id="74" idx="2"/>
            <a:endCxn id="121" idx="0"/>
          </p:cNvCxnSpPr>
          <p:nvPr/>
        </p:nvCxnSpPr>
        <p:spPr>
          <a:xfrm rot="5400000">
            <a:off x="10247739" y="3676280"/>
            <a:ext cx="949008" cy="1"/>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6" name="Straight Arrow Connector 125">
            <a:extLst>
              <a:ext uri="{FF2B5EF4-FFF2-40B4-BE49-F238E27FC236}">
                <a16:creationId xmlns:a16="http://schemas.microsoft.com/office/drawing/2014/main" id="{7BE786CD-55BC-DA43-995B-B6DC4F37BE90}"/>
              </a:ext>
            </a:extLst>
          </p:cNvPr>
          <p:cNvCxnSpPr>
            <a:cxnSpLocks/>
            <a:stCxn id="26" idx="3"/>
            <a:endCxn id="73" idx="1"/>
          </p:cNvCxnSpPr>
          <p:nvPr/>
        </p:nvCxnSpPr>
        <p:spPr>
          <a:xfrm>
            <a:off x="8614054" y="2301709"/>
            <a:ext cx="863604" cy="1645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30" name="Line Callout 1 (Border and Accent Bar) 129">
            <a:extLst>
              <a:ext uri="{FF2B5EF4-FFF2-40B4-BE49-F238E27FC236}">
                <a16:creationId xmlns:a16="http://schemas.microsoft.com/office/drawing/2014/main" id="{1CDB1909-A311-E74D-B108-25969283A526}"/>
              </a:ext>
            </a:extLst>
          </p:cNvPr>
          <p:cNvSpPr/>
          <p:nvPr/>
        </p:nvSpPr>
        <p:spPr bwMode="gray">
          <a:xfrm flipH="1">
            <a:off x="7841673" y="5017614"/>
            <a:ext cx="2408365" cy="1079734"/>
          </a:xfrm>
          <a:prstGeom prst="accentBorderCallout1">
            <a:avLst>
              <a:gd name="adj1" fmla="val 20155"/>
              <a:gd name="adj2" fmla="val -2690"/>
              <a:gd name="adj3" fmla="val -37088"/>
              <a:gd name="adj4" fmla="val -1914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1.【</a:t>
            </a:r>
            <a:r>
              <a:rPr lang="ja-JP" altLang="en-US" sz="1000" kern="0">
                <a:solidFill>
                  <a:schemeClr val="dk1"/>
                </a:solidFill>
                <a:latin typeface="+mn-lt"/>
                <a:ea typeface="Arial Unicode MS" pitchFamily="34" charset="-128"/>
                <a:cs typeface="Arial Unicode MS" pitchFamily="34" charset="-128"/>
              </a:rPr>
              <a:t>二级供应商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黑名单供应商</a:t>
            </a:r>
            <a:endParaRPr lang="en-US"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生态供应商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品牌商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需要做冻结</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没有业务往来</a:t>
            </a:r>
            <a:r>
              <a:rPr lang="zh-CN" altLang="en-US" sz="1000" kern="0" dirty="0">
                <a:solidFill>
                  <a:schemeClr val="dk1"/>
                </a:solidFill>
                <a:latin typeface="+mn-lt"/>
                <a:ea typeface="Arial Unicode MS" pitchFamily="34" charset="-128"/>
                <a:cs typeface="Arial Unicode MS" pitchFamily="34" charset="-128"/>
              </a:rPr>
              <a:t>）</a:t>
            </a:r>
            <a:endParaRPr lang="en-US" altLang="ja-JP"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ja-JP" altLang="en-US" sz="1000" kern="0">
                <a:ea typeface="Arial Unicode MS" pitchFamily="34" charset="-128"/>
                <a:cs typeface="Arial Unicode MS" pitchFamily="34" charset="-128"/>
              </a:rPr>
              <a:t>研发类供应商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临时供应商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指定供应商</a:t>
            </a:r>
            <a:r>
              <a:rPr lang="en-US" altLang="zh-CN" sz="1000" kern="0" dirty="0">
                <a:ea typeface="Arial Unicode MS" pitchFamily="34" charset="-128"/>
                <a:cs typeface="Arial Unicode MS" pitchFamily="34" charset="-128"/>
              </a:rPr>
              <a:t>】</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限制下单数量</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订单</a:t>
            </a:r>
            <a:r>
              <a:rPr lang="ja-JP" altLang="en-US" sz="1000" kern="0">
                <a:solidFill>
                  <a:schemeClr val="dk1"/>
                </a:solidFill>
                <a:latin typeface="+mn-lt"/>
                <a:ea typeface="Arial Unicode MS" pitchFamily="34" charset="-128"/>
                <a:cs typeface="Arial Unicode MS" pitchFamily="34" charset="-128"/>
              </a:rPr>
              <a:t>下单一次</a:t>
            </a:r>
            <a:endParaRPr lang="en-US" altLang="ja-JP" sz="1000" kern="0" dirty="0">
              <a:solidFill>
                <a:schemeClr val="dk1"/>
              </a:solidFill>
              <a:latin typeface="+mn-lt"/>
              <a:ea typeface="Arial Unicode MS" pitchFamily="34" charset="-128"/>
              <a:cs typeface="Arial Unicode MS" pitchFamily="34" charset="-128"/>
            </a:endParaRPr>
          </a:p>
        </p:txBody>
      </p:sp>
      <p:cxnSp>
        <p:nvCxnSpPr>
          <p:cNvPr id="67" name="Elbow Connector 66">
            <a:extLst>
              <a:ext uri="{FF2B5EF4-FFF2-40B4-BE49-F238E27FC236}">
                <a16:creationId xmlns:a16="http://schemas.microsoft.com/office/drawing/2014/main" id="{F7257AD7-E1C4-A242-825B-FAADD4930BE0}"/>
              </a:ext>
            </a:extLst>
          </p:cNvPr>
          <p:cNvCxnSpPr>
            <a:cxnSpLocks/>
            <a:stCxn id="40" idx="2"/>
          </p:cNvCxnSpPr>
          <p:nvPr/>
        </p:nvCxnSpPr>
        <p:spPr>
          <a:xfrm rot="16200000" flipH="1">
            <a:off x="3384539" y="1758930"/>
            <a:ext cx="416472" cy="632081"/>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1" name="Elbow Connector 70">
            <a:extLst>
              <a:ext uri="{FF2B5EF4-FFF2-40B4-BE49-F238E27FC236}">
                <a16:creationId xmlns:a16="http://schemas.microsoft.com/office/drawing/2014/main" id="{A5F53A71-827E-3649-A233-2946DBD45711}"/>
              </a:ext>
            </a:extLst>
          </p:cNvPr>
          <p:cNvCxnSpPr>
            <a:cxnSpLocks/>
            <a:stCxn id="40" idx="2"/>
          </p:cNvCxnSpPr>
          <p:nvPr/>
        </p:nvCxnSpPr>
        <p:spPr>
          <a:xfrm rot="16200000" flipH="1">
            <a:off x="2188039" y="2955430"/>
            <a:ext cx="2814875" cy="637483"/>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9" name="Document 78">
            <a:extLst>
              <a:ext uri="{FF2B5EF4-FFF2-40B4-BE49-F238E27FC236}">
                <a16:creationId xmlns:a16="http://schemas.microsoft.com/office/drawing/2014/main" id="{2E32E8CF-BFAE-DD41-A90A-27652270A44E}"/>
              </a:ext>
            </a:extLst>
          </p:cNvPr>
          <p:cNvSpPr/>
          <p:nvPr/>
        </p:nvSpPr>
        <p:spPr bwMode="gray">
          <a:xfrm>
            <a:off x="1517913" y="1400915"/>
            <a:ext cx="892091" cy="497243"/>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altLang="ja-JP"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准入问卷</a:t>
            </a:r>
            <a:endParaRPr lang="en-US"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000" kern="0" dirty="0" err="1">
              <a:solidFill>
                <a:schemeClr val="dk1"/>
              </a:solidFill>
              <a:latin typeface="+mn-lt"/>
              <a:ea typeface="Arial Unicode MS" pitchFamily="34" charset="-128"/>
              <a:cs typeface="Arial Unicode MS" pitchFamily="34" charset="-128"/>
            </a:endParaRPr>
          </a:p>
        </p:txBody>
      </p:sp>
      <p:sp>
        <p:nvSpPr>
          <p:cNvPr id="77" name="Predefined Process 76">
            <a:extLst>
              <a:ext uri="{FF2B5EF4-FFF2-40B4-BE49-F238E27FC236}">
                <a16:creationId xmlns:a16="http://schemas.microsoft.com/office/drawing/2014/main" id="{9E327919-F5D2-A842-B633-94D531C17AF7}"/>
              </a:ext>
            </a:extLst>
          </p:cNvPr>
          <p:cNvSpPr/>
          <p:nvPr/>
        </p:nvSpPr>
        <p:spPr bwMode="gray">
          <a:xfrm>
            <a:off x="8917725" y="2832219"/>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供应商状态变更流程</a:t>
            </a:r>
            <a:endParaRPr lang="en-US" sz="1000" kern="0" dirty="0" err="1">
              <a:solidFill>
                <a:schemeClr val="dk1"/>
              </a:solidFill>
              <a:latin typeface="+mn-lt"/>
              <a:ea typeface="Arial Unicode MS" pitchFamily="34" charset="-128"/>
              <a:cs typeface="Arial Unicode MS" pitchFamily="34" charset="-128"/>
            </a:endParaRPr>
          </a:p>
        </p:txBody>
      </p:sp>
      <p:cxnSp>
        <p:nvCxnSpPr>
          <p:cNvPr id="78" name="Straight Arrow Connector 77">
            <a:extLst>
              <a:ext uri="{FF2B5EF4-FFF2-40B4-BE49-F238E27FC236}">
                <a16:creationId xmlns:a16="http://schemas.microsoft.com/office/drawing/2014/main" id="{2B53442B-80D6-3E4A-B4D2-82A2276ACA97}"/>
              </a:ext>
            </a:extLst>
          </p:cNvPr>
          <p:cNvCxnSpPr>
            <a:cxnSpLocks/>
            <a:stCxn id="74" idx="1"/>
            <a:endCxn id="77" idx="3"/>
          </p:cNvCxnSpPr>
          <p:nvPr/>
        </p:nvCxnSpPr>
        <p:spPr>
          <a:xfrm flipH="1">
            <a:off x="9902055" y="3050900"/>
            <a:ext cx="530868" cy="96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Document 75">
            <a:extLst>
              <a:ext uri="{FF2B5EF4-FFF2-40B4-BE49-F238E27FC236}">
                <a16:creationId xmlns:a16="http://schemas.microsoft.com/office/drawing/2014/main" id="{BD1AD535-9CDA-6444-A2FE-D0A259AA8605}"/>
              </a:ext>
            </a:extLst>
          </p:cNvPr>
          <p:cNvSpPr/>
          <p:nvPr/>
        </p:nvSpPr>
        <p:spPr bwMode="gray">
          <a:xfrm>
            <a:off x="4214552" y="2351970"/>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80" name="Document 79">
            <a:extLst>
              <a:ext uri="{FF2B5EF4-FFF2-40B4-BE49-F238E27FC236}">
                <a16:creationId xmlns:a16="http://schemas.microsoft.com/office/drawing/2014/main" id="{E0108610-32FE-3D43-BD7F-1B59B7C0E695}"/>
              </a:ext>
            </a:extLst>
          </p:cNvPr>
          <p:cNvSpPr/>
          <p:nvPr/>
        </p:nvSpPr>
        <p:spPr bwMode="gray">
          <a:xfrm>
            <a:off x="4176347" y="4590356"/>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81" name="Document 80">
            <a:extLst>
              <a:ext uri="{FF2B5EF4-FFF2-40B4-BE49-F238E27FC236}">
                <a16:creationId xmlns:a16="http://schemas.microsoft.com/office/drawing/2014/main" id="{F2C8B02B-9D46-3744-8F43-21AB2E029533}"/>
              </a:ext>
            </a:extLst>
          </p:cNvPr>
          <p:cNvSpPr/>
          <p:nvPr/>
        </p:nvSpPr>
        <p:spPr bwMode="gray">
          <a:xfrm>
            <a:off x="4403880" y="2896711"/>
            <a:ext cx="718190" cy="358655"/>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评估</a:t>
            </a:r>
            <a:r>
              <a:rPr lang="ja-JP" altLang="en-US" sz="1000" kern="0">
                <a:solidFill>
                  <a:schemeClr val="dk1"/>
                </a:solidFill>
                <a:latin typeface="+mn-lt"/>
                <a:ea typeface="Arial Unicode MS" pitchFamily="34" charset="-128"/>
                <a:cs typeface="Arial Unicode MS" pitchFamily="34" charset="-128"/>
              </a:rPr>
              <a:t>问卷</a:t>
            </a:r>
            <a:endParaRPr lang="en-US" sz="1000" kern="0" dirty="0" err="1">
              <a:solidFill>
                <a:schemeClr val="dk1"/>
              </a:solidFill>
              <a:latin typeface="+mn-lt"/>
              <a:ea typeface="Arial Unicode MS" pitchFamily="34" charset="-128"/>
              <a:cs typeface="Arial Unicode MS" pitchFamily="34" charset="-128"/>
            </a:endParaRPr>
          </a:p>
        </p:txBody>
      </p:sp>
      <p:sp>
        <p:nvSpPr>
          <p:cNvPr id="82" name="Rounded Rectangle 81">
            <a:extLst>
              <a:ext uri="{FF2B5EF4-FFF2-40B4-BE49-F238E27FC236}">
                <a16:creationId xmlns:a16="http://schemas.microsoft.com/office/drawing/2014/main" id="{43A56AF0-255F-A944-AA7E-C07BA89E5EE3}"/>
              </a:ext>
            </a:extLst>
          </p:cNvPr>
          <p:cNvSpPr/>
          <p:nvPr/>
        </p:nvSpPr>
        <p:spPr bwMode="gray">
          <a:xfrm>
            <a:off x="3892840" y="272295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ja-JP" altLang="en-US" sz="1000" b="0" i="0" u="none" strike="noStrike" kern="0" cap="none" spc="0" normalizeH="0" baseline="0" noProof="0" dirty="0">
                <a:ln>
                  <a:noFill/>
                </a:ln>
                <a:effectLst/>
                <a:uLnTx/>
                <a:uFillTx/>
                <a:ea typeface="Arial Unicode MS" pitchFamily="34" charset="-128"/>
                <a:cs typeface="Arial Unicode MS" pitchFamily="34" charset="-128"/>
              </a:rPr>
              <a:t>技术能力</a:t>
            </a:r>
            <a:r>
              <a:rPr lang="ja-JP" altLang="en-US" sz="1000" kern="0" dirty="0">
                <a:ea typeface="Arial Unicode MS" pitchFamily="34" charset="-128"/>
                <a:cs typeface="Arial Unicode MS" pitchFamily="34" charset="-128"/>
              </a:rPr>
              <a:t>评估并填写问卷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ounded Rectangle 82">
            <a:extLst>
              <a:ext uri="{FF2B5EF4-FFF2-40B4-BE49-F238E27FC236}">
                <a16:creationId xmlns:a16="http://schemas.microsoft.com/office/drawing/2014/main" id="{565E8210-0035-A64F-B15F-C81C656D32FF}"/>
              </a:ext>
            </a:extLst>
          </p:cNvPr>
          <p:cNvSpPr/>
          <p:nvPr/>
        </p:nvSpPr>
        <p:spPr bwMode="gray">
          <a:xfrm>
            <a:off x="3908816" y="207064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商务条款</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R</a:t>
            </a:r>
            <a:r>
              <a:rPr kumimoji="0" lang="en-US" altLang="ja-JP" sz="1000" b="0" i="0" u="none" strike="noStrike" kern="0" cap="none" spc="0" normalizeH="0" baseline="0" noProof="0" dirty="0">
                <a:ln>
                  <a:noFill/>
                </a:ln>
                <a:effectLst/>
                <a:uLnTx/>
                <a:uFillTx/>
                <a:ea typeface="Arial Unicode MS" pitchFamily="34" charset="-128"/>
                <a:cs typeface="Arial Unicode MS" pitchFamily="34" charset="-128"/>
              </a:rPr>
              <a:t>e</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view</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4" name="Rounded Rectangle 83">
            <a:extLst>
              <a:ext uri="{FF2B5EF4-FFF2-40B4-BE49-F238E27FC236}">
                <a16:creationId xmlns:a16="http://schemas.microsoft.com/office/drawing/2014/main" id="{F6550CFF-B526-FF44-9F14-9E7C64E90740}"/>
              </a:ext>
            </a:extLst>
          </p:cNvPr>
          <p:cNvSpPr/>
          <p:nvPr/>
        </p:nvSpPr>
        <p:spPr bwMode="gray">
          <a:xfrm>
            <a:off x="3832248" y="443630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需求部门评估并填写问卷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5" name="Straight Arrow Connector 84">
            <a:extLst>
              <a:ext uri="{FF2B5EF4-FFF2-40B4-BE49-F238E27FC236}">
                <a16:creationId xmlns:a16="http://schemas.microsoft.com/office/drawing/2014/main" id="{5395BE75-1D84-504B-8822-5927FC3C5C1E}"/>
              </a:ext>
            </a:extLst>
          </p:cNvPr>
          <p:cNvCxnSpPr>
            <a:cxnSpLocks/>
            <a:stCxn id="82" idx="3"/>
            <a:endCxn id="48" idx="1"/>
          </p:cNvCxnSpPr>
          <p:nvPr/>
        </p:nvCxnSpPr>
        <p:spPr>
          <a:xfrm>
            <a:off x="4726218" y="2946301"/>
            <a:ext cx="656043" cy="525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6" name="Straight Arrow Connector 85">
            <a:extLst>
              <a:ext uri="{FF2B5EF4-FFF2-40B4-BE49-F238E27FC236}">
                <a16:creationId xmlns:a16="http://schemas.microsoft.com/office/drawing/2014/main" id="{95301E2F-96EB-2A42-B075-9F88903EA991}"/>
              </a:ext>
            </a:extLst>
          </p:cNvPr>
          <p:cNvCxnSpPr>
            <a:cxnSpLocks/>
            <a:stCxn id="84" idx="3"/>
            <a:endCxn id="72" idx="1"/>
          </p:cNvCxnSpPr>
          <p:nvPr/>
        </p:nvCxnSpPr>
        <p:spPr>
          <a:xfrm>
            <a:off x="4665626" y="4659650"/>
            <a:ext cx="720285"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99" name="Line Callout 1 (Accent Bar) 98">
            <a:extLst>
              <a:ext uri="{FF2B5EF4-FFF2-40B4-BE49-F238E27FC236}">
                <a16:creationId xmlns:a16="http://schemas.microsoft.com/office/drawing/2014/main" id="{79FEF28D-5979-CF4D-957A-7071A9C6EF44}"/>
              </a:ext>
            </a:extLst>
          </p:cNvPr>
          <p:cNvSpPr/>
          <p:nvPr/>
        </p:nvSpPr>
        <p:spPr bwMode="gray">
          <a:xfrm flipH="1">
            <a:off x="8986053" y="1787243"/>
            <a:ext cx="497914" cy="185534"/>
          </a:xfrm>
          <a:prstGeom prst="accentCallout1">
            <a:avLst>
              <a:gd name="adj1" fmla="val 18750"/>
              <a:gd name="adj2" fmla="val -8333"/>
              <a:gd name="adj3" fmla="val 86208"/>
              <a:gd name="adj4" fmla="val -8884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
        <p:nvSpPr>
          <p:cNvPr id="100" name="Line Callout 1 (Accent Bar) 99">
            <a:extLst>
              <a:ext uri="{FF2B5EF4-FFF2-40B4-BE49-F238E27FC236}">
                <a16:creationId xmlns:a16="http://schemas.microsoft.com/office/drawing/2014/main" id="{E0FD50F7-D862-CA4A-AE8D-C9609BDD4082}"/>
              </a:ext>
            </a:extLst>
          </p:cNvPr>
          <p:cNvSpPr/>
          <p:nvPr/>
        </p:nvSpPr>
        <p:spPr bwMode="gray">
          <a:xfrm>
            <a:off x="11098171" y="2381652"/>
            <a:ext cx="476096" cy="156795"/>
          </a:xfrm>
          <a:prstGeom prst="accentCallout1">
            <a:avLst>
              <a:gd name="adj1" fmla="val 18750"/>
              <a:gd name="adj2" fmla="val -8333"/>
              <a:gd name="adj3" fmla="val 86208"/>
              <a:gd name="adj4" fmla="val -8884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C5C19AD0-2636-4BEF-9FE9-91D37942CCA7}"/>
              </a:ext>
            </a:extLst>
          </p:cNvPr>
          <p:cNvSpPr/>
          <p:nvPr/>
        </p:nvSpPr>
        <p:spPr bwMode="gray">
          <a:xfrm>
            <a:off x="4174409" y="3131175"/>
            <a:ext cx="947661" cy="85603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100" b="0" i="0" u="none" strike="noStrike" kern="0" cap="none" spc="0" normalizeH="0" baseline="0" noProof="0" dirty="0">
                <a:ln>
                  <a:noFill/>
                </a:ln>
                <a:effectLst/>
                <a:uLnTx/>
                <a:uFillTx/>
                <a:ea typeface="Arial Unicode MS" pitchFamily="34" charset="-128"/>
                <a:cs typeface="Arial Unicode MS" pitchFamily="34" charset="-128"/>
              </a:rPr>
              <a:t>conditional</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Rounded Rectangle 38">
            <a:extLst>
              <a:ext uri="{FF2B5EF4-FFF2-40B4-BE49-F238E27FC236}">
                <a16:creationId xmlns:a16="http://schemas.microsoft.com/office/drawing/2014/main" id="{8307651A-088E-4D7D-BA4E-7F73EF51474E}"/>
              </a:ext>
            </a:extLst>
          </p:cNvPr>
          <p:cNvSpPr/>
          <p:nvPr/>
        </p:nvSpPr>
        <p:spPr bwMode="gray">
          <a:xfrm>
            <a:off x="3832248" y="50933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kumimoji="0" lang="zh-CN" altLang="en-US" sz="1000" b="0" i="0" u="none" strike="noStrike" kern="0" cap="none" spc="0" normalizeH="0" baseline="0" noProof="0" dirty="0">
                <a:ln>
                  <a:noFill/>
                </a:ln>
                <a:effectLst/>
                <a:uLnTx/>
                <a:uFillTx/>
                <a:ea typeface="Arial Unicode MS" pitchFamily="34" charset="-128"/>
                <a:cs typeface="Arial Unicode MS" pitchFamily="34" charset="-128"/>
              </a:rPr>
              <a:t>财务评估</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ounded Rectangle 44">
            <a:extLst>
              <a:ext uri="{FF2B5EF4-FFF2-40B4-BE49-F238E27FC236}">
                <a16:creationId xmlns:a16="http://schemas.microsoft.com/office/drawing/2014/main" id="{00438F9E-1158-4309-B222-1A4732D02CCA}"/>
              </a:ext>
            </a:extLst>
          </p:cNvPr>
          <p:cNvSpPr/>
          <p:nvPr/>
        </p:nvSpPr>
        <p:spPr bwMode="gray">
          <a:xfrm>
            <a:off x="5495458" y="508369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dirty="0">
                <a:ea typeface="Arial Unicode MS" pitchFamily="34" charset="-128"/>
                <a:cs typeface="Arial Unicode MS" pitchFamily="34" charset="-128"/>
              </a:rPr>
              <a:t>财务总监</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4657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7422859" y="8455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479945"/>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2597081"/>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1959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00527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远景采购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17765" y="266885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defTabSz="914400"/>
            <a:r>
              <a:rPr lang="ja-JP" altLang="en-US" sz="1000" kern="0">
                <a:solidFill>
                  <a:sysClr val="windowText" lastClr="000000"/>
                </a:solidFill>
                <a:latin typeface="+mn-lt"/>
              </a:rPr>
              <a:t>财务部门</a:t>
            </a:r>
            <a:endParaRPr lang="en-US" sz="1000" kern="0" dirty="0">
              <a:solidFill>
                <a:sysClr val="windowText" lastClr="000000"/>
              </a:solidFill>
              <a:latin typeface="+mn-lt"/>
            </a:endParaRPr>
          </a:p>
        </p:txBody>
      </p:sp>
      <p:cxnSp>
        <p:nvCxnSpPr>
          <p:cNvPr id="54" name="Straight Arrow Connector 53"/>
          <p:cNvCxnSpPr>
            <a:cxnSpLocks/>
          </p:cNvCxnSpPr>
          <p:nvPr/>
        </p:nvCxnSpPr>
        <p:spPr bwMode="gray">
          <a:xfrm flipV="1">
            <a:off x="1288441" y="1244638"/>
            <a:ext cx="6134418" cy="246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633856" y="967639"/>
            <a:ext cx="100540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a:t>
            </a:r>
            <a:r>
              <a:rPr lang="en-US" altLang="zh-CN" sz="1200" b="1" kern="0" dirty="0">
                <a:solidFill>
                  <a:sysClr val="windowText" lastClr="000000"/>
                </a:solidFill>
              </a:rPr>
              <a:t>-</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a:off x="7565299" y="1222373"/>
            <a:ext cx="4113834" cy="13362"/>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956054"/>
            <a:ext cx="12618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供应商准入审核</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02749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SLP</a:t>
            </a:r>
            <a:r>
              <a:rPr lang="zh-CN" altLang="en-US" dirty="0"/>
              <a:t> </a:t>
            </a:r>
            <a:r>
              <a:rPr lang="ja-JP" altLang="en-US"/>
              <a:t>准入流程</a:t>
            </a:r>
            <a:r>
              <a:rPr lang="zh-CN" altLang="en-US" dirty="0"/>
              <a:t> </a:t>
            </a:r>
            <a:r>
              <a:rPr lang="en-US" altLang="zh-CN" dirty="0"/>
              <a:t>(</a:t>
            </a:r>
            <a:r>
              <a:rPr lang="ja-JP" altLang="en-US"/>
              <a:t>加急准入</a:t>
            </a:r>
            <a:r>
              <a:rPr lang="zh-CN" altLang="en-US" dirty="0"/>
              <a:t>）</a:t>
            </a:r>
            <a:r>
              <a:rPr lang="en-US" altLang="zh-CN" dirty="0"/>
              <a:t>-</a:t>
            </a:r>
            <a:r>
              <a:rPr lang="zh-CN" altLang="en-US" dirty="0"/>
              <a:t>（</a:t>
            </a:r>
            <a:r>
              <a:rPr lang="ja-JP" altLang="en-US"/>
              <a:t>关联公司</a:t>
            </a:r>
            <a:r>
              <a:rPr lang="zh-CN" altLang="en-US" dirty="0"/>
              <a:t>）</a:t>
            </a:r>
            <a:endParaRPr lang="en-SG" dirty="0"/>
          </a:p>
        </p:txBody>
      </p:sp>
      <p:sp>
        <p:nvSpPr>
          <p:cNvPr id="2" name="Rounded Rectangle 1">
            <a:extLst>
              <a:ext uri="{FF2B5EF4-FFF2-40B4-BE49-F238E27FC236}">
                <a16:creationId xmlns:a16="http://schemas.microsoft.com/office/drawing/2014/main" id="{8D1133A8-0FB9-4A44-A500-9C1BC0E6A238}"/>
              </a:ext>
            </a:extLst>
          </p:cNvPr>
          <p:cNvSpPr/>
          <p:nvPr/>
        </p:nvSpPr>
        <p:spPr bwMode="gray">
          <a:xfrm>
            <a:off x="1543273" y="204405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发起厂商准入</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ounded Rectangle 25">
            <a:extLst>
              <a:ext uri="{FF2B5EF4-FFF2-40B4-BE49-F238E27FC236}">
                <a16:creationId xmlns:a16="http://schemas.microsoft.com/office/drawing/2014/main" id="{3FB7F9F6-A22B-9840-AEB9-D1857F3CC9F5}"/>
              </a:ext>
            </a:extLst>
          </p:cNvPr>
          <p:cNvSpPr/>
          <p:nvPr/>
        </p:nvSpPr>
        <p:spPr bwMode="gray">
          <a:xfrm>
            <a:off x="8550509" y="20501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采购总监审核</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ounded Rectangle 39">
            <a:extLst>
              <a:ext uri="{FF2B5EF4-FFF2-40B4-BE49-F238E27FC236}">
                <a16:creationId xmlns:a16="http://schemas.microsoft.com/office/drawing/2014/main" id="{B80F9E05-8404-0D4F-A743-DEA8304D5E2A}"/>
              </a:ext>
            </a:extLst>
          </p:cNvPr>
          <p:cNvSpPr/>
          <p:nvPr/>
        </p:nvSpPr>
        <p:spPr bwMode="gray">
          <a:xfrm>
            <a:off x="2860046" y="142003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供应商完成问卷</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Line Callout 1 (Accent Bar) 8">
            <a:extLst>
              <a:ext uri="{FF2B5EF4-FFF2-40B4-BE49-F238E27FC236}">
                <a16:creationId xmlns:a16="http://schemas.microsoft.com/office/drawing/2014/main" id="{7A1340A7-7D7C-A540-8A24-3F1684BD4C12}"/>
              </a:ext>
            </a:extLst>
          </p:cNvPr>
          <p:cNvSpPr/>
          <p:nvPr/>
        </p:nvSpPr>
        <p:spPr bwMode="gray">
          <a:xfrm>
            <a:off x="2376651" y="2654402"/>
            <a:ext cx="1270314" cy="448314"/>
          </a:xfrm>
          <a:prstGeom prst="accentCallout1">
            <a:avLst>
              <a:gd name="adj1" fmla="val 23233"/>
              <a:gd name="adj2" fmla="val -3587"/>
              <a:gd name="adj3" fmla="val -34240"/>
              <a:gd name="adj4" fmla="val -14075"/>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选择是否是加急流程</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备注说明</a:t>
            </a:r>
            <a:endParaRPr lang="en-US" sz="1000" kern="0" dirty="0" err="1">
              <a:solidFill>
                <a:schemeClr val="dk1"/>
              </a:solidFill>
              <a:latin typeface="+mn-lt"/>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26062" y="628573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0" name="AutoShape 52">
            <a:extLst>
              <a:ext uri="{FF2B5EF4-FFF2-40B4-BE49-F238E27FC236}">
                <a16:creationId xmlns:a16="http://schemas.microsoft.com/office/drawing/2014/main" id="{B45F9F2E-B532-BE4A-8D37-6386E06312B7}"/>
              </a:ext>
            </a:extLst>
          </p:cNvPr>
          <p:cNvSpPr>
            <a:spLocks noChangeArrowheads="1"/>
          </p:cNvSpPr>
          <p:nvPr/>
        </p:nvSpPr>
        <p:spPr bwMode="gray">
          <a:xfrm>
            <a:off x="312802" y="3838307"/>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销售部门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312802" y="5112012"/>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SPM(DQE)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7" name="Line 6">
            <a:extLst>
              <a:ext uri="{FF2B5EF4-FFF2-40B4-BE49-F238E27FC236}">
                <a16:creationId xmlns:a16="http://schemas.microsoft.com/office/drawing/2014/main" id="{1C00A017-3E09-9F47-90CA-D979EC73B5C8}"/>
              </a:ext>
            </a:extLst>
          </p:cNvPr>
          <p:cNvSpPr>
            <a:spLocks noChangeShapeType="1"/>
          </p:cNvSpPr>
          <p:nvPr/>
        </p:nvSpPr>
        <p:spPr bwMode="gray">
          <a:xfrm>
            <a:off x="426062" y="3198498"/>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300889" y="5747011"/>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ERP</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66872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4" name="AutoShape 52">
            <a:extLst>
              <a:ext uri="{FF2B5EF4-FFF2-40B4-BE49-F238E27FC236}">
                <a16:creationId xmlns:a16="http://schemas.microsoft.com/office/drawing/2014/main" id="{493E271D-1E78-D943-B465-89400D38E942}"/>
              </a:ext>
            </a:extLst>
          </p:cNvPr>
          <p:cNvSpPr>
            <a:spLocks noChangeArrowheads="1"/>
          </p:cNvSpPr>
          <p:nvPr/>
        </p:nvSpPr>
        <p:spPr bwMode="gray">
          <a:xfrm>
            <a:off x="317708" y="3247447"/>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营销部门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5" name="Line 6">
            <a:extLst>
              <a:ext uri="{FF2B5EF4-FFF2-40B4-BE49-F238E27FC236}">
                <a16:creationId xmlns:a16="http://schemas.microsoft.com/office/drawing/2014/main" id="{DDCB95BF-C241-C249-B50A-DD2F72018602}"/>
              </a:ext>
            </a:extLst>
          </p:cNvPr>
          <p:cNvSpPr>
            <a:spLocks noChangeShapeType="1"/>
          </p:cNvSpPr>
          <p:nvPr/>
        </p:nvSpPr>
        <p:spPr bwMode="gray">
          <a:xfrm>
            <a:off x="444350" y="376375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Rounded Rectangle 65">
            <a:extLst>
              <a:ext uri="{FF2B5EF4-FFF2-40B4-BE49-F238E27FC236}">
                <a16:creationId xmlns:a16="http://schemas.microsoft.com/office/drawing/2014/main" id="{54B3BB9D-1AB2-C244-A555-165B01620891}"/>
              </a:ext>
            </a:extLst>
          </p:cNvPr>
          <p:cNvSpPr/>
          <p:nvPr/>
        </p:nvSpPr>
        <p:spPr bwMode="gray">
          <a:xfrm>
            <a:off x="2860046" y="205250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Review</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准入信息</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44350" y="435600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312802" y="4485085"/>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需求部门</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3" name="Decision 72">
            <a:extLst>
              <a:ext uri="{FF2B5EF4-FFF2-40B4-BE49-F238E27FC236}">
                <a16:creationId xmlns:a16="http://schemas.microsoft.com/office/drawing/2014/main" id="{12CD10C4-1E96-744C-BD81-5F478253BE50}"/>
              </a:ext>
            </a:extLst>
          </p:cNvPr>
          <p:cNvSpPr/>
          <p:nvPr/>
        </p:nvSpPr>
        <p:spPr bwMode="gray">
          <a:xfrm>
            <a:off x="9659362" y="1996917"/>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审核通过</a:t>
            </a:r>
            <a:endParaRPr lang="en-US" sz="1000" kern="0" dirty="0" err="1">
              <a:solidFill>
                <a:schemeClr val="dk1"/>
              </a:solidFill>
              <a:latin typeface="+mn-lt"/>
              <a:ea typeface="Arial Unicode MS" pitchFamily="34" charset="-128"/>
              <a:cs typeface="Arial Unicode MS" pitchFamily="34" charset="-128"/>
            </a:endParaRPr>
          </a:p>
        </p:txBody>
      </p:sp>
      <p:sp>
        <p:nvSpPr>
          <p:cNvPr id="6" name="Terminator 5">
            <a:extLst>
              <a:ext uri="{FF2B5EF4-FFF2-40B4-BE49-F238E27FC236}">
                <a16:creationId xmlns:a16="http://schemas.microsoft.com/office/drawing/2014/main" id="{8CE4EF34-B376-2543-8E2C-F0BFD9F14AA5}"/>
              </a:ext>
            </a:extLst>
          </p:cNvPr>
          <p:cNvSpPr/>
          <p:nvPr/>
        </p:nvSpPr>
        <p:spPr bwMode="gray">
          <a:xfrm>
            <a:off x="9823290" y="1434545"/>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sp>
        <p:nvSpPr>
          <p:cNvPr id="74" name="Terminator 73">
            <a:extLst>
              <a:ext uri="{FF2B5EF4-FFF2-40B4-BE49-F238E27FC236}">
                <a16:creationId xmlns:a16="http://schemas.microsoft.com/office/drawing/2014/main" id="{FC2EDB66-644E-BD41-AEE5-086618FF2BCF}"/>
              </a:ext>
            </a:extLst>
          </p:cNvPr>
          <p:cNvSpPr/>
          <p:nvPr/>
        </p:nvSpPr>
        <p:spPr bwMode="gray">
          <a:xfrm>
            <a:off x="10614627" y="2900024"/>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已准入</a:t>
            </a:r>
            <a:endParaRPr lang="en-US" sz="1000" kern="0" dirty="0" err="1">
              <a:solidFill>
                <a:schemeClr val="dk1"/>
              </a:solidFill>
              <a:latin typeface="+mn-lt"/>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65C7EC94-E218-314A-88B1-7900A772983F}"/>
              </a:ext>
            </a:extLst>
          </p:cNvPr>
          <p:cNvCxnSpPr>
            <a:cxnSpLocks/>
            <a:stCxn id="2" idx="0"/>
            <a:endCxn id="47" idx="2"/>
          </p:cNvCxnSpPr>
          <p:nvPr/>
        </p:nvCxnSpPr>
        <p:spPr>
          <a:xfrm flipV="1">
            <a:off x="1959962" y="1865285"/>
            <a:ext cx="3997" cy="17876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a:extLst>
              <a:ext uri="{FF2B5EF4-FFF2-40B4-BE49-F238E27FC236}">
                <a16:creationId xmlns:a16="http://schemas.microsoft.com/office/drawing/2014/main" id="{EA4D4A89-3D4C-A648-8FAA-8F53423DAF11}"/>
              </a:ext>
            </a:extLst>
          </p:cNvPr>
          <p:cNvCxnSpPr>
            <a:cxnSpLocks/>
            <a:stCxn id="47" idx="3"/>
            <a:endCxn id="40" idx="1"/>
          </p:cNvCxnSpPr>
          <p:nvPr/>
        </p:nvCxnSpPr>
        <p:spPr>
          <a:xfrm flipV="1">
            <a:off x="2410004" y="1643387"/>
            <a:ext cx="450042" cy="615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80087917-0AF9-8340-877E-F027D55822F4}"/>
              </a:ext>
            </a:extLst>
          </p:cNvPr>
          <p:cNvCxnSpPr>
            <a:stCxn id="40" idx="2"/>
            <a:endCxn id="66" idx="0"/>
          </p:cNvCxnSpPr>
          <p:nvPr/>
        </p:nvCxnSpPr>
        <p:spPr>
          <a:xfrm>
            <a:off x="3276735" y="1866735"/>
            <a:ext cx="0" cy="18577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72" name="Elbow Connector 171">
            <a:extLst>
              <a:ext uri="{FF2B5EF4-FFF2-40B4-BE49-F238E27FC236}">
                <a16:creationId xmlns:a16="http://schemas.microsoft.com/office/drawing/2014/main" id="{8FBD18CA-4F40-3448-93E6-4937F65C71C8}"/>
              </a:ext>
            </a:extLst>
          </p:cNvPr>
          <p:cNvCxnSpPr>
            <a:cxnSpLocks/>
            <a:stCxn id="73" idx="3"/>
            <a:endCxn id="74" idx="0"/>
          </p:cNvCxnSpPr>
          <p:nvPr/>
        </p:nvCxnSpPr>
        <p:spPr>
          <a:xfrm>
            <a:off x="10585954" y="2277969"/>
            <a:ext cx="317993" cy="622055"/>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6" name="Straight Arrow Connector 185">
            <a:extLst>
              <a:ext uri="{FF2B5EF4-FFF2-40B4-BE49-F238E27FC236}">
                <a16:creationId xmlns:a16="http://schemas.microsoft.com/office/drawing/2014/main" id="{5B1F5348-BD75-0A4A-AAD3-BFFA378A5C86}"/>
              </a:ext>
            </a:extLst>
          </p:cNvPr>
          <p:cNvCxnSpPr>
            <a:cxnSpLocks/>
            <a:stCxn id="73" idx="0"/>
            <a:endCxn id="6" idx="2"/>
          </p:cNvCxnSpPr>
          <p:nvPr/>
        </p:nvCxnSpPr>
        <p:spPr>
          <a:xfrm flipH="1" flipV="1">
            <a:off x="10112610" y="1736297"/>
            <a:ext cx="10048" cy="2606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Predefined Process 120">
            <a:extLst>
              <a:ext uri="{FF2B5EF4-FFF2-40B4-BE49-F238E27FC236}">
                <a16:creationId xmlns:a16="http://schemas.microsoft.com/office/drawing/2014/main" id="{E8BCC95A-43C0-B44E-93DF-876E8A69176C}"/>
              </a:ext>
            </a:extLst>
          </p:cNvPr>
          <p:cNvSpPr/>
          <p:nvPr/>
        </p:nvSpPr>
        <p:spPr bwMode="gray">
          <a:xfrm>
            <a:off x="10877131" y="5730277"/>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ERP</a:t>
            </a:r>
            <a:r>
              <a:rPr lang="ja-JP" altLang="en-US" sz="1000" kern="0">
                <a:solidFill>
                  <a:schemeClr val="dk1"/>
                </a:solidFill>
                <a:latin typeface="+mn-lt"/>
                <a:ea typeface="Arial Unicode MS" pitchFamily="34" charset="-128"/>
                <a:cs typeface="Arial Unicode MS" pitchFamily="34" charset="-128"/>
              </a:rPr>
              <a:t>集成</a:t>
            </a:r>
            <a:endParaRPr lang="en-US" sz="1000" kern="0" dirty="0" err="1">
              <a:solidFill>
                <a:schemeClr val="dk1"/>
              </a:solidFill>
              <a:latin typeface="+mn-lt"/>
              <a:ea typeface="Arial Unicode MS" pitchFamily="34" charset="-128"/>
              <a:cs typeface="Arial Unicode MS" pitchFamily="34" charset="-128"/>
            </a:endParaRPr>
          </a:p>
        </p:txBody>
      </p:sp>
      <p:cxnSp>
        <p:nvCxnSpPr>
          <p:cNvPr id="123" name="Elbow Connector 122">
            <a:extLst>
              <a:ext uri="{FF2B5EF4-FFF2-40B4-BE49-F238E27FC236}">
                <a16:creationId xmlns:a16="http://schemas.microsoft.com/office/drawing/2014/main" id="{AED09524-65F9-F54D-BBD5-E5985A5AA2DB}"/>
              </a:ext>
            </a:extLst>
          </p:cNvPr>
          <p:cNvCxnSpPr>
            <a:cxnSpLocks/>
            <a:stCxn id="74" idx="2"/>
            <a:endCxn id="121" idx="0"/>
          </p:cNvCxnSpPr>
          <p:nvPr/>
        </p:nvCxnSpPr>
        <p:spPr>
          <a:xfrm rot="16200000" flipH="1">
            <a:off x="9872371" y="4233351"/>
            <a:ext cx="2528501" cy="465349"/>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6" name="Straight Arrow Connector 125">
            <a:extLst>
              <a:ext uri="{FF2B5EF4-FFF2-40B4-BE49-F238E27FC236}">
                <a16:creationId xmlns:a16="http://schemas.microsoft.com/office/drawing/2014/main" id="{7BE786CD-55BC-DA43-995B-B6DC4F37BE90}"/>
              </a:ext>
            </a:extLst>
          </p:cNvPr>
          <p:cNvCxnSpPr>
            <a:cxnSpLocks/>
            <a:stCxn id="26" idx="3"/>
            <a:endCxn id="73" idx="1"/>
          </p:cNvCxnSpPr>
          <p:nvPr/>
        </p:nvCxnSpPr>
        <p:spPr>
          <a:xfrm>
            <a:off x="9383887" y="2273504"/>
            <a:ext cx="275475" cy="446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30" name="Line Callout 1 (Border and Accent Bar) 129">
            <a:extLst>
              <a:ext uri="{FF2B5EF4-FFF2-40B4-BE49-F238E27FC236}">
                <a16:creationId xmlns:a16="http://schemas.microsoft.com/office/drawing/2014/main" id="{1CDB1909-A311-E74D-B108-25969283A526}"/>
              </a:ext>
            </a:extLst>
          </p:cNvPr>
          <p:cNvSpPr/>
          <p:nvPr/>
        </p:nvSpPr>
        <p:spPr bwMode="gray">
          <a:xfrm flipH="1">
            <a:off x="7580898" y="5698984"/>
            <a:ext cx="2408365" cy="1079734"/>
          </a:xfrm>
          <a:prstGeom prst="accentBorderCallout1">
            <a:avLst>
              <a:gd name="adj1" fmla="val 20155"/>
              <a:gd name="adj2" fmla="val -2690"/>
              <a:gd name="adj3" fmla="val 25016"/>
              <a:gd name="adj4" fmla="val -3602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1.【</a:t>
            </a:r>
            <a:r>
              <a:rPr lang="ja-JP" altLang="en-US" sz="1000" kern="0">
                <a:solidFill>
                  <a:schemeClr val="dk1"/>
                </a:solidFill>
                <a:latin typeface="+mn-lt"/>
                <a:ea typeface="Arial Unicode MS" pitchFamily="34" charset="-128"/>
                <a:cs typeface="Arial Unicode MS" pitchFamily="34" charset="-128"/>
              </a:rPr>
              <a:t>二级供应商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黑名单供应商</a:t>
            </a:r>
            <a:endParaRPr lang="en-US"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solidFill>
                  <a:schemeClr val="dk1"/>
                </a:solidFill>
                <a:latin typeface="+mn-lt"/>
                <a:ea typeface="Arial Unicode MS" pitchFamily="34" charset="-128"/>
                <a:cs typeface="Arial Unicode MS" pitchFamily="34" charset="-128"/>
              </a:rPr>
              <a:t>】</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生态供应商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品牌商</a:t>
            </a:r>
            <a:r>
              <a:rPr lang="en-US" altLang="zh-CN"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需要做冻结</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没有业务往来</a:t>
            </a:r>
            <a:r>
              <a:rPr lang="zh-CN" altLang="en-US" sz="1000" kern="0" dirty="0">
                <a:solidFill>
                  <a:schemeClr val="dk1"/>
                </a:solidFill>
                <a:latin typeface="+mn-lt"/>
                <a:ea typeface="Arial Unicode MS" pitchFamily="34" charset="-128"/>
                <a:cs typeface="Arial Unicode MS" pitchFamily="34" charset="-128"/>
              </a:rPr>
              <a:t>）</a:t>
            </a:r>
            <a:endParaRPr lang="en-US" altLang="ja-JP"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ja-JP" altLang="en-US" sz="1000" kern="0">
                <a:ea typeface="Arial Unicode MS" pitchFamily="34" charset="-128"/>
                <a:cs typeface="Arial Unicode MS" pitchFamily="34" charset="-128"/>
              </a:rPr>
              <a:t>研发类供应商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临时供应商</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指定供应商</a:t>
            </a:r>
            <a:r>
              <a:rPr lang="en-US" altLang="zh-CN" sz="1000" kern="0" dirty="0">
                <a:ea typeface="Arial Unicode MS" pitchFamily="34" charset="-128"/>
                <a:cs typeface="Arial Unicode MS" pitchFamily="34" charset="-128"/>
              </a:rPr>
              <a:t>】</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限制下单数量</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订单</a:t>
            </a:r>
            <a:r>
              <a:rPr lang="ja-JP" altLang="en-US" sz="1000" kern="0">
                <a:solidFill>
                  <a:schemeClr val="dk1"/>
                </a:solidFill>
                <a:latin typeface="+mn-lt"/>
                <a:ea typeface="Arial Unicode MS" pitchFamily="34" charset="-128"/>
                <a:cs typeface="Arial Unicode MS" pitchFamily="34" charset="-128"/>
              </a:rPr>
              <a:t>下单一次</a:t>
            </a:r>
            <a:endParaRPr lang="en-US" altLang="ja-JP" sz="1000" kern="0" dirty="0">
              <a:solidFill>
                <a:schemeClr val="dk1"/>
              </a:solidFill>
              <a:latin typeface="+mn-lt"/>
              <a:ea typeface="Arial Unicode MS" pitchFamily="34" charset="-128"/>
              <a:cs typeface="Arial Unicode MS" pitchFamily="34" charset="-128"/>
            </a:endParaRPr>
          </a:p>
        </p:txBody>
      </p:sp>
      <p:cxnSp>
        <p:nvCxnSpPr>
          <p:cNvPr id="51" name="Straight Arrow Connector 50">
            <a:extLst>
              <a:ext uri="{FF2B5EF4-FFF2-40B4-BE49-F238E27FC236}">
                <a16:creationId xmlns:a16="http://schemas.microsoft.com/office/drawing/2014/main" id="{0DC36F6C-F0CC-F643-B33A-54B251C0F167}"/>
              </a:ext>
            </a:extLst>
          </p:cNvPr>
          <p:cNvCxnSpPr>
            <a:cxnSpLocks/>
            <a:stCxn id="2" idx="3"/>
            <a:endCxn id="66" idx="1"/>
          </p:cNvCxnSpPr>
          <p:nvPr/>
        </p:nvCxnSpPr>
        <p:spPr>
          <a:xfrm>
            <a:off x="2376651" y="2267400"/>
            <a:ext cx="483395" cy="845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0" name="Elbow Connector 59">
            <a:extLst>
              <a:ext uri="{FF2B5EF4-FFF2-40B4-BE49-F238E27FC236}">
                <a16:creationId xmlns:a16="http://schemas.microsoft.com/office/drawing/2014/main" id="{54975C1C-2947-7B43-8A16-57B17BCC7E96}"/>
              </a:ext>
            </a:extLst>
          </p:cNvPr>
          <p:cNvCxnSpPr>
            <a:cxnSpLocks/>
            <a:stCxn id="66" idx="3"/>
            <a:endCxn id="26" idx="1"/>
          </p:cNvCxnSpPr>
          <p:nvPr/>
        </p:nvCxnSpPr>
        <p:spPr>
          <a:xfrm flipV="1">
            <a:off x="3693424" y="2273504"/>
            <a:ext cx="4857085" cy="235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7" name="Document 46">
            <a:extLst>
              <a:ext uri="{FF2B5EF4-FFF2-40B4-BE49-F238E27FC236}">
                <a16:creationId xmlns:a16="http://schemas.microsoft.com/office/drawing/2014/main" id="{91B67B0F-90EC-064A-A3B9-F3D7A2D11372}"/>
              </a:ext>
            </a:extLst>
          </p:cNvPr>
          <p:cNvSpPr/>
          <p:nvPr/>
        </p:nvSpPr>
        <p:spPr bwMode="gray">
          <a:xfrm>
            <a:off x="1517913" y="1400915"/>
            <a:ext cx="892091" cy="497243"/>
          </a:xfrm>
          <a:prstGeom prst="flowChartDocumen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altLang="ja-JP"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准入问卷</a:t>
            </a:r>
            <a:endParaRPr lang="en-US" sz="1000" kern="0" dirty="0">
              <a:solidFill>
                <a:schemeClr val="dk1"/>
              </a:solidFill>
              <a:latin typeface="+mn-lt"/>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000" kern="0" dirty="0" err="1">
              <a:solidFill>
                <a:schemeClr val="dk1"/>
              </a:solidFill>
              <a:latin typeface="+mn-lt"/>
              <a:ea typeface="Arial Unicode MS" pitchFamily="34" charset="-128"/>
              <a:cs typeface="Arial Unicode MS" pitchFamily="34" charset="-128"/>
            </a:endParaRPr>
          </a:p>
        </p:txBody>
      </p:sp>
      <p:sp>
        <p:nvSpPr>
          <p:cNvPr id="48" name="Line Callout 1 (Accent Bar) 47">
            <a:extLst>
              <a:ext uri="{FF2B5EF4-FFF2-40B4-BE49-F238E27FC236}">
                <a16:creationId xmlns:a16="http://schemas.microsoft.com/office/drawing/2014/main" id="{C2386DF1-1368-4041-A7A5-D982776017AA}"/>
              </a:ext>
            </a:extLst>
          </p:cNvPr>
          <p:cNvSpPr/>
          <p:nvPr/>
        </p:nvSpPr>
        <p:spPr bwMode="gray">
          <a:xfrm flipH="1">
            <a:off x="9198852" y="1778057"/>
            <a:ext cx="497914" cy="185534"/>
          </a:xfrm>
          <a:prstGeom prst="accentCallout1">
            <a:avLst>
              <a:gd name="adj1" fmla="val 18750"/>
              <a:gd name="adj2" fmla="val -8333"/>
              <a:gd name="adj3" fmla="val 86208"/>
              <a:gd name="adj4" fmla="val -8884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
        <p:nvSpPr>
          <p:cNvPr id="61" name="Line Callout 1 (Accent Bar) 60">
            <a:extLst>
              <a:ext uri="{FF2B5EF4-FFF2-40B4-BE49-F238E27FC236}">
                <a16:creationId xmlns:a16="http://schemas.microsoft.com/office/drawing/2014/main" id="{4A42C760-C610-4441-AFD7-B760F9D4FD5C}"/>
              </a:ext>
            </a:extLst>
          </p:cNvPr>
          <p:cNvSpPr/>
          <p:nvPr/>
        </p:nvSpPr>
        <p:spPr bwMode="gray">
          <a:xfrm>
            <a:off x="11310970" y="2372466"/>
            <a:ext cx="476096" cy="156795"/>
          </a:xfrm>
          <a:prstGeom prst="accentCallout1">
            <a:avLst>
              <a:gd name="adj1" fmla="val 18750"/>
              <a:gd name="adj2" fmla="val -8333"/>
              <a:gd name="adj3" fmla="val 86208"/>
              <a:gd name="adj4" fmla="val -88841"/>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258589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 name="Straight Connector 119"/>
          <p:cNvCxnSpPr>
            <a:cxnSpLocks noChangeShapeType="1"/>
          </p:cNvCxnSpPr>
          <p:nvPr/>
        </p:nvCxnSpPr>
        <p:spPr bwMode="gray">
          <a:xfrm>
            <a:off x="6247208" y="845590"/>
            <a:ext cx="0" cy="5943600"/>
          </a:xfrm>
          <a:prstGeom prst="line">
            <a:avLst/>
          </a:prstGeom>
          <a:noFill/>
          <a:ln w="19050">
            <a:solidFill>
              <a:schemeClr val="accent1"/>
            </a:solidFill>
            <a:prstDash val="dash"/>
            <a:round/>
            <a:headEnd type="none" w="sm" len="sm"/>
            <a:tailEnd type="none" w="sm" len="sm"/>
          </a:ln>
        </p:spPr>
      </p:cxnSp>
      <p:sp>
        <p:nvSpPr>
          <p:cNvPr id="13" name="AutoShape 52">
            <a:hlinkClick r:id="" action="ppaction://noaction"/>
          </p:cNvPr>
          <p:cNvSpPr>
            <a:spLocks noChangeArrowheads="1"/>
          </p:cNvSpPr>
          <p:nvPr/>
        </p:nvSpPr>
        <p:spPr bwMode="gray">
          <a:xfrm>
            <a:off x="328569" y="1479945"/>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n-lt"/>
              </a:rPr>
              <a:t>供应商</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1959924"/>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2005278"/>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远景采购</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247100"/>
            <a:ext cx="4894733" cy="8358"/>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633856" y="967639"/>
            <a:ext cx="156966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发起供应商状态变更</a:t>
            </a:r>
            <a:endParaRPr kumimoji="0" lang="en-US" sz="1200" b="1" i="0" u="none" strike="noStrike" kern="0" cap="none" spc="0" normalizeH="0" baseline="0" noProof="0" dirty="0">
              <a:ln>
                <a:noFill/>
              </a:ln>
              <a:solidFill>
                <a:sysClr val="windowText" lastClr="000000"/>
              </a:solidFill>
              <a:effectLst/>
              <a:uLnTx/>
              <a:uFillTx/>
            </a:endParaRPr>
          </a:p>
        </p:txBody>
      </p:sp>
      <p:cxnSp>
        <p:nvCxnSpPr>
          <p:cNvPr id="112" name="Straight Arrow Connector 111"/>
          <p:cNvCxnSpPr>
            <a:cxnSpLocks/>
          </p:cNvCxnSpPr>
          <p:nvPr/>
        </p:nvCxnSpPr>
        <p:spPr bwMode="gray">
          <a:xfrm flipV="1">
            <a:off x="6311243" y="1235735"/>
            <a:ext cx="5367890" cy="18091"/>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113" name="TextBox 112"/>
          <p:cNvSpPr txBox="1"/>
          <p:nvPr/>
        </p:nvSpPr>
        <p:spPr bwMode="gray">
          <a:xfrm>
            <a:off x="7724169" y="956054"/>
            <a:ext cx="1569660"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200" b="1" kern="0">
                <a:solidFill>
                  <a:sysClr val="windowText" lastClr="000000"/>
                </a:solidFill>
              </a:rPr>
              <a:t>供应商状态变更审核</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02749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490621"/>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en-US" altLang="zh-CN" dirty="0"/>
              <a:t>SLP</a:t>
            </a:r>
            <a:r>
              <a:rPr lang="zh-CN" altLang="en-US" dirty="0"/>
              <a:t> </a:t>
            </a:r>
            <a:r>
              <a:rPr lang="ja-JP" altLang="en-US"/>
              <a:t>供应商子状态变更流程</a:t>
            </a:r>
            <a:endParaRPr lang="en-SG" dirty="0"/>
          </a:p>
        </p:txBody>
      </p:sp>
      <p:sp>
        <p:nvSpPr>
          <p:cNvPr id="27" name="Rounded Rectangle 26">
            <a:extLst>
              <a:ext uri="{FF2B5EF4-FFF2-40B4-BE49-F238E27FC236}">
                <a16:creationId xmlns:a16="http://schemas.microsoft.com/office/drawing/2014/main" id="{5286C9C9-7DD9-9145-9D2C-D5A5798349F0}"/>
              </a:ext>
            </a:extLst>
          </p:cNvPr>
          <p:cNvSpPr/>
          <p:nvPr/>
        </p:nvSpPr>
        <p:spPr bwMode="gray">
          <a:xfrm>
            <a:off x="4794623" y="2552969"/>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取消供应商资格</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EF18BEBB-F620-C64D-A11B-AAD8B2428E1D}"/>
              </a:ext>
            </a:extLst>
          </p:cNvPr>
          <p:cNvSpPr/>
          <p:nvPr/>
        </p:nvSpPr>
        <p:spPr bwMode="gray">
          <a:xfrm>
            <a:off x="4794623" y="368614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变更供应商子状态</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Line Callout 1 (Accent Bar) 8">
            <a:extLst>
              <a:ext uri="{FF2B5EF4-FFF2-40B4-BE49-F238E27FC236}">
                <a16:creationId xmlns:a16="http://schemas.microsoft.com/office/drawing/2014/main" id="{7A1340A7-7D7C-A540-8A24-3F1684BD4C12}"/>
              </a:ext>
            </a:extLst>
          </p:cNvPr>
          <p:cNvSpPr/>
          <p:nvPr/>
        </p:nvSpPr>
        <p:spPr bwMode="gray">
          <a:xfrm flipH="1">
            <a:off x="3584747" y="1423174"/>
            <a:ext cx="940271" cy="349533"/>
          </a:xfrm>
          <a:prstGeom prst="accentCallout1">
            <a:avLst>
              <a:gd name="adj1" fmla="val 24500"/>
              <a:gd name="adj2" fmla="val -2990"/>
              <a:gd name="adj3" fmla="val 135029"/>
              <a:gd name="adj4" fmla="val -5036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不合格到发起资审流程</a:t>
            </a:r>
            <a:endParaRPr lang="en-US" sz="1000" kern="0" dirty="0" err="1">
              <a:solidFill>
                <a:schemeClr val="dk1"/>
              </a:solidFill>
              <a:latin typeface="+mn-lt"/>
              <a:ea typeface="Arial Unicode MS" pitchFamily="34" charset="-128"/>
              <a:cs typeface="Arial Unicode MS" pitchFamily="34" charset="-128"/>
            </a:endParaRPr>
          </a:p>
        </p:txBody>
      </p:sp>
      <p:sp>
        <p:nvSpPr>
          <p:cNvPr id="49" name="Line 6">
            <a:extLst>
              <a:ext uri="{FF2B5EF4-FFF2-40B4-BE49-F238E27FC236}">
                <a16:creationId xmlns:a16="http://schemas.microsoft.com/office/drawing/2014/main" id="{5806EAA5-A9AD-934A-977E-99C0A1FF4B3F}"/>
              </a:ext>
            </a:extLst>
          </p:cNvPr>
          <p:cNvSpPr>
            <a:spLocks noChangeShapeType="1"/>
          </p:cNvSpPr>
          <p:nvPr/>
        </p:nvSpPr>
        <p:spPr bwMode="gray">
          <a:xfrm>
            <a:off x="426062" y="6285732"/>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3" name="AutoShape 52">
            <a:extLst>
              <a:ext uri="{FF2B5EF4-FFF2-40B4-BE49-F238E27FC236}">
                <a16:creationId xmlns:a16="http://schemas.microsoft.com/office/drawing/2014/main" id="{E99AA34D-D1A7-FA48-96CA-01B7C7569B71}"/>
              </a:ext>
            </a:extLst>
          </p:cNvPr>
          <p:cNvSpPr>
            <a:spLocks noChangeArrowheads="1"/>
          </p:cNvSpPr>
          <p:nvPr/>
        </p:nvSpPr>
        <p:spPr bwMode="gray">
          <a:xfrm>
            <a:off x="318898" y="5725978"/>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SPM(DQE)</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8" name="AutoShape 52">
            <a:extLst>
              <a:ext uri="{FF2B5EF4-FFF2-40B4-BE49-F238E27FC236}">
                <a16:creationId xmlns:a16="http://schemas.microsoft.com/office/drawing/2014/main" id="{EF5E389D-075C-3E4C-99E9-0961AA56628B}"/>
              </a:ext>
            </a:extLst>
          </p:cNvPr>
          <p:cNvSpPr>
            <a:spLocks noChangeArrowheads="1"/>
          </p:cNvSpPr>
          <p:nvPr/>
        </p:nvSpPr>
        <p:spPr bwMode="gray">
          <a:xfrm>
            <a:off x="325394" y="5096830"/>
            <a:ext cx="987552" cy="447891"/>
          </a:xfrm>
          <a:prstGeom prst="homePlate">
            <a:avLst>
              <a:gd name="adj" fmla="val 32153"/>
            </a:avLst>
          </a:prstGeom>
          <a:solidFill>
            <a:schemeClr val="tx2">
              <a:lumMod val="90000"/>
            </a:schemeClr>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ERP</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59" name="Line 6">
            <a:extLst>
              <a:ext uri="{FF2B5EF4-FFF2-40B4-BE49-F238E27FC236}">
                <a16:creationId xmlns:a16="http://schemas.microsoft.com/office/drawing/2014/main" id="{B7D5429E-E101-C940-BBAD-B6A1C5DDE0D1}"/>
              </a:ext>
            </a:extLst>
          </p:cNvPr>
          <p:cNvSpPr>
            <a:spLocks noChangeShapeType="1"/>
          </p:cNvSpPr>
          <p:nvPr/>
        </p:nvSpPr>
        <p:spPr bwMode="gray">
          <a:xfrm>
            <a:off x="426062" y="5668724"/>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6" name="Rounded Rectangle 65">
            <a:extLst>
              <a:ext uri="{FF2B5EF4-FFF2-40B4-BE49-F238E27FC236}">
                <a16:creationId xmlns:a16="http://schemas.microsoft.com/office/drawing/2014/main" id="{54B3BB9D-1AB2-C244-A555-165B01620891}"/>
              </a:ext>
            </a:extLst>
          </p:cNvPr>
          <p:cNvSpPr/>
          <p:nvPr/>
        </p:nvSpPr>
        <p:spPr bwMode="gray">
          <a:xfrm>
            <a:off x="2860046" y="22857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发起</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供应商的变更状态</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Line 6">
            <a:extLst>
              <a:ext uri="{FF2B5EF4-FFF2-40B4-BE49-F238E27FC236}">
                <a16:creationId xmlns:a16="http://schemas.microsoft.com/office/drawing/2014/main" id="{B5CBF877-A350-0244-81B5-9285427164A1}"/>
              </a:ext>
            </a:extLst>
          </p:cNvPr>
          <p:cNvSpPr>
            <a:spLocks noChangeShapeType="1"/>
          </p:cNvSpPr>
          <p:nvPr/>
        </p:nvSpPr>
        <p:spPr bwMode="gray">
          <a:xfrm>
            <a:off x="444350" y="4356002"/>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69" name="AutoShape 52">
            <a:extLst>
              <a:ext uri="{FF2B5EF4-FFF2-40B4-BE49-F238E27FC236}">
                <a16:creationId xmlns:a16="http://schemas.microsoft.com/office/drawing/2014/main" id="{1BA62F44-3988-AF47-86F3-2249A7DEB771}"/>
              </a:ext>
            </a:extLst>
          </p:cNvPr>
          <p:cNvSpPr>
            <a:spLocks noChangeArrowheads="1"/>
          </p:cNvSpPr>
          <p:nvPr/>
        </p:nvSpPr>
        <p:spPr bwMode="gray">
          <a:xfrm>
            <a:off x="312802" y="4485085"/>
            <a:ext cx="987552"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ysClr val="windowText" lastClr="000000"/>
                </a:solidFill>
                <a:effectLst/>
                <a:uLnTx/>
                <a:uFillTx/>
                <a:latin typeface="+mn-lt"/>
              </a:rPr>
              <a:t>业务</a:t>
            </a:r>
            <a:r>
              <a:rPr kumimoji="0" lang="en-US" altLang="zh-CN" sz="1000" b="0" i="0" u="none" strike="noStrike" kern="0" cap="none" spc="0" normalizeH="0" baseline="0" noProof="0" dirty="0">
                <a:ln>
                  <a:noFill/>
                </a:ln>
                <a:solidFill>
                  <a:sysClr val="windowText" lastClr="000000"/>
                </a:solidFill>
                <a:effectLst/>
                <a:uLnTx/>
                <a:uFillTx/>
                <a:latin typeface="+mn-lt"/>
              </a:rPr>
              <a:t>A</a:t>
            </a:r>
            <a:r>
              <a:rPr kumimoji="0" lang="en-US" altLang="ja-JP" sz="1000" b="0" i="0" u="none" strike="noStrike" kern="0" cap="none" spc="0" normalizeH="0" baseline="0" noProof="0" dirty="0">
                <a:ln>
                  <a:noFill/>
                </a:ln>
                <a:solidFill>
                  <a:sysClr val="windowText" lastClr="000000"/>
                </a:solidFill>
                <a:effectLst/>
                <a:uLnTx/>
                <a:uFillTx/>
                <a:latin typeface="+mn-lt"/>
              </a:rPr>
              <a:t>d</a:t>
            </a:r>
            <a:r>
              <a:rPr kumimoji="0" lang="en-US" altLang="zh-CN" sz="1000" b="0" i="0" u="none" strike="noStrike" kern="0" cap="none" spc="0" normalizeH="0" baseline="0" noProof="0" dirty="0">
                <a:ln>
                  <a:noFill/>
                </a:ln>
                <a:solidFill>
                  <a:sysClr val="windowText" lastClr="000000"/>
                </a:solidFill>
                <a:effectLst/>
                <a:uLnTx/>
                <a:uFillTx/>
                <a:latin typeface="+mn-lt"/>
              </a:rPr>
              <a:t>min</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70" name="Rounded Rectangle 69">
            <a:extLst>
              <a:ext uri="{FF2B5EF4-FFF2-40B4-BE49-F238E27FC236}">
                <a16:creationId xmlns:a16="http://schemas.microsoft.com/office/drawing/2014/main" id="{11EF789E-94B8-314A-BA5A-05B5FF6A74CE}"/>
              </a:ext>
            </a:extLst>
          </p:cNvPr>
          <p:cNvSpPr/>
          <p:nvPr/>
        </p:nvSpPr>
        <p:spPr bwMode="gray">
          <a:xfrm>
            <a:off x="4794623" y="1888557"/>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发起新</a:t>
            </a:r>
            <a:r>
              <a:rPr lang="ja-JP" altLang="en-US" sz="1000" kern="0">
                <a:ea typeface="Arial Unicode MS" pitchFamily="34" charset="-128"/>
                <a:cs typeface="Arial Unicode MS" pitchFamily="34" charset="-128"/>
              </a:rPr>
              <a:t>准入</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流程</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Decision 72">
            <a:extLst>
              <a:ext uri="{FF2B5EF4-FFF2-40B4-BE49-F238E27FC236}">
                <a16:creationId xmlns:a16="http://schemas.microsoft.com/office/drawing/2014/main" id="{12CD10C4-1E96-744C-BD81-5F478253BE50}"/>
              </a:ext>
            </a:extLst>
          </p:cNvPr>
          <p:cNvSpPr/>
          <p:nvPr/>
        </p:nvSpPr>
        <p:spPr bwMode="gray">
          <a:xfrm>
            <a:off x="8161521" y="2830882"/>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通过</a:t>
            </a:r>
            <a:r>
              <a:rPr lang="ja-JP" altLang="en-US" sz="1000" kern="0">
                <a:solidFill>
                  <a:schemeClr val="dk1"/>
                </a:solidFill>
                <a:latin typeface="+mn-lt"/>
                <a:ea typeface="Arial Unicode MS" pitchFamily="34" charset="-128"/>
                <a:cs typeface="Arial Unicode MS" pitchFamily="34" charset="-128"/>
              </a:rPr>
              <a:t>审核</a:t>
            </a:r>
            <a:endParaRPr lang="en-US" sz="1000" kern="0" dirty="0" err="1">
              <a:solidFill>
                <a:schemeClr val="dk1"/>
              </a:solidFill>
              <a:latin typeface="+mn-lt"/>
              <a:ea typeface="Arial Unicode MS" pitchFamily="34" charset="-128"/>
              <a:cs typeface="Arial Unicode MS" pitchFamily="34" charset="-128"/>
            </a:endParaRPr>
          </a:p>
        </p:txBody>
      </p:sp>
      <p:sp>
        <p:nvSpPr>
          <p:cNvPr id="6" name="Terminator 5">
            <a:extLst>
              <a:ext uri="{FF2B5EF4-FFF2-40B4-BE49-F238E27FC236}">
                <a16:creationId xmlns:a16="http://schemas.microsoft.com/office/drawing/2014/main" id="{8CE4EF34-B376-2543-8E2C-F0BFD9F14AA5}"/>
              </a:ext>
            </a:extLst>
          </p:cNvPr>
          <p:cNvSpPr/>
          <p:nvPr/>
        </p:nvSpPr>
        <p:spPr bwMode="gray">
          <a:xfrm>
            <a:off x="8335497" y="2394048"/>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18" name="Straight Arrow Connector 17">
            <a:extLst>
              <a:ext uri="{FF2B5EF4-FFF2-40B4-BE49-F238E27FC236}">
                <a16:creationId xmlns:a16="http://schemas.microsoft.com/office/drawing/2014/main" id="{80087917-0AF9-8340-877E-F027D55822F4}"/>
              </a:ext>
            </a:extLst>
          </p:cNvPr>
          <p:cNvCxnSpPr>
            <a:cxnSpLocks/>
            <a:stCxn id="27" idx="3"/>
            <a:endCxn id="87" idx="1"/>
          </p:cNvCxnSpPr>
          <p:nvPr/>
        </p:nvCxnSpPr>
        <p:spPr>
          <a:xfrm>
            <a:off x="5628001" y="2776317"/>
            <a:ext cx="263868" cy="95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9" name="Elbow Connector 28">
            <a:extLst>
              <a:ext uri="{FF2B5EF4-FFF2-40B4-BE49-F238E27FC236}">
                <a16:creationId xmlns:a16="http://schemas.microsoft.com/office/drawing/2014/main" id="{4D5365A5-6EA7-ED4E-963A-B464DE2738C6}"/>
              </a:ext>
            </a:extLst>
          </p:cNvPr>
          <p:cNvCxnSpPr>
            <a:cxnSpLocks/>
            <a:stCxn id="70" idx="0"/>
            <a:endCxn id="137" idx="1"/>
          </p:cNvCxnSpPr>
          <p:nvPr/>
        </p:nvCxnSpPr>
        <p:spPr>
          <a:xfrm rot="5400000" flipH="1" flipV="1">
            <a:off x="5549335" y="1265134"/>
            <a:ext cx="285400" cy="961447"/>
          </a:xfrm>
          <a:prstGeom prst="bentConnector2">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86" name="Straight Arrow Connector 185">
            <a:extLst>
              <a:ext uri="{FF2B5EF4-FFF2-40B4-BE49-F238E27FC236}">
                <a16:creationId xmlns:a16="http://schemas.microsoft.com/office/drawing/2014/main" id="{5B1F5348-BD75-0A4A-AAD3-BFFA378A5C86}"/>
              </a:ext>
            </a:extLst>
          </p:cNvPr>
          <p:cNvCxnSpPr>
            <a:cxnSpLocks/>
            <a:stCxn id="73" idx="0"/>
            <a:endCxn id="6" idx="2"/>
          </p:cNvCxnSpPr>
          <p:nvPr/>
        </p:nvCxnSpPr>
        <p:spPr>
          <a:xfrm flipV="1">
            <a:off x="8624817" y="2695800"/>
            <a:ext cx="0" cy="13508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95" name="Elbow Connector 194">
            <a:extLst>
              <a:ext uri="{FF2B5EF4-FFF2-40B4-BE49-F238E27FC236}">
                <a16:creationId xmlns:a16="http://schemas.microsoft.com/office/drawing/2014/main" id="{E7CF5DB1-FB48-3E4E-ABF5-4041F6507F01}"/>
              </a:ext>
            </a:extLst>
          </p:cNvPr>
          <p:cNvCxnSpPr>
            <a:cxnSpLocks/>
            <a:endCxn id="70" idx="1"/>
          </p:cNvCxnSpPr>
          <p:nvPr/>
        </p:nvCxnSpPr>
        <p:spPr>
          <a:xfrm flipV="1">
            <a:off x="3735396" y="2111905"/>
            <a:ext cx="1059227" cy="39415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Predefined Process 120">
            <a:extLst>
              <a:ext uri="{FF2B5EF4-FFF2-40B4-BE49-F238E27FC236}">
                <a16:creationId xmlns:a16="http://schemas.microsoft.com/office/drawing/2014/main" id="{E8BCC95A-43C0-B44E-93DF-876E8A69176C}"/>
              </a:ext>
            </a:extLst>
          </p:cNvPr>
          <p:cNvSpPr/>
          <p:nvPr/>
        </p:nvSpPr>
        <p:spPr bwMode="gray">
          <a:xfrm>
            <a:off x="9950799" y="3743113"/>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供应商子状态变动流程</a:t>
            </a:r>
            <a:endParaRPr lang="en-US" sz="1000" kern="0" dirty="0" err="1">
              <a:solidFill>
                <a:schemeClr val="dk1"/>
              </a:solidFill>
              <a:latin typeface="+mn-lt"/>
              <a:ea typeface="Arial Unicode MS" pitchFamily="34" charset="-128"/>
              <a:cs typeface="Arial Unicode MS" pitchFamily="34" charset="-128"/>
            </a:endParaRPr>
          </a:p>
        </p:txBody>
      </p:sp>
      <p:cxnSp>
        <p:nvCxnSpPr>
          <p:cNvPr id="123" name="Elbow Connector 122">
            <a:extLst>
              <a:ext uri="{FF2B5EF4-FFF2-40B4-BE49-F238E27FC236}">
                <a16:creationId xmlns:a16="http://schemas.microsoft.com/office/drawing/2014/main" id="{AED09524-65F9-F54D-BBD5-E5985A5AA2DB}"/>
              </a:ext>
            </a:extLst>
          </p:cNvPr>
          <p:cNvCxnSpPr>
            <a:cxnSpLocks/>
            <a:stCxn id="88" idx="3"/>
            <a:endCxn id="73" idx="1"/>
          </p:cNvCxnSpPr>
          <p:nvPr/>
        </p:nvCxnSpPr>
        <p:spPr>
          <a:xfrm>
            <a:off x="7794279" y="2785853"/>
            <a:ext cx="367242" cy="326081"/>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87" name="Rounded Rectangle 86">
            <a:extLst>
              <a:ext uri="{FF2B5EF4-FFF2-40B4-BE49-F238E27FC236}">
                <a16:creationId xmlns:a16="http://schemas.microsoft.com/office/drawing/2014/main" id="{C9AF2120-617F-AE44-8BBB-151289DE63E5}"/>
              </a:ext>
            </a:extLst>
          </p:cNvPr>
          <p:cNvSpPr/>
          <p:nvPr/>
        </p:nvSpPr>
        <p:spPr bwMode="gray">
          <a:xfrm>
            <a:off x="5891869" y="2562505"/>
            <a:ext cx="833378" cy="446696"/>
          </a:xfrm>
          <a:prstGeom prst="roundRect">
            <a:avLst/>
          </a:prstGeom>
          <a:solidFill>
            <a:schemeClr val="bg1">
              <a:lumMod val="5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solidFill>
                  <a:schemeClr val="bg1"/>
                </a:solidFill>
                <a:ea typeface="Arial Unicode MS" pitchFamily="34" charset="-128"/>
                <a:cs typeface="Arial Unicode MS" pitchFamily="34" charset="-128"/>
              </a:rPr>
              <a:t>采购</a:t>
            </a:r>
            <a:r>
              <a:rPr lang="ja-JP" altLang="en-US" sz="1000" kern="0" dirty="0">
                <a:solidFill>
                  <a:schemeClr val="bg1"/>
                </a:solidFill>
                <a:ea typeface="Arial Unicode MS" pitchFamily="34" charset="-128"/>
                <a:cs typeface="Arial Unicode MS" pitchFamily="34" charset="-128"/>
              </a:rPr>
              <a:t>经理批准</a:t>
            </a:r>
            <a:endParaRPr lang="en-US" sz="1000" kern="0" dirty="0" err="1">
              <a:solidFill>
                <a:schemeClr val="bg1"/>
              </a:solidFill>
              <a:ea typeface="Arial Unicode MS" pitchFamily="34" charset="-128"/>
              <a:cs typeface="Arial Unicode MS" pitchFamily="34" charset="-128"/>
            </a:endParaRPr>
          </a:p>
        </p:txBody>
      </p:sp>
      <p:sp>
        <p:nvSpPr>
          <p:cNvPr id="88" name="Rounded Rectangle 87">
            <a:extLst>
              <a:ext uri="{FF2B5EF4-FFF2-40B4-BE49-F238E27FC236}">
                <a16:creationId xmlns:a16="http://schemas.microsoft.com/office/drawing/2014/main" id="{AE6112D8-4194-C141-B79F-2729DAEB00FA}"/>
              </a:ext>
            </a:extLst>
          </p:cNvPr>
          <p:cNvSpPr/>
          <p:nvPr/>
        </p:nvSpPr>
        <p:spPr bwMode="gray">
          <a:xfrm>
            <a:off x="6960901" y="25625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采购总监</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批准</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Rounded Rectangle 88">
            <a:extLst>
              <a:ext uri="{FF2B5EF4-FFF2-40B4-BE49-F238E27FC236}">
                <a16:creationId xmlns:a16="http://schemas.microsoft.com/office/drawing/2014/main" id="{4FBD3B9C-5BA9-C64A-B702-77E9AA8C1C71}"/>
              </a:ext>
            </a:extLst>
          </p:cNvPr>
          <p:cNvSpPr/>
          <p:nvPr/>
        </p:nvSpPr>
        <p:spPr bwMode="gray">
          <a:xfrm>
            <a:off x="5892947" y="3692495"/>
            <a:ext cx="833378" cy="446696"/>
          </a:xfrm>
          <a:prstGeom prst="roundRect">
            <a:avLst/>
          </a:prstGeom>
          <a:solidFill>
            <a:schemeClr val="bg1">
              <a:lumMod val="50000"/>
            </a:schemeClr>
          </a:solidFill>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zh-CN" altLang="en-US" sz="1000" kern="0" dirty="0">
                <a:solidFill>
                  <a:schemeClr val="bg1"/>
                </a:solidFill>
                <a:ea typeface="Arial Unicode MS" pitchFamily="34" charset="-128"/>
                <a:cs typeface="Arial Unicode MS" pitchFamily="34" charset="-128"/>
              </a:rPr>
              <a:t>采购</a:t>
            </a:r>
            <a:r>
              <a:rPr lang="ja-JP" altLang="en-US" sz="1000" kern="0" dirty="0">
                <a:solidFill>
                  <a:schemeClr val="bg1"/>
                </a:solidFill>
                <a:ea typeface="Arial Unicode MS" pitchFamily="34" charset="-128"/>
                <a:cs typeface="Arial Unicode MS" pitchFamily="34" charset="-128"/>
              </a:rPr>
              <a:t>经理批准</a:t>
            </a:r>
            <a:endParaRPr lang="en-US" sz="1000" kern="0" dirty="0" err="1">
              <a:solidFill>
                <a:schemeClr val="bg1"/>
              </a:solidFill>
              <a:ea typeface="Arial Unicode MS" pitchFamily="34" charset="-128"/>
              <a:cs typeface="Arial Unicode MS" pitchFamily="34" charset="-128"/>
            </a:endParaRPr>
          </a:p>
        </p:txBody>
      </p:sp>
      <p:sp>
        <p:nvSpPr>
          <p:cNvPr id="90" name="Rounded Rectangle 89">
            <a:extLst>
              <a:ext uri="{FF2B5EF4-FFF2-40B4-BE49-F238E27FC236}">
                <a16:creationId xmlns:a16="http://schemas.microsoft.com/office/drawing/2014/main" id="{E56EC33A-4686-A041-A3D9-32A47C4659B0}"/>
              </a:ext>
            </a:extLst>
          </p:cNvPr>
          <p:cNvSpPr/>
          <p:nvPr/>
        </p:nvSpPr>
        <p:spPr bwMode="gray">
          <a:xfrm>
            <a:off x="6961979" y="369249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采购总监</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批准</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Line Callout 1 (Border and Accent Bar) 90">
            <a:extLst>
              <a:ext uri="{FF2B5EF4-FFF2-40B4-BE49-F238E27FC236}">
                <a16:creationId xmlns:a16="http://schemas.microsoft.com/office/drawing/2014/main" id="{22B3FC9D-A2A8-3A47-8C2D-093F54C60B3B}"/>
              </a:ext>
            </a:extLst>
          </p:cNvPr>
          <p:cNvSpPr/>
          <p:nvPr/>
        </p:nvSpPr>
        <p:spPr bwMode="gray">
          <a:xfrm flipH="1">
            <a:off x="1288441" y="4244700"/>
            <a:ext cx="3634274" cy="1971218"/>
          </a:xfrm>
          <a:prstGeom prst="accentBorderCallout1">
            <a:avLst>
              <a:gd name="adj1" fmla="val 24448"/>
              <a:gd name="adj2" fmla="val -1703"/>
              <a:gd name="adj3" fmla="val -7204"/>
              <a:gd name="adj4" fmla="val -11320"/>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合格下子状态</a:t>
            </a:r>
            <a:endParaRPr lang="en-US" altLang="ja-JP"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ja-JP" sz="1000" kern="0" dirty="0">
                <a:ea typeface="Arial Unicode MS" pitchFamily="34" charset="-128"/>
                <a:cs typeface="Arial Unicode MS" pitchFamily="34" charset="-128"/>
              </a:rPr>
              <a:t>1,   </a:t>
            </a:r>
            <a:r>
              <a:rPr lang="ja-JP" altLang="en-US" sz="1000" kern="0">
                <a:ea typeface="Arial Unicode MS" pitchFamily="34" charset="-128"/>
                <a:cs typeface="Arial Unicode MS" pitchFamily="34" charset="-128"/>
              </a:rPr>
              <a:t>业务冻结，不下单</a:t>
            </a:r>
          </a:p>
          <a:p>
            <a:pPr defTabSz="914400" fontAlgn="base">
              <a:spcBef>
                <a:spcPct val="50000"/>
              </a:spcBef>
              <a:spcAft>
                <a:spcPct val="0"/>
              </a:spcAft>
              <a:buClr>
                <a:srgbClr val="F0AB00"/>
              </a:buClr>
              <a:buSzPct val="80000"/>
            </a:pPr>
            <a:r>
              <a:rPr lang="en-US" altLang="ja-JP" sz="1000" kern="0" dirty="0">
                <a:ea typeface="Arial Unicode MS" pitchFamily="34" charset="-128"/>
                <a:cs typeface="Arial Unicode MS" pitchFamily="34" charset="-128"/>
              </a:rPr>
              <a:t>2</a:t>
            </a:r>
            <a:r>
              <a:rPr lang="ja-JP" altLang="en-US" sz="1000" kern="0">
                <a:ea typeface="Arial Unicode MS" pitchFamily="34" charset="-128"/>
                <a:cs typeface="Arial Unicode MS" pitchFamily="34" charset="-128"/>
              </a:rPr>
              <a:t>，全冻结，不下单</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不付款</a:t>
            </a:r>
          </a:p>
          <a:p>
            <a:pPr defTabSz="914400" fontAlgn="base">
              <a:spcBef>
                <a:spcPct val="50000"/>
              </a:spcBef>
              <a:spcAft>
                <a:spcPct val="0"/>
              </a:spcAft>
              <a:buClr>
                <a:srgbClr val="F0AB00"/>
              </a:buClr>
              <a:buSzPct val="80000"/>
            </a:pPr>
            <a:r>
              <a:rPr lang="en-US" altLang="ja-JP" sz="1000" kern="0" dirty="0">
                <a:ea typeface="Arial Unicode MS" pitchFamily="34" charset="-128"/>
                <a:cs typeface="Arial Unicode MS" pitchFamily="34" charset="-128"/>
              </a:rPr>
              <a:t>3</a:t>
            </a:r>
            <a:r>
              <a:rPr lang="ja-JP" altLang="en-US" sz="1000" kern="0">
                <a:ea typeface="Arial Unicode MS" pitchFamily="34" charset="-128"/>
                <a:cs typeface="Arial Unicode MS" pitchFamily="34" charset="-128"/>
              </a:rPr>
              <a:t>，已批准</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正常使用</a:t>
            </a:r>
            <a:r>
              <a:rPr lang="zh-CN" altLang="en-US" sz="1000" kern="0" dirty="0">
                <a:ea typeface="Arial Unicode MS" pitchFamily="34" charset="-128"/>
                <a:cs typeface="Arial Unicode MS" pitchFamily="34" charset="-128"/>
              </a:rPr>
              <a:t>）</a:t>
            </a:r>
            <a:endParaRPr lang="ja-JP" altLang="en-US" sz="1000" ker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ja-JP" sz="1000" kern="0" dirty="0">
                <a:ea typeface="Arial Unicode MS" pitchFamily="34" charset="-128"/>
                <a:cs typeface="Arial Unicode MS" pitchFamily="34" charset="-128"/>
              </a:rPr>
              <a:t>4</a:t>
            </a:r>
            <a:r>
              <a:rPr lang="ja-JP" altLang="en-US" sz="1000" kern="0">
                <a:ea typeface="Arial Unicode MS" pitchFamily="34" charset="-128"/>
                <a:cs typeface="Arial Unicode MS" pitchFamily="34" charset="-128"/>
              </a:rPr>
              <a:t>，限制性使用，下单一次</a:t>
            </a:r>
            <a:r>
              <a:rPr lang="en-US" altLang="ja-JP"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冻结</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不合格下子状态</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5</a:t>
            </a:r>
            <a:r>
              <a:rPr lang="ja-JP" altLang="en-US" sz="1000" kern="0">
                <a:ea typeface="Arial Unicode MS" pitchFamily="34" charset="-128"/>
                <a:cs typeface="Arial Unicode MS" pitchFamily="34" charset="-128"/>
              </a:rPr>
              <a:t>，黑名单</a:t>
            </a:r>
            <a:r>
              <a:rPr lang="en-US" altLang="ja-JP"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标记黑名单</a:t>
            </a:r>
            <a:r>
              <a:rPr lang="en-US" altLang="ja-JP"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业务冻结</a:t>
            </a:r>
            <a:r>
              <a:rPr lang="en-US" altLang="ja-JP"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财务冻结</a:t>
            </a:r>
            <a:endParaRPr lang="en-US" altLang="ja-JP"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6</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限制新业务</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标记限制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采购寻源不授标</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不能为新物料创建</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PIR</a:t>
            </a:r>
            <a:endParaRPr lang="en-US" altLang="ja-JP" sz="1000" kern="0" dirty="0">
              <a:ea typeface="Arial Unicode MS" pitchFamily="34" charset="-128"/>
              <a:cs typeface="Arial Unicode MS" pitchFamily="34" charset="-128"/>
            </a:endParaRPr>
          </a:p>
        </p:txBody>
      </p:sp>
      <p:cxnSp>
        <p:nvCxnSpPr>
          <p:cNvPr id="116" name="Elbow Connector 115">
            <a:extLst>
              <a:ext uri="{FF2B5EF4-FFF2-40B4-BE49-F238E27FC236}">
                <a16:creationId xmlns:a16="http://schemas.microsoft.com/office/drawing/2014/main" id="{56E21188-A93D-6F48-ACD3-AB31B79E48EA}"/>
              </a:ext>
            </a:extLst>
          </p:cNvPr>
          <p:cNvCxnSpPr>
            <a:cxnSpLocks/>
            <a:stCxn id="90" idx="3"/>
            <a:endCxn id="76" idx="1"/>
          </p:cNvCxnSpPr>
          <p:nvPr/>
        </p:nvCxnSpPr>
        <p:spPr>
          <a:xfrm flipV="1">
            <a:off x="7795357" y="3753422"/>
            <a:ext cx="366163" cy="162421"/>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7" name="Elbow Connector 116">
            <a:extLst>
              <a:ext uri="{FF2B5EF4-FFF2-40B4-BE49-F238E27FC236}">
                <a16:creationId xmlns:a16="http://schemas.microsoft.com/office/drawing/2014/main" id="{5D88B88D-AF42-594B-8A4F-DABF5E3A8DC1}"/>
              </a:ext>
            </a:extLst>
          </p:cNvPr>
          <p:cNvCxnSpPr>
            <a:cxnSpLocks/>
            <a:stCxn id="66" idx="3"/>
            <a:endCxn id="27" idx="1"/>
          </p:cNvCxnSpPr>
          <p:nvPr/>
        </p:nvCxnSpPr>
        <p:spPr>
          <a:xfrm>
            <a:off x="3693424" y="2509104"/>
            <a:ext cx="1101199" cy="267213"/>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8" name="Elbow Connector 117">
            <a:extLst>
              <a:ext uri="{FF2B5EF4-FFF2-40B4-BE49-F238E27FC236}">
                <a16:creationId xmlns:a16="http://schemas.microsoft.com/office/drawing/2014/main" id="{C69B21C7-FEE7-894F-B1D6-E042254609C6}"/>
              </a:ext>
            </a:extLst>
          </p:cNvPr>
          <p:cNvCxnSpPr>
            <a:cxnSpLocks/>
            <a:stCxn id="66" idx="3"/>
            <a:endCxn id="38" idx="1"/>
          </p:cNvCxnSpPr>
          <p:nvPr/>
        </p:nvCxnSpPr>
        <p:spPr>
          <a:xfrm>
            <a:off x="3693424" y="2509104"/>
            <a:ext cx="1101199" cy="1400384"/>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4" name="Straight Arrow Connector 123">
            <a:extLst>
              <a:ext uri="{FF2B5EF4-FFF2-40B4-BE49-F238E27FC236}">
                <a16:creationId xmlns:a16="http://schemas.microsoft.com/office/drawing/2014/main" id="{FA159298-7EF8-464D-A98C-2F12166D8874}"/>
              </a:ext>
            </a:extLst>
          </p:cNvPr>
          <p:cNvCxnSpPr>
            <a:cxnSpLocks/>
            <a:stCxn id="87" idx="3"/>
            <a:endCxn id="88" idx="1"/>
          </p:cNvCxnSpPr>
          <p:nvPr/>
        </p:nvCxnSpPr>
        <p:spPr>
          <a:xfrm>
            <a:off x="6725247" y="2785853"/>
            <a:ext cx="23565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7" name="Straight Arrow Connector 126">
            <a:extLst>
              <a:ext uri="{FF2B5EF4-FFF2-40B4-BE49-F238E27FC236}">
                <a16:creationId xmlns:a16="http://schemas.microsoft.com/office/drawing/2014/main" id="{A50DB411-B470-5844-9F84-D40C20E6B43C}"/>
              </a:ext>
            </a:extLst>
          </p:cNvPr>
          <p:cNvCxnSpPr>
            <a:cxnSpLocks/>
            <a:stCxn id="38" idx="3"/>
            <a:endCxn id="89" idx="1"/>
          </p:cNvCxnSpPr>
          <p:nvPr/>
        </p:nvCxnSpPr>
        <p:spPr>
          <a:xfrm>
            <a:off x="5628001" y="3909488"/>
            <a:ext cx="264946" cy="6355"/>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29" name="Straight Arrow Connector 128">
            <a:extLst>
              <a:ext uri="{FF2B5EF4-FFF2-40B4-BE49-F238E27FC236}">
                <a16:creationId xmlns:a16="http://schemas.microsoft.com/office/drawing/2014/main" id="{CAB4779B-4914-5B43-B3C2-96D2A5BA9941}"/>
              </a:ext>
            </a:extLst>
          </p:cNvPr>
          <p:cNvCxnSpPr>
            <a:cxnSpLocks/>
            <a:stCxn id="89" idx="3"/>
            <a:endCxn id="90" idx="1"/>
          </p:cNvCxnSpPr>
          <p:nvPr/>
        </p:nvCxnSpPr>
        <p:spPr>
          <a:xfrm>
            <a:off x="6726325" y="3915843"/>
            <a:ext cx="235654"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37" name="Predefined Process 136">
            <a:extLst>
              <a:ext uri="{FF2B5EF4-FFF2-40B4-BE49-F238E27FC236}">
                <a16:creationId xmlns:a16="http://schemas.microsoft.com/office/drawing/2014/main" id="{99EDE8F4-03A3-6648-9F6E-D129A8CEF0E1}"/>
              </a:ext>
            </a:extLst>
          </p:cNvPr>
          <p:cNvSpPr/>
          <p:nvPr/>
        </p:nvSpPr>
        <p:spPr bwMode="gray">
          <a:xfrm>
            <a:off x="6172759" y="1383511"/>
            <a:ext cx="930169"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供应商准入流程</a:t>
            </a:r>
            <a:endParaRPr lang="en-US" sz="1000" kern="0" dirty="0" err="1">
              <a:solidFill>
                <a:schemeClr val="dk1"/>
              </a:solidFill>
              <a:latin typeface="+mn-lt"/>
              <a:ea typeface="Arial Unicode MS" pitchFamily="34" charset="-128"/>
              <a:cs typeface="Arial Unicode MS" pitchFamily="34" charset="-128"/>
            </a:endParaRPr>
          </a:p>
        </p:txBody>
      </p:sp>
      <p:sp>
        <p:nvSpPr>
          <p:cNvPr id="151" name="Predefined Process 150">
            <a:extLst>
              <a:ext uri="{FF2B5EF4-FFF2-40B4-BE49-F238E27FC236}">
                <a16:creationId xmlns:a16="http://schemas.microsoft.com/office/drawing/2014/main" id="{E63915C1-6A89-D54E-BB2E-C1E502B39A29}"/>
              </a:ext>
            </a:extLst>
          </p:cNvPr>
          <p:cNvSpPr/>
          <p:nvPr/>
        </p:nvSpPr>
        <p:spPr bwMode="gray">
          <a:xfrm>
            <a:off x="1640558" y="2290869"/>
            <a:ext cx="930169"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供应商准入</a:t>
            </a:r>
            <a:r>
              <a:rPr lang="en-US" altLang="zh-CN"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状态定义</a:t>
            </a:r>
            <a:r>
              <a:rPr lang="ja-JP" altLang="en-US" sz="1000" kern="0">
                <a:solidFill>
                  <a:schemeClr val="dk1"/>
                </a:solidFill>
                <a:latin typeface="+mn-lt"/>
                <a:ea typeface="Arial Unicode MS" pitchFamily="34" charset="-128"/>
                <a:cs typeface="Arial Unicode MS" pitchFamily="34" charset="-128"/>
              </a:rPr>
              <a:t>流程</a:t>
            </a:r>
            <a:endParaRPr lang="en-US" sz="1000" kern="0" dirty="0" err="1">
              <a:solidFill>
                <a:schemeClr val="dk1"/>
              </a:solidFill>
              <a:latin typeface="+mn-lt"/>
              <a:ea typeface="Arial Unicode MS" pitchFamily="34" charset="-128"/>
              <a:cs typeface="Arial Unicode MS" pitchFamily="34" charset="-128"/>
            </a:endParaRPr>
          </a:p>
        </p:txBody>
      </p:sp>
      <p:sp>
        <p:nvSpPr>
          <p:cNvPr id="60" name="Or 59">
            <a:extLst>
              <a:ext uri="{FF2B5EF4-FFF2-40B4-BE49-F238E27FC236}">
                <a16:creationId xmlns:a16="http://schemas.microsoft.com/office/drawing/2014/main" id="{4CB34D19-E3CE-4C49-8500-D1D7CBD28CAA}"/>
              </a:ext>
            </a:extLst>
          </p:cNvPr>
          <p:cNvSpPr/>
          <p:nvPr/>
        </p:nvSpPr>
        <p:spPr bwMode="gray">
          <a:xfrm>
            <a:off x="4096444" y="2389693"/>
            <a:ext cx="215515" cy="231111"/>
          </a:xfrm>
          <a:prstGeom prst="flowChartOr">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000" kern="0" dirty="0" err="1">
              <a:solidFill>
                <a:schemeClr val="dk1"/>
              </a:solidFill>
              <a:latin typeface="+mn-lt"/>
              <a:ea typeface="Arial Unicode MS" pitchFamily="34" charset="-128"/>
              <a:cs typeface="Arial Unicode MS" pitchFamily="34" charset="-128"/>
            </a:endParaRPr>
          </a:p>
        </p:txBody>
      </p:sp>
      <p:cxnSp>
        <p:nvCxnSpPr>
          <p:cNvPr id="61" name="Straight Arrow Connector 60">
            <a:extLst>
              <a:ext uri="{FF2B5EF4-FFF2-40B4-BE49-F238E27FC236}">
                <a16:creationId xmlns:a16="http://schemas.microsoft.com/office/drawing/2014/main" id="{EE5E0DC0-BA0C-E24E-B051-C9C35F260355}"/>
              </a:ext>
            </a:extLst>
          </p:cNvPr>
          <p:cNvCxnSpPr>
            <a:cxnSpLocks/>
            <a:stCxn id="151" idx="3"/>
            <a:endCxn id="66" idx="1"/>
          </p:cNvCxnSpPr>
          <p:nvPr/>
        </p:nvCxnSpPr>
        <p:spPr>
          <a:xfrm flipV="1">
            <a:off x="2570727" y="2509104"/>
            <a:ext cx="289319" cy="141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3" name="Predefined Process 62">
            <a:extLst>
              <a:ext uri="{FF2B5EF4-FFF2-40B4-BE49-F238E27FC236}">
                <a16:creationId xmlns:a16="http://schemas.microsoft.com/office/drawing/2014/main" id="{59BB3835-6654-2B43-B294-966E7BA0F434}"/>
              </a:ext>
            </a:extLst>
          </p:cNvPr>
          <p:cNvSpPr/>
          <p:nvPr/>
        </p:nvSpPr>
        <p:spPr bwMode="gray">
          <a:xfrm>
            <a:off x="9963463" y="2486938"/>
            <a:ext cx="984330"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供应商子状态变动流程</a:t>
            </a:r>
            <a:endParaRPr lang="en-US" sz="1000" kern="0" dirty="0" err="1">
              <a:ea typeface="Arial Unicode MS" pitchFamily="34" charset="-128"/>
              <a:cs typeface="Arial Unicode MS" pitchFamily="34" charset="-128"/>
            </a:endParaRPr>
          </a:p>
        </p:txBody>
      </p:sp>
      <p:cxnSp>
        <p:nvCxnSpPr>
          <p:cNvPr id="72" name="Elbow Connector 71">
            <a:extLst>
              <a:ext uri="{FF2B5EF4-FFF2-40B4-BE49-F238E27FC236}">
                <a16:creationId xmlns:a16="http://schemas.microsoft.com/office/drawing/2014/main" id="{17381675-780E-604A-B37B-D56E02F6B247}"/>
              </a:ext>
            </a:extLst>
          </p:cNvPr>
          <p:cNvCxnSpPr>
            <a:cxnSpLocks/>
            <a:stCxn id="73" idx="3"/>
            <a:endCxn id="63" idx="1"/>
          </p:cNvCxnSpPr>
          <p:nvPr/>
        </p:nvCxnSpPr>
        <p:spPr>
          <a:xfrm flipV="1">
            <a:off x="9088113" y="2706584"/>
            <a:ext cx="875350" cy="405350"/>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6" name="Decision 75">
            <a:extLst>
              <a:ext uri="{FF2B5EF4-FFF2-40B4-BE49-F238E27FC236}">
                <a16:creationId xmlns:a16="http://schemas.microsoft.com/office/drawing/2014/main" id="{B629DD39-641D-9640-A6EE-2704E45466DE}"/>
              </a:ext>
            </a:extLst>
          </p:cNvPr>
          <p:cNvSpPr/>
          <p:nvPr/>
        </p:nvSpPr>
        <p:spPr bwMode="gray">
          <a:xfrm>
            <a:off x="8161520" y="3472370"/>
            <a:ext cx="926592" cy="562103"/>
          </a:xfrm>
          <a:prstGeom prst="flowChartDecisio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通过</a:t>
            </a:r>
            <a:r>
              <a:rPr lang="ja-JP" altLang="en-US" sz="1000" kern="0">
                <a:solidFill>
                  <a:schemeClr val="dk1"/>
                </a:solidFill>
                <a:latin typeface="+mn-lt"/>
                <a:ea typeface="Arial Unicode MS" pitchFamily="34" charset="-128"/>
                <a:cs typeface="Arial Unicode MS" pitchFamily="34" charset="-128"/>
              </a:rPr>
              <a:t>审核</a:t>
            </a:r>
            <a:endParaRPr lang="en-US" sz="1000" kern="0" dirty="0" err="1">
              <a:solidFill>
                <a:schemeClr val="dk1"/>
              </a:solidFill>
              <a:latin typeface="+mn-lt"/>
              <a:ea typeface="Arial Unicode MS" pitchFamily="34" charset="-128"/>
              <a:cs typeface="Arial Unicode MS" pitchFamily="34" charset="-128"/>
            </a:endParaRPr>
          </a:p>
        </p:txBody>
      </p:sp>
      <p:cxnSp>
        <p:nvCxnSpPr>
          <p:cNvPr id="77" name="Elbow Connector 76">
            <a:extLst>
              <a:ext uri="{FF2B5EF4-FFF2-40B4-BE49-F238E27FC236}">
                <a16:creationId xmlns:a16="http://schemas.microsoft.com/office/drawing/2014/main" id="{280716FD-EEFC-4748-96C2-C4EBF45EF51F}"/>
              </a:ext>
            </a:extLst>
          </p:cNvPr>
          <p:cNvCxnSpPr>
            <a:cxnSpLocks/>
            <a:stCxn id="76" idx="3"/>
            <a:endCxn id="121" idx="1"/>
          </p:cNvCxnSpPr>
          <p:nvPr/>
        </p:nvCxnSpPr>
        <p:spPr>
          <a:xfrm>
            <a:off x="9088112" y="3753422"/>
            <a:ext cx="862687" cy="209337"/>
          </a:xfrm>
          <a:prstGeom prst="bentConnector3">
            <a:avLst>
              <a:gd name="adj1" fmla="val 50000"/>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7" name="Line Callout 1 (Border and Accent Bar) 66">
            <a:extLst>
              <a:ext uri="{FF2B5EF4-FFF2-40B4-BE49-F238E27FC236}">
                <a16:creationId xmlns:a16="http://schemas.microsoft.com/office/drawing/2014/main" id="{C86BA7BB-EAE2-8D41-B744-3C9028F3A843}"/>
              </a:ext>
            </a:extLst>
          </p:cNvPr>
          <p:cNvSpPr/>
          <p:nvPr/>
        </p:nvSpPr>
        <p:spPr bwMode="gray">
          <a:xfrm flipH="1">
            <a:off x="8802216" y="4895405"/>
            <a:ext cx="1653412" cy="558967"/>
          </a:xfrm>
          <a:prstGeom prst="accentBorderCallout1">
            <a:avLst>
              <a:gd name="adj1" fmla="val 44890"/>
              <a:gd name="adj2" fmla="val -3411"/>
              <a:gd name="adj3" fmla="val -124776"/>
              <a:gd name="adj4" fmla="val -2035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合格和不合格状态下</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各子状态的变更</a:t>
            </a:r>
            <a:r>
              <a:rPr lang="zh-CN" altLang="en-US" sz="1000" kern="0" dirty="0">
                <a:solidFill>
                  <a:schemeClr val="dk1"/>
                </a:solidFill>
                <a:latin typeface="+mn-lt"/>
                <a:ea typeface="Arial Unicode MS" pitchFamily="34" charset="-128"/>
                <a:cs typeface="Arial Unicode MS" pitchFamily="34" charset="-128"/>
              </a:rPr>
              <a:t>，</a:t>
            </a:r>
            <a:r>
              <a:rPr lang="ja-JP" altLang="en-US" sz="1000" kern="0">
                <a:solidFill>
                  <a:schemeClr val="dk1"/>
                </a:solidFill>
                <a:latin typeface="+mn-lt"/>
                <a:ea typeface="Arial Unicode MS" pitchFamily="34" charset="-128"/>
                <a:cs typeface="Arial Unicode MS" pitchFamily="34" charset="-128"/>
              </a:rPr>
              <a:t>见后页</a:t>
            </a:r>
            <a:endParaRPr lang="en-US" sz="1000" kern="0" dirty="0" err="1">
              <a:solidFill>
                <a:schemeClr val="dk1"/>
              </a:solidFill>
              <a:latin typeface="+mn-lt"/>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0B25F9F2-9F94-8643-BD6D-AC336C28C1EC}"/>
              </a:ext>
            </a:extLst>
          </p:cNvPr>
          <p:cNvSpPr/>
          <p:nvPr/>
        </p:nvSpPr>
        <p:spPr>
          <a:xfrm>
            <a:off x="6830412" y="5696108"/>
            <a:ext cx="4094975" cy="553998"/>
          </a:xfrm>
          <a:prstGeom prst="rect">
            <a:avLst/>
          </a:prstGeom>
        </p:spPr>
        <p:txBody>
          <a:bodyPr wrap="square">
            <a:spAutoFit/>
          </a:bodyPr>
          <a:lstStyle/>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这里所有的状态变动不是针对品类和区域组合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所以这里只是考虑整体供应商状态</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不区分品类和区域</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所以这里没有所谓品类区域的考虑</a:t>
            </a:r>
          </a:p>
        </p:txBody>
      </p:sp>
      <p:sp>
        <p:nvSpPr>
          <p:cNvPr id="56" name="Terminator 55">
            <a:extLst>
              <a:ext uri="{FF2B5EF4-FFF2-40B4-BE49-F238E27FC236}">
                <a16:creationId xmlns:a16="http://schemas.microsoft.com/office/drawing/2014/main" id="{8AEE3C7D-92FD-7C47-A616-6EDBAFDF8552}"/>
              </a:ext>
            </a:extLst>
          </p:cNvPr>
          <p:cNvSpPr/>
          <p:nvPr/>
        </p:nvSpPr>
        <p:spPr bwMode="gray">
          <a:xfrm>
            <a:off x="8335497" y="4246334"/>
            <a:ext cx="578639" cy="301752"/>
          </a:xfrm>
          <a:prstGeom prst="flowChartTerminator">
            <a:avLst/>
          </a:prstGeom>
          <a:ln>
            <a:headEnd/>
            <a:tailEn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结束</a:t>
            </a:r>
            <a:endParaRPr lang="en-US" sz="1000" kern="0" dirty="0" err="1">
              <a:solidFill>
                <a:schemeClr val="dk1"/>
              </a:solidFill>
              <a:latin typeface="+mn-lt"/>
              <a:ea typeface="Arial Unicode MS" pitchFamily="34" charset="-128"/>
              <a:cs typeface="Arial Unicode MS" pitchFamily="34" charset="-128"/>
            </a:endParaRPr>
          </a:p>
        </p:txBody>
      </p:sp>
      <p:cxnSp>
        <p:nvCxnSpPr>
          <p:cNvPr id="57" name="Straight Arrow Connector 56">
            <a:extLst>
              <a:ext uri="{FF2B5EF4-FFF2-40B4-BE49-F238E27FC236}">
                <a16:creationId xmlns:a16="http://schemas.microsoft.com/office/drawing/2014/main" id="{BCA5C69D-2F9B-2741-9EDF-AC8794AA50AA}"/>
              </a:ext>
            </a:extLst>
          </p:cNvPr>
          <p:cNvCxnSpPr>
            <a:cxnSpLocks/>
            <a:endCxn id="56" idx="0"/>
          </p:cNvCxnSpPr>
          <p:nvPr/>
        </p:nvCxnSpPr>
        <p:spPr>
          <a:xfrm>
            <a:off x="8624816" y="4034473"/>
            <a:ext cx="1" cy="2118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2" name="Line Callout 1 (Accent Bar) 61">
            <a:extLst>
              <a:ext uri="{FF2B5EF4-FFF2-40B4-BE49-F238E27FC236}">
                <a16:creationId xmlns:a16="http://schemas.microsoft.com/office/drawing/2014/main" id="{96F5F183-218D-C24E-8908-CA7C941714DC}"/>
              </a:ext>
            </a:extLst>
          </p:cNvPr>
          <p:cNvSpPr/>
          <p:nvPr/>
        </p:nvSpPr>
        <p:spPr bwMode="gray">
          <a:xfrm flipH="1">
            <a:off x="7450837" y="2298445"/>
            <a:ext cx="497914" cy="185534"/>
          </a:xfrm>
          <a:prstGeom prst="accentCallout1">
            <a:avLst>
              <a:gd name="adj1" fmla="val 18750"/>
              <a:gd name="adj2" fmla="val -8333"/>
              <a:gd name="adj3" fmla="val 286597"/>
              <a:gd name="adj4" fmla="val -12314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
        <p:nvSpPr>
          <p:cNvPr id="64" name="Line Callout 1 (Accent Bar) 63">
            <a:extLst>
              <a:ext uri="{FF2B5EF4-FFF2-40B4-BE49-F238E27FC236}">
                <a16:creationId xmlns:a16="http://schemas.microsoft.com/office/drawing/2014/main" id="{D40C2A47-AA19-3F47-A79A-25D37DEFCCDE}"/>
              </a:ext>
            </a:extLst>
          </p:cNvPr>
          <p:cNvSpPr/>
          <p:nvPr/>
        </p:nvSpPr>
        <p:spPr bwMode="gray">
          <a:xfrm>
            <a:off x="9628922" y="3285265"/>
            <a:ext cx="476096" cy="156795"/>
          </a:xfrm>
          <a:prstGeom prst="accentCallout1">
            <a:avLst>
              <a:gd name="adj1" fmla="val 18750"/>
              <a:gd name="adj2" fmla="val -8333"/>
              <a:gd name="adj3" fmla="val -99641"/>
              <a:gd name="adj4" fmla="val -105725"/>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
        <p:nvSpPr>
          <p:cNvPr id="65" name="Line Callout 1 (Accent Bar) 64">
            <a:extLst>
              <a:ext uri="{FF2B5EF4-FFF2-40B4-BE49-F238E27FC236}">
                <a16:creationId xmlns:a16="http://schemas.microsoft.com/office/drawing/2014/main" id="{2BD5151D-D18A-2946-A69A-E77C7FC2F859}"/>
              </a:ext>
            </a:extLst>
          </p:cNvPr>
          <p:cNvSpPr/>
          <p:nvPr/>
        </p:nvSpPr>
        <p:spPr bwMode="gray">
          <a:xfrm flipH="1">
            <a:off x="7571702" y="4250521"/>
            <a:ext cx="497914" cy="185534"/>
          </a:xfrm>
          <a:prstGeom prst="accentCallout1">
            <a:avLst>
              <a:gd name="adj1" fmla="val 18750"/>
              <a:gd name="adj2" fmla="val -8333"/>
              <a:gd name="adj3" fmla="val -81685"/>
              <a:gd name="adj4" fmla="val -11305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否</a:t>
            </a:r>
            <a:endParaRPr lang="en-US" sz="1000" kern="0" dirty="0" err="1">
              <a:solidFill>
                <a:schemeClr val="dk1"/>
              </a:solidFill>
              <a:latin typeface="+mn-lt"/>
              <a:ea typeface="Arial Unicode MS" pitchFamily="34" charset="-128"/>
              <a:cs typeface="Arial Unicode MS" pitchFamily="34" charset="-128"/>
            </a:endParaRPr>
          </a:p>
        </p:txBody>
      </p:sp>
      <p:sp>
        <p:nvSpPr>
          <p:cNvPr id="74" name="Line Callout 1 (Accent Bar) 73">
            <a:extLst>
              <a:ext uri="{FF2B5EF4-FFF2-40B4-BE49-F238E27FC236}">
                <a16:creationId xmlns:a16="http://schemas.microsoft.com/office/drawing/2014/main" id="{A5E6DED9-F5A6-604C-BB8D-F56BD3CE5730}"/>
              </a:ext>
            </a:extLst>
          </p:cNvPr>
          <p:cNvSpPr/>
          <p:nvPr/>
        </p:nvSpPr>
        <p:spPr bwMode="gray">
          <a:xfrm>
            <a:off x="9866970" y="4362639"/>
            <a:ext cx="476096" cy="156795"/>
          </a:xfrm>
          <a:prstGeom prst="accentCallout1">
            <a:avLst>
              <a:gd name="adj1" fmla="val 18750"/>
              <a:gd name="adj2" fmla="val -8333"/>
              <a:gd name="adj3" fmla="val -221404"/>
              <a:gd name="adj4" fmla="val -4874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是</a:t>
            </a:r>
            <a:endParaRPr lang="en-US" sz="1000" kern="0" dirty="0" err="1">
              <a:solidFill>
                <a:schemeClr val="dk1"/>
              </a:solidFill>
              <a:latin typeface="+mn-lt"/>
              <a:ea typeface="Arial Unicode MS" pitchFamily="34" charset="-128"/>
              <a:cs typeface="Arial Unicode MS" pitchFamily="34" charset="-128"/>
            </a:endParaRPr>
          </a:p>
        </p:txBody>
      </p:sp>
      <p:sp>
        <p:nvSpPr>
          <p:cNvPr id="75" name="Rectangle 74">
            <a:extLst>
              <a:ext uri="{FF2B5EF4-FFF2-40B4-BE49-F238E27FC236}">
                <a16:creationId xmlns:a16="http://schemas.microsoft.com/office/drawing/2014/main" id="{0B548862-8A8C-46FE-AF20-D58788426974}"/>
              </a:ext>
            </a:extLst>
          </p:cNvPr>
          <p:cNvSpPr/>
          <p:nvPr/>
        </p:nvSpPr>
        <p:spPr>
          <a:xfrm>
            <a:off x="5224830" y="3224599"/>
            <a:ext cx="3204782" cy="253916"/>
          </a:xfrm>
          <a:prstGeom prst="rect">
            <a:avLst/>
          </a:prstGeom>
        </p:spPr>
        <p:txBody>
          <a:bodyPr wrap="square">
            <a:spAutoFit/>
          </a:bodyPr>
          <a:lstStyle/>
          <a:p>
            <a:pPr marL="108000" lvl="1">
              <a:buNone/>
            </a:pPr>
            <a:r>
              <a:rPr lang="en-US" altLang="zh-CN" sz="1050" b="1" kern="0" dirty="0">
                <a:solidFill>
                  <a:srgbClr val="00B050"/>
                </a:solidFill>
                <a:ea typeface="Arial Unicode MS" pitchFamily="34" charset="-128"/>
                <a:cs typeface="Arial Unicode MS" pitchFamily="34" charset="-128"/>
              </a:rPr>
              <a:t>Lookup table 2: </a:t>
            </a:r>
            <a:r>
              <a:rPr lang="zh-CN" altLang="en-US" sz="1050" b="1" kern="0" dirty="0">
                <a:solidFill>
                  <a:srgbClr val="00B050"/>
                </a:solidFill>
                <a:ea typeface="Arial Unicode MS" pitchFamily="34" charset="-128"/>
                <a:cs typeface="Arial Unicode MS" pitchFamily="34" charset="-128"/>
              </a:rPr>
              <a:t>品类 </a:t>
            </a:r>
            <a:r>
              <a:rPr lang="en-US" altLang="zh-CN" sz="1050" b="1" kern="0" dirty="0">
                <a:solidFill>
                  <a:srgbClr val="00B050"/>
                </a:solidFill>
                <a:ea typeface="Arial Unicode MS" pitchFamily="34" charset="-128"/>
                <a:cs typeface="Arial Unicode MS" pitchFamily="34" charset="-128"/>
              </a:rPr>
              <a:t>&amp; </a:t>
            </a:r>
            <a:r>
              <a:rPr lang="zh-CN" altLang="en-US" sz="1050" b="1" kern="0" dirty="0">
                <a:solidFill>
                  <a:srgbClr val="00B050"/>
                </a:solidFill>
                <a:ea typeface="Arial Unicode MS" pitchFamily="34" charset="-128"/>
                <a:cs typeface="Arial Unicode MS" pitchFamily="34" charset="-128"/>
              </a:rPr>
              <a:t>采购经理</a:t>
            </a:r>
            <a:endParaRPr lang="en-US" sz="1050" b="1" dirty="0">
              <a:solidFill>
                <a:srgbClr val="00B050"/>
              </a:solidFill>
            </a:endParaRPr>
          </a:p>
        </p:txBody>
      </p:sp>
      <p:sp>
        <p:nvSpPr>
          <p:cNvPr id="78" name="Rectangle: Rounded Corners 77">
            <a:extLst>
              <a:ext uri="{FF2B5EF4-FFF2-40B4-BE49-F238E27FC236}">
                <a16:creationId xmlns:a16="http://schemas.microsoft.com/office/drawing/2014/main" id="{3AE4C2A6-239E-4903-AD9F-566EA85921F9}"/>
              </a:ext>
            </a:extLst>
          </p:cNvPr>
          <p:cNvSpPr/>
          <p:nvPr/>
        </p:nvSpPr>
        <p:spPr bwMode="gray">
          <a:xfrm>
            <a:off x="5861735" y="2489433"/>
            <a:ext cx="965486" cy="626700"/>
          </a:xfrm>
          <a:prstGeom prst="roundRect">
            <a:avLst/>
          </a:prstGeom>
          <a:noFill/>
          <a:ln w="28575"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Rounded Corners 78">
            <a:extLst>
              <a:ext uri="{FF2B5EF4-FFF2-40B4-BE49-F238E27FC236}">
                <a16:creationId xmlns:a16="http://schemas.microsoft.com/office/drawing/2014/main" id="{EF44D38C-C565-49A2-BCB6-BECC2F741FFF}"/>
              </a:ext>
            </a:extLst>
          </p:cNvPr>
          <p:cNvSpPr/>
          <p:nvPr/>
        </p:nvSpPr>
        <p:spPr bwMode="gray">
          <a:xfrm>
            <a:off x="5861735" y="3642503"/>
            <a:ext cx="965486" cy="626700"/>
          </a:xfrm>
          <a:prstGeom prst="roundRect">
            <a:avLst/>
          </a:prstGeom>
          <a:noFill/>
          <a:ln w="28575" algn="ctr">
            <a:solidFill>
              <a:srgbClr val="00B05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0935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98183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2560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0331467"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896237" y="1020757"/>
            <a:ext cx="20874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Qualify</a:t>
            </a:r>
            <a:r>
              <a:rPr kumimoji="0" lang="ja-JP" altLang="en-US" sz="1200" b="1" i="0" u="none" strike="noStrike" kern="0" cap="none" spc="0" normalizeH="0" baseline="0" noProof="0">
                <a:ln>
                  <a:noFill/>
                </a:ln>
                <a:solidFill>
                  <a:sysClr val="windowText" lastClr="000000"/>
                </a:solidFill>
                <a:effectLst/>
                <a:uLnTx/>
                <a:uFillTx/>
              </a:rPr>
              <a:t>供应商状态变动集成</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场景</a:t>
            </a:r>
            <a:r>
              <a:rPr lang="en-US" altLang="zh-CN" dirty="0"/>
              <a:t>1</a:t>
            </a:r>
            <a:r>
              <a:rPr lang="zh-CN" altLang="en-US" dirty="0"/>
              <a:t>：</a:t>
            </a:r>
            <a:r>
              <a:rPr lang="en-US" altLang="zh-CN" dirty="0"/>
              <a:t>Q</a:t>
            </a:r>
            <a:r>
              <a:rPr lang="en-US" altLang="ja-JP" dirty="0"/>
              <a:t>u</a:t>
            </a:r>
            <a:r>
              <a:rPr lang="en-US" altLang="zh-CN" dirty="0"/>
              <a:t>alify</a:t>
            </a:r>
            <a:r>
              <a:rPr lang="zh-CN" altLang="en-US" dirty="0"/>
              <a:t> </a:t>
            </a:r>
            <a:r>
              <a:rPr lang="ja-JP" altLang="en-US"/>
              <a:t>供应商状态变动集成</a:t>
            </a:r>
            <a:r>
              <a:rPr lang="zh-CN" altLang="en-US" dirty="0"/>
              <a:t> </a:t>
            </a:r>
            <a:r>
              <a:rPr lang="en-US" altLang="zh-CN" dirty="0"/>
              <a:t>【</a:t>
            </a:r>
            <a:r>
              <a:rPr lang="ja-JP" altLang="en-US"/>
              <a:t>已批准变到其他合格子状态</a:t>
            </a:r>
            <a:r>
              <a:rPr lang="en-US" altLang="zh-CN" dirty="0"/>
              <a:t>】</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3345175" y="24295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3345175" y="35098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供应商状态</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业务冻结</a:t>
            </a:r>
            <a:r>
              <a:rPr lang="en-US" altLang="zh-CN"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3761864" y="2876257"/>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3" name="Rounded Rectangle 42">
            <a:extLst>
              <a:ext uri="{FF2B5EF4-FFF2-40B4-BE49-F238E27FC236}">
                <a16:creationId xmlns:a16="http://schemas.microsoft.com/office/drawing/2014/main" id="{55041C50-E9AB-E34F-8A5F-5FFCD508C749}"/>
              </a:ext>
            </a:extLst>
          </p:cNvPr>
          <p:cNvSpPr/>
          <p:nvPr/>
        </p:nvSpPr>
        <p:spPr bwMode="gray">
          <a:xfrm>
            <a:off x="4262794" y="24248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全冻结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990A0A2E-0C32-4C4E-B387-6F24BCB65F8D}"/>
              </a:ext>
            </a:extLst>
          </p:cNvPr>
          <p:cNvSpPr/>
          <p:nvPr/>
        </p:nvSpPr>
        <p:spPr bwMode="gray">
          <a:xfrm>
            <a:off x="4262794" y="35051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全冻结</a:t>
            </a:r>
            <a:endParaRPr lang="en-US" sz="1000" kern="0" dirty="0">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02BA917E-3BAD-E642-8798-A79F4D9B1347}"/>
              </a:ext>
            </a:extLst>
          </p:cNvPr>
          <p:cNvCxnSpPr>
            <a:cxnSpLocks/>
            <a:stCxn id="43" idx="2"/>
            <a:endCxn id="44" idx="0"/>
          </p:cNvCxnSpPr>
          <p:nvPr/>
        </p:nvCxnSpPr>
        <p:spPr>
          <a:xfrm>
            <a:off x="4679483" y="2871520"/>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Rounded Rectangle 39">
            <a:extLst>
              <a:ext uri="{FF2B5EF4-FFF2-40B4-BE49-F238E27FC236}">
                <a16:creationId xmlns:a16="http://schemas.microsoft.com/office/drawing/2014/main" id="{AD5EDFE3-D32D-EC4A-9710-B696CEFC6FCC}"/>
              </a:ext>
            </a:extLst>
          </p:cNvPr>
          <p:cNvSpPr/>
          <p:nvPr/>
        </p:nvSpPr>
        <p:spPr bwMode="gray">
          <a:xfrm>
            <a:off x="5216371" y="24444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FAB174AA-7A64-9944-A949-60A0F5B02FD2}"/>
              </a:ext>
            </a:extLst>
          </p:cNvPr>
          <p:cNvSpPr/>
          <p:nvPr/>
        </p:nvSpPr>
        <p:spPr bwMode="gray">
          <a:xfrm>
            <a:off x="5217178" y="348847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Predefined Process 46">
            <a:extLst>
              <a:ext uri="{FF2B5EF4-FFF2-40B4-BE49-F238E27FC236}">
                <a16:creationId xmlns:a16="http://schemas.microsoft.com/office/drawing/2014/main" id="{5D3854DE-23BC-FD46-960D-8A18915D1BB7}"/>
              </a:ext>
            </a:extLst>
          </p:cNvPr>
          <p:cNvSpPr/>
          <p:nvPr/>
        </p:nvSpPr>
        <p:spPr bwMode="gray">
          <a:xfrm>
            <a:off x="6206675" y="3491014"/>
            <a:ext cx="1103586"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下单控制流程</a:t>
            </a:r>
            <a:endParaRPr lang="en-US" sz="1000" kern="0" dirty="0" err="1">
              <a:solidFill>
                <a:schemeClr val="dk1"/>
              </a:solidFill>
              <a:latin typeface="+mn-lt"/>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A8B68FA8-056F-EC43-BC24-7C181B5446F8}"/>
              </a:ext>
            </a:extLst>
          </p:cNvPr>
          <p:cNvSpPr/>
          <p:nvPr/>
        </p:nvSpPr>
        <p:spPr bwMode="gray">
          <a:xfrm>
            <a:off x="3345175"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Rounded Rectangle 62">
            <a:extLst>
              <a:ext uri="{FF2B5EF4-FFF2-40B4-BE49-F238E27FC236}">
                <a16:creationId xmlns:a16="http://schemas.microsoft.com/office/drawing/2014/main" id="{52A4EBE3-AE9A-594E-AAA0-EF11F56571DA}"/>
              </a:ext>
            </a:extLst>
          </p:cNvPr>
          <p:cNvSpPr/>
          <p:nvPr/>
        </p:nvSpPr>
        <p:spPr bwMode="gray">
          <a:xfrm>
            <a:off x="4262794"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4" name="Rounded Rectangle 63">
            <a:extLst>
              <a:ext uri="{FF2B5EF4-FFF2-40B4-BE49-F238E27FC236}">
                <a16:creationId xmlns:a16="http://schemas.microsoft.com/office/drawing/2014/main" id="{D1B8E9D7-CA83-334C-967F-5D6BC18FCAB9}"/>
              </a:ext>
            </a:extLst>
          </p:cNvPr>
          <p:cNvSpPr/>
          <p:nvPr/>
        </p:nvSpPr>
        <p:spPr bwMode="gray">
          <a:xfrm>
            <a:off x="6329434" y="49126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5" name="Straight Arrow Connector 44">
            <a:extLst>
              <a:ext uri="{FF2B5EF4-FFF2-40B4-BE49-F238E27FC236}">
                <a16:creationId xmlns:a16="http://schemas.microsoft.com/office/drawing/2014/main" id="{088DDDA3-1C75-644A-A05F-9B024C82A3F5}"/>
              </a:ext>
            </a:extLst>
          </p:cNvPr>
          <p:cNvCxnSpPr>
            <a:cxnSpLocks/>
            <a:stCxn id="40" idx="2"/>
            <a:endCxn id="41" idx="0"/>
          </p:cNvCxnSpPr>
          <p:nvPr/>
        </p:nvCxnSpPr>
        <p:spPr>
          <a:xfrm>
            <a:off x="5633060" y="2891154"/>
            <a:ext cx="807" cy="5973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a:extLst>
              <a:ext uri="{FF2B5EF4-FFF2-40B4-BE49-F238E27FC236}">
                <a16:creationId xmlns:a16="http://schemas.microsoft.com/office/drawing/2014/main" id="{D12AB45C-A3B7-DC4F-AA6C-3D37834F3299}"/>
              </a:ext>
            </a:extLst>
          </p:cNvPr>
          <p:cNvCxnSpPr>
            <a:cxnSpLocks/>
            <a:stCxn id="41" idx="3"/>
            <a:endCxn id="47" idx="1"/>
          </p:cNvCxnSpPr>
          <p:nvPr/>
        </p:nvCxnSpPr>
        <p:spPr>
          <a:xfrm flipV="1">
            <a:off x="6050556" y="3710660"/>
            <a:ext cx="156119" cy="116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49">
            <a:extLst>
              <a:ext uri="{FF2B5EF4-FFF2-40B4-BE49-F238E27FC236}">
                <a16:creationId xmlns:a16="http://schemas.microsoft.com/office/drawing/2014/main" id="{205EABE8-259E-2540-B2EE-A5C234F231A6}"/>
              </a:ext>
            </a:extLst>
          </p:cNvPr>
          <p:cNvSpPr/>
          <p:nvPr/>
        </p:nvSpPr>
        <p:spPr bwMode="gray">
          <a:xfrm>
            <a:off x="2544321" y="145977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ounded Rectangle 51">
            <a:extLst>
              <a:ext uri="{FF2B5EF4-FFF2-40B4-BE49-F238E27FC236}">
                <a16:creationId xmlns:a16="http://schemas.microsoft.com/office/drawing/2014/main" id="{31AC5A9A-3218-B84D-BFD2-CF43A33F4E79}"/>
              </a:ext>
            </a:extLst>
          </p:cNvPr>
          <p:cNvSpPr/>
          <p:nvPr/>
        </p:nvSpPr>
        <p:spPr bwMode="gray">
          <a:xfrm>
            <a:off x="3846105" y="145481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改变合格子状态</a:t>
            </a:r>
            <a:endParaRPr lang="en-US" sz="1000" kern="0" dirty="0" err="1">
              <a:ea typeface="Arial Unicode MS" pitchFamily="34" charset="-128"/>
              <a:cs typeface="Arial Unicode MS" pitchFamily="34" charset="-128"/>
            </a:endParaRPr>
          </a:p>
        </p:txBody>
      </p:sp>
      <p:sp>
        <p:nvSpPr>
          <p:cNvPr id="57" name="Rounded Rectangle 56">
            <a:extLst>
              <a:ext uri="{FF2B5EF4-FFF2-40B4-BE49-F238E27FC236}">
                <a16:creationId xmlns:a16="http://schemas.microsoft.com/office/drawing/2014/main" id="{ABCF095B-0813-5847-8B0D-74A533719438}"/>
              </a:ext>
            </a:extLst>
          </p:cNvPr>
          <p:cNvSpPr/>
          <p:nvPr/>
        </p:nvSpPr>
        <p:spPr bwMode="gray">
          <a:xfrm>
            <a:off x="6341779" y="245220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9" name="Straight Arrow Connector 58">
            <a:extLst>
              <a:ext uri="{FF2B5EF4-FFF2-40B4-BE49-F238E27FC236}">
                <a16:creationId xmlns:a16="http://schemas.microsoft.com/office/drawing/2014/main" id="{50E6156F-8845-9C43-9857-962E367B2CE3}"/>
              </a:ext>
            </a:extLst>
          </p:cNvPr>
          <p:cNvCxnSpPr>
            <a:cxnSpLocks/>
            <a:stCxn id="47" idx="0"/>
            <a:endCxn id="57" idx="2"/>
          </p:cNvCxnSpPr>
          <p:nvPr/>
        </p:nvCxnSpPr>
        <p:spPr>
          <a:xfrm flipV="1">
            <a:off x="6758468" y="2898897"/>
            <a:ext cx="0" cy="59211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7" name="Straight Arrow Connector 76">
            <a:extLst>
              <a:ext uri="{FF2B5EF4-FFF2-40B4-BE49-F238E27FC236}">
                <a16:creationId xmlns:a16="http://schemas.microsoft.com/office/drawing/2014/main" id="{669BF32F-9F0C-3C47-BE6B-262B0E89127C}"/>
              </a:ext>
            </a:extLst>
          </p:cNvPr>
          <p:cNvCxnSpPr>
            <a:cxnSpLocks/>
            <a:stCxn id="47" idx="2"/>
            <a:endCxn id="64" idx="0"/>
          </p:cNvCxnSpPr>
          <p:nvPr/>
        </p:nvCxnSpPr>
        <p:spPr>
          <a:xfrm flipH="1">
            <a:off x="6746123" y="3930305"/>
            <a:ext cx="12345" cy="98236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8" name="Straight Arrow Connector 77">
            <a:extLst>
              <a:ext uri="{FF2B5EF4-FFF2-40B4-BE49-F238E27FC236}">
                <a16:creationId xmlns:a16="http://schemas.microsoft.com/office/drawing/2014/main" id="{4DB495D8-737E-BC46-98C2-319774F80867}"/>
              </a:ext>
            </a:extLst>
          </p:cNvPr>
          <p:cNvCxnSpPr>
            <a:cxnSpLocks/>
            <a:stCxn id="44" idx="2"/>
            <a:endCxn id="63" idx="0"/>
          </p:cNvCxnSpPr>
          <p:nvPr/>
        </p:nvCxnSpPr>
        <p:spPr>
          <a:xfrm>
            <a:off x="4679483" y="3951852"/>
            <a:ext cx="0" cy="9404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2" name="Straight Arrow Connector 81">
            <a:extLst>
              <a:ext uri="{FF2B5EF4-FFF2-40B4-BE49-F238E27FC236}">
                <a16:creationId xmlns:a16="http://schemas.microsoft.com/office/drawing/2014/main" id="{CC18B870-7A32-A340-B55A-C579666DDD7B}"/>
              </a:ext>
            </a:extLst>
          </p:cNvPr>
          <p:cNvCxnSpPr>
            <a:cxnSpLocks/>
            <a:stCxn id="23" idx="2"/>
            <a:endCxn id="62" idx="0"/>
          </p:cNvCxnSpPr>
          <p:nvPr/>
        </p:nvCxnSpPr>
        <p:spPr>
          <a:xfrm>
            <a:off x="3761864" y="3956589"/>
            <a:ext cx="0" cy="93571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7" name="Straight Arrow Connector 116">
            <a:extLst>
              <a:ext uri="{FF2B5EF4-FFF2-40B4-BE49-F238E27FC236}">
                <a16:creationId xmlns:a16="http://schemas.microsoft.com/office/drawing/2014/main" id="{6046F8AF-99FD-B346-9A55-630EB26E5B7C}"/>
              </a:ext>
            </a:extLst>
          </p:cNvPr>
          <p:cNvCxnSpPr>
            <a:cxnSpLocks/>
            <a:stCxn id="50" idx="3"/>
            <a:endCxn id="52" idx="1"/>
          </p:cNvCxnSpPr>
          <p:nvPr/>
        </p:nvCxnSpPr>
        <p:spPr>
          <a:xfrm flipV="1">
            <a:off x="3377699" y="1678158"/>
            <a:ext cx="468406" cy="49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Rounded Rectangle 120">
            <a:extLst>
              <a:ext uri="{FF2B5EF4-FFF2-40B4-BE49-F238E27FC236}">
                <a16:creationId xmlns:a16="http://schemas.microsoft.com/office/drawing/2014/main" id="{4D11F0C1-96FD-8C42-B3C4-038090F551C2}"/>
              </a:ext>
            </a:extLst>
          </p:cNvPr>
          <p:cNvSpPr/>
          <p:nvPr/>
        </p:nvSpPr>
        <p:spPr bwMode="gray">
          <a:xfrm>
            <a:off x="2157841" y="242842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供应商状态</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已批准</a:t>
            </a:r>
            <a:r>
              <a:rPr lang="en-US" altLang="zh-CN" sz="1000" kern="0" dirty="0">
                <a:ea typeface="Arial Unicode MS" pitchFamily="34" charset="-128"/>
                <a:cs typeface="Arial Unicode MS" pitchFamily="34" charset="-128"/>
              </a:rPr>
              <a:t>)</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3" name="Straight Arrow Connector 72">
            <a:extLst>
              <a:ext uri="{FF2B5EF4-FFF2-40B4-BE49-F238E27FC236}">
                <a16:creationId xmlns:a16="http://schemas.microsoft.com/office/drawing/2014/main" id="{D4AE8DAF-2FFF-4441-A62F-184184206190}"/>
              </a:ext>
            </a:extLst>
          </p:cNvPr>
          <p:cNvCxnSpPr>
            <a:cxnSpLocks/>
            <a:stCxn id="121" idx="3"/>
            <a:endCxn id="22" idx="1"/>
          </p:cNvCxnSpPr>
          <p:nvPr/>
        </p:nvCxnSpPr>
        <p:spPr>
          <a:xfrm>
            <a:off x="2991219" y="2651773"/>
            <a:ext cx="353956" cy="11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3" name="Elbow Connector 102">
            <a:extLst>
              <a:ext uri="{FF2B5EF4-FFF2-40B4-BE49-F238E27FC236}">
                <a16:creationId xmlns:a16="http://schemas.microsoft.com/office/drawing/2014/main" id="{BAE1774B-3CCD-DC4A-A726-DBE11B484B9A}"/>
              </a:ext>
            </a:extLst>
          </p:cNvPr>
          <p:cNvCxnSpPr>
            <a:cxnSpLocks/>
            <a:stCxn id="121" idx="0"/>
            <a:endCxn id="43" idx="0"/>
          </p:cNvCxnSpPr>
          <p:nvPr/>
        </p:nvCxnSpPr>
        <p:spPr>
          <a:xfrm rot="5400000" flipH="1" flipV="1">
            <a:off x="3625206" y="1374149"/>
            <a:ext cx="3601" cy="2104953"/>
          </a:xfrm>
          <a:prstGeom prst="bentConnector3">
            <a:avLst>
              <a:gd name="adj1" fmla="val 6448237"/>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4" name="Elbow Connector 103">
            <a:extLst>
              <a:ext uri="{FF2B5EF4-FFF2-40B4-BE49-F238E27FC236}">
                <a16:creationId xmlns:a16="http://schemas.microsoft.com/office/drawing/2014/main" id="{DA742A17-CC30-804B-A14E-F6085802CB00}"/>
              </a:ext>
            </a:extLst>
          </p:cNvPr>
          <p:cNvCxnSpPr>
            <a:cxnSpLocks/>
            <a:stCxn id="121" idx="0"/>
            <a:endCxn id="40" idx="0"/>
          </p:cNvCxnSpPr>
          <p:nvPr/>
        </p:nvCxnSpPr>
        <p:spPr>
          <a:xfrm rot="16200000" flipH="1">
            <a:off x="4095778" y="907176"/>
            <a:ext cx="16033" cy="3058530"/>
          </a:xfrm>
          <a:prstGeom prst="bentConnector3">
            <a:avLst>
              <a:gd name="adj1" fmla="val -142580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Line Callout 1 (Accent Bar) 59">
            <a:extLst>
              <a:ext uri="{FF2B5EF4-FFF2-40B4-BE49-F238E27FC236}">
                <a16:creationId xmlns:a16="http://schemas.microsoft.com/office/drawing/2014/main" id="{7EF6E167-9FF6-0347-AB1E-03544175DC49}"/>
              </a:ext>
            </a:extLst>
          </p:cNvPr>
          <p:cNvSpPr/>
          <p:nvPr/>
        </p:nvSpPr>
        <p:spPr bwMode="gray">
          <a:xfrm flipH="1">
            <a:off x="3195663" y="5565239"/>
            <a:ext cx="2854086" cy="661168"/>
          </a:xfrm>
          <a:prstGeom prst="accentCallout1">
            <a:avLst>
              <a:gd name="adj1" fmla="val 23233"/>
              <a:gd name="adj2" fmla="val -3587"/>
              <a:gd name="adj3" fmla="val -28740"/>
              <a:gd name="adj4" fmla="val -14180"/>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中订单直接进行判断是否</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创建成功</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然后直接更新</a:t>
            </a:r>
            <a:r>
              <a:rPr lang="en-US" altLang="zh-CN"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altLang="ja-JP" sz="10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下游</a:t>
            </a:r>
            <a:r>
              <a:rPr lang="en-US" altLang="ja-JP"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回传给</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，创建</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成功后，</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更新</a:t>
            </a:r>
            <a:r>
              <a:rPr lang="en-US" altLang="ja-JP"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sz="1000" kern="0" dirty="0" err="1">
              <a:ea typeface="Arial Unicode MS" pitchFamily="34" charset="-128"/>
              <a:cs typeface="Arial Unicode MS" pitchFamily="34" charset="-128"/>
            </a:endParaRPr>
          </a:p>
        </p:txBody>
      </p:sp>
      <p:sp>
        <p:nvSpPr>
          <p:cNvPr id="61" name="Rounded Rectangle 60">
            <a:extLst>
              <a:ext uri="{FF2B5EF4-FFF2-40B4-BE49-F238E27FC236}">
                <a16:creationId xmlns:a16="http://schemas.microsoft.com/office/drawing/2014/main" id="{118DD4C5-9497-A54B-AA69-8C336F2966A9}"/>
              </a:ext>
            </a:extLst>
          </p:cNvPr>
          <p:cNvSpPr/>
          <p:nvPr/>
        </p:nvSpPr>
        <p:spPr bwMode="gray">
          <a:xfrm>
            <a:off x="8583910" y="346016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Rounded Rectangle 64">
            <a:extLst>
              <a:ext uri="{FF2B5EF4-FFF2-40B4-BE49-F238E27FC236}">
                <a16:creationId xmlns:a16="http://schemas.microsoft.com/office/drawing/2014/main" id="{EE468038-6932-714F-A73D-6DA53034C440}"/>
              </a:ext>
            </a:extLst>
          </p:cNvPr>
          <p:cNvSpPr/>
          <p:nvPr/>
        </p:nvSpPr>
        <p:spPr bwMode="gray">
          <a:xfrm>
            <a:off x="8583910" y="207605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lang="en-US" altLang="zh-CN" sz="1000" kern="0" dirty="0">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6" name="Straight Arrow Connector 65">
            <a:extLst>
              <a:ext uri="{FF2B5EF4-FFF2-40B4-BE49-F238E27FC236}">
                <a16:creationId xmlns:a16="http://schemas.microsoft.com/office/drawing/2014/main" id="{5A87F235-EE3A-D04D-AE79-F2B94DE407B4}"/>
              </a:ext>
            </a:extLst>
          </p:cNvPr>
          <p:cNvCxnSpPr>
            <a:cxnSpLocks/>
            <a:stCxn id="65" idx="2"/>
            <a:endCxn id="61" idx="0"/>
          </p:cNvCxnSpPr>
          <p:nvPr/>
        </p:nvCxnSpPr>
        <p:spPr>
          <a:xfrm>
            <a:off x="9000599" y="2522750"/>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7" name="Line Callout 1 (Border and Accent Bar) 66">
            <a:extLst>
              <a:ext uri="{FF2B5EF4-FFF2-40B4-BE49-F238E27FC236}">
                <a16:creationId xmlns:a16="http://schemas.microsoft.com/office/drawing/2014/main" id="{9150B093-E414-8D41-90AB-CE8D314A149B}"/>
              </a:ext>
            </a:extLst>
          </p:cNvPr>
          <p:cNvSpPr/>
          <p:nvPr/>
        </p:nvSpPr>
        <p:spPr bwMode="gray">
          <a:xfrm flipH="1">
            <a:off x="9455671" y="4515934"/>
            <a:ext cx="2034629" cy="1220837"/>
          </a:xfrm>
          <a:prstGeom prst="accentBorderCallout1">
            <a:avLst>
              <a:gd name="adj1" fmla="val 41909"/>
              <a:gd name="adj2" fmla="val 102421"/>
              <a:gd name="adj3" fmla="val -52200"/>
              <a:gd name="adj4" fmla="val 11707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7791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98183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2560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0331467"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896237" y="1020757"/>
            <a:ext cx="20874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Qualify</a:t>
            </a:r>
            <a:r>
              <a:rPr kumimoji="0" lang="ja-JP" altLang="en-US" sz="1200" b="1" i="0" u="none" strike="noStrike" kern="0" cap="none" spc="0" normalizeH="0" baseline="0" noProof="0">
                <a:ln>
                  <a:noFill/>
                </a:ln>
                <a:solidFill>
                  <a:sysClr val="windowText" lastClr="000000"/>
                </a:solidFill>
                <a:effectLst/>
                <a:uLnTx/>
                <a:uFillTx/>
              </a:rPr>
              <a:t>供应商状态变动集成</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场景</a:t>
            </a:r>
            <a:r>
              <a:rPr lang="en-US" altLang="zh-CN" dirty="0"/>
              <a:t>1</a:t>
            </a:r>
            <a:r>
              <a:rPr lang="zh-CN" altLang="en-US" dirty="0"/>
              <a:t>：</a:t>
            </a:r>
            <a:r>
              <a:rPr lang="en-US" altLang="zh-CN" dirty="0"/>
              <a:t>Q</a:t>
            </a:r>
            <a:r>
              <a:rPr lang="en-US" altLang="ja-JP" dirty="0"/>
              <a:t>u</a:t>
            </a:r>
            <a:r>
              <a:rPr lang="en-US" altLang="zh-CN" dirty="0"/>
              <a:t>alify</a:t>
            </a:r>
            <a:r>
              <a:rPr lang="zh-CN" altLang="en-US" dirty="0"/>
              <a:t> </a:t>
            </a:r>
            <a:r>
              <a:rPr lang="ja-JP" altLang="en-US"/>
              <a:t>供应商状态变动集成</a:t>
            </a:r>
            <a:r>
              <a:rPr lang="zh-CN" altLang="en-US" dirty="0"/>
              <a:t> </a:t>
            </a:r>
            <a:r>
              <a:rPr lang="en-US" altLang="zh-CN" dirty="0"/>
              <a:t>【</a:t>
            </a:r>
            <a:r>
              <a:rPr lang="ja-JP" altLang="en-US"/>
              <a:t>业务冻结变到其他合格子状态</a:t>
            </a:r>
            <a:r>
              <a:rPr lang="en-US" altLang="zh-CN" dirty="0"/>
              <a:t>】</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2953288" y="24295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2953288" y="35098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下单付款</a:t>
            </a:r>
            <a:r>
              <a:rPr lang="zh-CN" altLang="en-US" sz="1000" kern="0" dirty="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3369977" y="2876257"/>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3" name="Rounded Rectangle 42">
            <a:extLst>
              <a:ext uri="{FF2B5EF4-FFF2-40B4-BE49-F238E27FC236}">
                <a16:creationId xmlns:a16="http://schemas.microsoft.com/office/drawing/2014/main" id="{55041C50-E9AB-E34F-8A5F-5FFCD508C749}"/>
              </a:ext>
            </a:extLst>
          </p:cNvPr>
          <p:cNvSpPr/>
          <p:nvPr/>
        </p:nvSpPr>
        <p:spPr bwMode="gray">
          <a:xfrm>
            <a:off x="3870907" y="24248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全冻结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990A0A2E-0C32-4C4E-B387-6F24BCB65F8D}"/>
              </a:ext>
            </a:extLst>
          </p:cNvPr>
          <p:cNvSpPr/>
          <p:nvPr/>
        </p:nvSpPr>
        <p:spPr bwMode="gray">
          <a:xfrm>
            <a:off x="3870907" y="35051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业务财务冻结</a:t>
            </a:r>
            <a:endParaRPr lang="en-US" sz="1000" kern="0" dirty="0">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02BA917E-3BAD-E642-8798-A79F4D9B1347}"/>
              </a:ext>
            </a:extLst>
          </p:cNvPr>
          <p:cNvCxnSpPr>
            <a:cxnSpLocks/>
            <a:stCxn id="43" idx="2"/>
            <a:endCxn id="44" idx="0"/>
          </p:cNvCxnSpPr>
          <p:nvPr/>
        </p:nvCxnSpPr>
        <p:spPr>
          <a:xfrm>
            <a:off x="4287596" y="2871520"/>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Rounded Rectangle 39">
            <a:extLst>
              <a:ext uri="{FF2B5EF4-FFF2-40B4-BE49-F238E27FC236}">
                <a16:creationId xmlns:a16="http://schemas.microsoft.com/office/drawing/2014/main" id="{AD5EDFE3-D32D-EC4A-9710-B696CEFC6FCC}"/>
              </a:ext>
            </a:extLst>
          </p:cNvPr>
          <p:cNvSpPr/>
          <p:nvPr/>
        </p:nvSpPr>
        <p:spPr bwMode="gray">
          <a:xfrm>
            <a:off x="4824484" y="24444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FAB174AA-7A64-9944-A949-60A0F5B02FD2}"/>
              </a:ext>
            </a:extLst>
          </p:cNvPr>
          <p:cNvSpPr/>
          <p:nvPr/>
        </p:nvSpPr>
        <p:spPr bwMode="gray">
          <a:xfrm>
            <a:off x="4825291" y="348847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Predefined Process 46">
            <a:extLst>
              <a:ext uri="{FF2B5EF4-FFF2-40B4-BE49-F238E27FC236}">
                <a16:creationId xmlns:a16="http://schemas.microsoft.com/office/drawing/2014/main" id="{5D3854DE-23BC-FD46-960D-8A18915D1BB7}"/>
              </a:ext>
            </a:extLst>
          </p:cNvPr>
          <p:cNvSpPr/>
          <p:nvPr/>
        </p:nvSpPr>
        <p:spPr bwMode="gray">
          <a:xfrm>
            <a:off x="5814788" y="3491014"/>
            <a:ext cx="1103586"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下单控制流程</a:t>
            </a:r>
            <a:endParaRPr lang="en-US" sz="1000" kern="0" dirty="0" err="1">
              <a:solidFill>
                <a:schemeClr val="dk1"/>
              </a:solidFill>
              <a:latin typeface="+mn-lt"/>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A8B68FA8-056F-EC43-BC24-7C181B5446F8}"/>
              </a:ext>
            </a:extLst>
          </p:cNvPr>
          <p:cNvSpPr/>
          <p:nvPr/>
        </p:nvSpPr>
        <p:spPr bwMode="gray">
          <a:xfrm>
            <a:off x="2953288"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Rounded Rectangle 62">
            <a:extLst>
              <a:ext uri="{FF2B5EF4-FFF2-40B4-BE49-F238E27FC236}">
                <a16:creationId xmlns:a16="http://schemas.microsoft.com/office/drawing/2014/main" id="{52A4EBE3-AE9A-594E-AAA0-EF11F56571DA}"/>
              </a:ext>
            </a:extLst>
          </p:cNvPr>
          <p:cNvSpPr/>
          <p:nvPr/>
        </p:nvSpPr>
        <p:spPr bwMode="gray">
          <a:xfrm>
            <a:off x="3870907"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4" name="Rounded Rectangle 63">
            <a:extLst>
              <a:ext uri="{FF2B5EF4-FFF2-40B4-BE49-F238E27FC236}">
                <a16:creationId xmlns:a16="http://schemas.microsoft.com/office/drawing/2014/main" id="{D1B8E9D7-CA83-334C-967F-5D6BC18FCAB9}"/>
              </a:ext>
            </a:extLst>
          </p:cNvPr>
          <p:cNvSpPr/>
          <p:nvPr/>
        </p:nvSpPr>
        <p:spPr bwMode="gray">
          <a:xfrm>
            <a:off x="5937547" y="49126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5" name="Straight Arrow Connector 44">
            <a:extLst>
              <a:ext uri="{FF2B5EF4-FFF2-40B4-BE49-F238E27FC236}">
                <a16:creationId xmlns:a16="http://schemas.microsoft.com/office/drawing/2014/main" id="{088DDDA3-1C75-644A-A05F-9B024C82A3F5}"/>
              </a:ext>
            </a:extLst>
          </p:cNvPr>
          <p:cNvCxnSpPr>
            <a:cxnSpLocks/>
            <a:stCxn id="40" idx="2"/>
            <a:endCxn id="41" idx="0"/>
          </p:cNvCxnSpPr>
          <p:nvPr/>
        </p:nvCxnSpPr>
        <p:spPr>
          <a:xfrm>
            <a:off x="5241173" y="2891154"/>
            <a:ext cx="807" cy="5973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a:extLst>
              <a:ext uri="{FF2B5EF4-FFF2-40B4-BE49-F238E27FC236}">
                <a16:creationId xmlns:a16="http://schemas.microsoft.com/office/drawing/2014/main" id="{D12AB45C-A3B7-DC4F-AA6C-3D37834F3299}"/>
              </a:ext>
            </a:extLst>
          </p:cNvPr>
          <p:cNvCxnSpPr>
            <a:cxnSpLocks/>
            <a:stCxn id="41" idx="3"/>
            <a:endCxn id="47" idx="1"/>
          </p:cNvCxnSpPr>
          <p:nvPr/>
        </p:nvCxnSpPr>
        <p:spPr>
          <a:xfrm flipV="1">
            <a:off x="5658669" y="3710660"/>
            <a:ext cx="156119" cy="116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49">
            <a:extLst>
              <a:ext uri="{FF2B5EF4-FFF2-40B4-BE49-F238E27FC236}">
                <a16:creationId xmlns:a16="http://schemas.microsoft.com/office/drawing/2014/main" id="{205EABE8-259E-2540-B2EE-A5C234F231A6}"/>
              </a:ext>
            </a:extLst>
          </p:cNvPr>
          <p:cNvSpPr/>
          <p:nvPr/>
        </p:nvSpPr>
        <p:spPr bwMode="gray">
          <a:xfrm>
            <a:off x="2152434" y="145977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ounded Rectangle 51">
            <a:extLst>
              <a:ext uri="{FF2B5EF4-FFF2-40B4-BE49-F238E27FC236}">
                <a16:creationId xmlns:a16="http://schemas.microsoft.com/office/drawing/2014/main" id="{31AC5A9A-3218-B84D-BFD2-CF43A33F4E79}"/>
              </a:ext>
            </a:extLst>
          </p:cNvPr>
          <p:cNvSpPr/>
          <p:nvPr/>
        </p:nvSpPr>
        <p:spPr bwMode="gray">
          <a:xfrm>
            <a:off x="3454218" y="145481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改变合格子状态</a:t>
            </a:r>
            <a:endParaRPr lang="en-US" sz="1000" kern="0" dirty="0" err="1">
              <a:ea typeface="Arial Unicode MS" pitchFamily="34" charset="-128"/>
              <a:cs typeface="Arial Unicode MS" pitchFamily="34" charset="-128"/>
            </a:endParaRPr>
          </a:p>
        </p:txBody>
      </p:sp>
      <p:sp>
        <p:nvSpPr>
          <p:cNvPr id="57" name="Rounded Rectangle 56">
            <a:extLst>
              <a:ext uri="{FF2B5EF4-FFF2-40B4-BE49-F238E27FC236}">
                <a16:creationId xmlns:a16="http://schemas.microsoft.com/office/drawing/2014/main" id="{ABCF095B-0813-5847-8B0D-74A533719438}"/>
              </a:ext>
            </a:extLst>
          </p:cNvPr>
          <p:cNvSpPr/>
          <p:nvPr/>
        </p:nvSpPr>
        <p:spPr bwMode="gray">
          <a:xfrm>
            <a:off x="5949892" y="245220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9" name="Straight Arrow Connector 58">
            <a:extLst>
              <a:ext uri="{FF2B5EF4-FFF2-40B4-BE49-F238E27FC236}">
                <a16:creationId xmlns:a16="http://schemas.microsoft.com/office/drawing/2014/main" id="{50E6156F-8845-9C43-9857-962E367B2CE3}"/>
              </a:ext>
            </a:extLst>
          </p:cNvPr>
          <p:cNvCxnSpPr>
            <a:cxnSpLocks/>
            <a:stCxn id="47" idx="0"/>
            <a:endCxn id="57" idx="2"/>
          </p:cNvCxnSpPr>
          <p:nvPr/>
        </p:nvCxnSpPr>
        <p:spPr>
          <a:xfrm flipV="1">
            <a:off x="6366581" y="2898897"/>
            <a:ext cx="0" cy="59211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7" name="Straight Arrow Connector 76">
            <a:extLst>
              <a:ext uri="{FF2B5EF4-FFF2-40B4-BE49-F238E27FC236}">
                <a16:creationId xmlns:a16="http://schemas.microsoft.com/office/drawing/2014/main" id="{669BF32F-9F0C-3C47-BE6B-262B0E89127C}"/>
              </a:ext>
            </a:extLst>
          </p:cNvPr>
          <p:cNvCxnSpPr>
            <a:cxnSpLocks/>
            <a:stCxn id="47" idx="2"/>
            <a:endCxn id="64" idx="0"/>
          </p:cNvCxnSpPr>
          <p:nvPr/>
        </p:nvCxnSpPr>
        <p:spPr>
          <a:xfrm flipH="1">
            <a:off x="6354236" y="3930305"/>
            <a:ext cx="12345" cy="98236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8" name="Straight Arrow Connector 77">
            <a:extLst>
              <a:ext uri="{FF2B5EF4-FFF2-40B4-BE49-F238E27FC236}">
                <a16:creationId xmlns:a16="http://schemas.microsoft.com/office/drawing/2014/main" id="{4DB495D8-737E-BC46-98C2-319774F80867}"/>
              </a:ext>
            </a:extLst>
          </p:cNvPr>
          <p:cNvCxnSpPr>
            <a:cxnSpLocks/>
            <a:stCxn id="44" idx="2"/>
            <a:endCxn id="63" idx="0"/>
          </p:cNvCxnSpPr>
          <p:nvPr/>
        </p:nvCxnSpPr>
        <p:spPr>
          <a:xfrm>
            <a:off x="4287596" y="3951852"/>
            <a:ext cx="0" cy="9404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2" name="Straight Arrow Connector 81">
            <a:extLst>
              <a:ext uri="{FF2B5EF4-FFF2-40B4-BE49-F238E27FC236}">
                <a16:creationId xmlns:a16="http://schemas.microsoft.com/office/drawing/2014/main" id="{CC18B870-7A32-A340-B55A-C579666DDD7B}"/>
              </a:ext>
            </a:extLst>
          </p:cNvPr>
          <p:cNvCxnSpPr>
            <a:cxnSpLocks/>
            <a:stCxn id="23" idx="2"/>
            <a:endCxn id="62" idx="0"/>
          </p:cNvCxnSpPr>
          <p:nvPr/>
        </p:nvCxnSpPr>
        <p:spPr>
          <a:xfrm>
            <a:off x="3369977" y="3956589"/>
            <a:ext cx="0" cy="93571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7" name="Straight Arrow Connector 116">
            <a:extLst>
              <a:ext uri="{FF2B5EF4-FFF2-40B4-BE49-F238E27FC236}">
                <a16:creationId xmlns:a16="http://schemas.microsoft.com/office/drawing/2014/main" id="{6046F8AF-99FD-B346-9A55-630EB26E5B7C}"/>
              </a:ext>
            </a:extLst>
          </p:cNvPr>
          <p:cNvCxnSpPr>
            <a:cxnSpLocks/>
            <a:stCxn id="50" idx="3"/>
            <a:endCxn id="52" idx="1"/>
          </p:cNvCxnSpPr>
          <p:nvPr/>
        </p:nvCxnSpPr>
        <p:spPr>
          <a:xfrm flipV="1">
            <a:off x="2985812" y="1678158"/>
            <a:ext cx="468406" cy="49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Rounded Rectangle 120">
            <a:extLst>
              <a:ext uri="{FF2B5EF4-FFF2-40B4-BE49-F238E27FC236}">
                <a16:creationId xmlns:a16="http://schemas.microsoft.com/office/drawing/2014/main" id="{4D11F0C1-96FD-8C42-B3C4-038090F551C2}"/>
              </a:ext>
            </a:extLst>
          </p:cNvPr>
          <p:cNvSpPr/>
          <p:nvPr/>
        </p:nvSpPr>
        <p:spPr bwMode="gray">
          <a:xfrm>
            <a:off x="1765954" y="242842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业务冻结</a:t>
            </a:r>
            <a:endParaRPr lang="en-US" sz="10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2" name="Line Callout 1 (Accent Bar) 131">
            <a:extLst>
              <a:ext uri="{FF2B5EF4-FFF2-40B4-BE49-F238E27FC236}">
                <a16:creationId xmlns:a16="http://schemas.microsoft.com/office/drawing/2014/main" id="{C527E945-584B-404A-B263-663ECB7CE40F}"/>
              </a:ext>
            </a:extLst>
          </p:cNvPr>
          <p:cNvSpPr/>
          <p:nvPr/>
        </p:nvSpPr>
        <p:spPr bwMode="gray">
          <a:xfrm>
            <a:off x="6839220" y="5704925"/>
            <a:ext cx="2217694" cy="661168"/>
          </a:xfrm>
          <a:prstGeom prst="accentCallout1">
            <a:avLst>
              <a:gd name="adj1" fmla="val 23233"/>
              <a:gd name="adj2" fmla="val -3587"/>
              <a:gd name="adj3" fmla="val -58376"/>
              <a:gd name="adj4" fmla="val -3248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中订单直接进行判断是否</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创建成功</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然后直接更新</a:t>
            </a:r>
            <a:r>
              <a:rPr lang="en-US" altLang="zh-CN"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altLang="ja-JP" sz="10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下游</a:t>
            </a:r>
            <a:r>
              <a:rPr lang="en-US" altLang="ja-JP"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回传给</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，创建</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成功后，</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更新</a:t>
            </a:r>
            <a:r>
              <a:rPr lang="en-US" altLang="ja-JP"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sz="1000" kern="0" dirty="0" err="1">
              <a:ea typeface="Arial Unicode MS" pitchFamily="34" charset="-128"/>
              <a:cs typeface="Arial Unicode MS" pitchFamily="34" charset="-128"/>
            </a:endParaRPr>
          </a:p>
        </p:txBody>
      </p:sp>
      <p:cxnSp>
        <p:nvCxnSpPr>
          <p:cNvPr id="73" name="Straight Arrow Connector 72">
            <a:extLst>
              <a:ext uri="{FF2B5EF4-FFF2-40B4-BE49-F238E27FC236}">
                <a16:creationId xmlns:a16="http://schemas.microsoft.com/office/drawing/2014/main" id="{D4AE8DAF-2FFF-4441-A62F-184184206190}"/>
              </a:ext>
            </a:extLst>
          </p:cNvPr>
          <p:cNvCxnSpPr>
            <a:cxnSpLocks/>
            <a:stCxn id="121" idx="3"/>
            <a:endCxn id="22" idx="1"/>
          </p:cNvCxnSpPr>
          <p:nvPr/>
        </p:nvCxnSpPr>
        <p:spPr>
          <a:xfrm>
            <a:off x="2599332" y="2651773"/>
            <a:ext cx="353956" cy="11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3" name="Elbow Connector 102">
            <a:extLst>
              <a:ext uri="{FF2B5EF4-FFF2-40B4-BE49-F238E27FC236}">
                <a16:creationId xmlns:a16="http://schemas.microsoft.com/office/drawing/2014/main" id="{BAE1774B-3CCD-DC4A-A726-DBE11B484B9A}"/>
              </a:ext>
            </a:extLst>
          </p:cNvPr>
          <p:cNvCxnSpPr>
            <a:cxnSpLocks/>
            <a:stCxn id="121" idx="0"/>
            <a:endCxn id="43" idx="0"/>
          </p:cNvCxnSpPr>
          <p:nvPr/>
        </p:nvCxnSpPr>
        <p:spPr>
          <a:xfrm rot="5400000" flipH="1" flipV="1">
            <a:off x="3233319" y="1374149"/>
            <a:ext cx="3601" cy="2104953"/>
          </a:xfrm>
          <a:prstGeom prst="bentConnector3">
            <a:avLst>
              <a:gd name="adj1" fmla="val 6448237"/>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4" name="Elbow Connector 103">
            <a:extLst>
              <a:ext uri="{FF2B5EF4-FFF2-40B4-BE49-F238E27FC236}">
                <a16:creationId xmlns:a16="http://schemas.microsoft.com/office/drawing/2014/main" id="{DA742A17-CC30-804B-A14E-F6085802CB00}"/>
              </a:ext>
            </a:extLst>
          </p:cNvPr>
          <p:cNvCxnSpPr>
            <a:cxnSpLocks/>
            <a:stCxn id="121" idx="0"/>
            <a:endCxn id="40" idx="0"/>
          </p:cNvCxnSpPr>
          <p:nvPr/>
        </p:nvCxnSpPr>
        <p:spPr>
          <a:xfrm rot="16200000" flipH="1">
            <a:off x="3703891" y="907176"/>
            <a:ext cx="16033" cy="3058530"/>
          </a:xfrm>
          <a:prstGeom prst="bentConnector3">
            <a:avLst>
              <a:gd name="adj1" fmla="val -142580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6" name="Rounded Rectangle 65">
            <a:extLst>
              <a:ext uri="{FF2B5EF4-FFF2-40B4-BE49-F238E27FC236}">
                <a16:creationId xmlns:a16="http://schemas.microsoft.com/office/drawing/2014/main" id="{975B2967-BD4F-D347-8B32-2E89DB3EA09D}"/>
              </a:ext>
            </a:extLst>
          </p:cNvPr>
          <p:cNvSpPr/>
          <p:nvPr/>
        </p:nvSpPr>
        <p:spPr bwMode="gray">
          <a:xfrm>
            <a:off x="8583910" y="346016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Rounded Rectangle 66">
            <a:extLst>
              <a:ext uri="{FF2B5EF4-FFF2-40B4-BE49-F238E27FC236}">
                <a16:creationId xmlns:a16="http://schemas.microsoft.com/office/drawing/2014/main" id="{204D5E1F-57EE-4049-92E8-0FC11FFCFA8B}"/>
              </a:ext>
            </a:extLst>
          </p:cNvPr>
          <p:cNvSpPr/>
          <p:nvPr/>
        </p:nvSpPr>
        <p:spPr bwMode="gray">
          <a:xfrm>
            <a:off x="8583910" y="207605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lang="en-US" altLang="zh-CN" sz="1000" kern="0" dirty="0">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8" name="Straight Arrow Connector 67">
            <a:extLst>
              <a:ext uri="{FF2B5EF4-FFF2-40B4-BE49-F238E27FC236}">
                <a16:creationId xmlns:a16="http://schemas.microsoft.com/office/drawing/2014/main" id="{4AA23650-49C9-D94E-9621-1052D7CCEA7A}"/>
              </a:ext>
            </a:extLst>
          </p:cNvPr>
          <p:cNvCxnSpPr>
            <a:cxnSpLocks/>
            <a:stCxn id="67" idx="2"/>
            <a:endCxn id="66" idx="0"/>
          </p:cNvCxnSpPr>
          <p:nvPr/>
        </p:nvCxnSpPr>
        <p:spPr>
          <a:xfrm>
            <a:off x="9000599" y="2522750"/>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9" name="Line Callout 1 (Border and Accent Bar) 68">
            <a:extLst>
              <a:ext uri="{FF2B5EF4-FFF2-40B4-BE49-F238E27FC236}">
                <a16:creationId xmlns:a16="http://schemas.microsoft.com/office/drawing/2014/main" id="{C27AEC0C-A068-8148-825B-E3FB281A53CD}"/>
              </a:ext>
            </a:extLst>
          </p:cNvPr>
          <p:cNvSpPr/>
          <p:nvPr/>
        </p:nvSpPr>
        <p:spPr bwMode="gray">
          <a:xfrm flipH="1">
            <a:off x="9455671" y="4515934"/>
            <a:ext cx="2034629" cy="1220837"/>
          </a:xfrm>
          <a:prstGeom prst="accentBorderCallout1">
            <a:avLst>
              <a:gd name="adj1" fmla="val 41909"/>
              <a:gd name="adj2" fmla="val 102421"/>
              <a:gd name="adj3" fmla="val -52200"/>
              <a:gd name="adj4" fmla="val 11707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97499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98183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2560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0331467"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896237" y="1020757"/>
            <a:ext cx="20874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Qualify</a:t>
            </a:r>
            <a:r>
              <a:rPr kumimoji="0" lang="ja-JP" altLang="en-US" sz="1200" b="1" i="0" u="none" strike="noStrike" kern="0" cap="none" spc="0" normalizeH="0" baseline="0" noProof="0">
                <a:ln>
                  <a:noFill/>
                </a:ln>
                <a:solidFill>
                  <a:sysClr val="windowText" lastClr="000000"/>
                </a:solidFill>
                <a:effectLst/>
                <a:uLnTx/>
                <a:uFillTx/>
              </a:rPr>
              <a:t>供应商状态变动集成</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场景</a:t>
            </a:r>
            <a:r>
              <a:rPr lang="en-US" altLang="zh-CN" dirty="0"/>
              <a:t>1</a:t>
            </a:r>
            <a:r>
              <a:rPr lang="zh-CN" altLang="en-US" dirty="0"/>
              <a:t>：</a:t>
            </a:r>
            <a:r>
              <a:rPr lang="en-US" altLang="zh-CN" dirty="0"/>
              <a:t>Q</a:t>
            </a:r>
            <a:r>
              <a:rPr lang="en-US" altLang="ja-JP" dirty="0"/>
              <a:t>u</a:t>
            </a:r>
            <a:r>
              <a:rPr lang="en-US" altLang="zh-CN" dirty="0"/>
              <a:t>alify</a:t>
            </a:r>
            <a:r>
              <a:rPr lang="zh-CN" altLang="en-US" dirty="0"/>
              <a:t> </a:t>
            </a:r>
            <a:r>
              <a:rPr lang="ja-JP" altLang="en-US"/>
              <a:t>供应商状态变动集成</a:t>
            </a:r>
            <a:r>
              <a:rPr lang="zh-CN" altLang="en-US" dirty="0"/>
              <a:t> </a:t>
            </a:r>
            <a:r>
              <a:rPr lang="en-US" altLang="zh-CN" dirty="0"/>
              <a:t>【</a:t>
            </a:r>
            <a:r>
              <a:rPr lang="ja-JP" altLang="en-US"/>
              <a:t>全冻结变到其他合格子状态</a:t>
            </a:r>
            <a:r>
              <a:rPr lang="en-US" altLang="zh-CN" dirty="0"/>
              <a:t>】</a:t>
            </a:r>
            <a:endParaRPr lang="en-SG" dirty="0"/>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2975059" y="24295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2975059" y="35098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下单付款</a:t>
            </a:r>
            <a:r>
              <a:rPr lang="zh-CN" altLang="en-US" sz="1000" kern="0" dirty="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3391748" y="2876257"/>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3" name="Rounded Rectangle 42">
            <a:extLst>
              <a:ext uri="{FF2B5EF4-FFF2-40B4-BE49-F238E27FC236}">
                <a16:creationId xmlns:a16="http://schemas.microsoft.com/office/drawing/2014/main" id="{55041C50-E9AB-E34F-8A5F-5FFCD508C749}"/>
              </a:ext>
            </a:extLst>
          </p:cNvPr>
          <p:cNvSpPr/>
          <p:nvPr/>
        </p:nvSpPr>
        <p:spPr bwMode="gray">
          <a:xfrm>
            <a:off x="3892678" y="24248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990A0A2E-0C32-4C4E-B387-6F24BCB65F8D}"/>
              </a:ext>
            </a:extLst>
          </p:cNvPr>
          <p:cNvSpPr/>
          <p:nvPr/>
        </p:nvSpPr>
        <p:spPr bwMode="gray">
          <a:xfrm>
            <a:off x="3892678" y="35051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业务冻结</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付款解冻</a:t>
            </a:r>
            <a:endParaRPr lang="en-US" sz="1000" kern="0" dirty="0">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02BA917E-3BAD-E642-8798-A79F4D9B1347}"/>
              </a:ext>
            </a:extLst>
          </p:cNvPr>
          <p:cNvCxnSpPr>
            <a:cxnSpLocks/>
            <a:stCxn id="43" idx="2"/>
            <a:endCxn id="44" idx="0"/>
          </p:cNvCxnSpPr>
          <p:nvPr/>
        </p:nvCxnSpPr>
        <p:spPr>
          <a:xfrm>
            <a:off x="4309367" y="2871520"/>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Rounded Rectangle 39">
            <a:extLst>
              <a:ext uri="{FF2B5EF4-FFF2-40B4-BE49-F238E27FC236}">
                <a16:creationId xmlns:a16="http://schemas.microsoft.com/office/drawing/2014/main" id="{AD5EDFE3-D32D-EC4A-9710-B696CEFC6FCC}"/>
              </a:ext>
            </a:extLst>
          </p:cNvPr>
          <p:cNvSpPr/>
          <p:nvPr/>
        </p:nvSpPr>
        <p:spPr bwMode="gray">
          <a:xfrm>
            <a:off x="4846255" y="24444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FAB174AA-7A64-9944-A949-60A0F5B02FD2}"/>
              </a:ext>
            </a:extLst>
          </p:cNvPr>
          <p:cNvSpPr/>
          <p:nvPr/>
        </p:nvSpPr>
        <p:spPr bwMode="gray">
          <a:xfrm>
            <a:off x="4847062" y="348847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限制性使用</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Predefined Process 46">
            <a:extLst>
              <a:ext uri="{FF2B5EF4-FFF2-40B4-BE49-F238E27FC236}">
                <a16:creationId xmlns:a16="http://schemas.microsoft.com/office/drawing/2014/main" id="{5D3854DE-23BC-FD46-960D-8A18915D1BB7}"/>
              </a:ext>
            </a:extLst>
          </p:cNvPr>
          <p:cNvSpPr/>
          <p:nvPr/>
        </p:nvSpPr>
        <p:spPr bwMode="gray">
          <a:xfrm>
            <a:off x="5836559" y="3491014"/>
            <a:ext cx="1103586" cy="439291"/>
          </a:xfrm>
          <a:prstGeom prst="flowChartPredefined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下单控制流程</a:t>
            </a:r>
            <a:endParaRPr lang="en-US" sz="1000" kern="0" dirty="0" err="1">
              <a:solidFill>
                <a:schemeClr val="dk1"/>
              </a:solidFill>
              <a:latin typeface="+mn-lt"/>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A8B68FA8-056F-EC43-BC24-7C181B5446F8}"/>
              </a:ext>
            </a:extLst>
          </p:cNvPr>
          <p:cNvSpPr/>
          <p:nvPr/>
        </p:nvSpPr>
        <p:spPr bwMode="gray">
          <a:xfrm>
            <a:off x="2975059"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Rounded Rectangle 62">
            <a:extLst>
              <a:ext uri="{FF2B5EF4-FFF2-40B4-BE49-F238E27FC236}">
                <a16:creationId xmlns:a16="http://schemas.microsoft.com/office/drawing/2014/main" id="{52A4EBE3-AE9A-594E-AAA0-EF11F56571DA}"/>
              </a:ext>
            </a:extLst>
          </p:cNvPr>
          <p:cNvSpPr/>
          <p:nvPr/>
        </p:nvSpPr>
        <p:spPr bwMode="gray">
          <a:xfrm>
            <a:off x="3892678"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4" name="Rounded Rectangle 63">
            <a:extLst>
              <a:ext uri="{FF2B5EF4-FFF2-40B4-BE49-F238E27FC236}">
                <a16:creationId xmlns:a16="http://schemas.microsoft.com/office/drawing/2014/main" id="{D1B8E9D7-CA83-334C-967F-5D6BC18FCAB9}"/>
              </a:ext>
            </a:extLst>
          </p:cNvPr>
          <p:cNvSpPr/>
          <p:nvPr/>
        </p:nvSpPr>
        <p:spPr bwMode="gray">
          <a:xfrm>
            <a:off x="5959318" y="491266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5" name="Straight Arrow Connector 44">
            <a:extLst>
              <a:ext uri="{FF2B5EF4-FFF2-40B4-BE49-F238E27FC236}">
                <a16:creationId xmlns:a16="http://schemas.microsoft.com/office/drawing/2014/main" id="{088DDDA3-1C75-644A-A05F-9B024C82A3F5}"/>
              </a:ext>
            </a:extLst>
          </p:cNvPr>
          <p:cNvCxnSpPr>
            <a:cxnSpLocks/>
            <a:stCxn id="40" idx="2"/>
            <a:endCxn id="41" idx="0"/>
          </p:cNvCxnSpPr>
          <p:nvPr/>
        </p:nvCxnSpPr>
        <p:spPr>
          <a:xfrm>
            <a:off x="5262944" y="2891154"/>
            <a:ext cx="807" cy="5973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a:extLst>
              <a:ext uri="{FF2B5EF4-FFF2-40B4-BE49-F238E27FC236}">
                <a16:creationId xmlns:a16="http://schemas.microsoft.com/office/drawing/2014/main" id="{D12AB45C-A3B7-DC4F-AA6C-3D37834F3299}"/>
              </a:ext>
            </a:extLst>
          </p:cNvPr>
          <p:cNvCxnSpPr>
            <a:cxnSpLocks/>
            <a:stCxn id="41" idx="3"/>
            <a:endCxn id="47" idx="1"/>
          </p:cNvCxnSpPr>
          <p:nvPr/>
        </p:nvCxnSpPr>
        <p:spPr>
          <a:xfrm flipV="1">
            <a:off x="5680440" y="3710660"/>
            <a:ext cx="156119" cy="116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49">
            <a:extLst>
              <a:ext uri="{FF2B5EF4-FFF2-40B4-BE49-F238E27FC236}">
                <a16:creationId xmlns:a16="http://schemas.microsoft.com/office/drawing/2014/main" id="{205EABE8-259E-2540-B2EE-A5C234F231A6}"/>
              </a:ext>
            </a:extLst>
          </p:cNvPr>
          <p:cNvSpPr/>
          <p:nvPr/>
        </p:nvSpPr>
        <p:spPr bwMode="gray">
          <a:xfrm>
            <a:off x="2174205" y="145977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ounded Rectangle 51">
            <a:extLst>
              <a:ext uri="{FF2B5EF4-FFF2-40B4-BE49-F238E27FC236}">
                <a16:creationId xmlns:a16="http://schemas.microsoft.com/office/drawing/2014/main" id="{31AC5A9A-3218-B84D-BFD2-CF43A33F4E79}"/>
              </a:ext>
            </a:extLst>
          </p:cNvPr>
          <p:cNvSpPr/>
          <p:nvPr/>
        </p:nvSpPr>
        <p:spPr bwMode="gray">
          <a:xfrm>
            <a:off x="3475989" y="145481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ja-JP" altLang="en-US" sz="1000" kern="0">
                <a:ea typeface="Arial Unicode MS" pitchFamily="34" charset="-128"/>
                <a:cs typeface="Arial Unicode MS" pitchFamily="34" charset="-128"/>
              </a:rPr>
              <a:t>改变合格子</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ounded Rectangle 56">
            <a:extLst>
              <a:ext uri="{FF2B5EF4-FFF2-40B4-BE49-F238E27FC236}">
                <a16:creationId xmlns:a16="http://schemas.microsoft.com/office/drawing/2014/main" id="{ABCF095B-0813-5847-8B0D-74A533719438}"/>
              </a:ext>
            </a:extLst>
          </p:cNvPr>
          <p:cNvSpPr/>
          <p:nvPr/>
        </p:nvSpPr>
        <p:spPr bwMode="gray">
          <a:xfrm>
            <a:off x="5971663" y="245220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9" name="Straight Arrow Connector 58">
            <a:extLst>
              <a:ext uri="{FF2B5EF4-FFF2-40B4-BE49-F238E27FC236}">
                <a16:creationId xmlns:a16="http://schemas.microsoft.com/office/drawing/2014/main" id="{50E6156F-8845-9C43-9857-962E367B2CE3}"/>
              </a:ext>
            </a:extLst>
          </p:cNvPr>
          <p:cNvCxnSpPr>
            <a:cxnSpLocks/>
            <a:stCxn id="47" idx="0"/>
            <a:endCxn id="57" idx="2"/>
          </p:cNvCxnSpPr>
          <p:nvPr/>
        </p:nvCxnSpPr>
        <p:spPr>
          <a:xfrm flipV="1">
            <a:off x="6388352" y="2898897"/>
            <a:ext cx="0" cy="592117"/>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7" name="Straight Arrow Connector 76">
            <a:extLst>
              <a:ext uri="{FF2B5EF4-FFF2-40B4-BE49-F238E27FC236}">
                <a16:creationId xmlns:a16="http://schemas.microsoft.com/office/drawing/2014/main" id="{669BF32F-9F0C-3C47-BE6B-262B0E89127C}"/>
              </a:ext>
            </a:extLst>
          </p:cNvPr>
          <p:cNvCxnSpPr>
            <a:cxnSpLocks/>
            <a:stCxn id="47" idx="2"/>
            <a:endCxn id="64" idx="0"/>
          </p:cNvCxnSpPr>
          <p:nvPr/>
        </p:nvCxnSpPr>
        <p:spPr>
          <a:xfrm flipH="1">
            <a:off x="6376007" y="3930305"/>
            <a:ext cx="12345" cy="98236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78" name="Straight Arrow Connector 77">
            <a:extLst>
              <a:ext uri="{FF2B5EF4-FFF2-40B4-BE49-F238E27FC236}">
                <a16:creationId xmlns:a16="http://schemas.microsoft.com/office/drawing/2014/main" id="{4DB495D8-737E-BC46-98C2-319774F80867}"/>
              </a:ext>
            </a:extLst>
          </p:cNvPr>
          <p:cNvCxnSpPr>
            <a:cxnSpLocks/>
            <a:stCxn id="44" idx="2"/>
            <a:endCxn id="63" idx="0"/>
          </p:cNvCxnSpPr>
          <p:nvPr/>
        </p:nvCxnSpPr>
        <p:spPr>
          <a:xfrm>
            <a:off x="4309367" y="3951852"/>
            <a:ext cx="0" cy="9404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2" name="Straight Arrow Connector 81">
            <a:extLst>
              <a:ext uri="{FF2B5EF4-FFF2-40B4-BE49-F238E27FC236}">
                <a16:creationId xmlns:a16="http://schemas.microsoft.com/office/drawing/2014/main" id="{CC18B870-7A32-A340-B55A-C579666DDD7B}"/>
              </a:ext>
            </a:extLst>
          </p:cNvPr>
          <p:cNvCxnSpPr>
            <a:cxnSpLocks/>
            <a:stCxn id="23" idx="2"/>
            <a:endCxn id="62" idx="0"/>
          </p:cNvCxnSpPr>
          <p:nvPr/>
        </p:nvCxnSpPr>
        <p:spPr>
          <a:xfrm>
            <a:off x="3391748" y="3956589"/>
            <a:ext cx="0" cy="93571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7" name="Straight Arrow Connector 116">
            <a:extLst>
              <a:ext uri="{FF2B5EF4-FFF2-40B4-BE49-F238E27FC236}">
                <a16:creationId xmlns:a16="http://schemas.microsoft.com/office/drawing/2014/main" id="{6046F8AF-99FD-B346-9A55-630EB26E5B7C}"/>
              </a:ext>
            </a:extLst>
          </p:cNvPr>
          <p:cNvCxnSpPr>
            <a:cxnSpLocks/>
            <a:stCxn id="50" idx="3"/>
            <a:endCxn id="52" idx="1"/>
          </p:cNvCxnSpPr>
          <p:nvPr/>
        </p:nvCxnSpPr>
        <p:spPr>
          <a:xfrm flipV="1">
            <a:off x="3007583" y="1678158"/>
            <a:ext cx="468406" cy="49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Rounded Rectangle 120">
            <a:extLst>
              <a:ext uri="{FF2B5EF4-FFF2-40B4-BE49-F238E27FC236}">
                <a16:creationId xmlns:a16="http://schemas.microsoft.com/office/drawing/2014/main" id="{4D11F0C1-96FD-8C42-B3C4-038090F551C2}"/>
              </a:ext>
            </a:extLst>
          </p:cNvPr>
          <p:cNvSpPr/>
          <p:nvPr/>
        </p:nvSpPr>
        <p:spPr bwMode="gray">
          <a:xfrm>
            <a:off x="1787725" y="242842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全冻结</a:t>
            </a:r>
            <a:endParaRPr lang="en-US" sz="1000" kern="0" dirty="0">
              <a:ea typeface="Arial Unicode MS" pitchFamily="34" charset="-128"/>
              <a:cs typeface="Arial Unicode MS" pitchFamily="34" charset="-128"/>
            </a:endParaRPr>
          </a:p>
        </p:txBody>
      </p:sp>
      <p:cxnSp>
        <p:nvCxnSpPr>
          <p:cNvPr id="73" name="Straight Arrow Connector 72">
            <a:extLst>
              <a:ext uri="{FF2B5EF4-FFF2-40B4-BE49-F238E27FC236}">
                <a16:creationId xmlns:a16="http://schemas.microsoft.com/office/drawing/2014/main" id="{D4AE8DAF-2FFF-4441-A62F-184184206190}"/>
              </a:ext>
            </a:extLst>
          </p:cNvPr>
          <p:cNvCxnSpPr>
            <a:cxnSpLocks/>
            <a:stCxn id="121" idx="3"/>
            <a:endCxn id="22" idx="1"/>
          </p:cNvCxnSpPr>
          <p:nvPr/>
        </p:nvCxnSpPr>
        <p:spPr>
          <a:xfrm>
            <a:off x="2621103" y="2651773"/>
            <a:ext cx="353956" cy="11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3" name="Elbow Connector 102">
            <a:extLst>
              <a:ext uri="{FF2B5EF4-FFF2-40B4-BE49-F238E27FC236}">
                <a16:creationId xmlns:a16="http://schemas.microsoft.com/office/drawing/2014/main" id="{BAE1774B-3CCD-DC4A-A726-DBE11B484B9A}"/>
              </a:ext>
            </a:extLst>
          </p:cNvPr>
          <p:cNvCxnSpPr>
            <a:cxnSpLocks/>
            <a:stCxn id="121" idx="0"/>
            <a:endCxn id="43" idx="0"/>
          </p:cNvCxnSpPr>
          <p:nvPr/>
        </p:nvCxnSpPr>
        <p:spPr>
          <a:xfrm rot="5400000" flipH="1" flipV="1">
            <a:off x="3255090" y="1374149"/>
            <a:ext cx="3601" cy="2104953"/>
          </a:xfrm>
          <a:prstGeom prst="bentConnector3">
            <a:avLst>
              <a:gd name="adj1" fmla="val 6448237"/>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4" name="Elbow Connector 103">
            <a:extLst>
              <a:ext uri="{FF2B5EF4-FFF2-40B4-BE49-F238E27FC236}">
                <a16:creationId xmlns:a16="http://schemas.microsoft.com/office/drawing/2014/main" id="{DA742A17-CC30-804B-A14E-F6085802CB00}"/>
              </a:ext>
            </a:extLst>
          </p:cNvPr>
          <p:cNvCxnSpPr>
            <a:cxnSpLocks/>
            <a:stCxn id="121" idx="0"/>
            <a:endCxn id="40" idx="0"/>
          </p:cNvCxnSpPr>
          <p:nvPr/>
        </p:nvCxnSpPr>
        <p:spPr>
          <a:xfrm rot="16200000" flipH="1">
            <a:off x="3725662" y="907176"/>
            <a:ext cx="16033" cy="3058530"/>
          </a:xfrm>
          <a:prstGeom prst="bentConnector3">
            <a:avLst>
              <a:gd name="adj1" fmla="val -142580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Line Callout 1 (Accent Bar) 59">
            <a:extLst>
              <a:ext uri="{FF2B5EF4-FFF2-40B4-BE49-F238E27FC236}">
                <a16:creationId xmlns:a16="http://schemas.microsoft.com/office/drawing/2014/main" id="{DF867C50-3DEF-D64B-ACAC-0A7FE5CD80E2}"/>
              </a:ext>
            </a:extLst>
          </p:cNvPr>
          <p:cNvSpPr/>
          <p:nvPr/>
        </p:nvSpPr>
        <p:spPr bwMode="gray">
          <a:xfrm>
            <a:off x="6839220" y="5704925"/>
            <a:ext cx="2217694" cy="661168"/>
          </a:xfrm>
          <a:prstGeom prst="accentCallout1">
            <a:avLst>
              <a:gd name="adj1" fmla="val 23233"/>
              <a:gd name="adj2" fmla="val -3587"/>
              <a:gd name="adj3" fmla="val -58376"/>
              <a:gd name="adj4" fmla="val -32488"/>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中订单直接进行判断是否</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创建成功</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然后直接更新</a:t>
            </a:r>
            <a:r>
              <a:rPr lang="en-US" altLang="zh-CN"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altLang="ja-JP" sz="10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下游</a:t>
            </a:r>
            <a:r>
              <a:rPr lang="en-US" altLang="ja-JP"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回传给</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，创建</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成功后，</a:t>
            </a:r>
            <a:r>
              <a:rPr lang="en-US" altLang="ja-JP" sz="1000" kern="0" dirty="0">
                <a:ea typeface="Arial Unicode MS" pitchFamily="34" charset="-128"/>
                <a:cs typeface="Arial Unicode MS" pitchFamily="34" charset="-128"/>
              </a:rPr>
              <a:t>ERP</a:t>
            </a:r>
            <a:r>
              <a:rPr lang="ja-JP" altLang="en-US" sz="1000" kern="0">
                <a:ea typeface="Arial Unicode MS" pitchFamily="34" charset="-128"/>
                <a:cs typeface="Arial Unicode MS" pitchFamily="34" charset="-128"/>
              </a:rPr>
              <a:t>更新</a:t>
            </a:r>
            <a:r>
              <a:rPr lang="en-US" altLang="ja-JP" sz="1000" kern="0" dirty="0">
                <a:ea typeface="Arial Unicode MS" pitchFamily="34" charset="-128"/>
                <a:cs typeface="Arial Unicode MS" pitchFamily="34" charset="-128"/>
              </a:rPr>
              <a:t>FMD</a:t>
            </a:r>
            <a:r>
              <a:rPr lang="ja-JP" altLang="en-US" sz="1000" kern="0">
                <a:ea typeface="Arial Unicode MS" pitchFamily="34" charset="-128"/>
                <a:cs typeface="Arial Unicode MS" pitchFamily="34" charset="-128"/>
              </a:rPr>
              <a:t>表</a:t>
            </a:r>
            <a:endParaRPr lang="en-US" sz="1000" kern="0" dirty="0" err="1">
              <a:ea typeface="Arial Unicode MS" pitchFamily="34" charset="-128"/>
              <a:cs typeface="Arial Unicode MS" pitchFamily="34" charset="-128"/>
            </a:endParaRPr>
          </a:p>
        </p:txBody>
      </p:sp>
      <p:sp>
        <p:nvSpPr>
          <p:cNvPr id="61" name="Rounded Rectangle 60">
            <a:extLst>
              <a:ext uri="{FF2B5EF4-FFF2-40B4-BE49-F238E27FC236}">
                <a16:creationId xmlns:a16="http://schemas.microsoft.com/office/drawing/2014/main" id="{60FD7F61-7AF3-A84C-A4FE-F4B2BF7989C0}"/>
              </a:ext>
            </a:extLst>
          </p:cNvPr>
          <p:cNvSpPr/>
          <p:nvPr/>
        </p:nvSpPr>
        <p:spPr bwMode="gray">
          <a:xfrm>
            <a:off x="8583910" y="346016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Rounded Rectangle 64">
            <a:extLst>
              <a:ext uri="{FF2B5EF4-FFF2-40B4-BE49-F238E27FC236}">
                <a16:creationId xmlns:a16="http://schemas.microsoft.com/office/drawing/2014/main" id="{BB9D65B7-8263-FE4B-AE0E-EEA446135C4A}"/>
              </a:ext>
            </a:extLst>
          </p:cNvPr>
          <p:cNvSpPr/>
          <p:nvPr/>
        </p:nvSpPr>
        <p:spPr bwMode="gray">
          <a:xfrm>
            <a:off x="8583910" y="207605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lang="en-US" altLang="zh-CN" sz="1000" kern="0" dirty="0">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6" name="Straight Arrow Connector 65">
            <a:extLst>
              <a:ext uri="{FF2B5EF4-FFF2-40B4-BE49-F238E27FC236}">
                <a16:creationId xmlns:a16="http://schemas.microsoft.com/office/drawing/2014/main" id="{798EE507-0AD0-1644-83F1-3AF7556825CC}"/>
              </a:ext>
            </a:extLst>
          </p:cNvPr>
          <p:cNvCxnSpPr>
            <a:cxnSpLocks/>
            <a:stCxn id="65" idx="2"/>
            <a:endCxn id="61" idx="0"/>
          </p:cNvCxnSpPr>
          <p:nvPr/>
        </p:nvCxnSpPr>
        <p:spPr>
          <a:xfrm>
            <a:off x="9000599" y="2522750"/>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7" name="Line Callout 1 (Border and Accent Bar) 66">
            <a:extLst>
              <a:ext uri="{FF2B5EF4-FFF2-40B4-BE49-F238E27FC236}">
                <a16:creationId xmlns:a16="http://schemas.microsoft.com/office/drawing/2014/main" id="{C55C7618-064A-E44B-89A6-88242B05AD74}"/>
              </a:ext>
            </a:extLst>
          </p:cNvPr>
          <p:cNvSpPr/>
          <p:nvPr/>
        </p:nvSpPr>
        <p:spPr bwMode="gray">
          <a:xfrm flipH="1">
            <a:off x="9455671" y="4515934"/>
            <a:ext cx="2034629" cy="1220837"/>
          </a:xfrm>
          <a:prstGeom prst="accentBorderCallout1">
            <a:avLst>
              <a:gd name="adj1" fmla="val 41909"/>
              <a:gd name="adj2" fmla="val 102421"/>
              <a:gd name="adj3" fmla="val -52200"/>
              <a:gd name="adj4" fmla="val 11707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9577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2">
            <a:hlinkClick r:id="" action="ppaction://noaction"/>
          </p:cNvPr>
          <p:cNvSpPr>
            <a:spLocks noChangeArrowheads="1"/>
          </p:cNvSpPr>
          <p:nvPr/>
        </p:nvSpPr>
        <p:spPr bwMode="gray">
          <a:xfrm>
            <a:off x="328569" y="167501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SLP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5" name="Line 6"/>
          <p:cNvSpPr>
            <a:spLocks noChangeShapeType="1"/>
          </p:cNvSpPr>
          <p:nvPr/>
        </p:nvSpPr>
        <p:spPr bwMode="gray">
          <a:xfrm>
            <a:off x="426062" y="4508673"/>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6" name="Line 7"/>
          <p:cNvSpPr>
            <a:spLocks noChangeShapeType="1"/>
          </p:cNvSpPr>
          <p:nvPr/>
        </p:nvSpPr>
        <p:spPr bwMode="gray">
          <a:xfrm flipV="1">
            <a:off x="426062" y="2981837"/>
            <a:ext cx="11064240" cy="0"/>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17" name="AutoShape 52"/>
          <p:cNvSpPr>
            <a:spLocks noChangeArrowheads="1"/>
          </p:cNvSpPr>
          <p:nvPr/>
        </p:nvSpPr>
        <p:spPr bwMode="gray">
          <a:xfrm>
            <a:off x="328569" y="3256087"/>
            <a:ext cx="985665" cy="446696"/>
          </a:xfrm>
          <a:prstGeom prst="homePlate">
            <a:avLst>
              <a:gd name="adj" fmla="val 32239"/>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ECC</a:t>
            </a:r>
            <a:endParaRPr kumimoji="0" lang="en-US" sz="1000" b="0" i="0" u="none" strike="noStrike" kern="0" cap="none" spc="0" normalizeH="0" baseline="0" noProof="0" dirty="0">
              <a:ln>
                <a:noFill/>
              </a:ln>
              <a:solidFill>
                <a:sysClr val="windowText" lastClr="000000"/>
              </a:solidFill>
              <a:effectLst/>
              <a:uLnTx/>
              <a:uFillTx/>
              <a:latin typeface="+mn-lt"/>
            </a:endParaRPr>
          </a:p>
        </p:txBody>
      </p:sp>
      <p:sp>
        <p:nvSpPr>
          <p:cNvPr id="21" name="AutoShape 52"/>
          <p:cNvSpPr>
            <a:spLocks noChangeArrowheads="1"/>
          </p:cNvSpPr>
          <p:nvPr/>
        </p:nvSpPr>
        <p:spPr bwMode="gray">
          <a:xfrm>
            <a:off x="328568" y="4775265"/>
            <a:ext cx="985665" cy="447891"/>
          </a:xfrm>
          <a:prstGeom prst="homePlate">
            <a:avLst>
              <a:gd name="adj" fmla="val 32153"/>
            </a:avLst>
          </a:prstGeom>
          <a:solidFill>
            <a:schemeClr val="accent1"/>
          </a:solidFill>
          <a:ln w="9525" algn="ctr">
            <a:noFill/>
            <a:miter lim="800000"/>
            <a:headEnd/>
            <a:tailEnd/>
          </a:ln>
        </p:spPr>
        <p:txBody>
          <a:bodyPr lIns="45720" tIns="46800" rIns="4572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ysClr val="windowText" lastClr="000000"/>
                </a:solidFill>
                <a:effectLst/>
                <a:uLnTx/>
                <a:uFillTx/>
                <a:latin typeface="+mn-lt"/>
              </a:rPr>
              <a:t>P2P</a:t>
            </a:r>
            <a:r>
              <a:rPr kumimoji="0" lang="zh-CN" altLang="en-US" sz="1000" b="0" i="0" u="none" strike="noStrike" kern="0" cap="none" spc="0" normalizeH="0" baseline="0" noProof="0" dirty="0">
                <a:ln>
                  <a:noFill/>
                </a:ln>
                <a:solidFill>
                  <a:sysClr val="windowText" lastClr="000000"/>
                </a:solidFill>
                <a:effectLst/>
                <a:uLnTx/>
                <a:uFillTx/>
                <a:latin typeface="+mn-lt"/>
              </a:rPr>
              <a:t> </a:t>
            </a:r>
            <a:endParaRPr kumimoji="0" lang="en-US" sz="1000" b="0" i="0" u="none" strike="noStrike" kern="0" cap="none" spc="0" normalizeH="0" baseline="0" noProof="0" dirty="0">
              <a:ln>
                <a:noFill/>
              </a:ln>
              <a:solidFill>
                <a:sysClr val="windowText" lastClr="000000"/>
              </a:solidFill>
              <a:effectLst/>
              <a:uLnTx/>
              <a:uFillTx/>
              <a:latin typeface="+mn-lt"/>
            </a:endParaRPr>
          </a:p>
        </p:txBody>
      </p:sp>
      <p:cxnSp>
        <p:nvCxnSpPr>
          <p:cNvPr id="54" name="Straight Arrow Connector 53"/>
          <p:cNvCxnSpPr>
            <a:cxnSpLocks/>
          </p:cNvCxnSpPr>
          <p:nvPr/>
        </p:nvCxnSpPr>
        <p:spPr bwMode="gray">
          <a:xfrm>
            <a:off x="1288441" y="1337533"/>
            <a:ext cx="10331467" cy="0"/>
          </a:xfrm>
          <a:prstGeom prst="straightConnector1">
            <a:avLst/>
          </a:prstGeom>
          <a:solidFill>
            <a:schemeClr val="bg2"/>
          </a:solidFill>
          <a:ln w="38100" cap="flat" cmpd="sng" algn="ctr">
            <a:solidFill>
              <a:schemeClr val="accent1"/>
            </a:solidFill>
            <a:prstDash val="solid"/>
            <a:round/>
            <a:headEnd type="triangle"/>
            <a:tailEnd type="triangle"/>
          </a:ln>
          <a:effectLst/>
        </p:spPr>
      </p:cxnSp>
      <p:sp>
        <p:nvSpPr>
          <p:cNvPr id="55" name="TextBox 54"/>
          <p:cNvSpPr txBox="1"/>
          <p:nvPr/>
        </p:nvSpPr>
        <p:spPr bwMode="gray">
          <a:xfrm>
            <a:off x="2896237" y="1020757"/>
            <a:ext cx="20874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ysClr val="windowText" lastClr="000000"/>
                </a:solidFill>
                <a:effectLst/>
                <a:uLnTx/>
                <a:uFillTx/>
              </a:rPr>
              <a:t>Qualify</a:t>
            </a:r>
            <a:r>
              <a:rPr kumimoji="0" lang="ja-JP" altLang="en-US" sz="1200" b="1" i="0" u="none" strike="noStrike" kern="0" cap="none" spc="0" normalizeH="0" baseline="0" noProof="0">
                <a:ln>
                  <a:noFill/>
                </a:ln>
                <a:solidFill>
                  <a:sysClr val="windowText" lastClr="000000"/>
                </a:solidFill>
                <a:effectLst/>
                <a:uLnTx/>
                <a:uFillTx/>
              </a:rPr>
              <a:t>供应商状态变动集成</a:t>
            </a:r>
            <a:endParaRPr kumimoji="0" lang="en-US" sz="1200" b="1" i="0" u="none" strike="noStrike" kern="0" cap="none" spc="0" normalizeH="0" baseline="0" noProof="0" dirty="0">
              <a:ln>
                <a:noFill/>
              </a:ln>
              <a:solidFill>
                <a:sysClr val="windowText" lastClr="000000"/>
              </a:solidFill>
              <a:effectLst/>
              <a:uLnTx/>
              <a:uFillTx/>
            </a:endParaRPr>
          </a:p>
        </p:txBody>
      </p:sp>
      <p:sp>
        <p:nvSpPr>
          <p:cNvPr id="188" name="Line 6"/>
          <p:cNvSpPr>
            <a:spLocks noChangeShapeType="1"/>
          </p:cNvSpPr>
          <p:nvPr/>
        </p:nvSpPr>
        <p:spPr bwMode="gray">
          <a:xfrm>
            <a:off x="426062" y="5895823"/>
            <a:ext cx="11064240" cy="14428"/>
          </a:xfrm>
          <a:prstGeom prst="line">
            <a:avLst/>
          </a:prstGeom>
          <a:noFill/>
          <a:ln w="9525">
            <a:solidFill>
              <a:schemeClr val="accent2"/>
            </a:solidFill>
            <a:prstDash val="dash"/>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latin typeface="+mn-lt"/>
            </a:endParaRPr>
          </a:p>
        </p:txBody>
      </p:sp>
      <p:pic>
        <p:nvPicPr>
          <p:cNvPr id="120" name="Picture 2" descr="Image result for s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 y="6624733"/>
            <a:ext cx="430811" cy="219724"/>
          </a:xfrm>
          <a:prstGeom prst="rect">
            <a:avLst/>
          </a:prstGeom>
          <a:noFill/>
          <a:extLst>
            <a:ext uri="{909E8E84-426E-40DD-AFC4-6F175D3DCCD1}">
              <a14:hiddenFill xmlns:a14="http://schemas.microsoft.com/office/drawing/2010/main">
                <a:solidFill>
                  <a:srgbClr val="FFFFFF"/>
                </a:solidFill>
              </a14:hiddenFill>
            </a:ext>
          </a:extLst>
        </p:spPr>
      </p:pic>
      <p:sp>
        <p:nvSpPr>
          <p:cNvPr id="281" name="Title 280"/>
          <p:cNvSpPr>
            <a:spLocks noGrp="1"/>
          </p:cNvSpPr>
          <p:nvPr>
            <p:ph type="title"/>
          </p:nvPr>
        </p:nvSpPr>
        <p:spPr/>
        <p:txBody>
          <a:bodyPr/>
          <a:lstStyle/>
          <a:p>
            <a:r>
              <a:rPr lang="ja-JP" altLang="en-US"/>
              <a:t>场景</a:t>
            </a:r>
            <a:r>
              <a:rPr lang="en-US" altLang="zh-CN" dirty="0"/>
              <a:t>1</a:t>
            </a:r>
            <a:r>
              <a:rPr lang="zh-CN" altLang="en-US" dirty="0"/>
              <a:t>：</a:t>
            </a:r>
            <a:r>
              <a:rPr lang="en-US" altLang="zh-CN" dirty="0"/>
              <a:t>Q</a:t>
            </a:r>
            <a:r>
              <a:rPr lang="en-US" altLang="ja-JP" dirty="0"/>
              <a:t>u</a:t>
            </a:r>
            <a:r>
              <a:rPr lang="en-US" altLang="zh-CN" dirty="0"/>
              <a:t>alify</a:t>
            </a:r>
            <a:r>
              <a:rPr lang="zh-CN" altLang="en-US" dirty="0"/>
              <a:t> </a:t>
            </a:r>
            <a:r>
              <a:rPr lang="ja-JP" altLang="en-US"/>
              <a:t>供应商状态变动集成</a:t>
            </a:r>
            <a:r>
              <a:rPr lang="zh-CN" altLang="en-US" dirty="0"/>
              <a:t> </a:t>
            </a:r>
            <a:r>
              <a:rPr lang="en-US" altLang="zh-CN" dirty="0"/>
              <a:t>【</a:t>
            </a:r>
            <a:r>
              <a:rPr lang="ja-JP" altLang="en-US"/>
              <a:t>限制性使用变到其他合格子状态</a:t>
            </a:r>
            <a:r>
              <a:rPr lang="en-US" altLang="zh-CN" dirty="0"/>
              <a:t>】</a:t>
            </a:r>
            <a:endParaRPr lang="en-SG" dirty="0"/>
          </a:p>
        </p:txBody>
      </p:sp>
      <p:sp>
        <p:nvSpPr>
          <p:cNvPr id="108" name="TextBox 107"/>
          <p:cNvSpPr txBox="1"/>
          <p:nvPr/>
        </p:nvSpPr>
        <p:spPr>
          <a:xfrm>
            <a:off x="8642416" y="6624733"/>
            <a:ext cx="2977492" cy="123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lang="en-US" sz="800" b="0" i="0" u="none" strike="noStrike" kern="0" cap="none" spc="0" normalizeH="0" baseline="0" noProof="0" dirty="0">
                <a:ln>
                  <a:noFill/>
                </a:ln>
                <a:solidFill>
                  <a:sysClr val="windowText" lastClr="000000"/>
                </a:solidFill>
                <a:effectLst/>
                <a:uLnTx/>
                <a:uFillTx/>
                <a:latin typeface="+mn-lt"/>
                <a:ea typeface="Arial Unicode MS" pitchFamily="34" charset="-128"/>
                <a:cs typeface="Arial Unicode MS" pitchFamily="34" charset="-128"/>
              </a:rPr>
              <a:t>* Please refer to roadmap slides added</a:t>
            </a:r>
            <a:r>
              <a:rPr kumimoji="0" lang="en-US" sz="800" b="0" i="0" u="none" strike="noStrike" kern="0" cap="none" spc="0" normalizeH="0" noProof="0" dirty="0">
                <a:ln>
                  <a:noFill/>
                </a:ln>
                <a:solidFill>
                  <a:sysClr val="windowText" lastClr="000000"/>
                </a:solidFill>
                <a:effectLst/>
                <a:uLnTx/>
                <a:uFillTx/>
                <a:latin typeface="+mn-lt"/>
                <a:ea typeface="Arial Unicode MS" pitchFamily="34" charset="-128"/>
                <a:cs typeface="Arial Unicode MS" pitchFamily="34" charset="-128"/>
              </a:rPr>
              <a:t> at the end</a:t>
            </a:r>
            <a:endParaRPr kumimoji="0" lang="th-TH" sz="800" b="0" i="0" u="none" strike="noStrike" kern="0" cap="none" spc="0" normalizeH="0" baseline="0" noProof="0" dirty="0" err="1">
              <a:ln>
                <a:noFill/>
              </a:ln>
              <a:solidFill>
                <a:sysClr val="windowText" lastClr="000000"/>
              </a:solidFill>
              <a:effectLst/>
              <a:uLnTx/>
              <a:uFillTx/>
              <a:latin typeface="+mn-lt"/>
              <a:ea typeface="Arial Unicode MS" pitchFamily="34" charset="-128"/>
              <a:cs typeface="Arial Unicode MS" pitchFamily="34" charset="-128"/>
            </a:endParaRPr>
          </a:p>
        </p:txBody>
      </p:sp>
      <p:sp>
        <p:nvSpPr>
          <p:cNvPr id="22" name="Rounded Rectangle 21">
            <a:extLst>
              <a:ext uri="{FF2B5EF4-FFF2-40B4-BE49-F238E27FC236}">
                <a16:creationId xmlns:a16="http://schemas.microsoft.com/office/drawing/2014/main" id="{CB40FADF-68B1-4F4F-8260-06DA705AF433}"/>
              </a:ext>
            </a:extLst>
          </p:cNvPr>
          <p:cNvSpPr/>
          <p:nvPr/>
        </p:nvSpPr>
        <p:spPr bwMode="gray">
          <a:xfrm>
            <a:off x="3410488" y="242956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E0722B26-A7F2-8441-84AC-6766394EBEA6}"/>
              </a:ext>
            </a:extLst>
          </p:cNvPr>
          <p:cNvSpPr/>
          <p:nvPr/>
        </p:nvSpPr>
        <p:spPr bwMode="gray">
          <a:xfrm>
            <a:off x="3410488" y="3509893"/>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已批准</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下单付款</a:t>
            </a:r>
            <a:r>
              <a:rPr lang="zh-CN" altLang="en-US" sz="1000" kern="0" dirty="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cxnSp>
        <p:nvCxnSpPr>
          <p:cNvPr id="42" name="Straight Arrow Connector 41">
            <a:extLst>
              <a:ext uri="{FF2B5EF4-FFF2-40B4-BE49-F238E27FC236}">
                <a16:creationId xmlns:a16="http://schemas.microsoft.com/office/drawing/2014/main" id="{A91684EA-A988-AC4B-AE8F-9B81CF67FDF8}"/>
              </a:ext>
            </a:extLst>
          </p:cNvPr>
          <p:cNvCxnSpPr>
            <a:cxnSpLocks/>
            <a:stCxn id="22" idx="2"/>
            <a:endCxn id="23" idx="0"/>
          </p:cNvCxnSpPr>
          <p:nvPr/>
        </p:nvCxnSpPr>
        <p:spPr>
          <a:xfrm>
            <a:off x="3827177" y="2876257"/>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3" name="Rounded Rectangle 42">
            <a:extLst>
              <a:ext uri="{FF2B5EF4-FFF2-40B4-BE49-F238E27FC236}">
                <a16:creationId xmlns:a16="http://schemas.microsoft.com/office/drawing/2014/main" id="{55041C50-E9AB-E34F-8A5F-5FFCD508C749}"/>
              </a:ext>
            </a:extLst>
          </p:cNvPr>
          <p:cNvSpPr/>
          <p:nvPr/>
        </p:nvSpPr>
        <p:spPr bwMode="gray">
          <a:xfrm>
            <a:off x="4328107" y="242482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ounded Rectangle 43">
            <a:extLst>
              <a:ext uri="{FF2B5EF4-FFF2-40B4-BE49-F238E27FC236}">
                <a16:creationId xmlns:a16="http://schemas.microsoft.com/office/drawing/2014/main" id="{990A0A2E-0C32-4C4E-B387-6F24BCB65F8D}"/>
              </a:ext>
            </a:extLst>
          </p:cNvPr>
          <p:cNvSpPr/>
          <p:nvPr/>
        </p:nvSpPr>
        <p:spPr bwMode="gray">
          <a:xfrm>
            <a:off x="4328107" y="3505156"/>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业务冻结</a:t>
            </a:r>
            <a:endParaRPr lang="en-US" sz="1000" kern="0" dirty="0">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02BA917E-3BAD-E642-8798-A79F4D9B1347}"/>
              </a:ext>
            </a:extLst>
          </p:cNvPr>
          <p:cNvCxnSpPr>
            <a:cxnSpLocks/>
            <a:stCxn id="43" idx="2"/>
            <a:endCxn id="44" idx="0"/>
          </p:cNvCxnSpPr>
          <p:nvPr/>
        </p:nvCxnSpPr>
        <p:spPr>
          <a:xfrm>
            <a:off x="4744796" y="2871520"/>
            <a:ext cx="0" cy="6336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Rounded Rectangle 39">
            <a:extLst>
              <a:ext uri="{FF2B5EF4-FFF2-40B4-BE49-F238E27FC236}">
                <a16:creationId xmlns:a16="http://schemas.microsoft.com/office/drawing/2014/main" id="{AD5EDFE3-D32D-EC4A-9710-B696CEFC6FCC}"/>
              </a:ext>
            </a:extLst>
          </p:cNvPr>
          <p:cNvSpPr/>
          <p:nvPr/>
        </p:nvSpPr>
        <p:spPr bwMode="gray">
          <a:xfrm>
            <a:off x="5281684" y="244445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全冻结</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Rounded Rectangle 40">
            <a:extLst>
              <a:ext uri="{FF2B5EF4-FFF2-40B4-BE49-F238E27FC236}">
                <a16:creationId xmlns:a16="http://schemas.microsoft.com/office/drawing/2014/main" id="{FAB174AA-7A64-9944-A949-60A0F5B02FD2}"/>
              </a:ext>
            </a:extLst>
          </p:cNvPr>
          <p:cNvSpPr/>
          <p:nvPr/>
        </p:nvSpPr>
        <p:spPr bwMode="gray">
          <a:xfrm>
            <a:off x="5282491" y="348847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全冻结</a:t>
            </a:r>
            <a:endParaRPr lang="en-US" sz="1000" kern="0" dirty="0" err="1">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A8B68FA8-056F-EC43-BC24-7C181B5446F8}"/>
              </a:ext>
            </a:extLst>
          </p:cNvPr>
          <p:cNvSpPr/>
          <p:nvPr/>
        </p:nvSpPr>
        <p:spPr bwMode="gray">
          <a:xfrm>
            <a:off x="3410488"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Rounded Rectangle 62">
            <a:extLst>
              <a:ext uri="{FF2B5EF4-FFF2-40B4-BE49-F238E27FC236}">
                <a16:creationId xmlns:a16="http://schemas.microsoft.com/office/drawing/2014/main" id="{52A4EBE3-AE9A-594E-AAA0-EF11F56571DA}"/>
              </a:ext>
            </a:extLst>
          </p:cNvPr>
          <p:cNvSpPr/>
          <p:nvPr/>
        </p:nvSpPr>
        <p:spPr bwMode="gray">
          <a:xfrm>
            <a:off x="4328107" y="489230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4" name="Rounded Rectangle 63">
            <a:extLst>
              <a:ext uri="{FF2B5EF4-FFF2-40B4-BE49-F238E27FC236}">
                <a16:creationId xmlns:a16="http://schemas.microsoft.com/office/drawing/2014/main" id="{D1B8E9D7-CA83-334C-967F-5D6BC18FCAB9}"/>
              </a:ext>
            </a:extLst>
          </p:cNvPr>
          <p:cNvSpPr/>
          <p:nvPr/>
        </p:nvSpPr>
        <p:spPr bwMode="gray">
          <a:xfrm>
            <a:off x="5281684" y="4873308"/>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更新</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FMD</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5" name="Straight Arrow Connector 44">
            <a:extLst>
              <a:ext uri="{FF2B5EF4-FFF2-40B4-BE49-F238E27FC236}">
                <a16:creationId xmlns:a16="http://schemas.microsoft.com/office/drawing/2014/main" id="{088DDDA3-1C75-644A-A05F-9B024C82A3F5}"/>
              </a:ext>
            </a:extLst>
          </p:cNvPr>
          <p:cNvCxnSpPr>
            <a:cxnSpLocks/>
            <a:stCxn id="40" idx="2"/>
            <a:endCxn id="41" idx="0"/>
          </p:cNvCxnSpPr>
          <p:nvPr/>
        </p:nvCxnSpPr>
        <p:spPr>
          <a:xfrm>
            <a:off x="5698373" y="2891154"/>
            <a:ext cx="807" cy="59732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50" name="Rounded Rectangle 49">
            <a:extLst>
              <a:ext uri="{FF2B5EF4-FFF2-40B4-BE49-F238E27FC236}">
                <a16:creationId xmlns:a16="http://schemas.microsoft.com/office/drawing/2014/main" id="{205EABE8-259E-2540-B2EE-A5C234F231A6}"/>
              </a:ext>
            </a:extLst>
          </p:cNvPr>
          <p:cNvSpPr/>
          <p:nvPr/>
        </p:nvSpPr>
        <p:spPr bwMode="gray">
          <a:xfrm>
            <a:off x="2609634" y="1459771"/>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Qualify</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状态</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ounded Rectangle 51">
            <a:extLst>
              <a:ext uri="{FF2B5EF4-FFF2-40B4-BE49-F238E27FC236}">
                <a16:creationId xmlns:a16="http://schemas.microsoft.com/office/drawing/2014/main" id="{31AC5A9A-3218-B84D-BFD2-CF43A33F4E79}"/>
              </a:ext>
            </a:extLst>
          </p:cNvPr>
          <p:cNvSpPr/>
          <p:nvPr/>
        </p:nvSpPr>
        <p:spPr bwMode="gray">
          <a:xfrm>
            <a:off x="3911418" y="1454810"/>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改变合格子状态</a:t>
            </a:r>
            <a:endParaRPr lang="en-US" sz="1000" kern="0" dirty="0" err="1">
              <a:ea typeface="Arial Unicode MS" pitchFamily="34" charset="-128"/>
              <a:cs typeface="Arial Unicode MS" pitchFamily="34" charset="-128"/>
            </a:endParaRPr>
          </a:p>
        </p:txBody>
      </p:sp>
      <p:cxnSp>
        <p:nvCxnSpPr>
          <p:cNvPr id="78" name="Straight Arrow Connector 77">
            <a:extLst>
              <a:ext uri="{FF2B5EF4-FFF2-40B4-BE49-F238E27FC236}">
                <a16:creationId xmlns:a16="http://schemas.microsoft.com/office/drawing/2014/main" id="{4DB495D8-737E-BC46-98C2-319774F80867}"/>
              </a:ext>
            </a:extLst>
          </p:cNvPr>
          <p:cNvCxnSpPr>
            <a:cxnSpLocks/>
            <a:stCxn id="44" idx="2"/>
            <a:endCxn id="63" idx="0"/>
          </p:cNvCxnSpPr>
          <p:nvPr/>
        </p:nvCxnSpPr>
        <p:spPr>
          <a:xfrm>
            <a:off x="4744796" y="3951852"/>
            <a:ext cx="0" cy="940453"/>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82" name="Straight Arrow Connector 81">
            <a:extLst>
              <a:ext uri="{FF2B5EF4-FFF2-40B4-BE49-F238E27FC236}">
                <a16:creationId xmlns:a16="http://schemas.microsoft.com/office/drawing/2014/main" id="{CC18B870-7A32-A340-B55A-C579666DDD7B}"/>
              </a:ext>
            </a:extLst>
          </p:cNvPr>
          <p:cNvCxnSpPr>
            <a:cxnSpLocks/>
            <a:stCxn id="23" idx="2"/>
            <a:endCxn id="62" idx="0"/>
          </p:cNvCxnSpPr>
          <p:nvPr/>
        </p:nvCxnSpPr>
        <p:spPr>
          <a:xfrm>
            <a:off x="3827177" y="3956589"/>
            <a:ext cx="0" cy="93571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7" name="Straight Arrow Connector 116">
            <a:extLst>
              <a:ext uri="{FF2B5EF4-FFF2-40B4-BE49-F238E27FC236}">
                <a16:creationId xmlns:a16="http://schemas.microsoft.com/office/drawing/2014/main" id="{6046F8AF-99FD-B346-9A55-630EB26E5B7C}"/>
              </a:ext>
            </a:extLst>
          </p:cNvPr>
          <p:cNvCxnSpPr>
            <a:cxnSpLocks/>
            <a:stCxn id="50" idx="3"/>
            <a:endCxn id="52" idx="1"/>
          </p:cNvCxnSpPr>
          <p:nvPr/>
        </p:nvCxnSpPr>
        <p:spPr>
          <a:xfrm flipV="1">
            <a:off x="3443012" y="1678158"/>
            <a:ext cx="468406" cy="4961"/>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21" name="Rounded Rectangle 120">
            <a:extLst>
              <a:ext uri="{FF2B5EF4-FFF2-40B4-BE49-F238E27FC236}">
                <a16:creationId xmlns:a16="http://schemas.microsoft.com/office/drawing/2014/main" id="{4D11F0C1-96FD-8C42-B3C4-038090F551C2}"/>
              </a:ext>
            </a:extLst>
          </p:cNvPr>
          <p:cNvSpPr/>
          <p:nvPr/>
        </p:nvSpPr>
        <p:spPr bwMode="gray">
          <a:xfrm>
            <a:off x="2223154" y="2428425"/>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限制性使用</a:t>
            </a:r>
            <a:endParaRPr lang="en-US" sz="1000" kern="0" dirty="0">
              <a:ea typeface="Arial Unicode MS" pitchFamily="34" charset="-128"/>
              <a:cs typeface="Arial Unicode MS" pitchFamily="34" charset="-128"/>
            </a:endParaRPr>
          </a:p>
        </p:txBody>
      </p:sp>
      <p:cxnSp>
        <p:nvCxnSpPr>
          <p:cNvPr id="73" name="Straight Arrow Connector 72">
            <a:extLst>
              <a:ext uri="{FF2B5EF4-FFF2-40B4-BE49-F238E27FC236}">
                <a16:creationId xmlns:a16="http://schemas.microsoft.com/office/drawing/2014/main" id="{D4AE8DAF-2FFF-4441-A62F-184184206190}"/>
              </a:ext>
            </a:extLst>
          </p:cNvPr>
          <p:cNvCxnSpPr>
            <a:cxnSpLocks/>
            <a:stCxn id="121" idx="3"/>
            <a:endCxn id="22" idx="1"/>
          </p:cNvCxnSpPr>
          <p:nvPr/>
        </p:nvCxnSpPr>
        <p:spPr>
          <a:xfrm>
            <a:off x="3056532" y="2651773"/>
            <a:ext cx="353956" cy="1136"/>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3" name="Elbow Connector 102">
            <a:extLst>
              <a:ext uri="{FF2B5EF4-FFF2-40B4-BE49-F238E27FC236}">
                <a16:creationId xmlns:a16="http://schemas.microsoft.com/office/drawing/2014/main" id="{BAE1774B-3CCD-DC4A-A726-DBE11B484B9A}"/>
              </a:ext>
            </a:extLst>
          </p:cNvPr>
          <p:cNvCxnSpPr>
            <a:cxnSpLocks/>
            <a:stCxn id="121" idx="0"/>
            <a:endCxn id="43" idx="0"/>
          </p:cNvCxnSpPr>
          <p:nvPr/>
        </p:nvCxnSpPr>
        <p:spPr>
          <a:xfrm rot="5400000" flipH="1" flipV="1">
            <a:off x="3690519" y="1374149"/>
            <a:ext cx="3601" cy="2104953"/>
          </a:xfrm>
          <a:prstGeom prst="bentConnector3">
            <a:avLst>
              <a:gd name="adj1" fmla="val 6448237"/>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04" name="Elbow Connector 103">
            <a:extLst>
              <a:ext uri="{FF2B5EF4-FFF2-40B4-BE49-F238E27FC236}">
                <a16:creationId xmlns:a16="http://schemas.microsoft.com/office/drawing/2014/main" id="{DA742A17-CC30-804B-A14E-F6085802CB00}"/>
              </a:ext>
            </a:extLst>
          </p:cNvPr>
          <p:cNvCxnSpPr>
            <a:cxnSpLocks/>
            <a:stCxn id="121" idx="0"/>
            <a:endCxn id="40" idx="0"/>
          </p:cNvCxnSpPr>
          <p:nvPr/>
        </p:nvCxnSpPr>
        <p:spPr>
          <a:xfrm rot="16200000" flipH="1">
            <a:off x="4161091" y="907176"/>
            <a:ext cx="16033" cy="3058530"/>
          </a:xfrm>
          <a:prstGeom prst="bentConnector3">
            <a:avLst>
              <a:gd name="adj1" fmla="val -1425809"/>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6" name="Straight Arrow Connector 55">
            <a:extLst>
              <a:ext uri="{FF2B5EF4-FFF2-40B4-BE49-F238E27FC236}">
                <a16:creationId xmlns:a16="http://schemas.microsoft.com/office/drawing/2014/main" id="{2413003D-92E9-AB45-8866-FBDEB5500D9C}"/>
              </a:ext>
            </a:extLst>
          </p:cNvPr>
          <p:cNvCxnSpPr>
            <a:cxnSpLocks/>
            <a:stCxn id="41" idx="2"/>
            <a:endCxn id="64" idx="0"/>
          </p:cNvCxnSpPr>
          <p:nvPr/>
        </p:nvCxnSpPr>
        <p:spPr>
          <a:xfrm flipH="1">
            <a:off x="5698373" y="3935170"/>
            <a:ext cx="807" cy="93813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0" name="Line Callout 1 (Border and Accent Bar) 59">
            <a:extLst>
              <a:ext uri="{FF2B5EF4-FFF2-40B4-BE49-F238E27FC236}">
                <a16:creationId xmlns:a16="http://schemas.microsoft.com/office/drawing/2014/main" id="{D706BD72-51A9-5B4F-B8D7-31DC6A66361F}"/>
              </a:ext>
            </a:extLst>
          </p:cNvPr>
          <p:cNvSpPr/>
          <p:nvPr/>
        </p:nvSpPr>
        <p:spPr bwMode="gray">
          <a:xfrm>
            <a:off x="5589417" y="1454810"/>
            <a:ext cx="2825239" cy="558967"/>
          </a:xfrm>
          <a:prstGeom prst="accentBorderCallout1">
            <a:avLst>
              <a:gd name="adj1" fmla="val 44890"/>
              <a:gd name="adj2" fmla="val -3411"/>
              <a:gd name="adj3" fmla="val 135667"/>
              <a:gd name="adj4" fmla="val -33979"/>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这里是限制性使用</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a:solidFill>
                  <a:schemeClr val="dk1"/>
                </a:solidFill>
                <a:latin typeface="+mn-lt"/>
                <a:ea typeface="Arial Unicode MS" pitchFamily="34" charset="-128"/>
                <a:cs typeface="Arial Unicode MS" pitchFamily="34" charset="-128"/>
              </a:rPr>
              <a:t>PO</a:t>
            </a:r>
            <a:r>
              <a:rPr lang="ja-JP" altLang="en-US" sz="1000" kern="0">
                <a:ea typeface="Arial Unicode MS" pitchFamily="34" charset="-128"/>
                <a:cs typeface="Arial Unicode MS" pitchFamily="34" charset="-128"/>
              </a:rPr>
              <a:t>还没有下达的中间过程</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子状态发生变更</a:t>
            </a:r>
            <a:endParaRPr lang="en-US" sz="1000" kern="0" dirty="0" err="1">
              <a:solidFill>
                <a:schemeClr val="dk1"/>
              </a:solidFill>
              <a:latin typeface="+mn-lt"/>
              <a:ea typeface="Arial Unicode MS" pitchFamily="34" charset="-128"/>
              <a:cs typeface="Arial Unicode MS" pitchFamily="34" charset="-128"/>
            </a:endParaRPr>
          </a:p>
        </p:txBody>
      </p:sp>
      <p:sp>
        <p:nvSpPr>
          <p:cNvPr id="61" name="Rounded Rectangle 60">
            <a:extLst>
              <a:ext uri="{FF2B5EF4-FFF2-40B4-BE49-F238E27FC236}">
                <a16:creationId xmlns:a16="http://schemas.microsoft.com/office/drawing/2014/main" id="{176A24C9-8FD5-FB4E-AB6E-39A139F5BCCA}"/>
              </a:ext>
            </a:extLst>
          </p:cNvPr>
          <p:cNvSpPr/>
          <p:nvPr/>
        </p:nvSpPr>
        <p:spPr bwMode="gray">
          <a:xfrm>
            <a:off x="8583910" y="3460162"/>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kumimoji="0" lang="en-US" altLang="zh-CN" sz="1000" b="0" i="0" u="none" strike="noStrike" kern="0" cap="none" spc="0" normalizeH="0" baseline="0" noProof="0" dirty="0">
                <a:ln>
                  <a:noFill/>
                </a:ln>
                <a:effectLst/>
                <a:uLnTx/>
                <a:uFillTx/>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Rounded Rectangle 64">
            <a:extLst>
              <a:ext uri="{FF2B5EF4-FFF2-40B4-BE49-F238E27FC236}">
                <a16:creationId xmlns:a16="http://schemas.microsoft.com/office/drawing/2014/main" id="{C17045FC-D83F-EF43-9CF9-AB7DD94A91E7}"/>
              </a:ext>
            </a:extLst>
          </p:cNvPr>
          <p:cNvSpPr/>
          <p:nvPr/>
        </p:nvSpPr>
        <p:spPr bwMode="gray">
          <a:xfrm>
            <a:off x="8583910" y="2076054"/>
            <a:ext cx="833378" cy="446696"/>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00" b="0" i="0" u="none" strike="noStrike" kern="0" cap="none" spc="0" normalizeH="0" baseline="0" noProof="0" dirty="0" err="1">
                <a:ln>
                  <a:noFill/>
                </a:ln>
                <a:effectLst/>
                <a:uLnTx/>
                <a:uFillTx/>
                <a:ea typeface="Arial Unicode MS" pitchFamily="34" charset="-128"/>
                <a:cs typeface="Arial Unicode MS" pitchFamily="34" charset="-128"/>
              </a:rPr>
              <a:t>QualifyStatus</a:t>
            </a:r>
            <a:r>
              <a:rPr kumimoji="0" lang="ja-JP" altLang="en-US" sz="1000" b="0" i="0" u="none" strike="noStrike" kern="0" cap="none" spc="0" normalizeH="0" baseline="0" noProof="0">
                <a:ln>
                  <a:noFill/>
                </a:ln>
                <a:effectLst/>
                <a:uLnTx/>
                <a:uFillTx/>
                <a:ea typeface="Arial Unicode MS" pitchFamily="34" charset="-128"/>
                <a:cs typeface="Arial Unicode MS" pitchFamily="34" charset="-128"/>
              </a:rPr>
              <a:t>字段为</a:t>
            </a:r>
            <a:r>
              <a:rPr lang="en-US" altLang="zh-CN" sz="1000" kern="0" dirty="0">
                <a:ea typeface="Arial Unicode MS" pitchFamily="34" charset="-128"/>
                <a:cs typeface="Arial Unicode MS" pitchFamily="34" charset="-128"/>
              </a:rPr>
              <a:t>Y</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6" name="Straight Arrow Connector 65">
            <a:extLst>
              <a:ext uri="{FF2B5EF4-FFF2-40B4-BE49-F238E27FC236}">
                <a16:creationId xmlns:a16="http://schemas.microsoft.com/office/drawing/2014/main" id="{2E2F48B8-4A13-5944-A922-C870FAB4B154}"/>
              </a:ext>
            </a:extLst>
          </p:cNvPr>
          <p:cNvCxnSpPr>
            <a:cxnSpLocks/>
            <a:stCxn id="65" idx="2"/>
            <a:endCxn id="61" idx="0"/>
          </p:cNvCxnSpPr>
          <p:nvPr/>
        </p:nvCxnSpPr>
        <p:spPr>
          <a:xfrm>
            <a:off x="9000599" y="2522750"/>
            <a:ext cx="0" cy="937412"/>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67" name="Line Callout 1 (Border and Accent Bar) 66">
            <a:extLst>
              <a:ext uri="{FF2B5EF4-FFF2-40B4-BE49-F238E27FC236}">
                <a16:creationId xmlns:a16="http://schemas.microsoft.com/office/drawing/2014/main" id="{4708CF28-D6D8-4A45-ADC4-594B6494260D}"/>
              </a:ext>
            </a:extLst>
          </p:cNvPr>
          <p:cNvSpPr/>
          <p:nvPr/>
        </p:nvSpPr>
        <p:spPr bwMode="gray">
          <a:xfrm flipH="1">
            <a:off x="9455671" y="4515934"/>
            <a:ext cx="2034629" cy="1220837"/>
          </a:xfrm>
          <a:prstGeom prst="accentBorderCallout1">
            <a:avLst>
              <a:gd name="adj1" fmla="val 41909"/>
              <a:gd name="adj2" fmla="val 102421"/>
              <a:gd name="adj3" fmla="val -52200"/>
              <a:gd name="adj4" fmla="val 117076"/>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ja-JP" altLang="en-US" sz="1000" kern="0">
                <a:solidFill>
                  <a:schemeClr val="dk1"/>
                </a:solidFill>
                <a:latin typeface="+mn-lt"/>
                <a:ea typeface="Arial Unicode MS" pitchFamily="34" charset="-128"/>
                <a:cs typeface="Arial Unicode MS" pitchFamily="34" charset="-128"/>
              </a:rPr>
              <a:t>字段</a:t>
            </a:r>
            <a:r>
              <a:rPr lang="en-US" altLang="zh-CN" sz="1000" kern="0" dirty="0">
                <a:solidFill>
                  <a:schemeClr val="dk1"/>
                </a:solidFill>
                <a:latin typeface="+mn-lt"/>
                <a:ea typeface="Arial Unicode MS" pitchFamily="34" charset="-128"/>
                <a:cs typeface="Arial Unicode MS" pitchFamily="34" charset="-128"/>
              </a:rPr>
              <a:t>1</a:t>
            </a:r>
            <a:r>
              <a:rPr lang="zh-CN" altLang="en-US" sz="1000" kern="0" dirty="0">
                <a:solidFill>
                  <a:schemeClr val="dk1"/>
                </a:solidFill>
                <a:latin typeface="+mn-lt"/>
                <a:ea typeface="Arial Unicode MS" pitchFamily="34" charset="-128"/>
                <a:cs typeface="Arial Unicode MS" pitchFamily="34" charset="-128"/>
              </a:rPr>
              <a:t>：</a:t>
            </a:r>
            <a:r>
              <a:rPr lang="en-US" altLang="zh-CN" sz="1000" kern="0" dirty="0" err="1">
                <a:solidFill>
                  <a:schemeClr val="dk1"/>
                </a:solidFill>
                <a:latin typeface="+mn-lt"/>
                <a:ea typeface="Arial Unicode MS" pitchFamily="34" charset="-128"/>
                <a:cs typeface="Arial Unicode MS" pitchFamily="34" charset="-128"/>
              </a:rPr>
              <a:t>Qualify</a:t>
            </a:r>
            <a:r>
              <a:rPr lang="en-US" altLang="zh-CN" sz="1000" kern="0" dirty="0" err="1">
                <a:ea typeface="Arial Unicode MS" pitchFamily="34" charset="-128"/>
                <a:cs typeface="Arial Unicode MS" pitchFamily="34" charset="-128"/>
              </a:rPr>
              <a:t>Status</a:t>
            </a:r>
            <a:r>
              <a:rPr lang="zh-CN" altLang="en-US" sz="1000" kern="0" dirty="0">
                <a:ea typeface="Arial Unicode MS" pitchFamily="34" charset="-128"/>
                <a:cs typeface="Arial Unicode MS" pitchFamily="34" charset="-128"/>
              </a:rPr>
              <a:t> </a:t>
            </a:r>
            <a:r>
              <a:rPr lang="en-US" altLang="zh-CN" sz="1000" kern="0" dirty="0">
                <a:ea typeface="Arial Unicode MS" pitchFamily="34" charset="-128"/>
                <a:cs typeface="Arial Unicode MS" pitchFamily="34" charset="-128"/>
              </a:rPr>
              <a:t>(Y/N)</a:t>
            </a:r>
          </a:p>
          <a:p>
            <a:pPr defTabSz="914400" fontAlgn="base">
              <a:spcBef>
                <a:spcPct val="50000"/>
              </a:spcBef>
              <a:spcAft>
                <a:spcPct val="0"/>
              </a:spcAft>
              <a:buClr>
                <a:srgbClr val="F0AB00"/>
              </a:buClr>
              <a:buSzPct val="80000"/>
            </a:pPr>
            <a:r>
              <a:rPr lang="ja-JP" altLang="en-US" sz="1000" kern="0">
                <a:ea typeface="Arial Unicode MS" pitchFamily="34" charset="-128"/>
                <a:cs typeface="Arial Unicode MS" pitchFamily="34" charset="-128"/>
              </a:rPr>
              <a:t>字段</a:t>
            </a:r>
            <a:r>
              <a:rPr lang="en-US" altLang="zh-CN" sz="1000" kern="0" dirty="0">
                <a:ea typeface="Arial Unicode MS" pitchFamily="34" charset="-128"/>
                <a:cs typeface="Arial Unicode MS" pitchFamily="34" charset="-128"/>
              </a:rPr>
              <a:t>2</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合格子状态</a:t>
            </a:r>
            <a:endParaRPr lang="en-US" altLang="zh-CN" sz="1000" kern="0" dirty="0">
              <a:solidFill>
                <a:schemeClr val="dk1"/>
              </a:solidFill>
              <a:latin typeface="+mn-lt"/>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altLang="zh-CN" sz="1000" kern="0" dirty="0">
                <a:ea typeface="Arial Unicode MS" pitchFamily="34" charset="-128"/>
                <a:cs typeface="Arial Unicode MS" pitchFamily="34" charset="-128"/>
              </a:rPr>
              <a:t>1</a:t>
            </a:r>
            <a:r>
              <a:rPr lang="zh-CN" altLang="en-US" sz="1000" kern="0" dirty="0">
                <a:ea typeface="Arial Unicode MS" pitchFamily="34" charset="-128"/>
                <a:cs typeface="Arial Unicode MS" pitchFamily="34" charset="-128"/>
              </a:rPr>
              <a:t>，</a:t>
            </a:r>
            <a:r>
              <a:rPr lang="en-US" altLang="zh-CN" sz="1000" kern="0" dirty="0">
                <a:ea typeface="Arial Unicode MS" pitchFamily="34" charset="-128"/>
                <a:cs typeface="Arial Unicode MS" pitchFamily="34" charset="-128"/>
              </a:rPr>
              <a:t>ERP</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根据</a:t>
            </a:r>
            <a:r>
              <a:rPr lang="en-US" altLang="zh-CN" sz="1000" kern="0" dirty="0" err="1">
                <a:ea typeface="Arial Unicode MS" pitchFamily="34" charset="-128"/>
                <a:cs typeface="Arial Unicode MS" pitchFamily="34" charset="-128"/>
              </a:rPr>
              <a:t>qualifyStatus</a:t>
            </a:r>
            <a:r>
              <a:rPr lang="ja-JP" altLang="en-US" sz="1000" kern="0">
                <a:ea typeface="Arial Unicode MS" pitchFamily="34" charset="-128"/>
                <a:cs typeface="Arial Unicode MS" pitchFamily="34" charset="-128"/>
              </a:rPr>
              <a:t>的值</a:t>
            </a:r>
            <a:r>
              <a:rPr lang="en-US" altLang="zh-CN" sz="1000" kern="0" dirty="0">
                <a:ea typeface="Arial Unicode MS" pitchFamily="34" charset="-128"/>
                <a:cs typeface="Arial Unicode MS" pitchFamily="34" charset="-128"/>
              </a:rPr>
              <a:t>Y,</a:t>
            </a:r>
            <a:r>
              <a:rPr lang="zh-CN" altLang="en-US" sz="1000" kern="0" dirty="0">
                <a:ea typeface="Arial Unicode MS" pitchFamily="34" charset="-128"/>
                <a:cs typeface="Arial Unicode MS" pitchFamily="34" charset="-128"/>
              </a:rPr>
              <a:t> </a:t>
            </a:r>
            <a:r>
              <a:rPr lang="ja-JP" altLang="en-US" sz="1000" kern="0">
                <a:ea typeface="Arial Unicode MS" pitchFamily="34" charset="-128"/>
                <a:cs typeface="Arial Unicode MS" pitchFamily="34" charset="-128"/>
              </a:rPr>
              <a:t>判断那个字段进行控制</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仅合格子状态生效</a:t>
            </a:r>
            <a:r>
              <a:rPr lang="zh-CN" altLang="en-US" sz="1000" kern="0" dirty="0">
                <a:ea typeface="Arial Unicode MS" pitchFamily="34" charset="-128"/>
                <a:cs typeface="Arial Unicode MS" pitchFamily="34" charset="-128"/>
              </a:rPr>
              <a:t>，</a:t>
            </a:r>
            <a:r>
              <a:rPr lang="ja-JP" altLang="en-US" sz="1000" kern="0">
                <a:ea typeface="Arial Unicode MS" pitchFamily="34" charset="-128"/>
                <a:cs typeface="Arial Unicode MS" pitchFamily="34" charset="-128"/>
              </a:rPr>
              <a:t>进行处理</a:t>
            </a:r>
            <a:r>
              <a:rPr lang="zh-CN" altLang="en-US" sz="1000" kern="0" dirty="0">
                <a:ea typeface="Arial Unicode MS" pitchFamily="34" charset="-128"/>
                <a:cs typeface="Arial Unicode MS" pitchFamily="34" charset="-128"/>
              </a:rPr>
              <a:t>。</a:t>
            </a:r>
            <a:endParaRPr lang="en-US" altLang="zh-CN"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63063881"/>
      </p:ext>
    </p:extLst>
  </p:cSld>
  <p:clrMapOvr>
    <a:masterClrMapping/>
  </p:clrMapOvr>
</p:sld>
</file>

<file path=ppt/theme/theme1.xml><?xml version="1.0" encoding="utf-8"?>
<a:theme xmlns:a="http://schemas.openxmlformats.org/drawingml/2006/main" name="SAP_Ariba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_black" id="{D816D25D-1DF5-4994-8606-0B35BBFD366D}" vid="{C1432CE9-AC12-4763-ACC8-140C87DB4D9C}"/>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SAP_16x9_black</Template>
  <TotalTime>74951</TotalTime>
  <Words>3923</Words>
  <Application>Microsoft Macintosh PowerPoint</Application>
  <PresentationFormat>Custom</PresentationFormat>
  <Paragraphs>786</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DengXian</vt:lpstr>
      <vt:lpstr>Arial</vt:lpstr>
      <vt:lpstr>Courier New</vt:lpstr>
      <vt:lpstr>Symbol</vt:lpstr>
      <vt:lpstr>Wingdings</vt:lpstr>
      <vt:lpstr>Wingdings</vt:lpstr>
      <vt:lpstr>SAP_Ariba_2017_16x9_white</vt:lpstr>
      <vt:lpstr>SLP 注册更改流程</vt:lpstr>
      <vt:lpstr>SLP 准入流程 (产品采购）</vt:lpstr>
      <vt:lpstr>SLP 准入流程 (运营采购）</vt:lpstr>
      <vt:lpstr>SLP 准入流程 (加急准入）-（关联公司）</vt:lpstr>
      <vt:lpstr>SLP 供应商子状态变更流程</vt:lpstr>
      <vt:lpstr>场景1：Qualify 供应商状态变动集成 【已批准变到其他合格子状态】</vt:lpstr>
      <vt:lpstr>场景1：Qualify 供应商状态变动集成 【业务冻结变到其他合格子状态】</vt:lpstr>
      <vt:lpstr>场景1：Qualify 供应商状态变动集成 【全冻结变到其他合格子状态】</vt:lpstr>
      <vt:lpstr>场景1：Qualify 供应商状态变动集成 【限制性使用变到其他合格子状态】</vt:lpstr>
      <vt:lpstr>场景2：Disqualify 下不合格子状态变动集成 </vt:lpstr>
      <vt:lpstr>场景3：Qualify 变更到Disqualify 状态变动集成</vt:lpstr>
      <vt:lpstr>场景4：Disqualify变动为Qualify的状态集成</vt:lpstr>
      <vt:lpstr>限制性使用控制逻辑—状态变化来实现</vt:lpstr>
      <vt:lpstr>限制新业务控制逻辑  （8月15号结论）</vt:lpstr>
      <vt:lpstr>间接物料供应商不能下单直接物料</vt:lpstr>
      <vt:lpstr>SPM 供应商绩效评估 （月度-产品采购）</vt:lpstr>
      <vt:lpstr>SPM 供应商绩效评估 （年度-产品采购）</vt:lpstr>
      <vt:lpstr>合同管理  （非目录，金额≥5W＜100W ）</vt:lpstr>
      <vt:lpstr>合同管理  （非目录，金额≥100W＜300W ，非大件物流）</vt:lpstr>
      <vt:lpstr>合同管理  （非目录，金额≥100W＜1000W ，大件物流）</vt:lpstr>
      <vt:lpstr>合同管理  （非目录，金额≥300W，非大件物流）</vt:lpstr>
      <vt:lpstr>合同管理  （非目录，金额≥1000W，大件物流）</vt:lpstr>
      <vt:lpstr>合同管理  （目录类）</vt:lpstr>
      <vt:lpstr>合同管理  （关联公司）</vt:lpstr>
      <vt:lpstr>合同管理  （类别决议-Eform实现）</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Ariba PPT Template</dc:title>
  <dc:creator>SAP</dc:creator>
  <cp:keywords>2017/16:9/white</cp:keywords>
  <cp:lastModifiedBy>Microsoft Office User</cp:lastModifiedBy>
  <cp:revision>2702</cp:revision>
  <cp:lastPrinted>2018-07-23T07:50:47Z</cp:lastPrinted>
  <dcterms:created xsi:type="dcterms:W3CDTF">2015-10-14T11:21:43Z</dcterms:created>
  <dcterms:modified xsi:type="dcterms:W3CDTF">2018-11-14T11:10:28Z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