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handoutMasterIdLst>
    <p:handoutMasterId r:id="rId30"/>
  </p:handoutMasterIdLst>
  <p:sldIdLst>
    <p:sldId id="256" r:id="rId2"/>
    <p:sldId id="257" r:id="rId3"/>
    <p:sldId id="259" r:id="rId4"/>
    <p:sldId id="260" r:id="rId5"/>
    <p:sldId id="261" r:id="rId6"/>
    <p:sldId id="262" r:id="rId7"/>
    <p:sldId id="266" r:id="rId8"/>
    <p:sldId id="263" r:id="rId9"/>
    <p:sldId id="267" r:id="rId10"/>
    <p:sldId id="265" r:id="rId11"/>
    <p:sldId id="264" r:id="rId12"/>
    <p:sldId id="268" r:id="rId13"/>
    <p:sldId id="271"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70" r:id="rId27"/>
    <p:sldId id="283"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07F09"/>
    <a:srgbClr val="000000"/>
    <a:srgbClr val="0070C0"/>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746" autoAdjust="0"/>
  </p:normalViewPr>
  <p:slideViewPr>
    <p:cSldViewPr>
      <p:cViewPr varScale="1">
        <p:scale>
          <a:sx n="90" d="100"/>
          <a:sy n="90" d="100"/>
        </p:scale>
        <p:origin x="85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ECC</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t>
        <a:bodyPr/>
        <a:lstStyle/>
        <a:p>
          <a:endParaRPr lang="zh-CN" altLang="en-US"/>
        </a:p>
      </dgm:t>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t>
        <a:bodyPr/>
        <a:lstStyle/>
        <a:p>
          <a:endParaRPr lang="zh-CN" altLang="en-US"/>
        </a:p>
      </dgm:t>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t>
        <a:bodyPr/>
        <a:lstStyle/>
        <a:p>
          <a:endParaRPr lang="zh-CN" altLang="en-US"/>
        </a:p>
      </dgm:t>
    </dgm:pt>
    <dgm:pt modelId="{3B28037B-5B67-412A-8D1C-287F757F2674}" type="pres">
      <dgm:prSet presAssocID="{E91CEA08-8E01-445D-AB57-FA03502DEB34}" presName="tile2" presStyleLbl="node1" presStyleIdx="1" presStyleCnt="4"/>
      <dgm:spPr/>
      <dgm:t>
        <a:bodyPr/>
        <a:lstStyle/>
        <a:p>
          <a:endParaRPr lang="zh-CN" altLang="en-US"/>
        </a:p>
      </dgm:t>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t>
        <a:bodyPr/>
        <a:lstStyle/>
        <a:p>
          <a:endParaRPr lang="zh-CN" altLang="en-US"/>
        </a:p>
      </dgm:t>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E3865731-9BBA-49EB-BD2D-5E2B090DD320}" srcId="{BF9BF8B7-ED31-4E89-8910-CAD13A386131}" destId="{33188134-5EBE-474F-98F4-2F6880B09E92}" srcOrd="3" destOrd="0" parTransId="{DF1749D1-08CD-4B05-A0BC-28EDDB5463AB}" sibTransId="{F6BF349B-7BC1-4695-9AFA-51ABA559DB18}"/>
    <dgm:cxn modelId="{83DE0B9E-DAFB-457E-AB09-3AE07BA4DBD5}" type="presOf" srcId="{10DA069C-1E8A-4EF8-A497-DF2A577A9D1A}" destId="{74CB284B-5BC2-4841-BB0C-B6493B09A8E4}"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5AB31B83-AF72-4EB5-B973-0EB482780051}" type="presOf" srcId="{10DA069C-1E8A-4EF8-A497-DF2A577A9D1A}" destId="{20210030-4E5B-451B-AEC6-1A5EA8F2E0D3}" srcOrd="0"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3E1D7228-CDAA-4EE3-9DD2-239F67E34843}" type="presOf" srcId="{72C51DD8-6F32-411B-8409-4FBC8266894F}" destId="{63F6AE9F-AE67-45A9-968A-1FDBD84CD328}"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ACB64B97-3540-425A-8517-0D7FF9A4D35C}" type="presOf" srcId="{33188134-5EBE-474F-98F4-2F6880B09E92}" destId="{7764CE79-B790-413C-9885-6243966FD676}" srcOrd="0" destOrd="0" presId="urn:microsoft.com/office/officeart/2005/8/layout/matrix1"/>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3" name="矩形 2"/>
          <p:cNvSpPr/>
          <p:nvPr/>
        </p:nvSpPr>
        <p:spPr>
          <a:xfrm>
            <a:off x="0" y="411510"/>
            <a:ext cx="9144000" cy="1944216"/>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a:t>
            </a:r>
            <a:r>
              <a:rPr lang="en-US" altLang="zh-CN" sz="4400" dirty="0" smtClean="0">
                <a:solidFill>
                  <a:schemeClr val="bg1"/>
                </a:solidFill>
              </a:rPr>
              <a:t>Integration Server</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a:bodyPr>
          <a:lstStyle/>
          <a:p>
            <a:r>
              <a:rPr lang="en-US" altLang="zh-CN" dirty="0" smtClean="0">
                <a:solidFill>
                  <a:schemeClr val="bg1"/>
                </a:solidFill>
              </a:rPr>
              <a:t>--- </a:t>
            </a:r>
            <a:r>
              <a:rPr lang="en-US" altLang="zh-CN" dirty="0" smtClean="0">
                <a:solidFill>
                  <a:schemeClr val="bg1"/>
                </a:solidFill>
              </a:rPr>
              <a:t>“NetSync” – a product of Omnex</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Customized 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7" name="圆角矩形 6"/>
          <p:cNvSpPr/>
          <p:nvPr/>
        </p:nvSpPr>
        <p:spPr>
          <a:xfrm>
            <a:off x="7020272" y="1363618"/>
            <a:ext cx="1556861"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7635563" y="1711140"/>
            <a:ext cx="401811"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10" name="矩形 9"/>
          <p:cNvSpPr/>
          <p:nvPr/>
        </p:nvSpPr>
        <p:spPr>
          <a:xfrm>
            <a:off x="8077555" y="1711140"/>
            <a:ext cx="401811"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Logs</a:t>
            </a:r>
            <a:endParaRPr lang="zh-CN" altLang="en-US" sz="800" dirty="0">
              <a:solidFill>
                <a:schemeClr val="tx1"/>
              </a:solidFill>
            </a:endParaRPr>
          </a:p>
        </p:txBody>
      </p:sp>
      <p:sp>
        <p:nvSpPr>
          <p:cNvPr id="12" name="矩形 11"/>
          <p:cNvSpPr/>
          <p:nvPr/>
        </p:nvSpPr>
        <p:spPr>
          <a:xfrm>
            <a:off x="8077555" y="1993309"/>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77555" y="2275478"/>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77555" y="255764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77555" y="2839816"/>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35563" y="2557647"/>
            <a:ext cx="401811"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0" name="矩形 19"/>
          <p:cNvSpPr/>
          <p:nvPr/>
        </p:nvSpPr>
        <p:spPr>
          <a:xfrm>
            <a:off x="8077555" y="312198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5624" y="1347614"/>
            <a:ext cx="1938104"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22" name="立方体 21"/>
          <p:cNvSpPr/>
          <p:nvPr/>
        </p:nvSpPr>
        <p:spPr>
          <a:xfrm>
            <a:off x="220799"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23" name="立方体 22"/>
          <p:cNvSpPr/>
          <p:nvPr/>
        </p:nvSpPr>
        <p:spPr>
          <a:xfrm>
            <a:off x="1214626"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24" name="立方体 23"/>
          <p:cNvSpPr/>
          <p:nvPr/>
        </p:nvSpPr>
        <p:spPr>
          <a:xfrm>
            <a:off x="220798"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25" name="立方体 24"/>
          <p:cNvSpPr/>
          <p:nvPr/>
        </p:nvSpPr>
        <p:spPr>
          <a:xfrm>
            <a:off x="224516"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grpSp>
        <p:nvGrpSpPr>
          <p:cNvPr id="26" name="组合 25"/>
          <p:cNvGrpSpPr/>
          <p:nvPr/>
        </p:nvGrpSpPr>
        <p:grpSpPr>
          <a:xfrm>
            <a:off x="2339752" y="1660949"/>
            <a:ext cx="4449216" cy="307777"/>
            <a:chOff x="2211016" y="1515050"/>
            <a:chExt cx="4449216" cy="307777"/>
          </a:xfrm>
        </p:grpSpPr>
        <p:grpSp>
          <p:nvGrpSpPr>
            <p:cNvPr id="27" name="组合 26"/>
            <p:cNvGrpSpPr/>
            <p:nvPr/>
          </p:nvGrpSpPr>
          <p:grpSpPr>
            <a:xfrm>
              <a:off x="2211016" y="1573163"/>
              <a:ext cx="4449216" cy="216024"/>
              <a:chOff x="2355032" y="1491630"/>
              <a:chExt cx="4449216" cy="216024"/>
            </a:xfrm>
          </p:grpSpPr>
          <p:cxnSp>
            <p:nvCxnSpPr>
              <p:cNvPr id="29" name="直接箭头连接符 28"/>
              <p:cNvCxnSpPr/>
              <p:nvPr/>
            </p:nvCxnSpPr>
            <p:spPr>
              <a:xfrm flipH="1">
                <a:off x="2355032" y="1707654"/>
                <a:ext cx="4377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8" name="文本框 27"/>
            <p:cNvSpPr txBox="1"/>
            <p:nvPr/>
          </p:nvSpPr>
          <p:spPr>
            <a:xfrm>
              <a:off x="2601888" y="1515050"/>
              <a:ext cx="3313792" cy="307777"/>
            </a:xfrm>
            <a:prstGeom prst="rect">
              <a:avLst/>
            </a:prstGeom>
            <a:noFill/>
          </p:spPr>
          <p:txBody>
            <a:bodyPr wrap="none" rtlCol="0">
              <a:spAutoFit/>
            </a:bodyPr>
            <a:lstStyle/>
            <a:p>
              <a:r>
                <a:rPr lang="en-US" altLang="zh-CN" sz="1400" dirty="0" smtClean="0"/>
                <a:t>Master Data Initial Post (Web Service Call)</a:t>
              </a:r>
              <a:endParaRPr lang="zh-CN" altLang="en-US" sz="1400" dirty="0"/>
            </a:p>
          </p:txBody>
        </p:sp>
      </p:grpSp>
      <p:sp>
        <p:nvSpPr>
          <p:cNvPr id="32" name="立方体 31"/>
          <p:cNvSpPr/>
          <p:nvPr/>
        </p:nvSpPr>
        <p:spPr>
          <a:xfrm>
            <a:off x="1218790" y="1714325"/>
            <a:ext cx="820168" cy="1101168"/>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a:t>
            </a:r>
            <a:endParaRPr lang="zh-CN" altLang="en-US" sz="900" dirty="0"/>
          </a:p>
        </p:txBody>
      </p:sp>
      <p:grpSp>
        <p:nvGrpSpPr>
          <p:cNvPr id="33" name="组合 32"/>
          <p:cNvGrpSpPr/>
          <p:nvPr/>
        </p:nvGrpSpPr>
        <p:grpSpPr>
          <a:xfrm>
            <a:off x="2339752" y="2181765"/>
            <a:ext cx="4449216" cy="307777"/>
            <a:chOff x="2211016" y="2018293"/>
            <a:chExt cx="4449216" cy="307777"/>
          </a:xfrm>
        </p:grpSpPr>
        <p:grpSp>
          <p:nvGrpSpPr>
            <p:cNvPr id="34" name="组合 33"/>
            <p:cNvGrpSpPr/>
            <p:nvPr/>
          </p:nvGrpSpPr>
          <p:grpSpPr>
            <a:xfrm>
              <a:off x="2211016" y="2075159"/>
              <a:ext cx="4449216" cy="216024"/>
              <a:chOff x="2363788" y="1948766"/>
              <a:chExt cx="4449216" cy="216024"/>
            </a:xfrm>
            <a:solidFill>
              <a:schemeClr val="accent1">
                <a:lumMod val="60000"/>
                <a:lumOff val="40000"/>
              </a:schemeClr>
            </a:solidFill>
          </p:grpSpPr>
          <p:cxnSp>
            <p:nvCxnSpPr>
              <p:cNvPr id="36" name="直接箭头连接符 35"/>
              <p:cNvCxnSpPr/>
              <p:nvPr/>
            </p:nvCxnSpPr>
            <p:spPr>
              <a:xfrm flipH="1">
                <a:off x="2363788" y="2164790"/>
                <a:ext cx="4377208"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35" name="文本框 34"/>
            <p:cNvSpPr txBox="1"/>
            <p:nvPr/>
          </p:nvSpPr>
          <p:spPr>
            <a:xfrm>
              <a:off x="2602955" y="2018293"/>
              <a:ext cx="3275320" cy="307777"/>
            </a:xfrm>
            <a:prstGeom prst="rect">
              <a:avLst/>
            </a:prstGeom>
            <a:noFill/>
          </p:spPr>
          <p:txBody>
            <a:bodyPr wrap="none" rtlCol="0">
              <a:spAutoFit/>
            </a:bodyPr>
            <a:lstStyle/>
            <a:p>
              <a:r>
                <a:rPr lang="en-US" altLang="zh-CN" sz="1400" dirty="0" smtClean="0"/>
                <a:t>Master Data Delta Post (Web Service Call)</a:t>
              </a:r>
              <a:endParaRPr lang="zh-CN" altLang="en-US" sz="1400" dirty="0"/>
            </a:p>
          </p:txBody>
        </p:sp>
      </p:grpSp>
      <p:grpSp>
        <p:nvGrpSpPr>
          <p:cNvPr id="38" name="组合 37"/>
          <p:cNvGrpSpPr/>
          <p:nvPr/>
        </p:nvGrpSpPr>
        <p:grpSpPr>
          <a:xfrm>
            <a:off x="2339752" y="2696021"/>
            <a:ext cx="4449216" cy="307777"/>
            <a:chOff x="2211016" y="2532549"/>
            <a:chExt cx="4449216" cy="307777"/>
          </a:xfrm>
        </p:grpSpPr>
        <p:grpSp>
          <p:nvGrpSpPr>
            <p:cNvPr id="39" name="组合 38"/>
            <p:cNvGrpSpPr/>
            <p:nvPr/>
          </p:nvGrpSpPr>
          <p:grpSpPr>
            <a:xfrm>
              <a:off x="2211016" y="2578782"/>
              <a:ext cx="4449216" cy="216024"/>
              <a:chOff x="2363788" y="1948766"/>
              <a:chExt cx="4449216" cy="216024"/>
            </a:xfrm>
            <a:solidFill>
              <a:srgbClr val="00B0F0"/>
            </a:solidFill>
          </p:grpSpPr>
          <p:cxnSp>
            <p:nvCxnSpPr>
              <p:cNvPr id="41" name="直接箭头连接符 40"/>
              <p:cNvCxnSpPr/>
              <p:nvPr/>
            </p:nvCxnSpPr>
            <p:spPr>
              <a:xfrm flipH="1">
                <a:off x="2363788" y="2164790"/>
                <a:ext cx="4377208"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40" name="文本框 39"/>
            <p:cNvSpPr txBox="1"/>
            <p:nvPr/>
          </p:nvSpPr>
          <p:spPr>
            <a:xfrm>
              <a:off x="2592322" y="2532549"/>
              <a:ext cx="3312317" cy="307777"/>
            </a:xfrm>
            <a:prstGeom prst="rect">
              <a:avLst/>
            </a:prstGeom>
            <a:noFill/>
          </p:spPr>
          <p:txBody>
            <a:bodyPr wrap="none" rtlCol="0">
              <a:spAutoFit/>
            </a:bodyPr>
            <a:lstStyle/>
            <a:p>
              <a:r>
                <a:rPr lang="en-US" altLang="zh-CN" sz="1400" smtClean="0"/>
                <a:t>Transactional </a:t>
              </a:r>
              <a:r>
                <a:rPr lang="en-US" altLang="zh-CN" sz="1400" dirty="0" smtClean="0"/>
                <a:t>Data Post (Web Service Call)</a:t>
              </a:r>
              <a:endParaRPr lang="zh-CN" altLang="en-US" sz="1400" dirty="0"/>
            </a:p>
          </p:txBody>
        </p:sp>
      </p:grpSp>
      <p:sp>
        <p:nvSpPr>
          <p:cNvPr id="45" name="矩形 44"/>
          <p:cNvSpPr/>
          <p:nvPr/>
        </p:nvSpPr>
        <p:spPr>
          <a:xfrm>
            <a:off x="7108899" y="1711137"/>
            <a:ext cx="486483" cy="162687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rPr>
              <a:t>Interface to Omnex Products</a:t>
            </a:r>
            <a:endParaRPr lang="zh-CN" altLang="en-US" sz="1400" dirty="0">
              <a:solidFill>
                <a:schemeClr val="tx1"/>
              </a:solidFill>
            </a:endParaRPr>
          </a:p>
        </p:txBody>
      </p:sp>
      <p:sp>
        <p:nvSpPr>
          <p:cNvPr id="46" name="五边形 45"/>
          <p:cNvSpPr/>
          <p:nvPr/>
        </p:nvSpPr>
        <p:spPr>
          <a:xfrm rot="16200000">
            <a:off x="3834639" y="1127102"/>
            <a:ext cx="1331768"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Front Server connect with Omenx products via Web services.</a:t>
            </a:r>
          </a:p>
          <a:p>
            <a:pPr marL="342900" indent="-342900">
              <a:buAutoNum type="arabicPeriod"/>
            </a:pPr>
            <a:r>
              <a:rPr lang="en-US" altLang="zh-CN" sz="1200" dirty="0" smtClean="0">
                <a:solidFill>
                  <a:schemeClr val="tx1"/>
                </a:solidFill>
              </a:rPr>
              <a:t>Security control, data cache and logs management are built in integration server.</a:t>
            </a:r>
          </a:p>
          <a:p>
            <a:pPr marL="342900" indent="-342900">
              <a:buAutoNum type="arabicPeriod"/>
            </a:pPr>
            <a:r>
              <a:rPr lang="en-US" altLang="zh-CN" sz="1200" dirty="0" smtClean="0">
                <a:solidFill>
                  <a:schemeClr val="tx1"/>
                </a:solidFill>
              </a:rPr>
              <a:t>Interfaces are predefined and standardized in front server to handle the interaction between front server and all Omnex products.</a:t>
            </a:r>
            <a:endParaRPr lang="zh-CN" altLang="en-US" sz="1200" dirty="0">
              <a:solidFill>
                <a:schemeClr val="tx1"/>
              </a:solidFill>
            </a:endParaRPr>
          </a:p>
        </p:txBody>
      </p:sp>
      <p:sp>
        <p:nvSpPr>
          <p:cNvPr id="43" name="圆角矩形 42"/>
          <p:cNvSpPr/>
          <p:nvPr/>
        </p:nvSpPr>
        <p:spPr>
          <a:xfrm>
            <a:off x="2667311" y="1000207"/>
            <a:ext cx="3763657" cy="360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Interact with Frontend systems</a:t>
            </a:r>
            <a:endParaRPr lang="zh-CN" altLang="en-US" dirty="0"/>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矩形 79"/>
          <p:cNvSpPr/>
          <p:nvPr/>
        </p:nvSpPr>
        <p:spPr>
          <a:xfrm>
            <a:off x="6297229" y="1144962"/>
            <a:ext cx="1990524" cy="1777232"/>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6301504" y="2922194"/>
            <a:ext cx="1981000" cy="1818883"/>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23528" y="1143431"/>
            <a:ext cx="5976664" cy="3600400"/>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System Integration </a:t>
            </a:r>
            <a:r>
              <a:rPr lang="en-US" altLang="zh-CN" dirty="0" smtClean="0"/>
              <a:t>Design – </a:t>
            </a:r>
            <a:r>
              <a:rPr lang="en-US" altLang="zh-CN" sz="2000" b="0" dirty="0" smtClean="0"/>
              <a:t>Omenx Product Standard Open API</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grpSp>
        <p:nvGrpSpPr>
          <p:cNvPr id="74" name="组合 73"/>
          <p:cNvGrpSpPr/>
          <p:nvPr/>
        </p:nvGrpSpPr>
        <p:grpSpPr>
          <a:xfrm>
            <a:off x="467544" y="1203598"/>
            <a:ext cx="7560840" cy="3423195"/>
            <a:chOff x="607454" y="948755"/>
            <a:chExt cx="8018808" cy="3966043"/>
          </a:xfrm>
        </p:grpSpPr>
        <p:sp>
          <p:nvSpPr>
            <p:cNvPr id="7" name="矩形 6"/>
            <p:cNvSpPr/>
            <p:nvPr/>
          </p:nvSpPr>
          <p:spPr>
            <a:xfrm>
              <a:off x="607454" y="1347614"/>
              <a:ext cx="3191212" cy="324036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立方体 7"/>
            <p:cNvSpPr/>
            <p:nvPr/>
          </p:nvSpPr>
          <p:spPr>
            <a:xfrm>
              <a:off x="671601"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9" name="立方体 8"/>
            <p:cNvSpPr/>
            <p:nvPr/>
          </p:nvSpPr>
          <p:spPr>
            <a:xfrm>
              <a:off x="1665428"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0" name="立方体 9"/>
            <p:cNvSpPr/>
            <p:nvPr/>
          </p:nvSpPr>
          <p:spPr>
            <a:xfrm>
              <a:off x="671600"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11" name="立方体 10"/>
            <p:cNvSpPr/>
            <p:nvPr/>
          </p:nvSpPr>
          <p:spPr>
            <a:xfrm>
              <a:off x="675318"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sp>
          <p:nvSpPr>
            <p:cNvPr id="12" name="立方体 11"/>
            <p:cNvSpPr/>
            <p:nvPr/>
          </p:nvSpPr>
          <p:spPr>
            <a:xfrm>
              <a:off x="2718546" y="1686244"/>
              <a:ext cx="936104" cy="2829722"/>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 (Standard API)</a:t>
              </a:r>
              <a:endParaRPr lang="zh-CN" altLang="en-US" sz="900" dirty="0"/>
            </a:p>
          </p:txBody>
        </p:sp>
        <p:sp>
          <p:nvSpPr>
            <p:cNvPr id="13" name="立方体 12"/>
            <p:cNvSpPr/>
            <p:nvPr/>
          </p:nvSpPr>
          <p:spPr>
            <a:xfrm>
              <a:off x="1665427" y="1714325"/>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DOC</a:t>
              </a:r>
              <a:endParaRPr lang="zh-CN" altLang="en-US" sz="900" dirty="0"/>
            </a:p>
          </p:txBody>
        </p:sp>
        <p:sp>
          <p:nvSpPr>
            <p:cNvPr id="14" name="立方体 13"/>
            <p:cNvSpPr/>
            <p:nvPr/>
          </p:nvSpPr>
          <p:spPr>
            <a:xfrm>
              <a:off x="1665428" y="2303762"/>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MSA</a:t>
              </a:r>
              <a:endParaRPr lang="zh-CN" altLang="en-US" sz="900" dirty="0"/>
            </a:p>
          </p:txBody>
        </p:sp>
        <p:sp>
          <p:nvSpPr>
            <p:cNvPr id="3" name="流程图: 磁盘 2"/>
            <p:cNvSpPr/>
            <p:nvPr/>
          </p:nvSpPr>
          <p:spPr>
            <a:xfrm>
              <a:off x="678842" y="3547037"/>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Supplier Data Model</a:t>
              </a:r>
              <a:endParaRPr lang="zh-CN" altLang="en-US" sz="900" dirty="0"/>
            </a:p>
          </p:txBody>
        </p:sp>
        <p:sp>
          <p:nvSpPr>
            <p:cNvPr id="15" name="流程图: 磁盘 14"/>
            <p:cNvSpPr/>
            <p:nvPr/>
          </p:nvSpPr>
          <p:spPr>
            <a:xfrm>
              <a:off x="1685650" y="3545593"/>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Parts Data Model</a:t>
              </a:r>
              <a:endParaRPr lang="zh-CN" altLang="en-US" sz="900" dirty="0"/>
            </a:p>
          </p:txBody>
        </p:sp>
        <p:sp>
          <p:nvSpPr>
            <p:cNvPr id="16" name="流程图: 磁盘 15"/>
            <p:cNvSpPr/>
            <p:nvPr/>
          </p:nvSpPr>
          <p:spPr>
            <a:xfrm>
              <a:off x="1162712" y="4075204"/>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 Data Model</a:t>
              </a:r>
              <a:endParaRPr lang="zh-CN" altLang="en-US" sz="900" dirty="0"/>
            </a:p>
          </p:txBody>
        </p:sp>
        <p:grpSp>
          <p:nvGrpSpPr>
            <p:cNvPr id="43" name="组合 42"/>
            <p:cNvGrpSpPr/>
            <p:nvPr/>
          </p:nvGrpSpPr>
          <p:grpSpPr>
            <a:xfrm>
              <a:off x="4221641" y="2430007"/>
              <a:ext cx="1477914" cy="1164618"/>
              <a:chOff x="3970185" y="2839565"/>
              <a:chExt cx="1800202" cy="1287314"/>
            </a:xfrm>
          </p:grpSpPr>
          <p:grpSp>
            <p:nvGrpSpPr>
              <p:cNvPr id="33" name="组合 32"/>
              <p:cNvGrpSpPr/>
              <p:nvPr/>
            </p:nvGrpSpPr>
            <p:grpSpPr>
              <a:xfrm>
                <a:off x="3970458" y="2839565"/>
                <a:ext cx="1799929" cy="1287314"/>
                <a:chOff x="6087076" y="2657379"/>
                <a:chExt cx="1525230" cy="1287314"/>
              </a:xfrm>
            </p:grpSpPr>
            <p:grpSp>
              <p:nvGrpSpPr>
                <p:cNvPr id="34" name="组合 33"/>
                <p:cNvGrpSpPr/>
                <p:nvPr/>
              </p:nvGrpSpPr>
              <p:grpSpPr>
                <a:xfrm>
                  <a:off x="6087076" y="2657379"/>
                  <a:ext cx="1524000" cy="1287314"/>
                  <a:chOff x="2476500" y="1521427"/>
                  <a:chExt cx="1054100" cy="1189817"/>
                </a:xfrm>
              </p:grpSpPr>
              <p:grpSp>
                <p:nvGrpSpPr>
                  <p:cNvPr id="37" name="组合 36"/>
                  <p:cNvGrpSpPr/>
                  <p:nvPr/>
                </p:nvGrpSpPr>
                <p:grpSpPr>
                  <a:xfrm>
                    <a:off x="2476500" y="1521427"/>
                    <a:ext cx="1054100" cy="1189817"/>
                    <a:chOff x="2971800" y="2258027"/>
                    <a:chExt cx="1803400" cy="1189817"/>
                  </a:xfrm>
                </p:grpSpPr>
                <p:sp>
                  <p:nvSpPr>
                    <p:cNvPr id="39" name="矩形 38"/>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0" name="矩形 39"/>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Parts</a:t>
                      </a:r>
                      <a:endParaRPr lang="zh-CN" altLang="en-US" sz="1000" dirty="0"/>
                    </a:p>
                  </p:txBody>
                </p:sp>
              </p:grpSp>
              <p:sp>
                <p:nvSpPr>
                  <p:cNvPr id="38" name="矩形 37"/>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Part_ID</a:t>
                    </a:r>
                    <a:r>
                      <a:rPr lang="en-US" altLang="zh-CN" sz="1100" dirty="0" smtClean="0">
                        <a:solidFill>
                          <a:schemeClr val="tx1"/>
                        </a:solidFill>
                      </a:rPr>
                      <a:t>  (PK)</a:t>
                    </a:r>
                    <a:endParaRPr lang="zh-CN" altLang="en-US" sz="1100" dirty="0">
                      <a:solidFill>
                        <a:schemeClr val="tx1"/>
                      </a:solidFill>
                    </a:endParaRPr>
                  </a:p>
                </p:txBody>
              </p:sp>
            </p:grpSp>
            <p:sp>
              <p:nvSpPr>
                <p:cNvPr id="35" name="矩形 34"/>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Part_Name</a:t>
                  </a:r>
                  <a:endParaRPr lang="zh-CN" altLang="en-US" sz="1100" dirty="0">
                    <a:solidFill>
                      <a:schemeClr val="tx1"/>
                    </a:solidFill>
                  </a:endParaRPr>
                </a:p>
              </p:txBody>
            </p:sp>
            <p:sp>
              <p:nvSpPr>
                <p:cNvPr id="36" name="矩形 35"/>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Part_des</a:t>
                  </a:r>
                  <a:endParaRPr lang="zh-CN" altLang="en-US" sz="1100" dirty="0">
                    <a:solidFill>
                      <a:schemeClr val="tx1"/>
                    </a:solidFill>
                  </a:endParaRPr>
                </a:p>
              </p:txBody>
            </p:sp>
          </p:grpSp>
          <p:sp>
            <p:nvSpPr>
              <p:cNvPr id="41" name="矩形 40"/>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4" name="组合 43"/>
            <p:cNvGrpSpPr/>
            <p:nvPr/>
          </p:nvGrpSpPr>
          <p:grpSpPr>
            <a:xfrm>
              <a:off x="4217964" y="957114"/>
              <a:ext cx="1482787" cy="1225915"/>
              <a:chOff x="3970458" y="1254329"/>
              <a:chExt cx="1799929" cy="1287314"/>
            </a:xfrm>
          </p:grpSpPr>
          <p:grpSp>
            <p:nvGrpSpPr>
              <p:cNvPr id="17" name="组合 16"/>
              <p:cNvGrpSpPr/>
              <p:nvPr/>
            </p:nvGrpSpPr>
            <p:grpSpPr>
              <a:xfrm>
                <a:off x="3970458" y="1254329"/>
                <a:ext cx="1799929" cy="1287314"/>
                <a:chOff x="6087076" y="2657379"/>
                <a:chExt cx="1525230" cy="1287314"/>
              </a:xfrm>
            </p:grpSpPr>
            <p:grpSp>
              <p:nvGrpSpPr>
                <p:cNvPr id="18" name="组合 17"/>
                <p:cNvGrpSpPr/>
                <p:nvPr/>
              </p:nvGrpSpPr>
              <p:grpSpPr>
                <a:xfrm>
                  <a:off x="6087076" y="2657379"/>
                  <a:ext cx="1524000" cy="1287314"/>
                  <a:chOff x="2476500" y="1521427"/>
                  <a:chExt cx="1054100" cy="1189817"/>
                </a:xfrm>
              </p:grpSpPr>
              <p:grpSp>
                <p:nvGrpSpPr>
                  <p:cNvPr id="29" name="组合 28"/>
                  <p:cNvGrpSpPr/>
                  <p:nvPr/>
                </p:nvGrpSpPr>
                <p:grpSpPr>
                  <a:xfrm>
                    <a:off x="2476500" y="1521427"/>
                    <a:ext cx="1054100" cy="1189817"/>
                    <a:chOff x="2971800" y="2258027"/>
                    <a:chExt cx="1803400" cy="1189817"/>
                  </a:xfrm>
                </p:grpSpPr>
                <p:sp>
                  <p:nvSpPr>
                    <p:cNvPr id="31" name="矩形 30"/>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2" name="矩形 31"/>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Supplier</a:t>
                      </a:r>
                      <a:endParaRPr lang="zh-CN" altLang="en-US" sz="1000" dirty="0"/>
                    </a:p>
                  </p:txBody>
                </p:sp>
              </p:grpSp>
              <p:sp>
                <p:nvSpPr>
                  <p:cNvPr id="30" name="矩形 29"/>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Supplier_ID</a:t>
                    </a:r>
                    <a:r>
                      <a:rPr lang="en-US" altLang="zh-CN" sz="1100" dirty="0" smtClean="0">
                        <a:solidFill>
                          <a:schemeClr val="tx1"/>
                        </a:solidFill>
                      </a:rPr>
                      <a:t>  (PK)</a:t>
                    </a:r>
                    <a:endParaRPr lang="zh-CN" altLang="en-US" sz="1100" dirty="0">
                      <a:solidFill>
                        <a:schemeClr val="tx1"/>
                      </a:solidFill>
                    </a:endParaRPr>
                  </a:p>
                </p:txBody>
              </p:sp>
            </p:grpSp>
            <p:sp>
              <p:nvSpPr>
                <p:cNvPr id="19" name="矩形 1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Supplier_Name</a:t>
                  </a:r>
                  <a:endParaRPr lang="zh-CN" altLang="en-US" sz="1100" dirty="0">
                    <a:solidFill>
                      <a:schemeClr val="tx1"/>
                    </a:solidFill>
                  </a:endParaRPr>
                </a:p>
              </p:txBody>
            </p:sp>
            <p:sp>
              <p:nvSpPr>
                <p:cNvPr id="28" name="矩形 27"/>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Supplier_Address</a:t>
                  </a:r>
                  <a:endParaRPr lang="zh-CN" altLang="en-US" sz="1100" dirty="0">
                    <a:solidFill>
                      <a:schemeClr val="tx1"/>
                    </a:solidFill>
                  </a:endParaRPr>
                </a:p>
              </p:txBody>
            </p:sp>
          </p:grpSp>
          <p:sp>
            <p:nvSpPr>
              <p:cNvPr id="42" name="矩形 41"/>
              <p:cNvSpPr/>
              <p:nvPr/>
            </p:nvSpPr>
            <p:spPr>
              <a:xfrm>
                <a:off x="3971898" y="2144507"/>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5" name="组合 44"/>
            <p:cNvGrpSpPr/>
            <p:nvPr/>
          </p:nvGrpSpPr>
          <p:grpSpPr>
            <a:xfrm>
              <a:off x="4241544" y="3774051"/>
              <a:ext cx="1456595" cy="1140747"/>
              <a:chOff x="3970185" y="2839565"/>
              <a:chExt cx="1800202" cy="1287314"/>
            </a:xfrm>
          </p:grpSpPr>
          <p:grpSp>
            <p:nvGrpSpPr>
              <p:cNvPr id="46" name="组合 45"/>
              <p:cNvGrpSpPr/>
              <p:nvPr/>
            </p:nvGrpSpPr>
            <p:grpSpPr>
              <a:xfrm>
                <a:off x="3970458" y="2839565"/>
                <a:ext cx="1799929" cy="1287314"/>
                <a:chOff x="6087076" y="2657379"/>
                <a:chExt cx="1525230" cy="1287314"/>
              </a:xfrm>
            </p:grpSpPr>
            <p:grpSp>
              <p:nvGrpSpPr>
                <p:cNvPr id="48" name="组合 47"/>
                <p:cNvGrpSpPr/>
                <p:nvPr/>
              </p:nvGrpSpPr>
              <p:grpSpPr>
                <a:xfrm>
                  <a:off x="6087076" y="2657379"/>
                  <a:ext cx="1524000" cy="1287314"/>
                  <a:chOff x="2476500" y="1521427"/>
                  <a:chExt cx="1054100" cy="1189817"/>
                </a:xfrm>
              </p:grpSpPr>
              <p:grpSp>
                <p:nvGrpSpPr>
                  <p:cNvPr id="51" name="组合 50"/>
                  <p:cNvGrpSpPr/>
                  <p:nvPr/>
                </p:nvGrpSpPr>
                <p:grpSpPr>
                  <a:xfrm>
                    <a:off x="2476500" y="1521427"/>
                    <a:ext cx="1054100" cy="1189817"/>
                    <a:chOff x="2971800" y="2258027"/>
                    <a:chExt cx="1803400" cy="1189817"/>
                  </a:xfrm>
                </p:grpSpPr>
                <p:sp>
                  <p:nvSpPr>
                    <p:cNvPr id="53" name="矩形 52"/>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54" name="矩形 53"/>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Other</a:t>
                      </a:r>
                      <a:endParaRPr lang="zh-CN" altLang="en-US" sz="1000" dirty="0"/>
                    </a:p>
                  </p:txBody>
                </p:sp>
              </p:grpSp>
              <p:sp>
                <p:nvSpPr>
                  <p:cNvPr id="52" name="矩形 51"/>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r>
                      <a:rPr lang="en-US" altLang="zh-CN" sz="1100" dirty="0" smtClean="0">
                        <a:solidFill>
                          <a:schemeClr val="tx1"/>
                        </a:solidFill>
                      </a:rPr>
                      <a:t>  (PK)</a:t>
                    </a:r>
                    <a:endParaRPr lang="zh-CN" altLang="en-US" sz="1100" dirty="0">
                      <a:solidFill>
                        <a:schemeClr val="tx1"/>
                      </a:solidFill>
                    </a:endParaRPr>
                  </a:p>
                </p:txBody>
              </p:sp>
            </p:grpSp>
            <p:sp>
              <p:nvSpPr>
                <p:cNvPr id="49" name="矩形 4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sp>
              <p:nvSpPr>
                <p:cNvPr id="50" name="矩形 49"/>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grpSp>
          <p:sp>
            <p:nvSpPr>
              <p:cNvPr id="47" name="矩形 46"/>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cxnSp>
          <p:nvCxnSpPr>
            <p:cNvPr id="56" name="直接箭头连接符 55"/>
            <p:cNvCxnSpPr>
              <a:endCxn id="32" idx="1"/>
            </p:cNvCxnSpPr>
            <p:nvPr/>
          </p:nvCxnSpPr>
          <p:spPr>
            <a:xfrm flipV="1">
              <a:off x="3653458" y="1076208"/>
              <a:ext cx="564506" cy="6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0" idx="1"/>
            </p:cNvCxnSpPr>
            <p:nvPr/>
          </p:nvCxnSpPr>
          <p:spPr>
            <a:xfrm flipV="1">
              <a:off x="3654650" y="2543146"/>
              <a:ext cx="567215" cy="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4" idx="1"/>
            </p:cNvCxnSpPr>
            <p:nvPr/>
          </p:nvCxnSpPr>
          <p:spPr>
            <a:xfrm>
              <a:off x="3654650" y="3868815"/>
              <a:ext cx="587115" cy="1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五边形 63"/>
            <p:cNvSpPr/>
            <p:nvPr/>
          </p:nvSpPr>
          <p:spPr>
            <a:xfrm>
              <a:off x="5933509" y="948755"/>
              <a:ext cx="720080" cy="3957684"/>
            </a:xfrm>
            <a:prstGeom prst="homePlat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eaVert"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Standardized Data Model API</a:t>
              </a:r>
              <a:endParaRPr lang="zh-CN" altLang="en-US" dirty="0"/>
            </a:p>
          </p:txBody>
        </p:sp>
        <p:sp>
          <p:nvSpPr>
            <p:cNvPr id="66" name="圆角矩形 65"/>
            <p:cNvSpPr/>
            <p:nvPr/>
          </p:nvSpPr>
          <p:spPr>
            <a:xfrm>
              <a:off x="6986320" y="1556210"/>
              <a:ext cx="1639942" cy="895428"/>
            </a:xfrm>
            <a:prstGeom prst="roundRect">
              <a:avLst/>
            </a:prstGeom>
            <a:solidFill>
              <a:srgbClr val="F07F09"/>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SAP Integration Tool</a:t>
              </a:r>
              <a:endParaRPr lang="zh-CN" altLang="en-US" dirty="0"/>
            </a:p>
          </p:txBody>
        </p:sp>
        <p:sp>
          <p:nvSpPr>
            <p:cNvPr id="67" name="圆角矩形 66"/>
            <p:cNvSpPr/>
            <p:nvPr/>
          </p:nvSpPr>
          <p:spPr>
            <a:xfrm>
              <a:off x="7040136" y="3524602"/>
              <a:ext cx="1586126" cy="895428"/>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Omenx Integration Tool</a:t>
              </a:r>
              <a:endParaRPr lang="zh-CN" altLang="en-US" dirty="0"/>
            </a:p>
          </p:txBody>
        </p:sp>
      </p:grpSp>
      <p:sp>
        <p:nvSpPr>
          <p:cNvPr id="81" name="单圆角矩形 80"/>
          <p:cNvSpPr/>
          <p:nvPr/>
        </p:nvSpPr>
        <p:spPr>
          <a:xfrm rot="19598212">
            <a:off x="7854959" y="1241466"/>
            <a:ext cx="1222248" cy="414302"/>
          </a:xfrm>
          <a:prstGeom prst="snip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050" dirty="0" smtClean="0"/>
              <a:t>Omenx Standard + SAP </a:t>
            </a:r>
            <a:endParaRPr lang="zh-CN" altLang="en-US" sz="1050" dirty="0"/>
          </a:p>
        </p:txBody>
      </p:sp>
      <p:sp>
        <p:nvSpPr>
          <p:cNvPr id="82" name="单圆角矩形 81"/>
          <p:cNvSpPr/>
          <p:nvPr/>
        </p:nvSpPr>
        <p:spPr>
          <a:xfrm rot="19598212">
            <a:off x="7866234" y="3268307"/>
            <a:ext cx="1222248" cy="414302"/>
          </a:xfrm>
          <a:prstGeom prst="snip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050" dirty="0" smtClean="0"/>
              <a:t>Omenx E2E Standard </a:t>
            </a:r>
            <a:endParaRPr lang="zh-CN" altLang="en-US" sz="1050" dirty="0"/>
          </a:p>
        </p:txBody>
      </p:sp>
    </p:spTree>
    <p:extLst>
      <p:ext uri="{BB962C8B-B14F-4D97-AF65-F5344CB8AC3E}">
        <p14:creationId xmlns:p14="http://schemas.microsoft.com/office/powerpoint/2010/main" val="1571383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arn(inVertical)">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7053" y="2429832"/>
            <a:ext cx="8525394" cy="360040"/>
          </a:xfrm>
          <a:prstGeom prst="rect">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a:t>
            </a:r>
            <a:r>
              <a:rPr lang="en-US" altLang="zh-CN" dirty="0" smtClean="0"/>
              <a:t>Integration Landscape</a:t>
            </a:r>
          </a:p>
          <a:p>
            <a:r>
              <a:rPr lang="en-US" altLang="zh-CN" dirty="0" smtClean="0"/>
              <a:t>System Integration </a:t>
            </a:r>
            <a:r>
              <a:rPr lang="en-US" altLang="zh-CN" dirty="0" smtClean="0"/>
              <a:t>Design</a:t>
            </a:r>
          </a:p>
          <a:p>
            <a:r>
              <a:rPr lang="en-US" altLang="zh-CN" dirty="0" smtClean="0"/>
              <a:t>Functional Structure of “NetSync”</a:t>
            </a:r>
          </a:p>
          <a:p>
            <a:r>
              <a:rPr lang="en-US" altLang="zh-CN" dirty="0" smtClean="0"/>
              <a:t>SOW of “NetSync”</a:t>
            </a:r>
          </a:p>
          <a:p>
            <a:r>
              <a:rPr lang="en-US" altLang="zh-CN" dirty="0" smtClean="0"/>
              <a:t>Effort Estimation</a:t>
            </a:r>
          </a:p>
          <a:p>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1941093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Functional Structure of “NetSync”</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grpSp>
        <p:nvGrpSpPr>
          <p:cNvPr id="23" name="组合 22"/>
          <p:cNvGrpSpPr/>
          <p:nvPr/>
        </p:nvGrpSpPr>
        <p:grpSpPr>
          <a:xfrm>
            <a:off x="611560" y="1419622"/>
            <a:ext cx="7886324" cy="3312368"/>
            <a:chOff x="502100" y="1203598"/>
            <a:chExt cx="7886324" cy="3312368"/>
          </a:xfrm>
        </p:grpSpPr>
        <p:sp>
          <p:nvSpPr>
            <p:cNvPr id="6" name="圆角矩形 5"/>
            <p:cNvSpPr/>
            <p:nvPr/>
          </p:nvSpPr>
          <p:spPr>
            <a:xfrm>
              <a:off x="502100" y="1203598"/>
              <a:ext cx="7886324" cy="3312368"/>
            </a:xfrm>
            <a:prstGeom prst="roundRect">
              <a:avLst>
                <a:gd name="adj" fmla="val 250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矩形 6"/>
            <p:cNvSpPr/>
            <p:nvPr/>
          </p:nvSpPr>
          <p:spPr>
            <a:xfrm>
              <a:off x="899592" y="1563638"/>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Task Management</a:t>
              </a:r>
              <a:endParaRPr lang="zh-CN" altLang="en-US" sz="1400" dirty="0">
                <a:solidFill>
                  <a:schemeClr val="bg1">
                    <a:lumMod val="95000"/>
                  </a:schemeClr>
                </a:solidFill>
              </a:endParaRPr>
            </a:p>
          </p:txBody>
        </p:sp>
        <p:sp>
          <p:nvSpPr>
            <p:cNvPr id="8" name="矩形 7"/>
            <p:cNvSpPr/>
            <p:nvPr/>
          </p:nvSpPr>
          <p:spPr>
            <a:xfrm>
              <a:off x="899592" y="229725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User Management</a:t>
              </a:r>
              <a:endParaRPr lang="zh-CN" altLang="en-US" sz="1400" dirty="0">
                <a:solidFill>
                  <a:schemeClr val="bg1">
                    <a:lumMod val="95000"/>
                  </a:schemeClr>
                </a:solidFill>
              </a:endParaRPr>
            </a:p>
          </p:txBody>
        </p:sp>
        <p:sp>
          <p:nvSpPr>
            <p:cNvPr id="9" name="矩形 8"/>
            <p:cNvSpPr/>
            <p:nvPr/>
          </p:nvSpPr>
          <p:spPr>
            <a:xfrm>
              <a:off x="899592" y="301831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Group Management</a:t>
              </a:r>
              <a:endParaRPr lang="zh-CN" altLang="en-US" sz="1400" dirty="0">
                <a:solidFill>
                  <a:schemeClr val="bg1">
                    <a:lumMod val="95000"/>
                  </a:schemeClr>
                </a:solidFill>
              </a:endParaRPr>
            </a:p>
          </p:txBody>
        </p:sp>
        <p:sp>
          <p:nvSpPr>
            <p:cNvPr id="10" name="矩形 9"/>
            <p:cNvSpPr/>
            <p:nvPr/>
          </p:nvSpPr>
          <p:spPr>
            <a:xfrm>
              <a:off x="899592" y="3765790"/>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Access Management</a:t>
              </a:r>
              <a:endParaRPr lang="zh-CN" altLang="en-US" sz="1400" dirty="0">
                <a:solidFill>
                  <a:schemeClr val="bg1">
                    <a:lumMod val="95000"/>
                  </a:schemeClr>
                </a:solidFill>
              </a:endParaRPr>
            </a:p>
          </p:txBody>
        </p:sp>
        <p:sp>
          <p:nvSpPr>
            <p:cNvPr id="11" name="矩形 10"/>
            <p:cNvSpPr/>
            <p:nvPr/>
          </p:nvSpPr>
          <p:spPr>
            <a:xfrm>
              <a:off x="2757874" y="1563638"/>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Queue Management</a:t>
              </a:r>
              <a:endParaRPr lang="zh-CN" altLang="en-US" sz="1400" dirty="0">
                <a:solidFill>
                  <a:schemeClr val="bg1">
                    <a:lumMod val="95000"/>
                  </a:schemeClr>
                </a:solidFill>
              </a:endParaRPr>
            </a:p>
          </p:txBody>
        </p:sp>
        <p:sp>
          <p:nvSpPr>
            <p:cNvPr id="12" name="矩形 11"/>
            <p:cNvSpPr/>
            <p:nvPr/>
          </p:nvSpPr>
          <p:spPr>
            <a:xfrm>
              <a:off x="2757874" y="229725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Cache Management</a:t>
              </a:r>
              <a:endParaRPr lang="zh-CN" altLang="en-US" sz="1400" dirty="0">
                <a:solidFill>
                  <a:schemeClr val="bg1">
                    <a:lumMod val="95000"/>
                  </a:schemeClr>
                </a:solidFill>
              </a:endParaRPr>
            </a:p>
          </p:txBody>
        </p:sp>
        <p:sp>
          <p:nvSpPr>
            <p:cNvPr id="13" name="矩形 12"/>
            <p:cNvSpPr/>
            <p:nvPr/>
          </p:nvSpPr>
          <p:spPr>
            <a:xfrm>
              <a:off x="2757874" y="301831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Connection Management</a:t>
              </a:r>
              <a:endParaRPr lang="zh-CN" altLang="en-US" sz="1400" dirty="0">
                <a:solidFill>
                  <a:schemeClr val="bg1">
                    <a:lumMod val="95000"/>
                  </a:schemeClr>
                </a:solidFill>
              </a:endParaRPr>
            </a:p>
          </p:txBody>
        </p:sp>
        <p:sp>
          <p:nvSpPr>
            <p:cNvPr id="14" name="矩形 13"/>
            <p:cNvSpPr/>
            <p:nvPr/>
          </p:nvSpPr>
          <p:spPr>
            <a:xfrm>
              <a:off x="2757874" y="3765790"/>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Business Model Management</a:t>
              </a:r>
              <a:endParaRPr lang="zh-CN" altLang="en-US" sz="1400" dirty="0">
                <a:solidFill>
                  <a:schemeClr val="bg1">
                    <a:lumMod val="95000"/>
                  </a:schemeClr>
                </a:solidFill>
              </a:endParaRPr>
            </a:p>
          </p:txBody>
        </p:sp>
        <p:sp>
          <p:nvSpPr>
            <p:cNvPr id="15" name="矩形 14"/>
            <p:cNvSpPr/>
            <p:nvPr/>
          </p:nvSpPr>
          <p:spPr>
            <a:xfrm>
              <a:off x="4616156" y="1563638"/>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Log Management</a:t>
              </a:r>
              <a:endParaRPr lang="zh-CN" altLang="en-US" sz="1400" dirty="0">
                <a:solidFill>
                  <a:schemeClr val="bg1">
                    <a:lumMod val="95000"/>
                  </a:schemeClr>
                </a:solidFill>
              </a:endParaRPr>
            </a:p>
          </p:txBody>
        </p:sp>
        <p:sp>
          <p:nvSpPr>
            <p:cNvPr id="16" name="矩形 15"/>
            <p:cNvSpPr/>
            <p:nvPr/>
          </p:nvSpPr>
          <p:spPr>
            <a:xfrm>
              <a:off x="4616156" y="229725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System Monitoring</a:t>
              </a:r>
              <a:endParaRPr lang="zh-CN" altLang="en-US" sz="1400" dirty="0">
                <a:solidFill>
                  <a:schemeClr val="bg1">
                    <a:lumMod val="95000"/>
                  </a:schemeClr>
                </a:solidFill>
              </a:endParaRPr>
            </a:p>
          </p:txBody>
        </p:sp>
        <p:sp>
          <p:nvSpPr>
            <p:cNvPr id="17" name="矩形 16"/>
            <p:cNvSpPr/>
            <p:nvPr/>
          </p:nvSpPr>
          <p:spPr>
            <a:xfrm>
              <a:off x="4616156" y="301831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Job Management</a:t>
              </a:r>
              <a:endParaRPr lang="zh-CN" altLang="en-US" sz="1400" dirty="0">
                <a:solidFill>
                  <a:schemeClr val="bg1">
                    <a:lumMod val="95000"/>
                  </a:schemeClr>
                </a:solidFill>
              </a:endParaRPr>
            </a:p>
          </p:txBody>
        </p:sp>
        <p:sp>
          <p:nvSpPr>
            <p:cNvPr id="18" name="矩形 17"/>
            <p:cNvSpPr/>
            <p:nvPr/>
          </p:nvSpPr>
          <p:spPr>
            <a:xfrm>
              <a:off x="4616156" y="3765790"/>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Security Control</a:t>
              </a:r>
              <a:endParaRPr lang="zh-CN" altLang="en-US" sz="1400" dirty="0">
                <a:solidFill>
                  <a:schemeClr val="bg1">
                    <a:lumMod val="95000"/>
                  </a:schemeClr>
                </a:solidFill>
              </a:endParaRPr>
            </a:p>
          </p:txBody>
        </p:sp>
        <p:sp>
          <p:nvSpPr>
            <p:cNvPr id="19" name="矩形 18"/>
            <p:cNvSpPr/>
            <p:nvPr/>
          </p:nvSpPr>
          <p:spPr>
            <a:xfrm>
              <a:off x="6474438" y="1563638"/>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Report</a:t>
              </a:r>
              <a:endParaRPr lang="zh-CN" altLang="en-US" sz="1400" dirty="0">
                <a:solidFill>
                  <a:schemeClr val="bg1">
                    <a:lumMod val="95000"/>
                  </a:schemeClr>
                </a:solidFill>
              </a:endParaRPr>
            </a:p>
          </p:txBody>
        </p:sp>
        <p:sp>
          <p:nvSpPr>
            <p:cNvPr id="20" name="矩形 19"/>
            <p:cNvSpPr/>
            <p:nvPr/>
          </p:nvSpPr>
          <p:spPr>
            <a:xfrm>
              <a:off x="6474438" y="229725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Archive Management</a:t>
              </a:r>
              <a:endParaRPr lang="zh-CN" altLang="en-US" sz="1400" dirty="0">
                <a:solidFill>
                  <a:schemeClr val="bg1">
                    <a:lumMod val="95000"/>
                  </a:schemeClr>
                </a:solidFill>
              </a:endParaRPr>
            </a:p>
          </p:txBody>
        </p:sp>
        <p:sp>
          <p:nvSpPr>
            <p:cNvPr id="21" name="矩形 20"/>
            <p:cNvSpPr/>
            <p:nvPr/>
          </p:nvSpPr>
          <p:spPr>
            <a:xfrm>
              <a:off x="6474438" y="3018312"/>
              <a:ext cx="1440160"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Others</a:t>
              </a:r>
              <a:endParaRPr lang="zh-CN" altLang="en-US" sz="1400" dirty="0">
                <a:solidFill>
                  <a:schemeClr val="bg1">
                    <a:lumMod val="95000"/>
                  </a:schemeClr>
                </a:solidFill>
              </a:endParaRPr>
            </a:p>
          </p:txBody>
        </p:sp>
      </p:grpSp>
      <p:sp>
        <p:nvSpPr>
          <p:cNvPr id="24" name="剪去单角的矩形 23"/>
          <p:cNvSpPr/>
          <p:nvPr/>
        </p:nvSpPr>
        <p:spPr>
          <a:xfrm>
            <a:off x="683568" y="1127183"/>
            <a:ext cx="1584176" cy="288032"/>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NetSync</a:t>
            </a:r>
            <a:endParaRPr lang="zh-CN" altLang="en-US" dirty="0"/>
          </a:p>
        </p:txBody>
      </p:sp>
    </p:spTree>
    <p:extLst>
      <p:ext uri="{BB962C8B-B14F-4D97-AF65-F5344CB8AC3E}">
        <p14:creationId xmlns:p14="http://schemas.microsoft.com/office/powerpoint/2010/main" val="414676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7053" y="2859782"/>
            <a:ext cx="8525394" cy="360040"/>
          </a:xfrm>
          <a:prstGeom prst="rect">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a:t>
            </a:r>
            <a:r>
              <a:rPr lang="en-US" altLang="zh-CN" dirty="0" smtClean="0"/>
              <a:t>Integration Landscape</a:t>
            </a:r>
          </a:p>
          <a:p>
            <a:r>
              <a:rPr lang="en-US" altLang="zh-CN" dirty="0" smtClean="0"/>
              <a:t>System Integration </a:t>
            </a:r>
            <a:r>
              <a:rPr lang="en-US" altLang="zh-CN" dirty="0" smtClean="0"/>
              <a:t>Design</a:t>
            </a:r>
          </a:p>
          <a:p>
            <a:r>
              <a:rPr lang="en-US" altLang="zh-CN" dirty="0" smtClean="0"/>
              <a:t>Functional Structure of “NetSync”</a:t>
            </a:r>
          </a:p>
          <a:p>
            <a:r>
              <a:rPr lang="en-US" altLang="zh-CN" dirty="0" smtClean="0"/>
              <a:t>SOW of “NetSync”</a:t>
            </a:r>
          </a:p>
          <a:p>
            <a:r>
              <a:rPr lang="en-US" altLang="zh-CN" dirty="0" smtClean="0"/>
              <a:t>Effort Estimation</a:t>
            </a:r>
          </a:p>
          <a:p>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2506773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7" name="矩形 6"/>
          <p:cNvSpPr/>
          <p:nvPr/>
        </p:nvSpPr>
        <p:spPr>
          <a:xfrm>
            <a:off x="397495" y="2139702"/>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Task Management</a:t>
            </a:r>
            <a:endParaRPr lang="zh-CN" altLang="en-US" sz="1400" dirty="0">
              <a:solidFill>
                <a:schemeClr val="bg1">
                  <a:lumMod val="95000"/>
                </a:schemeClr>
              </a:solidFill>
            </a:endParaRPr>
          </a:p>
        </p:txBody>
      </p:sp>
      <p:sp>
        <p:nvSpPr>
          <p:cNvPr id="8" name="文本框 7"/>
          <p:cNvSpPr txBox="1"/>
          <p:nvPr/>
        </p:nvSpPr>
        <p:spPr>
          <a:xfrm>
            <a:off x="3131840" y="1116741"/>
            <a:ext cx="1668983" cy="369332"/>
          </a:xfrm>
          <a:prstGeom prst="rect">
            <a:avLst/>
          </a:prstGeom>
          <a:noFill/>
        </p:spPr>
        <p:txBody>
          <a:bodyPr wrap="none" rtlCol="0">
            <a:spAutoFit/>
          </a:bodyPr>
          <a:lstStyle/>
          <a:p>
            <a:r>
              <a:rPr lang="en-US" altLang="zh-CN" dirty="0" smtClean="0"/>
              <a:t>Task List Query</a:t>
            </a:r>
            <a:endParaRPr lang="zh-CN" altLang="en-US" dirty="0"/>
          </a:p>
        </p:txBody>
      </p:sp>
      <p:sp>
        <p:nvSpPr>
          <p:cNvPr id="9" name="文本框 8"/>
          <p:cNvSpPr txBox="1"/>
          <p:nvPr/>
        </p:nvSpPr>
        <p:spPr>
          <a:xfrm>
            <a:off x="3131840" y="1654804"/>
            <a:ext cx="2399952" cy="369332"/>
          </a:xfrm>
          <a:prstGeom prst="rect">
            <a:avLst/>
          </a:prstGeom>
          <a:noFill/>
        </p:spPr>
        <p:txBody>
          <a:bodyPr wrap="none" rtlCol="0">
            <a:spAutoFit/>
          </a:bodyPr>
          <a:lstStyle/>
          <a:p>
            <a:r>
              <a:rPr lang="en-US" altLang="zh-CN" dirty="0" smtClean="0"/>
              <a:t>Task Detail Information</a:t>
            </a:r>
            <a:endParaRPr lang="zh-CN" altLang="en-US" dirty="0"/>
          </a:p>
        </p:txBody>
      </p:sp>
      <p:sp>
        <p:nvSpPr>
          <p:cNvPr id="10" name="文本框 9"/>
          <p:cNvSpPr txBox="1"/>
          <p:nvPr/>
        </p:nvSpPr>
        <p:spPr>
          <a:xfrm>
            <a:off x="3131840" y="2192867"/>
            <a:ext cx="1350626" cy="369332"/>
          </a:xfrm>
          <a:prstGeom prst="rect">
            <a:avLst/>
          </a:prstGeom>
          <a:noFill/>
        </p:spPr>
        <p:txBody>
          <a:bodyPr wrap="none" rtlCol="0">
            <a:spAutoFit/>
          </a:bodyPr>
          <a:lstStyle/>
          <a:p>
            <a:r>
              <a:rPr lang="en-US" altLang="zh-CN" dirty="0" smtClean="0"/>
              <a:t>Resend Task</a:t>
            </a:r>
            <a:endParaRPr lang="zh-CN" altLang="en-US" dirty="0"/>
          </a:p>
        </p:txBody>
      </p:sp>
      <p:sp>
        <p:nvSpPr>
          <p:cNvPr id="11" name="文本框 10"/>
          <p:cNvSpPr txBox="1"/>
          <p:nvPr/>
        </p:nvSpPr>
        <p:spPr>
          <a:xfrm>
            <a:off x="3131840" y="2730930"/>
            <a:ext cx="2254720" cy="369332"/>
          </a:xfrm>
          <a:prstGeom prst="rect">
            <a:avLst/>
          </a:prstGeom>
          <a:noFill/>
        </p:spPr>
        <p:txBody>
          <a:bodyPr wrap="none" rtlCol="0">
            <a:spAutoFit/>
          </a:bodyPr>
          <a:lstStyle/>
          <a:p>
            <a:r>
              <a:rPr lang="en-US" altLang="zh-CN" dirty="0" smtClean="0"/>
              <a:t>Remove Pending Task</a:t>
            </a:r>
            <a:endParaRPr lang="zh-CN" altLang="en-US" dirty="0"/>
          </a:p>
        </p:txBody>
      </p:sp>
      <p:sp>
        <p:nvSpPr>
          <p:cNvPr id="12" name="文本框 11"/>
          <p:cNvSpPr txBox="1"/>
          <p:nvPr/>
        </p:nvSpPr>
        <p:spPr>
          <a:xfrm>
            <a:off x="3131840" y="3807055"/>
            <a:ext cx="2902333" cy="369332"/>
          </a:xfrm>
          <a:prstGeom prst="rect">
            <a:avLst/>
          </a:prstGeom>
          <a:noFill/>
        </p:spPr>
        <p:txBody>
          <a:bodyPr wrap="none" rtlCol="0">
            <a:spAutoFit/>
          </a:bodyPr>
          <a:lstStyle/>
          <a:p>
            <a:r>
              <a:rPr lang="en-US" altLang="zh-CN" dirty="0" smtClean="0"/>
              <a:t>Remove Pending batch Tasks</a:t>
            </a:r>
            <a:endParaRPr lang="zh-CN" altLang="en-US" dirty="0"/>
          </a:p>
        </p:txBody>
      </p:sp>
      <p:sp>
        <p:nvSpPr>
          <p:cNvPr id="13" name="文本框 12"/>
          <p:cNvSpPr txBox="1"/>
          <p:nvPr/>
        </p:nvSpPr>
        <p:spPr>
          <a:xfrm>
            <a:off x="3131840" y="3268993"/>
            <a:ext cx="1998239" cy="369332"/>
          </a:xfrm>
          <a:prstGeom prst="rect">
            <a:avLst/>
          </a:prstGeom>
          <a:noFill/>
        </p:spPr>
        <p:txBody>
          <a:bodyPr wrap="none" rtlCol="0">
            <a:spAutoFit/>
          </a:bodyPr>
          <a:lstStyle/>
          <a:p>
            <a:r>
              <a:rPr lang="en-US" altLang="zh-CN" dirty="0" smtClean="0"/>
              <a:t>Resend batch Tasks</a:t>
            </a:r>
            <a:endParaRPr lang="zh-CN" altLang="en-US" dirty="0"/>
          </a:p>
        </p:txBody>
      </p:sp>
      <p:cxnSp>
        <p:nvCxnSpPr>
          <p:cNvPr id="18" name="肘形连接符 17"/>
          <p:cNvCxnSpPr>
            <a:stCxn id="7" idx="3"/>
            <a:endCxn id="8" idx="1"/>
          </p:cNvCxnSpPr>
          <p:nvPr/>
        </p:nvCxnSpPr>
        <p:spPr>
          <a:xfrm flipV="1">
            <a:off x="1837655" y="1301407"/>
            <a:ext cx="1294185" cy="107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flipV="1">
            <a:off x="1837655" y="1839470"/>
            <a:ext cx="1294185"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1837655" y="2376167"/>
            <a:ext cx="1294185" cy="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7" idx="3"/>
            <a:endCxn id="11" idx="1"/>
          </p:cNvCxnSpPr>
          <p:nvPr/>
        </p:nvCxnSpPr>
        <p:spPr>
          <a:xfrm>
            <a:off x="1837655" y="2376167"/>
            <a:ext cx="1294185" cy="539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7" idx="3"/>
            <a:endCxn id="13" idx="1"/>
          </p:cNvCxnSpPr>
          <p:nvPr/>
        </p:nvCxnSpPr>
        <p:spPr>
          <a:xfrm>
            <a:off x="1837655" y="2376167"/>
            <a:ext cx="1294185" cy="10774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3"/>
            <a:endCxn id="12" idx="1"/>
          </p:cNvCxnSpPr>
          <p:nvPr/>
        </p:nvCxnSpPr>
        <p:spPr>
          <a:xfrm>
            <a:off x="1837655" y="2376167"/>
            <a:ext cx="1294185" cy="16155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10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7" name="矩形 6"/>
          <p:cNvSpPr/>
          <p:nvPr/>
        </p:nvSpPr>
        <p:spPr>
          <a:xfrm>
            <a:off x="467544" y="2043238"/>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User Management</a:t>
            </a:r>
            <a:endParaRPr lang="zh-CN" altLang="en-US" sz="1400" dirty="0">
              <a:solidFill>
                <a:schemeClr val="bg1">
                  <a:lumMod val="95000"/>
                </a:schemeClr>
              </a:solidFill>
            </a:endParaRPr>
          </a:p>
        </p:txBody>
      </p:sp>
      <p:sp>
        <p:nvSpPr>
          <p:cNvPr id="8" name="文本框 7"/>
          <p:cNvSpPr txBox="1"/>
          <p:nvPr/>
        </p:nvSpPr>
        <p:spPr>
          <a:xfrm>
            <a:off x="3201889" y="1020277"/>
            <a:ext cx="1672253" cy="369332"/>
          </a:xfrm>
          <a:prstGeom prst="rect">
            <a:avLst/>
          </a:prstGeom>
          <a:noFill/>
        </p:spPr>
        <p:txBody>
          <a:bodyPr wrap="none" rtlCol="0">
            <a:spAutoFit/>
          </a:bodyPr>
          <a:lstStyle/>
          <a:p>
            <a:r>
              <a:rPr lang="en-US" altLang="zh-CN" dirty="0" smtClean="0"/>
              <a:t>User List Query</a:t>
            </a:r>
            <a:endParaRPr lang="zh-CN" altLang="en-US" dirty="0"/>
          </a:p>
        </p:txBody>
      </p:sp>
      <p:sp>
        <p:nvSpPr>
          <p:cNvPr id="9" name="文本框 8"/>
          <p:cNvSpPr txBox="1"/>
          <p:nvPr/>
        </p:nvSpPr>
        <p:spPr>
          <a:xfrm>
            <a:off x="3201889" y="1558340"/>
            <a:ext cx="1165704" cy="369332"/>
          </a:xfrm>
          <a:prstGeom prst="rect">
            <a:avLst/>
          </a:prstGeom>
          <a:noFill/>
        </p:spPr>
        <p:txBody>
          <a:bodyPr wrap="none" rtlCol="0">
            <a:spAutoFit/>
          </a:bodyPr>
          <a:lstStyle/>
          <a:p>
            <a:r>
              <a:rPr lang="en-US" altLang="zh-CN" dirty="0" smtClean="0"/>
              <a:t>CUD User</a:t>
            </a:r>
            <a:endParaRPr lang="zh-CN" altLang="en-US" dirty="0"/>
          </a:p>
        </p:txBody>
      </p:sp>
      <p:sp>
        <p:nvSpPr>
          <p:cNvPr id="10" name="文本框 9"/>
          <p:cNvSpPr txBox="1"/>
          <p:nvPr/>
        </p:nvSpPr>
        <p:spPr>
          <a:xfrm>
            <a:off x="3201889" y="2096403"/>
            <a:ext cx="1954381" cy="369332"/>
          </a:xfrm>
          <a:prstGeom prst="rect">
            <a:avLst/>
          </a:prstGeom>
          <a:noFill/>
        </p:spPr>
        <p:txBody>
          <a:bodyPr wrap="none" rtlCol="0">
            <a:spAutoFit/>
          </a:bodyPr>
          <a:lstStyle/>
          <a:p>
            <a:r>
              <a:rPr lang="en-US" altLang="zh-CN" dirty="0" smtClean="0"/>
              <a:t>Define User Group</a:t>
            </a:r>
            <a:endParaRPr lang="zh-CN" altLang="en-US" dirty="0"/>
          </a:p>
        </p:txBody>
      </p:sp>
      <p:sp>
        <p:nvSpPr>
          <p:cNvPr id="11" name="文本框 10"/>
          <p:cNvSpPr txBox="1"/>
          <p:nvPr/>
        </p:nvSpPr>
        <p:spPr>
          <a:xfrm>
            <a:off x="3201889" y="2634466"/>
            <a:ext cx="1967205" cy="369332"/>
          </a:xfrm>
          <a:prstGeom prst="rect">
            <a:avLst/>
          </a:prstGeom>
          <a:noFill/>
        </p:spPr>
        <p:txBody>
          <a:bodyPr wrap="none" rtlCol="0">
            <a:spAutoFit/>
          </a:bodyPr>
          <a:lstStyle/>
          <a:p>
            <a:r>
              <a:rPr lang="en-US" altLang="zh-CN" dirty="0" smtClean="0"/>
              <a:t>Define User Rights</a:t>
            </a:r>
            <a:endParaRPr lang="zh-CN" altLang="en-US" dirty="0"/>
          </a:p>
        </p:txBody>
      </p:sp>
      <p:cxnSp>
        <p:nvCxnSpPr>
          <p:cNvPr id="18" name="肘形连接符 17"/>
          <p:cNvCxnSpPr>
            <a:stCxn id="7" idx="3"/>
            <a:endCxn id="8" idx="1"/>
          </p:cNvCxnSpPr>
          <p:nvPr/>
        </p:nvCxnSpPr>
        <p:spPr>
          <a:xfrm flipV="1">
            <a:off x="1907704" y="1204943"/>
            <a:ext cx="1294185" cy="107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flipV="1">
            <a:off x="1907704" y="1743006"/>
            <a:ext cx="1294185"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1907704" y="2279703"/>
            <a:ext cx="1294185" cy="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7" idx="3"/>
            <a:endCxn id="11" idx="1"/>
          </p:cNvCxnSpPr>
          <p:nvPr/>
        </p:nvCxnSpPr>
        <p:spPr>
          <a:xfrm>
            <a:off x="1907704" y="2279703"/>
            <a:ext cx="1294185" cy="539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67544" y="3772041"/>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Group Management</a:t>
            </a:r>
            <a:endParaRPr lang="zh-CN" altLang="en-US" sz="1400" dirty="0">
              <a:solidFill>
                <a:schemeClr val="bg1">
                  <a:lumMod val="95000"/>
                </a:schemeClr>
              </a:solidFill>
            </a:endParaRPr>
          </a:p>
        </p:txBody>
      </p:sp>
      <p:sp>
        <p:nvSpPr>
          <p:cNvPr id="20" name="文本框 19"/>
          <p:cNvSpPr txBox="1"/>
          <p:nvPr/>
        </p:nvSpPr>
        <p:spPr>
          <a:xfrm>
            <a:off x="3212483" y="3295044"/>
            <a:ext cx="1826141" cy="369332"/>
          </a:xfrm>
          <a:prstGeom prst="rect">
            <a:avLst/>
          </a:prstGeom>
          <a:noFill/>
        </p:spPr>
        <p:txBody>
          <a:bodyPr wrap="none" rtlCol="0">
            <a:spAutoFit/>
          </a:bodyPr>
          <a:lstStyle/>
          <a:p>
            <a:r>
              <a:rPr lang="en-US" altLang="zh-CN" dirty="0" smtClean="0"/>
              <a:t>Group List Query</a:t>
            </a:r>
            <a:endParaRPr lang="zh-CN" altLang="en-US" dirty="0"/>
          </a:p>
        </p:txBody>
      </p:sp>
      <p:sp>
        <p:nvSpPr>
          <p:cNvPr id="21" name="文本框 20"/>
          <p:cNvSpPr txBox="1"/>
          <p:nvPr/>
        </p:nvSpPr>
        <p:spPr>
          <a:xfrm>
            <a:off x="3212483" y="3833107"/>
            <a:ext cx="1409360" cy="369332"/>
          </a:xfrm>
          <a:prstGeom prst="rect">
            <a:avLst/>
          </a:prstGeom>
          <a:noFill/>
        </p:spPr>
        <p:txBody>
          <a:bodyPr wrap="none" rtlCol="0">
            <a:spAutoFit/>
          </a:bodyPr>
          <a:lstStyle/>
          <a:p>
            <a:r>
              <a:rPr lang="en-US" altLang="zh-CN" dirty="0" smtClean="0"/>
              <a:t>CUD Groups</a:t>
            </a:r>
            <a:endParaRPr lang="zh-CN" altLang="en-US" dirty="0"/>
          </a:p>
        </p:txBody>
      </p:sp>
      <p:sp>
        <p:nvSpPr>
          <p:cNvPr id="23" name="文本框 22"/>
          <p:cNvSpPr txBox="1"/>
          <p:nvPr/>
        </p:nvSpPr>
        <p:spPr>
          <a:xfrm>
            <a:off x="3212483" y="4371170"/>
            <a:ext cx="2121093" cy="369332"/>
          </a:xfrm>
          <a:prstGeom prst="rect">
            <a:avLst/>
          </a:prstGeom>
          <a:noFill/>
        </p:spPr>
        <p:txBody>
          <a:bodyPr wrap="none" rtlCol="0">
            <a:spAutoFit/>
          </a:bodyPr>
          <a:lstStyle/>
          <a:p>
            <a:r>
              <a:rPr lang="en-US" altLang="zh-CN" dirty="0" smtClean="0"/>
              <a:t>Define Group Rights</a:t>
            </a:r>
            <a:endParaRPr lang="zh-CN" altLang="en-US" dirty="0"/>
          </a:p>
        </p:txBody>
      </p:sp>
      <p:cxnSp>
        <p:nvCxnSpPr>
          <p:cNvPr id="27" name="肘形连接符 26"/>
          <p:cNvCxnSpPr>
            <a:stCxn id="19" idx="3"/>
            <a:endCxn id="20" idx="1"/>
          </p:cNvCxnSpPr>
          <p:nvPr/>
        </p:nvCxnSpPr>
        <p:spPr>
          <a:xfrm flipV="1">
            <a:off x="1907704" y="3479710"/>
            <a:ext cx="1304779" cy="5287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9" idx="3"/>
            <a:endCxn id="21" idx="1"/>
          </p:cNvCxnSpPr>
          <p:nvPr/>
        </p:nvCxnSpPr>
        <p:spPr>
          <a:xfrm>
            <a:off x="1907704" y="4008506"/>
            <a:ext cx="1304779" cy="92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3" idx="1"/>
          </p:cNvCxnSpPr>
          <p:nvPr/>
        </p:nvCxnSpPr>
        <p:spPr>
          <a:xfrm>
            <a:off x="1907704" y="4008506"/>
            <a:ext cx="1304779" cy="547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05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7" name="矩形 6"/>
          <p:cNvSpPr/>
          <p:nvPr/>
        </p:nvSpPr>
        <p:spPr>
          <a:xfrm>
            <a:off x="539552" y="1275606"/>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Access Management</a:t>
            </a:r>
            <a:endParaRPr lang="zh-CN" altLang="en-US" sz="1400" dirty="0">
              <a:solidFill>
                <a:schemeClr val="bg1">
                  <a:lumMod val="95000"/>
                </a:schemeClr>
              </a:solidFill>
            </a:endParaRPr>
          </a:p>
        </p:txBody>
      </p:sp>
      <p:sp>
        <p:nvSpPr>
          <p:cNvPr id="8" name="文本框 7"/>
          <p:cNvSpPr txBox="1"/>
          <p:nvPr/>
        </p:nvSpPr>
        <p:spPr>
          <a:xfrm>
            <a:off x="3273897" y="1326033"/>
            <a:ext cx="1890261" cy="369332"/>
          </a:xfrm>
          <a:prstGeom prst="rect">
            <a:avLst/>
          </a:prstGeom>
          <a:noFill/>
        </p:spPr>
        <p:txBody>
          <a:bodyPr wrap="none" rtlCol="0">
            <a:spAutoFit/>
          </a:bodyPr>
          <a:lstStyle/>
          <a:p>
            <a:r>
              <a:rPr lang="en-US" altLang="zh-CN" dirty="0" smtClean="0"/>
              <a:t>Access List Query</a:t>
            </a:r>
            <a:endParaRPr lang="zh-CN" altLang="en-US" dirty="0"/>
          </a:p>
        </p:txBody>
      </p:sp>
      <p:sp>
        <p:nvSpPr>
          <p:cNvPr id="9" name="文本框 8"/>
          <p:cNvSpPr txBox="1"/>
          <p:nvPr/>
        </p:nvSpPr>
        <p:spPr>
          <a:xfrm>
            <a:off x="3273897" y="1864096"/>
            <a:ext cx="1370953" cy="369332"/>
          </a:xfrm>
          <a:prstGeom prst="rect">
            <a:avLst/>
          </a:prstGeom>
          <a:noFill/>
        </p:spPr>
        <p:txBody>
          <a:bodyPr wrap="none" rtlCol="0">
            <a:spAutoFit/>
          </a:bodyPr>
          <a:lstStyle/>
          <a:p>
            <a:r>
              <a:rPr lang="en-US" altLang="zh-CN" dirty="0" smtClean="0"/>
              <a:t>CUD Access</a:t>
            </a:r>
            <a:endParaRPr lang="zh-CN" altLang="en-US" dirty="0"/>
          </a:p>
        </p:txBody>
      </p:sp>
      <p:cxnSp>
        <p:nvCxnSpPr>
          <p:cNvPr id="18" name="肘形连接符 17"/>
          <p:cNvCxnSpPr>
            <a:stCxn id="7" idx="3"/>
            <a:endCxn id="8" idx="1"/>
          </p:cNvCxnSpPr>
          <p:nvPr/>
        </p:nvCxnSpPr>
        <p:spPr>
          <a:xfrm flipV="1">
            <a:off x="1979712" y="1510699"/>
            <a:ext cx="1294185" cy="13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a:off x="1979712" y="1512071"/>
            <a:ext cx="1294185" cy="5366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9552" y="3011359"/>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Log Management</a:t>
            </a:r>
            <a:endParaRPr lang="zh-CN" altLang="en-US" sz="1400" dirty="0">
              <a:solidFill>
                <a:schemeClr val="bg1">
                  <a:lumMod val="95000"/>
                </a:schemeClr>
              </a:solidFill>
            </a:endParaRPr>
          </a:p>
        </p:txBody>
      </p:sp>
      <p:sp>
        <p:nvSpPr>
          <p:cNvPr id="20" name="文本框 19"/>
          <p:cNvSpPr txBox="1"/>
          <p:nvPr/>
        </p:nvSpPr>
        <p:spPr>
          <a:xfrm>
            <a:off x="3284491" y="2534362"/>
            <a:ext cx="1608133" cy="369332"/>
          </a:xfrm>
          <a:prstGeom prst="rect">
            <a:avLst/>
          </a:prstGeom>
          <a:noFill/>
        </p:spPr>
        <p:txBody>
          <a:bodyPr wrap="none" rtlCol="0">
            <a:spAutoFit/>
          </a:bodyPr>
          <a:lstStyle/>
          <a:p>
            <a:r>
              <a:rPr lang="en-US" altLang="zh-CN" dirty="0" smtClean="0"/>
              <a:t>Log List Query</a:t>
            </a:r>
            <a:endParaRPr lang="zh-CN" altLang="en-US" dirty="0"/>
          </a:p>
        </p:txBody>
      </p:sp>
      <p:sp>
        <p:nvSpPr>
          <p:cNvPr id="21" name="文本框 20"/>
          <p:cNvSpPr txBox="1"/>
          <p:nvPr/>
        </p:nvSpPr>
        <p:spPr>
          <a:xfrm>
            <a:off x="3284491" y="3072425"/>
            <a:ext cx="1722523" cy="369332"/>
          </a:xfrm>
          <a:prstGeom prst="rect">
            <a:avLst/>
          </a:prstGeom>
          <a:noFill/>
        </p:spPr>
        <p:txBody>
          <a:bodyPr wrap="none" rtlCol="0">
            <a:spAutoFit/>
          </a:bodyPr>
          <a:lstStyle/>
          <a:p>
            <a:r>
              <a:rPr lang="en-US" altLang="zh-CN" dirty="0" smtClean="0"/>
              <a:t>View Log Detail</a:t>
            </a:r>
            <a:endParaRPr lang="zh-CN" altLang="en-US" dirty="0"/>
          </a:p>
        </p:txBody>
      </p:sp>
      <p:sp>
        <p:nvSpPr>
          <p:cNvPr id="23" name="文本框 22"/>
          <p:cNvSpPr txBox="1"/>
          <p:nvPr/>
        </p:nvSpPr>
        <p:spPr>
          <a:xfrm>
            <a:off x="3284491" y="3610488"/>
            <a:ext cx="2754152" cy="369332"/>
          </a:xfrm>
          <a:prstGeom prst="rect">
            <a:avLst/>
          </a:prstGeom>
          <a:noFill/>
        </p:spPr>
        <p:txBody>
          <a:bodyPr wrap="none" rtlCol="0">
            <a:spAutoFit/>
          </a:bodyPr>
          <a:lstStyle/>
          <a:p>
            <a:r>
              <a:rPr lang="en-US" altLang="zh-CN" dirty="0" smtClean="0"/>
              <a:t>Tracking Log in Live Mode</a:t>
            </a:r>
            <a:endParaRPr lang="zh-CN" altLang="en-US" dirty="0"/>
          </a:p>
        </p:txBody>
      </p:sp>
      <p:cxnSp>
        <p:nvCxnSpPr>
          <p:cNvPr id="27" name="肘形连接符 26"/>
          <p:cNvCxnSpPr>
            <a:stCxn id="19" idx="3"/>
            <a:endCxn id="20" idx="1"/>
          </p:cNvCxnSpPr>
          <p:nvPr/>
        </p:nvCxnSpPr>
        <p:spPr>
          <a:xfrm flipV="1">
            <a:off x="1979712" y="2719028"/>
            <a:ext cx="1304779" cy="5287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9" idx="3"/>
            <a:endCxn id="21" idx="1"/>
          </p:cNvCxnSpPr>
          <p:nvPr/>
        </p:nvCxnSpPr>
        <p:spPr>
          <a:xfrm>
            <a:off x="1979712" y="3247824"/>
            <a:ext cx="1304779" cy="92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3" idx="1"/>
          </p:cNvCxnSpPr>
          <p:nvPr/>
        </p:nvCxnSpPr>
        <p:spPr>
          <a:xfrm>
            <a:off x="1979712" y="3247824"/>
            <a:ext cx="1304779" cy="547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01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7" name="矩形 6"/>
          <p:cNvSpPr/>
          <p:nvPr/>
        </p:nvSpPr>
        <p:spPr>
          <a:xfrm>
            <a:off x="179512" y="2007281"/>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Queue Management</a:t>
            </a:r>
            <a:endParaRPr lang="zh-CN" altLang="en-US" sz="1400" dirty="0">
              <a:solidFill>
                <a:schemeClr val="bg1">
                  <a:lumMod val="95000"/>
                </a:schemeClr>
              </a:solidFill>
            </a:endParaRPr>
          </a:p>
        </p:txBody>
      </p:sp>
      <p:sp>
        <p:nvSpPr>
          <p:cNvPr id="8" name="文本框 7"/>
          <p:cNvSpPr txBox="1"/>
          <p:nvPr/>
        </p:nvSpPr>
        <p:spPr>
          <a:xfrm>
            <a:off x="2913857" y="984320"/>
            <a:ext cx="2069797" cy="369332"/>
          </a:xfrm>
          <a:prstGeom prst="rect">
            <a:avLst/>
          </a:prstGeom>
          <a:noFill/>
        </p:spPr>
        <p:txBody>
          <a:bodyPr wrap="none" rtlCol="0">
            <a:spAutoFit/>
          </a:bodyPr>
          <a:lstStyle/>
          <a:p>
            <a:r>
              <a:rPr lang="en-US" altLang="zh-CN" dirty="0" smtClean="0"/>
              <a:t>Define Queue Logic</a:t>
            </a:r>
            <a:endParaRPr lang="zh-CN" altLang="en-US" dirty="0"/>
          </a:p>
        </p:txBody>
      </p:sp>
      <p:sp>
        <p:nvSpPr>
          <p:cNvPr id="9" name="文本框 8"/>
          <p:cNvSpPr txBox="1"/>
          <p:nvPr/>
        </p:nvSpPr>
        <p:spPr>
          <a:xfrm>
            <a:off x="2913857" y="1522383"/>
            <a:ext cx="2350900" cy="369332"/>
          </a:xfrm>
          <a:prstGeom prst="rect">
            <a:avLst/>
          </a:prstGeom>
          <a:noFill/>
        </p:spPr>
        <p:txBody>
          <a:bodyPr wrap="none" rtlCol="0">
            <a:spAutoFit/>
          </a:bodyPr>
          <a:lstStyle/>
          <a:p>
            <a:r>
              <a:rPr lang="en-US" altLang="zh-CN" dirty="0" smtClean="0"/>
              <a:t>Suspend Task in Queue</a:t>
            </a:r>
            <a:endParaRPr lang="zh-CN" altLang="en-US" dirty="0"/>
          </a:p>
        </p:txBody>
      </p:sp>
      <p:sp>
        <p:nvSpPr>
          <p:cNvPr id="10" name="文本框 9"/>
          <p:cNvSpPr txBox="1"/>
          <p:nvPr/>
        </p:nvSpPr>
        <p:spPr>
          <a:xfrm>
            <a:off x="2913857" y="2060446"/>
            <a:ext cx="2427844" cy="369332"/>
          </a:xfrm>
          <a:prstGeom prst="rect">
            <a:avLst/>
          </a:prstGeom>
          <a:noFill/>
        </p:spPr>
        <p:txBody>
          <a:bodyPr wrap="none" rtlCol="0">
            <a:spAutoFit/>
          </a:bodyPr>
          <a:lstStyle/>
          <a:p>
            <a:r>
              <a:rPr lang="en-US" altLang="zh-CN" dirty="0" smtClean="0"/>
              <a:t>Prioritize Task in Queue</a:t>
            </a:r>
            <a:endParaRPr lang="zh-CN" altLang="en-US" dirty="0"/>
          </a:p>
        </p:txBody>
      </p:sp>
      <p:sp>
        <p:nvSpPr>
          <p:cNvPr id="11" name="文本框 10"/>
          <p:cNvSpPr txBox="1"/>
          <p:nvPr/>
        </p:nvSpPr>
        <p:spPr>
          <a:xfrm>
            <a:off x="2913857" y="2598509"/>
            <a:ext cx="2280368" cy="369332"/>
          </a:xfrm>
          <a:prstGeom prst="rect">
            <a:avLst/>
          </a:prstGeom>
          <a:noFill/>
        </p:spPr>
        <p:txBody>
          <a:bodyPr wrap="none" rtlCol="0">
            <a:spAutoFit/>
          </a:bodyPr>
          <a:lstStyle/>
          <a:p>
            <a:r>
              <a:rPr lang="en-US" altLang="zh-CN" dirty="0" smtClean="0"/>
              <a:t>Restart Task  in Queue</a:t>
            </a:r>
            <a:endParaRPr lang="zh-CN" altLang="en-US" dirty="0"/>
          </a:p>
        </p:txBody>
      </p:sp>
      <p:sp>
        <p:nvSpPr>
          <p:cNvPr id="12" name="文本框 11"/>
          <p:cNvSpPr txBox="1"/>
          <p:nvPr/>
        </p:nvSpPr>
        <p:spPr>
          <a:xfrm>
            <a:off x="5659741" y="1453628"/>
            <a:ext cx="2973891" cy="369332"/>
          </a:xfrm>
          <a:prstGeom prst="rect">
            <a:avLst/>
          </a:prstGeom>
          <a:noFill/>
        </p:spPr>
        <p:txBody>
          <a:bodyPr wrap="none" rtlCol="0">
            <a:spAutoFit/>
          </a:bodyPr>
          <a:lstStyle/>
          <a:p>
            <a:r>
              <a:rPr lang="en-US" altLang="zh-CN" dirty="0" smtClean="0"/>
              <a:t>Define the sort logic in Queue</a:t>
            </a:r>
            <a:endParaRPr lang="zh-CN" altLang="en-US" dirty="0"/>
          </a:p>
        </p:txBody>
      </p:sp>
      <p:sp>
        <p:nvSpPr>
          <p:cNvPr id="13" name="文本框 12"/>
          <p:cNvSpPr txBox="1"/>
          <p:nvPr/>
        </p:nvSpPr>
        <p:spPr>
          <a:xfrm>
            <a:off x="5659741" y="915566"/>
            <a:ext cx="3352200" cy="369332"/>
          </a:xfrm>
          <a:prstGeom prst="rect">
            <a:avLst/>
          </a:prstGeom>
          <a:noFill/>
        </p:spPr>
        <p:txBody>
          <a:bodyPr wrap="none" rtlCol="0">
            <a:spAutoFit/>
          </a:bodyPr>
          <a:lstStyle/>
          <a:p>
            <a:r>
              <a:rPr lang="en-US" altLang="zh-CN" dirty="0" smtClean="0"/>
              <a:t>Define Size of pool of parallel run</a:t>
            </a:r>
            <a:endParaRPr lang="zh-CN" altLang="en-US" dirty="0"/>
          </a:p>
        </p:txBody>
      </p:sp>
      <p:cxnSp>
        <p:nvCxnSpPr>
          <p:cNvPr id="18" name="肘形连接符 17"/>
          <p:cNvCxnSpPr>
            <a:stCxn id="7" idx="3"/>
            <a:endCxn id="8" idx="1"/>
          </p:cNvCxnSpPr>
          <p:nvPr/>
        </p:nvCxnSpPr>
        <p:spPr>
          <a:xfrm flipV="1">
            <a:off x="1619672" y="1168986"/>
            <a:ext cx="1294185" cy="107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flipV="1">
            <a:off x="1619672" y="1707049"/>
            <a:ext cx="1294185"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1619672" y="2243746"/>
            <a:ext cx="1294185" cy="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7" idx="3"/>
            <a:endCxn id="11" idx="1"/>
          </p:cNvCxnSpPr>
          <p:nvPr/>
        </p:nvCxnSpPr>
        <p:spPr>
          <a:xfrm>
            <a:off x="1619672" y="2243746"/>
            <a:ext cx="1294185" cy="539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p:cNvCxnSpPr>
            <a:stCxn id="8" idx="3"/>
            <a:endCxn id="13" idx="1"/>
          </p:cNvCxnSpPr>
          <p:nvPr/>
        </p:nvCxnSpPr>
        <p:spPr>
          <a:xfrm flipV="1">
            <a:off x="4983654" y="1100232"/>
            <a:ext cx="676087" cy="68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8" idx="3"/>
            <a:endCxn id="12" idx="1"/>
          </p:cNvCxnSpPr>
          <p:nvPr/>
        </p:nvCxnSpPr>
        <p:spPr>
          <a:xfrm>
            <a:off x="4983654" y="1168986"/>
            <a:ext cx="676087" cy="4693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73228" y="4167958"/>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Cache Management</a:t>
            </a:r>
            <a:endParaRPr lang="zh-CN" altLang="en-US" sz="1400" dirty="0">
              <a:solidFill>
                <a:schemeClr val="bg1">
                  <a:lumMod val="95000"/>
                </a:schemeClr>
              </a:solidFill>
            </a:endParaRPr>
          </a:p>
        </p:txBody>
      </p:sp>
      <p:sp>
        <p:nvSpPr>
          <p:cNvPr id="25" name="文本框 24"/>
          <p:cNvSpPr txBox="1"/>
          <p:nvPr/>
        </p:nvSpPr>
        <p:spPr>
          <a:xfrm>
            <a:off x="2913857" y="3280048"/>
            <a:ext cx="2114681" cy="369332"/>
          </a:xfrm>
          <a:prstGeom prst="rect">
            <a:avLst/>
          </a:prstGeom>
          <a:noFill/>
        </p:spPr>
        <p:txBody>
          <a:bodyPr wrap="none" rtlCol="0">
            <a:spAutoFit/>
          </a:bodyPr>
          <a:lstStyle/>
          <a:p>
            <a:r>
              <a:rPr lang="en-US" altLang="zh-CN" dirty="0" smtClean="0"/>
              <a:t>Define size of Cache</a:t>
            </a:r>
            <a:endParaRPr lang="zh-CN" altLang="en-US" dirty="0"/>
          </a:p>
        </p:txBody>
      </p:sp>
      <p:sp>
        <p:nvSpPr>
          <p:cNvPr id="27" name="文本框 26"/>
          <p:cNvSpPr txBox="1"/>
          <p:nvPr/>
        </p:nvSpPr>
        <p:spPr>
          <a:xfrm>
            <a:off x="2901824" y="3752212"/>
            <a:ext cx="3288080" cy="369332"/>
          </a:xfrm>
          <a:prstGeom prst="rect">
            <a:avLst/>
          </a:prstGeom>
          <a:noFill/>
        </p:spPr>
        <p:txBody>
          <a:bodyPr wrap="none" rtlCol="0">
            <a:spAutoFit/>
          </a:bodyPr>
          <a:lstStyle/>
          <a:p>
            <a:r>
              <a:rPr lang="en-US" altLang="zh-CN" dirty="0" smtClean="0"/>
              <a:t>Define Business Objects of cache</a:t>
            </a:r>
            <a:endParaRPr lang="zh-CN" altLang="en-US" dirty="0"/>
          </a:p>
        </p:txBody>
      </p:sp>
      <p:cxnSp>
        <p:nvCxnSpPr>
          <p:cNvPr id="17" name="肘形连接符 16"/>
          <p:cNvCxnSpPr>
            <a:stCxn id="23" idx="3"/>
            <a:endCxn id="25" idx="1"/>
          </p:cNvCxnSpPr>
          <p:nvPr/>
        </p:nvCxnSpPr>
        <p:spPr>
          <a:xfrm flipV="1">
            <a:off x="1613388" y="3464714"/>
            <a:ext cx="1300469" cy="939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3"/>
            <a:endCxn id="27" idx="1"/>
          </p:cNvCxnSpPr>
          <p:nvPr/>
        </p:nvCxnSpPr>
        <p:spPr>
          <a:xfrm flipV="1">
            <a:off x="1613388" y="3936878"/>
            <a:ext cx="1288436" cy="467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913857" y="4224376"/>
            <a:ext cx="3147015" cy="369332"/>
          </a:xfrm>
          <a:prstGeom prst="rect">
            <a:avLst/>
          </a:prstGeom>
          <a:noFill/>
        </p:spPr>
        <p:txBody>
          <a:bodyPr wrap="none" rtlCol="0">
            <a:spAutoFit/>
          </a:bodyPr>
          <a:lstStyle/>
          <a:p>
            <a:r>
              <a:rPr lang="en-US" altLang="zh-CN" dirty="0" smtClean="0"/>
              <a:t>Define page in &amp; page out logic</a:t>
            </a:r>
            <a:endParaRPr lang="zh-CN" altLang="en-US" dirty="0"/>
          </a:p>
        </p:txBody>
      </p:sp>
      <p:cxnSp>
        <p:nvCxnSpPr>
          <p:cNvPr id="31" name="肘形连接符 30"/>
          <p:cNvCxnSpPr>
            <a:stCxn id="23" idx="3"/>
            <a:endCxn id="29" idx="1"/>
          </p:cNvCxnSpPr>
          <p:nvPr/>
        </p:nvCxnSpPr>
        <p:spPr>
          <a:xfrm>
            <a:off x="1613388" y="4404423"/>
            <a:ext cx="1300469" cy="46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剪去单角的矩形 2"/>
          <p:cNvSpPr/>
          <p:nvPr/>
        </p:nvSpPr>
        <p:spPr>
          <a:xfrm rot="19343419">
            <a:off x="1598431" y="3917465"/>
            <a:ext cx="1440160" cy="316900"/>
          </a:xfrm>
          <a:prstGeom prst="snip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Optional</a:t>
            </a:r>
            <a:endParaRPr lang="zh-CN" altLang="en-US" sz="1400" dirty="0"/>
          </a:p>
        </p:txBody>
      </p:sp>
    </p:spTree>
    <p:extLst>
      <p:ext uri="{BB962C8B-B14F-4D97-AF65-F5344CB8AC3E}">
        <p14:creationId xmlns:p14="http://schemas.microsoft.com/office/powerpoint/2010/main" val="52536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7" name="矩形 6"/>
          <p:cNvSpPr/>
          <p:nvPr/>
        </p:nvSpPr>
        <p:spPr>
          <a:xfrm>
            <a:off x="251520" y="3795886"/>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Connection Management</a:t>
            </a:r>
            <a:endParaRPr lang="zh-CN" altLang="en-US" sz="1400" dirty="0">
              <a:solidFill>
                <a:schemeClr val="bg1">
                  <a:lumMod val="95000"/>
                </a:schemeClr>
              </a:solidFill>
            </a:endParaRPr>
          </a:p>
        </p:txBody>
      </p:sp>
      <p:sp>
        <p:nvSpPr>
          <p:cNvPr id="8" name="文本框 7"/>
          <p:cNvSpPr txBox="1"/>
          <p:nvPr/>
        </p:nvSpPr>
        <p:spPr>
          <a:xfrm>
            <a:off x="2555776" y="2772925"/>
            <a:ext cx="1883849" cy="369332"/>
          </a:xfrm>
          <a:prstGeom prst="rect">
            <a:avLst/>
          </a:prstGeom>
          <a:noFill/>
        </p:spPr>
        <p:txBody>
          <a:bodyPr wrap="none" rtlCol="0">
            <a:spAutoFit/>
          </a:bodyPr>
          <a:lstStyle/>
          <a:p>
            <a:r>
              <a:rPr lang="en-US" altLang="zh-CN" dirty="0" smtClean="0"/>
              <a:t>CUD Connections</a:t>
            </a:r>
            <a:endParaRPr lang="zh-CN" altLang="en-US" dirty="0"/>
          </a:p>
        </p:txBody>
      </p:sp>
      <p:sp>
        <p:nvSpPr>
          <p:cNvPr id="9" name="文本框 8"/>
          <p:cNvSpPr txBox="1"/>
          <p:nvPr/>
        </p:nvSpPr>
        <p:spPr>
          <a:xfrm>
            <a:off x="2555776" y="3310988"/>
            <a:ext cx="1973617" cy="369332"/>
          </a:xfrm>
          <a:prstGeom prst="rect">
            <a:avLst/>
          </a:prstGeom>
          <a:noFill/>
        </p:spPr>
        <p:txBody>
          <a:bodyPr wrap="none" rtlCol="0">
            <a:spAutoFit/>
          </a:bodyPr>
          <a:lstStyle/>
          <a:p>
            <a:r>
              <a:rPr lang="en-US" altLang="zh-CN" dirty="0" smtClean="0"/>
              <a:t>Query Connections</a:t>
            </a:r>
            <a:endParaRPr lang="zh-CN" altLang="en-US" dirty="0"/>
          </a:p>
        </p:txBody>
      </p:sp>
      <p:sp>
        <p:nvSpPr>
          <p:cNvPr id="10" name="文本框 9"/>
          <p:cNvSpPr txBox="1"/>
          <p:nvPr/>
        </p:nvSpPr>
        <p:spPr>
          <a:xfrm>
            <a:off x="2555776" y="3849051"/>
            <a:ext cx="2504788" cy="369332"/>
          </a:xfrm>
          <a:prstGeom prst="rect">
            <a:avLst/>
          </a:prstGeom>
          <a:noFill/>
        </p:spPr>
        <p:txBody>
          <a:bodyPr wrap="none" rtlCol="0">
            <a:spAutoFit/>
          </a:bodyPr>
          <a:lstStyle/>
          <a:p>
            <a:r>
              <a:rPr lang="en-US" altLang="zh-CN" dirty="0" smtClean="0"/>
              <a:t>View Connection Details</a:t>
            </a:r>
            <a:endParaRPr lang="zh-CN" altLang="en-US" dirty="0"/>
          </a:p>
        </p:txBody>
      </p:sp>
      <p:cxnSp>
        <p:nvCxnSpPr>
          <p:cNvPr id="18" name="肘形连接符 17"/>
          <p:cNvCxnSpPr>
            <a:stCxn id="7" idx="3"/>
            <a:endCxn id="8" idx="1"/>
          </p:cNvCxnSpPr>
          <p:nvPr/>
        </p:nvCxnSpPr>
        <p:spPr>
          <a:xfrm flipV="1">
            <a:off x="1691680" y="2957591"/>
            <a:ext cx="864096" cy="107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flipV="1">
            <a:off x="1691680" y="3495654"/>
            <a:ext cx="864096"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1691680" y="4032351"/>
            <a:ext cx="864096" cy="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52120" y="1193470"/>
            <a:ext cx="3294492" cy="369332"/>
          </a:xfrm>
          <a:prstGeom prst="rect">
            <a:avLst/>
          </a:prstGeom>
          <a:noFill/>
        </p:spPr>
        <p:txBody>
          <a:bodyPr wrap="none" rtlCol="0">
            <a:spAutoFit/>
          </a:bodyPr>
          <a:lstStyle/>
          <a:p>
            <a:r>
              <a:rPr lang="en-US" altLang="zh-CN" dirty="0" smtClean="0"/>
              <a:t>Define Destined Backend System</a:t>
            </a:r>
            <a:endParaRPr lang="zh-CN" altLang="en-US" dirty="0"/>
          </a:p>
        </p:txBody>
      </p:sp>
      <p:sp>
        <p:nvSpPr>
          <p:cNvPr id="20" name="文本框 19"/>
          <p:cNvSpPr txBox="1"/>
          <p:nvPr/>
        </p:nvSpPr>
        <p:spPr>
          <a:xfrm>
            <a:off x="5655659" y="1664928"/>
            <a:ext cx="3320140" cy="369332"/>
          </a:xfrm>
          <a:prstGeom prst="rect">
            <a:avLst/>
          </a:prstGeom>
          <a:noFill/>
        </p:spPr>
        <p:txBody>
          <a:bodyPr wrap="none" rtlCol="0">
            <a:spAutoFit/>
          </a:bodyPr>
          <a:lstStyle/>
          <a:p>
            <a:r>
              <a:rPr lang="en-US" altLang="zh-CN" dirty="0" smtClean="0"/>
              <a:t>Define Destined Frontend System</a:t>
            </a:r>
            <a:endParaRPr lang="zh-CN" altLang="en-US" dirty="0"/>
          </a:p>
        </p:txBody>
      </p:sp>
      <p:cxnSp>
        <p:nvCxnSpPr>
          <p:cNvPr id="16" name="肘形连接符 15"/>
          <p:cNvCxnSpPr>
            <a:stCxn id="8" idx="3"/>
            <a:endCxn id="19" idx="1"/>
          </p:cNvCxnSpPr>
          <p:nvPr/>
        </p:nvCxnSpPr>
        <p:spPr>
          <a:xfrm flipV="1">
            <a:off x="4439625" y="1378136"/>
            <a:ext cx="1212495" cy="1579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8" idx="3"/>
            <a:endCxn id="20" idx="1"/>
          </p:cNvCxnSpPr>
          <p:nvPr/>
        </p:nvCxnSpPr>
        <p:spPr>
          <a:xfrm flipV="1">
            <a:off x="4439625" y="1849594"/>
            <a:ext cx="1216034" cy="11079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650351" y="2108193"/>
            <a:ext cx="2454518" cy="369332"/>
          </a:xfrm>
          <a:prstGeom prst="rect">
            <a:avLst/>
          </a:prstGeom>
          <a:noFill/>
        </p:spPr>
        <p:txBody>
          <a:bodyPr wrap="none" rtlCol="0">
            <a:spAutoFit/>
          </a:bodyPr>
          <a:lstStyle/>
          <a:p>
            <a:r>
              <a:rPr lang="en-US" altLang="zh-CN" dirty="0" smtClean="0"/>
              <a:t>Define Business Objects</a:t>
            </a:r>
            <a:endParaRPr lang="zh-CN" altLang="en-US" dirty="0"/>
          </a:p>
        </p:txBody>
      </p:sp>
      <p:sp>
        <p:nvSpPr>
          <p:cNvPr id="29" name="文本框 28"/>
          <p:cNvSpPr txBox="1"/>
          <p:nvPr/>
        </p:nvSpPr>
        <p:spPr>
          <a:xfrm>
            <a:off x="5650351" y="2551458"/>
            <a:ext cx="3236848" cy="369332"/>
          </a:xfrm>
          <a:prstGeom prst="rect">
            <a:avLst/>
          </a:prstGeom>
          <a:noFill/>
        </p:spPr>
        <p:txBody>
          <a:bodyPr wrap="none" rtlCol="0">
            <a:spAutoFit/>
          </a:bodyPr>
          <a:lstStyle/>
          <a:p>
            <a:r>
              <a:rPr lang="en-US" altLang="zh-CN" dirty="0" smtClean="0"/>
              <a:t>Define Standard API to Frontend</a:t>
            </a:r>
            <a:endParaRPr lang="zh-CN" altLang="en-US" dirty="0"/>
          </a:p>
        </p:txBody>
      </p:sp>
      <p:sp>
        <p:nvSpPr>
          <p:cNvPr id="31" name="文本框 30"/>
          <p:cNvSpPr txBox="1"/>
          <p:nvPr/>
        </p:nvSpPr>
        <p:spPr>
          <a:xfrm>
            <a:off x="5650351" y="3031524"/>
            <a:ext cx="3390736" cy="369332"/>
          </a:xfrm>
          <a:prstGeom prst="rect">
            <a:avLst/>
          </a:prstGeom>
          <a:noFill/>
        </p:spPr>
        <p:txBody>
          <a:bodyPr wrap="none" rtlCol="0">
            <a:spAutoFit/>
          </a:bodyPr>
          <a:lstStyle/>
          <a:p>
            <a:r>
              <a:rPr lang="en-US" altLang="zh-CN" dirty="0" smtClean="0"/>
              <a:t>Define Predefined API to Backend</a:t>
            </a:r>
            <a:endParaRPr lang="zh-CN" altLang="en-US" dirty="0"/>
          </a:p>
        </p:txBody>
      </p:sp>
      <p:cxnSp>
        <p:nvCxnSpPr>
          <p:cNvPr id="25" name="肘形连接符 24"/>
          <p:cNvCxnSpPr>
            <a:stCxn id="8" idx="3"/>
            <a:endCxn id="27" idx="1"/>
          </p:cNvCxnSpPr>
          <p:nvPr/>
        </p:nvCxnSpPr>
        <p:spPr>
          <a:xfrm flipV="1">
            <a:off x="4439625" y="2292859"/>
            <a:ext cx="1210726" cy="6647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29" idx="1"/>
          </p:cNvCxnSpPr>
          <p:nvPr/>
        </p:nvCxnSpPr>
        <p:spPr>
          <a:xfrm flipV="1">
            <a:off x="4439625" y="2736124"/>
            <a:ext cx="1210726" cy="2214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8" idx="3"/>
            <a:endCxn id="31" idx="1"/>
          </p:cNvCxnSpPr>
          <p:nvPr/>
        </p:nvCxnSpPr>
        <p:spPr>
          <a:xfrm>
            <a:off x="4439625" y="2957591"/>
            <a:ext cx="1210726" cy="2585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653890" y="3511590"/>
            <a:ext cx="1688219" cy="369332"/>
          </a:xfrm>
          <a:prstGeom prst="rect">
            <a:avLst/>
          </a:prstGeom>
          <a:noFill/>
        </p:spPr>
        <p:txBody>
          <a:bodyPr wrap="none" rtlCol="0">
            <a:spAutoFit/>
          </a:bodyPr>
          <a:lstStyle/>
          <a:p>
            <a:r>
              <a:rPr lang="en-US" altLang="zh-CN" dirty="0" smtClean="0"/>
              <a:t>Test Connection</a:t>
            </a:r>
            <a:endParaRPr lang="zh-CN" altLang="en-US" dirty="0"/>
          </a:p>
        </p:txBody>
      </p:sp>
      <p:cxnSp>
        <p:nvCxnSpPr>
          <p:cNvPr id="38" name="肘形连接符 37"/>
          <p:cNvCxnSpPr>
            <a:stCxn id="8" idx="3"/>
            <a:endCxn id="36" idx="1"/>
          </p:cNvCxnSpPr>
          <p:nvPr/>
        </p:nvCxnSpPr>
        <p:spPr>
          <a:xfrm>
            <a:off x="4439625" y="2957591"/>
            <a:ext cx="1214265" cy="7386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1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a:t>
            </a:r>
            <a:r>
              <a:rPr lang="en-US" altLang="zh-CN" dirty="0" smtClean="0"/>
              <a:t>Integration Landscape</a:t>
            </a:r>
          </a:p>
          <a:p>
            <a:r>
              <a:rPr lang="en-US" altLang="zh-CN" dirty="0" smtClean="0"/>
              <a:t>System Integration </a:t>
            </a:r>
            <a:r>
              <a:rPr lang="en-US" altLang="zh-CN" dirty="0" smtClean="0"/>
              <a:t>Design</a:t>
            </a:r>
          </a:p>
          <a:p>
            <a:r>
              <a:rPr lang="en-US" altLang="zh-CN" dirty="0" smtClean="0"/>
              <a:t>Functional Structure of “NetSync”</a:t>
            </a:r>
          </a:p>
          <a:p>
            <a:r>
              <a:rPr lang="en-US" altLang="zh-CN" dirty="0" smtClean="0"/>
              <a:t>SOW of “NetSync”</a:t>
            </a:r>
          </a:p>
          <a:p>
            <a:r>
              <a:rPr lang="en-US" altLang="zh-CN" dirty="0" smtClean="0"/>
              <a:t>Effort Estimation</a:t>
            </a:r>
          </a:p>
          <a:p>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7" name="矩形 6"/>
          <p:cNvSpPr/>
          <p:nvPr/>
        </p:nvSpPr>
        <p:spPr>
          <a:xfrm>
            <a:off x="397495" y="2139702"/>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Business Model Management</a:t>
            </a:r>
            <a:endParaRPr lang="zh-CN" altLang="en-US" sz="1400" dirty="0">
              <a:solidFill>
                <a:schemeClr val="bg1">
                  <a:lumMod val="95000"/>
                </a:schemeClr>
              </a:solidFill>
            </a:endParaRPr>
          </a:p>
        </p:txBody>
      </p:sp>
      <p:sp>
        <p:nvSpPr>
          <p:cNvPr id="8" name="文本框 7"/>
          <p:cNvSpPr txBox="1"/>
          <p:nvPr/>
        </p:nvSpPr>
        <p:spPr>
          <a:xfrm>
            <a:off x="3131840" y="1116741"/>
            <a:ext cx="3166251" cy="369332"/>
          </a:xfrm>
          <a:prstGeom prst="rect">
            <a:avLst/>
          </a:prstGeom>
          <a:noFill/>
        </p:spPr>
        <p:txBody>
          <a:bodyPr wrap="none" rtlCol="0">
            <a:spAutoFit/>
          </a:bodyPr>
          <a:lstStyle/>
          <a:p>
            <a:r>
              <a:rPr lang="en-US" altLang="zh-CN" dirty="0" smtClean="0"/>
              <a:t>CRUD common business model</a:t>
            </a:r>
            <a:endParaRPr lang="zh-CN" altLang="en-US" dirty="0"/>
          </a:p>
        </p:txBody>
      </p:sp>
      <p:sp>
        <p:nvSpPr>
          <p:cNvPr id="9" name="文本框 8"/>
          <p:cNvSpPr txBox="1"/>
          <p:nvPr/>
        </p:nvSpPr>
        <p:spPr>
          <a:xfrm>
            <a:off x="3131840" y="1654804"/>
            <a:ext cx="3262432" cy="369332"/>
          </a:xfrm>
          <a:prstGeom prst="rect">
            <a:avLst/>
          </a:prstGeom>
          <a:noFill/>
        </p:spPr>
        <p:txBody>
          <a:bodyPr wrap="none" rtlCol="0">
            <a:spAutoFit/>
          </a:bodyPr>
          <a:lstStyle/>
          <a:p>
            <a:r>
              <a:rPr lang="en-US" altLang="zh-CN" dirty="0" smtClean="0"/>
              <a:t>API for common Business model</a:t>
            </a:r>
            <a:endParaRPr lang="zh-CN" altLang="en-US" dirty="0"/>
          </a:p>
        </p:txBody>
      </p:sp>
      <p:sp>
        <p:nvSpPr>
          <p:cNvPr id="11" name="文本框 10"/>
          <p:cNvSpPr txBox="1"/>
          <p:nvPr/>
        </p:nvSpPr>
        <p:spPr>
          <a:xfrm>
            <a:off x="3131840" y="2211710"/>
            <a:ext cx="2105000" cy="369332"/>
          </a:xfrm>
          <a:prstGeom prst="rect">
            <a:avLst/>
          </a:prstGeom>
          <a:noFill/>
        </p:spPr>
        <p:txBody>
          <a:bodyPr wrap="none" rtlCol="0">
            <a:spAutoFit/>
          </a:bodyPr>
          <a:lstStyle/>
          <a:p>
            <a:r>
              <a:rPr lang="en-US" altLang="zh-CN" dirty="0" smtClean="0"/>
              <a:t>Test Business Model</a:t>
            </a:r>
            <a:endParaRPr lang="zh-CN" altLang="en-US" dirty="0"/>
          </a:p>
        </p:txBody>
      </p:sp>
      <p:sp>
        <p:nvSpPr>
          <p:cNvPr id="12" name="文本框 11"/>
          <p:cNvSpPr txBox="1"/>
          <p:nvPr/>
        </p:nvSpPr>
        <p:spPr>
          <a:xfrm>
            <a:off x="3131840" y="3287835"/>
            <a:ext cx="3326552" cy="369332"/>
          </a:xfrm>
          <a:prstGeom prst="rect">
            <a:avLst/>
          </a:prstGeom>
          <a:noFill/>
        </p:spPr>
        <p:txBody>
          <a:bodyPr wrap="none" rtlCol="0">
            <a:spAutoFit/>
          </a:bodyPr>
          <a:lstStyle/>
          <a:p>
            <a:r>
              <a:rPr lang="en-US" altLang="zh-CN" dirty="0" smtClean="0"/>
              <a:t>API for combined business model</a:t>
            </a:r>
            <a:endParaRPr lang="zh-CN" altLang="en-US" dirty="0"/>
          </a:p>
        </p:txBody>
      </p:sp>
      <p:sp>
        <p:nvSpPr>
          <p:cNvPr id="13" name="文本框 12"/>
          <p:cNvSpPr txBox="1"/>
          <p:nvPr/>
        </p:nvSpPr>
        <p:spPr>
          <a:xfrm>
            <a:off x="3131840" y="2749773"/>
            <a:ext cx="2569934" cy="369332"/>
          </a:xfrm>
          <a:prstGeom prst="rect">
            <a:avLst/>
          </a:prstGeom>
          <a:noFill/>
        </p:spPr>
        <p:txBody>
          <a:bodyPr wrap="none" rtlCol="0">
            <a:spAutoFit/>
          </a:bodyPr>
          <a:lstStyle/>
          <a:p>
            <a:r>
              <a:rPr lang="en-US" altLang="zh-CN" dirty="0" smtClean="0"/>
              <a:t>Combine Business Model</a:t>
            </a:r>
            <a:endParaRPr lang="zh-CN" altLang="en-US" dirty="0"/>
          </a:p>
        </p:txBody>
      </p:sp>
      <p:cxnSp>
        <p:nvCxnSpPr>
          <p:cNvPr id="18" name="肘形连接符 17"/>
          <p:cNvCxnSpPr>
            <a:stCxn id="7" idx="3"/>
            <a:endCxn id="8" idx="1"/>
          </p:cNvCxnSpPr>
          <p:nvPr/>
        </p:nvCxnSpPr>
        <p:spPr>
          <a:xfrm flipV="1">
            <a:off x="1837655" y="1301407"/>
            <a:ext cx="1294185" cy="107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flipV="1">
            <a:off x="1837655" y="1839470"/>
            <a:ext cx="1294185"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7" idx="3"/>
            <a:endCxn id="11" idx="1"/>
          </p:cNvCxnSpPr>
          <p:nvPr/>
        </p:nvCxnSpPr>
        <p:spPr>
          <a:xfrm>
            <a:off x="1837655" y="2376167"/>
            <a:ext cx="1294185" cy="202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7" idx="3"/>
            <a:endCxn id="13" idx="1"/>
          </p:cNvCxnSpPr>
          <p:nvPr/>
        </p:nvCxnSpPr>
        <p:spPr>
          <a:xfrm>
            <a:off x="1837655" y="2376167"/>
            <a:ext cx="1294185" cy="558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3"/>
            <a:endCxn id="12" idx="1"/>
          </p:cNvCxnSpPr>
          <p:nvPr/>
        </p:nvCxnSpPr>
        <p:spPr>
          <a:xfrm>
            <a:off x="1837655" y="2376167"/>
            <a:ext cx="1294185" cy="1096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7" name="矩形 6"/>
          <p:cNvSpPr/>
          <p:nvPr/>
        </p:nvSpPr>
        <p:spPr>
          <a:xfrm>
            <a:off x="397495" y="2139702"/>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System Monitoring</a:t>
            </a:r>
            <a:endParaRPr lang="zh-CN" altLang="en-US" sz="1400" dirty="0">
              <a:solidFill>
                <a:schemeClr val="bg1">
                  <a:lumMod val="95000"/>
                </a:schemeClr>
              </a:solidFill>
            </a:endParaRPr>
          </a:p>
        </p:txBody>
      </p:sp>
      <p:sp>
        <p:nvSpPr>
          <p:cNvPr id="8" name="文本框 7"/>
          <p:cNvSpPr txBox="1"/>
          <p:nvPr/>
        </p:nvSpPr>
        <p:spPr>
          <a:xfrm>
            <a:off x="3131840" y="1116741"/>
            <a:ext cx="1409360" cy="369332"/>
          </a:xfrm>
          <a:prstGeom prst="rect">
            <a:avLst/>
          </a:prstGeom>
          <a:noFill/>
        </p:spPr>
        <p:txBody>
          <a:bodyPr wrap="none" rtlCol="0">
            <a:spAutoFit/>
          </a:bodyPr>
          <a:lstStyle/>
          <a:p>
            <a:r>
              <a:rPr lang="en-US" altLang="zh-CN" dirty="0" smtClean="0"/>
              <a:t>Queue Status</a:t>
            </a:r>
            <a:endParaRPr lang="zh-CN" altLang="en-US" dirty="0"/>
          </a:p>
        </p:txBody>
      </p:sp>
      <p:sp>
        <p:nvSpPr>
          <p:cNvPr id="9" name="文本框 8"/>
          <p:cNvSpPr txBox="1"/>
          <p:nvPr/>
        </p:nvSpPr>
        <p:spPr>
          <a:xfrm>
            <a:off x="3131840" y="1654804"/>
            <a:ext cx="1755609" cy="369332"/>
          </a:xfrm>
          <a:prstGeom prst="rect">
            <a:avLst/>
          </a:prstGeom>
          <a:noFill/>
        </p:spPr>
        <p:txBody>
          <a:bodyPr wrap="none" rtlCol="0">
            <a:spAutoFit/>
          </a:bodyPr>
          <a:lstStyle/>
          <a:p>
            <a:r>
              <a:rPr lang="en-US" altLang="zh-CN" dirty="0" smtClean="0"/>
              <a:t>JVM Monitoring</a:t>
            </a:r>
            <a:endParaRPr lang="zh-CN" altLang="en-US" dirty="0"/>
          </a:p>
        </p:txBody>
      </p:sp>
      <p:sp>
        <p:nvSpPr>
          <p:cNvPr id="10" name="文本框 9"/>
          <p:cNvSpPr txBox="1"/>
          <p:nvPr/>
        </p:nvSpPr>
        <p:spPr>
          <a:xfrm>
            <a:off x="3131840" y="2192867"/>
            <a:ext cx="2601994" cy="369332"/>
          </a:xfrm>
          <a:prstGeom prst="rect">
            <a:avLst/>
          </a:prstGeom>
          <a:noFill/>
        </p:spPr>
        <p:txBody>
          <a:bodyPr wrap="none" rtlCol="0">
            <a:spAutoFit/>
          </a:bodyPr>
          <a:lstStyle/>
          <a:p>
            <a:r>
              <a:rPr lang="en-US" altLang="zh-CN" dirty="0" smtClean="0"/>
              <a:t>CPU/Memory Monitoring</a:t>
            </a:r>
            <a:endParaRPr lang="zh-CN" altLang="en-US" dirty="0"/>
          </a:p>
        </p:txBody>
      </p:sp>
      <p:sp>
        <p:nvSpPr>
          <p:cNvPr id="11" name="文本框 10"/>
          <p:cNvSpPr txBox="1"/>
          <p:nvPr/>
        </p:nvSpPr>
        <p:spPr>
          <a:xfrm>
            <a:off x="3131840" y="2730930"/>
            <a:ext cx="2492990" cy="369332"/>
          </a:xfrm>
          <a:prstGeom prst="rect">
            <a:avLst/>
          </a:prstGeom>
          <a:noFill/>
        </p:spPr>
        <p:txBody>
          <a:bodyPr wrap="none" rtlCol="0">
            <a:spAutoFit/>
          </a:bodyPr>
          <a:lstStyle/>
          <a:p>
            <a:r>
              <a:rPr lang="en-US" altLang="zh-CN" dirty="0" smtClean="0"/>
              <a:t>System alarm (mail/</a:t>
            </a:r>
            <a:r>
              <a:rPr lang="en-US" altLang="zh-CN" dirty="0" err="1" smtClean="0"/>
              <a:t>sms</a:t>
            </a:r>
            <a:r>
              <a:rPr lang="en-US" altLang="zh-CN" dirty="0" smtClean="0"/>
              <a:t>)</a:t>
            </a:r>
            <a:endParaRPr lang="zh-CN" altLang="en-US" dirty="0"/>
          </a:p>
        </p:txBody>
      </p:sp>
      <p:sp>
        <p:nvSpPr>
          <p:cNvPr id="12" name="文本框 11"/>
          <p:cNvSpPr txBox="1"/>
          <p:nvPr/>
        </p:nvSpPr>
        <p:spPr>
          <a:xfrm>
            <a:off x="3131840" y="3807055"/>
            <a:ext cx="3595856" cy="369332"/>
          </a:xfrm>
          <a:prstGeom prst="rect">
            <a:avLst/>
          </a:prstGeom>
          <a:noFill/>
        </p:spPr>
        <p:txBody>
          <a:bodyPr wrap="none" rtlCol="0">
            <a:spAutoFit/>
          </a:bodyPr>
          <a:lstStyle/>
          <a:p>
            <a:r>
              <a:rPr lang="en-US" altLang="zh-CN" dirty="0" smtClean="0"/>
              <a:t>Connection status to backend system</a:t>
            </a:r>
            <a:endParaRPr lang="zh-CN" altLang="en-US" dirty="0"/>
          </a:p>
        </p:txBody>
      </p:sp>
      <p:sp>
        <p:nvSpPr>
          <p:cNvPr id="13" name="文本框 12"/>
          <p:cNvSpPr txBox="1"/>
          <p:nvPr/>
        </p:nvSpPr>
        <p:spPr>
          <a:xfrm>
            <a:off x="3131840" y="3268993"/>
            <a:ext cx="1845377" cy="369332"/>
          </a:xfrm>
          <a:prstGeom prst="rect">
            <a:avLst/>
          </a:prstGeom>
          <a:noFill/>
        </p:spPr>
        <p:txBody>
          <a:bodyPr wrap="none" rtlCol="0">
            <a:spAutoFit/>
          </a:bodyPr>
          <a:lstStyle/>
          <a:p>
            <a:r>
              <a:rPr lang="en-US" altLang="zh-CN" dirty="0" smtClean="0"/>
              <a:t>Monitoring report</a:t>
            </a:r>
            <a:endParaRPr lang="zh-CN" altLang="en-US" dirty="0"/>
          </a:p>
        </p:txBody>
      </p:sp>
      <p:cxnSp>
        <p:nvCxnSpPr>
          <p:cNvPr id="18" name="肘形连接符 17"/>
          <p:cNvCxnSpPr>
            <a:stCxn id="7" idx="3"/>
            <a:endCxn id="8" idx="1"/>
          </p:cNvCxnSpPr>
          <p:nvPr/>
        </p:nvCxnSpPr>
        <p:spPr>
          <a:xfrm flipV="1">
            <a:off x="1837655" y="1301407"/>
            <a:ext cx="1294185" cy="107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9" idx="1"/>
          </p:cNvCxnSpPr>
          <p:nvPr/>
        </p:nvCxnSpPr>
        <p:spPr>
          <a:xfrm flipV="1">
            <a:off x="1837655" y="1839470"/>
            <a:ext cx="1294185" cy="5366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1837655" y="2376167"/>
            <a:ext cx="1294185" cy="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7" idx="3"/>
            <a:endCxn id="11" idx="1"/>
          </p:cNvCxnSpPr>
          <p:nvPr/>
        </p:nvCxnSpPr>
        <p:spPr>
          <a:xfrm>
            <a:off x="1837655" y="2376167"/>
            <a:ext cx="1294185" cy="539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7" idx="3"/>
            <a:endCxn id="13" idx="1"/>
          </p:cNvCxnSpPr>
          <p:nvPr/>
        </p:nvCxnSpPr>
        <p:spPr>
          <a:xfrm>
            <a:off x="1837655" y="2376167"/>
            <a:ext cx="1294185" cy="10774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3"/>
            <a:endCxn id="12" idx="1"/>
          </p:cNvCxnSpPr>
          <p:nvPr/>
        </p:nvCxnSpPr>
        <p:spPr>
          <a:xfrm>
            <a:off x="1837655" y="2376167"/>
            <a:ext cx="1294185" cy="16155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131840" y="4277410"/>
            <a:ext cx="3608680" cy="369332"/>
          </a:xfrm>
          <a:prstGeom prst="rect">
            <a:avLst/>
          </a:prstGeom>
          <a:noFill/>
        </p:spPr>
        <p:txBody>
          <a:bodyPr wrap="none" rtlCol="0">
            <a:spAutoFit/>
          </a:bodyPr>
          <a:lstStyle/>
          <a:p>
            <a:r>
              <a:rPr lang="en-US" altLang="zh-CN" dirty="0" smtClean="0"/>
              <a:t>Connection status to frontend system</a:t>
            </a:r>
            <a:endParaRPr lang="zh-CN" altLang="en-US" dirty="0"/>
          </a:p>
        </p:txBody>
      </p:sp>
      <p:cxnSp>
        <p:nvCxnSpPr>
          <p:cNvPr id="6" name="肘形连接符 5"/>
          <p:cNvCxnSpPr>
            <a:stCxn id="7" idx="3"/>
            <a:endCxn id="19" idx="1"/>
          </p:cNvCxnSpPr>
          <p:nvPr/>
        </p:nvCxnSpPr>
        <p:spPr>
          <a:xfrm>
            <a:off x="1837655" y="2376167"/>
            <a:ext cx="1294185" cy="2085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3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7" name="矩形 6"/>
          <p:cNvSpPr/>
          <p:nvPr/>
        </p:nvSpPr>
        <p:spPr>
          <a:xfrm>
            <a:off x="470444" y="2400009"/>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Job Management</a:t>
            </a:r>
            <a:endParaRPr lang="zh-CN" altLang="en-US" sz="1400" dirty="0">
              <a:solidFill>
                <a:schemeClr val="bg1">
                  <a:lumMod val="95000"/>
                </a:schemeClr>
              </a:solidFill>
            </a:endParaRPr>
          </a:p>
        </p:txBody>
      </p:sp>
      <p:sp>
        <p:nvSpPr>
          <p:cNvPr id="8" name="文本框 7"/>
          <p:cNvSpPr txBox="1"/>
          <p:nvPr/>
        </p:nvSpPr>
        <p:spPr>
          <a:xfrm>
            <a:off x="2578132" y="2451808"/>
            <a:ext cx="1293944" cy="369332"/>
          </a:xfrm>
          <a:prstGeom prst="rect">
            <a:avLst/>
          </a:prstGeom>
          <a:noFill/>
        </p:spPr>
        <p:txBody>
          <a:bodyPr wrap="none" rtlCol="0">
            <a:spAutoFit/>
          </a:bodyPr>
          <a:lstStyle/>
          <a:p>
            <a:r>
              <a:rPr lang="en-US" altLang="zh-CN" dirty="0" smtClean="0"/>
              <a:t>CRUD Jobs</a:t>
            </a:r>
            <a:endParaRPr lang="zh-CN" altLang="en-US" dirty="0"/>
          </a:p>
        </p:txBody>
      </p:sp>
      <p:cxnSp>
        <p:nvCxnSpPr>
          <p:cNvPr id="18" name="肘形连接符 17"/>
          <p:cNvCxnSpPr>
            <a:stCxn id="7" idx="3"/>
            <a:endCxn id="8" idx="1"/>
          </p:cNvCxnSpPr>
          <p:nvPr/>
        </p:nvCxnSpPr>
        <p:spPr>
          <a:xfrm>
            <a:off x="1910604" y="2636474"/>
            <a:ext cx="66752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882388" y="1324683"/>
            <a:ext cx="1760995" cy="369332"/>
          </a:xfrm>
          <a:prstGeom prst="rect">
            <a:avLst/>
          </a:prstGeom>
          <a:noFill/>
        </p:spPr>
        <p:txBody>
          <a:bodyPr wrap="none" rtlCol="0">
            <a:spAutoFit/>
          </a:bodyPr>
          <a:lstStyle/>
          <a:p>
            <a:r>
              <a:rPr lang="en-US" altLang="zh-CN" dirty="0" smtClean="0"/>
              <a:t>View Jobs Status</a:t>
            </a:r>
            <a:endParaRPr lang="zh-CN" altLang="en-US" dirty="0"/>
          </a:p>
        </p:txBody>
      </p:sp>
      <p:sp>
        <p:nvSpPr>
          <p:cNvPr id="23" name="文本框 22"/>
          <p:cNvSpPr txBox="1"/>
          <p:nvPr/>
        </p:nvSpPr>
        <p:spPr>
          <a:xfrm>
            <a:off x="4882387" y="1785280"/>
            <a:ext cx="1646605" cy="369332"/>
          </a:xfrm>
          <a:prstGeom prst="rect">
            <a:avLst/>
          </a:prstGeom>
          <a:noFill/>
        </p:spPr>
        <p:txBody>
          <a:bodyPr wrap="none" rtlCol="0">
            <a:spAutoFit/>
          </a:bodyPr>
          <a:lstStyle/>
          <a:p>
            <a:r>
              <a:rPr lang="en-US" altLang="zh-CN" dirty="0" smtClean="0"/>
              <a:t>Define Job type</a:t>
            </a:r>
            <a:endParaRPr lang="zh-CN" altLang="en-US" dirty="0"/>
          </a:p>
        </p:txBody>
      </p:sp>
      <p:sp>
        <p:nvSpPr>
          <p:cNvPr id="25" name="文本框 24"/>
          <p:cNvSpPr txBox="1"/>
          <p:nvPr/>
        </p:nvSpPr>
        <p:spPr>
          <a:xfrm>
            <a:off x="4890524" y="2245877"/>
            <a:ext cx="2268570" cy="369332"/>
          </a:xfrm>
          <a:prstGeom prst="rect">
            <a:avLst/>
          </a:prstGeom>
          <a:noFill/>
        </p:spPr>
        <p:txBody>
          <a:bodyPr wrap="none" rtlCol="0">
            <a:spAutoFit/>
          </a:bodyPr>
          <a:lstStyle/>
          <a:p>
            <a:r>
              <a:rPr lang="en-US" altLang="zh-CN" dirty="0" smtClean="0"/>
              <a:t>Schedule management</a:t>
            </a:r>
            <a:endParaRPr lang="zh-CN" altLang="en-US" dirty="0"/>
          </a:p>
        </p:txBody>
      </p:sp>
      <p:cxnSp>
        <p:nvCxnSpPr>
          <p:cNvPr id="16" name="肘形连接符 15"/>
          <p:cNvCxnSpPr>
            <a:stCxn id="8" idx="3"/>
            <a:endCxn id="21" idx="1"/>
          </p:cNvCxnSpPr>
          <p:nvPr/>
        </p:nvCxnSpPr>
        <p:spPr>
          <a:xfrm flipV="1">
            <a:off x="3872076" y="1509349"/>
            <a:ext cx="1010312" cy="1127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8" idx="3"/>
            <a:endCxn id="23" idx="1"/>
          </p:cNvCxnSpPr>
          <p:nvPr/>
        </p:nvCxnSpPr>
        <p:spPr>
          <a:xfrm flipV="1">
            <a:off x="3872076" y="1969946"/>
            <a:ext cx="1010311" cy="666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8" idx="3"/>
            <a:endCxn id="25" idx="1"/>
          </p:cNvCxnSpPr>
          <p:nvPr/>
        </p:nvCxnSpPr>
        <p:spPr>
          <a:xfrm flipV="1">
            <a:off x="3872076" y="2430543"/>
            <a:ext cx="1018448" cy="2059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882386" y="2706474"/>
            <a:ext cx="2569934" cy="369332"/>
          </a:xfrm>
          <a:prstGeom prst="rect">
            <a:avLst/>
          </a:prstGeom>
          <a:noFill/>
        </p:spPr>
        <p:txBody>
          <a:bodyPr wrap="none" rtlCol="0">
            <a:spAutoFit/>
          </a:bodyPr>
          <a:lstStyle/>
          <a:p>
            <a:r>
              <a:rPr lang="en-US" altLang="zh-CN" dirty="0" smtClean="0"/>
              <a:t>Executable Script support</a:t>
            </a:r>
            <a:endParaRPr lang="zh-CN" altLang="en-US" dirty="0"/>
          </a:p>
        </p:txBody>
      </p:sp>
      <p:cxnSp>
        <p:nvCxnSpPr>
          <p:cNvPr id="33" name="肘形连接符 32"/>
          <p:cNvCxnSpPr>
            <a:stCxn id="8" idx="3"/>
            <a:endCxn id="31" idx="1"/>
          </p:cNvCxnSpPr>
          <p:nvPr/>
        </p:nvCxnSpPr>
        <p:spPr>
          <a:xfrm>
            <a:off x="3872076" y="2636474"/>
            <a:ext cx="1010310" cy="2546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86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7" name="矩形 6"/>
          <p:cNvSpPr/>
          <p:nvPr/>
        </p:nvSpPr>
        <p:spPr>
          <a:xfrm>
            <a:off x="539552" y="1088218"/>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Security Control</a:t>
            </a:r>
            <a:endParaRPr lang="zh-CN" altLang="en-US" sz="1400" dirty="0">
              <a:solidFill>
                <a:schemeClr val="bg1">
                  <a:lumMod val="95000"/>
                </a:schemeClr>
              </a:solidFill>
            </a:endParaRPr>
          </a:p>
        </p:txBody>
      </p:sp>
      <p:sp>
        <p:nvSpPr>
          <p:cNvPr id="21" name="文本框 20"/>
          <p:cNvSpPr txBox="1"/>
          <p:nvPr/>
        </p:nvSpPr>
        <p:spPr>
          <a:xfrm>
            <a:off x="3275857" y="1578275"/>
            <a:ext cx="1550424" cy="369332"/>
          </a:xfrm>
          <a:prstGeom prst="rect">
            <a:avLst/>
          </a:prstGeom>
          <a:noFill/>
        </p:spPr>
        <p:txBody>
          <a:bodyPr wrap="none" rtlCol="0">
            <a:spAutoFit/>
          </a:bodyPr>
          <a:lstStyle/>
          <a:p>
            <a:r>
              <a:rPr lang="en-US" altLang="zh-CN" dirty="0" err="1" smtClean="0"/>
              <a:t>Oauth</a:t>
            </a:r>
            <a:r>
              <a:rPr lang="en-US" altLang="zh-CN" dirty="0" smtClean="0"/>
              <a:t> Settings</a:t>
            </a:r>
            <a:endParaRPr lang="zh-CN" altLang="en-US" dirty="0"/>
          </a:p>
        </p:txBody>
      </p:sp>
      <p:sp>
        <p:nvSpPr>
          <p:cNvPr id="23" name="文本框 22"/>
          <p:cNvSpPr txBox="1"/>
          <p:nvPr/>
        </p:nvSpPr>
        <p:spPr>
          <a:xfrm>
            <a:off x="3275856" y="2038872"/>
            <a:ext cx="1375120" cy="369332"/>
          </a:xfrm>
          <a:prstGeom prst="rect">
            <a:avLst/>
          </a:prstGeom>
          <a:noFill/>
        </p:spPr>
        <p:txBody>
          <a:bodyPr wrap="none" rtlCol="0">
            <a:spAutoFit/>
          </a:bodyPr>
          <a:lstStyle/>
          <a:p>
            <a:r>
              <a:rPr lang="en-US" altLang="zh-CN" dirty="0" smtClean="0"/>
              <a:t>SSL Settings</a:t>
            </a:r>
            <a:endParaRPr lang="zh-CN" altLang="en-US" dirty="0"/>
          </a:p>
        </p:txBody>
      </p:sp>
      <p:sp>
        <p:nvSpPr>
          <p:cNvPr id="25" name="文本框 24"/>
          <p:cNvSpPr txBox="1"/>
          <p:nvPr/>
        </p:nvSpPr>
        <p:spPr>
          <a:xfrm>
            <a:off x="3283993" y="2499469"/>
            <a:ext cx="1691489" cy="369332"/>
          </a:xfrm>
          <a:prstGeom prst="rect">
            <a:avLst/>
          </a:prstGeom>
          <a:noFill/>
        </p:spPr>
        <p:txBody>
          <a:bodyPr wrap="none" rtlCol="0">
            <a:spAutoFit/>
          </a:bodyPr>
          <a:lstStyle/>
          <a:p>
            <a:r>
              <a:rPr lang="en-US" altLang="zh-CN" dirty="0" smtClean="0"/>
              <a:t>Apache Settings</a:t>
            </a:r>
            <a:endParaRPr lang="zh-CN" altLang="en-US" dirty="0"/>
          </a:p>
        </p:txBody>
      </p:sp>
      <p:cxnSp>
        <p:nvCxnSpPr>
          <p:cNvPr id="16" name="肘形连接符 15"/>
          <p:cNvCxnSpPr>
            <a:stCxn id="7" idx="3"/>
            <a:endCxn id="21" idx="1"/>
          </p:cNvCxnSpPr>
          <p:nvPr/>
        </p:nvCxnSpPr>
        <p:spPr>
          <a:xfrm>
            <a:off x="1979712" y="1324683"/>
            <a:ext cx="1296145" cy="4382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3"/>
            <a:endCxn id="23" idx="1"/>
          </p:cNvCxnSpPr>
          <p:nvPr/>
        </p:nvCxnSpPr>
        <p:spPr>
          <a:xfrm>
            <a:off x="1979712" y="1324683"/>
            <a:ext cx="1296144" cy="8988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7" idx="3"/>
            <a:endCxn id="25" idx="1"/>
          </p:cNvCxnSpPr>
          <p:nvPr/>
        </p:nvCxnSpPr>
        <p:spPr>
          <a:xfrm>
            <a:off x="1979712" y="1324683"/>
            <a:ext cx="1304281" cy="1359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75855" y="2960066"/>
            <a:ext cx="415498" cy="369332"/>
          </a:xfrm>
          <a:prstGeom prst="rect">
            <a:avLst/>
          </a:prstGeom>
          <a:noFill/>
        </p:spPr>
        <p:txBody>
          <a:bodyPr wrap="none" rtlCol="0">
            <a:spAutoFit/>
          </a:bodyPr>
          <a:lstStyle/>
          <a:p>
            <a:r>
              <a:rPr lang="en-US" altLang="zh-CN" dirty="0" smtClean="0"/>
              <a:t>…</a:t>
            </a:r>
            <a:endParaRPr lang="zh-CN" altLang="en-US" dirty="0"/>
          </a:p>
        </p:txBody>
      </p:sp>
      <p:cxnSp>
        <p:nvCxnSpPr>
          <p:cNvPr id="33" name="肘形连接符 32"/>
          <p:cNvCxnSpPr>
            <a:stCxn id="7" idx="3"/>
            <a:endCxn id="31" idx="1"/>
          </p:cNvCxnSpPr>
          <p:nvPr/>
        </p:nvCxnSpPr>
        <p:spPr>
          <a:xfrm>
            <a:off x="1979712" y="1324683"/>
            <a:ext cx="1296143" cy="1820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95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7" name="矩形 6"/>
          <p:cNvSpPr/>
          <p:nvPr/>
        </p:nvSpPr>
        <p:spPr>
          <a:xfrm>
            <a:off x="539552" y="1088218"/>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Report</a:t>
            </a:r>
            <a:endParaRPr lang="zh-CN" altLang="en-US" sz="1400" dirty="0">
              <a:solidFill>
                <a:schemeClr val="bg1">
                  <a:lumMod val="95000"/>
                </a:schemeClr>
              </a:solidFill>
            </a:endParaRPr>
          </a:p>
        </p:txBody>
      </p:sp>
      <p:sp>
        <p:nvSpPr>
          <p:cNvPr id="21" name="文本框 20"/>
          <p:cNvSpPr txBox="1"/>
          <p:nvPr/>
        </p:nvSpPr>
        <p:spPr>
          <a:xfrm>
            <a:off x="3275857" y="1578275"/>
            <a:ext cx="1418915" cy="369332"/>
          </a:xfrm>
          <a:prstGeom prst="rect">
            <a:avLst/>
          </a:prstGeom>
          <a:noFill/>
        </p:spPr>
        <p:txBody>
          <a:bodyPr wrap="none" rtlCol="0">
            <a:spAutoFit/>
          </a:bodyPr>
          <a:lstStyle/>
          <a:p>
            <a:r>
              <a:rPr lang="en-US" altLang="zh-CN" dirty="0" smtClean="0"/>
              <a:t>Task Statistic</a:t>
            </a:r>
            <a:endParaRPr lang="zh-CN" altLang="en-US" dirty="0"/>
          </a:p>
        </p:txBody>
      </p:sp>
      <p:sp>
        <p:nvSpPr>
          <p:cNvPr id="23" name="文本框 22"/>
          <p:cNvSpPr txBox="1"/>
          <p:nvPr/>
        </p:nvSpPr>
        <p:spPr>
          <a:xfrm>
            <a:off x="3275856" y="2038872"/>
            <a:ext cx="1473480" cy="369332"/>
          </a:xfrm>
          <a:prstGeom prst="rect">
            <a:avLst/>
          </a:prstGeom>
          <a:noFill/>
        </p:spPr>
        <p:txBody>
          <a:bodyPr wrap="none" rtlCol="0">
            <a:spAutoFit/>
          </a:bodyPr>
          <a:lstStyle/>
          <a:p>
            <a:r>
              <a:rPr lang="en-US" altLang="zh-CN" dirty="0" smtClean="0"/>
              <a:t>Error Statistic</a:t>
            </a:r>
            <a:endParaRPr lang="zh-CN" altLang="en-US" dirty="0"/>
          </a:p>
        </p:txBody>
      </p:sp>
      <p:sp>
        <p:nvSpPr>
          <p:cNvPr id="25" name="文本框 24"/>
          <p:cNvSpPr txBox="1"/>
          <p:nvPr/>
        </p:nvSpPr>
        <p:spPr>
          <a:xfrm>
            <a:off x="3283993" y="2499469"/>
            <a:ext cx="2262158" cy="369332"/>
          </a:xfrm>
          <a:prstGeom prst="rect">
            <a:avLst/>
          </a:prstGeom>
          <a:noFill/>
        </p:spPr>
        <p:txBody>
          <a:bodyPr wrap="none" rtlCol="0">
            <a:spAutoFit/>
          </a:bodyPr>
          <a:lstStyle/>
          <a:p>
            <a:r>
              <a:rPr lang="en-US" altLang="zh-CN" dirty="0" smtClean="0"/>
              <a:t>Queue Health Statistic</a:t>
            </a:r>
            <a:endParaRPr lang="zh-CN" altLang="en-US" dirty="0"/>
          </a:p>
        </p:txBody>
      </p:sp>
      <p:cxnSp>
        <p:nvCxnSpPr>
          <p:cNvPr id="16" name="肘形连接符 15"/>
          <p:cNvCxnSpPr>
            <a:stCxn id="7" idx="3"/>
            <a:endCxn id="21" idx="1"/>
          </p:cNvCxnSpPr>
          <p:nvPr/>
        </p:nvCxnSpPr>
        <p:spPr>
          <a:xfrm>
            <a:off x="1979712" y="1324683"/>
            <a:ext cx="1296145" cy="4382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3"/>
            <a:endCxn id="23" idx="1"/>
          </p:cNvCxnSpPr>
          <p:nvPr/>
        </p:nvCxnSpPr>
        <p:spPr>
          <a:xfrm>
            <a:off x="1979712" y="1324683"/>
            <a:ext cx="1296144" cy="8988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7" idx="3"/>
            <a:endCxn id="25" idx="1"/>
          </p:cNvCxnSpPr>
          <p:nvPr/>
        </p:nvCxnSpPr>
        <p:spPr>
          <a:xfrm>
            <a:off x="1979712" y="1324683"/>
            <a:ext cx="1304281" cy="1359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75855" y="2960066"/>
            <a:ext cx="2262158" cy="369332"/>
          </a:xfrm>
          <a:prstGeom prst="rect">
            <a:avLst/>
          </a:prstGeom>
          <a:noFill/>
        </p:spPr>
        <p:txBody>
          <a:bodyPr wrap="none" rtlCol="0">
            <a:spAutoFit/>
          </a:bodyPr>
          <a:lstStyle/>
          <a:p>
            <a:r>
              <a:rPr lang="en-US" altLang="zh-CN" dirty="0" smtClean="0"/>
              <a:t>Server Health Statistic</a:t>
            </a:r>
            <a:endParaRPr lang="zh-CN" altLang="en-US" dirty="0"/>
          </a:p>
        </p:txBody>
      </p:sp>
      <p:cxnSp>
        <p:nvCxnSpPr>
          <p:cNvPr id="33" name="肘形连接符 32"/>
          <p:cNvCxnSpPr>
            <a:stCxn id="7" idx="3"/>
            <a:endCxn id="31" idx="1"/>
          </p:cNvCxnSpPr>
          <p:nvPr/>
        </p:nvCxnSpPr>
        <p:spPr>
          <a:xfrm>
            <a:off x="1979712" y="1324683"/>
            <a:ext cx="1296143" cy="1820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29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Functional Structure of “NetSync</a:t>
            </a:r>
            <a:r>
              <a:rPr lang="en-US" altLang="zh-CN" dirty="0" smtClean="0"/>
              <a:t>” - Features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7" name="矩形 6"/>
          <p:cNvSpPr/>
          <p:nvPr/>
        </p:nvSpPr>
        <p:spPr>
          <a:xfrm>
            <a:off x="539552" y="1088218"/>
            <a:ext cx="1440160" cy="472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solidFill>
                  <a:schemeClr val="bg1">
                    <a:lumMod val="95000"/>
                  </a:schemeClr>
                </a:solidFill>
              </a:rPr>
              <a:t>Archive Management</a:t>
            </a:r>
            <a:endParaRPr lang="zh-CN" altLang="en-US" sz="1400" dirty="0">
              <a:solidFill>
                <a:schemeClr val="bg1">
                  <a:lumMod val="95000"/>
                </a:schemeClr>
              </a:solidFill>
            </a:endParaRPr>
          </a:p>
        </p:txBody>
      </p:sp>
      <p:sp>
        <p:nvSpPr>
          <p:cNvPr id="21" name="文本框 20"/>
          <p:cNvSpPr txBox="1"/>
          <p:nvPr/>
        </p:nvSpPr>
        <p:spPr>
          <a:xfrm>
            <a:off x="3275857" y="1578275"/>
            <a:ext cx="1832553" cy="369332"/>
          </a:xfrm>
          <a:prstGeom prst="rect">
            <a:avLst/>
          </a:prstGeom>
          <a:noFill/>
        </p:spPr>
        <p:txBody>
          <a:bodyPr wrap="none" rtlCol="0">
            <a:spAutoFit/>
          </a:bodyPr>
          <a:lstStyle/>
          <a:p>
            <a:r>
              <a:rPr lang="en-US" altLang="zh-CN" dirty="0" smtClean="0"/>
              <a:t>Archive Schedule</a:t>
            </a:r>
            <a:endParaRPr lang="zh-CN" altLang="en-US" dirty="0"/>
          </a:p>
        </p:txBody>
      </p:sp>
      <p:sp>
        <p:nvSpPr>
          <p:cNvPr id="23" name="文本框 22"/>
          <p:cNvSpPr txBox="1"/>
          <p:nvPr/>
        </p:nvSpPr>
        <p:spPr>
          <a:xfrm>
            <a:off x="3275856" y="2038872"/>
            <a:ext cx="3634328" cy="369332"/>
          </a:xfrm>
          <a:prstGeom prst="rect">
            <a:avLst/>
          </a:prstGeom>
          <a:noFill/>
        </p:spPr>
        <p:txBody>
          <a:bodyPr wrap="none" rtlCol="0">
            <a:spAutoFit/>
          </a:bodyPr>
          <a:lstStyle/>
          <a:p>
            <a:r>
              <a:rPr lang="en-US" altLang="zh-CN" dirty="0" smtClean="0"/>
              <a:t>Archive scope (business object level)</a:t>
            </a:r>
            <a:endParaRPr lang="zh-CN" altLang="en-US" dirty="0"/>
          </a:p>
        </p:txBody>
      </p:sp>
      <p:sp>
        <p:nvSpPr>
          <p:cNvPr id="25" name="文本框 24"/>
          <p:cNvSpPr txBox="1"/>
          <p:nvPr/>
        </p:nvSpPr>
        <p:spPr>
          <a:xfrm>
            <a:off x="3283993" y="2499469"/>
            <a:ext cx="2095445" cy="369332"/>
          </a:xfrm>
          <a:prstGeom prst="rect">
            <a:avLst/>
          </a:prstGeom>
          <a:noFill/>
        </p:spPr>
        <p:txBody>
          <a:bodyPr wrap="none" rtlCol="0">
            <a:spAutoFit/>
          </a:bodyPr>
          <a:lstStyle/>
          <a:p>
            <a:r>
              <a:rPr lang="en-US" altLang="zh-CN" dirty="0" smtClean="0"/>
              <a:t>Archive scope (task)</a:t>
            </a:r>
            <a:endParaRPr lang="zh-CN" altLang="en-US" dirty="0"/>
          </a:p>
        </p:txBody>
      </p:sp>
      <p:cxnSp>
        <p:nvCxnSpPr>
          <p:cNvPr id="16" name="肘形连接符 15"/>
          <p:cNvCxnSpPr>
            <a:stCxn id="7" idx="3"/>
            <a:endCxn id="21" idx="1"/>
          </p:cNvCxnSpPr>
          <p:nvPr/>
        </p:nvCxnSpPr>
        <p:spPr>
          <a:xfrm>
            <a:off x="1979712" y="1324683"/>
            <a:ext cx="1296145" cy="4382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3"/>
            <a:endCxn id="23" idx="1"/>
          </p:cNvCxnSpPr>
          <p:nvPr/>
        </p:nvCxnSpPr>
        <p:spPr>
          <a:xfrm>
            <a:off x="1979712" y="1324683"/>
            <a:ext cx="1296144" cy="8988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7" idx="3"/>
            <a:endCxn id="25" idx="1"/>
          </p:cNvCxnSpPr>
          <p:nvPr/>
        </p:nvCxnSpPr>
        <p:spPr>
          <a:xfrm>
            <a:off x="1979712" y="1324683"/>
            <a:ext cx="1304281" cy="1359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75855" y="2960066"/>
            <a:ext cx="4653838" cy="369332"/>
          </a:xfrm>
          <a:prstGeom prst="rect">
            <a:avLst/>
          </a:prstGeom>
          <a:noFill/>
        </p:spPr>
        <p:txBody>
          <a:bodyPr wrap="none" rtlCol="0">
            <a:spAutoFit/>
          </a:bodyPr>
          <a:lstStyle/>
          <a:p>
            <a:r>
              <a:rPr lang="en-US" altLang="zh-CN" dirty="0" smtClean="0"/>
              <a:t>Archive jobs management (Activate/Deactivate)</a:t>
            </a:r>
            <a:endParaRPr lang="zh-CN" altLang="en-US" dirty="0"/>
          </a:p>
        </p:txBody>
      </p:sp>
      <p:cxnSp>
        <p:nvCxnSpPr>
          <p:cNvPr id="33" name="肘形连接符 32"/>
          <p:cNvCxnSpPr>
            <a:stCxn id="7" idx="3"/>
            <a:endCxn id="31" idx="1"/>
          </p:cNvCxnSpPr>
          <p:nvPr/>
        </p:nvCxnSpPr>
        <p:spPr>
          <a:xfrm>
            <a:off x="1979712" y="1324683"/>
            <a:ext cx="1296143" cy="1820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51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7053" y="3291830"/>
            <a:ext cx="8525394" cy="360040"/>
          </a:xfrm>
          <a:prstGeom prst="rect">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a:t>
            </a:r>
            <a:r>
              <a:rPr lang="en-US" altLang="zh-CN" dirty="0" smtClean="0"/>
              <a:t>Integration Landscape</a:t>
            </a:r>
          </a:p>
          <a:p>
            <a:r>
              <a:rPr lang="en-US" altLang="zh-CN" dirty="0" smtClean="0"/>
              <a:t>System Integration </a:t>
            </a:r>
            <a:r>
              <a:rPr lang="en-US" altLang="zh-CN" dirty="0" smtClean="0"/>
              <a:t>Design</a:t>
            </a:r>
          </a:p>
          <a:p>
            <a:r>
              <a:rPr lang="en-US" altLang="zh-CN" dirty="0" smtClean="0"/>
              <a:t>Functional Structure of “NetSync”</a:t>
            </a:r>
          </a:p>
          <a:p>
            <a:r>
              <a:rPr lang="en-US" altLang="zh-CN" dirty="0" smtClean="0"/>
              <a:t>SOW of “NetSync”</a:t>
            </a:r>
          </a:p>
          <a:p>
            <a:r>
              <a:rPr lang="en-US" altLang="zh-CN" dirty="0" smtClean="0"/>
              <a:t>Effort Estimation</a:t>
            </a:r>
          </a:p>
          <a:p>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9231260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EFFORT ESTIMATION</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64177007"/>
              </p:ext>
            </p:extLst>
          </p:nvPr>
        </p:nvGraphicFramePr>
        <p:xfrm>
          <a:off x="815145" y="929204"/>
          <a:ext cx="3995737" cy="4064000"/>
        </p:xfrm>
        <a:graphic>
          <a:graphicData uri="http://schemas.openxmlformats.org/presentationml/2006/ole">
            <mc:AlternateContent xmlns:mc="http://schemas.openxmlformats.org/markup-compatibility/2006">
              <mc:Choice xmlns:v="urn:schemas-microsoft-com:vml" Requires="v">
                <p:oleObj spid="_x0000_s1025" name="工作表" r:id="rId3" imgW="11677612" imgH="11877686" progId="Excel.Sheet.12">
                  <p:embed/>
                </p:oleObj>
              </mc:Choice>
              <mc:Fallback>
                <p:oleObj name="工作表" r:id="rId3" imgW="11677612" imgH="11877686" progId="Excel.Sheet.12">
                  <p:embed/>
                  <p:pic>
                    <p:nvPicPr>
                      <p:cNvPr id="0" name=""/>
                      <p:cNvPicPr/>
                      <p:nvPr/>
                    </p:nvPicPr>
                    <p:blipFill>
                      <a:blip r:embed="rId4"/>
                      <a:stretch>
                        <a:fillRect/>
                      </a:stretch>
                    </p:blipFill>
                    <p:spPr>
                      <a:xfrm>
                        <a:off x="815145" y="929204"/>
                        <a:ext cx="3995737" cy="4064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62804610"/>
              </p:ext>
            </p:extLst>
          </p:nvPr>
        </p:nvGraphicFramePr>
        <p:xfrm>
          <a:off x="7524328" y="4011910"/>
          <a:ext cx="914400" cy="828675"/>
        </p:xfrm>
        <a:graphic>
          <a:graphicData uri="http://schemas.openxmlformats.org/presentationml/2006/ole">
            <mc:AlternateContent xmlns:mc="http://schemas.openxmlformats.org/markup-compatibility/2006">
              <mc:Choice xmlns:v="urn:schemas-microsoft-com:vml" Requires="v">
                <p:oleObj spid="_x0000_s1026" name="工作表" showAsIcon="1" r:id="rId5" imgW="914400" imgH="828720" progId="Excel.Sheet.12">
                  <p:embed/>
                </p:oleObj>
              </mc:Choice>
              <mc:Fallback>
                <p:oleObj name="工作表" showAsIcon="1" r:id="rId5" imgW="914400" imgH="828720" progId="Excel.Sheet.12">
                  <p:embed/>
                  <p:pic>
                    <p:nvPicPr>
                      <p:cNvPr id="0" name=""/>
                      <p:cNvPicPr/>
                      <p:nvPr/>
                    </p:nvPicPr>
                    <p:blipFill>
                      <a:blip r:embed="rId6"/>
                      <a:stretch>
                        <a:fillRect/>
                      </a:stretch>
                    </p:blipFill>
                    <p:spPr>
                      <a:xfrm>
                        <a:off x="7524328" y="4011910"/>
                        <a:ext cx="914400" cy="828675"/>
                      </a:xfrm>
                      <a:prstGeom prst="rect">
                        <a:avLst/>
                      </a:prstGeom>
                    </p:spPr>
                  </p:pic>
                </p:oleObj>
              </mc:Fallback>
            </mc:AlternateContent>
          </a:graphicData>
        </a:graphic>
      </p:graphicFrame>
      <p:cxnSp>
        <p:nvCxnSpPr>
          <p:cNvPr id="11" name="直接箭头连接符 10"/>
          <p:cNvCxnSpPr/>
          <p:nvPr/>
        </p:nvCxnSpPr>
        <p:spPr>
          <a:xfrm>
            <a:off x="5004048" y="2355726"/>
            <a:ext cx="2520280"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94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Omenx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handle the most common and important master data (current phase) that will be consumed by Omenx products (such as supplier info, parts info) in ERP system.</a:t>
            </a:r>
          </a:p>
          <a:p>
            <a:pPr lvl="1"/>
            <a:r>
              <a:rPr lang="en-US" altLang="zh-CN" sz="1600" dirty="0" smtClean="0"/>
              <a:t>To handle the most popular and stable data transfer protocols in the integration scenario.</a:t>
            </a:r>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future.</a:t>
            </a: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graphicFrame>
        <p:nvGraphicFramePr>
          <p:cNvPr id="7" name="图示 6"/>
          <p:cNvGraphicFramePr/>
          <p:nvPr>
            <p:extLst>
              <p:ext uri="{D42A27DB-BD31-4B8C-83A1-F6EECF244321}">
                <p14:modId xmlns:p14="http://schemas.microsoft.com/office/powerpoint/2010/main" val="2698949262"/>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ppt_x"/>
                                          </p:val>
                                        </p:tav>
                                        <p:tav tm="100000">
                                          <p:val>
                                            <p:strVal val="#ppt_x"/>
                                          </p:val>
                                        </p:tav>
                                      </p:tavLst>
                                    </p:anim>
                                    <p:anim calcmode="lin" valueType="num">
                                      <p:cBhvr additive="base">
                                        <p:cTn id="3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06378" y="1983466"/>
            <a:ext cx="1182660"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900" dirty="0" smtClean="0"/>
              <a:t>Integration Server</a:t>
            </a:r>
            <a:endParaRPr lang="zh-CN" altLang="en-US" sz="900" dirty="0"/>
          </a:p>
        </p:txBody>
      </p:sp>
      <p:sp>
        <p:nvSpPr>
          <p:cNvPr id="2" name="标题 1"/>
          <p:cNvSpPr>
            <a:spLocks noGrp="1"/>
          </p:cNvSpPr>
          <p:nvPr>
            <p:ph type="title"/>
          </p:nvPr>
        </p:nvSpPr>
        <p:spPr/>
        <p:txBody>
          <a:bodyPr/>
          <a:lstStyle/>
          <a:p>
            <a:r>
              <a:rPr lang="en-US" altLang="zh-CN" dirty="0" smtClean="0"/>
              <a:t>System </a:t>
            </a:r>
            <a:r>
              <a:rPr lang="en-US" altLang="zh-CN" dirty="0"/>
              <a:t>Integration </a:t>
            </a:r>
            <a:r>
              <a:rPr lang="en-US" altLang="zh-CN" dirty="0" smtClean="0"/>
              <a:t>Landscape - Customization</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6" name="矩形 5"/>
          <p:cNvSpPr/>
          <p:nvPr/>
        </p:nvSpPr>
        <p:spPr>
          <a:xfrm>
            <a:off x="251520" y="1983465"/>
            <a:ext cx="3600400" cy="2713375"/>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713374"/>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ECC</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Models</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599"/>
            <a:ext cx="3615946" cy="413080"/>
            <a:chOff x="251520" y="1226640"/>
            <a:chExt cx="3615946" cy="413080"/>
          </a:xfrm>
          <a:solidFill>
            <a:srgbClr val="FF0000">
              <a:alpha val="69804"/>
            </a:srgbClr>
          </a:solidFill>
          <a:effectLst>
            <a:outerShdw blurRad="50800" dist="38100" dir="5400000" algn="t" rotWithShape="0">
              <a:prstClr val="black">
                <a:alpha val="40000"/>
              </a:prstClr>
            </a:outerShdw>
          </a:effectLst>
        </p:grpSpPr>
        <p:sp>
          <p:nvSpPr>
            <p:cNvPr id="49" name="五边形 48"/>
            <p:cNvSpPr/>
            <p:nvPr/>
          </p:nvSpPr>
          <p:spPr>
            <a:xfrm>
              <a:off x="2483768" y="1229631"/>
              <a:ext cx="1383698" cy="41008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26640"/>
              <a:ext cx="2232248" cy="410925"/>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alpha val="69804"/>
            </a:srgbClr>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alpha val="69804"/>
            </a:srgbClr>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
        <p:nvSpPr>
          <p:cNvPr id="7" name="五边形 6"/>
          <p:cNvSpPr/>
          <p:nvPr/>
        </p:nvSpPr>
        <p:spPr>
          <a:xfrm>
            <a:off x="251520" y="4270066"/>
            <a:ext cx="8481801" cy="423783"/>
          </a:xfrm>
          <a:prstGeom prst="homePlate">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双大括号 29"/>
          <p:cNvSpPr/>
          <p:nvPr/>
        </p:nvSpPr>
        <p:spPr>
          <a:xfrm>
            <a:off x="899591" y="4318530"/>
            <a:ext cx="6866907" cy="358325"/>
          </a:xfrm>
          <a:prstGeom prst="brace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u="sng" dirty="0" smtClean="0"/>
              <a:t>Business Objects can be leveraged by Core business System</a:t>
            </a:r>
            <a:endParaRPr lang="zh-CN" altLang="en-US" u="sng" dirty="0"/>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Integration Server</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6" name="圆角矩形 5"/>
          <p:cNvSpPr/>
          <p:nvPr/>
        </p:nvSpPr>
        <p:spPr>
          <a:xfrm>
            <a:off x="899592" y="1779662"/>
            <a:ext cx="1296144"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grpSp>
        <p:nvGrpSpPr>
          <p:cNvPr id="18" name="组合 17"/>
          <p:cNvGrpSpPr/>
          <p:nvPr/>
        </p:nvGrpSpPr>
        <p:grpSpPr>
          <a:xfrm>
            <a:off x="1151620" y="2169015"/>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09782" y="1170351"/>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solidFill>
                  <a:srgbClr val="FF0000"/>
                </a:solidFill>
              </a:rPr>
              <a:t>Secured approach is built inside.</a:t>
            </a:r>
          </a:p>
          <a:p>
            <a:pPr marL="342900" indent="-342900">
              <a:buAutoNum type="arabicPeriod"/>
            </a:pPr>
            <a:r>
              <a:rPr lang="en-US" altLang="zh-CN" sz="1600" dirty="0" smtClean="0"/>
              <a:t>Provide </a:t>
            </a:r>
            <a:r>
              <a:rPr lang="en-US" altLang="zh-CN" sz="1600" dirty="0"/>
              <a:t>dashboard to view integration </a:t>
            </a:r>
            <a:r>
              <a:rPr lang="en-US" altLang="zh-CN" sz="1600" dirty="0" smtClean="0"/>
              <a:t>transactions.</a:t>
            </a:r>
            <a:endParaRPr lang="en-US" altLang="zh-CN" sz="1600" dirty="0"/>
          </a:p>
          <a:p>
            <a:pPr marL="342900" indent="-342900">
              <a:buAutoNum type="arabicPeriod"/>
            </a:pPr>
            <a:r>
              <a:rPr lang="en-US" altLang="zh-CN" sz="1600" dirty="0" smtClean="0"/>
              <a:t>Support </a:t>
            </a:r>
            <a:r>
              <a:rPr lang="en-US" altLang="zh-CN" sz="1600" dirty="0"/>
              <a:t>manually interaction to handle </a:t>
            </a:r>
            <a:r>
              <a:rPr lang="en-US" altLang="zh-CN" sz="1600" dirty="0" smtClean="0"/>
              <a:t>exceptions.</a:t>
            </a:r>
            <a:endParaRPr lang="en-US" altLang="zh-CN" sz="1600" dirty="0"/>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(BAPI)</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81193" y="1947164"/>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Logs</a:t>
            </a:r>
            <a:endParaRPr lang="zh-CN" altLang="en-US" sz="600" dirty="0">
              <a:solidFill>
                <a:schemeClr val="tx1"/>
              </a:solidFill>
            </a:endParaRPr>
          </a:p>
        </p:txBody>
      </p:sp>
      <p:sp>
        <p:nvSpPr>
          <p:cNvPr id="10" name="矩形 9"/>
          <p:cNvSpPr/>
          <p:nvPr/>
        </p:nvSpPr>
        <p:spPr>
          <a:xfrm>
            <a:off x="777237" y="1947164"/>
            <a:ext cx="360040"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100" dirty="0" smtClean="0"/>
              <a:t>Security Control</a:t>
            </a:r>
            <a:endParaRPr lang="zh-CN" altLang="en-US" sz="1100" dirty="0"/>
          </a:p>
        </p:txBody>
      </p:sp>
      <p:sp>
        <p:nvSpPr>
          <p:cNvPr id="11" name="矩形 10"/>
          <p:cNvSpPr/>
          <p:nvPr/>
        </p:nvSpPr>
        <p:spPr>
          <a:xfrm>
            <a:off x="381193" y="2229333"/>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1193" y="2511502"/>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1193" y="279367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1193" y="30758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1193" y="335801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7237" y="2793671"/>
            <a:ext cx="360040"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204036" cy="369332"/>
            </a:xfrm>
            <a:prstGeom prst="rect">
              <a:avLst/>
            </a:prstGeom>
            <a:noFill/>
          </p:spPr>
          <p:txBody>
            <a:bodyPr wrap="none" rtlCol="0">
              <a:spAutoFit/>
            </a:bodyPr>
            <a:lstStyle/>
            <a:p>
              <a:r>
                <a:rPr lang="en-US" altLang="zh-CN" dirty="0" smtClean="0"/>
                <a:t>Transactional 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
        <p:nvSpPr>
          <p:cNvPr id="3" name="圆角矩形 2"/>
          <p:cNvSpPr/>
          <p:nvPr/>
        </p:nvSpPr>
        <p:spPr>
          <a:xfrm>
            <a:off x="2024244" y="988167"/>
            <a:ext cx="3837054"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Interact with backend system (BAPI)</a:t>
            </a:r>
            <a:endParaRPr lang="zh-CN" altLang="en-US" dirty="0"/>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(SFTP)</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7" name="圆角矩形 6"/>
          <p:cNvSpPr/>
          <p:nvPr/>
        </p:nvSpPr>
        <p:spPr>
          <a:xfrm>
            <a:off x="255178" y="131007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06191" y="1657593"/>
            <a:ext cx="360040" cy="216024"/>
          </a:xfrm>
          <a:prstGeom prst="rect">
            <a:avLst/>
          </a:prstGeom>
          <a:solidFill>
            <a:srgbClr val="00B0F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smtClean="0"/>
              <a:t>Cache</a:t>
            </a:r>
            <a:endParaRPr lang="zh-CN" altLang="en-US" sz="500" dirty="0"/>
          </a:p>
        </p:txBody>
      </p:sp>
      <p:sp>
        <p:nvSpPr>
          <p:cNvPr id="10" name="矩形 9"/>
          <p:cNvSpPr/>
          <p:nvPr/>
        </p:nvSpPr>
        <p:spPr>
          <a:xfrm>
            <a:off x="702235" y="1657593"/>
            <a:ext cx="401838" cy="779640"/>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Schedule Job</a:t>
            </a:r>
            <a:endParaRPr lang="zh-CN" altLang="en-US" sz="1200" dirty="0"/>
          </a:p>
        </p:txBody>
      </p:sp>
      <p:sp>
        <p:nvSpPr>
          <p:cNvPr id="11" name="矩形 10"/>
          <p:cNvSpPr/>
          <p:nvPr/>
        </p:nvSpPr>
        <p:spPr>
          <a:xfrm>
            <a:off x="306191" y="1939762"/>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Log</a:t>
            </a:r>
            <a:endParaRPr lang="zh-CN" altLang="en-US" sz="700" dirty="0">
              <a:solidFill>
                <a:schemeClr val="tx1"/>
              </a:solidFill>
            </a:endParaRPr>
          </a:p>
        </p:txBody>
      </p:sp>
      <p:sp>
        <p:nvSpPr>
          <p:cNvPr id="13" name="矩形 12"/>
          <p:cNvSpPr/>
          <p:nvPr/>
        </p:nvSpPr>
        <p:spPr>
          <a:xfrm>
            <a:off x="306191" y="222193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6191" y="250410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6191" y="2786269"/>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6191" y="30684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2235" y="2504100"/>
            <a:ext cx="399038" cy="780364"/>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21" name="矩形 20"/>
          <p:cNvSpPr/>
          <p:nvPr/>
        </p:nvSpPr>
        <p:spPr>
          <a:xfrm>
            <a:off x="6732240" y="134761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31" name="组合 30"/>
          <p:cNvGrpSpPr/>
          <p:nvPr/>
        </p:nvGrpSpPr>
        <p:grpSpPr>
          <a:xfrm>
            <a:off x="5004048" y="1321693"/>
            <a:ext cx="1656184" cy="216024"/>
            <a:chOff x="5148064" y="1491630"/>
            <a:chExt cx="1656184" cy="216024"/>
          </a:xfrm>
        </p:grpSpPr>
        <p:cxnSp>
          <p:nvCxnSpPr>
            <p:cNvPr id="23" name="直接箭头连接符 22"/>
            <p:cNvCxnSpPr/>
            <p:nvPr/>
          </p:nvCxnSpPr>
          <p:spPr>
            <a:xfrm flipH="1">
              <a:off x="5148064" y="1707654"/>
              <a:ext cx="158417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300192" y="1491630"/>
              <a:ext cx="504056"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1-1</a:t>
              </a:r>
              <a:endParaRPr lang="zh-CN" altLang="en-US" sz="1400" dirty="0">
                <a:solidFill>
                  <a:schemeClr val="tx1"/>
                </a:solidFill>
              </a:endParaRPr>
            </a:p>
          </p:txBody>
        </p:sp>
      </p:grpSp>
      <p:sp>
        <p:nvSpPr>
          <p:cNvPr id="26" name="矩形 25"/>
          <p:cNvSpPr/>
          <p:nvPr/>
        </p:nvSpPr>
        <p:spPr>
          <a:xfrm>
            <a:off x="1173281" y="2504101"/>
            <a:ext cx="360040" cy="780363"/>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Web Services</a:t>
            </a:r>
            <a:endParaRPr lang="zh-CN" altLang="en-US" sz="1200" dirty="0">
              <a:solidFill>
                <a:schemeClr val="tx1"/>
              </a:solidFill>
            </a:endParaRPr>
          </a:p>
        </p:txBody>
      </p:sp>
      <p:grpSp>
        <p:nvGrpSpPr>
          <p:cNvPr id="30" name="组合 29"/>
          <p:cNvGrpSpPr/>
          <p:nvPr/>
        </p:nvGrpSpPr>
        <p:grpSpPr>
          <a:xfrm>
            <a:off x="5004048" y="1785589"/>
            <a:ext cx="1656184" cy="216024"/>
            <a:chOff x="5156820" y="1948766"/>
            <a:chExt cx="1656184" cy="216024"/>
          </a:xfrm>
          <a:solidFill>
            <a:schemeClr val="accent1">
              <a:lumMod val="60000"/>
              <a:lumOff val="40000"/>
            </a:schemeClr>
          </a:solidFill>
        </p:grpSpPr>
        <p:cxnSp>
          <p:nvCxnSpPr>
            <p:cNvPr id="27" name="直接箭头连接符 26"/>
            <p:cNvCxnSpPr/>
            <p:nvPr/>
          </p:nvCxnSpPr>
          <p:spPr>
            <a:xfrm flipH="1">
              <a:off x="5156820" y="2164790"/>
              <a:ext cx="1584176"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308948" y="1948766"/>
              <a:ext cx="504056"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2-1</a:t>
              </a:r>
              <a:endParaRPr lang="zh-CN" altLang="en-US" sz="1400" dirty="0">
                <a:solidFill>
                  <a:schemeClr val="tx1"/>
                </a:solidFill>
              </a:endParaRPr>
            </a:p>
          </p:txBody>
        </p:sp>
      </p:grpSp>
      <p:sp>
        <p:nvSpPr>
          <p:cNvPr id="32" name="立方体 31"/>
          <p:cNvSpPr/>
          <p:nvPr/>
        </p:nvSpPr>
        <p:spPr>
          <a:xfrm>
            <a:off x="6837825"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78459"/>
            <a:ext cx="5040560" cy="307777"/>
            <a:chOff x="1619672" y="2551572"/>
            <a:chExt cx="5040560" cy="307777"/>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2325630" y="2551572"/>
              <a:ext cx="3312317" cy="307777"/>
            </a:xfrm>
            <a:prstGeom prst="rect">
              <a:avLst/>
            </a:prstGeom>
            <a:noFill/>
          </p:spPr>
          <p:txBody>
            <a:bodyPr wrap="none" rtlCol="0">
              <a:spAutoFit/>
            </a:bodyPr>
            <a:lstStyle/>
            <a:p>
              <a:r>
                <a:rPr lang="en-US" altLang="zh-CN" sz="1400" dirty="0" smtClean="0"/>
                <a:t>Transactional Data Post (Web Service Call)</a:t>
              </a:r>
              <a:endParaRPr lang="zh-CN" altLang="en-US" sz="1400" dirty="0"/>
            </a:p>
          </p:txBody>
        </p:sp>
      </p:grpSp>
      <p:sp>
        <p:nvSpPr>
          <p:cNvPr id="43" name="五边形 42"/>
          <p:cNvSpPr/>
          <p:nvPr/>
        </p:nvSpPr>
        <p:spPr>
          <a:xfrm rot="16200000">
            <a:off x="3210668" y="1052762"/>
            <a:ext cx="2074592"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Transfer master data (initial and delta) using SFTP.</a:t>
            </a:r>
          </a:p>
          <a:p>
            <a:pPr marL="800100" lvl="1" indent="-342900">
              <a:buFont typeface="+mj-lt"/>
              <a:buAutoNum type="alphaLcParenR"/>
            </a:pPr>
            <a:r>
              <a:rPr lang="en-US" altLang="zh-CN" sz="1200" dirty="0">
                <a:solidFill>
                  <a:schemeClr val="tx1"/>
                </a:solidFill>
              </a:rPr>
              <a:t>The </a:t>
            </a:r>
            <a:r>
              <a:rPr lang="en-US" altLang="zh-CN" sz="1200" dirty="0" smtClean="0">
                <a:solidFill>
                  <a:schemeClr val="tx1"/>
                </a:solidFill>
              </a:rPr>
              <a:t>master </a:t>
            </a:r>
            <a:r>
              <a:rPr lang="en-US" altLang="zh-CN" sz="1200" dirty="0">
                <a:solidFill>
                  <a:schemeClr val="tx1"/>
                </a:solidFill>
              </a:rPr>
              <a:t>data post is triggered from ERP side and export to share drive. (the file format should be pre-defined)</a:t>
            </a:r>
          </a:p>
          <a:p>
            <a:pPr marL="800100" lvl="1" indent="-342900">
              <a:buFont typeface="+mj-lt"/>
              <a:buAutoNum type="alphaLcParenR"/>
            </a:pPr>
            <a:r>
              <a:rPr lang="en-US" altLang="zh-CN" sz="1200" dirty="0" smtClean="0">
                <a:solidFill>
                  <a:schemeClr val="tx1"/>
                </a:solidFill>
              </a:rPr>
              <a:t>Front server has a file extractor built inside to load the flat files from share drive.</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p>
          <a:p>
            <a:pPr marL="342900" indent="-342900">
              <a:buAutoNum type="arabicPeriod"/>
            </a:pPr>
            <a:r>
              <a:rPr lang="en-US" altLang="zh-CN" sz="1200" dirty="0" smtClean="0">
                <a:solidFill>
                  <a:schemeClr val="tx1"/>
                </a:solidFill>
              </a:rPr>
              <a:t>The schedule job and security control functions are built in integration server to support the flat file catching scenario.</a:t>
            </a:r>
            <a:endParaRPr lang="zh-CN" altLang="en-US" sz="1200" dirty="0">
              <a:solidFill>
                <a:schemeClr val="tx1"/>
              </a:solidFill>
            </a:endParaRPr>
          </a:p>
        </p:txBody>
      </p:sp>
      <p:pic>
        <p:nvPicPr>
          <p:cNvPr id="22" name="图片 21" descr="Documents &lt;strong&gt;Folder&lt;/strong&gt; Office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1053" y="1156035"/>
            <a:ext cx="1378200" cy="1260869"/>
          </a:xfrm>
          <a:prstGeom prst="rect">
            <a:avLst/>
          </a:prstGeom>
        </p:spPr>
      </p:pic>
      <p:grpSp>
        <p:nvGrpSpPr>
          <p:cNvPr id="46" name="组合 45"/>
          <p:cNvGrpSpPr/>
          <p:nvPr/>
        </p:nvGrpSpPr>
        <p:grpSpPr>
          <a:xfrm>
            <a:off x="1619671" y="1346076"/>
            <a:ext cx="2000813" cy="216024"/>
            <a:chOff x="4803435" y="1491630"/>
            <a:chExt cx="2000813" cy="216024"/>
          </a:xfrm>
        </p:grpSpPr>
        <p:cxnSp>
          <p:nvCxnSpPr>
            <p:cNvPr id="47" name="直接箭头连接符 46"/>
            <p:cNvCxnSpPr/>
            <p:nvPr/>
          </p:nvCxnSpPr>
          <p:spPr>
            <a:xfrm flipH="1">
              <a:off x="4803435" y="1707654"/>
              <a:ext cx="192880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243596" y="1491630"/>
              <a:ext cx="560652"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a:t>
              </a:r>
              <a:endParaRPr lang="zh-CN" altLang="en-US" sz="1400" dirty="0">
                <a:solidFill>
                  <a:schemeClr val="tx1"/>
                </a:solidFill>
              </a:endParaRPr>
            </a:p>
          </p:txBody>
        </p:sp>
      </p:grpSp>
      <p:grpSp>
        <p:nvGrpSpPr>
          <p:cNvPr id="49" name="组合 48"/>
          <p:cNvGrpSpPr/>
          <p:nvPr/>
        </p:nvGrpSpPr>
        <p:grpSpPr>
          <a:xfrm>
            <a:off x="1619671" y="1828458"/>
            <a:ext cx="2000813" cy="216024"/>
            <a:chOff x="4812191" y="1948766"/>
            <a:chExt cx="2000813" cy="216024"/>
          </a:xfrm>
          <a:solidFill>
            <a:schemeClr val="accent1">
              <a:lumMod val="60000"/>
              <a:lumOff val="40000"/>
            </a:schemeClr>
          </a:solidFill>
        </p:grpSpPr>
        <p:cxnSp>
          <p:nvCxnSpPr>
            <p:cNvPr id="50" name="直接箭头连接符 49"/>
            <p:cNvCxnSpPr/>
            <p:nvPr/>
          </p:nvCxnSpPr>
          <p:spPr>
            <a:xfrm flipH="1">
              <a:off x="4812191" y="2164790"/>
              <a:ext cx="1928805"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252352" y="1948766"/>
              <a:ext cx="560652"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2-2</a:t>
              </a:r>
              <a:endParaRPr lang="zh-CN" altLang="en-US" sz="1400" dirty="0">
                <a:solidFill>
                  <a:schemeClr val="tx1"/>
                </a:solidFill>
              </a:endParaRPr>
            </a:p>
          </p:txBody>
        </p:sp>
      </p:grpSp>
      <p:grpSp>
        <p:nvGrpSpPr>
          <p:cNvPr id="60" name="组合 59"/>
          <p:cNvGrpSpPr/>
          <p:nvPr/>
        </p:nvGrpSpPr>
        <p:grpSpPr>
          <a:xfrm>
            <a:off x="5348822" y="1114525"/>
            <a:ext cx="567784" cy="400828"/>
            <a:chOff x="5348822" y="1404095"/>
            <a:chExt cx="567784" cy="400828"/>
          </a:xfrm>
        </p:grpSpPr>
        <p:sp>
          <p:nvSpPr>
            <p:cNvPr id="57" name="文本框 56"/>
            <p:cNvSpPr txBox="1"/>
            <p:nvPr/>
          </p:nvSpPr>
          <p:spPr>
            <a:xfrm>
              <a:off x="5348822" y="1404095"/>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58" name="下箭头 57"/>
            <p:cNvSpPr/>
            <p:nvPr/>
          </p:nvSpPr>
          <p:spPr>
            <a:xfrm>
              <a:off x="5468626" y="1648855"/>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4168895" y="1513182"/>
            <a:ext cx="799149" cy="553998"/>
          </a:xfrm>
          <a:prstGeom prst="rect">
            <a:avLst/>
          </a:prstGeom>
          <a:noFill/>
        </p:spPr>
        <p:txBody>
          <a:bodyPr wrap="square" rtlCol="0">
            <a:spAutoFit/>
          </a:bodyPr>
          <a:lstStyle/>
          <a:p>
            <a:r>
              <a:rPr lang="en-US" altLang="zh-CN" sz="1000" dirty="0" smtClean="0"/>
              <a:t>Flat Files with time stamp</a:t>
            </a:r>
            <a:endParaRPr lang="zh-CN" altLang="en-US" sz="1000" dirty="0"/>
          </a:p>
        </p:txBody>
      </p:sp>
      <p:grpSp>
        <p:nvGrpSpPr>
          <p:cNvPr id="67" name="组合 66"/>
          <p:cNvGrpSpPr/>
          <p:nvPr/>
        </p:nvGrpSpPr>
        <p:grpSpPr>
          <a:xfrm>
            <a:off x="2142778" y="1158871"/>
            <a:ext cx="474810" cy="381778"/>
            <a:chOff x="2142778" y="1448441"/>
            <a:chExt cx="474810" cy="381778"/>
          </a:xfrm>
        </p:grpSpPr>
        <p:sp>
          <p:nvSpPr>
            <p:cNvPr id="62" name="文本框 61"/>
            <p:cNvSpPr txBox="1"/>
            <p:nvPr/>
          </p:nvSpPr>
          <p:spPr>
            <a:xfrm>
              <a:off x="2142778" y="1448441"/>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63" name="下箭头 62"/>
            <p:cNvSpPr/>
            <p:nvPr/>
          </p:nvSpPr>
          <p:spPr>
            <a:xfrm flipV="1">
              <a:off x="2201982" y="1674151"/>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5364081" y="2026482"/>
            <a:ext cx="567784" cy="363710"/>
            <a:chOff x="5364081" y="2316052"/>
            <a:chExt cx="567784" cy="363710"/>
          </a:xfrm>
        </p:grpSpPr>
        <p:sp>
          <p:nvSpPr>
            <p:cNvPr id="65" name="文本框 64"/>
            <p:cNvSpPr txBox="1"/>
            <p:nvPr/>
          </p:nvSpPr>
          <p:spPr>
            <a:xfrm>
              <a:off x="5364081" y="2418152"/>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66" name="下箭头 65"/>
            <p:cNvSpPr/>
            <p:nvPr/>
          </p:nvSpPr>
          <p:spPr>
            <a:xfrm flipV="1">
              <a:off x="5468626" y="231605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2133252" y="2070972"/>
            <a:ext cx="474810" cy="366261"/>
            <a:chOff x="2133252" y="2360542"/>
            <a:chExt cx="474810" cy="366261"/>
          </a:xfrm>
        </p:grpSpPr>
        <p:sp>
          <p:nvSpPr>
            <p:cNvPr id="69" name="文本框 68"/>
            <p:cNvSpPr txBox="1"/>
            <p:nvPr/>
          </p:nvSpPr>
          <p:spPr>
            <a:xfrm>
              <a:off x="2133252" y="2465193"/>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70" name="下箭头 69"/>
            <p:cNvSpPr/>
            <p:nvPr/>
          </p:nvSpPr>
          <p:spPr>
            <a:xfrm>
              <a:off x="2201982" y="236054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173281" y="1659366"/>
            <a:ext cx="360040" cy="78036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File Extractor</a:t>
            </a:r>
            <a:endParaRPr lang="zh-CN" altLang="en-US" sz="1200" dirty="0">
              <a:solidFill>
                <a:schemeClr val="tx1"/>
              </a:solidFill>
            </a:endParaRPr>
          </a:p>
        </p:txBody>
      </p:sp>
      <p:sp>
        <p:nvSpPr>
          <p:cNvPr id="53" name="圆角矩形 52"/>
          <p:cNvSpPr/>
          <p:nvPr/>
        </p:nvSpPr>
        <p:spPr>
          <a:xfrm>
            <a:off x="2261239" y="2871208"/>
            <a:ext cx="3763657"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Interact with backend system (SFTP)</a:t>
            </a:r>
            <a:endParaRPr lang="zh-CN" altLang="en-US" dirty="0"/>
          </a:p>
        </p:txBody>
      </p:sp>
    </p:spTree>
    <p:extLst>
      <p:ext uri="{BB962C8B-B14F-4D97-AF65-F5344CB8AC3E}">
        <p14:creationId xmlns:p14="http://schemas.microsoft.com/office/powerpoint/2010/main" val="8144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8430</TotalTime>
  <Words>1570</Words>
  <Application>Microsoft Office PowerPoint</Application>
  <PresentationFormat>全屏显示(16:9)</PresentationFormat>
  <Paragraphs>364</Paragraphs>
  <Slides>27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等线</vt:lpstr>
      <vt:lpstr>宋体</vt:lpstr>
      <vt:lpstr>微软雅黑</vt:lpstr>
      <vt:lpstr>Arial</vt:lpstr>
      <vt:lpstr>Calibri</vt:lpstr>
      <vt:lpstr>Impact</vt:lpstr>
      <vt:lpstr>Times New Roman</vt:lpstr>
      <vt:lpstr>Wingdings</vt:lpstr>
      <vt:lpstr>my main board</vt:lpstr>
      <vt:lpstr>Microsoft Excel 工作表</vt:lpstr>
      <vt:lpstr>Proposal for Integration Server</vt:lpstr>
      <vt:lpstr>Agenda</vt:lpstr>
      <vt:lpstr>Requirements of System Integration</vt:lpstr>
      <vt:lpstr>Requirements of System Integration</vt:lpstr>
      <vt:lpstr>System Integration Feasibility Analysis</vt:lpstr>
      <vt:lpstr>System Integration Landscape - Customization</vt:lpstr>
      <vt:lpstr>Customized System Integration Landscape – Integration Server</vt:lpstr>
      <vt:lpstr>Customized System Integration Landscape – Backend (BAPI)</vt:lpstr>
      <vt:lpstr>Customized System Integration Landscape – Backend (SFTP)</vt:lpstr>
      <vt:lpstr>Customized System Integration Landscape - Frontend</vt:lpstr>
      <vt:lpstr>System Integration Design – Omenx Product Standard Open API</vt:lpstr>
      <vt:lpstr>Agenda</vt:lpstr>
      <vt:lpstr>Functional Structure of “NetSync”</vt:lpstr>
      <vt:lpstr>Agenda</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Functional Structure of “NetSync” - Features</vt:lpstr>
      <vt:lpstr>Agenda</vt:lpstr>
      <vt:lpstr>EFFORT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485</cp:revision>
  <dcterms:created xsi:type="dcterms:W3CDTF">2017-10-07T15:32:13Z</dcterms:created>
  <dcterms:modified xsi:type="dcterms:W3CDTF">2019-01-03T04:47:16Z</dcterms:modified>
</cp:coreProperties>
</file>