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37"/>
    <p:restoredTop sz="96276"/>
  </p:normalViewPr>
  <p:slideViewPr>
    <p:cSldViewPr snapToGrid="0" snapToObjects="1">
      <p:cViewPr>
        <p:scale>
          <a:sx n="115" d="100"/>
          <a:sy n="115" d="100"/>
        </p:scale>
        <p:origin x="568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E37F74-F2BA-2242-AF4B-77126F6733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6BB79B4-4FFA-AE49-9F7D-2906D90AB1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75F5F8-2031-D746-8707-960C25661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97A91-922F-5948-A297-CBA0C2F101A2}" type="datetimeFigureOut">
              <a:rPr kumimoji="1" lang="zh-CN" altLang="en-US" smtClean="0"/>
              <a:t>2020/3/29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2BDF9D-557E-4543-AC79-3C0ADC38D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90D9E1-8EA5-5940-8651-F2602AD83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3E313-7117-3848-8733-DF381094477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7703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0A2AB5-5292-B04A-A5B7-59098891E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B8B9AC3-2C66-7F45-AA88-4E211458DC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F8AEBD-B5AB-494A-9A99-80A65A67D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97A91-922F-5948-A297-CBA0C2F101A2}" type="datetimeFigureOut">
              <a:rPr kumimoji="1" lang="zh-CN" altLang="en-US" smtClean="0"/>
              <a:t>2020/3/29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B8BDA0-9680-2B41-8EAA-2DFF73A29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C13559-F82E-B840-A96D-7A255A805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3E313-7117-3848-8733-DF381094477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17526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5BA2A2E-9C9E-0B42-BAC4-908D43CD5A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F44D2B4-1DB2-554A-AD76-26FD67AE6D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14DEA2-F3A1-DE43-90FF-8E3E36282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97A91-922F-5948-A297-CBA0C2F101A2}" type="datetimeFigureOut">
              <a:rPr kumimoji="1" lang="zh-CN" altLang="en-US" smtClean="0"/>
              <a:t>2020/3/29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12629E-A46A-C346-A7BF-6D7432431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4A1895-05EB-2B4A-ADEA-7AE8FA464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3E313-7117-3848-8733-DF381094477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10776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B189E5-713E-6841-B4BB-A42FA5662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37CEC7-A66E-C04E-9C91-47E29A324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A7E26D-73D9-BF4E-AD02-05AB3074C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97A91-922F-5948-A297-CBA0C2F101A2}" type="datetimeFigureOut">
              <a:rPr kumimoji="1" lang="zh-CN" altLang="en-US" smtClean="0"/>
              <a:t>2020/3/29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C8A3D6-E2F3-2F47-B8FE-EC2E55552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43EB79-F71B-C84C-AA83-409A06CC6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3E313-7117-3848-8733-DF381094477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2777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95EDF3-914B-1E46-8207-9FAD3A1FF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CBBAD8-D9E9-574C-ABCF-6227A08D92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54CCD2-CA51-C543-A733-3A51B2F21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97A91-922F-5948-A297-CBA0C2F101A2}" type="datetimeFigureOut">
              <a:rPr kumimoji="1" lang="zh-CN" altLang="en-US" smtClean="0"/>
              <a:t>2020/3/29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0D3E34-D3B7-C146-AD25-8A2B4CC25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4C0142-82A1-474A-A84D-AFBCF3987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3E313-7117-3848-8733-DF381094477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37724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10AAFD-2B4E-EE48-9593-84B52B6E8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0EAFFE-6C17-B548-8197-01FDFCD4A3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3122D6F-D6F2-9646-9203-F306EFAAD0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CA3C9F1-7749-D64B-B406-C54A79F6F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97A91-922F-5948-A297-CBA0C2F101A2}" type="datetimeFigureOut">
              <a:rPr kumimoji="1" lang="zh-CN" altLang="en-US" smtClean="0"/>
              <a:t>2020/3/29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CECAE6A-36B0-4B4E-A273-A50746414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500B56C-B2E9-6E48-8395-7FDB85ACB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3E313-7117-3848-8733-DF381094477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27450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F238D4-3318-824D-A1F0-305C43B0F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8DCF4D-37A7-0844-AF0A-4772AD60C1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FA79F3E-7C61-334A-83A0-F658F585D9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808CA21-5840-2345-AC64-1C7BD2DF04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784023B-CA30-9441-AD20-AFEE343F4D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E4F4BB9-E1D5-0B48-81B3-E080ECECD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97A91-922F-5948-A297-CBA0C2F101A2}" type="datetimeFigureOut">
              <a:rPr kumimoji="1" lang="zh-CN" altLang="en-US" smtClean="0"/>
              <a:t>2020/3/29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9F28E1B-FC68-544D-A79C-357ABBF8B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5D0191E-CA9F-1F46-BB06-158C65358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3E313-7117-3848-8733-DF381094477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67933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14DC70-A6D5-4F46-B342-4E2F3A89C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D5952AA-655F-D745-9490-F8CD5E99D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97A91-922F-5948-A297-CBA0C2F101A2}" type="datetimeFigureOut">
              <a:rPr kumimoji="1" lang="zh-CN" altLang="en-US" smtClean="0"/>
              <a:t>2020/3/29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B17A285-2474-8745-93EA-EE12CB018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76657C1-36D2-CA40-8E9F-D73E1730B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3E313-7117-3848-8733-DF381094477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02738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3BF6F6E-7DCF-DE42-827C-B6EA0BF08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97A91-922F-5948-A297-CBA0C2F101A2}" type="datetimeFigureOut">
              <a:rPr kumimoji="1" lang="zh-CN" altLang="en-US" smtClean="0"/>
              <a:t>2020/3/29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404FFAE-6441-284D-AF58-44A6E3413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31FB3B7-6B5D-774A-A688-D6251CF95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3E313-7117-3848-8733-DF381094477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47428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D38E8E-3E91-AA49-84C9-DB51268EE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EE0033-D7AB-6240-AD40-3AAA97DD8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67DCAF1-C8E5-9547-97BC-3B3DAE9AD0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A4CEA32-DEA1-2B48-AC4A-5F53D1BD1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97A91-922F-5948-A297-CBA0C2F101A2}" type="datetimeFigureOut">
              <a:rPr kumimoji="1" lang="zh-CN" altLang="en-US" smtClean="0"/>
              <a:t>2020/3/29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D8F29F-CA0C-B048-9426-990D6FB23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F3791D-7B71-A14B-9A40-97418EACF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3E313-7117-3848-8733-DF381094477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73839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B3E468-7157-D24C-B0B7-46A3910CF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9D89133-FF0B-944E-A742-5B5E07490B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D544A16-0AB7-6249-B726-533F2CF7CB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E373E06-1E4B-BA41-ACDD-99A97BB67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97A91-922F-5948-A297-CBA0C2F101A2}" type="datetimeFigureOut">
              <a:rPr kumimoji="1" lang="zh-CN" altLang="en-US" smtClean="0"/>
              <a:t>2020/3/29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236C1B-A2BD-364A-993C-479717E43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C91EF23-B447-CD4A-A940-17745890D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3E313-7117-3848-8733-DF381094477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7289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09AD6DA-5F6E-2742-8683-5C5839753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FA2E4EF-6946-4B4E-91A9-D64958EA08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060B02-9256-2341-ABD1-355C5D043A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E97A91-922F-5948-A297-CBA0C2F101A2}" type="datetimeFigureOut">
              <a:rPr kumimoji="1" lang="zh-CN" altLang="en-US" smtClean="0"/>
              <a:t>2020/3/29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56E22F-5E43-104A-ACD3-7A7474A694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08196F-5C49-7048-B801-5C1B59818B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23E313-7117-3848-8733-DF381094477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1269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33727D-5E3B-DA41-8498-E5E08769F1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2443163"/>
            <a:ext cx="9124950" cy="952500"/>
          </a:xfrm>
        </p:spPr>
        <p:txBody>
          <a:bodyPr>
            <a:normAutofit/>
          </a:bodyPr>
          <a:lstStyle/>
          <a:p>
            <a:r>
              <a:rPr lang="en-US" altLang="zh-CN" sz="4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ZJUQS-II Sword Emulator</a:t>
            </a:r>
            <a:endParaRPr lang="zh-CN" altLang="en-US" sz="4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32369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>
            <a:extLst>
              <a:ext uri="{FF2B5EF4-FFF2-40B4-BE49-F238E27FC236}">
                <a16:creationId xmlns:a16="http://schemas.microsoft.com/office/drawing/2014/main" id="{B56404A0-6E4E-9C45-AD05-43696F3E8DD6}"/>
              </a:ext>
            </a:extLst>
          </p:cNvPr>
          <p:cNvSpPr txBox="1"/>
          <p:nvPr/>
        </p:nvSpPr>
        <p:spPr>
          <a:xfrm>
            <a:off x="660716" y="500063"/>
            <a:ext cx="2800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阵列键盘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2265D92-6643-6541-8725-D660A2E1ABD4}"/>
              </a:ext>
            </a:extLst>
          </p:cNvPr>
          <p:cNvSpPr txBox="1"/>
          <p:nvPr/>
        </p:nvSpPr>
        <p:spPr>
          <a:xfrm>
            <a:off x="5430064" y="1443132"/>
            <a:ext cx="6303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➣</a:t>
            </a:r>
            <a:r>
              <a:rPr lang="zh-CN" altLang="en-US" sz="2400" dirty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 外设地址：</a:t>
            </a:r>
            <a:r>
              <a:rPr lang="en-US" altLang="zh-CN" sz="2400" dirty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0xC0000000(</a:t>
            </a:r>
            <a:r>
              <a:rPr lang="zh-CN" altLang="en-US" sz="2400" dirty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默认）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1688B3B-51C4-7845-8060-D900DDCD0207}"/>
              </a:ext>
            </a:extLst>
          </p:cNvPr>
          <p:cNvSpPr txBox="1"/>
          <p:nvPr/>
        </p:nvSpPr>
        <p:spPr>
          <a:xfrm>
            <a:off x="5430064" y="2336598"/>
            <a:ext cx="66690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➣</a:t>
            </a:r>
            <a:r>
              <a:rPr lang="zh-CN" altLang="en-US" sz="2400" dirty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 从该地址读出的值的格式为：</a:t>
            </a:r>
            <a:endParaRPr lang="en-US" altLang="zh-CN" sz="2400" dirty="0"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  <a:p>
            <a:r>
              <a:rPr lang="zh-CN" altLang="en-US" sz="2400" dirty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   </a:t>
            </a:r>
            <a:r>
              <a:rPr lang="en-US" altLang="zh-CN" sz="2400" dirty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{KRDY,21'h000000, BTN[4:0], KCODE [4:0]}</a:t>
            </a:r>
          </a:p>
          <a:p>
            <a:r>
              <a:rPr lang="en-US" altLang="zh-CN" sz="2400" dirty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    </a:t>
            </a:r>
            <a:r>
              <a:rPr lang="zh-CN" altLang="en-US" sz="2400" dirty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键按下时</a:t>
            </a:r>
            <a:r>
              <a:rPr lang="en-US" altLang="zh-CN" sz="2400" dirty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KRDY=1</a:t>
            </a:r>
            <a:r>
              <a:rPr lang="zh-CN" altLang="en-US" sz="2400" dirty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，读取后清零</a:t>
            </a:r>
            <a:endParaRPr lang="en-US" altLang="zh-CN" sz="2400" dirty="0"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  <a:p>
            <a:r>
              <a:rPr lang="zh-CN" altLang="en-US" sz="2400" dirty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    </a:t>
            </a:r>
            <a:r>
              <a:rPr lang="en-US" altLang="zh-CN" sz="2400" dirty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KCODE</a:t>
            </a:r>
            <a:r>
              <a:rPr lang="zh-CN" altLang="en-US" sz="2400" dirty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为键码如</a:t>
            </a:r>
            <a:r>
              <a:rPr lang="en-US" altLang="zh-CN" sz="2400" dirty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0/1/…/A/B/C/…/F</a:t>
            </a:r>
          </a:p>
          <a:p>
            <a:r>
              <a:rPr lang="en-US" altLang="zh-CN" sz="2400" dirty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    </a:t>
            </a:r>
          </a:p>
          <a:p>
            <a:endParaRPr lang="en-US" altLang="zh-CN" sz="2400" dirty="0"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1344DB7-3CC1-E641-B277-3AEB8393A0EA}"/>
              </a:ext>
            </a:extLst>
          </p:cNvPr>
          <p:cNvSpPr txBox="1"/>
          <p:nvPr/>
        </p:nvSpPr>
        <p:spPr>
          <a:xfrm>
            <a:off x="5430064" y="4337955"/>
            <a:ext cx="6303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➣</a:t>
            </a:r>
            <a:r>
              <a:rPr lang="zh-CN" altLang="en-US" sz="2400" dirty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 不支持连续按键</a:t>
            </a:r>
            <a:endParaRPr lang="en-US" altLang="zh-CN" sz="2400" dirty="0"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7C7672F-A9B9-CE46-8A04-79DDEFC642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716" y="1673965"/>
            <a:ext cx="4490567" cy="1735618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A98D60A6-2745-6B44-8F33-FCBCAE7D9AC2}"/>
              </a:ext>
            </a:extLst>
          </p:cNvPr>
          <p:cNvSpPr txBox="1"/>
          <p:nvPr/>
        </p:nvSpPr>
        <p:spPr>
          <a:xfrm>
            <a:off x="5430063" y="5342462"/>
            <a:ext cx="63038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➣</a:t>
            </a:r>
            <a:r>
              <a:rPr lang="zh-CN" altLang="en-US" sz="2400" dirty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 七段数码管显示按键结果的</a:t>
            </a:r>
            <a:r>
              <a:rPr lang="en-US" altLang="zh-CN" sz="2400" dirty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Demo</a:t>
            </a:r>
            <a:r>
              <a:rPr lang="zh-CN" altLang="en-US" sz="2400" dirty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：</a:t>
            </a:r>
            <a:endParaRPr lang="en-US" altLang="zh-CN" sz="2400" dirty="0"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  <a:p>
            <a:r>
              <a:rPr lang="zh-CN" altLang="en-US" sz="2400" dirty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   </a:t>
            </a:r>
            <a:r>
              <a:rPr lang="en-US" altLang="zh-CN" sz="2400" dirty="0" err="1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button.asm</a:t>
            </a:r>
            <a:r>
              <a:rPr lang="en-US" altLang="zh-CN" sz="2400" dirty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/</a:t>
            </a:r>
            <a:r>
              <a:rPr lang="en-US" altLang="zh-CN" sz="2400" dirty="0" err="1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button.coe</a:t>
            </a:r>
            <a:endParaRPr lang="en-US" altLang="zh-CN" sz="2400" dirty="0"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31201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>
            <a:extLst>
              <a:ext uri="{FF2B5EF4-FFF2-40B4-BE49-F238E27FC236}">
                <a16:creationId xmlns:a16="http://schemas.microsoft.com/office/drawing/2014/main" id="{B56404A0-6E4E-9C45-AD05-43696F3E8DD6}"/>
              </a:ext>
            </a:extLst>
          </p:cNvPr>
          <p:cNvSpPr txBox="1"/>
          <p:nvPr/>
        </p:nvSpPr>
        <p:spPr>
          <a:xfrm>
            <a:off x="660716" y="500063"/>
            <a:ext cx="2800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PS2</a:t>
            </a:r>
            <a:endParaRPr lang="zh-CN" altLang="en-US" sz="3200" b="1" dirty="0"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2265D92-6643-6541-8725-D660A2E1ABD4}"/>
              </a:ext>
            </a:extLst>
          </p:cNvPr>
          <p:cNvSpPr txBox="1"/>
          <p:nvPr/>
        </p:nvSpPr>
        <p:spPr>
          <a:xfrm>
            <a:off x="660716" y="1439789"/>
            <a:ext cx="6303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➣</a:t>
            </a:r>
            <a:r>
              <a:rPr lang="zh-CN" altLang="en-US" sz="2400" dirty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 外设地址：</a:t>
            </a:r>
            <a:r>
              <a:rPr lang="en-US" altLang="zh-CN" sz="2400" dirty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0xFFFFD000(</a:t>
            </a:r>
            <a:r>
              <a:rPr lang="zh-CN" altLang="en-US" sz="2400" dirty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默认）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1688B3B-51C4-7845-8060-D900DDCD0207}"/>
              </a:ext>
            </a:extLst>
          </p:cNvPr>
          <p:cNvSpPr txBox="1"/>
          <p:nvPr/>
        </p:nvSpPr>
        <p:spPr>
          <a:xfrm>
            <a:off x="660716" y="3922754"/>
            <a:ext cx="725418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➣</a:t>
            </a:r>
            <a:r>
              <a:rPr lang="zh-CN" altLang="en-US" sz="2400" dirty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 从该地址读出的值的格式为：</a:t>
            </a:r>
            <a:endParaRPr lang="en-US" altLang="zh-CN" sz="2400" dirty="0"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  <a:p>
            <a:r>
              <a:rPr lang="zh-CN" altLang="en-US" sz="2400" dirty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   </a:t>
            </a:r>
            <a:r>
              <a:rPr lang="en-US" altLang="zh-CN" sz="2400" dirty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{ps2_ready, 23'h0, key} </a:t>
            </a:r>
          </a:p>
          <a:p>
            <a:r>
              <a:rPr lang="en-US" altLang="zh-CN" sz="2400" dirty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    ps2_ready</a:t>
            </a:r>
            <a:r>
              <a:rPr lang="zh-CN" altLang="en-US" sz="2400" dirty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为扫描码有效，</a:t>
            </a:r>
            <a:r>
              <a:rPr lang="en-US" altLang="zh-CN" sz="2400" dirty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key</a:t>
            </a:r>
            <a:r>
              <a:rPr lang="zh-CN" altLang="en-US" sz="2400" dirty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为队列头</a:t>
            </a:r>
            <a:r>
              <a:rPr lang="en-US" altLang="zh-CN" sz="2400" dirty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8</a:t>
            </a:r>
            <a:r>
              <a:rPr lang="zh-CN" altLang="en-US" sz="2400" dirty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位</a:t>
            </a:r>
            <a:endParaRPr lang="en-US" altLang="zh-CN" sz="2400" dirty="0"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  <a:p>
            <a:r>
              <a:rPr lang="en-US" altLang="zh-CN" sz="2400" dirty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    </a:t>
            </a:r>
          </a:p>
          <a:p>
            <a:endParaRPr lang="en-US" altLang="zh-CN" sz="2400" dirty="0"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1344DB7-3CC1-E641-B277-3AEB8393A0EA}"/>
              </a:ext>
            </a:extLst>
          </p:cNvPr>
          <p:cNvSpPr txBox="1"/>
          <p:nvPr/>
        </p:nvSpPr>
        <p:spPr>
          <a:xfrm>
            <a:off x="660715" y="5349451"/>
            <a:ext cx="63038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➣</a:t>
            </a:r>
            <a:r>
              <a:rPr lang="zh-CN" altLang="en-US" sz="2400" dirty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 按</a:t>
            </a:r>
            <a:r>
              <a:rPr lang="en-US" altLang="zh-CN" sz="2400" dirty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a</a:t>
            </a:r>
            <a:r>
              <a:rPr lang="zh-CN" altLang="en-US" sz="2400" dirty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可看到</a:t>
            </a:r>
            <a:r>
              <a:rPr lang="en-US" altLang="zh-CN" sz="2400" dirty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$t1(0-&gt;1-&gt;0)</a:t>
            </a:r>
            <a:r>
              <a:rPr lang="zh-CN" altLang="en-US" sz="2400" dirty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变化</a:t>
            </a:r>
            <a:endParaRPr lang="en-US" altLang="zh-CN" sz="2400" dirty="0"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  <a:p>
            <a:r>
              <a:rPr lang="en-US" altLang="zh-CN" sz="2400" dirty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   ps2.asm/ps2.coe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53FDE5A-6B3A-574D-9744-D8D1744746EF}"/>
              </a:ext>
            </a:extLst>
          </p:cNvPr>
          <p:cNvSpPr txBox="1"/>
          <p:nvPr/>
        </p:nvSpPr>
        <p:spPr>
          <a:xfrm>
            <a:off x="660716" y="2232808"/>
            <a:ext cx="97768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➣</a:t>
            </a:r>
            <a:r>
              <a:rPr lang="zh-CN" altLang="en-US" sz="2400" dirty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 模拟器维护了一个键盘消息队列。</a:t>
            </a:r>
            <a:endParaRPr lang="en-US" altLang="zh-CN" sz="2400" dirty="0"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  <a:p>
            <a:r>
              <a:rPr lang="zh-CN" altLang="en-US" sz="2400" dirty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   当键盘按下时，模拟器将发送键盘通码</a:t>
            </a:r>
            <a:r>
              <a:rPr lang="en-US" altLang="zh-CN" sz="2400" dirty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;</a:t>
            </a:r>
          </a:p>
          <a:p>
            <a:r>
              <a:rPr lang="zh-CN" altLang="en-US" sz="2400" dirty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   当键盘松开时，模拟器将发送键盘断码，</a:t>
            </a:r>
            <a:endParaRPr lang="en-US" altLang="zh-CN" sz="2400" dirty="0"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  <a:p>
            <a:r>
              <a:rPr lang="zh-CN" altLang="en-US" sz="2400" dirty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   并将扫描码按顺序存放在键盘消息队列的尾部 </a:t>
            </a:r>
          </a:p>
          <a:p>
            <a:endParaRPr lang="zh-CN" altLang="en-US" sz="2400" dirty="0"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59331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33727D-5E3B-DA41-8498-E5E08769F1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2502" y="2465466"/>
            <a:ext cx="9124950" cy="952500"/>
          </a:xfrm>
        </p:spPr>
        <p:txBody>
          <a:bodyPr>
            <a:normAutofit/>
          </a:bodyPr>
          <a:lstStyle/>
          <a:p>
            <a:r>
              <a:rPr lang="en-US" altLang="zh-CN" sz="4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Thanks !</a:t>
            </a:r>
            <a:endParaRPr lang="zh-CN" altLang="en-US" sz="4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9986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23706B73-F48E-7747-AEAE-89EC6C2860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191" y="1084838"/>
            <a:ext cx="8014150" cy="5042693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B56404A0-6E4E-9C45-AD05-43696F3E8DD6}"/>
              </a:ext>
            </a:extLst>
          </p:cNvPr>
          <p:cNvSpPr txBox="1"/>
          <p:nvPr/>
        </p:nvSpPr>
        <p:spPr>
          <a:xfrm>
            <a:off x="660716" y="500063"/>
            <a:ext cx="2800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主界面介绍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D00BA51-C70D-3545-B027-D941C1F71256}"/>
              </a:ext>
            </a:extLst>
          </p:cNvPr>
          <p:cNvSpPr txBox="1"/>
          <p:nvPr/>
        </p:nvSpPr>
        <p:spPr>
          <a:xfrm>
            <a:off x="8368623" y="1734578"/>
            <a:ext cx="30400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➣</a:t>
            </a:r>
            <a:r>
              <a:rPr lang="zh-CN" altLang="en-US" sz="2400" dirty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 支持单步运行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651E124-EA9C-9342-9A6D-23374528F67C}"/>
              </a:ext>
            </a:extLst>
          </p:cNvPr>
          <p:cNvSpPr txBox="1"/>
          <p:nvPr/>
        </p:nvSpPr>
        <p:spPr>
          <a:xfrm>
            <a:off x="8368623" y="3704348"/>
            <a:ext cx="30400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➣</a:t>
            </a:r>
            <a:r>
              <a:rPr lang="zh-CN" altLang="en-US" sz="2400" dirty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 支持</a:t>
            </a:r>
            <a:r>
              <a:rPr lang="en-US" altLang="zh-CN" sz="2400" dirty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VGA/</a:t>
            </a:r>
            <a:r>
              <a:rPr lang="zh-CN" altLang="en-US" sz="2400" dirty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七段数码管</a:t>
            </a:r>
            <a:r>
              <a:rPr lang="en-US" altLang="zh-CN" sz="2400" dirty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/PS2/</a:t>
            </a:r>
            <a:r>
              <a:rPr lang="zh-CN" altLang="en-US" sz="2400" dirty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阵列键盘</a:t>
            </a:r>
            <a:r>
              <a:rPr lang="en-US" altLang="zh-CN" sz="2400" dirty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/</a:t>
            </a:r>
            <a:r>
              <a:rPr lang="zh-CN" altLang="en-US" sz="2400" dirty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开关</a:t>
            </a:r>
            <a:r>
              <a:rPr lang="en-US" altLang="zh-CN" sz="2400" dirty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/LED</a:t>
            </a:r>
            <a:r>
              <a:rPr lang="zh-CN" altLang="en-US" sz="2400" dirty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等外设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B659E8A-5A8F-4243-B9C1-EFF78EB28E16}"/>
              </a:ext>
            </a:extLst>
          </p:cNvPr>
          <p:cNvSpPr txBox="1"/>
          <p:nvPr/>
        </p:nvSpPr>
        <p:spPr>
          <a:xfrm>
            <a:off x="8368623" y="2719463"/>
            <a:ext cx="30400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➣</a:t>
            </a:r>
            <a:r>
              <a:rPr lang="zh-CN" altLang="en-US" sz="2400" dirty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 支持复位</a:t>
            </a:r>
          </a:p>
        </p:txBody>
      </p:sp>
    </p:spTree>
    <p:extLst>
      <p:ext uri="{BB962C8B-B14F-4D97-AF65-F5344CB8AC3E}">
        <p14:creationId xmlns:p14="http://schemas.microsoft.com/office/powerpoint/2010/main" val="1133372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>
            <a:extLst>
              <a:ext uri="{FF2B5EF4-FFF2-40B4-BE49-F238E27FC236}">
                <a16:creationId xmlns:a16="http://schemas.microsoft.com/office/drawing/2014/main" id="{B56404A0-6E4E-9C45-AD05-43696F3E8DD6}"/>
              </a:ext>
            </a:extLst>
          </p:cNvPr>
          <p:cNvSpPr txBox="1"/>
          <p:nvPr/>
        </p:nvSpPr>
        <p:spPr>
          <a:xfrm>
            <a:off x="660716" y="500063"/>
            <a:ext cx="2800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加载代码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0D61BD8-E70D-E046-8281-79BF9CFE8E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716" y="1794271"/>
            <a:ext cx="4046137" cy="2956404"/>
          </a:xfrm>
          <a:prstGeom prst="rect">
            <a:avLst/>
          </a:prstGeom>
        </p:spPr>
      </p:pic>
      <p:sp>
        <p:nvSpPr>
          <p:cNvPr id="7" name="左大括号 6">
            <a:extLst>
              <a:ext uri="{FF2B5EF4-FFF2-40B4-BE49-F238E27FC236}">
                <a16:creationId xmlns:a16="http://schemas.microsoft.com/office/drawing/2014/main" id="{F3A40A87-4FB6-0346-97FD-DDD0BF347F1D}"/>
              </a:ext>
            </a:extLst>
          </p:cNvPr>
          <p:cNvSpPr/>
          <p:nvPr/>
        </p:nvSpPr>
        <p:spPr>
          <a:xfrm>
            <a:off x="5654087" y="1910494"/>
            <a:ext cx="220717" cy="998483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C001577-8A86-964D-B66F-284FAEA4E0D3}"/>
              </a:ext>
            </a:extLst>
          </p:cNvPr>
          <p:cNvSpPr txBox="1"/>
          <p:nvPr/>
        </p:nvSpPr>
        <p:spPr>
          <a:xfrm>
            <a:off x="6026726" y="1682132"/>
            <a:ext cx="6165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哈佛结构：代码存储在</a:t>
            </a:r>
            <a:r>
              <a:rPr lang="en-US" altLang="zh-CN" sz="2400" dirty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ROM</a:t>
            </a:r>
            <a:r>
              <a:rPr lang="zh-CN" altLang="en-US" sz="2400" dirty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，数据存储在</a:t>
            </a:r>
            <a:r>
              <a:rPr lang="en-US" altLang="zh-CN" sz="2400" dirty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RAM</a:t>
            </a:r>
            <a:endParaRPr lang="zh-CN" altLang="en-US" sz="2400" dirty="0"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D18E495-ED6C-FE42-8932-44DED16F676A}"/>
              </a:ext>
            </a:extLst>
          </p:cNvPr>
          <p:cNvSpPr txBox="1"/>
          <p:nvPr/>
        </p:nvSpPr>
        <p:spPr>
          <a:xfrm>
            <a:off x="6017041" y="2724311"/>
            <a:ext cx="5994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冯诺伊曼结构：代码和数据都存储在</a:t>
            </a:r>
            <a:r>
              <a:rPr lang="en-US" altLang="zh-CN" sz="2400" dirty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RAM</a:t>
            </a:r>
            <a:endParaRPr lang="zh-CN" altLang="en-US" sz="2400" dirty="0"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2265D92-6643-6541-8725-D660A2E1ABD4}"/>
              </a:ext>
            </a:extLst>
          </p:cNvPr>
          <p:cNvSpPr txBox="1"/>
          <p:nvPr/>
        </p:nvSpPr>
        <p:spPr>
          <a:xfrm>
            <a:off x="5485922" y="3970044"/>
            <a:ext cx="6303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➣</a:t>
            </a:r>
            <a:r>
              <a:rPr lang="zh-CN" altLang="en-US" sz="2400" dirty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 初始化文件支持</a:t>
            </a:r>
            <a:r>
              <a:rPr lang="en-US" altLang="zh-CN" sz="2400" dirty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.</a:t>
            </a:r>
            <a:r>
              <a:rPr lang="en-US" altLang="zh-CN" sz="2400" dirty="0" err="1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coe</a:t>
            </a:r>
            <a:r>
              <a:rPr lang="en-US" altLang="zh-CN" sz="2400" dirty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/.hex/.bin</a:t>
            </a:r>
            <a:r>
              <a:rPr lang="zh-CN" altLang="en-US" sz="2400" dirty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类型文件</a:t>
            </a:r>
          </a:p>
        </p:txBody>
      </p:sp>
    </p:spTree>
    <p:extLst>
      <p:ext uri="{BB962C8B-B14F-4D97-AF65-F5344CB8AC3E}">
        <p14:creationId xmlns:p14="http://schemas.microsoft.com/office/powerpoint/2010/main" val="931672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>
            <a:extLst>
              <a:ext uri="{FF2B5EF4-FFF2-40B4-BE49-F238E27FC236}">
                <a16:creationId xmlns:a16="http://schemas.microsoft.com/office/drawing/2014/main" id="{B56404A0-6E4E-9C45-AD05-43696F3E8DD6}"/>
              </a:ext>
            </a:extLst>
          </p:cNvPr>
          <p:cNvSpPr txBox="1"/>
          <p:nvPr/>
        </p:nvSpPr>
        <p:spPr>
          <a:xfrm>
            <a:off x="660716" y="500063"/>
            <a:ext cx="2800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查看内存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2265D92-6643-6541-8725-D660A2E1ABD4}"/>
              </a:ext>
            </a:extLst>
          </p:cNvPr>
          <p:cNvSpPr txBox="1"/>
          <p:nvPr/>
        </p:nvSpPr>
        <p:spPr>
          <a:xfrm>
            <a:off x="5307246" y="1920527"/>
            <a:ext cx="6303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➣</a:t>
            </a:r>
            <a:r>
              <a:rPr lang="zh-CN" altLang="en-US" sz="2400" dirty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 支持查看</a:t>
            </a:r>
            <a:r>
              <a:rPr lang="en-US" altLang="zh-CN" sz="2400" dirty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RAM</a:t>
            </a:r>
            <a:r>
              <a:rPr lang="zh-CN" altLang="en-US" sz="2400" dirty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、</a:t>
            </a:r>
            <a:r>
              <a:rPr lang="en-US" altLang="zh-CN" sz="2400" dirty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ROM</a:t>
            </a:r>
            <a:r>
              <a:rPr lang="zh-CN" altLang="en-US" sz="2400" dirty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的数据及对应汇编指令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D9ADB6A-E3B7-DC4F-A6A7-A147DBFE95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716" y="1353446"/>
            <a:ext cx="4228508" cy="5147202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C7FBB5C4-0ADB-704A-87EC-A693F28E0270}"/>
              </a:ext>
            </a:extLst>
          </p:cNvPr>
          <p:cNvSpPr txBox="1"/>
          <p:nvPr/>
        </p:nvSpPr>
        <p:spPr>
          <a:xfrm>
            <a:off x="5307246" y="3002302"/>
            <a:ext cx="6303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➣</a:t>
            </a:r>
            <a:r>
              <a:rPr lang="zh-CN" altLang="en-US" sz="2400" dirty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 用户地址空间为</a:t>
            </a:r>
            <a:r>
              <a:rPr lang="en-US" altLang="zh-CN" sz="2400" dirty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0x00000000</a:t>
            </a:r>
            <a:r>
              <a:rPr lang="zh-CN" altLang="en-US" sz="2400" dirty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～</a:t>
            </a:r>
            <a:r>
              <a:rPr lang="en-US" altLang="zh-CN" sz="2400" dirty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0x0000FFFF </a:t>
            </a:r>
          </a:p>
        </p:txBody>
      </p:sp>
    </p:spTree>
    <p:extLst>
      <p:ext uri="{BB962C8B-B14F-4D97-AF65-F5344CB8AC3E}">
        <p14:creationId xmlns:p14="http://schemas.microsoft.com/office/powerpoint/2010/main" val="2555235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>
            <a:extLst>
              <a:ext uri="{FF2B5EF4-FFF2-40B4-BE49-F238E27FC236}">
                <a16:creationId xmlns:a16="http://schemas.microsoft.com/office/drawing/2014/main" id="{B56404A0-6E4E-9C45-AD05-43696F3E8DD6}"/>
              </a:ext>
            </a:extLst>
          </p:cNvPr>
          <p:cNvSpPr txBox="1"/>
          <p:nvPr/>
        </p:nvSpPr>
        <p:spPr>
          <a:xfrm>
            <a:off x="660716" y="500063"/>
            <a:ext cx="2800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外设地址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2265D92-6643-6541-8725-D660A2E1ABD4}"/>
              </a:ext>
            </a:extLst>
          </p:cNvPr>
          <p:cNvSpPr txBox="1"/>
          <p:nvPr/>
        </p:nvSpPr>
        <p:spPr>
          <a:xfrm>
            <a:off x="5307245" y="1952515"/>
            <a:ext cx="6303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➣</a:t>
            </a:r>
            <a:r>
              <a:rPr lang="zh-CN" altLang="en-US" sz="2400" dirty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 配置</a:t>
            </a:r>
            <a:r>
              <a:rPr lang="en-US" altLang="zh-CN" sz="2400" dirty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 -&gt; </a:t>
            </a:r>
            <a:r>
              <a:rPr lang="zh-CN" altLang="en-US" sz="2400" dirty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自定义总线外设地址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B3C8E3E-9A93-0D4A-BFBE-782AF23F23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716" y="1952515"/>
            <a:ext cx="3626797" cy="265101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5F117642-D88A-494A-9CF7-D47FD4E1C112}"/>
              </a:ext>
            </a:extLst>
          </p:cNvPr>
          <p:cNvSpPr txBox="1"/>
          <p:nvPr/>
        </p:nvSpPr>
        <p:spPr>
          <a:xfrm>
            <a:off x="5307244" y="2816358"/>
            <a:ext cx="63038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➣</a:t>
            </a:r>
            <a:r>
              <a:rPr lang="zh-CN" altLang="en-US" sz="2400" dirty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 每个外设对某个内存地址，可以通过</a:t>
            </a:r>
            <a:r>
              <a:rPr lang="en-US" altLang="zh-CN" sz="2400" dirty="0" err="1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lw</a:t>
            </a:r>
            <a:r>
              <a:rPr lang="en-US" altLang="zh-CN" sz="2400" dirty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/</a:t>
            </a:r>
            <a:r>
              <a:rPr lang="en-US" altLang="zh-CN" sz="2400" dirty="0" err="1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sw</a:t>
            </a:r>
            <a:endParaRPr lang="en-US" altLang="zh-CN" sz="2400" dirty="0"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  <a:p>
            <a:r>
              <a:rPr lang="zh-CN" altLang="en-US" sz="2400" dirty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   指令对地址进行读写，从而控制外设</a:t>
            </a:r>
            <a:endParaRPr lang="en-US" altLang="zh-CN" sz="2400" dirty="0"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0520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>
            <a:extLst>
              <a:ext uri="{FF2B5EF4-FFF2-40B4-BE49-F238E27FC236}">
                <a16:creationId xmlns:a16="http://schemas.microsoft.com/office/drawing/2014/main" id="{B56404A0-6E4E-9C45-AD05-43696F3E8DD6}"/>
              </a:ext>
            </a:extLst>
          </p:cNvPr>
          <p:cNvSpPr txBox="1"/>
          <p:nvPr/>
        </p:nvSpPr>
        <p:spPr>
          <a:xfrm>
            <a:off x="660716" y="500063"/>
            <a:ext cx="2800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VGA</a:t>
            </a:r>
            <a:r>
              <a:rPr lang="zh-CN" altLang="en-US" sz="3200" b="1" dirty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图形模式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2265D92-6643-6541-8725-D660A2E1ABD4}"/>
              </a:ext>
            </a:extLst>
          </p:cNvPr>
          <p:cNvSpPr txBox="1"/>
          <p:nvPr/>
        </p:nvSpPr>
        <p:spPr>
          <a:xfrm>
            <a:off x="5818761" y="1411942"/>
            <a:ext cx="6303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➣</a:t>
            </a:r>
            <a:r>
              <a:rPr lang="zh-CN" altLang="en-US" sz="2400" dirty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 外设地址：</a:t>
            </a:r>
            <a:r>
              <a:rPr lang="en-US" altLang="zh-CN" sz="2400" dirty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0x000C2000(</a:t>
            </a:r>
            <a:r>
              <a:rPr lang="zh-CN" altLang="en-US" sz="2400" dirty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默认）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7FBB5C4-0ADB-704A-87EC-A693F28E0270}"/>
              </a:ext>
            </a:extLst>
          </p:cNvPr>
          <p:cNvSpPr txBox="1"/>
          <p:nvPr/>
        </p:nvSpPr>
        <p:spPr>
          <a:xfrm>
            <a:off x="5818761" y="2246588"/>
            <a:ext cx="63038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➣</a:t>
            </a:r>
            <a:r>
              <a:rPr lang="zh-CN" altLang="en-US" sz="2400" dirty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VGA</a:t>
            </a:r>
            <a:r>
              <a:rPr lang="zh-CN" altLang="en-US" sz="2400" dirty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存储</a:t>
            </a:r>
            <a:r>
              <a:rPr lang="en-US" altLang="zh-CN" sz="2400" dirty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640</a:t>
            </a:r>
            <a:r>
              <a:rPr lang="zh-CN" altLang="en-US" sz="2400" dirty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*</a:t>
            </a:r>
            <a:r>
              <a:rPr lang="en-US" altLang="zh-CN" sz="2400" dirty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480</a:t>
            </a:r>
            <a:r>
              <a:rPr lang="zh-CN" altLang="en-US" sz="2400" dirty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个像素，从左到右、</a:t>
            </a:r>
            <a:endParaRPr lang="en-US" altLang="zh-CN" sz="2400" dirty="0"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  <a:p>
            <a:r>
              <a:rPr lang="zh-CN" altLang="en-US" sz="2400" dirty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   从上到下</a:t>
            </a:r>
            <a:endParaRPr lang="en-US" altLang="zh-CN" sz="2400" dirty="0"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224FD34-2375-D446-B147-B5523A573D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716" y="1411942"/>
            <a:ext cx="4839766" cy="312076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5BF550E-DECB-034F-B297-8760FA4D4A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65992" y="4859810"/>
            <a:ext cx="7653510" cy="1037764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81688B3B-51C4-7845-8060-D900DDCD0207}"/>
              </a:ext>
            </a:extLst>
          </p:cNvPr>
          <p:cNvSpPr txBox="1"/>
          <p:nvPr/>
        </p:nvSpPr>
        <p:spPr>
          <a:xfrm>
            <a:off x="5818761" y="3276200"/>
            <a:ext cx="63038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➣</a:t>
            </a:r>
            <a:r>
              <a:rPr lang="zh-CN" altLang="en-US" sz="2400" dirty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 每个点占</a:t>
            </a:r>
            <a:r>
              <a:rPr lang="en-US" altLang="zh-CN" sz="2400" dirty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32</a:t>
            </a:r>
            <a:r>
              <a:rPr lang="zh-CN" altLang="en-US" sz="2400" dirty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位，第</a:t>
            </a:r>
            <a:r>
              <a:rPr lang="en-US" altLang="zh-CN" sz="2400" dirty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27-16</a:t>
            </a:r>
            <a:r>
              <a:rPr lang="zh-CN" altLang="en-US" sz="2400" dirty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位为</a:t>
            </a:r>
            <a:endParaRPr lang="en-US" altLang="zh-CN" sz="2400" dirty="0"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  <a:p>
            <a:r>
              <a:rPr lang="en-US" altLang="zh-CN" sz="2400" dirty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   RRRR_GGGG_BBBB</a:t>
            </a:r>
            <a:endParaRPr lang="zh-CN" altLang="en-US" sz="2400" dirty="0"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48A6E25-DBB5-CA41-8463-1E488E887446}"/>
              </a:ext>
            </a:extLst>
          </p:cNvPr>
          <p:cNvSpPr txBox="1"/>
          <p:nvPr/>
        </p:nvSpPr>
        <p:spPr>
          <a:xfrm>
            <a:off x="5818760" y="4305812"/>
            <a:ext cx="63038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➣</a:t>
            </a:r>
            <a:r>
              <a:rPr lang="zh-CN" altLang="en-US" sz="2400" dirty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VGA</a:t>
            </a:r>
            <a:r>
              <a:rPr lang="zh-CN" altLang="en-US" sz="2400" dirty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显示为红色背景的</a:t>
            </a:r>
            <a:r>
              <a:rPr lang="en-US" altLang="zh-CN" sz="2400" dirty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Demo:     </a:t>
            </a:r>
          </a:p>
          <a:p>
            <a:r>
              <a:rPr lang="en-US" altLang="zh-CN" sz="2400" dirty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   </a:t>
            </a:r>
            <a:r>
              <a:rPr lang="en-US" altLang="zh-CN" sz="2400" dirty="0" err="1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vga_graph.asm</a:t>
            </a:r>
            <a:r>
              <a:rPr lang="en-US" altLang="zh-CN" sz="2400" dirty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/</a:t>
            </a:r>
            <a:r>
              <a:rPr lang="en-US" altLang="zh-CN" sz="2400" dirty="0" err="1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vga_graph.coe</a:t>
            </a:r>
            <a:endParaRPr lang="en-US" altLang="zh-CN" sz="2400" dirty="0"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8958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>
            <a:extLst>
              <a:ext uri="{FF2B5EF4-FFF2-40B4-BE49-F238E27FC236}">
                <a16:creationId xmlns:a16="http://schemas.microsoft.com/office/drawing/2014/main" id="{B56404A0-6E4E-9C45-AD05-43696F3E8DD6}"/>
              </a:ext>
            </a:extLst>
          </p:cNvPr>
          <p:cNvSpPr txBox="1"/>
          <p:nvPr/>
        </p:nvSpPr>
        <p:spPr>
          <a:xfrm>
            <a:off x="660716" y="500063"/>
            <a:ext cx="2800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VGA</a:t>
            </a:r>
            <a:r>
              <a:rPr lang="zh-CN" altLang="en-US" sz="3200" b="1" dirty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文本模式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2265D92-6643-6541-8725-D660A2E1ABD4}"/>
              </a:ext>
            </a:extLst>
          </p:cNvPr>
          <p:cNvSpPr txBox="1"/>
          <p:nvPr/>
        </p:nvSpPr>
        <p:spPr>
          <a:xfrm>
            <a:off x="6130995" y="1575162"/>
            <a:ext cx="6303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➣</a:t>
            </a:r>
            <a:r>
              <a:rPr lang="zh-CN" altLang="en-US" sz="2400" dirty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 外设地址：</a:t>
            </a:r>
            <a:r>
              <a:rPr lang="en-US" altLang="zh-CN" sz="2400" dirty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0x000C0000(</a:t>
            </a:r>
            <a:r>
              <a:rPr lang="zh-CN" altLang="en-US" sz="2400" dirty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默认）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1688B3B-51C4-7845-8060-D900DDCD0207}"/>
              </a:ext>
            </a:extLst>
          </p:cNvPr>
          <p:cNvSpPr txBox="1"/>
          <p:nvPr/>
        </p:nvSpPr>
        <p:spPr>
          <a:xfrm>
            <a:off x="6130995" y="2304546"/>
            <a:ext cx="63038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➣</a:t>
            </a:r>
            <a:r>
              <a:rPr lang="zh-CN" altLang="en-US" sz="2400" dirty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 设置字符的背景色和前景色，字符使用</a:t>
            </a:r>
            <a:endParaRPr lang="en-US" altLang="zh-CN" sz="2400" dirty="0"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  <a:p>
            <a:r>
              <a:rPr lang="zh-CN" altLang="en-US" sz="2400" dirty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   </a:t>
            </a:r>
            <a:r>
              <a:rPr lang="en-US" altLang="zh-CN" sz="2400" dirty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ASCII</a:t>
            </a:r>
            <a:r>
              <a:rPr lang="zh-CN" altLang="en-US" sz="2400" dirty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格式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0C373A2-661A-B146-8FC1-87719437C5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716" y="1501259"/>
            <a:ext cx="5111684" cy="294212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72C205F7-809C-6B48-AE34-200238F11E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66030" y="4642003"/>
            <a:ext cx="7748859" cy="1026067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82FE8ABC-A0A5-6E4D-A6AC-9E90740083A7}"/>
              </a:ext>
            </a:extLst>
          </p:cNvPr>
          <p:cNvSpPr txBox="1"/>
          <p:nvPr/>
        </p:nvSpPr>
        <p:spPr>
          <a:xfrm>
            <a:off x="6130995" y="3403262"/>
            <a:ext cx="63038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➣</a:t>
            </a:r>
            <a:r>
              <a:rPr lang="zh-CN" altLang="en-US" sz="2400" dirty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VGA</a:t>
            </a:r>
            <a:r>
              <a:rPr lang="zh-CN" altLang="en-US" sz="2400" dirty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显示为绿底蓝</a:t>
            </a:r>
            <a:r>
              <a:rPr lang="en-US" altLang="zh-CN" sz="2400" dirty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A</a:t>
            </a:r>
            <a:r>
              <a:rPr lang="zh-CN" altLang="en-US" sz="2400" dirty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的</a:t>
            </a:r>
            <a:r>
              <a:rPr lang="en-US" altLang="zh-CN" sz="2400" dirty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Demo:</a:t>
            </a:r>
          </a:p>
          <a:p>
            <a:r>
              <a:rPr lang="zh-CN" altLang="en-US" sz="2400" dirty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   </a:t>
            </a:r>
            <a:r>
              <a:rPr lang="en-US" altLang="zh-CN" sz="2400" dirty="0" err="1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vga_text.asm</a:t>
            </a:r>
            <a:r>
              <a:rPr lang="en-US" altLang="zh-CN" sz="2400" dirty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/</a:t>
            </a:r>
            <a:r>
              <a:rPr lang="en-US" altLang="zh-CN" sz="2400" dirty="0" err="1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vga_text.coe</a:t>
            </a:r>
            <a:endParaRPr lang="zh-CN" altLang="en-US" sz="2400" dirty="0"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9386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>
            <a:extLst>
              <a:ext uri="{FF2B5EF4-FFF2-40B4-BE49-F238E27FC236}">
                <a16:creationId xmlns:a16="http://schemas.microsoft.com/office/drawing/2014/main" id="{B56404A0-6E4E-9C45-AD05-43696F3E8DD6}"/>
              </a:ext>
            </a:extLst>
          </p:cNvPr>
          <p:cNvSpPr txBox="1"/>
          <p:nvPr/>
        </p:nvSpPr>
        <p:spPr>
          <a:xfrm>
            <a:off x="660716" y="500063"/>
            <a:ext cx="2800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七段数码管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2265D92-6643-6541-8725-D660A2E1ABD4}"/>
              </a:ext>
            </a:extLst>
          </p:cNvPr>
          <p:cNvSpPr txBox="1"/>
          <p:nvPr/>
        </p:nvSpPr>
        <p:spPr>
          <a:xfrm>
            <a:off x="4937813" y="1372882"/>
            <a:ext cx="6303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➣</a:t>
            </a:r>
            <a:r>
              <a:rPr lang="zh-CN" altLang="en-US" sz="2400" dirty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 外设地址：</a:t>
            </a:r>
            <a:r>
              <a:rPr lang="en-US" altLang="zh-CN" sz="2400" dirty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0xE0000000(</a:t>
            </a:r>
            <a:r>
              <a:rPr lang="zh-CN" altLang="en-US" sz="2400" dirty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默认）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1688B3B-51C4-7845-8060-D900DDCD0207}"/>
              </a:ext>
            </a:extLst>
          </p:cNvPr>
          <p:cNvSpPr txBox="1"/>
          <p:nvPr/>
        </p:nvSpPr>
        <p:spPr>
          <a:xfrm>
            <a:off x="4937813" y="2436803"/>
            <a:ext cx="63038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➣</a:t>
            </a:r>
            <a:r>
              <a:rPr lang="zh-CN" altLang="en-US" sz="2400" dirty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SW[0]</a:t>
            </a:r>
            <a:r>
              <a:rPr lang="zh-CN" altLang="en-US" sz="2400" dirty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=</a:t>
            </a:r>
            <a:r>
              <a:rPr lang="zh-CN" altLang="en-US" sz="2400" dirty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0</a:t>
            </a:r>
            <a:r>
              <a:rPr lang="zh-CN" altLang="en-US" sz="2400" dirty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 图形点阵形式显示</a:t>
            </a:r>
            <a:endParaRPr lang="en-US" altLang="zh-CN" sz="2400" dirty="0"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  <a:p>
            <a:r>
              <a:rPr lang="zh-CN" altLang="en-US" sz="2400" dirty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   </a:t>
            </a:r>
            <a:r>
              <a:rPr lang="en-US" altLang="zh-CN" sz="2400" dirty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SW[0] = 1 16</a:t>
            </a:r>
            <a:r>
              <a:rPr lang="zh-CN" altLang="en-US" sz="2400" dirty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进制文本形式显示</a:t>
            </a:r>
            <a:endParaRPr lang="en-US" altLang="zh-CN" sz="2400" dirty="0"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2FE8ABC-A0A5-6E4D-A6AC-9E90740083A7}"/>
              </a:ext>
            </a:extLst>
          </p:cNvPr>
          <p:cNvSpPr txBox="1"/>
          <p:nvPr/>
        </p:nvSpPr>
        <p:spPr>
          <a:xfrm>
            <a:off x="4937814" y="3702787"/>
            <a:ext cx="630381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➣</a:t>
            </a:r>
            <a:r>
              <a:rPr lang="zh-CN" altLang="en-US" sz="2400" dirty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SW[0] = 0 </a:t>
            </a:r>
            <a:r>
              <a:rPr lang="zh-CN" altLang="en-US" sz="2400" dirty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显示为一个方格的</a:t>
            </a:r>
            <a:r>
              <a:rPr lang="en-US" altLang="zh-CN" sz="2400" dirty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Demo:</a:t>
            </a:r>
          </a:p>
          <a:p>
            <a:r>
              <a:rPr lang="en-US" altLang="zh-CN" sz="2400" dirty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   7seg_graph.asm/7seg_graph.coe</a:t>
            </a:r>
          </a:p>
          <a:p>
            <a:r>
              <a:rPr lang="en-US" altLang="zh-CN" sz="2400" dirty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   SW[0] = 1 </a:t>
            </a:r>
            <a:r>
              <a:rPr lang="zh-CN" altLang="en-US" sz="2400" dirty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显示为</a:t>
            </a:r>
            <a:r>
              <a:rPr lang="en-US" altLang="zh-CN" sz="2400" dirty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11112222</a:t>
            </a:r>
            <a:r>
              <a:rPr lang="zh-CN" altLang="en-US" sz="2400" dirty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的</a:t>
            </a:r>
            <a:r>
              <a:rPr lang="en-US" altLang="zh-CN" sz="2400" dirty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Demo:</a:t>
            </a:r>
          </a:p>
          <a:p>
            <a:r>
              <a:rPr lang="en-US" altLang="zh-CN" sz="2400" dirty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   7seg.asm/7seg.coe</a:t>
            </a:r>
            <a:endParaRPr lang="zh-CN" altLang="en-US" sz="2400" dirty="0"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637B756-C18D-8143-9E1D-41151396F3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639" y="1372882"/>
            <a:ext cx="3200598" cy="237758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666CB13-FD76-E741-BF86-CAC9014E21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639" y="4194140"/>
            <a:ext cx="3200598" cy="2404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190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>
            <a:extLst>
              <a:ext uri="{FF2B5EF4-FFF2-40B4-BE49-F238E27FC236}">
                <a16:creationId xmlns:a16="http://schemas.microsoft.com/office/drawing/2014/main" id="{B56404A0-6E4E-9C45-AD05-43696F3E8DD6}"/>
              </a:ext>
            </a:extLst>
          </p:cNvPr>
          <p:cNvSpPr txBox="1"/>
          <p:nvPr/>
        </p:nvSpPr>
        <p:spPr>
          <a:xfrm>
            <a:off x="660716" y="500063"/>
            <a:ext cx="2800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LED</a:t>
            </a:r>
            <a:endParaRPr lang="zh-CN" altLang="en-US" sz="3200" b="1" dirty="0"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2265D92-6643-6541-8725-D660A2E1ABD4}"/>
              </a:ext>
            </a:extLst>
          </p:cNvPr>
          <p:cNvSpPr txBox="1"/>
          <p:nvPr/>
        </p:nvSpPr>
        <p:spPr>
          <a:xfrm>
            <a:off x="4937814" y="1673965"/>
            <a:ext cx="6303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➣</a:t>
            </a:r>
            <a:r>
              <a:rPr lang="zh-CN" altLang="en-US" sz="2400" dirty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 外设地址：</a:t>
            </a:r>
            <a:r>
              <a:rPr lang="en-US" altLang="zh-CN" sz="2400" dirty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0xF0000000(</a:t>
            </a:r>
            <a:r>
              <a:rPr lang="zh-CN" altLang="en-US" sz="2400" dirty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默认）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1688B3B-51C4-7845-8060-D900DDCD0207}"/>
              </a:ext>
            </a:extLst>
          </p:cNvPr>
          <p:cNvSpPr txBox="1"/>
          <p:nvPr/>
        </p:nvSpPr>
        <p:spPr>
          <a:xfrm>
            <a:off x="4937814" y="3325714"/>
            <a:ext cx="725418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➣</a:t>
            </a:r>
            <a:r>
              <a:rPr lang="zh-CN" altLang="en-US" sz="2400" dirty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 从该地址读出的值的格式为：</a:t>
            </a:r>
            <a:endParaRPr lang="en-US" altLang="zh-CN" sz="2400" dirty="0"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  <a:p>
            <a:r>
              <a:rPr lang="zh-CN" altLang="en-US" sz="2400" dirty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   </a:t>
            </a:r>
            <a:r>
              <a:rPr lang="en-US" altLang="zh-CN" sz="2400" dirty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{counter0_out, counter1_out,counter2_out, </a:t>
            </a:r>
            <a:r>
              <a:rPr lang="zh-CN" altLang="en-US" sz="2400" dirty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   </a:t>
            </a:r>
            <a:endParaRPr lang="en-US" altLang="zh-CN" sz="2400" dirty="0"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  <a:p>
            <a:r>
              <a:rPr lang="zh-CN" altLang="en-US" sz="2400" dirty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    </a:t>
            </a:r>
            <a:r>
              <a:rPr lang="en-US" altLang="zh-CN" sz="2400" dirty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8'h000, BTN[4:0], SW[15:0]}</a:t>
            </a:r>
          </a:p>
          <a:p>
            <a:r>
              <a:rPr lang="en-US" altLang="zh-CN" sz="2400" dirty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    SW[15:0]</a:t>
            </a:r>
            <a:r>
              <a:rPr lang="zh-CN" altLang="en-US" sz="2400" dirty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为开关状态，</a:t>
            </a:r>
            <a:r>
              <a:rPr lang="en-US" altLang="zh-CN" sz="2400" dirty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BTN[4:0]</a:t>
            </a:r>
            <a:r>
              <a:rPr lang="zh-CN" altLang="en-US" sz="2400" dirty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为阵列键盘状态</a:t>
            </a:r>
            <a:endParaRPr lang="en-US" altLang="zh-CN" sz="2400" dirty="0"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  <a:p>
            <a:r>
              <a:rPr lang="en-US" altLang="zh-CN" sz="2400" dirty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    </a:t>
            </a:r>
          </a:p>
          <a:p>
            <a:endParaRPr lang="en-US" altLang="zh-CN" sz="2400" dirty="0"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C1DFBEE-EA7D-3746-8F5E-FC52B995C4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716" y="1904797"/>
            <a:ext cx="3953743" cy="179799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E1344DB7-3CC1-E641-B277-3AEB8393A0EA}"/>
              </a:ext>
            </a:extLst>
          </p:cNvPr>
          <p:cNvSpPr txBox="1"/>
          <p:nvPr/>
        </p:nvSpPr>
        <p:spPr>
          <a:xfrm>
            <a:off x="4937814" y="4981461"/>
            <a:ext cx="63038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➣</a:t>
            </a:r>
            <a:r>
              <a:rPr lang="zh-CN" altLang="en-US" sz="2400" dirty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 开关选中对应</a:t>
            </a:r>
            <a:r>
              <a:rPr lang="en-US" altLang="zh-CN" sz="2400" dirty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LED</a:t>
            </a:r>
            <a:r>
              <a:rPr lang="zh-CN" altLang="en-US" sz="2400" dirty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亮的</a:t>
            </a:r>
            <a:r>
              <a:rPr lang="en-US" altLang="zh-CN" sz="2400" dirty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Demo</a:t>
            </a:r>
            <a:r>
              <a:rPr lang="zh-CN" altLang="en-US" sz="2400" dirty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：  </a:t>
            </a:r>
            <a:endParaRPr lang="en-US" altLang="zh-CN" sz="2400" dirty="0"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  <a:p>
            <a:r>
              <a:rPr lang="zh-CN" altLang="en-US" sz="2400" dirty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   </a:t>
            </a:r>
            <a:r>
              <a:rPr lang="en-US" altLang="zh-CN" sz="2400" dirty="0" err="1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gpio.asm</a:t>
            </a:r>
            <a:r>
              <a:rPr lang="en-US" altLang="zh-CN" sz="2400" dirty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/</a:t>
            </a:r>
            <a:r>
              <a:rPr lang="en-US" altLang="zh-CN" sz="2400" dirty="0" err="1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gpio.coe</a:t>
            </a:r>
            <a:endParaRPr lang="en-US" altLang="zh-CN" sz="2400" dirty="0"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C7B94A5-BA8A-7147-832A-546A41ACD585}"/>
              </a:ext>
            </a:extLst>
          </p:cNvPr>
          <p:cNvSpPr txBox="1"/>
          <p:nvPr/>
        </p:nvSpPr>
        <p:spPr>
          <a:xfrm>
            <a:off x="4937814" y="2364089"/>
            <a:ext cx="72541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➣</a:t>
            </a:r>
            <a:r>
              <a:rPr lang="zh-CN" altLang="en-US" sz="2400" dirty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 向该地址写入</a:t>
            </a:r>
            <a:r>
              <a:rPr lang="en-US" altLang="zh-CN" sz="2400" dirty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32</a:t>
            </a:r>
            <a:r>
              <a:rPr lang="zh-CN" altLang="en-US" sz="2400" dirty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位数据，其中第</a:t>
            </a:r>
            <a:r>
              <a:rPr lang="en-US" altLang="zh-CN" sz="2400" dirty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17-2</a:t>
            </a:r>
            <a:r>
              <a:rPr lang="zh-CN" altLang="en-US" sz="2400" dirty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共</a:t>
            </a:r>
            <a:r>
              <a:rPr lang="en-US" altLang="zh-CN" sz="2400" dirty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15</a:t>
            </a:r>
            <a:r>
              <a:rPr lang="zh-CN" altLang="en-US" sz="2400" dirty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位对应</a:t>
            </a:r>
            <a:endParaRPr lang="en-US" altLang="zh-CN" sz="2400" dirty="0"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  <a:p>
            <a:r>
              <a:rPr lang="zh-CN" altLang="en-US" sz="2400" dirty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   </a:t>
            </a:r>
            <a:r>
              <a:rPr lang="en-US" altLang="zh-CN" sz="2400" dirty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15</a:t>
            </a:r>
            <a:r>
              <a:rPr lang="zh-CN" altLang="en-US" sz="2400" dirty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个</a:t>
            </a:r>
            <a:r>
              <a:rPr lang="en-US" altLang="zh-CN" sz="2400" dirty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LED</a:t>
            </a:r>
            <a:r>
              <a:rPr lang="zh-CN" altLang="en-US" sz="2400" dirty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的显示</a:t>
            </a:r>
            <a:endParaRPr lang="en-US" altLang="zh-CN" sz="2400" dirty="0"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  <a:p>
            <a:endParaRPr lang="en-US" altLang="zh-CN" sz="2400" dirty="0"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5518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642</Words>
  <Application>Microsoft Macintosh PowerPoint</Application>
  <PresentationFormat>宽屏</PresentationFormat>
  <Paragraphs>72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等线</vt:lpstr>
      <vt:lpstr>等线 Light</vt:lpstr>
      <vt:lpstr>宋体</vt:lpstr>
      <vt:lpstr>微软雅黑</vt:lpstr>
      <vt:lpstr>Arial</vt:lpstr>
      <vt:lpstr>Times New Roman</vt:lpstr>
      <vt:lpstr>Office 主题​​</vt:lpstr>
      <vt:lpstr>ZJUQS-II Sword Emulator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 !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ZJUQS-II Sword Emulator</dc:title>
  <dc:creator>Microsoft Office User</dc:creator>
  <cp:lastModifiedBy>Microsoft Office User</cp:lastModifiedBy>
  <cp:revision>13</cp:revision>
  <dcterms:created xsi:type="dcterms:W3CDTF">2020-03-29T09:21:36Z</dcterms:created>
  <dcterms:modified xsi:type="dcterms:W3CDTF">2020-03-29T11:33:49Z</dcterms:modified>
</cp:coreProperties>
</file>