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a/search?q=theme+hospital&amp;espv=2&amp;biw=1920&amp;bih=974&amp;source=lnms&amp;tbm=isch&amp;sa=X&amp;ved=0ahUKEwjCvLqwpODRAhUBWWMKHSr3ADEQ_AUIBigB&amp;dpr=1" TargetMode="External"/><Relationship Id="rId4" Type="http://schemas.openxmlformats.org/officeDocument/2006/relationships/hyperlink" Target="https://www.google.ca/search?q=prison+architect&amp;espv=2&amp;biw=1920&amp;bih=974&amp;source=lnms&amp;tbm=isch&amp;sa=X&amp;ved=0ahUKEwjky_ScpODRAhVO8WMKHXRiDT8Q_AUIBygC#imgdii=tY7Q485lLlOEWM%3A%3BtY7Q485lLlOEWM%3A%3B3zfS4nrXLA1aDM%3A&amp;imgrc=tY7Q485lLlOEWM%3A" TargetMode="External"/><Relationship Id="rId5" Type="http://schemas.openxmlformats.org/officeDocument/2006/relationships/hyperlink" Target="https://gallery.shinyapps.io/EDsimulation/" TargetMode="External"/><Relationship Id="rId6" Type="http://schemas.openxmlformats.org/officeDocument/2006/relationships/hyperlink" Target="http://www.yousimul8.com/watch.php?x=4c84fbc5e11e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2.jpg"/><Relationship Id="rId9" Type="http://schemas.openxmlformats.org/officeDocument/2006/relationships/image" Target="../media/image06.jpg"/><Relationship Id="rId5" Type="http://schemas.openxmlformats.org/officeDocument/2006/relationships/image" Target="../media/image03.png"/><Relationship Id="rId6" Type="http://schemas.openxmlformats.org/officeDocument/2006/relationships/image" Target="../media/image09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</a:rPr>
              <a:t>ER(Emergency Room) Simulator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By: Kevin Luu - 300789868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</a:t>
            </a:r>
            <a:r>
              <a:rPr lang="en-GB"/>
              <a:t>ill Zhang - 300794888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Sangbeom (Sean) Yi - 300857600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Refs Screenshot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2365199"/>
            <a:ext cx="4626924" cy="19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66525" y="1968300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Theme hospital: </a:t>
            </a:r>
            <a:br>
              <a:rPr b="1"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74" y="2365187"/>
            <a:ext cx="3740374" cy="21719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230975" y="1974150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Prison Architect: </a:t>
            </a:r>
            <a:br>
              <a:rPr b="1"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Refs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400"/>
              <a:t>Theme hospital: </a:t>
            </a:r>
            <a:br>
              <a:rPr b="1" lang="en-GB"/>
            </a:br>
            <a:r>
              <a:rPr lang="en-GB" sz="1200" u="sng">
                <a:solidFill>
                  <a:schemeClr val="hlink"/>
                </a:solidFill>
                <a:hlinkClick r:id="rId3"/>
              </a:rPr>
              <a:t>https://www.google.ca/search?q=theme+hospital&amp;espv=2&amp;biw=1920&amp;bih=974&amp;source=lnms&amp;tbm=isch&amp;sa=X&amp;ved=0ahUKEwjCvLqwpODRAhUBWWMKHSr3ADEQ_AUIBigB&amp;dpr=1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/>
              <a:t>Prison Architect: </a:t>
            </a:r>
            <a:br>
              <a:rPr b="1" lang="en-GB" sz="1400"/>
            </a:br>
            <a:r>
              <a:rPr lang="en-GB" sz="1200" u="sng">
                <a:solidFill>
                  <a:schemeClr val="hlink"/>
                </a:solidFill>
                <a:hlinkClick r:id="rId4"/>
              </a:rPr>
              <a:t>https://www.google.ca/search?q=prison+architect&amp;espv=2&amp;biw=1920&amp;bih=974&amp;source=lnms&amp;tbm=isch&amp;sa=X&amp;ved=0ahUKEwjky_ScpODRAhVO8WMKHXRiDT8Q_AUIBygC#imgdii=tY7Q485lLlOEWM%3A%3BtY7Q485lLlOEWM%3A%3B3zfS4nrXLA1aDM%3A&amp;imgrc=tY7Q485lLlOEWM%3A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200"/>
              <a:t>Simulation Refs.</a:t>
            </a:r>
            <a:br>
              <a:rPr lang="en-GB" sz="1200"/>
            </a:br>
            <a:r>
              <a:rPr lang="en-GB" sz="1200" u="sng">
                <a:solidFill>
                  <a:schemeClr val="hlink"/>
                </a:solidFill>
                <a:hlinkClick r:id="rId5"/>
              </a:rPr>
              <a:t>https://gallery.shinyapps.io/EDsimulation/</a:t>
            </a:r>
            <a:br>
              <a:rPr lang="en-GB"/>
            </a:br>
            <a:r>
              <a:rPr lang="en-GB" sz="1200" u="sng">
                <a:solidFill>
                  <a:schemeClr val="hlink"/>
                </a:solidFill>
                <a:hlinkClick r:id="rId6"/>
              </a:rPr>
              <a:t>http://www.yousimul8.com/watch.php?x=4c84fbc5e11e0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 &amp; A</a:t>
            </a:r>
          </a:p>
        </p:txBody>
      </p:sp>
      <p:pic>
        <p:nvPicPr>
          <p:cNvPr descr="e68d2bf8f0bfaadd4bfb9d298d193ffe.jp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50" y="1858625"/>
            <a:ext cx="4684549" cy="234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3708600" y="2366000"/>
            <a:ext cx="105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022750" y="4257300"/>
            <a:ext cx="7596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Premise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60950" y="17726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3-4 types of patients showed in different colors which present how badly they hurt or how sick they are.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2"/>
                </a:solidFill>
              </a:rPr>
              <a:t>G</a:t>
            </a:r>
            <a:r>
              <a:rPr lang="en-GB">
                <a:solidFill>
                  <a:schemeClr val="accent2"/>
                </a:solidFill>
              </a:rPr>
              <a:t>reen</a:t>
            </a:r>
            <a:r>
              <a:rPr lang="en-GB"/>
              <a:t> to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Y</a:t>
            </a:r>
            <a:r>
              <a:rPr lang="en-GB">
                <a:solidFill>
                  <a:srgbClr val="FF9900"/>
                </a:solidFill>
              </a:rPr>
              <a:t>ellow </a:t>
            </a:r>
            <a:r>
              <a:rPr lang="en-GB"/>
              <a:t>to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R</a:t>
            </a:r>
            <a:r>
              <a:rPr lang="en-GB">
                <a:solidFill>
                  <a:srgbClr val="FF0000"/>
                </a:solidFill>
              </a:rPr>
              <a:t>ed</a:t>
            </a:r>
            <a:r>
              <a:rPr lang="en-GB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/>
              <a:t>The red patients will cut the line because they need immediate treatment, greens will become yellow after waiting for too long.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 can adjust the numbers of doctors or nurses while it’s running to observe the changes. </a:t>
            </a:r>
          </a:p>
        </p:txBody>
      </p:sp>
      <p:cxnSp>
        <p:nvCxnSpPr>
          <p:cNvPr id="75" name="Shape 75"/>
          <p:cNvCxnSpPr/>
          <p:nvPr/>
        </p:nvCxnSpPr>
        <p:spPr>
          <a:xfrm rot="10800000">
            <a:off x="4321950" y="2836625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4321950" y="3479975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211475" y="2732225"/>
            <a:ext cx="1061575" cy="7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765950" y="2664425"/>
            <a:ext cx="1320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100">
                <a:solidFill>
                  <a:schemeClr val="accent2"/>
                </a:solidFill>
              </a:rPr>
              <a:t>Mild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765950" y="3334625"/>
            <a:ext cx="1320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100">
                <a:solidFill>
                  <a:srgbClr val="FF0000"/>
                </a:solidFill>
              </a:rPr>
              <a:t>Severe</a:t>
            </a:r>
          </a:p>
        </p:txBody>
      </p:sp>
      <p:cxnSp>
        <p:nvCxnSpPr>
          <p:cNvPr id="80" name="Shape 80"/>
          <p:cNvCxnSpPr/>
          <p:nvPr/>
        </p:nvCxnSpPr>
        <p:spPr>
          <a:xfrm rot="10800000">
            <a:off x="4321950" y="3127775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1" name="Shape 81"/>
          <p:cNvSpPr txBox="1"/>
          <p:nvPr/>
        </p:nvSpPr>
        <p:spPr>
          <a:xfrm>
            <a:off x="4765950" y="2996975"/>
            <a:ext cx="663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rgbClr val="F1C232"/>
                </a:solidFill>
              </a:rPr>
              <a:t>Poor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Original System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ER Rooms are mostly unpredictable, with varying amounts of people coming in during the course of a day.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need to understand how a patient moves around an ER 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When unorganized, a line for the ER could take a very long time.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Why are we making this simulation?</a:t>
            </a:r>
          </a:p>
        </p:txBody>
      </p:sp>
      <p:pic>
        <p:nvPicPr>
          <p:cNvPr descr="images3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177" y="2379202"/>
            <a:ext cx="3244025" cy="21587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</a:t>
            </a:r>
            <a:r>
              <a:rPr lang="en-GB"/>
              <a:t>o understand the flow of patients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 we can reduce wait times in hospitals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Conceptual Model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When completed, our simulation should be able to emulate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workflow from when a patient enters the ER, until they leave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Movement of staff and patients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How certain </a:t>
            </a:r>
            <a:r>
              <a:rPr lang="en-GB"/>
              <a:t>occurrences</a:t>
            </a:r>
            <a:r>
              <a:rPr lang="en-GB"/>
              <a:t> will affect the workflow</a:t>
            </a:r>
          </a:p>
        </p:txBody>
      </p:sp>
      <p:pic>
        <p:nvPicPr>
          <p:cNvPr descr="header_slim.jpg" id="101" name="Shape 10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47474" y="3546000"/>
            <a:ext cx="5719673" cy="1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Workflow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</a:t>
            </a:r>
          </a:p>
        </p:txBody>
      </p:sp>
      <p:pic>
        <p:nvPicPr>
          <p:cNvPr descr="ambulance-outline-clip-art-at-clker-com-vector-clip-art-online-nDW2we-clipart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1900" y="1919075"/>
            <a:ext cx="752749" cy="58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1382875" y="221083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waiting-room.jp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200" y="1919100"/>
            <a:ext cx="443485" cy="58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stCxn id="112" idx="3"/>
          </p:cNvCxnSpPr>
          <p:nvPr/>
        </p:nvCxnSpPr>
        <p:spPr>
          <a:xfrm>
            <a:off x="2418975" y="2210837"/>
            <a:ext cx="52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2052000" y="3243850"/>
            <a:ext cx="810000" cy="2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EXIT</a:t>
            </a:r>
          </a:p>
        </p:txBody>
      </p:sp>
      <p:cxnSp>
        <p:nvCxnSpPr>
          <p:cNvPr id="114" name="Shape 114"/>
          <p:cNvCxnSpPr>
            <a:stCxn id="110" idx="2"/>
          </p:cNvCxnSpPr>
          <p:nvPr/>
        </p:nvCxnSpPr>
        <p:spPr>
          <a:xfrm flipH="1">
            <a:off x="2705342" y="2502625"/>
            <a:ext cx="474600" cy="69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377" y="1825064"/>
            <a:ext cx="492130" cy="771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pic>
      <p:cxnSp>
        <p:nvCxnSpPr>
          <p:cNvPr id="116" name="Shape 116"/>
          <p:cNvCxnSpPr>
            <a:stCxn id="110" idx="3"/>
          </p:cNvCxnSpPr>
          <p:nvPr/>
        </p:nvCxnSpPr>
        <p:spPr>
          <a:xfrm>
            <a:off x="3401685" y="2210862"/>
            <a:ext cx="48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x="3644525" y="1825075"/>
            <a:ext cx="0" cy="2785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2862000" y="4346625"/>
            <a:ext cx="906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200"/>
              <a:t>Phase 1</a:t>
            </a:r>
          </a:p>
        </p:txBody>
      </p:sp>
      <p:pic>
        <p:nvPicPr>
          <p:cNvPr descr="61982.png"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3875" y="1883287"/>
            <a:ext cx="655100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56349" y="2520475"/>
            <a:ext cx="862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100"/>
              <a:t>First Aid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2825" y="1963662"/>
            <a:ext cx="529500" cy="34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5225" y="2116062"/>
            <a:ext cx="529500" cy="34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7625" y="2268462"/>
            <a:ext cx="529500" cy="34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0025" y="2420862"/>
            <a:ext cx="529500" cy="341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4379507" y="2210864"/>
            <a:ext cx="50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0" idx="2"/>
          </p:cNvCxnSpPr>
          <p:nvPr/>
        </p:nvCxnSpPr>
        <p:spPr>
          <a:xfrm>
            <a:off x="4187749" y="2860975"/>
            <a:ext cx="0" cy="73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3782750" y="3696300"/>
            <a:ext cx="810000" cy="2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EXIT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7225" y="3208775"/>
            <a:ext cx="655099" cy="65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261600" y="3757200"/>
            <a:ext cx="906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100"/>
              <a:t>Treatment</a:t>
            </a:r>
          </a:p>
        </p:txBody>
      </p:sp>
      <p:cxnSp>
        <p:nvCxnSpPr>
          <p:cNvPr id="130" name="Shape 130"/>
          <p:cNvCxnSpPr>
            <a:endCxn id="124" idx="2"/>
          </p:cNvCxnSpPr>
          <p:nvPr/>
        </p:nvCxnSpPr>
        <p:spPr>
          <a:xfrm rot="10800000">
            <a:off x="5704775" y="2762824"/>
            <a:ext cx="7800" cy="400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edificio-hostpital_318-42177.jpg" id="131" name="Shape 1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3550" y="1833751"/>
            <a:ext cx="906599" cy="906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>
            <a:endCxn id="131" idx="1"/>
          </p:cNvCxnSpPr>
          <p:nvPr/>
        </p:nvCxnSpPr>
        <p:spPr>
          <a:xfrm flipH="1" rot="10800000">
            <a:off x="6289350" y="2287050"/>
            <a:ext cx="10242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7313550" y="2699425"/>
            <a:ext cx="906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100"/>
              <a:t>Admission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6299775" y="2545425"/>
            <a:ext cx="972000" cy="11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7361850" y="3740025"/>
            <a:ext cx="810000" cy="2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EXIT</a:t>
            </a:r>
          </a:p>
        </p:txBody>
      </p:sp>
      <p:sp>
        <p:nvSpPr>
          <p:cNvPr id="136" name="Shape 136"/>
          <p:cNvSpPr/>
          <p:nvPr/>
        </p:nvSpPr>
        <p:spPr>
          <a:xfrm>
            <a:off x="3694350" y="4175387"/>
            <a:ext cx="1777200" cy="2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Send to other ER 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6930350" y="1881275"/>
            <a:ext cx="0" cy="2785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 txBox="1"/>
          <p:nvPr/>
        </p:nvSpPr>
        <p:spPr>
          <a:xfrm>
            <a:off x="6168200" y="4346625"/>
            <a:ext cx="906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/>
              <a:t>Phase 2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046150" y="3862675"/>
            <a:ext cx="529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Observable Elements</a:t>
            </a:r>
          </a:p>
        </p:txBody>
      </p:sp>
      <p:sp>
        <p:nvSpPr>
          <p:cNvPr id="145" name="Shape 145"/>
          <p:cNvSpPr/>
          <p:nvPr/>
        </p:nvSpPr>
        <p:spPr>
          <a:xfrm>
            <a:off x="690525" y="2231225"/>
            <a:ext cx="1711200" cy="2085900"/>
          </a:xfrm>
          <a:prstGeom prst="round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Stamina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Treating someone?</a:t>
            </a:r>
          </a:p>
        </p:txBody>
      </p:sp>
      <p:sp>
        <p:nvSpPr>
          <p:cNvPr id="146" name="Shape 146"/>
          <p:cNvSpPr/>
          <p:nvPr/>
        </p:nvSpPr>
        <p:spPr>
          <a:xfrm>
            <a:off x="4801800" y="2231225"/>
            <a:ext cx="1711200" cy="2085900"/>
          </a:xfrm>
          <a:prstGeom prst="round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Stamina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Waiting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Emergency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Bleeding?</a:t>
            </a:r>
          </a:p>
        </p:txBody>
      </p:sp>
      <p:sp>
        <p:nvSpPr>
          <p:cNvPr id="147" name="Shape 147"/>
          <p:cNvSpPr/>
          <p:nvPr/>
        </p:nvSpPr>
        <p:spPr>
          <a:xfrm>
            <a:off x="2797575" y="2231225"/>
            <a:ext cx="1711200" cy="2085900"/>
          </a:xfrm>
          <a:prstGeom prst="round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Stamina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Treating someone?</a:t>
            </a:r>
          </a:p>
        </p:txBody>
      </p:sp>
      <p:sp>
        <p:nvSpPr>
          <p:cNvPr id="148" name="Shape 148"/>
          <p:cNvSpPr/>
          <p:nvPr/>
        </p:nvSpPr>
        <p:spPr>
          <a:xfrm>
            <a:off x="7060200" y="2231225"/>
            <a:ext cx="1711200" cy="2085900"/>
          </a:xfrm>
          <a:prstGeom prst="round1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Bed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Occupied?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90525" y="2231225"/>
            <a:ext cx="849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Doctor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797575" y="2231225"/>
            <a:ext cx="891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Nurse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801800" y="2231225"/>
            <a:ext cx="891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Patient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060200" y="2231225"/>
            <a:ext cx="1329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ER 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Slider Options (</a:t>
            </a:r>
            <a:r>
              <a:rPr b="1" lang="en-GB" sz="3600">
                <a:solidFill>
                  <a:srgbClr val="FFFFFF"/>
                </a:solidFill>
              </a:rPr>
              <a:t>Definition Parameter)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Number of patients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Number of doctors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Number of nurses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C4125"/>
                </a:solidFill>
              </a:rPr>
              <a:t>Amount of ER Bed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C4125"/>
                </a:solidFill>
              </a:rPr>
              <a:t>Occupancy of the waiting room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59775" y="1239300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872150" y="2039175"/>
            <a:ext cx="3695700" cy="259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74750" y="2201175"/>
            <a:ext cx="14985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034150" y="2104875"/>
            <a:ext cx="840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200"/>
              <a:t>Partient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034150" y="2607150"/>
            <a:ext cx="840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4" name="Shape 164"/>
          <p:cNvSpPr txBox="1"/>
          <p:nvPr/>
        </p:nvSpPr>
        <p:spPr>
          <a:xfrm>
            <a:off x="5064900" y="2664750"/>
            <a:ext cx="779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/>
              <a:t>Doctor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4879650" y="2555775"/>
            <a:ext cx="36807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4879650" y="3689775"/>
            <a:ext cx="36807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5064900" y="3148425"/>
            <a:ext cx="779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/>
              <a:t>Nurse</a:t>
            </a:r>
          </a:p>
        </p:txBody>
      </p:sp>
      <p:sp>
        <p:nvSpPr>
          <p:cNvPr id="168" name="Shape 168"/>
          <p:cNvSpPr/>
          <p:nvPr/>
        </p:nvSpPr>
        <p:spPr>
          <a:xfrm>
            <a:off x="5874750" y="2809200"/>
            <a:ext cx="14985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874750" y="3244762"/>
            <a:ext cx="14985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514775" y="2148825"/>
            <a:ext cx="384900" cy="2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00"/>
              <a:t>20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899675" y="2148825"/>
            <a:ext cx="779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p</a:t>
            </a:r>
            <a:r>
              <a:rPr lang="en-GB" sz="1200"/>
              <a:t>p. / hr</a:t>
            </a:r>
          </a:p>
        </p:txBody>
      </p:sp>
      <p:sp>
        <p:nvSpPr>
          <p:cNvPr id="172" name="Shape 172"/>
          <p:cNvSpPr/>
          <p:nvPr/>
        </p:nvSpPr>
        <p:spPr>
          <a:xfrm>
            <a:off x="6042600" y="2201175"/>
            <a:ext cx="1464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7514775" y="2730412"/>
            <a:ext cx="384900" cy="2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4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514775" y="3191850"/>
            <a:ext cx="384900" cy="2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6</a:t>
            </a:r>
          </a:p>
        </p:txBody>
      </p:sp>
      <p:sp>
        <p:nvSpPr>
          <p:cNvPr id="175" name="Shape 175"/>
          <p:cNvSpPr/>
          <p:nvPr/>
        </p:nvSpPr>
        <p:spPr>
          <a:xfrm>
            <a:off x="6347400" y="2810775"/>
            <a:ext cx="1464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669300" y="3249500"/>
            <a:ext cx="1464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5064900" y="3753525"/>
            <a:ext cx="779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/>
              <a:t>ER Bed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034150" y="4115775"/>
            <a:ext cx="779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200"/>
              <a:t>Waiting Room</a:t>
            </a:r>
          </a:p>
        </p:txBody>
      </p:sp>
      <p:sp>
        <p:nvSpPr>
          <p:cNvPr id="179" name="Shape 179"/>
          <p:cNvSpPr/>
          <p:nvPr/>
        </p:nvSpPr>
        <p:spPr>
          <a:xfrm>
            <a:off x="5874750" y="3849825"/>
            <a:ext cx="14985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874750" y="4297825"/>
            <a:ext cx="14985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514775" y="3797475"/>
            <a:ext cx="384900" cy="2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20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899675" y="3797475"/>
            <a:ext cx="668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ea.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373237" y="4234875"/>
            <a:ext cx="384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for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687175" y="4234875"/>
            <a:ext cx="384900" cy="2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40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072075" y="4234875"/>
            <a:ext cx="495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pp.</a:t>
            </a:r>
          </a:p>
        </p:txBody>
      </p:sp>
      <p:sp>
        <p:nvSpPr>
          <p:cNvPr id="186" name="Shape 186"/>
          <p:cNvSpPr/>
          <p:nvPr/>
        </p:nvSpPr>
        <p:spPr>
          <a:xfrm>
            <a:off x="6493800" y="3849825"/>
            <a:ext cx="1464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884837" y="4288375"/>
            <a:ext cx="146400" cy="1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Shape 192"/>
          <p:cNvGrpSpPr/>
          <p:nvPr/>
        </p:nvGrpSpPr>
        <p:grpSpPr>
          <a:xfrm>
            <a:off x="3554287" y="809387"/>
            <a:ext cx="2623212" cy="2010937"/>
            <a:chOff x="3016675" y="198125"/>
            <a:chExt cx="2623212" cy="2010937"/>
          </a:xfrm>
        </p:grpSpPr>
        <p:sp>
          <p:nvSpPr>
            <p:cNvPr id="193" name="Shape 193"/>
            <p:cNvSpPr/>
            <p:nvPr/>
          </p:nvSpPr>
          <p:spPr>
            <a:xfrm>
              <a:off x="3016675" y="198125"/>
              <a:ext cx="2623200" cy="493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200"/>
                <a:t>Hospital</a:t>
              </a:r>
              <a:br>
                <a:rPr b="1" lang="en-GB" sz="1200"/>
              </a:br>
              <a:r>
                <a:rPr b="1" lang="en-GB" sz="1200"/>
                <a:t>Stuffs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016675" y="706062"/>
              <a:ext cx="2623200" cy="751499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doctorsNum : int</a:t>
              </a:r>
              <a:br>
                <a:rPr lang="en-GB" sz="1200"/>
              </a:br>
              <a:r>
                <a:rPr lang="en-GB" sz="1200"/>
                <a:t>- nursesNum : int</a:t>
              </a:r>
              <a:br>
                <a:rPr lang="en-GB" sz="1200"/>
              </a:br>
              <a:r>
                <a:rPr lang="en-GB" sz="1200"/>
                <a:t>- beds : int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3016687" y="1457562"/>
              <a:ext cx="2623200" cy="751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firstaid()</a:t>
              </a:r>
              <a:br>
                <a:rPr lang="en-GB" sz="1200"/>
              </a:br>
              <a:r>
                <a:rPr lang="en-GB" sz="1200"/>
                <a:t>+ treatment()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beds() return bool</a:t>
              </a:r>
            </a:p>
          </p:txBody>
        </p:sp>
      </p:grpSp>
      <p:cxnSp>
        <p:nvCxnSpPr>
          <p:cNvPr id="196" name="Shape 196"/>
          <p:cNvCxnSpPr/>
          <p:nvPr/>
        </p:nvCxnSpPr>
        <p:spPr>
          <a:xfrm>
            <a:off x="2721462" y="1901700"/>
            <a:ext cx="935100" cy="168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197" name="Shape 197"/>
          <p:cNvGrpSpPr/>
          <p:nvPr/>
        </p:nvGrpSpPr>
        <p:grpSpPr>
          <a:xfrm>
            <a:off x="98250" y="1093625"/>
            <a:ext cx="2623200" cy="1768308"/>
            <a:chOff x="168874" y="393842"/>
            <a:chExt cx="2623200" cy="2049974"/>
          </a:xfrm>
        </p:grpSpPr>
        <p:sp>
          <p:nvSpPr>
            <p:cNvPr id="198" name="Shape 198"/>
            <p:cNvSpPr/>
            <p:nvPr/>
          </p:nvSpPr>
          <p:spPr>
            <a:xfrm>
              <a:off x="168874" y="393842"/>
              <a:ext cx="2623200" cy="3921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200"/>
                <a:t>Patients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68874" y="785905"/>
              <a:ext cx="2623200" cy="915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patientType: int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patientID: int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Timer: double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68874" y="1701317"/>
              <a:ext cx="2623200" cy="742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waitTooLong()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getTreatment()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3656687" y="3272368"/>
            <a:ext cx="2623200" cy="1826068"/>
            <a:chOff x="3017124" y="3828568"/>
            <a:chExt cx="2623200" cy="1593844"/>
          </a:xfrm>
        </p:grpSpPr>
        <p:sp>
          <p:nvSpPr>
            <p:cNvPr id="202" name="Shape 202"/>
            <p:cNvSpPr/>
            <p:nvPr/>
          </p:nvSpPr>
          <p:spPr>
            <a:xfrm>
              <a:off x="3017124" y="3828568"/>
              <a:ext cx="2623200" cy="3261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200"/>
                <a:t>Waiting Room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017124" y="4154726"/>
              <a:ext cx="2623200" cy="7668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queue: int[]array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waitingForDoc: double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waitingForNurse: double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watingForBed:double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017124" y="4921413"/>
              <a:ext cx="2623200" cy="501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+patientTypeChange()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6449599" y="2270689"/>
            <a:ext cx="2623211" cy="1551300"/>
            <a:chOff x="3017125" y="3828562"/>
            <a:chExt cx="2623211" cy="1193124"/>
          </a:xfrm>
        </p:grpSpPr>
        <p:sp>
          <p:nvSpPr>
            <p:cNvPr id="206" name="Shape 206"/>
            <p:cNvSpPr/>
            <p:nvPr/>
          </p:nvSpPr>
          <p:spPr>
            <a:xfrm>
              <a:off x="3017136" y="3828562"/>
              <a:ext cx="2623200" cy="2526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200"/>
                <a:t>Cubicle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3017136" y="4077691"/>
              <a:ext cx="2623200" cy="639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bedAvailable: bool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nurseAvailable: bool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docAvailable: bool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bedNum: int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017125" y="4720187"/>
              <a:ext cx="2623200" cy="301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treatment()</a:t>
              </a: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98250" y="3163150"/>
            <a:ext cx="2623200" cy="1857136"/>
            <a:chOff x="3017124" y="3828558"/>
            <a:chExt cx="2623200" cy="1329565"/>
          </a:xfrm>
        </p:grpSpPr>
        <p:sp>
          <p:nvSpPr>
            <p:cNvPr id="210" name="Shape 210"/>
            <p:cNvSpPr/>
            <p:nvPr/>
          </p:nvSpPr>
          <p:spPr>
            <a:xfrm>
              <a:off x="3017124" y="3828558"/>
              <a:ext cx="2623200" cy="2733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GB" sz="1200"/>
                <a:t>Sta</a:t>
              </a:r>
              <a:r>
                <a:rPr b="1" lang="en-GB" sz="1200"/>
                <a:t>sti</a:t>
              </a:r>
              <a:r>
                <a:rPr b="1" lang="en-GB" sz="1200"/>
                <a:t>cs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3017124" y="4101859"/>
              <a:ext cx="2623199" cy="642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timeInQueue: double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- waitTime: double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017124" y="4744723"/>
              <a:ext cx="2623199" cy="413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calculateQTime()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-GB" sz="1200"/>
                <a:t>+ CalCubicleBlockage()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</p:txBody>
        </p:sp>
      </p:grpSp>
      <p:cxnSp>
        <p:nvCxnSpPr>
          <p:cNvPr id="213" name="Shape 213"/>
          <p:cNvCxnSpPr>
            <a:stCxn id="200" idx="2"/>
            <a:endCxn id="210" idx="3"/>
          </p:cNvCxnSpPr>
          <p:nvPr/>
        </p:nvCxnSpPr>
        <p:spPr>
          <a:xfrm>
            <a:off x="1409850" y="2861933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4" name="Shape 214"/>
          <p:cNvSpPr txBox="1"/>
          <p:nvPr/>
        </p:nvSpPr>
        <p:spPr>
          <a:xfrm>
            <a:off x="2880262" y="2977350"/>
            <a:ext cx="457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>
            <a:stCxn id="203" idx="1"/>
            <a:endCxn id="211" idx="3"/>
          </p:cNvCxnSpPr>
          <p:nvPr/>
        </p:nvCxnSpPr>
        <p:spPr>
          <a:xfrm rot="10800000">
            <a:off x="2721587" y="3993809"/>
            <a:ext cx="935100" cy="915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7" idx="1"/>
            <a:endCxn id="210" idx="0"/>
          </p:cNvCxnSpPr>
          <p:nvPr/>
        </p:nvCxnSpPr>
        <p:spPr>
          <a:xfrm flipH="1">
            <a:off x="2721510" y="3010020"/>
            <a:ext cx="3728100" cy="3441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00" idx="2"/>
            <a:endCxn id="207" idx="1"/>
          </p:cNvCxnSpPr>
          <p:nvPr/>
        </p:nvCxnSpPr>
        <p:spPr>
          <a:xfrm>
            <a:off x="1409850" y="2861933"/>
            <a:ext cx="5039700" cy="1482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ER Simulation UML</a:t>
            </a:r>
          </a:p>
        </p:txBody>
      </p:sp>
      <p:cxnSp>
        <p:nvCxnSpPr>
          <p:cNvPr id="219" name="Shape 219"/>
          <p:cNvCxnSpPr>
            <a:stCxn id="194" idx="3"/>
            <a:endCxn id="206" idx="3"/>
          </p:cNvCxnSpPr>
          <p:nvPr/>
        </p:nvCxnSpPr>
        <p:spPr>
          <a:xfrm>
            <a:off x="6177487" y="1693074"/>
            <a:ext cx="1583700" cy="5775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0" name="Shape 220"/>
          <p:cNvCxnSpPr>
            <a:stCxn id="200" idx="2"/>
            <a:endCxn id="202" idx="2"/>
          </p:cNvCxnSpPr>
          <p:nvPr/>
        </p:nvCxnSpPr>
        <p:spPr>
          <a:xfrm>
            <a:off x="1409850" y="2861933"/>
            <a:ext cx="2246700" cy="597300"/>
          </a:xfrm>
          <a:prstGeom prst="straightConnector1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