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7" r:id="rId3"/>
    <p:sldId id="277" r:id="rId4"/>
    <p:sldId id="278" r:id="rId5"/>
    <p:sldId id="294" r:id="rId6"/>
    <p:sldId id="279" r:id="rId7"/>
    <p:sldId id="280" r:id="rId8"/>
    <p:sldId id="295" r:id="rId9"/>
    <p:sldId id="265" r:id="rId10"/>
    <p:sldId id="266" r:id="rId11"/>
    <p:sldId id="276" r:id="rId12"/>
    <p:sldId id="267" r:id="rId13"/>
    <p:sldId id="281" r:id="rId14"/>
    <p:sldId id="282" r:id="rId15"/>
    <p:sldId id="269" r:id="rId16"/>
    <p:sldId id="298" r:id="rId17"/>
    <p:sldId id="283" r:id="rId18"/>
    <p:sldId id="284" r:id="rId19"/>
    <p:sldId id="285" r:id="rId20"/>
    <p:sldId id="287" r:id="rId21"/>
    <p:sldId id="286" r:id="rId22"/>
    <p:sldId id="288" r:id="rId23"/>
    <p:sldId id="289" r:id="rId24"/>
    <p:sldId id="290" r:id="rId25"/>
    <p:sldId id="291" r:id="rId26"/>
    <p:sldId id="292" r:id="rId27"/>
    <p:sldId id="293" r:id="rId28"/>
    <p:sldId id="2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6/22/2023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6/22/2023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Analog Electronic Circuits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Quadrature Down Converter Final 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LTSpice Output Plot for Quadrature: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97B99-07B7-0244-CDF2-21BF4514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5AF464-0338-4060-8BC7-4D3919578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50907"/>
            <a:ext cx="10134600" cy="46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LTSpice Output Plot: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97B99-07B7-0244-CDF2-21BF4514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0D1F0-1B2D-1BC8-FCF3-011DA40A5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20426"/>
            <a:ext cx="9829800" cy="448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2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Results of Quadrature Oscilloscope: </a:t>
            </a:r>
            <a:endParaRPr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C9136E-023F-E826-AE8B-9E847FAAD3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32037"/>
            <a:ext cx="4343400" cy="325755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59825BC-BE01-FC27-AA66-89666E96F4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332037"/>
            <a:ext cx="4343400" cy="3257550"/>
          </a:xfr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Results of Quadrature Oscilloscope: </a:t>
            </a:r>
            <a:br>
              <a:rPr lang="en-US" dirty="0"/>
            </a:br>
            <a:r>
              <a:rPr lang="en-US" dirty="0"/>
              <a:t>(</a:t>
            </a:r>
            <a:r>
              <a:rPr lang="en-US" sz="2700" dirty="0"/>
              <a:t>We were getting a little higher value of frequency)</a:t>
            </a:r>
            <a:endParaRPr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6C6FC3-5BA7-F432-1AD8-3B213249E9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0"/>
            <a:ext cx="5486400" cy="344957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B0C62C8-480E-EA56-79EE-89FEEC6F12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832" y="2286000"/>
            <a:ext cx="5683768" cy="3573668"/>
          </a:xfrm>
        </p:spPr>
      </p:pic>
    </p:spTree>
    <p:extLst>
      <p:ext uri="{BB962C8B-B14F-4D97-AF65-F5344CB8AC3E}">
        <p14:creationId xmlns:p14="http://schemas.microsoft.com/office/powerpoint/2010/main" val="3204749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Results of Quadrature Oscilloscope: </a:t>
            </a:r>
            <a:endParaRPr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89155A-BA84-7C80-D8B4-173C395ECD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397" y="1905000"/>
            <a:ext cx="6470803" cy="406851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D82AE-F280-7745-E3D7-2F4453CD7C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05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Mixer Switch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81543D-3E56-730F-5B03-6B43EEBE9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Schematic: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BA7D86-2B93-DE6D-1DFB-511C78911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25" y="2392990"/>
            <a:ext cx="5027749" cy="370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Mixer Switch: LTSpice Implementation</a:t>
            </a:r>
            <a:endParaRPr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29A8AA-36B3-6FAD-9B7F-7D571D9A1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05000"/>
            <a:ext cx="9144000" cy="4171114"/>
          </a:xfrm>
        </p:spPr>
      </p:pic>
    </p:spTree>
    <p:extLst>
      <p:ext uri="{BB962C8B-B14F-4D97-AF65-F5344CB8AC3E}">
        <p14:creationId xmlns:p14="http://schemas.microsoft.com/office/powerpoint/2010/main" val="3970424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Mixer Switch: LTSpice Output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D7A88-AEEA-1D3A-7212-16F0625DA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3FC712-E004-13E6-06EF-76D7144D8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4009"/>
            <a:ext cx="10515600" cy="4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56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Mixer Switch: LTSpice Output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D7A88-AEEA-1D3A-7212-16F0625DA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BDA21-7BA7-297B-F1D9-E2B8CA31F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37805"/>
            <a:ext cx="9753600" cy="444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07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Mixer Switch: Hardware Implementation</a:t>
            </a:r>
            <a:endParaRPr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EC1A6E-DD3F-C2EF-AA08-A7E2E1467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12" y="1828800"/>
            <a:ext cx="5686576" cy="4267200"/>
          </a:xfrm>
        </p:spPr>
      </p:pic>
    </p:spTree>
    <p:extLst>
      <p:ext uri="{BB962C8B-B14F-4D97-AF65-F5344CB8AC3E}">
        <p14:creationId xmlns:p14="http://schemas.microsoft.com/office/powerpoint/2010/main" val="273516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5800" y="304800"/>
            <a:ext cx="9144000" cy="1143000"/>
          </a:xfrm>
        </p:spPr>
        <p:txBody>
          <a:bodyPr/>
          <a:lstStyle/>
          <a:p>
            <a:r>
              <a:rPr lang="en-US" dirty="0"/>
              <a:t>Quadrature Down Converter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5800" y="1447800"/>
            <a:ext cx="10896600" cy="4648200"/>
          </a:xfrm>
        </p:spPr>
        <p:txBody>
          <a:bodyPr/>
          <a:lstStyle/>
          <a:p>
            <a:r>
              <a:rPr lang="en-US" dirty="0"/>
              <a:t>Block Diagram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53A55-74A1-095B-1B85-27273D200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32" y="2133600"/>
            <a:ext cx="9640135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64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Mixer Switch: Hardware Implementation</a:t>
            </a:r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6EAFAF-AE48-736D-2C32-D5C3EFAAA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56" y="1808443"/>
            <a:ext cx="6119888" cy="4592357"/>
          </a:xfrm>
        </p:spPr>
      </p:pic>
    </p:spTree>
    <p:extLst>
      <p:ext uri="{BB962C8B-B14F-4D97-AF65-F5344CB8AC3E}">
        <p14:creationId xmlns:p14="http://schemas.microsoft.com/office/powerpoint/2010/main" val="633124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Mixer Switch: Hardware Output</a:t>
            </a:r>
            <a:endParaRPr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B854117-74C2-E928-8F2A-D82F918BD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29" y="1752600"/>
            <a:ext cx="7756342" cy="4876800"/>
          </a:xfrm>
        </p:spPr>
      </p:pic>
    </p:spTree>
    <p:extLst>
      <p:ext uri="{BB962C8B-B14F-4D97-AF65-F5344CB8AC3E}">
        <p14:creationId xmlns:p14="http://schemas.microsoft.com/office/powerpoint/2010/main" val="191234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Low Pass Filter: LTSpice Circuit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BDF4C-8798-6629-52AF-33FB31CD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CB1AE8-A494-BA92-A744-82AEBEE34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804566"/>
            <a:ext cx="9372600" cy="427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65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Low Pass Filter: LTSpice Output:</a:t>
            </a:r>
            <a:br>
              <a:rPr lang="en-US" dirty="0"/>
            </a:br>
            <a:r>
              <a:rPr lang="nb-NO" dirty="0"/>
              <a:t>Transient Response for 1KHz Input signal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AF8B98-DC14-3542-77AF-18D261875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876843"/>
            <a:ext cx="9144000" cy="4171114"/>
          </a:xfrm>
        </p:spPr>
      </p:pic>
    </p:spTree>
    <p:extLst>
      <p:ext uri="{BB962C8B-B14F-4D97-AF65-F5344CB8AC3E}">
        <p14:creationId xmlns:p14="http://schemas.microsoft.com/office/powerpoint/2010/main" val="2706959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Low Pass Filter: LTSpice Output:</a:t>
            </a:r>
            <a:br>
              <a:rPr lang="en-US" dirty="0"/>
            </a:br>
            <a:r>
              <a:rPr lang="nb-NO" dirty="0"/>
              <a:t>Transient Response for 10KHz Input signal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8D268-4250-4041-008F-0630C1EAB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2E86A3-A178-B371-C075-0FC4856F7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800726"/>
            <a:ext cx="9296400" cy="424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11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Low Pass Filter: LTSpice Output:</a:t>
            </a:r>
            <a:br>
              <a:rPr lang="en-US" dirty="0"/>
            </a:br>
            <a:r>
              <a:rPr lang="en-US" dirty="0"/>
              <a:t>Frequency Response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FD9706-9517-7D40-C85E-3FD016E24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876843"/>
            <a:ext cx="9144000" cy="4171114"/>
          </a:xfrm>
        </p:spPr>
      </p:pic>
    </p:spTree>
    <p:extLst>
      <p:ext uri="{BB962C8B-B14F-4D97-AF65-F5344CB8AC3E}">
        <p14:creationId xmlns:p14="http://schemas.microsoft.com/office/powerpoint/2010/main" val="1990965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Low Pass Filter: LTSpice Output:</a:t>
            </a:r>
            <a:br>
              <a:rPr lang="en-US" dirty="0"/>
            </a:br>
            <a:r>
              <a:rPr lang="en-US" dirty="0"/>
              <a:t>Frequency Response </a:t>
            </a:r>
            <a:r>
              <a:rPr lang="en-US" dirty="0">
                <a:sym typeface="Wingdings" panose="05000000000000000000" pitchFamily="2" charset="2"/>
              </a:rPr>
              <a:t> -3dB Cutoff = 2kHz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FCB3C-B9F9-A490-6BE2-2304E4D97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2F3806-7446-95F2-68CE-1380D7983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06" y="1748589"/>
            <a:ext cx="9730588" cy="442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08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Low Pass Filter, Hardware Result: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CE28EA-4BBA-421C-FF64-2B591418B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00" y="1828800"/>
            <a:ext cx="7508199" cy="4720780"/>
          </a:xfrm>
        </p:spPr>
      </p:pic>
    </p:spTree>
    <p:extLst>
      <p:ext uri="{BB962C8B-B14F-4D97-AF65-F5344CB8AC3E}">
        <p14:creationId xmlns:p14="http://schemas.microsoft.com/office/powerpoint/2010/main" val="1161067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Low Pass Filter: Calculations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52415-C9DD-E541-2D8C-BBBAF9B25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0A775-2920-2F79-070C-593DADF65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11" y="1828800"/>
            <a:ext cx="3718882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1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5800" y="304800"/>
            <a:ext cx="9144000" cy="1143000"/>
          </a:xfrm>
        </p:spPr>
        <p:txBody>
          <a:bodyPr/>
          <a:lstStyle/>
          <a:p>
            <a:r>
              <a:rPr lang="en-US" dirty="0"/>
              <a:t>Complete Circuit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5800" y="1447800"/>
            <a:ext cx="10896600" cy="4648200"/>
          </a:xfrm>
        </p:spPr>
        <p:txBody>
          <a:bodyPr/>
          <a:lstStyle/>
          <a:p>
            <a:r>
              <a:rPr lang="en-US" dirty="0"/>
              <a:t>Hardware Implementation: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FCC4F8-C2F3-4F67-B923-77D9884CFE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0" t="8889" r="13397"/>
          <a:stretch/>
        </p:blipFill>
        <p:spPr>
          <a:xfrm rot="16200000">
            <a:off x="4400549" y="145955"/>
            <a:ext cx="3390900" cy="731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2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5800" y="304800"/>
            <a:ext cx="9144000" cy="1143000"/>
          </a:xfrm>
        </p:spPr>
        <p:txBody>
          <a:bodyPr/>
          <a:lstStyle/>
          <a:p>
            <a:r>
              <a:rPr lang="en-US" dirty="0"/>
              <a:t>Complete Circuit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5800" y="1447800"/>
            <a:ext cx="10896600" cy="4648200"/>
          </a:xfrm>
        </p:spPr>
        <p:txBody>
          <a:bodyPr/>
          <a:lstStyle/>
          <a:p>
            <a:r>
              <a:rPr lang="en-US" dirty="0"/>
              <a:t>LTSpice Simulation: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89F43-3C35-7291-E196-087D39E73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10134600" cy="46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4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5800" y="304800"/>
            <a:ext cx="9144000" cy="1143000"/>
          </a:xfrm>
        </p:spPr>
        <p:txBody>
          <a:bodyPr/>
          <a:lstStyle/>
          <a:p>
            <a:r>
              <a:rPr lang="en-US" dirty="0"/>
              <a:t>Complete Circuit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5800" y="1447800"/>
            <a:ext cx="10896600" cy="4648200"/>
          </a:xfrm>
        </p:spPr>
        <p:txBody>
          <a:bodyPr/>
          <a:lstStyle/>
          <a:p>
            <a:r>
              <a:rPr lang="en-US" dirty="0"/>
              <a:t>Final LTSpice Output, in-phase component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647E4B-4BEF-93F3-DDC3-EBED1BD50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05000"/>
            <a:ext cx="9677400" cy="441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5800" y="304800"/>
            <a:ext cx="9144000" cy="1143000"/>
          </a:xfrm>
        </p:spPr>
        <p:txBody>
          <a:bodyPr/>
          <a:lstStyle/>
          <a:p>
            <a:r>
              <a:rPr lang="en-US" dirty="0"/>
              <a:t>Complete Circuit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5800" y="1447800"/>
            <a:ext cx="10896600" cy="4648200"/>
          </a:xfrm>
        </p:spPr>
        <p:txBody>
          <a:bodyPr/>
          <a:lstStyle/>
          <a:p>
            <a:r>
              <a:rPr lang="en-US" dirty="0"/>
              <a:t>Final LTSpice Output, in-phase component FFT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86DE31-4E76-5646-6219-81D6B99AF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41979"/>
            <a:ext cx="10363200" cy="472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5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5800" y="304800"/>
            <a:ext cx="9144000" cy="1143000"/>
          </a:xfrm>
        </p:spPr>
        <p:txBody>
          <a:bodyPr/>
          <a:lstStyle/>
          <a:p>
            <a:r>
              <a:rPr lang="en-US" dirty="0"/>
              <a:t>Complete Circuit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5800" y="1447800"/>
            <a:ext cx="10896600" cy="4648200"/>
          </a:xfrm>
        </p:spPr>
        <p:txBody>
          <a:bodyPr/>
          <a:lstStyle/>
          <a:p>
            <a:r>
              <a:rPr lang="en-US" dirty="0"/>
              <a:t>Final LTSpice Output, Quadrature-phase component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4B020-C052-0644-E8AF-9F7155FA2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016532"/>
            <a:ext cx="10591800" cy="151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3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5800" y="304800"/>
            <a:ext cx="9144000" cy="1143000"/>
          </a:xfrm>
        </p:spPr>
        <p:txBody>
          <a:bodyPr/>
          <a:lstStyle/>
          <a:p>
            <a:r>
              <a:rPr lang="en-US" dirty="0"/>
              <a:t>Complete Circuit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5800" y="1447800"/>
            <a:ext cx="10896600" cy="4648200"/>
          </a:xfrm>
        </p:spPr>
        <p:txBody>
          <a:bodyPr/>
          <a:lstStyle/>
          <a:p>
            <a:r>
              <a:rPr lang="en-US" dirty="0"/>
              <a:t>Final LTSpice Output, Quadrature-phase FFT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4CD5FD-A586-364E-4BAD-F47CA7369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1200"/>
            <a:ext cx="9448800" cy="431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9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5800" y="304800"/>
            <a:ext cx="9144000" cy="1143000"/>
          </a:xfrm>
        </p:spPr>
        <p:txBody>
          <a:bodyPr/>
          <a:lstStyle/>
          <a:p>
            <a:r>
              <a:rPr lang="en-US" dirty="0"/>
              <a:t>Quadrature Down Oscillator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5800" y="1447800"/>
            <a:ext cx="10896600" cy="4648200"/>
          </a:xfrm>
        </p:spPr>
        <p:txBody>
          <a:bodyPr/>
          <a:lstStyle/>
          <a:p>
            <a:r>
              <a:rPr lang="en-US" dirty="0"/>
              <a:t>LTSpice Circuit: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0D48A-DE5A-7255-01F2-A7355D520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7723"/>
            <a:ext cx="8839200" cy="403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611</TotalTime>
  <Words>215</Words>
  <Application>Microsoft Office PowerPoint</Application>
  <PresentationFormat>Widescreen</PresentationFormat>
  <Paragraphs>38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Candara</vt:lpstr>
      <vt:lpstr>Consolas</vt:lpstr>
      <vt:lpstr>Tech Computer 16x9</vt:lpstr>
      <vt:lpstr>Analog Electronic Circuits</vt:lpstr>
      <vt:lpstr>Quadrature Down Converter </vt:lpstr>
      <vt:lpstr>Complete Circuit</vt:lpstr>
      <vt:lpstr>Complete Circuit</vt:lpstr>
      <vt:lpstr>Complete Circuit</vt:lpstr>
      <vt:lpstr>Complete Circuit</vt:lpstr>
      <vt:lpstr>Complete Circuit</vt:lpstr>
      <vt:lpstr>Complete Circuit</vt:lpstr>
      <vt:lpstr>Quadrature Down Oscillator</vt:lpstr>
      <vt:lpstr>LTSpice Output Plot for Quadrature:</vt:lpstr>
      <vt:lpstr>LTSpice Output Plot:</vt:lpstr>
      <vt:lpstr>Hardware Results of Quadrature Oscilloscope: </vt:lpstr>
      <vt:lpstr>Hardware Results of Quadrature Oscilloscope:  (We were getting a little higher value of frequency)</vt:lpstr>
      <vt:lpstr>Hardware Results of Quadrature Oscilloscope: </vt:lpstr>
      <vt:lpstr>Mixer Switch </vt:lpstr>
      <vt:lpstr>Mixer Switch: LTSpice Implementation</vt:lpstr>
      <vt:lpstr>Mixer Switch: LTSpice Output</vt:lpstr>
      <vt:lpstr>Mixer Switch: LTSpice Output</vt:lpstr>
      <vt:lpstr>Mixer Switch: Hardware Implementation</vt:lpstr>
      <vt:lpstr>Mixer Switch: Hardware Implementation</vt:lpstr>
      <vt:lpstr>Mixer Switch: Hardware Output</vt:lpstr>
      <vt:lpstr>Low Pass Filter: LTSpice Circuit</vt:lpstr>
      <vt:lpstr>Low Pass Filter: LTSpice Output: Transient Response for 1KHz Input signal</vt:lpstr>
      <vt:lpstr>Low Pass Filter: LTSpice Output: Transient Response for 10KHz Input signal</vt:lpstr>
      <vt:lpstr>Low Pass Filter: LTSpice Output: Frequency Response</vt:lpstr>
      <vt:lpstr>Low Pass Filter: LTSpice Output: Frequency Response  -3dB Cutoff = 2kHz</vt:lpstr>
      <vt:lpstr>Low Pass Filter, Hardware Result:</vt:lpstr>
      <vt:lpstr>Low Pass Filter: Calculations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Electronic Circuits</dc:title>
  <dc:creator>Soumil Gupta</dc:creator>
  <cp:lastModifiedBy>Soumil Gupta</cp:lastModifiedBy>
  <cp:revision>2</cp:revision>
  <dcterms:created xsi:type="dcterms:W3CDTF">2023-06-21T19:13:06Z</dcterms:created>
  <dcterms:modified xsi:type="dcterms:W3CDTF">2023-06-22T05:24:29Z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