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66" r:id="rId4"/>
    <p:sldId id="279" r:id="rId5"/>
    <p:sldId id="276" r:id="rId6"/>
    <p:sldId id="277" r:id="rId7"/>
    <p:sldId id="278" r:id="rId8"/>
    <p:sldId id="267" r:id="rId9"/>
    <p:sldId id="280" r:id="rId10"/>
    <p:sldId id="270" r:id="rId11"/>
    <p:sldId id="285" r:id="rId12"/>
    <p:sldId id="271" r:id="rId13"/>
    <p:sldId id="272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AEC Project:</a:t>
            </a:r>
            <a:br>
              <a:rPr lang="en-US" dirty="0"/>
            </a:br>
            <a:r>
              <a:rPr lang="en-US" dirty="0"/>
              <a:t>Intermediate Evaluation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Meet Gera and Soumil Gupta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669" y="838200"/>
            <a:ext cx="9144000" cy="838200"/>
          </a:xfrm>
        </p:spPr>
        <p:txBody>
          <a:bodyPr/>
          <a:lstStyle/>
          <a:p>
            <a:r>
              <a:rPr lang="en-US" dirty="0"/>
              <a:t>Mixer (Switch) Circuit: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08448"/>
            <a:ext cx="9144000" cy="1506537"/>
          </a:xfrm>
        </p:spPr>
        <p:txBody>
          <a:bodyPr/>
          <a:lstStyle/>
          <a:p>
            <a:r>
              <a:rPr lang="en-US" dirty="0"/>
              <a:t>Circuit Diagram:                    LT-Spice: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69075-1544-BD49-B350-8461C24F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90771"/>
            <a:ext cx="4202768" cy="2920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3E836-419B-D9BC-37CB-97A54E37D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99" r="19376"/>
          <a:stretch/>
        </p:blipFill>
        <p:spPr>
          <a:xfrm>
            <a:off x="6616497" y="2290770"/>
            <a:ext cx="4042172" cy="292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669" y="838200"/>
            <a:ext cx="9144000" cy="838200"/>
          </a:xfrm>
        </p:spPr>
        <p:txBody>
          <a:bodyPr/>
          <a:lstStyle/>
          <a:p>
            <a:r>
              <a:rPr lang="en-US" dirty="0"/>
              <a:t>Mixer (Switch) Circuit: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0658" y="2590800"/>
            <a:ext cx="3810000" cy="3625552"/>
          </a:xfrm>
        </p:spPr>
        <p:txBody>
          <a:bodyPr>
            <a:normAutofit/>
          </a:bodyPr>
          <a:lstStyle/>
          <a:p>
            <a:r>
              <a:rPr lang="en-US" dirty="0"/>
              <a:t>MOSFET Parameters chosen: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L = 0.18u</a:t>
            </a:r>
          </a:p>
          <a:p>
            <a:pPr marL="457200" indent="-457200">
              <a:buAutoNum type="arabicPeriod"/>
            </a:pPr>
            <a:r>
              <a:rPr lang="en-US" dirty="0"/>
              <a:t>W = 1.8u </a:t>
            </a:r>
          </a:p>
          <a:p>
            <a:pPr marL="457200" indent="-457200">
              <a:buAutoNum type="arabicPeriod"/>
            </a:pPr>
            <a:r>
              <a:rPr lang="en-US" dirty="0"/>
              <a:t>AS = 0.81p</a:t>
            </a:r>
          </a:p>
          <a:p>
            <a:pPr marL="457200" indent="-457200">
              <a:buAutoNum type="arabicPeriod"/>
            </a:pPr>
            <a:r>
              <a:rPr lang="en-US" dirty="0"/>
              <a:t>AD = 0.81p</a:t>
            </a:r>
          </a:p>
          <a:p>
            <a:pPr marL="457200" indent="-457200">
              <a:buAutoNum type="arabicPeriod"/>
            </a:pPr>
            <a:r>
              <a:rPr lang="en-US" dirty="0"/>
              <a:t>PS= 4.5u</a:t>
            </a:r>
          </a:p>
          <a:p>
            <a:pPr marL="457200" indent="-457200">
              <a:buAutoNum type="arabicPeriod"/>
            </a:pPr>
            <a:r>
              <a:rPr lang="en-US" dirty="0"/>
              <a:t>PD = 4.5u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622AC-6FFA-8DC6-28CC-8A5D25AE18AE}"/>
              </a:ext>
            </a:extLst>
          </p:cNvPr>
          <p:cNvSpPr txBox="1"/>
          <p:nvPr/>
        </p:nvSpPr>
        <p:spPr>
          <a:xfrm>
            <a:off x="5562600" y="2590800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+mj-lt"/>
              </a:rPr>
              <a:t>Calculations:</a:t>
            </a:r>
          </a:p>
          <a:p>
            <a:endParaRPr lang="en-US" dirty="0">
              <a:solidFill>
                <a:srgbClr val="92D050"/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92D050"/>
                </a:solidFill>
                <a:latin typeface="+mj-lt"/>
              </a:rPr>
              <a:t>In the circuit we have </a:t>
            </a:r>
            <a:r>
              <a:rPr lang="en-US" dirty="0" err="1">
                <a:solidFill>
                  <a:srgbClr val="92D050"/>
                </a:solidFill>
                <a:latin typeface="+mj-lt"/>
              </a:rPr>
              <a:t>Rbias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92D050"/>
                </a:solidFill>
                <a:latin typeface="+mj-lt"/>
              </a:rPr>
              <a:t>Cbias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 and RL.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92D050"/>
                </a:solidFill>
                <a:latin typeface="+mj-lt"/>
              </a:rPr>
              <a:t>To prevent DC current from flowing into the AC Source, we add a coupling capacitor </a:t>
            </a:r>
            <a:r>
              <a:rPr lang="en-US" dirty="0" err="1">
                <a:solidFill>
                  <a:srgbClr val="92D050"/>
                </a:solidFill>
                <a:latin typeface="+mj-lt"/>
              </a:rPr>
              <a:t>Cbias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 to the circuit. The coupling capacitor prevents the flow. We can take any small value of capacitance, we went with 27pF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92D050"/>
                </a:solidFill>
                <a:latin typeface="+mj-lt"/>
              </a:rPr>
              <a:t>To prevent AC current from flowing into the DC Source, we add a very high resistance </a:t>
            </a:r>
            <a:r>
              <a:rPr lang="en-US" dirty="0" err="1">
                <a:solidFill>
                  <a:srgbClr val="92D050"/>
                </a:solidFill>
                <a:latin typeface="+mj-lt"/>
              </a:rPr>
              <a:t>Rbias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 to increase the impedance, which prevents the above. We can take any high value  of resistance, we went with 100k Ohm</a:t>
            </a:r>
          </a:p>
          <a:p>
            <a:endParaRPr lang="en-US" dirty="0">
              <a:solidFill>
                <a:srgbClr val="92D050"/>
              </a:solidFill>
              <a:latin typeface="+mj-lt"/>
            </a:endParaRPr>
          </a:p>
          <a:p>
            <a:endParaRPr lang="en-US" dirty="0">
              <a:solidFill>
                <a:srgbClr val="92D050"/>
              </a:solidFill>
              <a:latin typeface="+mj-lt"/>
            </a:endParaRPr>
          </a:p>
          <a:p>
            <a:endParaRPr lang="en-US" dirty="0">
              <a:solidFill>
                <a:srgbClr val="92D050"/>
              </a:solidFill>
              <a:latin typeface="+mj-lt"/>
            </a:endParaRPr>
          </a:p>
          <a:p>
            <a:endParaRPr lang="en-US" dirty="0">
              <a:solidFill>
                <a:srgbClr val="92D050"/>
              </a:solidFill>
              <a:latin typeface="+mj-lt"/>
            </a:endParaRPr>
          </a:p>
          <a:p>
            <a:endParaRPr lang="en-US" dirty="0">
              <a:solidFill>
                <a:srgbClr val="92D050"/>
              </a:solidFill>
              <a:latin typeface="+mj-lt"/>
            </a:endParaRPr>
          </a:p>
          <a:p>
            <a:endParaRPr lang="en-US" dirty="0">
              <a:solidFill>
                <a:srgbClr val="92D050"/>
              </a:solidFill>
              <a:latin typeface="+mj-lt"/>
            </a:endParaRPr>
          </a:p>
          <a:p>
            <a:endParaRPr lang="en-US" dirty="0">
              <a:solidFill>
                <a:srgbClr val="92D050"/>
              </a:solidFill>
              <a:latin typeface="+mj-lt"/>
            </a:endParaRPr>
          </a:p>
          <a:p>
            <a:endParaRPr lang="en-US" dirty="0">
              <a:solidFill>
                <a:srgbClr val="92D050"/>
              </a:solidFill>
              <a:latin typeface="+mj-lt"/>
            </a:endParaRPr>
          </a:p>
          <a:p>
            <a:endParaRPr lang="en-US" dirty="0">
              <a:solidFill>
                <a:srgbClr val="92D050"/>
              </a:solidFill>
              <a:latin typeface="+mj-lt"/>
            </a:endParaRPr>
          </a:p>
          <a:p>
            <a:endParaRPr lang="pl-PL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002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Response: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8B2473-1866-0582-5151-7EA560E045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3846" y="1830355"/>
            <a:ext cx="8969311" cy="196875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94BD6-4322-26B6-E227-E70427CD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46" y="4073255"/>
            <a:ext cx="8943892" cy="20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9144000" cy="1143000"/>
          </a:xfrm>
        </p:spPr>
        <p:txBody>
          <a:bodyPr/>
          <a:lstStyle/>
          <a:p>
            <a:r>
              <a:rPr lang="en-US" dirty="0"/>
              <a:t>Lab Results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1AE2B-6D99-3A91-A19E-19A1662E9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0" y="1905000"/>
            <a:ext cx="5574870" cy="350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98FC0B-514D-5F01-38A7-30D3EE3117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07" y="1905000"/>
            <a:ext cx="467111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9144000" cy="1143000"/>
          </a:xfrm>
        </p:spPr>
        <p:txBody>
          <a:bodyPr/>
          <a:lstStyle/>
          <a:p>
            <a:r>
              <a:rPr lang="en-US" dirty="0"/>
              <a:t>Lab Results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1AE2B-6D99-3A91-A19E-19A1662E9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0" y="1905000"/>
            <a:ext cx="5574870" cy="350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98FC0B-514D-5F01-38A7-30D3EE3117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07" y="1905000"/>
            <a:ext cx="467111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6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669" y="8382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Quadrature Oscillator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08448"/>
            <a:ext cx="9144000" cy="15065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3780F-93D4-88A7-E368-057FD1F8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61716"/>
            <a:ext cx="7582525" cy="25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669" y="8382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Quadrature Oscillator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08448"/>
            <a:ext cx="9144000" cy="1506537"/>
          </a:xfrm>
        </p:spPr>
        <p:txBody>
          <a:bodyPr/>
          <a:lstStyle/>
          <a:p>
            <a:r>
              <a:rPr lang="en-US" dirty="0"/>
              <a:t>LT-Spice:</a:t>
            </a:r>
          </a:p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99BDD-35E2-FAC0-B566-6E6BF128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8077200" cy="368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669" y="8382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Quadrature Oscillator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08448"/>
            <a:ext cx="9144000" cy="1506537"/>
          </a:xfrm>
        </p:spPr>
        <p:txBody>
          <a:bodyPr/>
          <a:lstStyle/>
          <a:p>
            <a:r>
              <a:rPr lang="en-US" dirty="0"/>
              <a:t>LT-Spice Output Plot: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1CAE9-2B45-927E-1FDD-E4D6CA63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45" y="2057400"/>
            <a:ext cx="9144000" cy="41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Pass Filter</a:t>
            </a:r>
          </a:p>
          <a:p>
            <a:r>
              <a:rPr lang="en-US" dirty="0"/>
              <a:t>Mixer (Switch) Circuit </a:t>
            </a:r>
          </a:p>
          <a:p>
            <a:r>
              <a:rPr lang="en-US" dirty="0"/>
              <a:t>Quadrature Oscillator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Pass Filter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C01AA-7E18-B926-B0D0-ADD3F108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LT-Spice Schematic: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984FF-D397-566D-1BB4-E4F42DBD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7669870" cy="3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Pass Filter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C01AA-7E18-B926-B0D0-ADD3F108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Transient Response for 1KHz Input signal: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C747A-F529-2A92-7F14-7AD52275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307238"/>
            <a:ext cx="8305800" cy="37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4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Pass Filter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C01AA-7E18-B926-B0D0-ADD3F108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Transient Response for 10KHz Input signal: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C3EFB-3F69-28E6-2902-6EDC1DAC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65" y="2362200"/>
            <a:ext cx="7974670" cy="36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16030"/>
            <a:ext cx="9144000" cy="1143000"/>
          </a:xfrm>
        </p:spPr>
        <p:txBody>
          <a:bodyPr/>
          <a:lstStyle/>
          <a:p>
            <a:r>
              <a:rPr lang="en-US" dirty="0"/>
              <a:t>Low Pass Filter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C01AA-7E18-B926-B0D0-ADD3F10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221"/>
            <a:ext cx="9144000" cy="4267200"/>
          </a:xfrm>
        </p:spPr>
        <p:txBody>
          <a:bodyPr/>
          <a:lstStyle/>
          <a:p>
            <a:r>
              <a:rPr lang="en-US" dirty="0"/>
              <a:t>Frequency Response: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488E6-0963-2117-DDE5-D3B3BDA5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462" y="1371601"/>
            <a:ext cx="7783955" cy="3550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CA3A4C-C6D9-1660-D45B-A686B1919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8" r="8754"/>
          <a:stretch/>
        </p:blipFill>
        <p:spPr>
          <a:xfrm>
            <a:off x="418583" y="3089433"/>
            <a:ext cx="3390385" cy="18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2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76212"/>
            <a:ext cx="9144000" cy="1143000"/>
          </a:xfrm>
        </p:spPr>
        <p:txBody>
          <a:bodyPr/>
          <a:lstStyle/>
          <a:p>
            <a:r>
              <a:rPr lang="en-US" dirty="0"/>
              <a:t>Low Pass Filter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C01AA-7E18-B926-B0D0-ADD3F10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79" y="866788"/>
            <a:ext cx="9144000" cy="4267200"/>
          </a:xfrm>
        </p:spPr>
        <p:txBody>
          <a:bodyPr/>
          <a:lstStyle/>
          <a:p>
            <a:r>
              <a:rPr lang="en-US" dirty="0"/>
              <a:t>-3dB cut-off frequency: 2kHz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F3EC3-B0FE-FFD5-833C-0E286B61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375454"/>
            <a:ext cx="10134600" cy="46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1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Pass Filter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took the following values: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9A723-1FF0-5BCB-EF98-A3F804615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E4283-70AB-CE81-7D18-694AFF71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98" y="2209800"/>
            <a:ext cx="2804403" cy="960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07CE76-6043-458A-C968-2ED02C1A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170003"/>
            <a:ext cx="3276884" cy="556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F2537C-33AA-9A6D-A360-DD2A2BEEA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324364"/>
            <a:ext cx="2865368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Low Pass Filter</a:t>
            </a:r>
            <a:br>
              <a:rPr lang="en-US" dirty="0"/>
            </a:br>
            <a:r>
              <a:rPr lang="en-US" dirty="0"/>
              <a:t>Lab Results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CB2C5-E750-F5A1-693F-CAA7A031BD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5625"/>
            <a:ext cx="6858000" cy="431196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9A723-1FF0-5BCB-EF98-A3F804615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203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chComputer">
    <a:dk1>
      <a:srgbClr val="000000"/>
    </a:dk1>
    <a:lt1>
      <a:sysClr val="window" lastClr="FFFFFF"/>
    </a:lt1>
    <a:dk2>
      <a:srgbClr val="4D4D4D"/>
    </a:dk2>
    <a:lt2>
      <a:srgbClr val="DDDDDD"/>
    </a:lt2>
    <a:accent1>
      <a:srgbClr val="92D050"/>
    </a:accent1>
    <a:accent2>
      <a:srgbClr val="F7C331"/>
    </a:accent2>
    <a:accent3>
      <a:srgbClr val="47B8C7"/>
    </a:accent3>
    <a:accent4>
      <a:srgbClr val="B074BA"/>
    </a:accent4>
    <a:accent5>
      <a:srgbClr val="F34D47"/>
    </a:accent5>
    <a:accent6>
      <a:srgbClr val="FA8F30"/>
    </a:accent6>
    <a:hlink>
      <a:srgbClr val="47B8C7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243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Candara</vt:lpstr>
      <vt:lpstr>Consolas</vt:lpstr>
      <vt:lpstr>Tech Computer 16x9</vt:lpstr>
      <vt:lpstr>AEC Project: Intermediate Evaluation</vt:lpstr>
      <vt:lpstr>Content</vt:lpstr>
      <vt:lpstr>Low Pass Filter</vt:lpstr>
      <vt:lpstr>Low Pass Filter</vt:lpstr>
      <vt:lpstr>Low Pass Filter</vt:lpstr>
      <vt:lpstr>Low Pass Filter</vt:lpstr>
      <vt:lpstr>Low Pass Filter</vt:lpstr>
      <vt:lpstr>Low Pass Filter</vt:lpstr>
      <vt:lpstr>Low Pass Filter Lab Results</vt:lpstr>
      <vt:lpstr>Mixer (Switch) Circuit:</vt:lpstr>
      <vt:lpstr>Mixer (Switch) Circuit:</vt:lpstr>
      <vt:lpstr>Transient Response:</vt:lpstr>
      <vt:lpstr>Lab Results</vt:lpstr>
      <vt:lpstr>Lab Results</vt:lpstr>
      <vt:lpstr>The Quadrature Oscillator</vt:lpstr>
      <vt:lpstr>The Quadrature Oscillator</vt:lpstr>
      <vt:lpstr>The Quadrature Oscillator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Project: Intermediate Evaluation</dc:title>
  <dc:creator>Soumil Gupta</dc:creator>
  <cp:lastModifiedBy>Soumil Gupta</cp:lastModifiedBy>
  <cp:revision>5</cp:revision>
  <dcterms:created xsi:type="dcterms:W3CDTF">2023-06-12T17:31:56Z</dcterms:created>
  <dcterms:modified xsi:type="dcterms:W3CDTF">2023-06-13T05:27:33Z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