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5"/>
  </p:notesMasterIdLst>
  <p:sldIdLst>
    <p:sldId id="256" r:id="rId2"/>
    <p:sldId id="263" r:id="rId3"/>
    <p:sldId id="292" r:id="rId4"/>
    <p:sldId id="293" r:id="rId5"/>
    <p:sldId id="294" r:id="rId6"/>
    <p:sldId id="295" r:id="rId7"/>
    <p:sldId id="678" r:id="rId8"/>
    <p:sldId id="296" r:id="rId9"/>
    <p:sldId id="297" r:id="rId10"/>
    <p:sldId id="298" r:id="rId11"/>
    <p:sldId id="299" r:id="rId12"/>
    <p:sldId id="300" r:id="rId13"/>
    <p:sldId id="301" r:id="rId14"/>
    <p:sldId id="304" r:id="rId15"/>
    <p:sldId id="305" r:id="rId16"/>
    <p:sldId id="306" r:id="rId17"/>
    <p:sldId id="677" r:id="rId18"/>
    <p:sldId id="597" r:id="rId19"/>
    <p:sldId id="598" r:id="rId20"/>
    <p:sldId id="599" r:id="rId21"/>
    <p:sldId id="601" r:id="rId22"/>
    <p:sldId id="602" r:id="rId23"/>
    <p:sldId id="670" r:id="rId24"/>
    <p:sldId id="671" r:id="rId25"/>
    <p:sldId id="672" r:id="rId26"/>
    <p:sldId id="673" r:id="rId27"/>
    <p:sldId id="674" r:id="rId28"/>
    <p:sldId id="675" r:id="rId29"/>
    <p:sldId id="676" r:id="rId30"/>
    <p:sldId id="684" r:id="rId31"/>
    <p:sldId id="687" r:id="rId32"/>
    <p:sldId id="685" r:id="rId33"/>
    <p:sldId id="686" r:id="rId34"/>
    <p:sldId id="688" r:id="rId35"/>
    <p:sldId id="679" r:id="rId36"/>
    <p:sldId id="689" r:id="rId37"/>
    <p:sldId id="680" r:id="rId38"/>
    <p:sldId id="690" r:id="rId39"/>
    <p:sldId id="682" r:id="rId40"/>
    <p:sldId id="683" r:id="rId41"/>
    <p:sldId id="691" r:id="rId42"/>
    <p:sldId id="692" r:id="rId43"/>
    <p:sldId id="693" r:id="rId44"/>
    <p:sldId id="694" r:id="rId45"/>
    <p:sldId id="695" r:id="rId46"/>
    <p:sldId id="696" r:id="rId47"/>
    <p:sldId id="697" r:id="rId48"/>
    <p:sldId id="698" r:id="rId49"/>
    <p:sldId id="699" r:id="rId50"/>
    <p:sldId id="700" r:id="rId51"/>
    <p:sldId id="701" r:id="rId52"/>
    <p:sldId id="702" r:id="rId53"/>
    <p:sldId id="703" r:id="rId54"/>
    <p:sldId id="704" r:id="rId55"/>
    <p:sldId id="705" r:id="rId56"/>
    <p:sldId id="706" r:id="rId57"/>
    <p:sldId id="707" r:id="rId58"/>
    <p:sldId id="708" r:id="rId59"/>
    <p:sldId id="303" r:id="rId60"/>
    <p:sldId id="709" r:id="rId61"/>
    <p:sldId id="258" r:id="rId62"/>
    <p:sldId id="318" r:id="rId63"/>
    <p:sldId id="310" r:id="rId64"/>
    <p:sldId id="260" r:id="rId65"/>
    <p:sldId id="314" r:id="rId66"/>
    <p:sldId id="316" r:id="rId67"/>
    <p:sldId id="315" r:id="rId68"/>
    <p:sldId id="262" r:id="rId69"/>
    <p:sldId id="261" r:id="rId70"/>
    <p:sldId id="710" r:id="rId71"/>
    <p:sldId id="264" r:id="rId72"/>
    <p:sldId id="265" r:id="rId73"/>
    <p:sldId id="711" r:id="rId74"/>
    <p:sldId id="266" r:id="rId75"/>
    <p:sldId id="317" r:id="rId76"/>
    <p:sldId id="268" r:id="rId77"/>
    <p:sldId id="269" r:id="rId78"/>
    <p:sldId id="267" r:id="rId79"/>
    <p:sldId id="270" r:id="rId80"/>
    <p:sldId id="712" r:id="rId81"/>
    <p:sldId id="319" r:id="rId82"/>
    <p:sldId id="713" r:id="rId83"/>
    <p:sldId id="291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0B96D-B40C-4A6D-A7CB-F1933B4A0FC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38DA-C862-4538-95D7-8B81C462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0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0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0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1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4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7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3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10-01-2022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D521-8F4F-4F58-AC34-1A31E8053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90749"/>
            <a:ext cx="10058400" cy="1458087"/>
          </a:xfrm>
        </p:spPr>
        <p:txBody>
          <a:bodyPr>
            <a:normAutofit/>
          </a:bodyPr>
          <a:lstStyle/>
          <a:p>
            <a:r>
              <a:rPr lang="en-IN" sz="4000" dirty="0"/>
              <a:t>Introduction to Processor Architecture (EC2.204)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3F99E-1154-4929-8C5D-F5FF9E94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779346"/>
            <a:ext cx="10058400" cy="525954"/>
          </a:xfrm>
        </p:spPr>
        <p:txBody>
          <a:bodyPr/>
          <a:lstStyle/>
          <a:p>
            <a:r>
              <a:rPr lang="en-IN" dirty="0"/>
              <a:t>Lecture 2 – instruction set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6BB28-2F4C-475B-924C-F8AE3EBE10AE}"/>
              </a:ext>
            </a:extLst>
          </p:cNvPr>
          <p:cNvSpPr txBox="1"/>
          <p:nvPr/>
        </p:nvSpPr>
        <p:spPr>
          <a:xfrm>
            <a:off x="2477966" y="4670698"/>
            <a:ext cx="7236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latin typeface="+mj-lt"/>
              </a:rPr>
              <a:t>Deepak Gangadharan</a:t>
            </a:r>
          </a:p>
          <a:p>
            <a:pPr algn="ctr"/>
            <a:r>
              <a:rPr lang="en-IN" sz="2400" dirty="0">
                <a:latin typeface="+mj-lt"/>
              </a:rPr>
              <a:t>Computer Systems Group (CSG), IIIT Hyderabad</a:t>
            </a:r>
          </a:p>
          <a:p>
            <a:pPr algn="ctr"/>
            <a:endParaRPr lang="en-IN" sz="2400" dirty="0">
              <a:latin typeface="+mj-lt"/>
            </a:endParaRPr>
          </a:p>
          <a:p>
            <a:pPr algn="ctr"/>
            <a:r>
              <a:rPr lang="en-IN" dirty="0">
                <a:latin typeface="+mj-lt"/>
              </a:rPr>
              <a:t>Slide Contents: Based on materials from text books and other public sources</a:t>
            </a:r>
          </a:p>
        </p:txBody>
      </p:sp>
    </p:spTree>
    <p:extLst>
      <p:ext uri="{BB962C8B-B14F-4D97-AF65-F5344CB8AC3E}">
        <p14:creationId xmlns:p14="http://schemas.microsoft.com/office/powerpoint/2010/main" val="154100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7595-1D42-4653-8187-E0BDC89E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Processors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1C50-DC9C-4199-A0AA-272855AA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7850"/>
            <a:ext cx="10058400" cy="44386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 Dominate laptop/desktop/server market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 Evolutionary design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/>
              <a:t>Backwards compatible up until 8086, introduced in 1978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/>
              <a:t>Added more features as time goes on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 Complex instruction set computer (CISC)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Many different instructions with many different formats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/>
              <a:t>Hard to match performance of Reduced Instruction Set Computers (RISC)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/>
              <a:t>But, Intel has done just that!</a:t>
            </a:r>
          </a:p>
          <a:p>
            <a:pPr lvl="2">
              <a:lnSpc>
                <a:spcPct val="170000"/>
              </a:lnSpc>
            </a:pPr>
            <a:r>
              <a:rPr lang="en-US" dirty="0"/>
              <a:t>In terms of speed.  Less so for low power.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C64C-2BA0-4794-834E-7E90C540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7B9B-C77D-4757-A253-87C0221E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9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C2CD-C072-4130-B681-83BBB02F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Evolution: Milestones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BDF4-297F-42A3-AE5D-D464BB5D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055" y="1809750"/>
            <a:ext cx="10058400" cy="4495800"/>
          </a:xfrm>
        </p:spPr>
        <p:txBody>
          <a:bodyPr>
            <a:normAutofit fontScale="62500" lnSpcReduction="20000"/>
          </a:bodyPr>
          <a:lstStyle/>
          <a:p>
            <a:pPr marL="223838" indent="-223838" defTabSz="895350">
              <a:lnSpc>
                <a:spcPct val="140000"/>
              </a:lnSpc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      Name	Date	Transistors	MHz</a:t>
            </a:r>
          </a:p>
          <a:p>
            <a:pPr marL="223838" indent="-223838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1060-3500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1700-3900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ED5AC-B7FC-47BD-878F-9E265358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88B9-FA24-4B7D-AD5A-754AEAE2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0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8365-1048-4C7E-8CC0-289292D8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 x86 Processors,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1850-114B-42FD-94BB-4DBA7599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0291"/>
          </a:xfrm>
        </p:spPr>
        <p:txBody>
          <a:bodyPr>
            <a:normAutofit fontScale="62500" lnSpcReduction="20000"/>
          </a:bodyPr>
          <a:lstStyle/>
          <a:p>
            <a:pPr marL="223838" indent="-223838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Machine Evolution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386	1985  	0.3M	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Pentium	1993  	3.1M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Pentium/MMX	1997  	4.5M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 err="1"/>
              <a:t>PentiumPro</a:t>
            </a:r>
            <a:r>
              <a:rPr lang="en-US" sz="1900" dirty="0"/>
              <a:t>	1995  	6.5M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Pentium III	1999  	8.2M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Pentium 4	2001  	42M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Core 2 Duo	2006  	291M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Core i7	2008  	731M</a:t>
            </a:r>
          </a:p>
          <a:p>
            <a:pPr marL="223838" indent="-223838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Added Features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Instructions to support multimedia operations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Instructions to enable more efficient conditional operations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Transition from 32 bits to 64 bits</a:t>
            </a:r>
          </a:p>
          <a:p>
            <a:pPr marL="560388" lvl="1" indent="-222250" defTabSz="895350">
              <a:lnSpc>
                <a:spcPct val="140000"/>
              </a:lnSpc>
              <a:tabLst>
                <a:tab pos="2349500" algn="l"/>
              </a:tabLst>
            </a:pPr>
            <a:r>
              <a:rPr lang="en-US" sz="1900" dirty="0"/>
              <a:t>More cores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3597-82AD-4757-B431-B3C5450A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09A4-45B7-47A5-8029-C6545F3D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48A8B25-6ADD-40C0-8500-C9955BAE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25" y="1845733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1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AA4D-CB93-40A2-BB83-3BA3E1C1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Assembly/Machine Code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BC46-48ED-4EC3-8A82-368E4500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58976"/>
            <a:ext cx="6256020" cy="2108474"/>
          </a:xfrm>
        </p:spPr>
        <p:txBody>
          <a:bodyPr>
            <a:normAutofit fontScale="70000" lnSpcReduction="20000"/>
          </a:bodyPr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681038" lvl="1" indent="-342900" defTabSz="895350">
              <a:buFont typeface="Arial" panose="020B0604020202020204" pitchFamily="34" charset="0"/>
              <a:buChar char="•"/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960438" lvl="2" indent="-285750" defTabSz="895350">
              <a:buFont typeface="Wingdings" panose="05000000000000000000" pitchFamily="2" charset="2"/>
              <a:buChar char="§"/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960438" lvl="2" indent="-285750" defTabSz="895350">
              <a:buFont typeface="Wingdings" panose="05000000000000000000" pitchFamily="2" charset="2"/>
              <a:buChar char="§"/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681038" lvl="1" indent="-342900" defTabSz="895350">
              <a:buFont typeface="Arial" panose="020B0604020202020204" pitchFamily="34" charset="0"/>
              <a:buChar char="•"/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960438" lvl="2" indent="-285750" defTabSz="895350">
              <a:buFont typeface="Wingdings" panose="05000000000000000000" pitchFamily="2" charset="2"/>
              <a:buChar char="§"/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681038" lvl="1" indent="-342900" defTabSz="895350">
              <a:buFont typeface="Arial" panose="020B0604020202020204" pitchFamily="34" charset="0"/>
              <a:buChar char="•"/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960438" lvl="2" indent="-285750" defTabSz="895350">
              <a:buFont typeface="Wingdings" panose="05000000000000000000" pitchFamily="2" charset="2"/>
              <a:buChar char="§"/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960438" lvl="2" indent="-285750" defTabSz="895350">
              <a:buFont typeface="Wingdings" panose="05000000000000000000" pitchFamily="2" charset="2"/>
              <a:buChar char="§"/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FF424-B8CF-4213-B49D-81B34AEC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D33F-966F-4197-91EE-B03042A1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F0EE7-B1F1-496B-ABE9-D6989C01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1819275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944D8F1-4248-4F14-B418-E3941B49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2733675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E651B6C-15F2-47A6-BCB3-289471A7F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2124075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C6BE252-B95C-4737-AD07-44A338BD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050" y="1819275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A8A1775D-6C58-4485-827F-922A550BC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2482577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1994A432-EB01-40E8-8F79-E06E22503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2454275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CD334285-AD5D-405D-BAF0-26E5AD9CA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2987675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BCD2C02A-0926-46A2-9830-035037E16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3521075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6EE79E65-47C2-4A8E-BE82-640241BF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2047875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4974F6E6-525F-4788-B52C-9426BB9EB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2606675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C33442C6-10B2-4141-8062-E1479EB4F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3140075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44A1212-2346-4FEC-ACC0-AB0D4D22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038475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D6FBCF5-D8A2-49E5-8F56-1390D73131C6}"/>
              </a:ext>
            </a:extLst>
          </p:cNvPr>
          <p:cNvSpPr txBox="1">
            <a:spLocks noChangeArrowheads="1"/>
          </p:cNvSpPr>
          <p:nvPr/>
        </p:nvSpPr>
        <p:spPr>
          <a:xfrm>
            <a:off x="7475220" y="4357935"/>
            <a:ext cx="3619500" cy="156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Memory</a:t>
            </a:r>
          </a:p>
          <a:p>
            <a:pPr marL="692150" lvl="2" indent="-285750">
              <a:buFont typeface="Wingdings" panose="05000000000000000000" pitchFamily="2" charset="2"/>
              <a:buChar char="§"/>
            </a:pPr>
            <a:r>
              <a:rPr lang="en-US" sz="1300" dirty="0"/>
              <a:t>Byte addressable array</a:t>
            </a:r>
          </a:p>
          <a:p>
            <a:pPr marL="692150" lvl="2" indent="-285750">
              <a:buFont typeface="Wingdings" panose="05000000000000000000" pitchFamily="2" charset="2"/>
              <a:buChar char="§"/>
            </a:pPr>
            <a:r>
              <a:rPr lang="en-US" sz="1300" dirty="0"/>
              <a:t>Code and user data</a:t>
            </a:r>
          </a:p>
          <a:p>
            <a:pPr marL="692150" lvl="2" indent="-285750">
              <a:buFont typeface="Wingdings" panose="05000000000000000000" pitchFamily="2" charset="2"/>
              <a:buChar char="§"/>
            </a:pPr>
            <a:r>
              <a:rPr lang="en-US" sz="1300" dirty="0"/>
              <a:t>Stack to support procedures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6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A42D-2929-4E91-8E83-D50BAF7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Information: IA32 Integer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3D97-9F14-495D-B3DF-39F18F08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116320" cy="46140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to store integer/pointers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First six registers can be considered general purpose registers, except some instructions that uses specific registers as source and/or destination.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Last two registers, contain pointers to important places in the program stack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low-order 2 bytes of the first four registers can be independently read or written by the byte operation instructions.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Similarly, the low-order 16 bits of each register can be read or written by word operation instructions.</a:t>
            </a:r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14DA-732F-4E97-8AB1-43D11925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2D5C-48B9-4C87-B221-59F6921B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6BCD7-7966-4751-BBA3-E3C3BD56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602" y="1968360"/>
            <a:ext cx="4488798" cy="39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D885-E7E3-4400-A67E-A66E67B1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Information: x86-64 Integer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DF18-C043-43A5-AC82-D23D573E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89370" cy="43645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16 registers to store integer/pointers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six registers can be considered general purpose registers, except some instructions that uses specific registers as source and/or destination.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Next two registers, contain pointers to important places in the program stack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low-order 2 bytes of the first four registers can be independently read or written by the byte </a:t>
            </a:r>
            <a:r>
              <a:rPr lang="en-IN" dirty="0"/>
              <a:t>operation instructions.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Similarly, the low-order 16 bits of each register can be read or written by word operation instructions.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033D-3385-4F6B-B9FD-411FD693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5988-DBB0-498F-A69B-6CF5EEA7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2FCFF-B3A1-47ED-9FF0-C5E02B48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250" y="1845734"/>
            <a:ext cx="3984851" cy="42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4A56-9EC4-48C9-8DD3-343159CB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Purpose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5AE6-FF95-4127-8855-C7EFE5B6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Accumulator register (ax). Used in arithmetic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Counter register (cx). Used in shift/rotate instructions and loops.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register (dx). Used in arithmetic operations and I/O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 register (bx). Used as a pointer to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Stack Pointer register (</a:t>
            </a:r>
            <a:r>
              <a:rPr lang="en-US" dirty="0" err="1"/>
              <a:t>sp</a:t>
            </a:r>
            <a:r>
              <a:rPr lang="en-US" dirty="0"/>
              <a:t>). Pointer to the top of the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Stack Base Pointer register (bp). Used to point to the base of the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Source Index register (</a:t>
            </a:r>
            <a:r>
              <a:rPr lang="en-US" dirty="0" err="1"/>
              <a:t>si</a:t>
            </a:r>
            <a:r>
              <a:rPr lang="en-US" dirty="0"/>
              <a:t>). Used as a pointer to a source in stream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Destination Index register (di). Used as a pointer to a destination in stream operations.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4D52-ECAB-45F4-9587-638B29A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152F5-1A5F-4DA8-80A0-282F8EB6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620E2-6AFB-4A66-B878-775EBCEBE996}"/>
              </a:ext>
            </a:extLst>
          </p:cNvPr>
          <p:cNvSpPr txBox="1"/>
          <p:nvPr/>
        </p:nvSpPr>
        <p:spPr>
          <a:xfrm>
            <a:off x="9763125" y="5977468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301384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1BC4-B167-497C-9E37-20149BB6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Transfer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0FCBE-FF6D-4A18-B1C8-AA3A397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C80D0-F375-46F4-8C72-63DEA021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2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158" y="1124011"/>
            <a:ext cx="7165975" cy="57308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943600"/>
            <a:ext cx="8140700" cy="533400"/>
          </a:xfrm>
          <a:noFill/>
        </p:spPr>
        <p:txBody>
          <a:bodyPr vert="horz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752600" y="3771901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124200" y="2705101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3124200" y="37719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3124201" y="4914901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4343400" y="24765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4343401" y="2933701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4343400" y="36195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4343401" y="4065589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4343400" y="49149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2971801" y="1752601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4343401" y="1752601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2819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4038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4038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8382000" y="1752601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5257801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8197850" y="2506664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5257801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8197850" y="2963864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5257801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8197850" y="3649664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5257801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8197850" y="4095751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5257801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8197850" y="4945064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6096001" y="1752601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3D064D-F7FA-454B-BF4B-D4649F31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1FEA4-A77F-43FA-A510-18682333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9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1320271"/>
            <a:ext cx="8696325" cy="525463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338138" lvl="1" indent="0" defTabSz="895350">
              <a:buNone/>
              <a:tabLst>
                <a:tab pos="2349500" algn="l"/>
                <a:tab pos="4114800" algn="l"/>
              </a:tabLst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5F7C14-2801-414F-8CE5-39770876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2503F-1996-42B1-B190-41CFD2DC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8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6A0A-A4F9-4F42-ACA9-2AA29842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ISA: Hardware – Software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4D2E-CF5B-464E-B3FC-5878B951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E587-07EC-4736-9E91-EBF34498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C0E13-1E62-42D0-8ADA-D93532B2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30" y="2240280"/>
            <a:ext cx="65151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59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1295400"/>
            <a:ext cx="8705850" cy="5238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676400" y="196144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swap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(long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, long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)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t0 =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t1 =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 = t1;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 = t0;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19800" y="251543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F237C1-51E4-4B0B-A500-A00A81C6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42223-FF7C-4D9E-AED6-2FFBA26F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27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55822" y="2458101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300" y="1237969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828800" y="1972513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swap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(long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, long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)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t0 =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t1 =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 = t1;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 = t0;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8614371" y="171087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057400" y="4496638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alibri" pitchFamily="34" charset="0"/>
              </a:rPr>
              <a:t>Register	Value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xp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yp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t0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504873" y="4489826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040400" y="2020139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7239000" y="2324289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239001" y="3115513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7162800" y="2517744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162800" y="3021125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05178" y="2133788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BF994E-AA98-4B8B-A665-B61B7387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1667-9849-4466-8D3C-920333D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45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33317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242454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80554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318654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356754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94854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2576948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2015161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71843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572838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0" y="2176884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8E123E-6E9B-4B83-A511-651CC3D6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63578-1D16-4E57-8D6E-01AF846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2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47495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23578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7388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31198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35008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8818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2510273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1948486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728797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4387424" y="2548373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496638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20000" y="2110209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6315B8-BBED-4FC0-BB2D-F1D82D11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135BE-561F-44B5-B5F0-FD7B8FBE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4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173" y="1222796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24721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8531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32341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36151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9961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2624573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2062786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70591" y="1910496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4387424" y="4186673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496638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620000" y="2224509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EF5EE-FCAA-4F26-A56D-7A98183B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B95B4-0494-484A-BC06-913BA61D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3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1216259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245312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83412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321512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359612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97712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2605523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2043736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824047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4387424" y="2643623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496638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20000" y="2205459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2E367-C248-4988-B096-17F5DBC9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0A83E-90C1-4155-A5FE-DE22A7E3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26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122701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24721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8531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32341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36151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99617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2624573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2062786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843097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4387423" y="3729473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496638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620000" y="2224509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87E35A-9365-4503-9C3A-11E11B71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0BCCF-D6A2-4F4A-9DA2-89694C76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5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1246187"/>
            <a:ext cx="8458200" cy="51593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9E56D5-AA95-49DA-82DC-E22957F3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D6DFA-69CE-4706-80FB-83299319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5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98562"/>
            <a:ext cx="8686800" cy="54451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857374"/>
            <a:ext cx="8101011" cy="5305425"/>
          </a:xfrm>
        </p:spPr>
        <p:txBody>
          <a:bodyPr>
            <a:normAutofit/>
          </a:bodyPr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939CB3-0938-465B-81D9-065F2759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071FD-E733-4E20-8B8D-A09B5F9A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6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40339"/>
              </p:ext>
            </p:extLst>
          </p:nvPr>
        </p:nvGraphicFramePr>
        <p:xfrm>
          <a:off x="2536485" y="344805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15885"/>
              </p:ext>
            </p:extLst>
          </p:nvPr>
        </p:nvGraphicFramePr>
        <p:xfrm>
          <a:off x="2536485" y="345567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2590800" y="20320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078AF-A538-483B-A571-7572BDFC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BBEADF-4B3E-4BD0-BF02-A5F385A9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A0F5-AE57-40E5-B94E-DC8AD0F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Programming Languages and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5C14-BD84-49EA-9099-BA3C24C4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A Programming Language provides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Data Abstractions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int, float, bool etc. data types.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Mechanism for hierarchical composition of new Data Abstractions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Structures, arrays, Unions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Data Processing Abstractions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Arithmetic and Boolean Operations, String Operations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Control Abstractions – while, if, for constructs etc.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DA76-C1E5-4E9D-AA6E-CE89CD4B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1B20-E659-4251-9234-CF82DF7B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2CF5CCB-30D9-4C7E-9F7A-247CC2B9EF25}"/>
              </a:ext>
            </a:extLst>
          </p:cNvPr>
          <p:cNvSpPr/>
          <p:nvPr/>
        </p:nvSpPr>
        <p:spPr>
          <a:xfrm>
            <a:off x="7768932" y="2066925"/>
            <a:ext cx="466725" cy="3686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903E1-3E7B-4C5E-B684-00EFCF2AEE09}"/>
              </a:ext>
            </a:extLst>
          </p:cNvPr>
          <p:cNvSpPr txBox="1"/>
          <p:nvPr/>
        </p:nvSpPr>
        <p:spPr>
          <a:xfrm>
            <a:off x="8251508" y="3111140"/>
            <a:ext cx="3511867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2"/>
                </a:solidFill>
              </a:rPr>
              <a:t>Key Idea:</a:t>
            </a:r>
            <a:r>
              <a:rPr lang="en-US" sz="2200" dirty="0"/>
              <a:t> We should be able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to realize these abstractions 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through the ISA of a given </a:t>
            </a:r>
            <a:br>
              <a:rPr lang="en-US" sz="2200" dirty="0"/>
            </a:br>
            <a:r>
              <a:rPr lang="en-US" sz="2200" dirty="0"/>
              <a:t>processor!</a:t>
            </a:r>
          </a:p>
        </p:txBody>
      </p:sp>
    </p:spTree>
    <p:extLst>
      <p:ext uri="{BB962C8B-B14F-4D97-AF65-F5344CB8AC3E}">
        <p14:creationId xmlns:p14="http://schemas.microsoft.com/office/powerpoint/2010/main" val="34917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1BC4-B167-497C-9E37-20149BB6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Transfer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0FCBE-FF6D-4A18-B1C8-AA3A397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C80D0-F375-46F4-8C72-63DEA021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69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3DC0-B86D-45AE-BE19-8300381D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0F48-228B-435C-9792-7C4D5931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F44FE-50A6-4A93-A3B9-0F97311E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7FC371-0554-43FE-8182-64AFABBD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Dereferencing a pointer </a:t>
            </a:r>
            <a:r>
              <a:rPr lang="en-IN" dirty="0">
                <a:sym typeface="Wingdings" panose="05000000000000000000" pitchFamily="2" charset="2"/>
              </a:rPr>
              <a:t> Copying the pointer into a register and using the register in a memory reference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 Local variables are often stored in registers rather than memory locations  Faster access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169CA7C9-F44A-4132-ADFA-BD842393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25" y="1953530"/>
            <a:ext cx="3105450" cy="179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1E302E-2E58-4286-ADDA-5A3F53A73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92" y="2025471"/>
            <a:ext cx="1506375" cy="220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A1DAD0-A91F-4558-AA4D-A56057878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92" y="2354245"/>
            <a:ext cx="5353426" cy="11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4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CD7D-E400-4225-B67E-2A7201FF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and Pop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F29158-1922-4CB6-8CE0-8601D91A2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667727"/>
            <a:ext cx="10058400" cy="237979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9535-3F7D-4358-AB5A-80DD292F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BED1-18AA-4855-BAA3-7528F674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67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6E02-15F7-4E3D-99B1-5A7DC297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and Pop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B1C16E-4BA3-4762-A0B4-8702EFA27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7" y="1846263"/>
            <a:ext cx="8066718" cy="439723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2257F-470C-4034-BC2B-C04D466F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1FC1-B012-4D43-9E36-F3C6857D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0DC25-155F-47BC-AF9F-D4BBBCDFC467}"/>
              </a:ext>
            </a:extLst>
          </p:cNvPr>
          <p:cNvSpPr/>
          <p:nvPr/>
        </p:nvSpPr>
        <p:spPr>
          <a:xfrm>
            <a:off x="6496050" y="5857875"/>
            <a:ext cx="12954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ED708-6A1B-4843-9B96-0F86A630EB19}"/>
              </a:ext>
            </a:extLst>
          </p:cNvPr>
          <p:cNvSpPr txBox="1"/>
          <p:nvPr/>
        </p:nvSpPr>
        <p:spPr>
          <a:xfrm>
            <a:off x="6496050" y="5809604"/>
            <a:ext cx="189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subl</a:t>
            </a:r>
            <a:r>
              <a:rPr lang="en-IN" sz="1200" dirty="0"/>
              <a:t>  $4,%esp</a:t>
            </a:r>
          </a:p>
          <a:p>
            <a:r>
              <a:rPr lang="en-IN" sz="1200" dirty="0" err="1"/>
              <a:t>movl</a:t>
            </a:r>
            <a:r>
              <a:rPr lang="en-IN" sz="1200" dirty="0"/>
              <a:t> %</a:t>
            </a:r>
            <a:r>
              <a:rPr lang="en-IN" sz="1200" dirty="0" err="1"/>
              <a:t>eax</a:t>
            </a:r>
            <a:r>
              <a:rPr lang="en-IN" sz="1200" dirty="0"/>
              <a:t>,(%</a:t>
            </a:r>
            <a:r>
              <a:rPr lang="en-IN" sz="1200" dirty="0" err="1"/>
              <a:t>esp</a:t>
            </a:r>
            <a:r>
              <a:rPr lang="en-IN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8354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1BC4-B167-497C-9E37-20149BB6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and Logic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0FCBE-FF6D-4A18-B1C8-AA3A397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C80D0-F375-46F4-8C72-63DEA021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36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918210" lvl="3"/>
            <a:r>
              <a:rPr lang="en-US" dirty="0"/>
              <a:t>k = 1, 2, 4, or 8</a:t>
            </a:r>
          </a:p>
          <a:p>
            <a:pPr marL="552450" lvl="1"/>
            <a:r>
              <a:rPr lang="en-US" dirty="0"/>
              <a:t>Compilers can use it for compact arithmetic operations</a:t>
            </a:r>
          </a:p>
          <a:p>
            <a:pPr marL="552450" lvl="1"/>
            <a:endParaRPr lang="en-US" dirty="0"/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1723389" y="5195994"/>
            <a:ext cx="2572385" cy="1090506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</a:p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</a:p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5292725" y="528934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>
              <a:tabLst>
                <a:tab pos="228600" algn="l"/>
                <a:tab pos="228600" algn="l"/>
              </a:tabLst>
            </a:pP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(%rdi,%rdi,2), %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rax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# t &lt;-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>
              <a:tabLst>
                <a:tab pos="228600" algn="l"/>
                <a:tab pos="228600" algn="l"/>
              </a:tabLst>
            </a:pP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rax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           # 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5926139" y="4918737"/>
            <a:ext cx="389439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AB6FD-91FB-4C72-926F-8C227C9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B32FF-C92E-4006-A6C5-8307011E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65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F682-3334-4633-B6E8-924EECEF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59A6-DCBB-4AAE-9416-06568838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single operand can either be a register or a memory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Example: 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 err="1"/>
              <a:t>incl</a:t>
            </a:r>
            <a:r>
              <a:rPr lang="en-IN" dirty="0"/>
              <a:t> (%</a:t>
            </a:r>
            <a:r>
              <a:rPr lang="en-IN" dirty="0" err="1"/>
              <a:t>esp</a:t>
            </a:r>
            <a:r>
              <a:rPr lang="en-IN" dirty="0"/>
              <a:t>)  </a:t>
            </a:r>
            <a:r>
              <a:rPr lang="en-IN" dirty="0">
                <a:sym typeface="Wingdings" panose="05000000000000000000" pitchFamily="2" charset="2"/>
              </a:rPr>
              <a:t> Increments the 4 byte element on top of the stack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3751-23A6-4C4A-A35E-D464BCA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8F65-ABA5-403C-9F6A-8E6E6187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6BFD6-A8A4-4916-A24C-0860D7B6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34" y="1861185"/>
            <a:ext cx="5434792" cy="21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78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71625" y="1737360"/>
            <a:ext cx="8667750" cy="4600575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lnSpc>
                <a:spcPct val="120000"/>
              </a:lnSpc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            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                      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lnSpc>
                <a:spcPct val="120000"/>
              </a:lnSpc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lnSpc>
                <a:spcPct val="120000"/>
              </a:lnSpc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lnSpc>
                <a:spcPct val="120000"/>
              </a:lnSpc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lnSpc>
                <a:spcPct val="120000"/>
              </a:lnSpc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lnSpc>
                <a:spcPct val="120000"/>
              </a:lnSpc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lnSpc>
                <a:spcPct val="120000"/>
              </a:lnSpc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lnSpc>
                <a:spcPct val="120000"/>
              </a:lnSpc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lnSpc>
                <a:spcPct val="120000"/>
              </a:lnSpc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lnSpc>
                <a:spcPct val="120000"/>
              </a:lnSpc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lnSpc>
                <a:spcPct val="120000"/>
              </a:lnSpc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  <a:p>
            <a:pPr>
              <a:lnSpc>
                <a:spcPct val="120000"/>
              </a:lnSpc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16F31-0CE2-49E3-9775-FFFF165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C2AE6-172C-4D52-9B58-7AE8BF83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78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B5F8-1B7A-4E6A-B225-94FA1237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Shift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E59A-D750-44A8-B89D-623A0E2D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479C-E6CC-4249-A8D2-40AEDCF8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67D5-3D2E-4592-BD93-93951D6D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906FF-15C5-431E-A7A8-8152EAF1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68" y="1845734"/>
            <a:ext cx="5606722" cy="1928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F74C5-5002-4C33-9163-22AFA314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50" y="4328740"/>
            <a:ext cx="4207786" cy="14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0200" y="4019551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447800" y="1933575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5486400" y="1717675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3AEED-F7F1-4D91-B435-27F9630E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6CB49-D7DB-4A1D-A3D8-F905CC98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7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3D92-5E79-4CFE-AA43-BB5F1A46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ISA 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48B0-80F5-4010-8D5E-12399D2B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Two ISA design philosophies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RISC – Reduced Instruction Set Computer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CISC – Complex Instruction Set Computer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2167-B36C-4EFC-9A8C-E5D86369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26AD-D7E7-43B6-B74A-63F6C278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61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5334000" y="1698625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4300" y="3648075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50C9A-5C2B-41DA-931E-EA7FFA4F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D722-2BD9-44FA-9A58-283ED7A6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960214A-B39D-4F34-8AE6-5DDC421A01DF}"/>
              </a:ext>
            </a:extLst>
          </p:cNvPr>
          <p:cNvSpPr>
            <a:spLocks/>
          </p:cNvSpPr>
          <p:nvPr/>
        </p:nvSpPr>
        <p:spPr bwMode="auto">
          <a:xfrm>
            <a:off x="1447800" y="1933575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1210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644-6A10-4686-8AFE-A70682F5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8A16-2274-443D-87C4-DD464DB9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CPU maintains a set of single-bit condition code registers describing attributes of the most recent arithmetic or logical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These registers (listed below) can then be tested to perform conditional branches.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145A-08B5-4051-AF3C-585E7D61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4A81-94CE-4CD8-8259-27EBC002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7626E-379C-4860-9DC2-B15CDA5D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3476425"/>
            <a:ext cx="7767638" cy="18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11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D2A4-E520-472F-964F-09C9F9F6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77D1-7BBD-4DBE-8DD0-C6B83B33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 t = a +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B63B-F4E4-45CB-B10B-6F7A70AC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99EE-528B-4AC1-880F-9309DBBA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24669-1E61-4632-8965-815DA97A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40" y="2917750"/>
            <a:ext cx="9037986" cy="16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30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A72A-4CD3-4A4A-A818-4FABEE8D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386C-87E8-4066-A79C-EA7BA54B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All unary and binary arithmetic &amp; logical operations (except </a:t>
            </a:r>
            <a:r>
              <a:rPr lang="en-US" dirty="0" err="1"/>
              <a:t>leaq</a:t>
            </a:r>
            <a:r>
              <a:rPr lang="en-US" dirty="0"/>
              <a:t>) set the single bit condition codes.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logical operations, the carry and overflow flags are set to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Fore shift operations, the carry flag is set to the last bit shifted out, while the overflow flag is set to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 and DEC instruction set the overflow and zero flags but leave the carry flag unchanged.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7AD3-D439-44EB-87B3-5C435E47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2508-BEBD-4045-A6F7-C0663853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9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58DA-BD28-4066-9451-5F97AF24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A79C-BDAB-42DE-94AC-C986C7A5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Two instruction classes (CMP and TEST) </a:t>
            </a:r>
            <a:br>
              <a:rPr lang="en-US" dirty="0"/>
            </a:br>
            <a:r>
              <a:rPr lang="en-US" dirty="0"/>
              <a:t>set the condition codes.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CMP behave similar to SUB without </a:t>
            </a:r>
            <a:br>
              <a:rPr lang="en-US" dirty="0"/>
            </a:br>
            <a:r>
              <a:rPr lang="en-US" dirty="0"/>
              <a:t>altering the destination register.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 behave similar to AND without </a:t>
            </a:r>
            <a:br>
              <a:rPr lang="en-US" dirty="0"/>
            </a:br>
            <a:r>
              <a:rPr lang="en-US" dirty="0"/>
              <a:t>altering the destination register.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92D7-BAAA-4CCE-AA08-8AEF6DE4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9EE9B-8E47-4D75-ACCD-120C2321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EB1BF-D6D6-45BE-B86C-C2D3459F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710" y="2217542"/>
            <a:ext cx="5557970" cy="32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79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26DA-061E-4EA9-AA51-DA5CECD5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B8CDF-2ECA-40C2-9903-C370E270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Three common ways to use the condition codes</a:t>
            </a:r>
            <a:br>
              <a:rPr lang="en-IN" dirty="0"/>
            </a:br>
            <a:endParaRPr lang="en-IN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Set a single byte to 0 or 1 depending on some combination of condition codes (SET instructions)</a:t>
            </a:r>
            <a:br>
              <a:rPr lang="en-US" dirty="0"/>
            </a:b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Conditionally jump to some other part of the program (Jump instructions)</a:t>
            </a:r>
            <a:br>
              <a:rPr lang="en-US" dirty="0"/>
            </a:b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Conditionally move data (CMOVE instructions)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60C0-8EC1-4D14-8BB4-1E860C98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762A-6474-4EA9-BCB2-C0F9D092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09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E464-2DD3-48B4-9F32-BEC784E4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the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03A3-04E8-4ACD-9A51-B6855182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Instruction suffixes refer to </a:t>
            </a:r>
            <a:br>
              <a:rPr lang="en-US" dirty="0"/>
            </a:br>
            <a:r>
              <a:rPr lang="en-US" dirty="0"/>
              <a:t>combination of condition codes </a:t>
            </a:r>
            <a:br>
              <a:rPr lang="en-US" dirty="0"/>
            </a:br>
            <a:r>
              <a:rPr lang="en-US" dirty="0"/>
              <a:t>and not the operand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Operand D refers to a single byte </a:t>
            </a:r>
            <a:br>
              <a:rPr lang="en-US" dirty="0"/>
            </a:br>
            <a:r>
              <a:rPr lang="en-US" dirty="0"/>
              <a:t>register or single byte memory </a:t>
            </a:r>
            <a:br>
              <a:rPr lang="en-US" dirty="0"/>
            </a:br>
            <a:r>
              <a:rPr lang="en-US" dirty="0"/>
              <a:t>location.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4140-9354-469F-8049-7B27DD2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57B4-65B2-408A-A595-BC1F88D5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D21CC-BF55-45A3-82AF-E4DBE376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260" y="1845734"/>
            <a:ext cx="6870115" cy="39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05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DD8E-1FC9-4775-99B6-0AB0358C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 Codes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A9FF55-E1BC-443F-B732-A1B072C71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97282"/>
            <a:ext cx="10058400" cy="35206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4F6B-BE29-4005-B3B5-1579EADA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27C5-FEF6-41D6-AA9B-C27321CF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05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352F-43C6-4A78-A9E4-B3374C9D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JUMP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BEB3-E42A-4A3F-A626-34A3A3FD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JUMP instruction can cause the execution to switch to a completely new position in the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Generally a label used in assembly code to indicate the jump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Addresses of jump targets determined during object code generation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F799-C2CD-4800-B6C1-9B3AAAFA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D5F6-9EBE-4163-BA1B-C242806B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0CE81-729A-4B2F-B191-121AB4C6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773" y="4498816"/>
            <a:ext cx="6959679" cy="144002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9A82C1D-8AD6-4FF3-977B-8089F633CA28}"/>
              </a:ext>
            </a:extLst>
          </p:cNvPr>
          <p:cNvSpPr/>
          <p:nvPr/>
        </p:nvSpPr>
        <p:spPr>
          <a:xfrm>
            <a:off x="2146852" y="4736409"/>
            <a:ext cx="4577798" cy="392182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E3F767-924E-4EBE-8730-75D1C16BD47C}"/>
              </a:ext>
            </a:extLst>
          </p:cNvPr>
          <p:cNvSpPr/>
          <p:nvPr/>
        </p:nvSpPr>
        <p:spPr>
          <a:xfrm>
            <a:off x="1588581" y="4949686"/>
            <a:ext cx="685192" cy="576470"/>
          </a:xfrm>
          <a:custGeom>
            <a:avLst/>
            <a:gdLst>
              <a:gd name="connsiteX0" fmla="*/ 558271 w 717297"/>
              <a:gd name="connsiteY0" fmla="*/ 0 h 566531"/>
              <a:gd name="connsiteX1" fmla="*/ 1680 w 717297"/>
              <a:gd name="connsiteY1" fmla="*/ 228600 h 566531"/>
              <a:gd name="connsiteX2" fmla="*/ 717297 w 717297"/>
              <a:gd name="connsiteY2" fmla="*/ 566531 h 56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297" h="566531">
                <a:moveTo>
                  <a:pt x="558271" y="0"/>
                </a:moveTo>
                <a:cubicBezTo>
                  <a:pt x="266723" y="67089"/>
                  <a:pt x="-24824" y="134178"/>
                  <a:pt x="1680" y="228600"/>
                </a:cubicBezTo>
                <a:cubicBezTo>
                  <a:pt x="28184" y="323022"/>
                  <a:pt x="372740" y="444776"/>
                  <a:pt x="717297" y="566531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1169-3E1A-49DA-9CC5-1AA3009B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JUMP Instructions and Condition Codes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70795C-14D4-4164-A551-CAC20204F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365" y="1846263"/>
            <a:ext cx="6368866" cy="434581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6EAA5-FE1E-4FDD-BBE5-C6EA5899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E00C-CEC2-4AF2-8B03-DB20132F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38F0-9770-4707-BA62-CBADB18C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RISC versus CISC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1596-7310-4982-AFD1-1572217B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E9F6C-3483-478C-858E-C70BB159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6B7D45-3FB1-40E5-9F3B-71FEB2205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78728"/>
              </p:ext>
            </p:extLst>
          </p:nvPr>
        </p:nvGraphicFramePr>
        <p:xfrm>
          <a:off x="1467644" y="1836738"/>
          <a:ext cx="9256712" cy="439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4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CISC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32">
                <a:tc>
                  <a:txBody>
                    <a:bodyPr/>
                    <a:lstStyle/>
                    <a:p>
                      <a:r>
                        <a:rPr lang="en-US" dirty="0"/>
                        <a:t>Each</a:t>
                      </a:r>
                      <a:r>
                        <a:rPr lang="en-US" baseline="0" dirty="0"/>
                        <a:t> instruction does one simple task</a:t>
                      </a:r>
                      <a:r>
                        <a:rPr lang="en-US" dirty="0"/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Each instruction can do multiple tasks.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700">
                <a:tc>
                  <a:txBody>
                    <a:bodyPr/>
                    <a:lstStyle/>
                    <a:p>
                      <a:r>
                        <a:rPr lang="en-US" dirty="0"/>
                        <a:t>Amount of work done in each instruction</a:t>
                      </a:r>
                      <a:r>
                        <a:rPr lang="en-US" baseline="0" dirty="0"/>
                        <a:t> is roughly the same.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r>
                        <a:rPr lang="en-US" baseline="0" dirty="0"/>
                        <a:t> of work done in each instruction could have huge variance.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81">
                <a:tc>
                  <a:txBody>
                    <a:bodyPr/>
                    <a:lstStyle/>
                    <a:p>
                      <a:r>
                        <a:rPr lang="en-US" dirty="0"/>
                        <a:t>Fixed Length instruction</a:t>
                      </a:r>
                      <a:r>
                        <a:rPr lang="en-US" baseline="0" dirty="0"/>
                        <a:t> format.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length</a:t>
                      </a:r>
                      <a:r>
                        <a:rPr lang="en-US" baseline="0" dirty="0"/>
                        <a:t> instruction format.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828">
                <a:tc>
                  <a:txBody>
                    <a:bodyPr/>
                    <a:lstStyle/>
                    <a:p>
                      <a:r>
                        <a:rPr lang="en-US" dirty="0"/>
                        <a:t>Load-Store</a:t>
                      </a:r>
                      <a:r>
                        <a:rPr lang="en-US" baseline="0" dirty="0"/>
                        <a:t> Architecture. Instruction operands should always reside in registers.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 Operands</a:t>
                      </a:r>
                      <a:r>
                        <a:rPr lang="en-US" baseline="0" dirty="0"/>
                        <a:t> can reside in memory also.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34">
                <a:tc>
                  <a:txBody>
                    <a:bodyPr/>
                    <a:lstStyle/>
                    <a:p>
                      <a:r>
                        <a:rPr lang="en-US" dirty="0"/>
                        <a:t>Large bank of general purpose</a:t>
                      </a:r>
                      <a:r>
                        <a:rPr lang="en-US" baseline="0" dirty="0"/>
                        <a:t> registers.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special purpose</a:t>
                      </a:r>
                      <a:r>
                        <a:rPr lang="en-US" baseline="0" dirty="0"/>
                        <a:t> registers.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81">
                <a:tc>
                  <a:txBody>
                    <a:bodyPr/>
                    <a:lstStyle/>
                    <a:p>
                      <a:r>
                        <a:rPr lang="en-US" dirty="0"/>
                        <a:t>Simple Addressing Modes.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have complex addressing modes.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700">
                <a:tc>
                  <a:txBody>
                    <a:bodyPr/>
                    <a:lstStyle/>
                    <a:p>
                      <a:r>
                        <a:rPr lang="en-US" dirty="0"/>
                        <a:t>Few Data Types</a:t>
                      </a:r>
                      <a:r>
                        <a:rPr lang="en-US" baseline="0" dirty="0"/>
                        <a:t> (typically integer and float)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 provide support</a:t>
                      </a:r>
                      <a:r>
                        <a:rPr lang="en-US" baseline="0" dirty="0"/>
                        <a:t> for more data types like Strings.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025">
                <a:tc>
                  <a:txBody>
                    <a:bodyPr/>
                    <a:lstStyle/>
                    <a:p>
                      <a:r>
                        <a:rPr lang="en-US" dirty="0"/>
                        <a:t>Berkeley RISC , Stanford</a:t>
                      </a:r>
                      <a:r>
                        <a:rPr lang="en-US" baseline="0" dirty="0"/>
                        <a:t> MIPS, </a:t>
                      </a:r>
                      <a:r>
                        <a:rPr lang="en-US" dirty="0"/>
                        <a:t>ARM,</a:t>
                      </a:r>
                      <a:r>
                        <a:rPr lang="en-US" baseline="0" dirty="0"/>
                        <a:t> HP’s PA-RISC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</a:t>
                      </a:r>
                      <a:r>
                        <a:rPr lang="en-US" baseline="0" dirty="0"/>
                        <a:t> x86 line of processors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086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0B3A-8B94-44CB-99AE-B0037A69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JUMP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28A2-5ABE-4B6D-8D2A-0FF2E1B6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Two common encodings used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PC relative: Encodes the difference between the address of target instruction and address of instruction immediately following the jump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Absolute address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Why relative to address of instruction immediately following jump?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952E-67D3-4BB0-8200-AA25EE6B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7287-0313-4587-84F8-576F8D6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61477-D5A4-4F25-A893-5BC117CA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5" y="4096513"/>
            <a:ext cx="2816162" cy="2147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8A769C-BC6A-4869-BEC8-5A20555EC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84" y="4094128"/>
            <a:ext cx="6926685" cy="1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94A4BC-167E-40AD-8DA3-58B19EB11ABF}"/>
              </a:ext>
            </a:extLst>
          </p:cNvPr>
          <p:cNvSpPr txBox="1"/>
          <p:nvPr/>
        </p:nvSpPr>
        <p:spPr>
          <a:xfrm>
            <a:off x="1292087" y="3637662"/>
            <a:ext cx="15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Assembly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EB578-E7CC-439B-87DD-FE0F54CB492F}"/>
              </a:ext>
            </a:extLst>
          </p:cNvPr>
          <p:cNvSpPr txBox="1"/>
          <p:nvPr/>
        </p:nvSpPr>
        <p:spPr>
          <a:xfrm>
            <a:off x="7447722" y="3616422"/>
            <a:ext cx="19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Disassembled code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3EDAA5-8F0E-427B-A8BD-8AC0848E891E}"/>
              </a:ext>
            </a:extLst>
          </p:cNvPr>
          <p:cNvSpPr/>
          <p:nvPr/>
        </p:nvSpPr>
        <p:spPr>
          <a:xfrm>
            <a:off x="5218043" y="4315804"/>
            <a:ext cx="6243826" cy="394855"/>
          </a:xfrm>
          <a:prstGeom prst="ellipse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EA24EF-73B5-4CEA-8AC3-104957DDA1CD}"/>
              </a:ext>
            </a:extLst>
          </p:cNvPr>
          <p:cNvSpPr/>
          <p:nvPr/>
        </p:nvSpPr>
        <p:spPr>
          <a:xfrm>
            <a:off x="4747897" y="4562059"/>
            <a:ext cx="1702599" cy="566531"/>
          </a:xfrm>
          <a:custGeom>
            <a:avLst/>
            <a:gdLst>
              <a:gd name="connsiteX0" fmla="*/ 1702599 w 1702599"/>
              <a:gd name="connsiteY0" fmla="*/ 0 h 566531"/>
              <a:gd name="connsiteX1" fmla="*/ 171973 w 1702599"/>
              <a:gd name="connsiteY1" fmla="*/ 109331 h 566531"/>
              <a:gd name="connsiteX2" fmla="*/ 102399 w 1702599"/>
              <a:gd name="connsiteY2" fmla="*/ 566531 h 56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2599" h="566531">
                <a:moveTo>
                  <a:pt x="1702599" y="0"/>
                </a:moveTo>
                <a:cubicBezTo>
                  <a:pt x="1070636" y="7454"/>
                  <a:pt x="438673" y="14909"/>
                  <a:pt x="171973" y="109331"/>
                </a:cubicBezTo>
                <a:cubicBezTo>
                  <a:pt x="-94727" y="203753"/>
                  <a:pt x="3836" y="385142"/>
                  <a:pt x="102399" y="566531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296CC1-429D-4755-883E-3CACA42D4AA1}"/>
              </a:ext>
            </a:extLst>
          </p:cNvPr>
          <p:cNvCxnSpPr/>
          <p:nvPr/>
        </p:nvCxnSpPr>
        <p:spPr>
          <a:xfrm flipH="1">
            <a:off x="4939748" y="4819033"/>
            <a:ext cx="526774" cy="3095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4AE1DD2-9241-4AA7-8616-53EC74068853}"/>
              </a:ext>
            </a:extLst>
          </p:cNvPr>
          <p:cNvSpPr/>
          <p:nvPr/>
        </p:nvSpPr>
        <p:spPr>
          <a:xfrm>
            <a:off x="4721088" y="5128590"/>
            <a:ext cx="357808" cy="417443"/>
          </a:xfrm>
          <a:prstGeom prst="ellipse">
            <a:avLst/>
          </a:prstGeom>
          <a:solidFill>
            <a:srgbClr val="0070C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DAF33E-AEF7-4F5C-AE57-8BF738707911}"/>
              </a:ext>
            </a:extLst>
          </p:cNvPr>
          <p:cNvSpPr/>
          <p:nvPr/>
        </p:nvSpPr>
        <p:spPr>
          <a:xfrm>
            <a:off x="4900999" y="5178589"/>
            <a:ext cx="526774" cy="559221"/>
          </a:xfrm>
          <a:custGeom>
            <a:avLst/>
            <a:gdLst>
              <a:gd name="connsiteX0" fmla="*/ 0 w 537721"/>
              <a:gd name="connsiteY0" fmla="*/ 447260 h 639038"/>
              <a:gd name="connsiteX1" fmla="*/ 139148 w 537721"/>
              <a:gd name="connsiteY1" fmla="*/ 616226 h 639038"/>
              <a:gd name="connsiteX2" fmla="*/ 536713 w 537721"/>
              <a:gd name="connsiteY2" fmla="*/ 0 h 6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721" h="639038">
                <a:moveTo>
                  <a:pt x="0" y="447260"/>
                </a:moveTo>
                <a:cubicBezTo>
                  <a:pt x="24848" y="569014"/>
                  <a:pt x="49696" y="690769"/>
                  <a:pt x="139148" y="616226"/>
                </a:cubicBezTo>
                <a:cubicBezTo>
                  <a:pt x="228600" y="541683"/>
                  <a:pt x="558248" y="207065"/>
                  <a:pt x="536713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6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5F92-77D3-46DE-81FA-23E18843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JUMP Instruction Encoding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B8D91A-4172-41EC-A31C-A6B042174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66" y="2552436"/>
            <a:ext cx="8435204" cy="18704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1BCB-0465-42D9-80EC-8C83BF6F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50E9-CA06-4AAC-A803-42AEAC99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967BE-6C9A-4D9C-B121-DD38DED69915}"/>
              </a:ext>
            </a:extLst>
          </p:cNvPr>
          <p:cNvSpPr txBox="1"/>
          <p:nvPr/>
        </p:nvSpPr>
        <p:spPr>
          <a:xfrm>
            <a:off x="4353339" y="1967946"/>
            <a:ext cx="344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Disassembled version after linking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7BEAE-E16F-4037-A803-0BA4D92EE9A8}"/>
              </a:ext>
            </a:extLst>
          </p:cNvPr>
          <p:cNvSpPr txBox="1"/>
          <p:nvPr/>
        </p:nvSpPr>
        <p:spPr>
          <a:xfrm>
            <a:off x="1550504" y="4780722"/>
            <a:ext cx="907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Advantages:</a:t>
            </a:r>
          </a:p>
          <a:p>
            <a:pPr marL="342900" indent="-342900">
              <a:buAutoNum type="arabicParenR"/>
            </a:pPr>
            <a:r>
              <a:rPr lang="en-IN" dirty="0"/>
              <a:t>Instructions can be compactly encoded (requiring just 2 bytes)</a:t>
            </a:r>
          </a:p>
          <a:p>
            <a:pPr marL="342900" indent="-342900">
              <a:buAutoNum type="arabicParenR"/>
            </a:pPr>
            <a:r>
              <a:rPr lang="en-IN" dirty="0"/>
              <a:t>Object code can be shifted to different positions in memory without alteration</a:t>
            </a:r>
          </a:p>
        </p:txBody>
      </p:sp>
    </p:spTree>
    <p:extLst>
      <p:ext uri="{BB962C8B-B14F-4D97-AF65-F5344CB8AC3E}">
        <p14:creationId xmlns:p14="http://schemas.microsoft.com/office/powerpoint/2010/main" val="167191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19A2-D158-4DA3-B2F9-7F582793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Conditional Branches with Conditional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C8AB9D-E707-4AC3-B993-AC0DC733D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19099"/>
            <a:ext cx="10058400" cy="400090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5ABA-5CE3-4595-8E5A-8048C39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FA0A-5849-4989-9160-8EDAE8BC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3207-446B-4300-B63F-40025BC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Conditional Branches with Conditional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300EA7-86BB-45A8-AE98-464BAF57A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747" y="1846263"/>
            <a:ext cx="7460832" cy="40227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84B5-F987-4A40-8FEA-5222289B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C6EB-B297-44FB-8070-14D86DE9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21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57D0-A571-4201-8907-F08FEEEF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Conditional Branches with Conditional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4722EB-3355-4D5E-BD1C-D296E961A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05" y="1846263"/>
            <a:ext cx="9157515" cy="40227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D12B-FE5C-49F8-A29B-8D3795F5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F1CD-BD54-46A7-9BCB-6460CE4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28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E361-2684-4280-A620-FCCB136E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Branches with Conditional Move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940F4B-773E-43E8-AE53-5DDBBBAF2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58453"/>
            <a:ext cx="10058400" cy="379834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02ED-118B-4ADD-99CD-C3C6A67D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B0649-5A6C-440B-8972-7D4209D3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81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D8A4-3B39-43D3-BE62-2B7E8C7E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Branches with Conditional Move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4945E0-FF84-40CD-994F-C70DED990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856414"/>
            <a:ext cx="10058400" cy="400242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DBA8-CB65-4BA0-B00E-5E73F18C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3C0E-115D-4A37-B36B-A64C360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872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3209-E906-4DDE-94C3-9224D1C5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Branches with Conditional Move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214202-7CA7-4582-9F54-0943EA0D2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826" y="1846263"/>
            <a:ext cx="7350316" cy="43060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1E9D-143B-4260-A42D-F7F82F6B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1A32-CDCC-4B7C-ADBD-23087CE1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34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E8CC-335B-4328-9BA3-9CAEF638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Branches: Do-While Loop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14C1A6-08C2-4B5A-84B5-C8F6A6405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756" y="1746523"/>
            <a:ext cx="5685183" cy="45164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A4F8A-B19E-41EB-B09C-6FE4C298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076C-89C0-40FA-813E-829F4A0E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248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F1B-2517-4C8F-AD6C-DD5D50F6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Branches: While Loop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E63607-4E0E-4129-9ED4-B0CB99BF9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00" y="2478317"/>
            <a:ext cx="10823036" cy="29683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1834-379D-41BA-B870-9451F61A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6DA7D-BD38-4D31-BA8F-0B51A97B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6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9EEF-AD63-41CB-B50E-D01D6BCF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or CISC – Which way should we go?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906E-96AE-4AF0-80CD-6FD1C086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5CFD-88B2-4D39-B000-2C020DD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D518927-249D-43EC-AB71-827E0B07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694424"/>
              </p:ext>
            </p:extLst>
          </p:nvPr>
        </p:nvGraphicFramePr>
        <p:xfrm>
          <a:off x="160018" y="1811266"/>
          <a:ext cx="11898632" cy="443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38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 dirty="0"/>
                        <a:t>RISC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 dirty="0"/>
                        <a:t>CISC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3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Simple, fast (pipelined) and power efficient hardware implementations.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Complex hardware, not so power efficient, hard to come up with pipelined implementations.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39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/>
                        <a:t>Not so good for an Assemble</a:t>
                      </a:r>
                      <a:r>
                        <a:rPr lang="en-US" sz="2400" baseline="0" dirty="0"/>
                        <a:t> Language Programmer when compared with CISC ISAs.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/>
                        <a:t>Good for an Assemble</a:t>
                      </a:r>
                      <a:r>
                        <a:rPr lang="en-US" sz="2400" baseline="0" dirty="0"/>
                        <a:t> Language Programmer.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16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/>
                        <a:t>Good for compiler writer.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/>
                        <a:t>Compiler</a:t>
                      </a:r>
                      <a:r>
                        <a:rPr lang="en-US" sz="2400" baseline="0" dirty="0"/>
                        <a:t> writer has to work hard to use the underlying CISC ISA features.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3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Less code 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Good code 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560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15DF-C648-402B-BC33-6DF9374F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Branches: Switch Statement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2E77-FF85-42BF-BC50-9A21A53E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EE02-DFC9-4E73-A83E-275BC653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61EF32-3B25-4E49-B902-BAA1FE8E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295" y="1826385"/>
            <a:ext cx="1951256" cy="4346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40E8BD-E6B2-4608-85D8-8DEE7D05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17" y="1873532"/>
            <a:ext cx="5071571" cy="42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76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5873338" y="2473652"/>
            <a:ext cx="687072" cy="22902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2">
              <a:latin typeface="Courier New" pitchFamily="49" charset="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5873338" y="2473652"/>
            <a:ext cx="229024" cy="2290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2" dirty="0">
                <a:latin typeface="Courier New" pitchFamily="49" charset="0"/>
              </a:rPr>
              <a:t>ZF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6102362" y="2473652"/>
            <a:ext cx="229024" cy="2290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2">
                <a:latin typeface="Courier New" pitchFamily="49" charset="0"/>
              </a:rPr>
              <a:t>SF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6331386" y="2473652"/>
            <a:ext cx="229024" cy="2290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2">
                <a:latin typeface="Courier New" pitchFamily="49" charset="0"/>
              </a:rPr>
              <a:t>OF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Processor State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979" y="3414851"/>
            <a:ext cx="10172701" cy="2767100"/>
          </a:xfrm>
        </p:spPr>
        <p:txBody>
          <a:bodyPr>
            <a:normAutofit fontScale="85000" lnSpcReduction="20000"/>
          </a:bodyPr>
          <a:lstStyle/>
          <a:p>
            <a:pPr lvl="1">
              <a:tabLst>
                <a:tab pos="3320998" algn="l"/>
                <a:tab pos="4637945" algn="l"/>
              </a:tabLst>
            </a:pPr>
            <a:r>
              <a:rPr lang="en-US" dirty="0"/>
              <a:t>Program Registers</a:t>
            </a:r>
          </a:p>
          <a:p>
            <a:pPr lvl="2">
              <a:tabLst>
                <a:tab pos="3320998" algn="l"/>
                <a:tab pos="4637945" algn="l"/>
              </a:tabLst>
            </a:pPr>
            <a:r>
              <a:rPr lang="en-US" dirty="0"/>
              <a:t>15 registers (omit </a:t>
            </a:r>
            <a:r>
              <a:rPr lang="en-US" dirty="0">
                <a:latin typeface="Courier New"/>
                <a:cs typeface="Courier New"/>
              </a:rPr>
              <a:t>%r15</a:t>
            </a:r>
            <a:r>
              <a:rPr lang="en-US" dirty="0"/>
              <a:t>).  Each 64 bits</a:t>
            </a:r>
          </a:p>
          <a:p>
            <a:pPr lvl="1">
              <a:tabLst>
                <a:tab pos="3320998" algn="l"/>
                <a:tab pos="4637945" algn="l"/>
              </a:tabLst>
            </a:pPr>
            <a:r>
              <a:rPr lang="en-US" dirty="0"/>
              <a:t>Condition Codes</a:t>
            </a:r>
          </a:p>
          <a:p>
            <a:pPr lvl="2">
              <a:tabLst>
                <a:tab pos="3320998" algn="l"/>
                <a:tab pos="4637945" algn="l"/>
              </a:tabLst>
            </a:pPr>
            <a:r>
              <a:rPr lang="en-US" dirty="0"/>
              <a:t>Single-bit flags set by arithmetic or logical instructions</a:t>
            </a:r>
          </a:p>
          <a:p>
            <a:pPr lvl="3">
              <a:tabLst>
                <a:tab pos="3320998" algn="l"/>
                <a:tab pos="4637945" algn="l"/>
              </a:tabLst>
            </a:pPr>
            <a:r>
              <a:rPr lang="en-US" dirty="0"/>
              <a:t>ZF: Zero	</a:t>
            </a:r>
            <a:r>
              <a:rPr lang="en-US" dirty="0" err="1"/>
              <a:t>SF:Negative</a:t>
            </a:r>
            <a:r>
              <a:rPr lang="en-US" dirty="0"/>
              <a:t>		OF: Overflow	</a:t>
            </a:r>
          </a:p>
          <a:p>
            <a:pPr lvl="1">
              <a:tabLst>
                <a:tab pos="3320998" algn="l"/>
                <a:tab pos="4637945" algn="l"/>
              </a:tabLst>
            </a:pPr>
            <a:r>
              <a:rPr lang="en-US" dirty="0"/>
              <a:t>Program Counter</a:t>
            </a:r>
          </a:p>
          <a:p>
            <a:pPr lvl="2">
              <a:tabLst>
                <a:tab pos="3320998" algn="l"/>
                <a:tab pos="4637945" algn="l"/>
              </a:tabLst>
            </a:pPr>
            <a:r>
              <a:rPr lang="en-US" dirty="0"/>
              <a:t>Indicates address of next instruction</a:t>
            </a:r>
          </a:p>
          <a:p>
            <a:pPr lvl="1">
              <a:tabLst>
                <a:tab pos="3320998" algn="l"/>
                <a:tab pos="4637945" algn="l"/>
              </a:tabLst>
            </a:pPr>
            <a:r>
              <a:rPr lang="en-US" dirty="0"/>
              <a:t>Program Status</a:t>
            </a:r>
          </a:p>
          <a:p>
            <a:pPr lvl="2">
              <a:tabLst>
                <a:tab pos="3320998" algn="l"/>
                <a:tab pos="4637945" algn="l"/>
              </a:tabLst>
            </a:pPr>
            <a:r>
              <a:rPr lang="en-US" dirty="0"/>
              <a:t>Indicates either normal operation or some error condition</a:t>
            </a:r>
          </a:p>
          <a:p>
            <a:pPr lvl="1">
              <a:tabLst>
                <a:tab pos="3320998" algn="l"/>
                <a:tab pos="4637945" algn="l"/>
              </a:tabLst>
            </a:pPr>
            <a:r>
              <a:rPr lang="en-US" dirty="0"/>
              <a:t>Memory</a:t>
            </a:r>
          </a:p>
          <a:p>
            <a:pPr lvl="2">
              <a:tabLst>
                <a:tab pos="3320998" algn="l"/>
                <a:tab pos="4637945" algn="l"/>
              </a:tabLst>
            </a:pPr>
            <a:r>
              <a:rPr lang="en-US" dirty="0"/>
              <a:t>Byte-addressable storage array</a:t>
            </a:r>
          </a:p>
          <a:p>
            <a:pPr lvl="2">
              <a:tabLst>
                <a:tab pos="3320998" algn="l"/>
                <a:tab pos="4637945" algn="l"/>
              </a:tabLst>
            </a:pPr>
            <a:r>
              <a:rPr lang="en-US" dirty="0"/>
              <a:t>Words stored in little-endian byte order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3888462" y="1816797"/>
            <a:ext cx="1679510" cy="46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2">
                <a:latin typeface="Helvetica" pitchFamily="34" charset="0"/>
              </a:rPr>
              <a:t>RF: Program registers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5714293" y="1816798"/>
            <a:ext cx="992438" cy="64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2">
                <a:latin typeface="Helvetica" pitchFamily="34" charset="0"/>
              </a:rPr>
              <a:t>CC: Condition codes</a:t>
            </a: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5796996" y="2961918"/>
            <a:ext cx="839755" cy="22902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2">
              <a:latin typeface="Courier New" pitchFamily="49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5796996" y="2732894"/>
            <a:ext cx="839755" cy="27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2" dirty="0">
                <a:latin typeface="Helvetica" pitchFamily="34" charset="0"/>
              </a:rPr>
              <a:t>PC</a:t>
            </a: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6865776" y="2732894"/>
            <a:ext cx="1679510" cy="458048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2">
              <a:latin typeface="Courier New" pitchFamily="49" charset="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6865776" y="2427528"/>
            <a:ext cx="1679510" cy="27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2">
                <a:latin typeface="Helvetica" pitchFamily="34" charset="0"/>
              </a:rPr>
              <a:t>DMEM: Memory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400165" y="2198504"/>
            <a:ext cx="534390" cy="22902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2">
              <a:latin typeface="Courier New" pitchFamily="49" charset="0"/>
            </a:endParaRP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6713093" y="1893139"/>
            <a:ext cx="1908534" cy="27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2">
                <a:latin typeface="Helvetica" pitchFamily="34" charset="0"/>
              </a:rPr>
              <a:t>Stat: Program status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02590" y="2274846"/>
            <a:ext cx="3365382" cy="916096"/>
            <a:chOff x="679450" y="1517650"/>
            <a:chExt cx="3359150" cy="914400"/>
          </a:xfrm>
        </p:grpSpPr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679450" y="1517650"/>
              <a:ext cx="3359150" cy="914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2">
                <a:latin typeface="Courier New" pitchFamily="49" charset="0"/>
              </a:endParaRPr>
            </a:p>
          </p:txBody>
        </p:sp>
        <p:sp>
          <p:nvSpPr>
            <p:cNvPr id="49" name="Rectangle 2"/>
            <p:cNvSpPr>
              <a:spLocks noChangeArrowheads="1"/>
            </p:cNvSpPr>
            <p:nvPr/>
          </p:nvSpPr>
          <p:spPr bwMode="auto">
            <a:xfrm>
              <a:off x="236220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%r8</a:t>
              </a:r>
            </a:p>
          </p:txBody>
        </p:sp>
        <p:sp>
          <p:nvSpPr>
            <p:cNvPr id="50" name="Rectangle 3"/>
            <p:cNvSpPr>
              <a:spLocks noChangeArrowheads="1"/>
            </p:cNvSpPr>
            <p:nvPr/>
          </p:nvSpPr>
          <p:spPr bwMode="auto">
            <a:xfrm>
              <a:off x="236220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%r9</a:t>
              </a: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236220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%r10</a:t>
              </a: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236220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%r11</a:t>
              </a: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320040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%r12</a:t>
              </a:r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20040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%r13</a:t>
              </a: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320040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%r14</a:t>
              </a: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3200400" y="220345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2" dirty="0">
                <a:latin typeface="Courier New" pitchFamily="49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67945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</a:t>
              </a:r>
              <a:r>
                <a:rPr lang="en-US" sz="1202" dirty="0" err="1">
                  <a:latin typeface="Courier New" pitchFamily="49" charset="0"/>
                </a:rPr>
                <a:t>rax</a:t>
              </a:r>
              <a:endParaRPr lang="en-US" sz="1202" dirty="0">
                <a:latin typeface="Courier New" pitchFamily="49" charset="0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67945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</a:t>
              </a:r>
              <a:r>
                <a:rPr lang="en-US" sz="1202" dirty="0" err="1">
                  <a:latin typeface="Courier New" pitchFamily="49" charset="0"/>
                </a:rPr>
                <a:t>rcx</a:t>
              </a:r>
              <a:endParaRPr lang="en-US" sz="1202" dirty="0">
                <a:latin typeface="Courier New" pitchFamily="49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7945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</a:t>
              </a:r>
              <a:r>
                <a:rPr lang="en-US" sz="1202" dirty="0" err="1">
                  <a:latin typeface="Courier New" pitchFamily="49" charset="0"/>
                </a:rPr>
                <a:t>rdx</a:t>
              </a:r>
              <a:endParaRPr lang="en-US" sz="1202" dirty="0">
                <a:latin typeface="Courier New" pitchFamily="49" charset="0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67945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</a:t>
              </a:r>
              <a:r>
                <a:rPr lang="en-US" sz="1202" dirty="0" err="1">
                  <a:latin typeface="Courier New" pitchFamily="49" charset="0"/>
                </a:rPr>
                <a:t>rbx</a:t>
              </a:r>
              <a:endParaRPr lang="en-US" sz="1202" dirty="0">
                <a:latin typeface="Courier New" pitchFamily="49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151765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</a:t>
              </a:r>
              <a:r>
                <a:rPr lang="en-US" sz="1202" dirty="0" err="1">
                  <a:latin typeface="Courier New" pitchFamily="49" charset="0"/>
                </a:rPr>
                <a:t>rsp</a:t>
              </a:r>
              <a:endParaRPr lang="en-US" sz="1202" dirty="0">
                <a:latin typeface="Courier New" pitchFamily="49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51765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</a:t>
              </a:r>
              <a:r>
                <a:rPr lang="en-US" sz="1202" dirty="0" err="1">
                  <a:latin typeface="Courier New" pitchFamily="49" charset="0"/>
                </a:rPr>
                <a:t>rbp</a:t>
              </a:r>
              <a:endParaRPr lang="en-US" sz="1202" dirty="0">
                <a:latin typeface="Courier New" pitchFamily="49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51765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</a:t>
              </a:r>
              <a:r>
                <a:rPr lang="en-US" sz="1202" dirty="0" err="1">
                  <a:latin typeface="Courier New" pitchFamily="49" charset="0"/>
                </a:rPr>
                <a:t>rsi</a:t>
              </a:r>
              <a:endParaRPr lang="en-US" sz="1202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151765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2" dirty="0">
                  <a:latin typeface="Courier New" pitchFamily="49" charset="0"/>
                </a:rPr>
                <a:t>%</a:t>
              </a:r>
              <a:r>
                <a:rPr lang="en-US" sz="1202" dirty="0" err="1">
                  <a:latin typeface="Courier New" pitchFamily="49" charset="0"/>
                </a:rPr>
                <a:t>rdi</a:t>
              </a:r>
              <a:endParaRPr lang="en-US" sz="1202" dirty="0">
                <a:latin typeface="Courier New" pitchFamily="49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C6C2D-418E-48D4-83BC-C288F60F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4380A-8E70-4D42-A535-D2DB7561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4155016"/>
          </a:xfrm>
        </p:spPr>
        <p:txBody>
          <a:bodyPr/>
          <a:lstStyle/>
          <a:p>
            <a:pPr lvl="1"/>
            <a:r>
              <a:rPr lang="en-US" sz="2400" dirty="0"/>
              <a:t>Subset of x86-64 instruction set</a:t>
            </a:r>
          </a:p>
          <a:p>
            <a:pPr lvl="2"/>
            <a:r>
              <a:rPr lang="en-US" sz="2000" dirty="0"/>
              <a:t>includes only 8-byte integer operations</a:t>
            </a:r>
          </a:p>
          <a:p>
            <a:pPr lvl="2"/>
            <a:r>
              <a:rPr lang="en-US" sz="2000" dirty="0"/>
              <a:t>fewer addressing modes (second index register and scaling not supported)</a:t>
            </a:r>
          </a:p>
          <a:p>
            <a:pPr lvl="2"/>
            <a:r>
              <a:rPr lang="en-US" sz="2000" dirty="0"/>
              <a:t>No transfer of immediate data to memory</a:t>
            </a:r>
          </a:p>
          <a:p>
            <a:pPr lvl="2"/>
            <a:r>
              <a:rPr lang="en-US" sz="2000" dirty="0"/>
              <a:t>smaller set of operations</a:t>
            </a:r>
          </a:p>
          <a:p>
            <a:pPr lvl="2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91293-43D0-4ADD-AA09-49E18054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75AF2-A53C-412F-B7EE-9620967D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937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#1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668470" y="1936262"/>
            <a:ext cx="1989438" cy="22043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668470" y="5518255"/>
            <a:ext cx="3262678" cy="22043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pushq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endParaRPr lang="en-US" sz="1403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668470" y="4526318"/>
            <a:ext cx="1989438" cy="22043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>
                <a:latin typeface="Courier New" pitchFamily="49" charset="0"/>
              </a:rPr>
              <a:t>jXX </a:t>
            </a:r>
            <a:r>
              <a:rPr lang="en-US" sz="1403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3657908" y="4526318"/>
            <a:ext cx="636620" cy="22043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4294528" y="4521726"/>
            <a:ext cx="5092962" cy="22043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668470" y="5848900"/>
            <a:ext cx="3262678" cy="22043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popq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endParaRPr lang="en-US" sz="1403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668470" y="4856964"/>
            <a:ext cx="1989438" cy="22043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>
                <a:latin typeface="Courier New" pitchFamily="49" charset="0"/>
              </a:rPr>
              <a:t>call </a:t>
            </a:r>
            <a:r>
              <a:rPr lang="en-US" sz="1403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3657908" y="4856964"/>
            <a:ext cx="636620" cy="22043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4294528" y="4856964"/>
            <a:ext cx="5092962" cy="22043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 err="1"/>
              <a:t>Dest</a:t>
            </a:r>
            <a:endParaRPr lang="en-US" sz="1403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668470" y="2873092"/>
            <a:ext cx="3262678" cy="22043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cmovXX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r>
                <a:rPr lang="en-US" sz="1403" dirty="0">
                  <a:latin typeface="Courier New" pitchFamily="49" charset="0"/>
                </a:rPr>
                <a:t>, </a:t>
              </a:r>
              <a:r>
                <a:rPr lang="en-US" sz="1403" dirty="0" err="1"/>
                <a:t>rB</a:t>
              </a:r>
              <a:endParaRPr lang="en-US" sz="1403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 err="1"/>
                  <a:t>rB</a:t>
                </a:r>
                <a:endParaRPr lang="en-US" sz="1403" dirty="0"/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668470" y="3203737"/>
            <a:ext cx="1989438" cy="22043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irmovq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/>
              <a:t>V</a:t>
            </a:r>
            <a:r>
              <a:rPr lang="en-US" sz="1403" dirty="0">
                <a:latin typeface="Courier New" pitchFamily="49" charset="0"/>
              </a:rPr>
              <a:t>, </a:t>
            </a:r>
            <a:r>
              <a:rPr lang="en-US" sz="1403" dirty="0" err="1"/>
              <a:t>rB</a:t>
            </a:r>
            <a:endParaRPr lang="en-US" sz="1403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3657908" y="3203737"/>
            <a:ext cx="636620" cy="22043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4294528" y="3203737"/>
            <a:ext cx="636620" cy="22043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4931148" y="3203737"/>
            <a:ext cx="5092962" cy="22043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3" dirty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668470" y="3534382"/>
            <a:ext cx="1989438" cy="22043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rmmovq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 err="1"/>
              <a:t>rA</a:t>
            </a:r>
            <a:r>
              <a:rPr lang="en-US" sz="1403" dirty="0">
                <a:latin typeface="Courier New" pitchFamily="49" charset="0"/>
              </a:rPr>
              <a:t>, </a:t>
            </a:r>
            <a:r>
              <a:rPr lang="en-US" sz="1403" dirty="0"/>
              <a:t>D</a:t>
            </a:r>
            <a:r>
              <a:rPr lang="en-US" sz="1403" dirty="0">
                <a:latin typeface="Courier New" pitchFamily="49" charset="0"/>
              </a:rPr>
              <a:t>(</a:t>
            </a:r>
            <a:r>
              <a:rPr lang="en-US" sz="1403" dirty="0" err="1"/>
              <a:t>rB</a:t>
            </a:r>
            <a:r>
              <a:rPr lang="en-US" sz="1403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3657908" y="3534382"/>
            <a:ext cx="636620" cy="22043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4294528" y="3534382"/>
            <a:ext cx="636620" cy="22043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4931148" y="3534382"/>
            <a:ext cx="5092962" cy="22043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3" dirty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668470" y="3865027"/>
            <a:ext cx="1989438" cy="22043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mrmovq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/>
              <a:t>D</a:t>
            </a:r>
            <a:r>
              <a:rPr lang="en-US" sz="1403" dirty="0">
                <a:latin typeface="Courier New" pitchFamily="49" charset="0"/>
              </a:rPr>
              <a:t>(</a:t>
            </a:r>
            <a:r>
              <a:rPr lang="en-US" sz="1403" dirty="0" err="1"/>
              <a:t>rB</a:t>
            </a:r>
            <a:r>
              <a:rPr lang="en-US" sz="1403" dirty="0">
                <a:latin typeface="Courier New" pitchFamily="49" charset="0"/>
              </a:rPr>
              <a:t>), </a:t>
            </a:r>
            <a:r>
              <a:rPr lang="en-US" sz="1403" dirty="0" err="1"/>
              <a:t>rA</a:t>
            </a:r>
            <a:endParaRPr lang="en-US" sz="1403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3657908" y="3865027"/>
            <a:ext cx="636620" cy="22043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4294528" y="3865027"/>
            <a:ext cx="636620" cy="22043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4931148" y="3865027"/>
            <a:ext cx="5092962" cy="22043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3" dirty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668470" y="4195673"/>
            <a:ext cx="3262678" cy="22043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OPq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r>
                <a:rPr lang="en-US" sz="1403" dirty="0">
                  <a:latin typeface="Courier New" pitchFamily="49" charset="0"/>
                </a:rPr>
                <a:t>, </a:t>
              </a:r>
              <a:r>
                <a:rPr lang="en-US" sz="1403" dirty="0" err="1"/>
                <a:t>rB</a:t>
              </a:r>
              <a:endParaRPr lang="en-US" sz="1403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668470" y="5187609"/>
            <a:ext cx="2626058" cy="22043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668470" y="2537854"/>
            <a:ext cx="2626058" cy="22043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661838" y="2207208"/>
            <a:ext cx="2626058" cy="22043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3657908" y="1931670"/>
            <a:ext cx="6366202" cy="225022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9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B7A12-E1BC-4874-B3F1-B54C8096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D089C-6C22-4A4F-A045-CA7C5C7F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FC040-2B9E-46E6-A091-2A6FD706775E}"/>
              </a:ext>
            </a:extLst>
          </p:cNvPr>
          <p:cNvSpPr txBox="1"/>
          <p:nvPr/>
        </p:nvSpPr>
        <p:spPr>
          <a:xfrm>
            <a:off x="9988780" y="3754812"/>
            <a:ext cx="2026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The register order</a:t>
            </a:r>
            <a:br>
              <a:rPr lang="en-IN" b="1" dirty="0"/>
            </a:br>
            <a:r>
              <a:rPr lang="en-IN" b="1" dirty="0"/>
              <a:t>in encoding here is </a:t>
            </a:r>
            <a:br>
              <a:rPr lang="en-IN" b="1" dirty="0"/>
            </a:br>
            <a:r>
              <a:rPr lang="en-IN" b="1" dirty="0"/>
              <a:t>correct - Verified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FE6F07-270E-46B4-BC93-CE7008E184E5}"/>
              </a:ext>
            </a:extLst>
          </p:cNvPr>
          <p:cNvSpPr txBox="1"/>
          <p:nvPr/>
        </p:nvSpPr>
        <p:spPr>
          <a:xfrm>
            <a:off x="4931147" y="5813454"/>
            <a:ext cx="54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register order in encoding here is correct - Verified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4155016"/>
          </a:xfrm>
        </p:spPr>
        <p:txBody>
          <a:bodyPr/>
          <a:lstStyle/>
          <a:p>
            <a:r>
              <a:rPr lang="en-US" sz="2800" dirty="0"/>
              <a:t>Format</a:t>
            </a:r>
          </a:p>
          <a:p>
            <a:pPr lvl="1"/>
            <a:r>
              <a:rPr lang="en-US" sz="2400" dirty="0"/>
              <a:t>1</a:t>
            </a:r>
            <a:r>
              <a:rPr lang="en-US" sz="2400" dirty="0">
                <a:latin typeface="Arial Black"/>
              </a:rPr>
              <a:t>–</a:t>
            </a:r>
            <a:r>
              <a:rPr lang="en-US" sz="2400" dirty="0"/>
              <a:t>10 bytes of information read from memory</a:t>
            </a:r>
          </a:p>
          <a:p>
            <a:pPr lvl="2"/>
            <a:r>
              <a:rPr lang="en-US" sz="2000" dirty="0"/>
              <a:t>Can determine instruction length from first byte</a:t>
            </a:r>
          </a:p>
          <a:p>
            <a:pPr lvl="2"/>
            <a:r>
              <a:rPr lang="en-US" sz="2000" dirty="0"/>
              <a:t>Not as many instruction types, and simpler encoding than with x86-64</a:t>
            </a:r>
          </a:p>
          <a:p>
            <a:pPr lvl="1"/>
            <a:r>
              <a:rPr lang="en-US" sz="2400" dirty="0"/>
              <a:t>Each accesses and modifies some part(s) of the program state</a:t>
            </a:r>
          </a:p>
          <a:p>
            <a:pPr lvl="2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91293-43D0-4ADD-AA09-49E18054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75AF2-A53C-412F-B7EE-9620967D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#2</a:t>
            </a:r>
          </a:p>
        </p:txBody>
      </p:sp>
      <p:grpSp>
        <p:nvGrpSpPr>
          <p:cNvPr id="322564" name="Group 322563"/>
          <p:cNvGrpSpPr/>
          <p:nvPr/>
        </p:nvGrpSpPr>
        <p:grpSpPr>
          <a:xfrm>
            <a:off x="3834741" y="2037833"/>
            <a:ext cx="5729930" cy="224222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9</a:t>
              </a: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4980727" y="3305374"/>
            <a:ext cx="4583944" cy="219646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        V</a:t>
            </a:r>
          </a:p>
        </p:txBody>
      </p: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4980727" y="3634842"/>
            <a:ext cx="4583944" cy="219646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        D</a:t>
            </a:r>
          </a:p>
        </p:txBody>
      </p: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4980727" y="3964311"/>
            <a:ext cx="4583944" cy="219646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        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845692" y="3534489"/>
            <a:ext cx="2578468" cy="246466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805" tIns="45805" rIns="45805" bIns="45805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613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3" b="1">
              <a:latin typeface="Helvetica" pitchFamily="34" charset="0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2044138" y="2042409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2044138" y="5611656"/>
            <a:ext cx="2936589" cy="219646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pushq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endParaRPr lang="en-US" sz="1403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2044138" y="4623249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>
                <a:latin typeface="Courier New" pitchFamily="49" charset="0"/>
              </a:rPr>
              <a:t>jXX </a:t>
            </a:r>
            <a:r>
              <a:rPr lang="en-US" sz="1403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3834741" y="4623249"/>
            <a:ext cx="572993" cy="219646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4407734" y="4618673"/>
            <a:ext cx="4583944" cy="219646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</a:t>
            </a:r>
            <a:r>
              <a:rPr lang="en-US" sz="1403" dirty="0" err="1"/>
              <a:t>Dest</a:t>
            </a:r>
            <a:endParaRPr lang="en-US" sz="1403" dirty="0"/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2044138" y="5941124"/>
            <a:ext cx="2936589" cy="219646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popq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endParaRPr lang="en-US" sz="1403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2044138" y="4952718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>
                <a:latin typeface="Courier New" pitchFamily="49" charset="0"/>
              </a:rPr>
              <a:t>call </a:t>
            </a:r>
            <a:r>
              <a:rPr lang="en-US" sz="1403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3834741" y="4952718"/>
            <a:ext cx="572993" cy="219646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4407734" y="4952718"/>
            <a:ext cx="4583944" cy="219646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</a:t>
            </a:r>
            <a:r>
              <a:rPr lang="en-US" sz="1403" dirty="0" err="1"/>
              <a:t>Dest</a:t>
            </a:r>
            <a:endParaRPr lang="en-US" sz="1403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2044138" y="2975905"/>
            <a:ext cx="2936589" cy="219646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cmovXX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r>
                <a:rPr lang="en-US" sz="1403" dirty="0">
                  <a:latin typeface="Courier New" pitchFamily="49" charset="0"/>
                </a:rPr>
                <a:t>, </a:t>
              </a:r>
              <a:r>
                <a:rPr lang="en-US" sz="1403" dirty="0" err="1"/>
                <a:t>rB</a:t>
              </a:r>
              <a:endParaRPr lang="en-US" sz="1403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2044138" y="3305374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irmovq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/>
              <a:t>V</a:t>
            </a:r>
            <a:r>
              <a:rPr lang="en-US" sz="1403" dirty="0">
                <a:latin typeface="Courier New" pitchFamily="49" charset="0"/>
              </a:rPr>
              <a:t>, </a:t>
            </a:r>
            <a:r>
              <a:rPr lang="en-US" sz="1403" dirty="0" err="1"/>
              <a:t>rB</a:t>
            </a:r>
            <a:endParaRPr lang="en-US" sz="1403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3834741" y="3305374"/>
            <a:ext cx="572993" cy="219646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4407734" y="3305374"/>
            <a:ext cx="572993" cy="219646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2044138" y="3634842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rmmovq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 err="1"/>
              <a:t>rA</a:t>
            </a:r>
            <a:r>
              <a:rPr lang="en-US" sz="1403" dirty="0">
                <a:latin typeface="Courier New" pitchFamily="49" charset="0"/>
              </a:rPr>
              <a:t>, </a:t>
            </a:r>
            <a:r>
              <a:rPr lang="en-US" sz="1403" dirty="0"/>
              <a:t>D</a:t>
            </a:r>
            <a:r>
              <a:rPr lang="en-US" sz="1403" dirty="0">
                <a:latin typeface="Courier New" pitchFamily="49" charset="0"/>
              </a:rPr>
              <a:t>(</a:t>
            </a:r>
            <a:r>
              <a:rPr lang="en-US" sz="1403" dirty="0" err="1"/>
              <a:t>rB</a:t>
            </a:r>
            <a:r>
              <a:rPr lang="en-US" sz="1403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3834741" y="3634842"/>
            <a:ext cx="572993" cy="219646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4407734" y="3634842"/>
            <a:ext cx="572993" cy="219646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2044138" y="3964311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mrmovq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/>
              <a:t>D</a:t>
            </a:r>
            <a:r>
              <a:rPr lang="en-US" sz="1403" dirty="0">
                <a:latin typeface="Courier New" pitchFamily="49" charset="0"/>
              </a:rPr>
              <a:t>(</a:t>
            </a:r>
            <a:r>
              <a:rPr lang="en-US" sz="1403" dirty="0" err="1"/>
              <a:t>rB</a:t>
            </a:r>
            <a:r>
              <a:rPr lang="en-US" sz="1403" dirty="0">
                <a:latin typeface="Courier New" pitchFamily="49" charset="0"/>
              </a:rPr>
              <a:t>), </a:t>
            </a:r>
            <a:r>
              <a:rPr lang="en-US" sz="1403" dirty="0" err="1"/>
              <a:t>rA</a:t>
            </a:r>
            <a:endParaRPr lang="en-US" sz="1403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3834741" y="3964311"/>
            <a:ext cx="572993" cy="219646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4407734" y="3964311"/>
            <a:ext cx="572993" cy="219646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2044138" y="4293780"/>
            <a:ext cx="2936589" cy="219646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OPq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r>
                <a:rPr lang="en-US" sz="1403" dirty="0">
                  <a:latin typeface="Courier New" pitchFamily="49" charset="0"/>
                </a:rPr>
                <a:t>, </a:t>
              </a:r>
              <a:r>
                <a:rPr lang="en-US" sz="1403" dirty="0" err="1"/>
                <a:t>rB</a:t>
              </a:r>
              <a:endParaRPr lang="en-US" sz="1403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2044138" y="5282186"/>
            <a:ext cx="2363596" cy="219646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2044138" y="2641860"/>
            <a:ext cx="2363596" cy="219646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2038169" y="2312391"/>
            <a:ext cx="2363596" cy="219646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115" name="Line 223"/>
          <p:cNvSpPr>
            <a:spLocks noChangeShapeType="1"/>
          </p:cNvSpPr>
          <p:nvPr/>
        </p:nvSpPr>
        <p:spPr bwMode="auto">
          <a:xfrm flipV="1">
            <a:off x="5052351" y="3026240"/>
            <a:ext cx="2864965" cy="549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116" name="Rectangle 138"/>
          <p:cNvSpPr>
            <a:spLocks noChangeArrowheads="1"/>
          </p:cNvSpPr>
          <p:nvPr/>
        </p:nvSpPr>
        <p:spPr bwMode="auto">
          <a:xfrm>
            <a:off x="8203813" y="1873099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rrmovq</a:t>
            </a:r>
            <a:endParaRPr lang="en-US" sz="1403" dirty="0">
              <a:latin typeface="Courier New" pitchFamily="49" charset="0"/>
            </a:endParaRPr>
          </a:p>
        </p:txBody>
      </p:sp>
      <p:grpSp>
        <p:nvGrpSpPr>
          <p:cNvPr id="117" name="Group 179"/>
          <p:cNvGrpSpPr>
            <a:grpSpLocks/>
          </p:cNvGrpSpPr>
          <p:nvPr/>
        </p:nvGrpSpPr>
        <p:grpSpPr bwMode="auto">
          <a:xfrm>
            <a:off x="9063302" y="1873099"/>
            <a:ext cx="572993" cy="219646"/>
            <a:chOff x="4560" y="2160"/>
            <a:chExt cx="384" cy="192"/>
          </a:xfrm>
        </p:grpSpPr>
        <p:sp>
          <p:nvSpPr>
            <p:cNvPr id="118" name="Rectangle 140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23" name="Rectangle 141"/>
            <p:cNvSpPr>
              <a:spLocks noChangeArrowheads="1"/>
            </p:cNvSpPr>
            <p:nvPr/>
          </p:nvSpPr>
          <p:spPr bwMode="auto">
            <a:xfrm>
              <a:off x="4752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124" name="Rectangle 142"/>
            <p:cNvSpPr>
              <a:spLocks noChangeArrowheads="1"/>
            </p:cNvSpPr>
            <p:nvPr/>
          </p:nvSpPr>
          <p:spPr bwMode="auto">
            <a:xfrm>
              <a:off x="4560" y="21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125" name="Rectangle 143"/>
          <p:cNvSpPr>
            <a:spLocks noChangeArrowheads="1"/>
          </p:cNvSpPr>
          <p:nvPr/>
        </p:nvSpPr>
        <p:spPr bwMode="auto">
          <a:xfrm>
            <a:off x="8203813" y="2202568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cmovle</a:t>
            </a:r>
            <a:endParaRPr lang="en-US" sz="1403" dirty="0">
              <a:latin typeface="Courier New" pitchFamily="49" charset="0"/>
            </a:endParaRPr>
          </a:p>
        </p:txBody>
      </p:sp>
      <p:grpSp>
        <p:nvGrpSpPr>
          <p:cNvPr id="126" name="Group 178"/>
          <p:cNvGrpSpPr>
            <a:grpSpLocks/>
          </p:cNvGrpSpPr>
          <p:nvPr/>
        </p:nvGrpSpPr>
        <p:grpSpPr bwMode="auto">
          <a:xfrm>
            <a:off x="9063302" y="2202568"/>
            <a:ext cx="572993" cy="219646"/>
            <a:chOff x="4560" y="2448"/>
            <a:chExt cx="384" cy="192"/>
          </a:xfrm>
        </p:grpSpPr>
        <p:sp>
          <p:nvSpPr>
            <p:cNvPr id="127" name="Rectangle 145"/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28" name="Rectangle 146"/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1</a:t>
              </a:r>
            </a:p>
          </p:txBody>
        </p:sp>
        <p:sp>
          <p:nvSpPr>
            <p:cNvPr id="129" name="Rectangle 147"/>
            <p:cNvSpPr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130" name="Rectangle 148"/>
          <p:cNvSpPr>
            <a:spLocks noChangeArrowheads="1"/>
          </p:cNvSpPr>
          <p:nvPr/>
        </p:nvSpPr>
        <p:spPr bwMode="auto">
          <a:xfrm>
            <a:off x="8203813" y="2532037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cmovl</a:t>
            </a:r>
            <a:endParaRPr lang="en-US" sz="1403" dirty="0">
              <a:latin typeface="Courier New" pitchFamily="49" charset="0"/>
            </a:endParaRPr>
          </a:p>
        </p:txBody>
      </p:sp>
      <p:grpSp>
        <p:nvGrpSpPr>
          <p:cNvPr id="131" name="Group 177"/>
          <p:cNvGrpSpPr>
            <a:grpSpLocks/>
          </p:cNvGrpSpPr>
          <p:nvPr/>
        </p:nvGrpSpPr>
        <p:grpSpPr bwMode="auto">
          <a:xfrm>
            <a:off x="9063302" y="2532037"/>
            <a:ext cx="572993" cy="219646"/>
            <a:chOff x="4560" y="2736"/>
            <a:chExt cx="384" cy="192"/>
          </a:xfrm>
        </p:grpSpPr>
        <p:sp>
          <p:nvSpPr>
            <p:cNvPr id="132" name="Rectangle 150"/>
            <p:cNvSpPr>
              <a:spLocks noChangeArrowheads="1"/>
            </p:cNvSpPr>
            <p:nvPr/>
          </p:nvSpPr>
          <p:spPr bwMode="auto">
            <a:xfrm>
              <a:off x="4560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33" name="Rectangle 151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2</a:t>
              </a:r>
            </a:p>
          </p:txBody>
        </p:sp>
        <p:sp>
          <p:nvSpPr>
            <p:cNvPr id="134" name="Rectangle 152"/>
            <p:cNvSpPr>
              <a:spLocks noChangeArrowheads="1"/>
            </p:cNvSpPr>
            <p:nvPr/>
          </p:nvSpPr>
          <p:spPr bwMode="auto">
            <a:xfrm>
              <a:off x="4560" y="2736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135" name="Rectangle 153"/>
          <p:cNvSpPr>
            <a:spLocks noChangeArrowheads="1"/>
          </p:cNvSpPr>
          <p:nvPr/>
        </p:nvSpPr>
        <p:spPr bwMode="auto">
          <a:xfrm>
            <a:off x="8203813" y="2861506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cmove</a:t>
            </a:r>
            <a:endParaRPr lang="en-US" sz="1403" dirty="0">
              <a:latin typeface="Courier New" pitchFamily="49" charset="0"/>
            </a:endParaRPr>
          </a:p>
        </p:txBody>
      </p:sp>
      <p:grpSp>
        <p:nvGrpSpPr>
          <p:cNvPr id="136" name="Group 176"/>
          <p:cNvGrpSpPr>
            <a:grpSpLocks/>
          </p:cNvGrpSpPr>
          <p:nvPr/>
        </p:nvGrpSpPr>
        <p:grpSpPr bwMode="auto">
          <a:xfrm>
            <a:off x="9063302" y="2861506"/>
            <a:ext cx="572993" cy="219646"/>
            <a:chOff x="4560" y="3024"/>
            <a:chExt cx="384" cy="192"/>
          </a:xfrm>
        </p:grpSpPr>
        <p:sp>
          <p:nvSpPr>
            <p:cNvPr id="137" name="Rectangle 155"/>
            <p:cNvSpPr>
              <a:spLocks noChangeArrowheads="1"/>
            </p:cNvSpPr>
            <p:nvPr/>
          </p:nvSpPr>
          <p:spPr bwMode="auto">
            <a:xfrm>
              <a:off x="4560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38" name="Rectangle 156"/>
            <p:cNvSpPr>
              <a:spLocks noChangeArrowheads="1"/>
            </p:cNvSpPr>
            <p:nvPr/>
          </p:nvSpPr>
          <p:spPr bwMode="auto">
            <a:xfrm>
              <a:off x="4752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3</a:t>
              </a:r>
            </a:p>
          </p:txBody>
        </p:sp>
        <p:sp>
          <p:nvSpPr>
            <p:cNvPr id="139" name="Rectangle 157"/>
            <p:cNvSpPr>
              <a:spLocks noChangeArrowheads="1"/>
            </p:cNvSpPr>
            <p:nvPr/>
          </p:nvSpPr>
          <p:spPr bwMode="auto">
            <a:xfrm>
              <a:off x="4560" y="30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140" name="Rectangle 158"/>
          <p:cNvSpPr>
            <a:spLocks noChangeArrowheads="1"/>
          </p:cNvSpPr>
          <p:nvPr/>
        </p:nvSpPr>
        <p:spPr bwMode="auto">
          <a:xfrm>
            <a:off x="8203813" y="3190974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cmovne</a:t>
            </a:r>
            <a:endParaRPr lang="en-US" sz="1403" dirty="0">
              <a:latin typeface="Courier New" pitchFamily="49" charset="0"/>
            </a:endParaRPr>
          </a:p>
        </p:txBody>
      </p:sp>
      <p:grpSp>
        <p:nvGrpSpPr>
          <p:cNvPr id="141" name="Group 173"/>
          <p:cNvGrpSpPr>
            <a:grpSpLocks/>
          </p:cNvGrpSpPr>
          <p:nvPr/>
        </p:nvGrpSpPr>
        <p:grpSpPr bwMode="auto">
          <a:xfrm>
            <a:off x="9063302" y="3190974"/>
            <a:ext cx="572993" cy="219646"/>
            <a:chOff x="4560" y="3312"/>
            <a:chExt cx="384" cy="192"/>
          </a:xfrm>
        </p:grpSpPr>
        <p:sp>
          <p:nvSpPr>
            <p:cNvPr id="142" name="Rectangle 160"/>
            <p:cNvSpPr>
              <a:spLocks noChangeArrowheads="1"/>
            </p:cNvSpPr>
            <p:nvPr/>
          </p:nvSpPr>
          <p:spPr bwMode="auto">
            <a:xfrm>
              <a:off x="4560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43" name="Rectangle 161"/>
            <p:cNvSpPr>
              <a:spLocks noChangeArrowheads="1"/>
            </p:cNvSpPr>
            <p:nvPr/>
          </p:nvSpPr>
          <p:spPr bwMode="auto">
            <a:xfrm>
              <a:off x="4752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4</a:t>
              </a:r>
            </a:p>
          </p:txBody>
        </p:sp>
        <p:sp>
          <p:nvSpPr>
            <p:cNvPr id="144" name="Rectangle 162"/>
            <p:cNvSpPr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145" name="Rectangle 163"/>
          <p:cNvSpPr>
            <a:spLocks noChangeArrowheads="1"/>
          </p:cNvSpPr>
          <p:nvPr/>
        </p:nvSpPr>
        <p:spPr bwMode="auto">
          <a:xfrm>
            <a:off x="8203813" y="3520444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cmovge</a:t>
            </a:r>
            <a:endParaRPr lang="en-US" sz="1403" dirty="0">
              <a:latin typeface="Courier New" pitchFamily="49" charset="0"/>
            </a:endParaRPr>
          </a:p>
        </p:txBody>
      </p:sp>
      <p:grpSp>
        <p:nvGrpSpPr>
          <p:cNvPr id="146" name="Group 175"/>
          <p:cNvGrpSpPr>
            <a:grpSpLocks/>
          </p:cNvGrpSpPr>
          <p:nvPr/>
        </p:nvGrpSpPr>
        <p:grpSpPr bwMode="auto">
          <a:xfrm>
            <a:off x="9063302" y="3520444"/>
            <a:ext cx="572993" cy="219646"/>
            <a:chOff x="4560" y="3600"/>
            <a:chExt cx="384" cy="192"/>
          </a:xfrm>
        </p:grpSpPr>
        <p:sp>
          <p:nvSpPr>
            <p:cNvPr id="147" name="Rectangle 165"/>
            <p:cNvSpPr>
              <a:spLocks noChangeArrowheads="1"/>
            </p:cNvSpPr>
            <p:nvPr/>
          </p:nvSpPr>
          <p:spPr bwMode="auto">
            <a:xfrm>
              <a:off x="4560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48" name="Rectangle 166"/>
            <p:cNvSpPr>
              <a:spLocks noChangeArrowheads="1"/>
            </p:cNvSpPr>
            <p:nvPr/>
          </p:nvSpPr>
          <p:spPr bwMode="auto">
            <a:xfrm>
              <a:off x="4752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5</a:t>
              </a:r>
            </a:p>
          </p:txBody>
        </p:sp>
        <p:sp>
          <p:nvSpPr>
            <p:cNvPr id="149" name="Rectangle 167"/>
            <p:cNvSpPr>
              <a:spLocks noChangeArrowheads="1"/>
            </p:cNvSpPr>
            <p:nvPr/>
          </p:nvSpPr>
          <p:spPr bwMode="auto">
            <a:xfrm>
              <a:off x="4560" y="360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150" name="Rectangle 168"/>
          <p:cNvSpPr>
            <a:spLocks noChangeArrowheads="1"/>
          </p:cNvSpPr>
          <p:nvPr/>
        </p:nvSpPr>
        <p:spPr bwMode="auto">
          <a:xfrm>
            <a:off x="8203813" y="3849912"/>
            <a:ext cx="1790603" cy="21964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cmovg</a:t>
            </a:r>
            <a:endParaRPr lang="en-US" sz="1403" dirty="0">
              <a:latin typeface="Courier New" pitchFamily="49" charset="0"/>
            </a:endParaRPr>
          </a:p>
        </p:txBody>
      </p:sp>
      <p:grpSp>
        <p:nvGrpSpPr>
          <p:cNvPr id="151" name="Group 174"/>
          <p:cNvGrpSpPr>
            <a:grpSpLocks/>
          </p:cNvGrpSpPr>
          <p:nvPr/>
        </p:nvGrpSpPr>
        <p:grpSpPr bwMode="auto">
          <a:xfrm>
            <a:off x="9063302" y="3849912"/>
            <a:ext cx="572993" cy="219646"/>
            <a:chOff x="4560" y="3888"/>
            <a:chExt cx="384" cy="192"/>
          </a:xfrm>
        </p:grpSpPr>
        <p:sp>
          <p:nvSpPr>
            <p:cNvPr id="152" name="Rectangle 170"/>
            <p:cNvSpPr>
              <a:spLocks noChangeArrowheads="1"/>
            </p:cNvSpPr>
            <p:nvPr/>
          </p:nvSpPr>
          <p:spPr bwMode="auto">
            <a:xfrm>
              <a:off x="4560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53" name="Rectangle 171"/>
            <p:cNvSpPr>
              <a:spLocks noChangeArrowheads="1"/>
            </p:cNvSpPr>
            <p:nvPr/>
          </p:nvSpPr>
          <p:spPr bwMode="auto">
            <a:xfrm>
              <a:off x="4752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6</a:t>
              </a:r>
            </a:p>
          </p:txBody>
        </p:sp>
        <p:sp>
          <p:nvSpPr>
            <p:cNvPr id="154" name="Rectangle 172"/>
            <p:cNvSpPr>
              <a:spLocks noChangeArrowheads="1"/>
            </p:cNvSpPr>
            <p:nvPr/>
          </p:nvSpPr>
          <p:spPr bwMode="auto">
            <a:xfrm>
              <a:off x="4560" y="388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155" name="AutoShape 218"/>
          <p:cNvSpPr>
            <a:spLocks/>
          </p:cNvSpPr>
          <p:nvPr/>
        </p:nvSpPr>
        <p:spPr bwMode="auto">
          <a:xfrm>
            <a:off x="7911348" y="2036375"/>
            <a:ext cx="214872" cy="192336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6E9F8-8EFD-4FEA-9D70-1B295174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E3B747-968A-4720-8A18-6DE69042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10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#3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2214290" y="1810875"/>
            <a:ext cx="1816523" cy="23687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2214290" y="5660033"/>
            <a:ext cx="2979098" cy="236871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pushq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endParaRPr lang="en-US" sz="1403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2214290" y="4594112"/>
            <a:ext cx="1816523" cy="23687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>
                <a:latin typeface="Courier New" pitchFamily="49" charset="0"/>
              </a:rPr>
              <a:t>jXX </a:t>
            </a:r>
            <a:r>
              <a:rPr lang="en-US" sz="1403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4030813" y="4594112"/>
            <a:ext cx="581287" cy="236871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4612100" y="4589177"/>
            <a:ext cx="4650299" cy="236871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</a:t>
            </a:r>
            <a:r>
              <a:rPr lang="en-US" sz="1403" dirty="0" err="1"/>
              <a:t>Dest</a:t>
            </a:r>
            <a:endParaRPr lang="en-US" sz="1403" dirty="0"/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2214290" y="6015339"/>
            <a:ext cx="2979098" cy="236871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popq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endParaRPr lang="en-US" sz="1403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2214290" y="4949419"/>
            <a:ext cx="1816523" cy="23687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>
                <a:latin typeface="Courier New" pitchFamily="49" charset="0"/>
              </a:rPr>
              <a:t>call </a:t>
            </a:r>
            <a:r>
              <a:rPr lang="en-US" sz="1403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4030813" y="4949419"/>
            <a:ext cx="581287" cy="236871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4612100" y="4949419"/>
            <a:ext cx="4650299" cy="236871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</a:t>
            </a:r>
            <a:r>
              <a:rPr lang="en-US" sz="1403" dirty="0" err="1"/>
              <a:t>Dest</a:t>
            </a:r>
            <a:endParaRPr lang="en-US" sz="1403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2214290" y="2817578"/>
            <a:ext cx="2979098" cy="236871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cmovXX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r>
                <a:rPr lang="en-US" sz="1403" dirty="0">
                  <a:latin typeface="Courier New" pitchFamily="49" charset="0"/>
                </a:rPr>
                <a:t>, </a:t>
              </a:r>
              <a:r>
                <a:rPr lang="en-US" sz="1403" dirty="0" err="1"/>
                <a:t>rB</a:t>
              </a:r>
              <a:endParaRPr lang="en-US" sz="1403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2214290" y="3172885"/>
            <a:ext cx="1816523" cy="23687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irmovq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/>
              <a:t>V</a:t>
            </a:r>
            <a:r>
              <a:rPr lang="en-US" sz="1403" dirty="0">
                <a:latin typeface="Courier New" pitchFamily="49" charset="0"/>
              </a:rPr>
              <a:t>, </a:t>
            </a:r>
            <a:r>
              <a:rPr lang="en-US" sz="1403" dirty="0" err="1"/>
              <a:t>rB</a:t>
            </a:r>
            <a:endParaRPr lang="en-US" sz="1403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4030813" y="3172885"/>
            <a:ext cx="581287" cy="236871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4612100" y="3172885"/>
            <a:ext cx="581287" cy="236871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5193388" y="3172885"/>
            <a:ext cx="4650299" cy="236871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      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2214290" y="3528191"/>
            <a:ext cx="1816523" cy="23687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rmmovq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 err="1"/>
              <a:t>rA</a:t>
            </a:r>
            <a:r>
              <a:rPr lang="en-US" sz="1403" dirty="0">
                <a:latin typeface="Courier New" pitchFamily="49" charset="0"/>
              </a:rPr>
              <a:t>, </a:t>
            </a:r>
            <a:r>
              <a:rPr lang="en-US" sz="1403" dirty="0"/>
              <a:t>D</a:t>
            </a:r>
            <a:r>
              <a:rPr lang="en-US" sz="1403" dirty="0">
                <a:latin typeface="Courier New" pitchFamily="49" charset="0"/>
              </a:rPr>
              <a:t>(</a:t>
            </a:r>
            <a:r>
              <a:rPr lang="en-US" sz="1403" dirty="0" err="1"/>
              <a:t>rB</a:t>
            </a:r>
            <a:r>
              <a:rPr lang="en-US" sz="1403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4030813" y="3528191"/>
            <a:ext cx="581287" cy="236871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4612100" y="3528191"/>
            <a:ext cx="581287" cy="236871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5193388" y="3528191"/>
            <a:ext cx="4650299" cy="236871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      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2214290" y="3883498"/>
            <a:ext cx="1816523" cy="23687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mrmovq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/>
              <a:t>D</a:t>
            </a:r>
            <a:r>
              <a:rPr lang="en-US" sz="1403" dirty="0">
                <a:latin typeface="Courier New" pitchFamily="49" charset="0"/>
              </a:rPr>
              <a:t>(</a:t>
            </a:r>
            <a:r>
              <a:rPr lang="en-US" sz="1403" dirty="0" err="1"/>
              <a:t>rB</a:t>
            </a:r>
            <a:r>
              <a:rPr lang="en-US" sz="1403" dirty="0">
                <a:latin typeface="Courier New" pitchFamily="49" charset="0"/>
              </a:rPr>
              <a:t>), </a:t>
            </a:r>
            <a:r>
              <a:rPr lang="en-US" sz="1403" dirty="0" err="1"/>
              <a:t>rA</a:t>
            </a:r>
            <a:endParaRPr lang="en-US" sz="1403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4030813" y="3883498"/>
            <a:ext cx="581287" cy="236871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4612100" y="3883498"/>
            <a:ext cx="581287" cy="236871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5193388" y="3883498"/>
            <a:ext cx="4650299" cy="236871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      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2214290" y="4238805"/>
            <a:ext cx="2979098" cy="236871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OPq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r>
                <a:rPr lang="en-US" sz="1403" dirty="0">
                  <a:latin typeface="Courier New" pitchFamily="49" charset="0"/>
                </a:rPr>
                <a:t>, </a:t>
              </a:r>
              <a:r>
                <a:rPr lang="en-US" sz="1403" dirty="0" err="1"/>
                <a:t>rB</a:t>
              </a:r>
              <a:endParaRPr lang="en-US" sz="1403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2214290" y="5304725"/>
            <a:ext cx="2397810" cy="236871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2214290" y="2457336"/>
            <a:ext cx="2397810" cy="236871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2208235" y="2102029"/>
            <a:ext cx="2397810" cy="236871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4030813" y="1805940"/>
            <a:ext cx="5812874" cy="241806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72486" y="3700910"/>
            <a:ext cx="2034505" cy="1302791"/>
            <a:chOff x="8756650" y="3956050"/>
            <a:chExt cx="2133600" cy="1676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9815351" y="4585141"/>
              <a:ext cx="92397" cy="342017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805" tIns="45805" rIns="45805" bIns="45805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3" b="1">
                <a:latin typeface="Helvetica" pitchFamily="34" charset="0"/>
              </a:endParaRPr>
            </a:p>
          </p:txBody>
        </p:sp>
        <p:grpSp>
          <p:nvGrpSpPr>
            <p:cNvPr id="115" name="Group 220"/>
            <p:cNvGrpSpPr>
              <a:grpSpLocks/>
            </p:cNvGrpSpPr>
            <p:nvPr/>
          </p:nvGrpSpPr>
          <p:grpSpPr bwMode="auto">
            <a:xfrm>
              <a:off x="8756650" y="3956050"/>
              <a:ext cx="2133600" cy="1676400"/>
              <a:chOff x="4368" y="864"/>
              <a:chExt cx="1344" cy="1056"/>
            </a:xfrm>
          </p:grpSpPr>
          <p:sp>
            <p:nvSpPr>
              <p:cNvPr id="116" name="Rectangle 11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3" dirty="0" err="1">
                    <a:latin typeface="Courier New" pitchFamily="49" charset="0"/>
                  </a:rPr>
                  <a:t>addq</a:t>
                </a:r>
                <a:endParaRPr lang="en-US" sz="1403" dirty="0">
                  <a:latin typeface="Courier New" pitchFamily="49" charset="0"/>
                </a:endParaRPr>
              </a:p>
            </p:txBody>
          </p:sp>
          <p:grpSp>
            <p:nvGrpSpPr>
              <p:cNvPr id="117" name="Group 183"/>
              <p:cNvGrpSpPr>
                <a:grpSpLocks/>
              </p:cNvGrpSpPr>
              <p:nvPr/>
            </p:nvGrpSpPr>
            <p:grpSpPr bwMode="auto">
              <a:xfrm>
                <a:off x="4944" y="864"/>
                <a:ext cx="384" cy="192"/>
                <a:chOff x="4560" y="864"/>
                <a:chExt cx="384" cy="192"/>
              </a:xfrm>
            </p:grpSpPr>
            <p:sp>
              <p:nvSpPr>
                <p:cNvPr id="1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3" dirty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752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3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3">
                    <a:latin typeface="Courier New" pitchFamily="49" charset="0"/>
                  </a:endParaRPr>
                </a:p>
              </p:txBody>
            </p:sp>
          </p:grpSp>
          <p:sp>
            <p:nvSpPr>
              <p:cNvPr id="118" name="Rectangle 123"/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3" dirty="0" err="1">
                    <a:latin typeface="Courier New" pitchFamily="49" charset="0"/>
                  </a:rPr>
                  <a:t>subq</a:t>
                </a:r>
                <a:endParaRPr lang="en-US" sz="1403" dirty="0">
                  <a:latin typeface="Courier New" pitchFamily="49" charset="0"/>
                </a:endParaRPr>
              </a:p>
            </p:txBody>
          </p:sp>
          <p:grpSp>
            <p:nvGrpSpPr>
              <p:cNvPr id="123" name="Group 182"/>
              <p:cNvGrpSpPr>
                <a:grpSpLocks/>
              </p:cNvGrpSpPr>
              <p:nvPr/>
            </p:nvGrpSpPr>
            <p:grpSpPr bwMode="auto">
              <a:xfrm>
                <a:off x="4944" y="1152"/>
                <a:ext cx="384" cy="192"/>
                <a:chOff x="4560" y="1152"/>
                <a:chExt cx="384" cy="192"/>
              </a:xfrm>
            </p:grpSpPr>
            <p:sp>
              <p:nvSpPr>
                <p:cNvPr id="135" name="Rectangle 125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3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6" name="Rectangle 126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3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3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3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28"/>
              <p:cNvSpPr>
                <a:spLocks noChangeArrowheads="1"/>
              </p:cNvSpPr>
              <p:nvPr/>
            </p:nvSpPr>
            <p:spPr bwMode="auto">
              <a:xfrm>
                <a:off x="4512" y="144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3" dirty="0" err="1">
                    <a:latin typeface="Courier New" pitchFamily="49" charset="0"/>
                  </a:rPr>
                  <a:t>andq</a:t>
                </a:r>
                <a:endParaRPr lang="en-US" sz="1403" dirty="0">
                  <a:latin typeface="Courier New" pitchFamily="49" charset="0"/>
                </a:endParaRPr>
              </a:p>
            </p:txBody>
          </p:sp>
          <p:grpSp>
            <p:nvGrpSpPr>
              <p:cNvPr id="125" name="Group 181"/>
              <p:cNvGrpSpPr>
                <a:grpSpLocks/>
              </p:cNvGrpSpPr>
              <p:nvPr/>
            </p:nvGrpSpPr>
            <p:grpSpPr bwMode="auto">
              <a:xfrm>
                <a:off x="4944" y="1440"/>
                <a:ext cx="384" cy="192"/>
                <a:chOff x="4560" y="1440"/>
                <a:chExt cx="384" cy="192"/>
              </a:xfrm>
            </p:grpSpPr>
            <p:sp>
              <p:nvSpPr>
                <p:cNvPr id="13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3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752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3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3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3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33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3" dirty="0" err="1">
                    <a:latin typeface="Courier New" pitchFamily="49" charset="0"/>
                  </a:rPr>
                  <a:t>xorq</a:t>
                </a:r>
                <a:endParaRPr lang="en-US" sz="1403" dirty="0">
                  <a:latin typeface="Courier New" pitchFamily="49" charset="0"/>
                </a:endParaRPr>
              </a:p>
            </p:txBody>
          </p:sp>
          <p:grpSp>
            <p:nvGrpSpPr>
              <p:cNvPr id="127" name="Group 180"/>
              <p:cNvGrpSpPr>
                <a:grpSpLocks/>
              </p:cNvGrpSpPr>
              <p:nvPr/>
            </p:nvGrpSpPr>
            <p:grpSpPr bwMode="auto">
              <a:xfrm>
                <a:off x="4944" y="1728"/>
                <a:ext cx="384" cy="192"/>
                <a:chOff x="4560" y="1728"/>
                <a:chExt cx="384" cy="192"/>
              </a:xfrm>
            </p:grpSpPr>
            <p:sp>
              <p:nvSpPr>
                <p:cNvPr id="129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3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0" name="Rectangle 136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3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31" name="Rectangle 137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3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AutoShape 217"/>
              <p:cNvSpPr>
                <a:spLocks/>
              </p:cNvSpPr>
              <p:nvPr/>
            </p:nvSpPr>
            <p:spPr bwMode="auto">
              <a:xfrm>
                <a:off x="4368" y="1232"/>
                <a:ext cx="163" cy="271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wrap="none" lIns="45805" rIns="45805" anchor="ctr">
                <a:spAutoFit/>
              </a:bodyPr>
              <a:lstStyle/>
              <a:p>
                <a:endParaRPr lang="en-US" sz="1803"/>
              </a:p>
            </p:txBody>
          </p:sp>
        </p:grpSp>
      </p:grpSp>
      <p:cxnSp>
        <p:nvCxnSpPr>
          <p:cNvPr id="12" name="Straight Connector 11"/>
          <p:cNvCxnSpPr>
            <a:cxnSpLocks/>
            <a:stCxn id="128" idx="1"/>
            <a:endCxn id="322659" idx="3"/>
          </p:cNvCxnSpPr>
          <p:nvPr/>
        </p:nvCxnSpPr>
        <p:spPr bwMode="auto">
          <a:xfrm flipH="1">
            <a:off x="5193388" y="4322080"/>
            <a:ext cx="2979098" cy="35161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1CD733-4417-43C1-A895-1CE2B656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61D2232-2180-4067-B24B-C94EB6F4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482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#4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2240697" y="1854634"/>
            <a:ext cx="1584066" cy="23148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2240697" y="5616338"/>
            <a:ext cx="2597869" cy="231489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pushq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endParaRPr lang="en-US" sz="1403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2240697" y="4574635"/>
            <a:ext cx="1584066" cy="23148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>
                <a:latin typeface="Courier New" pitchFamily="49" charset="0"/>
              </a:rPr>
              <a:t>jXX </a:t>
            </a:r>
            <a:r>
              <a:rPr lang="en-US" sz="1403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3824764" y="4574635"/>
            <a:ext cx="506901" cy="231489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4331665" y="4569812"/>
            <a:ext cx="4055210" cy="231489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</a:t>
            </a:r>
            <a:r>
              <a:rPr lang="en-US" sz="1403" dirty="0" err="1"/>
              <a:t>Dest</a:t>
            </a:r>
            <a:endParaRPr lang="en-US" sz="1403" dirty="0"/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2240697" y="5963572"/>
            <a:ext cx="2597869" cy="231489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popq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endParaRPr lang="en-US" sz="1403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2240697" y="4921869"/>
            <a:ext cx="1584066" cy="23148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>
                <a:latin typeface="Courier New" pitchFamily="49" charset="0"/>
              </a:rPr>
              <a:t>call </a:t>
            </a:r>
            <a:r>
              <a:rPr lang="en-US" sz="1403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3824764" y="4921869"/>
            <a:ext cx="506901" cy="231489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4331665" y="4921869"/>
            <a:ext cx="4055210" cy="231489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</a:t>
            </a:r>
            <a:r>
              <a:rPr lang="en-US" sz="1403" dirty="0" err="1"/>
              <a:t>Dest</a:t>
            </a:r>
            <a:endParaRPr lang="en-US" sz="1403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2240697" y="2838465"/>
            <a:ext cx="2597869" cy="231489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cmovXX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r>
                <a:rPr lang="en-US" sz="1403" dirty="0">
                  <a:latin typeface="Courier New" pitchFamily="49" charset="0"/>
                </a:rPr>
                <a:t>, </a:t>
              </a:r>
              <a:r>
                <a:rPr lang="en-US" sz="1403" dirty="0" err="1"/>
                <a:t>rB</a:t>
              </a:r>
              <a:endParaRPr lang="en-US" sz="1403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2240697" y="3185698"/>
            <a:ext cx="1584066" cy="23148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irmovq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/>
              <a:t>V</a:t>
            </a:r>
            <a:r>
              <a:rPr lang="en-US" sz="1403" dirty="0">
                <a:latin typeface="Courier New" pitchFamily="49" charset="0"/>
              </a:rPr>
              <a:t>, </a:t>
            </a:r>
            <a:r>
              <a:rPr lang="en-US" sz="1403" dirty="0" err="1"/>
              <a:t>rB</a:t>
            </a:r>
            <a:endParaRPr lang="en-US" sz="1403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3824764" y="3185698"/>
            <a:ext cx="506901" cy="231489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4331665" y="3185698"/>
            <a:ext cx="506901" cy="231489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4838566" y="3185698"/>
            <a:ext cx="4055210" cy="231489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2240697" y="3532932"/>
            <a:ext cx="1584066" cy="23148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rmmovq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 err="1"/>
              <a:t>rA</a:t>
            </a:r>
            <a:r>
              <a:rPr lang="en-US" sz="1403" dirty="0">
                <a:latin typeface="Courier New" pitchFamily="49" charset="0"/>
              </a:rPr>
              <a:t>, </a:t>
            </a:r>
            <a:r>
              <a:rPr lang="en-US" sz="1403" dirty="0"/>
              <a:t>D</a:t>
            </a:r>
            <a:r>
              <a:rPr lang="en-US" sz="1403" dirty="0">
                <a:latin typeface="Courier New" pitchFamily="49" charset="0"/>
              </a:rPr>
              <a:t>(</a:t>
            </a:r>
            <a:r>
              <a:rPr lang="en-US" sz="1403" dirty="0" err="1"/>
              <a:t>rB</a:t>
            </a:r>
            <a:r>
              <a:rPr lang="en-US" sz="1403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3824764" y="3532932"/>
            <a:ext cx="506901" cy="231489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4331665" y="3532932"/>
            <a:ext cx="506901" cy="231489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4838566" y="3532932"/>
            <a:ext cx="4055210" cy="231489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2240697" y="3880166"/>
            <a:ext cx="1584066" cy="23148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3" dirty="0" err="1">
                <a:latin typeface="Courier New" pitchFamily="49" charset="0"/>
              </a:rPr>
              <a:t>mrmovq</a:t>
            </a:r>
            <a:r>
              <a:rPr lang="en-US" sz="1403" dirty="0">
                <a:latin typeface="Courier New" pitchFamily="49" charset="0"/>
              </a:rPr>
              <a:t> </a:t>
            </a:r>
            <a:r>
              <a:rPr lang="en-US" sz="1403" dirty="0"/>
              <a:t>D</a:t>
            </a:r>
            <a:r>
              <a:rPr lang="en-US" sz="1403" dirty="0">
                <a:latin typeface="Courier New" pitchFamily="49" charset="0"/>
              </a:rPr>
              <a:t>(</a:t>
            </a:r>
            <a:r>
              <a:rPr lang="en-US" sz="1403" dirty="0" err="1"/>
              <a:t>rB</a:t>
            </a:r>
            <a:r>
              <a:rPr lang="en-US" sz="1403" dirty="0">
                <a:latin typeface="Courier New" pitchFamily="49" charset="0"/>
              </a:rPr>
              <a:t>), </a:t>
            </a:r>
            <a:r>
              <a:rPr lang="en-US" sz="1403" dirty="0" err="1"/>
              <a:t>rA</a:t>
            </a:r>
            <a:endParaRPr lang="en-US" sz="1403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3824764" y="3880166"/>
            <a:ext cx="506901" cy="231489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4331665" y="3880166"/>
            <a:ext cx="506901" cy="231489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3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3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4838566" y="3880166"/>
            <a:ext cx="4055210" cy="231489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3" dirty="0"/>
              <a:t>                                                 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2240697" y="4227401"/>
            <a:ext cx="2597869" cy="231489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 err="1">
                  <a:latin typeface="Courier New" pitchFamily="49" charset="0"/>
                </a:rPr>
                <a:t>OPq</a:t>
              </a:r>
              <a:r>
                <a:rPr lang="en-US" sz="1403" dirty="0">
                  <a:latin typeface="Courier New" pitchFamily="49" charset="0"/>
                </a:rPr>
                <a:t> </a:t>
              </a:r>
              <a:r>
                <a:rPr lang="en-US" sz="1403" dirty="0" err="1"/>
                <a:t>rA</a:t>
              </a:r>
              <a:r>
                <a:rPr lang="en-US" sz="1403" dirty="0">
                  <a:latin typeface="Courier New" pitchFamily="49" charset="0"/>
                </a:rPr>
                <a:t>, </a:t>
              </a:r>
              <a:r>
                <a:rPr lang="en-US" sz="1403" dirty="0" err="1"/>
                <a:t>rB</a:t>
              </a:r>
              <a:endParaRPr lang="en-US" sz="1403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2240697" y="5269103"/>
            <a:ext cx="2090967" cy="231489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2240697" y="2486408"/>
            <a:ext cx="2090967" cy="231489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2235417" y="2139173"/>
            <a:ext cx="2090967" cy="231489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3824764" y="1849811"/>
            <a:ext cx="5069013" cy="236312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 dirty="0">
                  <a:latin typeface="Courier New" pitchFamily="49" charset="0"/>
                </a:rPr>
                <a:t>9</a:t>
              </a:r>
            </a:p>
          </p:txBody>
        </p:sp>
      </p:grpSp>
      <p:sp>
        <p:nvSpPr>
          <p:cNvPr id="158" name="Line 223"/>
          <p:cNvSpPr>
            <a:spLocks noChangeShapeType="1"/>
          </p:cNvSpPr>
          <p:nvPr/>
        </p:nvSpPr>
        <p:spPr bwMode="auto">
          <a:xfrm flipV="1">
            <a:off x="6992896" y="3065131"/>
            <a:ext cx="633627" cy="144680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21B40-5C47-44DF-A3AD-DA631B95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B0A83-0B9B-44DE-83A1-FD7228C0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  <p:sp>
        <p:nvSpPr>
          <p:cNvPr id="116" name="Rectangle 115"/>
          <p:cNvSpPr/>
          <p:nvPr/>
        </p:nvSpPr>
        <p:spPr bwMode="auto">
          <a:xfrm>
            <a:off x="8285097" y="2877381"/>
            <a:ext cx="76831" cy="25975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none" lIns="45805" tIns="45805" rIns="45805" bIns="45805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613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3" b="1">
              <a:latin typeface="Helvetica" pitchFamily="34" charset="0"/>
            </a:endParaRPr>
          </a:p>
        </p:txBody>
      </p:sp>
      <p:grpSp>
        <p:nvGrpSpPr>
          <p:cNvPr id="117" name="Group 219"/>
          <p:cNvGrpSpPr>
            <a:grpSpLocks/>
          </p:cNvGrpSpPr>
          <p:nvPr/>
        </p:nvGrpSpPr>
        <p:grpSpPr bwMode="auto">
          <a:xfrm>
            <a:off x="7689886" y="1849811"/>
            <a:ext cx="1774154" cy="2314895"/>
            <a:chOff x="3984" y="2160"/>
            <a:chExt cx="1344" cy="1920"/>
          </a:xfrm>
        </p:grpSpPr>
        <p:sp>
          <p:nvSpPr>
            <p:cNvPr id="118" name="Rectangle 138"/>
            <p:cNvSpPr>
              <a:spLocks noChangeArrowheads="1"/>
            </p:cNvSpPr>
            <p:nvPr/>
          </p:nvSpPr>
          <p:spPr bwMode="auto">
            <a:xfrm>
              <a:off x="4128" y="21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jmp</a:t>
              </a:r>
            </a:p>
          </p:txBody>
        </p:sp>
        <p:grpSp>
          <p:nvGrpSpPr>
            <p:cNvPr id="123" name="Group 179"/>
            <p:cNvGrpSpPr>
              <a:grpSpLocks/>
            </p:cNvGrpSpPr>
            <p:nvPr/>
          </p:nvGrpSpPr>
          <p:grpSpPr bwMode="auto">
            <a:xfrm>
              <a:off x="4560" y="2160"/>
              <a:ext cx="384" cy="192"/>
              <a:chOff x="4560" y="2160"/>
              <a:chExt cx="384" cy="192"/>
            </a:xfrm>
          </p:grpSpPr>
          <p:sp>
            <p:nvSpPr>
              <p:cNvPr id="155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56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157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sp>
          <p:nvSpPr>
            <p:cNvPr id="124" name="Rectangle 143"/>
            <p:cNvSpPr>
              <a:spLocks noChangeArrowheads="1"/>
            </p:cNvSpPr>
            <p:nvPr/>
          </p:nvSpPr>
          <p:spPr bwMode="auto">
            <a:xfrm>
              <a:off x="4128" y="24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jle</a:t>
              </a:r>
            </a:p>
          </p:txBody>
        </p:sp>
        <p:grpSp>
          <p:nvGrpSpPr>
            <p:cNvPr id="125" name="Group 178"/>
            <p:cNvGrpSpPr>
              <a:grpSpLocks/>
            </p:cNvGrpSpPr>
            <p:nvPr/>
          </p:nvGrpSpPr>
          <p:grpSpPr bwMode="auto">
            <a:xfrm>
              <a:off x="4560" y="2448"/>
              <a:ext cx="384" cy="192"/>
              <a:chOff x="4560" y="2448"/>
              <a:chExt cx="384" cy="192"/>
            </a:xfrm>
          </p:grpSpPr>
          <p:sp>
            <p:nvSpPr>
              <p:cNvPr id="152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53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154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sp>
          <p:nvSpPr>
            <p:cNvPr id="126" name="Rectangle 148"/>
            <p:cNvSpPr>
              <a:spLocks noChangeArrowheads="1"/>
            </p:cNvSpPr>
            <p:nvPr/>
          </p:nvSpPr>
          <p:spPr bwMode="auto">
            <a:xfrm>
              <a:off x="4128" y="27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jl</a:t>
              </a:r>
            </a:p>
          </p:txBody>
        </p:sp>
        <p:grpSp>
          <p:nvGrpSpPr>
            <p:cNvPr id="127" name="Group 177"/>
            <p:cNvGrpSpPr>
              <a:grpSpLocks/>
            </p:cNvGrpSpPr>
            <p:nvPr/>
          </p:nvGrpSpPr>
          <p:grpSpPr bwMode="auto">
            <a:xfrm>
              <a:off x="4560" y="2736"/>
              <a:ext cx="384" cy="192"/>
              <a:chOff x="4560" y="2736"/>
              <a:chExt cx="384" cy="192"/>
            </a:xfrm>
          </p:grpSpPr>
          <p:sp>
            <p:nvSpPr>
              <p:cNvPr id="149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50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51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sp>
          <p:nvSpPr>
            <p:cNvPr id="128" name="Rectangle 153"/>
            <p:cNvSpPr>
              <a:spLocks noChangeArrowheads="1"/>
            </p:cNvSpPr>
            <p:nvPr/>
          </p:nvSpPr>
          <p:spPr bwMode="auto">
            <a:xfrm>
              <a:off x="4128" y="302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je</a:t>
              </a:r>
            </a:p>
          </p:txBody>
        </p:sp>
        <p:grpSp>
          <p:nvGrpSpPr>
            <p:cNvPr id="129" name="Group 176"/>
            <p:cNvGrpSpPr>
              <a:grpSpLocks/>
            </p:cNvGrpSpPr>
            <p:nvPr/>
          </p:nvGrpSpPr>
          <p:grpSpPr bwMode="auto">
            <a:xfrm>
              <a:off x="4560" y="3024"/>
              <a:ext cx="384" cy="192"/>
              <a:chOff x="4560" y="3024"/>
              <a:chExt cx="384" cy="192"/>
            </a:xfrm>
          </p:grpSpPr>
          <p:sp>
            <p:nvSpPr>
              <p:cNvPr id="146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47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48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sp>
          <p:nvSpPr>
            <p:cNvPr id="130" name="Rectangle 158"/>
            <p:cNvSpPr>
              <a:spLocks noChangeArrowheads="1"/>
            </p:cNvSpPr>
            <p:nvPr/>
          </p:nvSpPr>
          <p:spPr bwMode="auto">
            <a:xfrm>
              <a:off x="4128" y="331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jne</a:t>
              </a:r>
            </a:p>
          </p:txBody>
        </p:sp>
        <p:grpSp>
          <p:nvGrpSpPr>
            <p:cNvPr id="131" name="Group 173"/>
            <p:cNvGrpSpPr>
              <a:grpSpLocks/>
            </p:cNvGrpSpPr>
            <p:nvPr/>
          </p:nvGrpSpPr>
          <p:grpSpPr bwMode="auto">
            <a:xfrm>
              <a:off x="4560" y="3312"/>
              <a:ext cx="384" cy="192"/>
              <a:chOff x="4560" y="3312"/>
              <a:chExt cx="384" cy="192"/>
            </a:xfrm>
          </p:grpSpPr>
          <p:sp>
            <p:nvSpPr>
              <p:cNvPr id="143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44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145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sp>
          <p:nvSpPr>
            <p:cNvPr id="132" name="Rectangle 163"/>
            <p:cNvSpPr>
              <a:spLocks noChangeArrowheads="1"/>
            </p:cNvSpPr>
            <p:nvPr/>
          </p:nvSpPr>
          <p:spPr bwMode="auto">
            <a:xfrm>
              <a:off x="4128" y="360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jge</a:t>
              </a:r>
            </a:p>
          </p:txBody>
        </p:sp>
        <p:grpSp>
          <p:nvGrpSpPr>
            <p:cNvPr id="133" name="Group 175"/>
            <p:cNvGrpSpPr>
              <a:grpSpLocks/>
            </p:cNvGrpSpPr>
            <p:nvPr/>
          </p:nvGrpSpPr>
          <p:grpSpPr bwMode="auto">
            <a:xfrm>
              <a:off x="4560" y="3600"/>
              <a:ext cx="384" cy="192"/>
              <a:chOff x="4560" y="3600"/>
              <a:chExt cx="384" cy="192"/>
            </a:xfrm>
          </p:grpSpPr>
          <p:sp>
            <p:nvSpPr>
              <p:cNvPr id="140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41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42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sp>
          <p:nvSpPr>
            <p:cNvPr id="134" name="Rectangle 168"/>
            <p:cNvSpPr>
              <a:spLocks noChangeArrowheads="1"/>
            </p:cNvSpPr>
            <p:nvPr/>
          </p:nvSpPr>
          <p:spPr bwMode="auto">
            <a:xfrm>
              <a:off x="4128" y="388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3">
                  <a:latin typeface="Courier New" pitchFamily="49" charset="0"/>
                </a:rPr>
                <a:t>jg</a:t>
              </a:r>
            </a:p>
          </p:txBody>
        </p:sp>
        <p:grpSp>
          <p:nvGrpSpPr>
            <p:cNvPr id="135" name="Group 174"/>
            <p:cNvGrpSpPr>
              <a:grpSpLocks/>
            </p:cNvGrpSpPr>
            <p:nvPr/>
          </p:nvGrpSpPr>
          <p:grpSpPr bwMode="auto">
            <a:xfrm>
              <a:off x="4560" y="3888"/>
              <a:ext cx="384" cy="192"/>
              <a:chOff x="4560" y="3888"/>
              <a:chExt cx="384" cy="192"/>
            </a:xfrm>
          </p:grpSpPr>
          <p:sp>
            <p:nvSpPr>
              <p:cNvPr id="137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38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3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39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3">
                  <a:latin typeface="Courier New" pitchFamily="49" charset="0"/>
                </a:endParaRPr>
              </a:p>
            </p:txBody>
          </p:sp>
        </p:grpSp>
        <p:sp>
          <p:nvSpPr>
            <p:cNvPr id="136" name="AutoShape 218"/>
            <p:cNvSpPr>
              <a:spLocks/>
            </p:cNvSpPr>
            <p:nvPr/>
          </p:nvSpPr>
          <p:spPr bwMode="auto">
            <a:xfrm>
              <a:off x="3984" y="2286"/>
              <a:ext cx="140" cy="168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square" lIns="45805" rIns="45805" anchor="ctr">
              <a:spAutoFit/>
            </a:bodyPr>
            <a:lstStyle/>
            <a:p>
              <a:endParaRPr lang="en-US" sz="1803"/>
            </a:p>
          </p:txBody>
        </p:sp>
      </p:grpSp>
    </p:spTree>
    <p:extLst>
      <p:ext uri="{BB962C8B-B14F-4D97-AF65-F5344CB8AC3E}">
        <p14:creationId xmlns:p14="http://schemas.microsoft.com/office/powerpoint/2010/main" val="3531499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Registers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8720" y="1725357"/>
            <a:ext cx="9395459" cy="4505403"/>
          </a:xfrm>
        </p:spPr>
        <p:txBody>
          <a:bodyPr/>
          <a:lstStyle/>
          <a:p>
            <a:r>
              <a:rPr lang="en-US" dirty="0"/>
              <a:t>Each register has 4-bit 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99422" lvl="1" indent="0">
              <a:buNone/>
            </a:pPr>
            <a:endParaRPr lang="en-US" dirty="0"/>
          </a:p>
          <a:p>
            <a:pPr lvl="1"/>
            <a:r>
              <a:rPr lang="en-US" dirty="0"/>
              <a:t>Same encoding as in x86-64</a:t>
            </a:r>
          </a:p>
          <a:p>
            <a:r>
              <a:rPr lang="en-US" dirty="0"/>
              <a:t>Register ID 15 (</a:t>
            </a:r>
            <a:r>
              <a:rPr lang="en-US" dirty="0">
                <a:latin typeface="Courier New"/>
                <a:cs typeface="Courier New"/>
              </a:rPr>
              <a:t>0xF</a:t>
            </a:r>
            <a:r>
              <a:rPr lang="en-US" dirty="0"/>
              <a:t>) indicates “no register”</a:t>
            </a:r>
          </a:p>
          <a:p>
            <a:pPr lvl="1"/>
            <a:r>
              <a:rPr lang="en-US" dirty="0"/>
              <a:t>Will use this in our hardware design in multiple places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7AE7-12D2-4A88-A8AC-7842B9D2F984}"/>
              </a:ext>
            </a:extLst>
          </p:cNvPr>
          <p:cNvGrpSpPr/>
          <p:nvPr/>
        </p:nvGrpSpPr>
        <p:grpSpPr>
          <a:xfrm>
            <a:off x="4189862" y="2187498"/>
            <a:ext cx="2771008" cy="2190192"/>
            <a:chOff x="4189862" y="2301798"/>
            <a:chExt cx="2519265" cy="1832193"/>
          </a:xfrm>
        </p:grpSpPr>
        <p:grpSp>
          <p:nvGrpSpPr>
            <p:cNvPr id="14" name="Group 13"/>
            <p:cNvGrpSpPr/>
            <p:nvPr/>
          </p:nvGrpSpPr>
          <p:grpSpPr>
            <a:xfrm>
              <a:off x="4189862" y="2301798"/>
              <a:ext cx="1145121" cy="1832193"/>
              <a:chOff x="4489450" y="1136650"/>
              <a:chExt cx="1143000" cy="1828800"/>
            </a:xfrm>
          </p:grpSpPr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4489450" y="1136650"/>
                <a:ext cx="838200" cy="182880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202">
                  <a:latin typeface="Courier New" pitchFamily="49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489450" y="1136650"/>
                <a:ext cx="838200" cy="914400"/>
                <a:chOff x="1212850" y="1670050"/>
                <a:chExt cx="838200" cy="914400"/>
              </a:xfrm>
            </p:grpSpPr>
            <p:sp>
              <p:nvSpPr>
                <p:cNvPr id="30" name="Rectangle 2"/>
                <p:cNvSpPr>
                  <a:spLocks noChangeArrowheads="1"/>
                </p:cNvSpPr>
                <p:nvPr/>
              </p:nvSpPr>
              <p:spPr bwMode="auto">
                <a:xfrm>
                  <a:off x="121285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</a:t>
                  </a:r>
                  <a:r>
                    <a:rPr lang="en-US" sz="1202" dirty="0" err="1">
                      <a:latin typeface="Courier New" pitchFamily="49" charset="0"/>
                    </a:rPr>
                    <a:t>rax</a:t>
                  </a:r>
                  <a:endParaRPr lang="en-US" sz="1202" dirty="0">
                    <a:latin typeface="Courier New" pitchFamily="49" charset="0"/>
                  </a:endParaRPr>
                </a:p>
              </p:txBody>
            </p:sp>
            <p:sp>
              <p:nvSpPr>
                <p:cNvPr id="31" name="Rectangle 3"/>
                <p:cNvSpPr>
                  <a:spLocks noChangeArrowheads="1"/>
                </p:cNvSpPr>
                <p:nvPr/>
              </p:nvSpPr>
              <p:spPr bwMode="auto">
                <a:xfrm>
                  <a:off x="121285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</a:t>
                  </a:r>
                  <a:r>
                    <a:rPr lang="en-US" sz="1202" dirty="0" err="1">
                      <a:latin typeface="Courier New" pitchFamily="49" charset="0"/>
                    </a:rPr>
                    <a:t>rcx</a:t>
                  </a:r>
                  <a:endParaRPr lang="en-US" sz="1202" dirty="0">
                    <a:latin typeface="Courier New" pitchFamily="49" charset="0"/>
                  </a:endParaRPr>
                </a:p>
              </p:txBody>
            </p:sp>
            <p:sp>
              <p:nvSpPr>
                <p:cNvPr id="32" name="Rectangle 4"/>
                <p:cNvSpPr>
                  <a:spLocks noChangeArrowheads="1"/>
                </p:cNvSpPr>
                <p:nvPr/>
              </p:nvSpPr>
              <p:spPr bwMode="auto">
                <a:xfrm>
                  <a:off x="121285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</a:t>
                  </a:r>
                  <a:r>
                    <a:rPr lang="en-US" sz="1202" dirty="0" err="1">
                      <a:latin typeface="Courier New" pitchFamily="49" charset="0"/>
                    </a:rPr>
                    <a:t>rdx</a:t>
                  </a:r>
                  <a:endParaRPr lang="en-US" sz="1202" dirty="0">
                    <a:latin typeface="Courier New" pitchFamily="49" charset="0"/>
                  </a:endParaRPr>
                </a:p>
              </p:txBody>
            </p:sp>
            <p:sp>
              <p:nvSpPr>
                <p:cNvPr id="33" name="Rectangle 5"/>
                <p:cNvSpPr>
                  <a:spLocks noChangeArrowheads="1"/>
                </p:cNvSpPr>
                <p:nvPr/>
              </p:nvSpPr>
              <p:spPr bwMode="auto">
                <a:xfrm>
                  <a:off x="121285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</a:t>
                  </a:r>
                  <a:r>
                    <a:rPr lang="en-US" sz="1202" dirty="0" err="1">
                      <a:latin typeface="Courier New" pitchFamily="49" charset="0"/>
                    </a:rPr>
                    <a:t>rbx</a:t>
                  </a:r>
                  <a:endParaRPr lang="en-US" sz="1202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5327650" y="1136650"/>
                <a:ext cx="304800" cy="914400"/>
                <a:chOff x="2051050" y="1670050"/>
                <a:chExt cx="304800" cy="914400"/>
              </a:xfrm>
            </p:grpSpPr>
            <p:sp>
              <p:nvSpPr>
                <p:cNvPr id="38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1670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39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1898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40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2127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41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23558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3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489450" y="2051050"/>
                <a:ext cx="838200" cy="914400"/>
                <a:chOff x="2736850" y="1670050"/>
                <a:chExt cx="838200" cy="914400"/>
              </a:xfrm>
            </p:grpSpPr>
            <p:sp>
              <p:nvSpPr>
                <p:cNvPr id="34" name="Rectangle 6"/>
                <p:cNvSpPr>
                  <a:spLocks noChangeArrowheads="1"/>
                </p:cNvSpPr>
                <p:nvPr/>
              </p:nvSpPr>
              <p:spPr bwMode="auto">
                <a:xfrm>
                  <a:off x="273685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</a:t>
                  </a:r>
                  <a:r>
                    <a:rPr lang="en-US" sz="1202" dirty="0" err="1">
                      <a:latin typeface="Courier New" pitchFamily="49" charset="0"/>
                    </a:rPr>
                    <a:t>rsp</a:t>
                  </a:r>
                  <a:endParaRPr lang="en-US" sz="1202" dirty="0">
                    <a:latin typeface="Courier New" pitchFamily="49" charset="0"/>
                  </a:endParaRPr>
                </a:p>
              </p:txBody>
            </p:sp>
            <p:sp>
              <p:nvSpPr>
                <p:cNvPr id="35" name="Rectangle 7"/>
                <p:cNvSpPr>
                  <a:spLocks noChangeArrowheads="1"/>
                </p:cNvSpPr>
                <p:nvPr/>
              </p:nvSpPr>
              <p:spPr bwMode="auto">
                <a:xfrm>
                  <a:off x="273685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</a:t>
                  </a:r>
                  <a:r>
                    <a:rPr lang="en-US" sz="1202" dirty="0" err="1">
                      <a:latin typeface="Courier New" pitchFamily="49" charset="0"/>
                    </a:rPr>
                    <a:t>rbp</a:t>
                  </a:r>
                  <a:endParaRPr lang="en-US" sz="1202" dirty="0">
                    <a:latin typeface="Courier New" pitchFamily="49" charset="0"/>
                  </a:endParaRPr>
                </a:p>
              </p:txBody>
            </p:sp>
            <p:sp>
              <p:nvSpPr>
                <p:cNvPr id="36" name="Rectangle 8"/>
                <p:cNvSpPr>
                  <a:spLocks noChangeArrowheads="1"/>
                </p:cNvSpPr>
                <p:nvPr/>
              </p:nvSpPr>
              <p:spPr bwMode="auto">
                <a:xfrm>
                  <a:off x="273685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</a:t>
                  </a:r>
                  <a:r>
                    <a:rPr lang="en-US" sz="1202" dirty="0" err="1">
                      <a:latin typeface="Courier New" pitchFamily="49" charset="0"/>
                    </a:rPr>
                    <a:t>rsi</a:t>
                  </a:r>
                  <a:endParaRPr lang="en-US" sz="1202" dirty="0">
                    <a:latin typeface="Courier New" pitchFamily="49" charset="0"/>
                  </a:endParaRPr>
                </a:p>
              </p:txBody>
            </p:sp>
            <p:sp>
              <p:nvSpPr>
                <p:cNvPr id="37" name="Rectangle 9"/>
                <p:cNvSpPr>
                  <a:spLocks noChangeArrowheads="1"/>
                </p:cNvSpPr>
                <p:nvPr/>
              </p:nvSpPr>
              <p:spPr bwMode="auto">
                <a:xfrm>
                  <a:off x="273685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</a:t>
                  </a:r>
                  <a:r>
                    <a:rPr lang="en-US" sz="1202" dirty="0" err="1">
                      <a:latin typeface="Courier New" pitchFamily="49" charset="0"/>
                    </a:rPr>
                    <a:t>rdi</a:t>
                  </a:r>
                  <a:endParaRPr lang="en-US" sz="1202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327650" y="2051050"/>
                <a:ext cx="304800" cy="914400"/>
                <a:chOff x="2203450" y="1822450"/>
                <a:chExt cx="304800" cy="914400"/>
              </a:xfrm>
            </p:grpSpPr>
            <p:sp>
              <p:nvSpPr>
                <p:cNvPr id="42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43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44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45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7</a:t>
                  </a: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5564006" y="2301798"/>
              <a:ext cx="1145121" cy="1832193"/>
              <a:chOff x="5861050" y="1136650"/>
              <a:chExt cx="1143000" cy="1828800"/>
            </a:xfrm>
          </p:grpSpPr>
          <p:sp>
            <p:nvSpPr>
              <p:cNvPr id="64" name="Rectangle 10"/>
              <p:cNvSpPr>
                <a:spLocks noChangeArrowheads="1"/>
              </p:cNvSpPr>
              <p:nvPr/>
            </p:nvSpPr>
            <p:spPr bwMode="auto">
              <a:xfrm>
                <a:off x="5861050" y="1136650"/>
                <a:ext cx="838200" cy="160020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202">
                  <a:latin typeface="Courier New" pitchFamily="49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67400" y="1136650"/>
                <a:ext cx="838200" cy="914400"/>
                <a:chOff x="4038600" y="1670050"/>
                <a:chExt cx="838200" cy="914400"/>
              </a:xfrm>
            </p:grpSpPr>
            <p:sp>
              <p:nvSpPr>
                <p:cNvPr id="22" name="Rectangle 2"/>
                <p:cNvSpPr>
                  <a:spLocks noChangeArrowheads="1"/>
                </p:cNvSpPr>
                <p:nvPr/>
              </p:nvSpPr>
              <p:spPr bwMode="auto">
                <a:xfrm>
                  <a:off x="403860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%r8</a:t>
                  </a:r>
                </a:p>
              </p:txBody>
            </p:sp>
            <p:sp>
              <p:nvSpPr>
                <p:cNvPr id="23" name="Rectangle 3"/>
                <p:cNvSpPr>
                  <a:spLocks noChangeArrowheads="1"/>
                </p:cNvSpPr>
                <p:nvPr/>
              </p:nvSpPr>
              <p:spPr bwMode="auto">
                <a:xfrm>
                  <a:off x="403860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%r9</a:t>
                  </a:r>
                </a:p>
              </p:txBody>
            </p:sp>
            <p:sp>
              <p:nvSpPr>
                <p:cNvPr id="24" name="Rectangle 4"/>
                <p:cNvSpPr>
                  <a:spLocks noChangeArrowheads="1"/>
                </p:cNvSpPr>
                <p:nvPr/>
              </p:nvSpPr>
              <p:spPr bwMode="auto">
                <a:xfrm>
                  <a:off x="403860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%r10</a:t>
                  </a:r>
                </a:p>
              </p:txBody>
            </p:sp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403860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2" dirty="0">
                      <a:latin typeface="Courier New" pitchFamily="49" charset="0"/>
                    </a:rPr>
                    <a:t>%r11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6699250" y="1136650"/>
                <a:ext cx="304800" cy="914400"/>
                <a:chOff x="2203450" y="1822450"/>
                <a:chExt cx="304800" cy="914400"/>
              </a:xfrm>
            </p:grpSpPr>
            <p:sp>
              <p:nvSpPr>
                <p:cNvPr id="53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8</a:t>
                  </a:r>
                </a:p>
              </p:txBody>
            </p:sp>
            <p:sp>
              <p:nvSpPr>
                <p:cNvPr id="54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9</a:t>
                  </a:r>
                </a:p>
              </p:txBody>
            </p:sp>
            <p:sp>
              <p:nvSpPr>
                <p:cNvPr id="55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A</a:t>
                  </a:r>
                </a:p>
              </p:txBody>
            </p:sp>
            <p:sp>
              <p:nvSpPr>
                <p:cNvPr id="56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B</a:t>
                  </a:r>
                </a:p>
              </p:txBody>
            </p:sp>
          </p:grp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5861050" y="2051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2" dirty="0">
                    <a:latin typeface="Courier New" pitchFamily="49" charset="0"/>
                  </a:rPr>
                  <a:t>%r12</a:t>
                </a: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5861050" y="2279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2" dirty="0">
                    <a:latin typeface="Courier New" pitchFamily="49" charset="0"/>
                  </a:rPr>
                  <a:t>%r13</a:t>
                </a:r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5861050" y="2508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2" dirty="0">
                    <a:latin typeface="Courier New" pitchFamily="49" charset="0"/>
                  </a:rPr>
                  <a:t>%r14</a:t>
                </a:r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5861050" y="2736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02" dirty="0"/>
                  <a:t>No Register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699250" y="2051050"/>
                <a:ext cx="304800" cy="914400"/>
                <a:chOff x="2203450" y="1822450"/>
                <a:chExt cx="304800" cy="914400"/>
              </a:xfrm>
            </p:grpSpPr>
            <p:sp>
              <p:nvSpPr>
                <p:cNvPr id="58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C</a:t>
                  </a:r>
                </a:p>
              </p:txBody>
            </p:sp>
            <p:sp>
              <p:nvSpPr>
                <p:cNvPr id="59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D</a:t>
                  </a:r>
                </a:p>
              </p:txBody>
            </p:sp>
            <p:sp>
              <p:nvSpPr>
                <p:cNvPr id="60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E</a:t>
                  </a:r>
                </a:p>
              </p:txBody>
            </p:sp>
            <p:sp>
              <p:nvSpPr>
                <p:cNvPr id="61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1202" dirty="0">
                      <a:latin typeface="Courier New" pitchFamily="49" charset="0"/>
                    </a:rPr>
                    <a:t>F</a:t>
                  </a:r>
                </a:p>
              </p:txBody>
            </p:sp>
          </p:grpSp>
        </p:grp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4017D-5046-43C5-8CAA-2DE4ECB6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3AB9-4F5A-4569-9769-06DD0E34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68</a:t>
            </a:fld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290" y="1808060"/>
            <a:ext cx="9978390" cy="4444150"/>
          </a:xfrm>
        </p:spPr>
        <p:txBody>
          <a:bodyPr/>
          <a:lstStyle/>
          <a:p>
            <a:r>
              <a:rPr lang="en-US" dirty="0"/>
              <a:t>Addition 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value in register </a:t>
            </a:r>
            <a:r>
              <a:rPr lang="en-US" dirty="0" err="1"/>
              <a:t>rA</a:t>
            </a:r>
            <a:r>
              <a:rPr lang="en-US" dirty="0"/>
              <a:t> to that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Store result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Note that Y86-64 only allows addition to be applied to register data</a:t>
            </a:r>
          </a:p>
          <a:p>
            <a:pPr lvl="1"/>
            <a:r>
              <a:rPr lang="en-US" dirty="0"/>
              <a:t>Set condition codes based on result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addq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%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,%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dirty="0"/>
              <a:t>Encoding: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60 06</a:t>
            </a:r>
          </a:p>
          <a:p>
            <a:pPr lvl="1"/>
            <a:r>
              <a:rPr lang="en-US" dirty="0"/>
              <a:t>Two-byte encoding</a:t>
            </a:r>
          </a:p>
          <a:p>
            <a:pPr lvl="2"/>
            <a:r>
              <a:rPr lang="en-US" dirty="0"/>
              <a:t>First indicates instruction type</a:t>
            </a:r>
          </a:p>
          <a:p>
            <a:pPr lvl="2"/>
            <a:r>
              <a:rPr lang="en-US" dirty="0"/>
              <a:t>Second gives source and destination registers</a:t>
            </a:r>
          </a:p>
        </p:txBody>
      </p:sp>
      <p:sp>
        <p:nvSpPr>
          <p:cNvPr id="265308" name="Rectangle 92"/>
          <p:cNvSpPr>
            <a:spLocks noChangeArrowheads="1"/>
          </p:cNvSpPr>
          <p:nvPr/>
        </p:nvSpPr>
        <p:spPr bwMode="auto">
          <a:xfrm>
            <a:off x="2277180" y="3269786"/>
            <a:ext cx="3290792" cy="46782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Example</a:t>
            </a:r>
          </a:p>
        </p:txBody>
      </p:sp>
      <p:grpSp>
        <p:nvGrpSpPr>
          <p:cNvPr id="265309" name="Group 93"/>
          <p:cNvGrpSpPr>
            <a:grpSpLocks/>
          </p:cNvGrpSpPr>
          <p:nvPr/>
        </p:nvGrpSpPr>
        <p:grpSpPr bwMode="auto">
          <a:xfrm>
            <a:off x="2361635" y="3334888"/>
            <a:ext cx="3129996" cy="305365"/>
            <a:chOff x="528" y="1680"/>
            <a:chExt cx="1968" cy="192"/>
          </a:xfrm>
        </p:grpSpPr>
        <p:sp>
          <p:nvSpPr>
            <p:cNvPr id="265221" name="Rectangle 5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3" dirty="0" err="1">
                  <a:solidFill>
                    <a:srgbClr val="0070C0"/>
                  </a:solidFill>
                  <a:latin typeface="Courier New" pitchFamily="49" charset="0"/>
                </a:rPr>
                <a:t>addq</a:t>
              </a: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 </a:t>
              </a:r>
              <a:r>
                <a:rPr lang="en-US" sz="1603" dirty="0" err="1">
                  <a:solidFill>
                    <a:srgbClr val="0070C0"/>
                  </a:solidFill>
                </a:rPr>
                <a:t>rA</a:t>
              </a: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, </a:t>
              </a:r>
              <a:r>
                <a:rPr lang="en-US" sz="1603" dirty="0" err="1">
                  <a:solidFill>
                    <a:srgbClr val="0070C0"/>
                  </a:solidFill>
                </a:rPr>
                <a:t>rB</a:t>
              </a:r>
              <a:endParaRPr lang="en-US" sz="1603" dirty="0">
                <a:solidFill>
                  <a:srgbClr val="0070C0"/>
                </a:solidFill>
              </a:endParaRPr>
            </a:p>
          </p:txBody>
        </p:sp>
        <p:grpSp>
          <p:nvGrpSpPr>
            <p:cNvPr id="265222" name="Group 6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5223" name="Rectangle 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>
                    <a:solidFill>
                      <a:srgbClr val="0070C0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5224" name="Rectangle 8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>
                    <a:solidFill>
                      <a:srgbClr val="0070C0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5225" name="Rectangle 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5226" name="Group 10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5227" name="Rectangle 11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 err="1">
                    <a:solidFill>
                      <a:srgbClr val="0070C0"/>
                    </a:solidFill>
                  </a:rPr>
                  <a:t>rA</a:t>
                </a:r>
                <a:endParaRPr lang="en-US" sz="1603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5228" name="Rectangle 1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 err="1">
                    <a:solidFill>
                      <a:srgbClr val="0070C0"/>
                    </a:solidFill>
                  </a:rPr>
                  <a:t>rB</a:t>
                </a:r>
                <a:endParaRPr lang="en-US" sz="1603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5229" name="Rectangle 1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65307" name="Group 91"/>
          <p:cNvGrpSpPr>
            <a:grpSpLocks/>
          </p:cNvGrpSpPr>
          <p:nvPr/>
        </p:nvGrpSpPr>
        <p:grpSpPr bwMode="auto">
          <a:xfrm>
            <a:off x="5567972" y="2800498"/>
            <a:ext cx="3308126" cy="534390"/>
            <a:chOff x="2544" y="1104"/>
            <a:chExt cx="2080" cy="336"/>
          </a:xfrm>
        </p:grpSpPr>
        <p:sp>
          <p:nvSpPr>
            <p:cNvPr id="265302" name="Line 86"/>
            <p:cNvSpPr>
              <a:spLocks noChangeShapeType="1"/>
            </p:cNvSpPr>
            <p:nvPr/>
          </p:nvSpPr>
          <p:spPr bwMode="auto">
            <a:xfrm flipH="1">
              <a:off x="2544" y="1200"/>
              <a:ext cx="576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805" rIns="45805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265303" name="Text Box 87"/>
            <p:cNvSpPr txBox="1">
              <a:spLocks noChangeArrowheads="1"/>
            </p:cNvSpPr>
            <p:nvPr/>
          </p:nvSpPr>
          <p:spPr bwMode="auto">
            <a:xfrm>
              <a:off x="3120" y="1104"/>
              <a:ext cx="1504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805" rIns="45805">
              <a:spAutoFit/>
            </a:bodyPr>
            <a:lstStyle/>
            <a:p>
              <a:pPr algn="l"/>
              <a:r>
                <a:rPr lang="en-US" sz="1803">
                  <a:solidFill>
                    <a:srgbClr val="FF0002"/>
                  </a:solidFill>
                </a:rPr>
                <a:t>Encoded Representation</a:t>
              </a:r>
            </a:p>
          </p:txBody>
        </p:sp>
      </p:grpSp>
      <p:grpSp>
        <p:nvGrpSpPr>
          <p:cNvPr id="265306" name="Group 90"/>
          <p:cNvGrpSpPr>
            <a:grpSpLocks/>
          </p:cNvGrpSpPr>
          <p:nvPr/>
        </p:nvGrpSpPr>
        <p:grpSpPr bwMode="auto">
          <a:xfrm>
            <a:off x="3430414" y="2266109"/>
            <a:ext cx="3629396" cy="1068779"/>
            <a:chOff x="1200" y="768"/>
            <a:chExt cx="2282" cy="672"/>
          </a:xfrm>
        </p:grpSpPr>
        <p:sp>
          <p:nvSpPr>
            <p:cNvPr id="265304" name="Line 88"/>
            <p:cNvSpPr>
              <a:spLocks noChangeShapeType="1"/>
            </p:cNvSpPr>
            <p:nvPr/>
          </p:nvSpPr>
          <p:spPr bwMode="auto">
            <a:xfrm flipH="1">
              <a:off x="1200" y="864"/>
              <a:ext cx="528" cy="576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805" rIns="45805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265305" name="Text Box 89"/>
            <p:cNvSpPr txBox="1">
              <a:spLocks noChangeArrowheads="1"/>
            </p:cNvSpPr>
            <p:nvPr/>
          </p:nvSpPr>
          <p:spPr bwMode="auto">
            <a:xfrm>
              <a:off x="1728" y="768"/>
              <a:ext cx="1754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>
              <a:spAutoFit/>
            </a:bodyPr>
            <a:lstStyle/>
            <a:p>
              <a:pPr algn="l"/>
              <a:r>
                <a:rPr lang="en-US" sz="1803">
                  <a:solidFill>
                    <a:srgbClr val="FF0002"/>
                  </a:solidFill>
                </a:rPr>
                <a:t>Generic Form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E2E39-ACFC-44E7-B944-9255B191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7B91C-1D7C-4378-8117-DC447F1E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9D40-BD5D-4C97-A093-05697A5E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Assembly Language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4C5D-FCE7-4C85-9552-2947CAFE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B0C0-B979-4B93-8D82-521B5B32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5EED7-9549-42B7-B12F-34E73091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19" y="2975106"/>
            <a:ext cx="4184427" cy="1350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E5DA1-3F0A-4644-926F-E1956877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419" y="2975106"/>
            <a:ext cx="1569140" cy="525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09835-50EC-44D1-9418-584B577BB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612" y="3429000"/>
            <a:ext cx="1972365" cy="11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876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Logical Operations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2580" y="1828800"/>
            <a:ext cx="5023100" cy="4526280"/>
          </a:xfrm>
        </p:spPr>
        <p:txBody>
          <a:bodyPr/>
          <a:lstStyle/>
          <a:p>
            <a:pPr lvl="1"/>
            <a:r>
              <a:rPr lang="en-US" sz="2400" dirty="0"/>
              <a:t>Refer to generically as “</a:t>
            </a:r>
            <a:r>
              <a:rPr lang="en-US" sz="2400" dirty="0" err="1">
                <a:latin typeface="Courier New" pitchFamily="49" charset="0"/>
              </a:rPr>
              <a:t>OPq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Encodings differ only by “function code”</a:t>
            </a:r>
          </a:p>
          <a:p>
            <a:pPr lvl="2"/>
            <a:r>
              <a:rPr lang="en-US" sz="2000" dirty="0"/>
              <a:t>Low-order 4 bytes in first instruction word</a:t>
            </a:r>
          </a:p>
          <a:p>
            <a:pPr lvl="1"/>
            <a:r>
              <a:rPr lang="en-US" sz="2400" dirty="0"/>
              <a:t>Set condition codes as side effect</a:t>
            </a:r>
          </a:p>
          <a:p>
            <a:pPr lvl="2"/>
            <a:endParaRPr lang="en-US" dirty="0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2086488" y="2439722"/>
            <a:ext cx="3445632" cy="39649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grpSp>
        <p:nvGrpSpPr>
          <p:cNvPr id="267269" name="Group 5"/>
          <p:cNvGrpSpPr>
            <a:grpSpLocks/>
          </p:cNvGrpSpPr>
          <p:nvPr/>
        </p:nvGrpSpPr>
        <p:grpSpPr bwMode="auto">
          <a:xfrm>
            <a:off x="2315512" y="2472273"/>
            <a:ext cx="3129996" cy="305365"/>
            <a:chOff x="528" y="1680"/>
            <a:chExt cx="1968" cy="192"/>
          </a:xfrm>
        </p:grpSpPr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3" dirty="0" err="1">
                  <a:solidFill>
                    <a:srgbClr val="0070C0"/>
                  </a:solidFill>
                  <a:latin typeface="Courier New" pitchFamily="49" charset="0"/>
                </a:rPr>
                <a:t>addq</a:t>
              </a: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 </a:t>
              </a:r>
              <a:r>
                <a:rPr lang="en-US" sz="1603" dirty="0" err="1">
                  <a:solidFill>
                    <a:srgbClr val="0070C0"/>
                  </a:solidFill>
                </a:rPr>
                <a:t>rA</a:t>
              </a: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, </a:t>
              </a:r>
              <a:r>
                <a:rPr lang="en-US" sz="1603" dirty="0" err="1">
                  <a:solidFill>
                    <a:srgbClr val="0070C0"/>
                  </a:solidFill>
                </a:rPr>
                <a:t>rB</a:t>
              </a:r>
              <a:endParaRPr lang="en-US" sz="1603" dirty="0">
                <a:solidFill>
                  <a:srgbClr val="0070C0"/>
                </a:solidFill>
              </a:endParaRPr>
            </a:p>
          </p:txBody>
        </p:sp>
        <p:grpSp>
          <p:nvGrpSpPr>
            <p:cNvPr id="267271" name="Group 7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7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7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727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rgbClr val="0070C0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75" name="Group 11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76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</a:rPr>
                  <a:t>rA</a:t>
                </a:r>
              </a:p>
            </p:txBody>
          </p:sp>
          <p:sp>
            <p:nvSpPr>
              <p:cNvPr id="267277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</a:rPr>
                  <a:t>rB</a:t>
                </a:r>
              </a:p>
            </p:txBody>
          </p:sp>
          <p:sp>
            <p:nvSpPr>
              <p:cNvPr id="267278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rgbClr val="0070C0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2179056" y="3552291"/>
            <a:ext cx="3353063" cy="429049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2315512" y="3617394"/>
            <a:ext cx="3129996" cy="305365"/>
            <a:chOff x="528" y="1680"/>
            <a:chExt cx="1968" cy="192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3" dirty="0" err="1">
                  <a:solidFill>
                    <a:srgbClr val="0070C0"/>
                  </a:solidFill>
                  <a:latin typeface="Courier New" pitchFamily="49" charset="0"/>
                </a:rPr>
                <a:t>subq</a:t>
              </a: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 </a:t>
              </a:r>
              <a:r>
                <a:rPr lang="en-US" sz="1603" dirty="0" err="1">
                  <a:solidFill>
                    <a:srgbClr val="0070C0"/>
                  </a:solidFill>
                </a:rPr>
                <a:t>rA</a:t>
              </a: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, </a:t>
              </a:r>
              <a:r>
                <a:rPr lang="en-US" sz="1603" dirty="0" err="1">
                  <a:solidFill>
                    <a:srgbClr val="0070C0"/>
                  </a:solidFill>
                </a:rPr>
                <a:t>rB</a:t>
              </a:r>
              <a:endParaRPr lang="en-US" sz="1603" dirty="0">
                <a:solidFill>
                  <a:srgbClr val="0070C0"/>
                </a:solidFill>
              </a:endParaRPr>
            </a:p>
          </p:txBody>
        </p:sp>
        <p:grpSp>
          <p:nvGrpSpPr>
            <p:cNvPr id="267282" name="Group 18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83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84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6728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rgbClr val="0070C0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86" name="Group 22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87" name="Rectangle 2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</a:rPr>
                  <a:t>rA</a:t>
                </a:r>
              </a:p>
            </p:txBody>
          </p:sp>
          <p:sp>
            <p:nvSpPr>
              <p:cNvPr id="267288" name="Rectangle 24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</a:rPr>
                  <a:t>rB</a:t>
                </a:r>
              </a:p>
            </p:txBody>
          </p:sp>
          <p:sp>
            <p:nvSpPr>
              <p:cNvPr id="267289" name="Rectangle 2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rgbClr val="0070C0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2086488" y="4743321"/>
            <a:ext cx="3445631" cy="36978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>
              <a:solidFill>
                <a:srgbClr val="0070C0"/>
              </a:solidFill>
            </a:endParaRPr>
          </a:p>
        </p:txBody>
      </p:sp>
      <p:grpSp>
        <p:nvGrpSpPr>
          <p:cNvPr id="267291" name="Group 27"/>
          <p:cNvGrpSpPr>
            <a:grpSpLocks/>
          </p:cNvGrpSpPr>
          <p:nvPr/>
        </p:nvGrpSpPr>
        <p:grpSpPr bwMode="auto">
          <a:xfrm>
            <a:off x="2315512" y="4762514"/>
            <a:ext cx="3129996" cy="305365"/>
            <a:chOff x="528" y="1680"/>
            <a:chExt cx="1968" cy="192"/>
          </a:xfrm>
        </p:grpSpPr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3" dirty="0" err="1">
                  <a:solidFill>
                    <a:srgbClr val="0070C0"/>
                  </a:solidFill>
                  <a:latin typeface="Courier New" pitchFamily="49" charset="0"/>
                </a:rPr>
                <a:t>andq</a:t>
              </a: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 </a:t>
              </a:r>
              <a:r>
                <a:rPr lang="en-US" sz="1603" dirty="0" err="1">
                  <a:solidFill>
                    <a:srgbClr val="0070C0"/>
                  </a:solidFill>
                </a:rPr>
                <a:t>rA</a:t>
              </a: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, </a:t>
              </a:r>
              <a:r>
                <a:rPr lang="en-US" sz="1603" dirty="0" err="1">
                  <a:solidFill>
                    <a:srgbClr val="0070C0"/>
                  </a:solidFill>
                </a:rPr>
                <a:t>rB</a:t>
              </a:r>
              <a:endParaRPr lang="en-US" sz="1603" dirty="0">
                <a:solidFill>
                  <a:srgbClr val="0070C0"/>
                </a:solidFill>
              </a:endParaRPr>
            </a:p>
          </p:txBody>
        </p:sp>
        <p:grpSp>
          <p:nvGrpSpPr>
            <p:cNvPr id="267293" name="Group 29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94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95" name="Rectangle 3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67296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97" name="Group 33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98" name="Rectangle 3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</a:rPr>
                  <a:t>rA</a:t>
                </a:r>
              </a:p>
            </p:txBody>
          </p:sp>
          <p:sp>
            <p:nvSpPr>
              <p:cNvPr id="267299" name="Rectangle 35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</a:rPr>
                  <a:t>rB</a:t>
                </a:r>
              </a:p>
            </p:txBody>
          </p:sp>
          <p:sp>
            <p:nvSpPr>
              <p:cNvPr id="267300" name="Rectangle 36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2086488" y="5875084"/>
            <a:ext cx="3445631" cy="39649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grpSp>
        <p:nvGrpSpPr>
          <p:cNvPr id="267302" name="Group 38"/>
          <p:cNvGrpSpPr>
            <a:grpSpLocks/>
          </p:cNvGrpSpPr>
          <p:nvPr/>
        </p:nvGrpSpPr>
        <p:grpSpPr bwMode="auto">
          <a:xfrm>
            <a:off x="2315512" y="5907635"/>
            <a:ext cx="3129996" cy="305365"/>
            <a:chOff x="528" y="1680"/>
            <a:chExt cx="1968" cy="192"/>
          </a:xfrm>
        </p:grpSpPr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3" dirty="0" err="1">
                  <a:solidFill>
                    <a:srgbClr val="0070C0"/>
                  </a:solidFill>
                  <a:latin typeface="Courier New" pitchFamily="49" charset="0"/>
                </a:rPr>
                <a:t>xorq</a:t>
              </a: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 </a:t>
              </a:r>
              <a:r>
                <a:rPr lang="en-US" sz="1603" dirty="0" err="1">
                  <a:solidFill>
                    <a:srgbClr val="0070C0"/>
                  </a:solidFill>
                </a:rPr>
                <a:t>rA</a:t>
              </a: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, </a:t>
              </a:r>
              <a:r>
                <a:rPr lang="en-US" sz="1603" dirty="0" err="1">
                  <a:solidFill>
                    <a:srgbClr val="0070C0"/>
                  </a:solidFill>
                </a:rPr>
                <a:t>rB</a:t>
              </a:r>
              <a:endParaRPr lang="en-US" sz="1603" dirty="0">
                <a:solidFill>
                  <a:srgbClr val="0070C0"/>
                </a:solidFill>
              </a:endParaRPr>
            </a:p>
          </p:txBody>
        </p:sp>
        <p:grpSp>
          <p:nvGrpSpPr>
            <p:cNvPr id="267304" name="Group 40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305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306" name="Rectangle 4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67307" name="Rectangle 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rgbClr val="0070C0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308" name="Group 44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309" name="Rectangle 4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</a:rPr>
                  <a:t>rA</a:t>
                </a:r>
              </a:p>
            </p:txBody>
          </p:sp>
          <p:sp>
            <p:nvSpPr>
              <p:cNvPr id="267310" name="Rectangle 4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</a:rPr>
                  <a:t>rB</a:t>
                </a:r>
              </a:p>
            </p:txBody>
          </p:sp>
          <p:sp>
            <p:nvSpPr>
              <p:cNvPr id="267311" name="Rectangle 47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rgbClr val="0070C0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12" name="Text Box 48"/>
          <p:cNvSpPr txBox="1">
            <a:spLocks noChangeArrowheads="1"/>
          </p:cNvSpPr>
          <p:nvPr/>
        </p:nvSpPr>
        <p:spPr bwMode="auto">
          <a:xfrm>
            <a:off x="2086489" y="2086474"/>
            <a:ext cx="469909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/>
              <a:t>Add</a:t>
            </a:r>
          </a:p>
        </p:txBody>
      </p:sp>
      <p:sp>
        <p:nvSpPr>
          <p:cNvPr id="267313" name="Text Box 49"/>
          <p:cNvSpPr txBox="1">
            <a:spLocks noChangeArrowheads="1"/>
          </p:cNvSpPr>
          <p:nvPr/>
        </p:nvSpPr>
        <p:spPr bwMode="auto">
          <a:xfrm>
            <a:off x="2086488" y="3231594"/>
            <a:ext cx="2053531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/>
              <a:t>Subtract (rA from rB)</a:t>
            </a:r>
          </a:p>
        </p:txBody>
      </p:sp>
      <p:sp>
        <p:nvSpPr>
          <p:cNvPr id="267314" name="Text Box 50"/>
          <p:cNvSpPr txBox="1">
            <a:spLocks noChangeArrowheads="1"/>
          </p:cNvSpPr>
          <p:nvPr/>
        </p:nvSpPr>
        <p:spPr bwMode="auto">
          <a:xfrm>
            <a:off x="2086489" y="4376715"/>
            <a:ext cx="469909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/>
              <a:t>And</a:t>
            </a:r>
          </a:p>
        </p:txBody>
      </p:sp>
      <p:sp>
        <p:nvSpPr>
          <p:cNvPr id="267315" name="Text Box 51"/>
          <p:cNvSpPr txBox="1">
            <a:spLocks noChangeArrowheads="1"/>
          </p:cNvSpPr>
          <p:nvPr/>
        </p:nvSpPr>
        <p:spPr bwMode="auto">
          <a:xfrm>
            <a:off x="2086488" y="5521836"/>
            <a:ext cx="1238144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/>
              <a:t>Exclusive-Or</a:t>
            </a:r>
          </a:p>
        </p:txBody>
      </p:sp>
      <p:grpSp>
        <p:nvGrpSpPr>
          <p:cNvPr id="267321" name="Group 57"/>
          <p:cNvGrpSpPr>
            <a:grpSpLocks/>
          </p:cNvGrpSpPr>
          <p:nvPr/>
        </p:nvGrpSpPr>
        <p:grpSpPr bwMode="auto">
          <a:xfrm>
            <a:off x="2088079" y="1691365"/>
            <a:ext cx="2135968" cy="704567"/>
            <a:chOff x="193" y="565"/>
            <a:chExt cx="1343" cy="443"/>
          </a:xfrm>
        </p:grpSpPr>
        <p:sp>
          <p:nvSpPr>
            <p:cNvPr id="267316" name="Line 52"/>
            <p:cNvSpPr>
              <a:spLocks noChangeShapeType="1"/>
            </p:cNvSpPr>
            <p:nvPr/>
          </p:nvSpPr>
          <p:spPr bwMode="auto">
            <a:xfrm>
              <a:off x="1248" y="768"/>
              <a:ext cx="288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805" rIns="45805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267317" name="Text Box 53"/>
            <p:cNvSpPr txBox="1">
              <a:spLocks noChangeArrowheads="1"/>
            </p:cNvSpPr>
            <p:nvPr/>
          </p:nvSpPr>
          <p:spPr bwMode="auto">
            <a:xfrm>
              <a:off x="193" y="565"/>
              <a:ext cx="10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805" rIns="45805">
              <a:spAutoFit/>
            </a:bodyPr>
            <a:lstStyle/>
            <a:p>
              <a:pPr algn="r"/>
              <a:r>
                <a:rPr lang="en-US" sz="1803">
                  <a:solidFill>
                    <a:srgbClr val="FF0002"/>
                  </a:solidFill>
                </a:rPr>
                <a:t>Instruction Code</a:t>
              </a:r>
            </a:p>
          </p:txBody>
        </p:sp>
      </p:grpSp>
      <p:grpSp>
        <p:nvGrpSpPr>
          <p:cNvPr id="267320" name="Group 56"/>
          <p:cNvGrpSpPr>
            <a:grpSpLocks/>
          </p:cNvGrpSpPr>
          <p:nvPr/>
        </p:nvGrpSpPr>
        <p:grpSpPr bwMode="auto">
          <a:xfrm>
            <a:off x="4575534" y="1691365"/>
            <a:ext cx="1450486" cy="704567"/>
            <a:chOff x="1757" y="565"/>
            <a:chExt cx="912" cy="443"/>
          </a:xfrm>
        </p:grpSpPr>
        <p:sp>
          <p:nvSpPr>
            <p:cNvPr id="267318" name="Line 54"/>
            <p:cNvSpPr>
              <a:spLocks noChangeShapeType="1"/>
            </p:cNvSpPr>
            <p:nvPr/>
          </p:nvSpPr>
          <p:spPr bwMode="auto">
            <a:xfrm flipH="1">
              <a:off x="1824" y="768"/>
              <a:ext cx="144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805" rIns="45805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267319" name="Text Box 55"/>
            <p:cNvSpPr txBox="1">
              <a:spLocks noChangeArrowheads="1"/>
            </p:cNvSpPr>
            <p:nvPr/>
          </p:nvSpPr>
          <p:spPr bwMode="auto">
            <a:xfrm>
              <a:off x="1757" y="565"/>
              <a:ext cx="912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805" rIns="45805">
              <a:spAutoFit/>
            </a:bodyPr>
            <a:lstStyle/>
            <a:p>
              <a:pPr algn="r"/>
              <a:r>
                <a:rPr lang="en-US" sz="1803">
                  <a:solidFill>
                    <a:srgbClr val="FF0002"/>
                  </a:solidFill>
                </a:rPr>
                <a:t>Function Code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D34C3-5429-4A51-BD2C-A3FC9487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B3798-70C4-4056-A4AA-5BD60257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Operations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368" y="4623829"/>
            <a:ext cx="9579492" cy="1641338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Like the x86-64 </a:t>
            </a:r>
            <a:r>
              <a:rPr lang="en-US" sz="2400" dirty="0" err="1">
                <a:latin typeface="Courier New" pitchFamily="49" charset="0"/>
              </a:rPr>
              <a:t>movq</a:t>
            </a:r>
            <a:r>
              <a:rPr lang="en-US" sz="2400" dirty="0"/>
              <a:t> instruction</a:t>
            </a:r>
          </a:p>
          <a:p>
            <a:pPr lvl="1"/>
            <a:r>
              <a:rPr lang="en-US" sz="2400" dirty="0"/>
              <a:t>Simpler format for memory addresses</a:t>
            </a:r>
          </a:p>
          <a:p>
            <a:pPr lvl="1"/>
            <a:r>
              <a:rPr lang="en-US" sz="2400" dirty="0"/>
              <a:t>Give different names to keep them distinct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714464" y="1863705"/>
            <a:ext cx="8360970" cy="37046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943488" y="1896256"/>
            <a:ext cx="190853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rrmovq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rA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603" dirty="0" err="1">
                <a:solidFill>
                  <a:srgbClr val="0070C0"/>
                </a:solidFill>
              </a:rPr>
              <a:t>rB</a:t>
            </a:r>
            <a:endParaRPr lang="en-US" sz="1603" dirty="0">
              <a:solidFill>
                <a:srgbClr val="0070C0"/>
              </a:solidFill>
            </a:endParaRPr>
          </a:p>
        </p:txBody>
      </p:sp>
      <p:grpSp>
        <p:nvGrpSpPr>
          <p:cNvPr id="268295" name="Group 7"/>
          <p:cNvGrpSpPr>
            <a:grpSpLocks/>
          </p:cNvGrpSpPr>
          <p:nvPr/>
        </p:nvGrpSpPr>
        <p:grpSpPr bwMode="auto">
          <a:xfrm>
            <a:off x="2852022" y="1896256"/>
            <a:ext cx="610731" cy="305365"/>
            <a:chOff x="1296" y="2544"/>
            <a:chExt cx="384" cy="192"/>
          </a:xfrm>
        </p:grpSpPr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730368" y="2524673"/>
            <a:ext cx="8345066" cy="37046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9196003" y="1863705"/>
            <a:ext cx="1959677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/>
              <a:t>Register </a:t>
            </a:r>
            <a:r>
              <a:rPr lang="en-US" sz="1803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3" dirty="0"/>
              <a:t> Register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9196003" y="2495727"/>
            <a:ext cx="2219525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/>
              <a:t>Immediate </a:t>
            </a:r>
            <a:r>
              <a:rPr lang="en-US" sz="1803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3" dirty="0"/>
              <a:t> Register</a:t>
            </a:r>
          </a:p>
        </p:txBody>
      </p:sp>
      <p:sp>
        <p:nvSpPr>
          <p:cNvPr id="268316" name="Rectangle 28"/>
          <p:cNvSpPr>
            <a:spLocks noChangeArrowheads="1"/>
          </p:cNvSpPr>
          <p:nvPr/>
        </p:nvSpPr>
        <p:spPr bwMode="auto">
          <a:xfrm>
            <a:off x="883051" y="2557224"/>
            <a:ext cx="190853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irmovq</a:t>
            </a:r>
            <a:r>
              <a:rPr lang="en-US" sz="1603" dirty="0">
                <a:solidFill>
                  <a:srgbClr val="0070C0"/>
                </a:solidFill>
              </a:rPr>
              <a:t> V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603" dirty="0" err="1">
                <a:solidFill>
                  <a:srgbClr val="0070C0"/>
                </a:solidFill>
              </a:rPr>
              <a:t>rB</a:t>
            </a:r>
            <a:endParaRPr lang="en-US" sz="1603" dirty="0">
              <a:solidFill>
                <a:srgbClr val="0070C0"/>
              </a:solidFill>
            </a:endParaRPr>
          </a:p>
        </p:txBody>
      </p:sp>
      <p:grpSp>
        <p:nvGrpSpPr>
          <p:cNvPr id="268352" name="Group 64"/>
          <p:cNvGrpSpPr>
            <a:grpSpLocks/>
          </p:cNvGrpSpPr>
          <p:nvPr/>
        </p:nvGrpSpPr>
        <p:grpSpPr bwMode="auto">
          <a:xfrm>
            <a:off x="3402316" y="2557224"/>
            <a:ext cx="610731" cy="305365"/>
            <a:chOff x="2688" y="1632"/>
            <a:chExt cx="384" cy="192"/>
          </a:xfrm>
        </p:grpSpPr>
        <p:sp>
          <p:nvSpPr>
            <p:cNvPr id="268353" name="Rectangle 65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3" dirty="0">
                  <a:solidFill>
                    <a:srgbClr val="0070C0"/>
                  </a:solidFill>
                  <a:latin typeface="Courier New" pitchFamily="49" charset="0"/>
                </a:rPr>
                <a:t>F</a:t>
              </a:r>
            </a:p>
          </p:txBody>
        </p:sp>
        <p:sp>
          <p:nvSpPr>
            <p:cNvPr id="268354" name="Rectangle 66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3" dirty="0" err="1">
                  <a:solidFill>
                    <a:srgbClr val="0070C0"/>
                  </a:solidFill>
                </a:rPr>
                <a:t>rB</a:t>
              </a:r>
              <a:endParaRPr lang="en-US" sz="1803" dirty="0">
                <a:solidFill>
                  <a:srgbClr val="0070C0"/>
                </a:solidFill>
              </a:endParaRPr>
            </a:p>
          </p:txBody>
        </p:sp>
        <p:sp>
          <p:nvSpPr>
            <p:cNvPr id="268355" name="Rectangle 67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8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268348" name="Group 60"/>
          <p:cNvGrpSpPr>
            <a:grpSpLocks/>
          </p:cNvGrpSpPr>
          <p:nvPr/>
        </p:nvGrpSpPr>
        <p:grpSpPr bwMode="auto">
          <a:xfrm>
            <a:off x="2791585" y="2557224"/>
            <a:ext cx="610731" cy="305365"/>
            <a:chOff x="1296" y="2544"/>
            <a:chExt cx="384" cy="192"/>
          </a:xfrm>
        </p:grpSpPr>
        <p:sp>
          <p:nvSpPr>
            <p:cNvPr id="268349" name="Rectangle 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3">
                  <a:solidFill>
                    <a:srgbClr val="0070C0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68350" name="Rectangle 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3">
                  <a:solidFill>
                    <a:srgbClr val="0070C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51" name="Rectangle 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8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68356" name="Rectangle 68"/>
          <p:cNvSpPr>
            <a:spLocks noChangeArrowheads="1"/>
          </p:cNvSpPr>
          <p:nvPr/>
        </p:nvSpPr>
        <p:spPr bwMode="auto">
          <a:xfrm>
            <a:off x="4013047" y="2557224"/>
            <a:ext cx="490970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3" dirty="0">
                <a:solidFill>
                  <a:srgbClr val="0070C0"/>
                </a:solidFill>
              </a:rPr>
              <a:t>                                          V</a:t>
            </a:r>
          </a:p>
        </p:txBody>
      </p:sp>
      <p:sp>
        <p:nvSpPr>
          <p:cNvPr id="268360" name="Rectangle 72"/>
          <p:cNvSpPr>
            <a:spLocks noChangeArrowheads="1"/>
          </p:cNvSpPr>
          <p:nvPr/>
        </p:nvSpPr>
        <p:spPr bwMode="auto">
          <a:xfrm>
            <a:off x="730368" y="3208501"/>
            <a:ext cx="8345066" cy="37046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68361" name="Text Box 73"/>
          <p:cNvSpPr txBox="1">
            <a:spLocks noChangeArrowheads="1"/>
          </p:cNvSpPr>
          <p:nvPr/>
        </p:nvSpPr>
        <p:spPr bwMode="auto">
          <a:xfrm>
            <a:off x="9171591" y="3175950"/>
            <a:ext cx="2008499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/>
              <a:t>Register </a:t>
            </a:r>
            <a:r>
              <a:rPr lang="en-US" sz="1803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3" dirty="0"/>
              <a:t> Memory</a:t>
            </a:r>
          </a:p>
        </p:txBody>
      </p:sp>
      <p:sp>
        <p:nvSpPr>
          <p:cNvPr id="268363" name="Rectangle 75"/>
          <p:cNvSpPr>
            <a:spLocks noChangeArrowheads="1"/>
          </p:cNvSpPr>
          <p:nvPr/>
        </p:nvSpPr>
        <p:spPr bwMode="auto">
          <a:xfrm>
            <a:off x="883051" y="3241052"/>
            <a:ext cx="190853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rmmovq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rA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,</a:t>
            </a:r>
            <a:r>
              <a:rPr lang="en-US" sz="1603" dirty="0">
                <a:solidFill>
                  <a:srgbClr val="0070C0"/>
                </a:solidFill>
              </a:rPr>
              <a:t> D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1603" dirty="0" err="1">
                <a:solidFill>
                  <a:srgbClr val="0070C0"/>
                </a:solidFill>
              </a:rPr>
              <a:t>rB</a:t>
            </a:r>
            <a:r>
              <a:rPr lang="en-US" sz="1603" dirty="0"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268365" name="Group 77"/>
          <p:cNvGrpSpPr>
            <a:grpSpLocks/>
          </p:cNvGrpSpPr>
          <p:nvPr/>
        </p:nvGrpSpPr>
        <p:grpSpPr bwMode="auto">
          <a:xfrm>
            <a:off x="2791585" y="3241052"/>
            <a:ext cx="610731" cy="305365"/>
            <a:chOff x="1296" y="2544"/>
            <a:chExt cx="384" cy="192"/>
          </a:xfrm>
        </p:grpSpPr>
        <p:sp>
          <p:nvSpPr>
            <p:cNvPr id="268366" name="Rectangle 7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3">
                  <a:solidFill>
                    <a:srgbClr val="0070C0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68367" name="Rectangle 7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3">
                  <a:solidFill>
                    <a:srgbClr val="0070C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68" name="Rectangle 8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8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268369" name="Group 81"/>
          <p:cNvGrpSpPr>
            <a:grpSpLocks/>
          </p:cNvGrpSpPr>
          <p:nvPr/>
        </p:nvGrpSpPr>
        <p:grpSpPr bwMode="auto">
          <a:xfrm>
            <a:off x="3402316" y="3241052"/>
            <a:ext cx="610731" cy="305365"/>
            <a:chOff x="2688" y="1632"/>
            <a:chExt cx="384" cy="192"/>
          </a:xfrm>
        </p:grpSpPr>
        <p:sp>
          <p:nvSpPr>
            <p:cNvPr id="268370" name="Rectangle 8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rA</a:t>
              </a:r>
            </a:p>
          </p:txBody>
        </p:sp>
        <p:sp>
          <p:nvSpPr>
            <p:cNvPr id="268371" name="Rectangle 83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3">
                  <a:solidFill>
                    <a:srgbClr val="0070C0"/>
                  </a:solidFill>
                </a:rPr>
                <a:t>rB</a:t>
              </a:r>
            </a:p>
          </p:txBody>
        </p:sp>
        <p:sp>
          <p:nvSpPr>
            <p:cNvPr id="268372" name="Rectangle 84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8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68373" name="Rectangle 85"/>
          <p:cNvSpPr>
            <a:spLocks noChangeArrowheads="1"/>
          </p:cNvSpPr>
          <p:nvPr/>
        </p:nvSpPr>
        <p:spPr bwMode="auto">
          <a:xfrm>
            <a:off x="4013047" y="3241052"/>
            <a:ext cx="490970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3" dirty="0">
                <a:solidFill>
                  <a:srgbClr val="0070C0"/>
                </a:solidFill>
              </a:rPr>
              <a:t>                                          D</a:t>
            </a:r>
          </a:p>
        </p:txBody>
      </p:sp>
      <p:sp>
        <p:nvSpPr>
          <p:cNvPr id="268374" name="Rectangle 86"/>
          <p:cNvSpPr>
            <a:spLocks noChangeArrowheads="1"/>
          </p:cNvSpPr>
          <p:nvPr/>
        </p:nvSpPr>
        <p:spPr bwMode="auto">
          <a:xfrm>
            <a:off x="730368" y="3922950"/>
            <a:ext cx="8345066" cy="37046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68375" name="Text Box 87"/>
          <p:cNvSpPr txBox="1">
            <a:spLocks noChangeArrowheads="1"/>
          </p:cNvSpPr>
          <p:nvPr/>
        </p:nvSpPr>
        <p:spPr bwMode="auto">
          <a:xfrm>
            <a:off x="9147181" y="3940997"/>
            <a:ext cx="2008499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/>
              <a:t>Memory </a:t>
            </a:r>
            <a:r>
              <a:rPr lang="en-US" sz="1803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3" dirty="0"/>
              <a:t> Register</a:t>
            </a:r>
          </a:p>
        </p:txBody>
      </p:sp>
      <p:sp>
        <p:nvSpPr>
          <p:cNvPr id="268377" name="Rectangle 89"/>
          <p:cNvSpPr>
            <a:spLocks noChangeArrowheads="1"/>
          </p:cNvSpPr>
          <p:nvPr/>
        </p:nvSpPr>
        <p:spPr bwMode="auto">
          <a:xfrm>
            <a:off x="883051" y="3955501"/>
            <a:ext cx="190853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mrmovq</a:t>
            </a:r>
            <a:r>
              <a:rPr lang="en-US" sz="1603" dirty="0">
                <a:solidFill>
                  <a:srgbClr val="0070C0"/>
                </a:solidFill>
              </a:rPr>
              <a:t> D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1603" dirty="0" err="1">
                <a:solidFill>
                  <a:srgbClr val="0070C0"/>
                </a:solidFill>
              </a:rPr>
              <a:t>rB</a:t>
            </a:r>
            <a:r>
              <a:rPr lang="en-US" sz="1603" dirty="0">
                <a:solidFill>
                  <a:srgbClr val="0070C0"/>
                </a:solidFill>
              </a:rPr>
              <a:t>), </a:t>
            </a:r>
            <a:r>
              <a:rPr lang="en-US" sz="1603" dirty="0" err="1">
                <a:solidFill>
                  <a:srgbClr val="0070C0"/>
                </a:solidFill>
              </a:rPr>
              <a:t>rA</a:t>
            </a:r>
            <a:endParaRPr lang="en-US" sz="1603" dirty="0">
              <a:solidFill>
                <a:srgbClr val="0070C0"/>
              </a:solidFill>
              <a:latin typeface="Courier New" pitchFamily="49" charset="0"/>
            </a:endParaRPr>
          </a:p>
        </p:txBody>
      </p:sp>
      <p:grpSp>
        <p:nvGrpSpPr>
          <p:cNvPr id="268379" name="Group 91"/>
          <p:cNvGrpSpPr>
            <a:grpSpLocks/>
          </p:cNvGrpSpPr>
          <p:nvPr/>
        </p:nvGrpSpPr>
        <p:grpSpPr bwMode="auto">
          <a:xfrm>
            <a:off x="2791585" y="3955501"/>
            <a:ext cx="610731" cy="305365"/>
            <a:chOff x="1296" y="2544"/>
            <a:chExt cx="384" cy="192"/>
          </a:xfrm>
        </p:grpSpPr>
        <p:sp>
          <p:nvSpPr>
            <p:cNvPr id="268380" name="Rectangle 9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3">
                  <a:solidFill>
                    <a:srgbClr val="0070C0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8381" name="Rectangle 9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3">
                  <a:solidFill>
                    <a:srgbClr val="0070C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82" name="Rectangle 9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8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268383" name="Group 95"/>
          <p:cNvGrpSpPr>
            <a:grpSpLocks/>
          </p:cNvGrpSpPr>
          <p:nvPr/>
        </p:nvGrpSpPr>
        <p:grpSpPr bwMode="auto">
          <a:xfrm>
            <a:off x="3402316" y="3955501"/>
            <a:ext cx="610731" cy="305365"/>
            <a:chOff x="2688" y="1632"/>
            <a:chExt cx="384" cy="192"/>
          </a:xfrm>
        </p:grpSpPr>
        <p:sp>
          <p:nvSpPr>
            <p:cNvPr id="268384" name="Rectangle 96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rA</a:t>
              </a:r>
            </a:p>
          </p:txBody>
        </p:sp>
        <p:sp>
          <p:nvSpPr>
            <p:cNvPr id="268385" name="Rectangle 97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3">
                  <a:solidFill>
                    <a:srgbClr val="0070C0"/>
                  </a:solidFill>
                </a:rPr>
                <a:t>rB</a:t>
              </a:r>
            </a:p>
          </p:txBody>
        </p:sp>
        <p:sp>
          <p:nvSpPr>
            <p:cNvPr id="268386" name="Rectangle 98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8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68387" name="Rectangle 99"/>
          <p:cNvSpPr>
            <a:spLocks noChangeArrowheads="1"/>
          </p:cNvSpPr>
          <p:nvPr/>
        </p:nvSpPr>
        <p:spPr bwMode="auto">
          <a:xfrm>
            <a:off x="4013047" y="3955501"/>
            <a:ext cx="490970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3" dirty="0">
                <a:solidFill>
                  <a:srgbClr val="0070C0"/>
                </a:solidFill>
              </a:rPr>
              <a:t>                                          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D165A-9273-45D5-B6A7-735BA9FD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F74C7-ED10-4B19-A3DF-80F43699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71</a:t>
            </a:fld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1820883" y="3295212"/>
            <a:ext cx="2977314" cy="38170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1820883" y="4287650"/>
            <a:ext cx="2977314" cy="38170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1820883" y="5280087"/>
            <a:ext cx="2977314" cy="38170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>
              <a:solidFill>
                <a:srgbClr val="0070C0"/>
              </a:solidFill>
            </a:endParaRPr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1820883" y="2232794"/>
            <a:ext cx="2977314" cy="38170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69366" name="Rectangle 54"/>
          <p:cNvSpPr>
            <a:spLocks noChangeArrowheads="1"/>
          </p:cNvSpPr>
          <p:nvPr/>
        </p:nvSpPr>
        <p:spPr bwMode="auto">
          <a:xfrm>
            <a:off x="5179903" y="3301573"/>
            <a:ext cx="2977314" cy="38170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69367" name="Rectangle 55"/>
          <p:cNvSpPr>
            <a:spLocks noChangeArrowheads="1"/>
          </p:cNvSpPr>
          <p:nvPr/>
        </p:nvSpPr>
        <p:spPr bwMode="auto">
          <a:xfrm>
            <a:off x="5179903" y="4294011"/>
            <a:ext cx="2977314" cy="38170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69368" name="Rectangle 56"/>
          <p:cNvSpPr>
            <a:spLocks noChangeArrowheads="1"/>
          </p:cNvSpPr>
          <p:nvPr/>
        </p:nvSpPr>
        <p:spPr bwMode="auto">
          <a:xfrm>
            <a:off x="5179903" y="5286449"/>
            <a:ext cx="2977314" cy="38170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5179903" y="2239156"/>
            <a:ext cx="2977314" cy="38170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Instruction Examples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5262607" y="2239156"/>
            <a:ext cx="221390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irmovq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$0xabcd, 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rdx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1903586" y="2239156"/>
            <a:ext cx="221390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movq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$0xabcd, 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rdx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5103562" y="2690843"/>
            <a:ext cx="3740727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30 82 cd 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ab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00 00 00 00 00 00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1979927" y="1857450"/>
            <a:ext cx="752562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>
                <a:solidFill>
                  <a:schemeClr val="tx2"/>
                </a:solidFill>
              </a:rPr>
              <a:t>X86-64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5342129" y="1857450"/>
            <a:ext cx="744531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>
                <a:solidFill>
                  <a:schemeClr val="tx2"/>
                </a:solidFill>
              </a:rPr>
              <a:t>Y86-64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3882101" y="2690843"/>
            <a:ext cx="1067011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5262607" y="3301574"/>
            <a:ext cx="221390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rrmovq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rsp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, 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rbx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1903586" y="3301574"/>
            <a:ext cx="221390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movq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rsp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, 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rbx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5103562" y="3759622"/>
            <a:ext cx="221390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20 43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5262607" y="4294012"/>
            <a:ext cx="221390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mrmovq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-12(%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rbp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),%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rcx</a:t>
            </a:r>
            <a:endParaRPr lang="en-US" sz="1603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1903586" y="4294012"/>
            <a:ext cx="221390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movq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-12(%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rbp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),%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rcx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5408928" y="4752060"/>
            <a:ext cx="221390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50 15 f4 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ff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ff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ff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ff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ff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ff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ff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5262607" y="5286449"/>
            <a:ext cx="221390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rmmovq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%rsi,0x41c(%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rsp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1903586" y="5286449"/>
            <a:ext cx="221390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movq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 %rsi,0x41c(%</a:t>
            </a: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rsp</a:t>
            </a: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)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69372" name="Rectangle 60"/>
          <p:cNvSpPr>
            <a:spLocks noChangeArrowheads="1"/>
          </p:cNvSpPr>
          <p:nvPr/>
        </p:nvSpPr>
        <p:spPr bwMode="auto">
          <a:xfrm>
            <a:off x="5408928" y="5820839"/>
            <a:ext cx="221390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40 64 1c 04 00 00 00 00 00 00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-846116" y="-687815"/>
            <a:ext cx="92569" cy="37046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882101" y="3759622"/>
            <a:ext cx="1067011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882101" y="4752060"/>
            <a:ext cx="1067011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3882101" y="5820839"/>
            <a:ext cx="1067011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D4B4A-82A1-4836-BD46-26124F8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868E-4FED-420E-8B4A-AD1A28AA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Move 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6945" y="1849326"/>
            <a:ext cx="4338735" cy="5223022"/>
          </a:xfrm>
        </p:spPr>
        <p:txBody>
          <a:bodyPr/>
          <a:lstStyle/>
          <a:p>
            <a:pPr lvl="1"/>
            <a:r>
              <a:rPr lang="en-US" sz="2000" dirty="0"/>
              <a:t>Refer to generically as “</a:t>
            </a:r>
            <a:r>
              <a:rPr lang="en-US" sz="2000" dirty="0" err="1">
                <a:latin typeface="Courier New" pitchFamily="49" charset="0"/>
              </a:rPr>
              <a:t>cmovXX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Encodings differ only by “function code”</a:t>
            </a:r>
          </a:p>
          <a:p>
            <a:pPr lvl="1"/>
            <a:r>
              <a:rPr lang="en-US" sz="2000" dirty="0"/>
              <a:t>Based on values of condition codes</a:t>
            </a:r>
          </a:p>
          <a:p>
            <a:pPr lvl="1"/>
            <a:r>
              <a:rPr lang="en-US" sz="2000" dirty="0"/>
              <a:t>Variants of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rrmovq</a:t>
            </a:r>
            <a:r>
              <a:rPr lang="en-US" sz="2000" dirty="0"/>
              <a:t> instruction</a:t>
            </a:r>
          </a:p>
          <a:p>
            <a:pPr lvl="2"/>
            <a:r>
              <a:rPr lang="en-US" sz="1800" dirty="0"/>
              <a:t>(Conditionally) copy value from source to destination register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601058" y="1984254"/>
            <a:ext cx="4310580" cy="31637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805" rIns="45805" anchor="ctr">
            <a:spAutoFit/>
          </a:bodyPr>
          <a:lstStyle/>
          <a:p>
            <a:endParaRPr lang="en-US" sz="1803" dirty="0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814439" y="2012052"/>
            <a:ext cx="1038748" cy="2607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rrmovq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rA</a:t>
            </a:r>
            <a:r>
              <a:rPr lang="en-US" sz="1603" dirty="0">
                <a:solidFill>
                  <a:srgbClr val="0070C0"/>
                </a:solidFill>
              </a:rPr>
              <a:t>, </a:t>
            </a:r>
            <a:r>
              <a:rPr lang="en-US" sz="1603" dirty="0" err="1">
                <a:solidFill>
                  <a:srgbClr val="0070C0"/>
                </a:solidFill>
              </a:rPr>
              <a:t>rB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1572904" y="1686075"/>
            <a:ext cx="1798108" cy="29004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Move Unconditionally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1601058" y="2636206"/>
            <a:ext cx="4310580" cy="31637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1814439" y="2664004"/>
            <a:ext cx="1038748" cy="2607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cmovle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rA</a:t>
            </a:r>
            <a:r>
              <a:rPr lang="en-US" sz="1603" dirty="0">
                <a:solidFill>
                  <a:srgbClr val="0070C0"/>
                </a:solidFill>
              </a:rPr>
              <a:t>, </a:t>
            </a:r>
            <a:r>
              <a:rPr lang="en-US" sz="1603" dirty="0" err="1">
                <a:solidFill>
                  <a:srgbClr val="0070C0"/>
                </a:solidFill>
              </a:rPr>
              <a:t>rB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1572904" y="2338028"/>
            <a:ext cx="2094670" cy="29004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Move When Less or Equal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1601058" y="3288159"/>
            <a:ext cx="4310580" cy="31637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1814439" y="3315957"/>
            <a:ext cx="1038748" cy="2607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cmovl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rA</a:t>
            </a:r>
            <a:r>
              <a:rPr lang="en-US" sz="1603" dirty="0">
                <a:solidFill>
                  <a:srgbClr val="0070C0"/>
                </a:solidFill>
              </a:rPr>
              <a:t>, </a:t>
            </a:r>
            <a:r>
              <a:rPr lang="en-US" sz="1603" dirty="0" err="1">
                <a:solidFill>
                  <a:srgbClr val="0070C0"/>
                </a:solidFill>
              </a:rPr>
              <a:t>rB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1572904" y="2989981"/>
            <a:ext cx="1412189" cy="29004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Move When Less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1601058" y="3940112"/>
            <a:ext cx="4310580" cy="31637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1814439" y="3967910"/>
            <a:ext cx="1038748" cy="2607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cmove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rA</a:t>
            </a:r>
            <a:r>
              <a:rPr lang="en-US" sz="1603" dirty="0">
                <a:solidFill>
                  <a:srgbClr val="0070C0"/>
                </a:solidFill>
              </a:rPr>
              <a:t>, </a:t>
            </a:r>
            <a:r>
              <a:rPr lang="en-US" sz="1603" dirty="0" err="1">
                <a:solidFill>
                  <a:srgbClr val="0070C0"/>
                </a:solidFill>
              </a:rPr>
              <a:t>rB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1572903" y="3641934"/>
            <a:ext cx="1512619" cy="29004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Move When Equal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1601058" y="4592065"/>
            <a:ext cx="4310580" cy="31637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1814439" y="4619863"/>
            <a:ext cx="1038748" cy="2607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cmovne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rA</a:t>
            </a:r>
            <a:r>
              <a:rPr lang="en-US" sz="1603" dirty="0">
                <a:solidFill>
                  <a:srgbClr val="0070C0"/>
                </a:solidFill>
              </a:rPr>
              <a:t>, </a:t>
            </a:r>
            <a:r>
              <a:rPr lang="en-US" sz="1603" dirty="0" err="1">
                <a:solidFill>
                  <a:srgbClr val="0070C0"/>
                </a:solidFill>
              </a:rPr>
              <a:t>rB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1572904" y="4293886"/>
            <a:ext cx="1846288" cy="29004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Move When Not Equal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1601058" y="5244017"/>
            <a:ext cx="4310580" cy="31637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1814439" y="5271815"/>
            <a:ext cx="1038748" cy="2607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cmovge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rA</a:t>
            </a:r>
            <a:r>
              <a:rPr lang="en-US" sz="1603" dirty="0">
                <a:solidFill>
                  <a:srgbClr val="0070C0"/>
                </a:solidFill>
              </a:rPr>
              <a:t>, </a:t>
            </a:r>
            <a:r>
              <a:rPr lang="en-US" sz="1603" dirty="0" err="1">
                <a:solidFill>
                  <a:srgbClr val="0070C0"/>
                </a:solidFill>
              </a:rPr>
              <a:t>rB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1572904" y="4945839"/>
            <a:ext cx="2365138" cy="29004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Move When Greater or Equal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1601058" y="5895969"/>
            <a:ext cx="4310580" cy="31637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1814439" y="5923768"/>
            <a:ext cx="1038748" cy="2607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cmovg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rA</a:t>
            </a:r>
            <a:r>
              <a:rPr lang="en-US" sz="1603" dirty="0">
                <a:solidFill>
                  <a:srgbClr val="0070C0"/>
                </a:solidFill>
              </a:rPr>
              <a:t>, </a:t>
            </a:r>
            <a:r>
              <a:rPr lang="en-US" sz="1603" dirty="0" err="1">
                <a:solidFill>
                  <a:srgbClr val="0070C0"/>
                </a:solidFill>
              </a:rPr>
              <a:t>rB</a:t>
            </a:r>
            <a:endParaRPr lang="en-US" sz="1603" dirty="0">
              <a:solidFill>
                <a:srgbClr val="0070C0"/>
              </a:solidFill>
            </a:endParaRPr>
          </a:p>
        </p:txBody>
      </p: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1572904" y="5597791"/>
            <a:ext cx="1682655" cy="29004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Move When Greater</a:t>
            </a:r>
          </a:p>
        </p:txBody>
      </p:sp>
      <p:grpSp>
        <p:nvGrpSpPr>
          <p:cNvPr id="67" name="Group 7"/>
          <p:cNvGrpSpPr>
            <a:grpSpLocks/>
          </p:cNvGrpSpPr>
          <p:nvPr/>
        </p:nvGrpSpPr>
        <p:grpSpPr bwMode="auto">
          <a:xfrm>
            <a:off x="4198668" y="2006619"/>
            <a:ext cx="569014" cy="260781"/>
            <a:chOff x="1296" y="2544"/>
            <a:chExt cx="384" cy="192"/>
          </a:xfrm>
        </p:grpSpPr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1" name="Group 11"/>
          <p:cNvGrpSpPr>
            <a:grpSpLocks/>
          </p:cNvGrpSpPr>
          <p:nvPr/>
        </p:nvGrpSpPr>
        <p:grpSpPr bwMode="auto">
          <a:xfrm>
            <a:off x="4767682" y="2006619"/>
            <a:ext cx="569014" cy="260781"/>
            <a:chOff x="1680" y="2544"/>
            <a:chExt cx="384" cy="192"/>
          </a:xfrm>
        </p:grpSpPr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rA</a:t>
              </a:r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rB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4198668" y="2658572"/>
            <a:ext cx="569014" cy="260781"/>
            <a:chOff x="1296" y="2544"/>
            <a:chExt cx="384" cy="192"/>
          </a:xfrm>
        </p:grpSpPr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9" name="Group 11"/>
          <p:cNvGrpSpPr>
            <a:grpSpLocks/>
          </p:cNvGrpSpPr>
          <p:nvPr/>
        </p:nvGrpSpPr>
        <p:grpSpPr bwMode="auto">
          <a:xfrm>
            <a:off x="4767682" y="2658572"/>
            <a:ext cx="569014" cy="260781"/>
            <a:chOff x="1680" y="2544"/>
            <a:chExt cx="384" cy="192"/>
          </a:xfrm>
        </p:grpSpPr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rA</a:t>
              </a: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rB</a:t>
              </a: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3" name="Group 7"/>
          <p:cNvGrpSpPr>
            <a:grpSpLocks/>
          </p:cNvGrpSpPr>
          <p:nvPr/>
        </p:nvGrpSpPr>
        <p:grpSpPr bwMode="auto">
          <a:xfrm>
            <a:off x="4198668" y="3310524"/>
            <a:ext cx="569014" cy="260781"/>
            <a:chOff x="1296" y="2544"/>
            <a:chExt cx="384" cy="192"/>
          </a:xfrm>
        </p:grpSpPr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7" name="Group 11"/>
          <p:cNvGrpSpPr>
            <a:grpSpLocks/>
          </p:cNvGrpSpPr>
          <p:nvPr/>
        </p:nvGrpSpPr>
        <p:grpSpPr bwMode="auto">
          <a:xfrm>
            <a:off x="4767682" y="3310524"/>
            <a:ext cx="569014" cy="260781"/>
            <a:chOff x="1680" y="2544"/>
            <a:chExt cx="384" cy="192"/>
          </a:xfrm>
        </p:grpSpPr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rA</a:t>
              </a:r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rB</a:t>
              </a: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4198668" y="3962477"/>
            <a:ext cx="569014" cy="260781"/>
            <a:chOff x="1296" y="2544"/>
            <a:chExt cx="384" cy="192"/>
          </a:xfrm>
        </p:grpSpPr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5" name="Group 11"/>
          <p:cNvGrpSpPr>
            <a:grpSpLocks/>
          </p:cNvGrpSpPr>
          <p:nvPr/>
        </p:nvGrpSpPr>
        <p:grpSpPr bwMode="auto">
          <a:xfrm>
            <a:off x="4767682" y="3962477"/>
            <a:ext cx="569014" cy="260781"/>
            <a:chOff x="1680" y="2544"/>
            <a:chExt cx="384" cy="192"/>
          </a:xfrm>
        </p:grpSpPr>
        <p:sp>
          <p:nvSpPr>
            <p:cNvPr id="96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rA</a:t>
              </a:r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rB</a:t>
              </a:r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9" name="Group 7"/>
          <p:cNvGrpSpPr>
            <a:grpSpLocks/>
          </p:cNvGrpSpPr>
          <p:nvPr/>
        </p:nvGrpSpPr>
        <p:grpSpPr bwMode="auto">
          <a:xfrm>
            <a:off x="4198668" y="4614430"/>
            <a:ext cx="569014" cy="260781"/>
            <a:chOff x="1296" y="2544"/>
            <a:chExt cx="384" cy="192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102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3" name="Group 11"/>
          <p:cNvGrpSpPr>
            <a:grpSpLocks/>
          </p:cNvGrpSpPr>
          <p:nvPr/>
        </p:nvGrpSpPr>
        <p:grpSpPr bwMode="auto">
          <a:xfrm>
            <a:off x="4767682" y="4614430"/>
            <a:ext cx="569014" cy="260781"/>
            <a:chOff x="1680" y="2544"/>
            <a:chExt cx="384" cy="192"/>
          </a:xfrm>
        </p:grpSpPr>
        <p:sp>
          <p:nvSpPr>
            <p:cNvPr id="104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rA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rB</a:t>
              </a:r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4198668" y="5266382"/>
            <a:ext cx="569014" cy="260781"/>
            <a:chOff x="1296" y="2544"/>
            <a:chExt cx="384" cy="192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4767682" y="5266382"/>
            <a:ext cx="569014" cy="260781"/>
            <a:chOff x="1680" y="2544"/>
            <a:chExt cx="384" cy="19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rA</a:t>
              </a:r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rB</a:t>
              </a: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5" name="Group 7"/>
          <p:cNvGrpSpPr>
            <a:grpSpLocks/>
          </p:cNvGrpSpPr>
          <p:nvPr/>
        </p:nvGrpSpPr>
        <p:grpSpPr bwMode="auto">
          <a:xfrm>
            <a:off x="4198668" y="5918335"/>
            <a:ext cx="569014" cy="260781"/>
            <a:chOff x="1296" y="2544"/>
            <a:chExt cx="384" cy="192"/>
          </a:xfrm>
        </p:grpSpPr>
        <p:sp>
          <p:nvSpPr>
            <p:cNvPr id="11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9" name="Group 11"/>
          <p:cNvGrpSpPr>
            <a:grpSpLocks/>
          </p:cNvGrpSpPr>
          <p:nvPr/>
        </p:nvGrpSpPr>
        <p:grpSpPr bwMode="auto">
          <a:xfrm>
            <a:off x="4767682" y="5918335"/>
            <a:ext cx="569014" cy="260781"/>
            <a:chOff x="1680" y="2544"/>
            <a:chExt cx="384" cy="192"/>
          </a:xfrm>
        </p:grpSpPr>
        <p:sp>
          <p:nvSpPr>
            <p:cNvPr id="12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rA</a:t>
              </a: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</a:rPr>
                <a:t>rB</a:t>
              </a: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36F68-6F7D-4C7F-9EDB-951A353F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B858E-1AB4-4609-AC1B-DB91A1C4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73</a:t>
            </a:fld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530" y="3471243"/>
            <a:ext cx="9806940" cy="2503170"/>
          </a:xfrm>
        </p:spPr>
        <p:txBody>
          <a:bodyPr/>
          <a:lstStyle/>
          <a:p>
            <a:pPr lvl="1"/>
            <a:r>
              <a:rPr lang="en-US" sz="2000" dirty="0"/>
              <a:t>Refer to generically as “</a:t>
            </a:r>
            <a:r>
              <a:rPr lang="en-US" sz="2000" dirty="0" err="1">
                <a:latin typeface="Courier New" pitchFamily="49" charset="0"/>
              </a:rPr>
              <a:t>jXX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Encodings differ only by “function code” </a:t>
            </a:r>
            <a:r>
              <a:rPr lang="en-US" sz="2000" dirty="0" err="1"/>
              <a:t>fn</a:t>
            </a:r>
            <a:endParaRPr lang="en-US" sz="2000" dirty="0"/>
          </a:p>
          <a:p>
            <a:pPr lvl="1"/>
            <a:r>
              <a:rPr lang="en-US" sz="2000" dirty="0"/>
              <a:t>Based on values of condition codes</a:t>
            </a:r>
          </a:p>
          <a:p>
            <a:pPr lvl="1"/>
            <a:r>
              <a:rPr lang="en-US" sz="2000" dirty="0"/>
              <a:t>Same as x86-64 counterparts</a:t>
            </a:r>
          </a:p>
          <a:p>
            <a:pPr lvl="1"/>
            <a:r>
              <a:rPr lang="en-US" sz="2000" dirty="0"/>
              <a:t>Encode full destination address</a:t>
            </a:r>
          </a:p>
          <a:p>
            <a:pPr lvl="2"/>
            <a:r>
              <a:rPr lang="en-US" sz="1800" dirty="0"/>
              <a:t>Unlike PC-relative addressing seen in x86-64</a:t>
            </a:r>
          </a:p>
        </p:txBody>
      </p: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1979606" y="1845553"/>
            <a:ext cx="325501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algn="l"/>
            <a:r>
              <a:rPr lang="en-US" sz="2400" dirty="0"/>
              <a:t>Jump (Conditionally)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410641-734A-44A3-88FE-9CFA2F36FED7}"/>
              </a:ext>
            </a:extLst>
          </p:cNvPr>
          <p:cNvGrpSpPr/>
          <p:nvPr/>
        </p:nvGrpSpPr>
        <p:grpSpPr>
          <a:xfrm>
            <a:off x="2010146" y="2259663"/>
            <a:ext cx="7373884" cy="689277"/>
            <a:chOff x="2010146" y="2259663"/>
            <a:chExt cx="6910484" cy="370467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2010146" y="2259663"/>
              <a:ext cx="6910484" cy="370467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805" rIns="45805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239171" y="2292214"/>
              <a:ext cx="1114903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3" dirty="0" err="1">
                  <a:solidFill>
                    <a:srgbClr val="0070C0"/>
                  </a:solidFill>
                  <a:latin typeface="Courier New" pitchFamily="49" charset="0"/>
                </a:rPr>
                <a:t>jXX</a:t>
              </a:r>
              <a:r>
                <a:rPr lang="en-US" sz="1603" dirty="0">
                  <a:solidFill>
                    <a:srgbClr val="0070C0"/>
                  </a:solidFill>
                </a:rPr>
                <a:t> </a:t>
              </a:r>
              <a:r>
                <a:rPr lang="en-US" sz="1603" dirty="0" err="1">
                  <a:solidFill>
                    <a:srgbClr val="0070C0"/>
                  </a:solidFill>
                </a:rPr>
                <a:t>Dest</a:t>
              </a:r>
              <a:endParaRPr lang="en-US" sz="1603" dirty="0">
                <a:solidFill>
                  <a:srgbClr val="0070C0"/>
                </a:solidFill>
              </a:endParaRPr>
            </a:p>
          </p:txBody>
        </p:sp>
        <p:grpSp>
          <p:nvGrpSpPr>
            <p:cNvPr id="271367" name="Group 7"/>
            <p:cNvGrpSpPr>
              <a:grpSpLocks/>
            </p:cNvGrpSpPr>
            <p:nvPr/>
          </p:nvGrpSpPr>
          <p:grpSpPr bwMode="auto">
            <a:xfrm>
              <a:off x="3354072" y="2292214"/>
              <a:ext cx="610731" cy="305365"/>
              <a:chOff x="1296" y="2544"/>
              <a:chExt cx="384" cy="192"/>
            </a:xfrm>
          </p:grpSpPr>
          <p:sp>
            <p:nvSpPr>
              <p:cNvPr id="27136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>
                    <a:solidFill>
                      <a:srgbClr val="0070C0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369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 err="1">
                    <a:solidFill>
                      <a:srgbClr val="0070C0"/>
                    </a:solidFill>
                  </a:rPr>
                  <a:t>fn</a:t>
                </a:r>
                <a:endParaRPr lang="en-US" sz="1603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137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424" name="Rectangle 64"/>
            <p:cNvSpPr>
              <a:spLocks noChangeArrowheads="1"/>
            </p:cNvSpPr>
            <p:nvPr/>
          </p:nvSpPr>
          <p:spPr bwMode="auto">
            <a:xfrm>
              <a:off x="3964803" y="2292214"/>
              <a:ext cx="4879486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/>
                <a:t>                                                  </a:t>
              </a:r>
              <a:r>
                <a:rPr lang="en-US" sz="1600" dirty="0" err="1"/>
                <a:t>Dest</a:t>
              </a:r>
              <a:endParaRPr lang="en-US" sz="160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E8C2A-7B08-49BD-B1F4-E385B8BC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45F64-5B47-499F-BD2B-91011DC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74</a:t>
            </a:fld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997331" y="2031663"/>
            <a:ext cx="6666609" cy="31226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2215859" y="2059100"/>
            <a:ext cx="1063805" cy="2573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jmp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Dest</a:t>
            </a:r>
            <a:endParaRPr lang="en-US" sz="1603" dirty="0">
              <a:solidFill>
                <a:srgbClr val="0070C0"/>
              </a:solidFill>
            </a:endParaRP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3279663" y="2059100"/>
            <a:ext cx="582740" cy="257391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1968498" y="1737360"/>
            <a:ext cx="1808997" cy="2862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Jump Unconditionally</a:t>
            </a: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3862403" y="2059100"/>
            <a:ext cx="4655852" cy="257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3" dirty="0" err="1"/>
              <a:t>Dest</a:t>
            </a:r>
            <a:endParaRPr lang="en-US" sz="1403" dirty="0"/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1997331" y="2675140"/>
            <a:ext cx="6666609" cy="31226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2215859" y="2702577"/>
            <a:ext cx="1063805" cy="2573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 err="1">
                <a:solidFill>
                  <a:srgbClr val="0070C0"/>
                </a:solidFill>
                <a:latin typeface="Courier New" pitchFamily="49" charset="0"/>
              </a:rPr>
              <a:t>jle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Dest</a:t>
            </a:r>
            <a:endParaRPr lang="en-US" sz="1603" dirty="0">
              <a:solidFill>
                <a:srgbClr val="0070C0"/>
              </a:solidFill>
            </a:endParaRPr>
          </a:p>
        </p:txBody>
      </p:sp>
      <p:grpSp>
        <p:nvGrpSpPr>
          <p:cNvPr id="271484" name="Group 124"/>
          <p:cNvGrpSpPr>
            <a:grpSpLocks/>
          </p:cNvGrpSpPr>
          <p:nvPr/>
        </p:nvGrpSpPr>
        <p:grpSpPr bwMode="auto">
          <a:xfrm>
            <a:off x="3279663" y="2702577"/>
            <a:ext cx="582740" cy="257391"/>
            <a:chOff x="1296" y="2544"/>
            <a:chExt cx="384" cy="192"/>
          </a:xfrm>
        </p:grpSpPr>
        <p:sp>
          <p:nvSpPr>
            <p:cNvPr id="271485" name="Rectangle 125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486" name="Rectangle 126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71487" name="Rectangle 127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1968498" y="2380838"/>
            <a:ext cx="2112712" cy="2862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Jump When Less or Equal</a:t>
            </a:r>
          </a:p>
        </p:txBody>
      </p:sp>
      <p:sp>
        <p:nvSpPr>
          <p:cNvPr id="271489" name="Rectangle 129"/>
          <p:cNvSpPr>
            <a:spLocks noChangeArrowheads="1"/>
          </p:cNvSpPr>
          <p:nvPr/>
        </p:nvSpPr>
        <p:spPr bwMode="auto">
          <a:xfrm>
            <a:off x="3862403" y="2702577"/>
            <a:ext cx="4655852" cy="257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3" dirty="0" err="1"/>
              <a:t>Dest</a:t>
            </a:r>
            <a:endParaRPr lang="en-US" sz="1403" dirty="0"/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1997331" y="3318618"/>
            <a:ext cx="6666609" cy="31226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2215859" y="3346055"/>
            <a:ext cx="1063805" cy="2573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>
                <a:solidFill>
                  <a:srgbClr val="0070C0"/>
                </a:solidFill>
                <a:latin typeface="Courier New" pitchFamily="49" charset="0"/>
              </a:rPr>
              <a:t>jl</a:t>
            </a:r>
            <a:r>
              <a:rPr lang="en-US" sz="1603">
                <a:solidFill>
                  <a:srgbClr val="0070C0"/>
                </a:solidFill>
              </a:rPr>
              <a:t> Dest</a:t>
            </a:r>
          </a:p>
        </p:txBody>
      </p:sp>
      <p:grpSp>
        <p:nvGrpSpPr>
          <p:cNvPr id="271493" name="Group 133"/>
          <p:cNvGrpSpPr>
            <a:grpSpLocks/>
          </p:cNvGrpSpPr>
          <p:nvPr/>
        </p:nvGrpSpPr>
        <p:grpSpPr bwMode="auto">
          <a:xfrm>
            <a:off x="3279663" y="3346055"/>
            <a:ext cx="582740" cy="257391"/>
            <a:chOff x="1296" y="2544"/>
            <a:chExt cx="384" cy="192"/>
          </a:xfrm>
        </p:grpSpPr>
        <p:sp>
          <p:nvSpPr>
            <p:cNvPr id="271494" name="Rectangle 1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495" name="Rectangle 1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71496" name="Rectangle 1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1968498" y="3024316"/>
            <a:ext cx="1413768" cy="2862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Jump When Less</a:t>
            </a:r>
          </a:p>
        </p:txBody>
      </p:sp>
      <p:sp>
        <p:nvSpPr>
          <p:cNvPr id="271498" name="Rectangle 138"/>
          <p:cNvSpPr>
            <a:spLocks noChangeArrowheads="1"/>
          </p:cNvSpPr>
          <p:nvPr/>
        </p:nvSpPr>
        <p:spPr bwMode="auto">
          <a:xfrm>
            <a:off x="3862403" y="3346055"/>
            <a:ext cx="4655852" cy="257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3" dirty="0" err="1"/>
              <a:t>Dest</a:t>
            </a:r>
            <a:endParaRPr lang="en-US" sz="1403" dirty="0"/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1997331" y="3962096"/>
            <a:ext cx="6666609" cy="31226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2215859" y="3989533"/>
            <a:ext cx="1063805" cy="2573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>
                <a:solidFill>
                  <a:srgbClr val="0070C0"/>
                </a:solidFill>
                <a:latin typeface="Courier New" pitchFamily="49" charset="0"/>
              </a:rPr>
              <a:t>je</a:t>
            </a:r>
            <a:r>
              <a:rPr lang="en-US" sz="1603">
                <a:solidFill>
                  <a:srgbClr val="0070C0"/>
                </a:solidFill>
              </a:rPr>
              <a:t> Dest</a:t>
            </a:r>
          </a:p>
        </p:txBody>
      </p:sp>
      <p:grpSp>
        <p:nvGrpSpPr>
          <p:cNvPr id="271502" name="Group 142"/>
          <p:cNvGrpSpPr>
            <a:grpSpLocks/>
          </p:cNvGrpSpPr>
          <p:nvPr/>
        </p:nvGrpSpPr>
        <p:grpSpPr bwMode="auto">
          <a:xfrm>
            <a:off x="3279663" y="3989533"/>
            <a:ext cx="582740" cy="257391"/>
            <a:chOff x="1296" y="2544"/>
            <a:chExt cx="384" cy="192"/>
          </a:xfrm>
        </p:grpSpPr>
        <p:sp>
          <p:nvSpPr>
            <p:cNvPr id="271503" name="Rectangle 143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04" name="Rectangle 144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71505" name="Rectangle 145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1968498" y="3667794"/>
            <a:ext cx="1516620" cy="2862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Jump When Equal</a:t>
            </a:r>
          </a:p>
        </p:txBody>
      </p:sp>
      <p:sp>
        <p:nvSpPr>
          <p:cNvPr id="271507" name="Rectangle 147"/>
          <p:cNvSpPr>
            <a:spLocks noChangeArrowheads="1"/>
          </p:cNvSpPr>
          <p:nvPr/>
        </p:nvSpPr>
        <p:spPr bwMode="auto">
          <a:xfrm>
            <a:off x="3862403" y="3989533"/>
            <a:ext cx="4655852" cy="257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3" dirty="0" err="1"/>
              <a:t>Dest</a:t>
            </a:r>
            <a:endParaRPr lang="en-US" sz="1403" dirty="0"/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1997331" y="4605574"/>
            <a:ext cx="6666609" cy="31226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2215859" y="4633011"/>
            <a:ext cx="1063805" cy="2573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>
                <a:solidFill>
                  <a:srgbClr val="0070C0"/>
                </a:solidFill>
                <a:latin typeface="Courier New" pitchFamily="49" charset="0"/>
              </a:rPr>
              <a:t>jne</a:t>
            </a:r>
            <a:r>
              <a:rPr lang="en-US" sz="1603">
                <a:solidFill>
                  <a:srgbClr val="0070C0"/>
                </a:solidFill>
              </a:rPr>
              <a:t> Dest</a:t>
            </a:r>
          </a:p>
        </p:txBody>
      </p:sp>
      <p:grpSp>
        <p:nvGrpSpPr>
          <p:cNvPr id="271511" name="Group 151"/>
          <p:cNvGrpSpPr>
            <a:grpSpLocks/>
          </p:cNvGrpSpPr>
          <p:nvPr/>
        </p:nvGrpSpPr>
        <p:grpSpPr bwMode="auto">
          <a:xfrm>
            <a:off x="3279663" y="4633011"/>
            <a:ext cx="582740" cy="257391"/>
            <a:chOff x="1296" y="2544"/>
            <a:chExt cx="384" cy="192"/>
          </a:xfrm>
        </p:grpSpPr>
        <p:sp>
          <p:nvSpPr>
            <p:cNvPr id="271512" name="Rectangle 15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13" name="Rectangle 15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71514" name="Rectangle 15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1968497" y="4311271"/>
            <a:ext cx="1858339" cy="2862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Jump When Not Equal</a:t>
            </a:r>
          </a:p>
        </p:txBody>
      </p:sp>
      <p:sp>
        <p:nvSpPr>
          <p:cNvPr id="271516" name="Rectangle 156"/>
          <p:cNvSpPr>
            <a:spLocks noChangeArrowheads="1"/>
          </p:cNvSpPr>
          <p:nvPr/>
        </p:nvSpPr>
        <p:spPr bwMode="auto">
          <a:xfrm>
            <a:off x="3862403" y="4633011"/>
            <a:ext cx="4655852" cy="257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3" dirty="0" err="1"/>
              <a:t>Dest</a:t>
            </a:r>
            <a:endParaRPr lang="en-US" sz="1403" dirty="0"/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1997331" y="5249051"/>
            <a:ext cx="6666609" cy="31226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2215859" y="5276488"/>
            <a:ext cx="1063805" cy="2573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>
                <a:solidFill>
                  <a:srgbClr val="0070C0"/>
                </a:solidFill>
                <a:latin typeface="Courier New" pitchFamily="49" charset="0"/>
              </a:rPr>
              <a:t>jge</a:t>
            </a:r>
            <a:r>
              <a:rPr lang="en-US" sz="1603">
                <a:solidFill>
                  <a:srgbClr val="0070C0"/>
                </a:solidFill>
              </a:rPr>
              <a:t> Dest</a:t>
            </a:r>
          </a:p>
        </p:txBody>
      </p:sp>
      <p:grpSp>
        <p:nvGrpSpPr>
          <p:cNvPr id="271520" name="Group 160"/>
          <p:cNvGrpSpPr>
            <a:grpSpLocks/>
          </p:cNvGrpSpPr>
          <p:nvPr/>
        </p:nvGrpSpPr>
        <p:grpSpPr bwMode="auto">
          <a:xfrm>
            <a:off x="3279663" y="5276488"/>
            <a:ext cx="582740" cy="257391"/>
            <a:chOff x="1296" y="2544"/>
            <a:chExt cx="384" cy="192"/>
          </a:xfrm>
        </p:grpSpPr>
        <p:sp>
          <p:nvSpPr>
            <p:cNvPr id="271521" name="Rectangle 1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22" name="Rectangle 1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71523" name="Rectangle 1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1968498" y="4954749"/>
            <a:ext cx="2389705" cy="2862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Jump When Greater or Equal</a:t>
            </a:r>
          </a:p>
        </p:txBody>
      </p:sp>
      <p:sp>
        <p:nvSpPr>
          <p:cNvPr id="271525" name="Rectangle 165"/>
          <p:cNvSpPr>
            <a:spLocks noChangeArrowheads="1"/>
          </p:cNvSpPr>
          <p:nvPr/>
        </p:nvSpPr>
        <p:spPr bwMode="auto">
          <a:xfrm>
            <a:off x="3862403" y="5276488"/>
            <a:ext cx="4655852" cy="257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3" dirty="0" err="1"/>
              <a:t>Dest</a:t>
            </a:r>
            <a:endParaRPr lang="en-US" sz="1403" dirty="0"/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1997331" y="5892529"/>
            <a:ext cx="6666609" cy="31226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2215859" y="5919966"/>
            <a:ext cx="1063805" cy="2573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>
                <a:solidFill>
                  <a:srgbClr val="0070C0"/>
                </a:solidFill>
                <a:latin typeface="Courier New" pitchFamily="49" charset="0"/>
              </a:rPr>
              <a:t>jg</a:t>
            </a:r>
            <a:r>
              <a:rPr lang="en-US" sz="1603">
                <a:solidFill>
                  <a:srgbClr val="0070C0"/>
                </a:solidFill>
              </a:rPr>
              <a:t> Dest</a:t>
            </a:r>
          </a:p>
        </p:txBody>
      </p:sp>
      <p:grpSp>
        <p:nvGrpSpPr>
          <p:cNvPr id="271529" name="Group 169"/>
          <p:cNvGrpSpPr>
            <a:grpSpLocks/>
          </p:cNvGrpSpPr>
          <p:nvPr/>
        </p:nvGrpSpPr>
        <p:grpSpPr bwMode="auto">
          <a:xfrm>
            <a:off x="3279663" y="5919966"/>
            <a:ext cx="582740" cy="257391"/>
            <a:chOff x="1296" y="2544"/>
            <a:chExt cx="384" cy="192"/>
          </a:xfrm>
        </p:grpSpPr>
        <p:sp>
          <p:nvSpPr>
            <p:cNvPr id="271530" name="Rectangle 1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31" name="Rectangle 1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271532" name="Rectangle 1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1968498" y="5598227"/>
            <a:ext cx="1690758" cy="2862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603" dirty="0"/>
              <a:t>Jump When Greater</a:t>
            </a:r>
          </a:p>
        </p:txBody>
      </p:sp>
      <p:sp>
        <p:nvSpPr>
          <p:cNvPr id="271534" name="Rectangle 174"/>
          <p:cNvSpPr>
            <a:spLocks noChangeArrowheads="1"/>
          </p:cNvSpPr>
          <p:nvPr/>
        </p:nvSpPr>
        <p:spPr bwMode="auto">
          <a:xfrm>
            <a:off x="3862403" y="5919966"/>
            <a:ext cx="4655852" cy="257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3" dirty="0" err="1"/>
              <a:t>Dest</a:t>
            </a:r>
            <a:endParaRPr lang="en-US" sz="1403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9AFA3-9667-4593-82C8-9995BC8A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F577A-4EDD-4ABC-9250-6D87D027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309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Program Stack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6264" y="1800226"/>
            <a:ext cx="5969416" cy="4486274"/>
          </a:xfrm>
        </p:spPr>
        <p:txBody>
          <a:bodyPr/>
          <a:lstStyle/>
          <a:p>
            <a:pPr lvl="1"/>
            <a:r>
              <a:rPr lang="en-US" sz="2000" dirty="0"/>
              <a:t>Region of memory holding program data</a:t>
            </a:r>
          </a:p>
          <a:p>
            <a:pPr lvl="1"/>
            <a:r>
              <a:rPr lang="en-US" sz="2000" dirty="0"/>
              <a:t>Used in Y86-64 (and x86-64) for supporting procedure calls</a:t>
            </a:r>
          </a:p>
          <a:p>
            <a:pPr lvl="1"/>
            <a:r>
              <a:rPr lang="en-US" sz="2000" dirty="0"/>
              <a:t>Stack top indicated by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rsp</a:t>
            </a:r>
            <a:endParaRPr lang="en-US" sz="2000" dirty="0">
              <a:latin typeface="Courier New" pitchFamily="49" charset="0"/>
            </a:endParaRPr>
          </a:p>
          <a:p>
            <a:pPr lvl="2"/>
            <a:r>
              <a:rPr lang="en-US" sz="1800" dirty="0"/>
              <a:t>Address of top stack element</a:t>
            </a:r>
          </a:p>
          <a:p>
            <a:pPr lvl="1"/>
            <a:r>
              <a:rPr lang="en-US" sz="2000" dirty="0"/>
              <a:t>Stack grows toward lower addresses</a:t>
            </a:r>
          </a:p>
          <a:p>
            <a:pPr lvl="2"/>
            <a:r>
              <a:rPr lang="en-US" sz="1800" dirty="0"/>
              <a:t>Top element is at highest address in the stack</a:t>
            </a:r>
          </a:p>
          <a:p>
            <a:pPr lvl="2"/>
            <a:r>
              <a:rPr lang="en-US" sz="1800" dirty="0"/>
              <a:t>When pushing, must first decrement stack pointer</a:t>
            </a:r>
          </a:p>
          <a:p>
            <a:pPr lvl="2"/>
            <a:r>
              <a:rPr lang="en-US" sz="1800" dirty="0"/>
              <a:t>After popping, increment stack pointer</a:t>
            </a:r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3885979" y="5844167"/>
            <a:ext cx="381707" cy="0"/>
          </a:xfrm>
          <a:prstGeom prst="line">
            <a:avLst/>
          </a:prstGeom>
          <a:noFill/>
          <a:ln w="19050">
            <a:solidFill>
              <a:srgbClr val="FF0002"/>
            </a:solidFill>
            <a:round/>
            <a:headEnd/>
            <a:tailEnd type="triangle" w="sm" len="sm"/>
          </a:ln>
          <a:effectLst/>
        </p:spPr>
        <p:txBody>
          <a:bodyPr wrap="non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4267687" y="5691485"/>
            <a:ext cx="651384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l"/>
            <a:r>
              <a:rPr lang="en-US" sz="1803" dirty="0">
                <a:latin typeface="Courier New" pitchFamily="49" charset="0"/>
              </a:rPr>
              <a:t>%</a:t>
            </a:r>
            <a:r>
              <a:rPr lang="en-US" sz="1803" dirty="0" err="1">
                <a:latin typeface="Courier New" pitchFamily="49" charset="0"/>
              </a:rPr>
              <a:t>rsp</a:t>
            </a:r>
            <a:endParaRPr lang="en-US" sz="1803" dirty="0"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3172762" y="2035580"/>
            <a:ext cx="690569" cy="428316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3172762" y="2340947"/>
            <a:ext cx="690573" cy="370466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3172762" y="2646311"/>
            <a:ext cx="690574" cy="37046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3172762" y="4783871"/>
            <a:ext cx="690562" cy="370466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3172762" y="5089236"/>
            <a:ext cx="690560" cy="370466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3172762" y="5394602"/>
            <a:ext cx="690558" cy="30292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3172763" y="5712827"/>
            <a:ext cx="690554" cy="30292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3172762" y="2984227"/>
            <a:ext cx="690565" cy="1832194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805" rIns="45805" anchor="ctr"/>
          <a:lstStyle/>
          <a:p>
            <a:pPr algn="ctr">
              <a:spcBef>
                <a:spcPct val="50000"/>
              </a:spcBef>
            </a:pPr>
            <a:r>
              <a:rPr lang="en-US" sz="1803" dirty="0">
                <a:latin typeface="Courier New" pitchFamily="49" charset="0"/>
                <a:cs typeface="Courier New" pitchFamily="49" charset="0"/>
              </a:rPr>
              <a:t>•</a:t>
            </a:r>
            <a:endParaRPr lang="en-US" sz="1803" dirty="0">
              <a:latin typeface="Courier New" pitchFamily="49" charset="0"/>
            </a:endParaRPr>
          </a:p>
          <a:p>
            <a:pPr algn="ctr">
              <a:spcBef>
                <a:spcPct val="50000"/>
              </a:spcBef>
            </a:pPr>
            <a:r>
              <a:rPr lang="en-US" sz="1803" dirty="0">
                <a:latin typeface="Courier New" pitchFamily="49" charset="0"/>
                <a:cs typeface="Courier New" pitchFamily="49" charset="0"/>
              </a:rPr>
              <a:t>•</a:t>
            </a:r>
            <a:endParaRPr lang="en-US" sz="1803" dirty="0">
              <a:latin typeface="Courier New" pitchFamily="49" charset="0"/>
            </a:endParaRPr>
          </a:p>
          <a:p>
            <a:pPr algn="ctr">
              <a:spcBef>
                <a:spcPct val="50000"/>
              </a:spcBef>
            </a:pPr>
            <a:r>
              <a:rPr lang="en-US" sz="1803" dirty="0">
                <a:latin typeface="Courier New" pitchFamily="49" charset="0"/>
                <a:cs typeface="Courier New" pitchFamily="49" charset="0"/>
              </a:rPr>
              <a:t>•</a:t>
            </a:r>
          </a:p>
        </p:txBody>
      </p:sp>
      <p:sp>
        <p:nvSpPr>
          <p:cNvPr id="273428" name="Line 20"/>
          <p:cNvSpPr>
            <a:spLocks noChangeShapeType="1"/>
          </p:cNvSpPr>
          <p:nvPr/>
        </p:nvSpPr>
        <p:spPr bwMode="auto">
          <a:xfrm flipV="1">
            <a:off x="2361635" y="2300823"/>
            <a:ext cx="0" cy="366438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1750903" y="3674968"/>
            <a:ext cx="1374145" cy="64254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805" rIns="45805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3"/>
              <a:t>Increasing</a:t>
            </a:r>
          </a:p>
          <a:p>
            <a:pPr algn="l">
              <a:lnSpc>
                <a:spcPct val="100000"/>
              </a:lnSpc>
            </a:pPr>
            <a:r>
              <a:rPr lang="en-US" sz="1803"/>
              <a:t>Addresses</a:t>
            </a:r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2972365" y="6026452"/>
            <a:ext cx="1755852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805" rIns="45805">
            <a:spAutoFit/>
          </a:bodyPr>
          <a:lstStyle/>
          <a:p>
            <a:r>
              <a:rPr lang="en-US" sz="1803" dirty="0"/>
              <a:t>Stack “Top”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2896024" y="1663140"/>
            <a:ext cx="1755852" cy="3704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805" rIns="45805">
            <a:spAutoFit/>
          </a:bodyPr>
          <a:lstStyle/>
          <a:p>
            <a:r>
              <a:rPr lang="en-US" sz="1803"/>
              <a:t>Stack “Bottom”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A5C9F-3793-472E-BF2C-4D9EEA5B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5E917-D82B-491A-AE15-1B90C6D1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76</a:t>
            </a:fld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270" y="2571750"/>
            <a:ext cx="10138410" cy="350901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Decrement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/>
              <a:t> by 8</a:t>
            </a:r>
          </a:p>
          <a:p>
            <a:pPr lvl="1"/>
            <a:r>
              <a:rPr lang="en-US" dirty="0"/>
              <a:t>Store word from </a:t>
            </a:r>
            <a:r>
              <a:rPr lang="en-US" dirty="0" err="1"/>
              <a:t>rA</a:t>
            </a:r>
            <a:r>
              <a:rPr lang="en-US" dirty="0"/>
              <a:t> to memory at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Read word from memory at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Save in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/>
              <a:t>Increment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/>
              <a:t> by 8</a:t>
            </a:r>
          </a:p>
          <a:p>
            <a:pPr lvl="1"/>
            <a:r>
              <a:rPr lang="en-US" dirty="0"/>
              <a:t>Like x86-64</a:t>
            </a:r>
          </a:p>
        </p:txBody>
      </p: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1225570" y="2013039"/>
            <a:ext cx="3328801" cy="370574"/>
            <a:chOff x="403" y="892"/>
            <a:chExt cx="2093" cy="233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92"/>
              <a:ext cx="2093" cy="233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805" rIns="45805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3" dirty="0" err="1">
                  <a:solidFill>
                    <a:srgbClr val="0070C0"/>
                  </a:solidFill>
                  <a:latin typeface="Courier New" pitchFamily="49" charset="0"/>
                </a:rPr>
                <a:t>pushq</a:t>
              </a:r>
              <a:r>
                <a:rPr lang="en-US" sz="1603" dirty="0">
                  <a:solidFill>
                    <a:srgbClr val="0070C0"/>
                  </a:solidFill>
                </a:rPr>
                <a:t> </a:t>
              </a:r>
              <a:r>
                <a:rPr lang="en-US" sz="1603" dirty="0" err="1">
                  <a:solidFill>
                    <a:srgbClr val="0070C0"/>
                  </a:solidFill>
                </a:rPr>
                <a:t>rA</a:t>
              </a:r>
              <a:endParaRPr lang="en-US" sz="1603" dirty="0">
                <a:solidFill>
                  <a:srgbClr val="0070C0"/>
                </a:solidFill>
              </a:endParaRPr>
            </a:p>
          </p:txBody>
        </p:sp>
        <p:grpSp>
          <p:nvGrpSpPr>
            <p:cNvPr id="27443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4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>
                    <a:solidFill>
                      <a:srgbClr val="0070C0"/>
                    </a:solidFill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4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51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52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</a:rPr>
                  <a:t>rA</a:t>
                </a:r>
              </a:p>
            </p:txBody>
          </p:sp>
          <p:sp>
            <p:nvSpPr>
              <p:cNvPr id="274453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>
                    <a:solidFill>
                      <a:srgbClr val="0070C0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54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4456" name="Group 24"/>
          <p:cNvGrpSpPr>
            <a:grpSpLocks/>
          </p:cNvGrpSpPr>
          <p:nvPr/>
        </p:nvGrpSpPr>
        <p:grpSpPr bwMode="auto">
          <a:xfrm>
            <a:off x="1225570" y="4074256"/>
            <a:ext cx="3328801" cy="370574"/>
            <a:chOff x="403" y="892"/>
            <a:chExt cx="2093" cy="233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92"/>
              <a:ext cx="2093" cy="233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805" rIns="45805" anchor="ctr">
              <a:spAutoFit/>
            </a:bodyPr>
            <a:lstStyle/>
            <a:p>
              <a:endParaRPr lang="en-US" sz="1803">
                <a:solidFill>
                  <a:srgbClr val="0070C0"/>
                </a:solidFill>
              </a:endParaRPr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3" dirty="0" err="1">
                  <a:solidFill>
                    <a:srgbClr val="0070C0"/>
                  </a:solidFill>
                  <a:latin typeface="Courier New" pitchFamily="49" charset="0"/>
                </a:rPr>
                <a:t>popq</a:t>
              </a:r>
              <a:r>
                <a:rPr lang="en-US" sz="1603" dirty="0">
                  <a:solidFill>
                    <a:srgbClr val="0070C0"/>
                  </a:solidFill>
                </a:rPr>
                <a:t> </a:t>
              </a:r>
              <a:r>
                <a:rPr lang="en-US" sz="1603" dirty="0" err="1">
                  <a:solidFill>
                    <a:srgbClr val="0070C0"/>
                  </a:solidFill>
                </a:rPr>
                <a:t>rA</a:t>
              </a:r>
              <a:endParaRPr lang="en-US" sz="1603" dirty="0">
                <a:solidFill>
                  <a:srgbClr val="0070C0"/>
                </a:solidFill>
              </a:endParaRPr>
            </a:p>
          </p:txBody>
        </p: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>
                    <a:solidFill>
                      <a:srgbClr val="0070C0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27446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6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rgbClr val="0070C0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63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64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</a:rPr>
                  <a:t>rA</a:t>
                </a:r>
              </a:p>
            </p:txBody>
          </p:sp>
          <p:sp>
            <p:nvSpPr>
              <p:cNvPr id="274465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>
                    <a:solidFill>
                      <a:srgbClr val="0070C0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66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rgbClr val="0070C0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FC07A-902E-438B-941D-A402F2FF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AD3DC-4359-4A23-A749-F32E70FF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77</a:t>
            </a:fld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Call and Return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2491" y="2419216"/>
            <a:ext cx="9983190" cy="383299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Push address of next instruction onto stack</a:t>
            </a:r>
          </a:p>
          <a:p>
            <a:pPr lvl="1"/>
            <a:r>
              <a:rPr lang="en-US" dirty="0"/>
              <a:t>Start executing instructions at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Pop value from stack</a:t>
            </a:r>
          </a:p>
          <a:p>
            <a:pPr lvl="1"/>
            <a:r>
              <a:rPr lang="en-US" dirty="0"/>
              <a:t>Use as address for next instruction</a:t>
            </a:r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202710" y="1852275"/>
            <a:ext cx="7780457" cy="37046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431734" y="1884826"/>
            <a:ext cx="190853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call</a:t>
            </a:r>
            <a:r>
              <a:rPr lang="en-US" sz="1603" dirty="0">
                <a:solidFill>
                  <a:srgbClr val="0070C0"/>
                </a:solidFill>
              </a:rPr>
              <a:t> </a:t>
            </a:r>
            <a:r>
              <a:rPr lang="en-US" sz="1603" dirty="0" err="1">
                <a:solidFill>
                  <a:srgbClr val="0070C0"/>
                </a:solidFill>
              </a:rPr>
              <a:t>Dest</a:t>
            </a:r>
            <a:endParaRPr lang="en-US" sz="1603" dirty="0">
              <a:solidFill>
                <a:srgbClr val="0070C0"/>
              </a:solidFill>
            </a:endParaRPr>
          </a:p>
        </p:txBody>
      </p:sp>
      <p:grpSp>
        <p:nvGrpSpPr>
          <p:cNvPr id="272391" name="Group 7"/>
          <p:cNvGrpSpPr>
            <a:grpSpLocks/>
          </p:cNvGrpSpPr>
          <p:nvPr/>
        </p:nvGrpSpPr>
        <p:grpSpPr bwMode="auto">
          <a:xfrm>
            <a:off x="3340268" y="1884826"/>
            <a:ext cx="610731" cy="305365"/>
            <a:chOff x="1296" y="2544"/>
            <a:chExt cx="384" cy="192"/>
          </a:xfrm>
        </p:grpSpPr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 dirty="0">
                  <a:solidFill>
                    <a:srgbClr val="0070C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3920780" y="1884826"/>
            <a:ext cx="4879486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3" dirty="0" err="1"/>
              <a:t>Dest</a:t>
            </a:r>
            <a:endParaRPr lang="en-US" sz="1403" dirty="0"/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1172491" y="4142517"/>
            <a:ext cx="7780458" cy="37046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805" rIns="45805" anchor="ctr">
            <a:spAutoFit/>
          </a:bodyPr>
          <a:lstStyle/>
          <a:p>
            <a:endParaRPr lang="en-US" sz="1803">
              <a:solidFill>
                <a:srgbClr val="0070C0"/>
              </a:solidFill>
            </a:endParaRPr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1401515" y="4175068"/>
            <a:ext cx="190853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3" dirty="0">
                <a:solidFill>
                  <a:srgbClr val="0070C0"/>
                </a:solidFill>
                <a:latin typeface="Courier New" pitchFamily="49" charset="0"/>
              </a:rPr>
              <a:t>ret</a:t>
            </a:r>
            <a:endParaRPr lang="en-US" sz="1603" dirty="0">
              <a:solidFill>
                <a:srgbClr val="0070C0"/>
              </a:solidFill>
            </a:endParaRPr>
          </a:p>
        </p:txBody>
      </p:sp>
      <p:grpSp>
        <p:nvGrpSpPr>
          <p:cNvPr id="272453" name="Group 69"/>
          <p:cNvGrpSpPr>
            <a:grpSpLocks/>
          </p:cNvGrpSpPr>
          <p:nvPr/>
        </p:nvGrpSpPr>
        <p:grpSpPr bwMode="auto">
          <a:xfrm>
            <a:off x="3310049" y="4175068"/>
            <a:ext cx="610731" cy="305365"/>
            <a:chOff x="1296" y="2544"/>
            <a:chExt cx="384" cy="192"/>
          </a:xfrm>
        </p:grpSpPr>
        <p:sp>
          <p:nvSpPr>
            <p:cNvPr id="272454" name="Rectangle 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72455" name="Rectangle 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2456" name="Rectangle 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3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A0FA3-08A5-4ECA-86D9-60353374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D12A9-424B-4094-A1E2-CE20D498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78</a:t>
            </a:fld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Instructions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290" y="2579236"/>
            <a:ext cx="9978390" cy="365011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Don’t do anything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Stop executing instructions</a:t>
            </a:r>
          </a:p>
          <a:p>
            <a:pPr lvl="1"/>
            <a:r>
              <a:rPr lang="en-US" dirty="0"/>
              <a:t>x86-64 has comparable instruction, but can’t execute it in user mode</a:t>
            </a:r>
          </a:p>
          <a:p>
            <a:pPr lvl="1"/>
            <a:r>
              <a:rPr lang="en-US" dirty="0"/>
              <a:t>We will use it to stop the simulator</a:t>
            </a:r>
          </a:p>
          <a:p>
            <a:pPr lvl="1"/>
            <a:r>
              <a:rPr lang="en-US" dirty="0"/>
              <a:t>Encoding ensures that program hitting memory initialized to zero will halt</a:t>
            </a:r>
          </a:p>
        </p:txBody>
      </p:sp>
      <p:grpSp>
        <p:nvGrpSpPr>
          <p:cNvPr id="275482" name="Group 26"/>
          <p:cNvGrpSpPr>
            <a:grpSpLocks/>
          </p:cNvGrpSpPr>
          <p:nvPr/>
        </p:nvGrpSpPr>
        <p:grpSpPr bwMode="auto">
          <a:xfrm>
            <a:off x="1339870" y="2013039"/>
            <a:ext cx="2641729" cy="370574"/>
            <a:chOff x="403" y="892"/>
            <a:chExt cx="1661" cy="233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92"/>
              <a:ext cx="1661" cy="233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805" rIns="45805" anchor="ctr">
              <a:spAutoFit/>
            </a:bodyPr>
            <a:lstStyle/>
            <a:p>
              <a:endParaRPr lang="en-US" sz="1803">
                <a:solidFill>
                  <a:srgbClr val="0070C0"/>
                </a:solidFill>
              </a:endParaRPr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3" dirty="0" err="1">
                  <a:solidFill>
                    <a:srgbClr val="0070C0"/>
                  </a:solidFill>
                  <a:latin typeface="Courier New" pitchFamily="49" charset="0"/>
                </a:rPr>
                <a:t>nop</a:t>
              </a:r>
              <a:endParaRPr lang="en-US" sz="1603" dirty="0">
                <a:solidFill>
                  <a:srgbClr val="0070C0"/>
                </a:solidFill>
              </a:endParaRPr>
            </a:p>
          </p:txBody>
        </p:sp>
        <p:grpSp>
          <p:nvGrpSpPr>
            <p:cNvPr id="275463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546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>
                    <a:solidFill>
                      <a:srgbClr val="0070C0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7546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>
                    <a:solidFill>
                      <a:srgbClr val="0070C0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6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rgbClr val="0070C0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5483" name="Group 27"/>
          <p:cNvGrpSpPr>
            <a:grpSpLocks/>
          </p:cNvGrpSpPr>
          <p:nvPr/>
        </p:nvGrpSpPr>
        <p:grpSpPr bwMode="auto">
          <a:xfrm>
            <a:off x="1339870" y="3463528"/>
            <a:ext cx="2641729" cy="370574"/>
            <a:chOff x="403" y="2188"/>
            <a:chExt cx="1661" cy="233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88"/>
              <a:ext cx="1661" cy="233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805" rIns="45805" anchor="ctr">
              <a:spAutoFit/>
            </a:bodyPr>
            <a:lstStyle/>
            <a:p>
              <a:endParaRPr lang="en-US" sz="1803">
                <a:solidFill>
                  <a:srgbClr val="0070C0"/>
                </a:solidFill>
              </a:endParaRPr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3">
                  <a:solidFill>
                    <a:srgbClr val="0070C0"/>
                  </a:solidFill>
                  <a:latin typeface="Courier New" pitchFamily="49" charset="0"/>
                </a:rPr>
                <a:t>halt</a:t>
              </a:r>
              <a:endParaRPr lang="en-US" sz="1603">
                <a:solidFill>
                  <a:srgbClr val="0070C0"/>
                </a:solidFill>
              </a:endParaRPr>
            </a:p>
          </p:txBody>
        </p:sp>
        <p:grpSp>
          <p:nvGrpSpPr>
            <p:cNvPr id="275474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275475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 dirty="0">
                    <a:solidFill>
                      <a:srgbClr val="0070C0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76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3">
                    <a:solidFill>
                      <a:srgbClr val="0070C0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3">
                  <a:solidFill>
                    <a:srgbClr val="0070C0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C20E0-2518-46FA-801D-1C055236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0CCD8-8623-4477-8312-E3D04F40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79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AA4D-CB93-40A2-BB83-3BA3E1C1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Assembly/Machine Code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BC46-48ED-4EC3-8A82-368E4500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58976"/>
            <a:ext cx="6256020" cy="2108474"/>
          </a:xfrm>
        </p:spPr>
        <p:txBody>
          <a:bodyPr>
            <a:normAutofit fontScale="70000" lnSpcReduction="20000"/>
          </a:bodyPr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681038" lvl="1" indent="-342900" defTabSz="895350">
              <a:buFont typeface="Arial" panose="020B0604020202020204" pitchFamily="34" charset="0"/>
              <a:buChar char="•"/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960438" lvl="2" indent="-285750" defTabSz="895350">
              <a:buFont typeface="Wingdings" panose="05000000000000000000" pitchFamily="2" charset="2"/>
              <a:buChar char="§"/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960438" lvl="2" indent="-285750" defTabSz="895350">
              <a:buFont typeface="Wingdings" panose="05000000000000000000" pitchFamily="2" charset="2"/>
              <a:buChar char="§"/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681038" lvl="1" indent="-342900" defTabSz="895350">
              <a:buFont typeface="Arial" panose="020B0604020202020204" pitchFamily="34" charset="0"/>
              <a:buChar char="•"/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960438" lvl="2" indent="-285750" defTabSz="895350">
              <a:buFont typeface="Wingdings" panose="05000000000000000000" pitchFamily="2" charset="2"/>
              <a:buChar char="§"/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681038" lvl="1" indent="-342900" defTabSz="895350">
              <a:buFont typeface="Arial" panose="020B0604020202020204" pitchFamily="34" charset="0"/>
              <a:buChar char="•"/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960438" lvl="2" indent="-285750" defTabSz="895350">
              <a:buFont typeface="Wingdings" panose="05000000000000000000" pitchFamily="2" charset="2"/>
              <a:buChar char="§"/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960438" lvl="2" indent="-285750" defTabSz="895350">
              <a:buFont typeface="Wingdings" panose="05000000000000000000" pitchFamily="2" charset="2"/>
              <a:buChar char="§"/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FF424-B8CF-4213-B49D-81B34AEC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D33F-966F-4197-91EE-B03042A1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F0EE7-B1F1-496B-ABE9-D6989C01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1819275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944D8F1-4248-4F14-B418-E3941B49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2733675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E651B6C-15F2-47A6-BCB3-289471A7F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2124075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C6BE252-B95C-4737-AD07-44A338BD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050" y="1819275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A8A1775D-6C58-4485-827F-922A550BC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2482577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1994A432-EB01-40E8-8F79-E06E22503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2454275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CD334285-AD5D-405D-BAF0-26E5AD9CA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2987675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BCD2C02A-0926-46A2-9830-035037E16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3521075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6EE79E65-47C2-4A8E-BE82-640241BF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2047875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4974F6E6-525F-4788-B52C-9426BB9EB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2606675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C33442C6-10B2-4141-8062-E1479EB4F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3140075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44A1212-2346-4FEC-ACC0-AB0D4D22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038475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D6FBCF5-D8A2-49E5-8F56-1390D73131C6}"/>
              </a:ext>
            </a:extLst>
          </p:cNvPr>
          <p:cNvSpPr txBox="1">
            <a:spLocks noChangeArrowheads="1"/>
          </p:cNvSpPr>
          <p:nvPr/>
        </p:nvSpPr>
        <p:spPr>
          <a:xfrm>
            <a:off x="7475220" y="4357935"/>
            <a:ext cx="3619500" cy="156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Memory</a:t>
            </a:r>
          </a:p>
          <a:p>
            <a:pPr marL="692150" lvl="2" indent="-285750">
              <a:buFont typeface="Wingdings" panose="05000000000000000000" pitchFamily="2" charset="2"/>
              <a:buChar char="§"/>
            </a:pPr>
            <a:r>
              <a:rPr lang="en-US" sz="1300" dirty="0"/>
              <a:t>Byte addressable array</a:t>
            </a:r>
          </a:p>
          <a:p>
            <a:pPr marL="692150" lvl="2" indent="-285750">
              <a:buFont typeface="Wingdings" panose="05000000000000000000" pitchFamily="2" charset="2"/>
              <a:buChar char="§"/>
            </a:pPr>
            <a:r>
              <a:rPr lang="en-US" sz="1300" dirty="0"/>
              <a:t>Code and user data</a:t>
            </a:r>
          </a:p>
          <a:p>
            <a:pPr marL="692150" lvl="2" indent="-285750">
              <a:buFont typeface="Wingdings" panose="05000000000000000000" pitchFamily="2" charset="2"/>
              <a:buChar char="§"/>
            </a:pPr>
            <a:r>
              <a:rPr lang="en-US" sz="1300" dirty="0"/>
              <a:t>Stack to support procedures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785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Conditions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191618" y="3683005"/>
          <a:ext cx="2679900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Mnemonic</a:t>
                      </a:r>
                    </a:p>
                  </a:txBody>
                  <a:tcPr marL="91610" marR="91610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Code</a:t>
                      </a:r>
                    </a:p>
                  </a:txBody>
                  <a:tcPr marL="91610" marR="91610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ADR</a:t>
                      </a:r>
                    </a:p>
                  </a:txBody>
                  <a:tcPr marL="91610" marR="91610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610" marR="91610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191618" y="4618187"/>
          <a:ext cx="2679900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Mnemonic</a:t>
                      </a:r>
                    </a:p>
                  </a:txBody>
                  <a:tcPr marL="91610" marR="91610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Code</a:t>
                      </a:r>
                    </a:p>
                  </a:txBody>
                  <a:tcPr marL="91610" marR="91610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INS</a:t>
                      </a:r>
                    </a:p>
                  </a:txBody>
                  <a:tcPr marL="91610" marR="91610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91610" marR="91610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191618" y="2745914"/>
          <a:ext cx="2679900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Mnemonic</a:t>
                      </a:r>
                    </a:p>
                  </a:txBody>
                  <a:tcPr marL="91610" marR="91610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Code</a:t>
                      </a:r>
                    </a:p>
                  </a:txBody>
                  <a:tcPr marL="91610" marR="91610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HLT</a:t>
                      </a:r>
                    </a:p>
                  </a:txBody>
                  <a:tcPr marL="91610" marR="91610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610" marR="91610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191618" y="1809460"/>
          <a:ext cx="2679900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Mnemonic</a:t>
                      </a:r>
                    </a:p>
                  </a:txBody>
                  <a:tcPr marL="91610" marR="91610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Code</a:t>
                      </a:r>
                    </a:p>
                  </a:txBody>
                  <a:tcPr marL="91610" marR="91610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AOK</a:t>
                      </a:r>
                    </a:p>
                  </a:txBody>
                  <a:tcPr marL="91610" marR="91610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610" marR="91610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3370" y="2091690"/>
            <a:ext cx="7052310" cy="406908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Normal operation</a:t>
            </a:r>
          </a:p>
          <a:p>
            <a:pPr lvl="1"/>
            <a:endParaRPr lang="en-US" sz="2405" dirty="0"/>
          </a:p>
          <a:p>
            <a:pPr lvl="1"/>
            <a:endParaRPr lang="en-US" sz="2405" dirty="0"/>
          </a:p>
          <a:p>
            <a:pPr lvl="1"/>
            <a:r>
              <a:rPr lang="en-US" dirty="0"/>
              <a:t>Halt instruction encountered</a:t>
            </a:r>
          </a:p>
          <a:p>
            <a:pPr lvl="1"/>
            <a:endParaRPr lang="en-US" sz="2405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Bad address (either instruction or data) encountered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Invalid instruction encountered</a:t>
            </a:r>
          </a:p>
          <a:p>
            <a:endParaRPr lang="en-US" dirty="0"/>
          </a:p>
          <a:p>
            <a:r>
              <a:rPr lang="en-US" dirty="0"/>
              <a:t>Desired Behavior</a:t>
            </a:r>
          </a:p>
          <a:p>
            <a:pPr lvl="1"/>
            <a:r>
              <a:rPr lang="en-US" dirty="0"/>
              <a:t>If AOK, keep going</a:t>
            </a:r>
          </a:p>
          <a:p>
            <a:pPr lvl="1"/>
            <a:r>
              <a:rPr lang="en-US" dirty="0"/>
              <a:t>Otherwise, stop program execution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F36F-DF11-405F-A3D1-2EB932F7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95A018-AE05-4472-89D5-7D72DE27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80</a:t>
            </a:fld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C63C-3BBE-4E57-A9BE-E9AB5999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Y86-64 program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98F05-F0FA-43CE-A97E-51041061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49661"/>
            <a:ext cx="3017520" cy="19272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16EA-B276-4E0E-BAB4-9B2D55F6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C485-44B6-4AE1-8277-C5D10D3D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F5FB1-AB08-42C3-98C3-4915C8C66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48" y="2047817"/>
            <a:ext cx="3912243" cy="3165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50F96-4B37-452D-B3B1-D790EC7F6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739" y="1967695"/>
            <a:ext cx="3703899" cy="38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598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Y86-64 Instruction Set Architecture</a:t>
            </a:r>
          </a:p>
          <a:p>
            <a:pPr lvl="1"/>
            <a:r>
              <a:rPr lang="en-US" dirty="0"/>
              <a:t>Similar state and instructions as x86-64</a:t>
            </a:r>
          </a:p>
          <a:p>
            <a:pPr lvl="1"/>
            <a:r>
              <a:rPr lang="en-US" dirty="0"/>
              <a:t>Simpler encodings</a:t>
            </a:r>
          </a:p>
          <a:p>
            <a:pPr lvl="1"/>
            <a:r>
              <a:rPr lang="en-US" dirty="0"/>
              <a:t>Somewhere between CISC and RISC</a:t>
            </a:r>
          </a:p>
          <a:p>
            <a:r>
              <a:rPr lang="en-US" dirty="0"/>
              <a:t>How Important is ISA Design?</a:t>
            </a:r>
          </a:p>
          <a:p>
            <a:pPr lvl="1"/>
            <a:r>
              <a:rPr lang="en-US" dirty="0"/>
              <a:t>Less now than before</a:t>
            </a:r>
          </a:p>
          <a:p>
            <a:pPr lvl="2"/>
            <a:r>
              <a:rPr lang="en-US" dirty="0"/>
              <a:t>With enough hardware, can make almost anything go fast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CF3B5-5D23-443F-AD15-A51636A7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370FE-64B4-46DB-8F5A-73D3F2A1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82</a:t>
            </a:fld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595C0-350C-42C8-BF7C-11594794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600A-66C3-4509-96C9-A8033E6D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268C-0652-4F1B-B412-5E46E71C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4691-A702-4486-A94E-FE717EC4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8-bit, 16-bit, 32-bit, 64-bit ISAs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2E6D-28EF-478A-A034-DDB0DA345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3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600" dirty="0"/>
              <a:t>A processor supporting a 32-bit ISA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 Registers are 32 bits in length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 32-bit ALU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 Data bus width between processor and main memory 32 bits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 Address space size 2^32 bytes [4 GB]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A 64-bit processor may support a 32-bit ISA also for compatibility reasons [but don’t expect performance gains]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3039-5E5A-43A5-AC8C-20D9F753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Processor Architecture (Spring 2024)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42E8F-6AD1-40B3-B49B-AE4564F8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82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7366</TotalTime>
  <Words>5613</Words>
  <Application>Microsoft Office PowerPoint</Application>
  <PresentationFormat>Widescreen</PresentationFormat>
  <Paragraphs>1488</Paragraphs>
  <Slides>83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8" baseType="lpstr">
      <vt:lpstr>Gill Sans</vt:lpstr>
      <vt:lpstr>Arial</vt:lpstr>
      <vt:lpstr>Arial Black</vt:lpstr>
      <vt:lpstr>Arial Narrow</vt:lpstr>
      <vt:lpstr>Calibri</vt:lpstr>
      <vt:lpstr>Calibri Bold</vt:lpstr>
      <vt:lpstr>Calibri Bold Italic</vt:lpstr>
      <vt:lpstr>Calibri Italic</vt:lpstr>
      <vt:lpstr>Calibri Light</vt:lpstr>
      <vt:lpstr>Courier New</vt:lpstr>
      <vt:lpstr>Courier New Bold</vt:lpstr>
      <vt:lpstr>Helvetica</vt:lpstr>
      <vt:lpstr>Wingdings</vt:lpstr>
      <vt:lpstr>Wingdings 2</vt:lpstr>
      <vt:lpstr>Retrospect</vt:lpstr>
      <vt:lpstr>Introduction to Processor Architecture (EC2.204)</vt:lpstr>
      <vt:lpstr>ISA: Hardware – Software Interface</vt:lpstr>
      <vt:lpstr>Programming Languages and Abstractions</vt:lpstr>
      <vt:lpstr>ISA Design Philosophy</vt:lpstr>
      <vt:lpstr>RISC versus CISC</vt:lpstr>
      <vt:lpstr>RISC or CISC – Which way should we go?</vt:lpstr>
      <vt:lpstr>Assembly Language Example</vt:lpstr>
      <vt:lpstr>Assembly/Machine Code View</vt:lpstr>
      <vt:lpstr>8-bit, 16-bit, 32-bit, 64-bit ISAs</vt:lpstr>
      <vt:lpstr>Intel x86 Processors</vt:lpstr>
      <vt:lpstr>Intel x86 Evolution: Milestones</vt:lpstr>
      <vt:lpstr>Intel x86 Processors, cont.</vt:lpstr>
      <vt:lpstr>Assembly/Machine Code View</vt:lpstr>
      <vt:lpstr>Accessing Information: IA32 Integer Registers</vt:lpstr>
      <vt:lpstr>Accessing Information: x86-64 Integer Registers</vt:lpstr>
      <vt:lpstr>General Purpose Registers</vt:lpstr>
      <vt:lpstr>Data Transfer Instructions</vt:lpstr>
      <vt:lpstr>movq Operand Combinations</vt:lpstr>
      <vt:lpstr>Simple Memory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Data Transfer Instructions</vt:lpstr>
      <vt:lpstr>Example</vt:lpstr>
      <vt:lpstr>Push and Pop</vt:lpstr>
      <vt:lpstr>Push and Pop</vt:lpstr>
      <vt:lpstr>Arithmetic and Logic Operations</vt:lpstr>
      <vt:lpstr>Address Computation Instruction</vt:lpstr>
      <vt:lpstr>Unary Operations</vt:lpstr>
      <vt:lpstr>Some Arithmetic Operations</vt:lpstr>
      <vt:lpstr>Shift Operations</vt:lpstr>
      <vt:lpstr>Arithmetic Expression Example</vt:lpstr>
      <vt:lpstr>Understanding Arithmetic Expression Example</vt:lpstr>
      <vt:lpstr>Condition Codes</vt:lpstr>
      <vt:lpstr>Condition Codes</vt:lpstr>
      <vt:lpstr>Condition Codes</vt:lpstr>
      <vt:lpstr>Condition Codes</vt:lpstr>
      <vt:lpstr>Condition Codes</vt:lpstr>
      <vt:lpstr>Accessing the Condition Codes</vt:lpstr>
      <vt:lpstr>Condition Codes</vt:lpstr>
      <vt:lpstr>JUMP Instruction</vt:lpstr>
      <vt:lpstr>JUMP Instructions and Condition Codes</vt:lpstr>
      <vt:lpstr>JUMP Instruction Encoding</vt:lpstr>
      <vt:lpstr>JUMP Instruction Encoding</vt:lpstr>
      <vt:lpstr>Implementing Conditional Branches with Conditional Control</vt:lpstr>
      <vt:lpstr>Implementing Conditional Branches with Conditional Control</vt:lpstr>
      <vt:lpstr>Implementing Conditional Branches with Conditional Control</vt:lpstr>
      <vt:lpstr>Conditional Branches with Conditional Move</vt:lpstr>
      <vt:lpstr>Conditional Branches with Conditional Move</vt:lpstr>
      <vt:lpstr>Conditional Branches with Conditional Move</vt:lpstr>
      <vt:lpstr>Conditional Branches: Do-While Loop</vt:lpstr>
      <vt:lpstr>Conditional Branches: While Loop</vt:lpstr>
      <vt:lpstr>Conditional Branches: Switch Statement</vt:lpstr>
      <vt:lpstr>Y86-64 Processor State</vt:lpstr>
      <vt:lpstr>Y86-64 Instructions</vt:lpstr>
      <vt:lpstr>Y86-64 Instruction Set #1</vt:lpstr>
      <vt:lpstr>Y86-64 Instructions</vt:lpstr>
      <vt:lpstr>Y86-64 Instruction Set #2</vt:lpstr>
      <vt:lpstr>Y86-64 Instruction Set #3</vt:lpstr>
      <vt:lpstr>Y86-64 Instruction Set #4</vt:lpstr>
      <vt:lpstr>Encoding Registers</vt:lpstr>
      <vt:lpstr>Instruction Example</vt:lpstr>
      <vt:lpstr>Arithmetic and Logical Operations</vt:lpstr>
      <vt:lpstr>Move Operations</vt:lpstr>
      <vt:lpstr>Move Instruction Examples</vt:lpstr>
      <vt:lpstr>Conditional Move Instructions</vt:lpstr>
      <vt:lpstr>Jump Instructions</vt:lpstr>
      <vt:lpstr>Jump Instructions</vt:lpstr>
      <vt:lpstr>Y86-64 Program Stack</vt:lpstr>
      <vt:lpstr>Stack Operations</vt:lpstr>
      <vt:lpstr>Subroutine Call and Return</vt:lpstr>
      <vt:lpstr>Miscellaneous Instructions</vt:lpstr>
      <vt:lpstr>Status Conditions</vt:lpstr>
      <vt:lpstr>Y86-64 program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 (CS2.201)/ Introduction to Processor Architecture (EC6.202)</dc:title>
  <dc:creator>Deepak Gangadharan</dc:creator>
  <cp:lastModifiedBy>Deepak Gangadharan</cp:lastModifiedBy>
  <cp:revision>59</cp:revision>
  <dcterms:created xsi:type="dcterms:W3CDTF">2021-01-05T00:08:58Z</dcterms:created>
  <dcterms:modified xsi:type="dcterms:W3CDTF">2024-01-08T07:05:13Z</dcterms:modified>
</cp:coreProperties>
</file>