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5"/>
  </p:notesMasterIdLst>
  <p:handoutMasterIdLst>
    <p:handoutMasterId r:id="rId116"/>
  </p:handoutMasterIdLst>
  <p:sldIdLst>
    <p:sldId id="307" r:id="rId2"/>
    <p:sldId id="308" r:id="rId3"/>
    <p:sldId id="309" r:id="rId4"/>
    <p:sldId id="310" r:id="rId5"/>
    <p:sldId id="311" r:id="rId6"/>
    <p:sldId id="400" r:id="rId7"/>
    <p:sldId id="312" r:id="rId8"/>
    <p:sldId id="313" r:id="rId9"/>
    <p:sldId id="314" r:id="rId10"/>
    <p:sldId id="315" r:id="rId11"/>
    <p:sldId id="421" r:id="rId12"/>
    <p:sldId id="420" r:id="rId13"/>
    <p:sldId id="316" r:id="rId14"/>
    <p:sldId id="319" r:id="rId15"/>
    <p:sldId id="320" r:id="rId16"/>
    <p:sldId id="321" r:id="rId17"/>
    <p:sldId id="262" r:id="rId18"/>
    <p:sldId id="356" r:id="rId19"/>
    <p:sldId id="264" r:id="rId20"/>
    <p:sldId id="266" r:id="rId21"/>
    <p:sldId id="267" r:id="rId22"/>
    <p:sldId id="268" r:id="rId23"/>
    <p:sldId id="410" r:id="rId24"/>
    <p:sldId id="409" r:id="rId25"/>
    <p:sldId id="412" r:id="rId26"/>
    <p:sldId id="414" r:id="rId27"/>
    <p:sldId id="415" r:id="rId28"/>
    <p:sldId id="404" r:id="rId29"/>
    <p:sldId id="272" r:id="rId30"/>
    <p:sldId id="273" r:id="rId31"/>
    <p:sldId id="274" r:id="rId32"/>
    <p:sldId id="275"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358" r:id="rId47"/>
    <p:sldId id="359" r:id="rId48"/>
    <p:sldId id="360" r:id="rId49"/>
    <p:sldId id="295" r:id="rId50"/>
    <p:sldId id="357" r:id="rId51"/>
    <p:sldId id="298" r:id="rId52"/>
    <p:sldId id="299" r:id="rId53"/>
    <p:sldId id="300" r:id="rId54"/>
    <p:sldId id="385" r:id="rId55"/>
    <p:sldId id="386" r:id="rId56"/>
    <p:sldId id="387" r:id="rId57"/>
    <p:sldId id="368" r:id="rId58"/>
    <p:sldId id="388" r:id="rId59"/>
    <p:sldId id="370" r:id="rId60"/>
    <p:sldId id="422" r:id="rId61"/>
    <p:sldId id="424" r:id="rId62"/>
    <p:sldId id="389" r:id="rId63"/>
    <p:sldId id="301" r:id="rId64"/>
    <p:sldId id="302" r:id="rId65"/>
    <p:sldId id="303" r:id="rId66"/>
    <p:sldId id="304" r:id="rId67"/>
    <p:sldId id="305" r:id="rId68"/>
    <p:sldId id="399" r:id="rId69"/>
    <p:sldId id="306" r:id="rId70"/>
    <p:sldId id="326" r:id="rId71"/>
    <p:sldId id="327" r:id="rId72"/>
    <p:sldId id="328" r:id="rId73"/>
    <p:sldId id="417" r:id="rId74"/>
    <p:sldId id="330" r:id="rId75"/>
    <p:sldId id="331" r:id="rId76"/>
    <p:sldId id="401" r:id="rId77"/>
    <p:sldId id="392" r:id="rId78"/>
    <p:sldId id="418" r:id="rId79"/>
    <p:sldId id="333" r:id="rId80"/>
    <p:sldId id="390" r:id="rId81"/>
    <p:sldId id="334" r:id="rId82"/>
    <p:sldId id="335" r:id="rId83"/>
    <p:sldId id="336" r:id="rId84"/>
    <p:sldId id="425" r:id="rId85"/>
    <p:sldId id="403" r:id="rId86"/>
    <p:sldId id="405" r:id="rId87"/>
    <p:sldId id="407" r:id="rId88"/>
    <p:sldId id="419" r:id="rId89"/>
    <p:sldId id="337" r:id="rId90"/>
    <p:sldId id="338" r:id="rId91"/>
    <p:sldId id="339" r:id="rId92"/>
    <p:sldId id="340" r:id="rId93"/>
    <p:sldId id="341" r:id="rId94"/>
    <p:sldId id="342" r:id="rId95"/>
    <p:sldId id="343" r:id="rId96"/>
    <p:sldId id="379" r:id="rId97"/>
    <p:sldId id="344" r:id="rId98"/>
    <p:sldId id="393" r:id="rId99"/>
    <p:sldId id="394" r:id="rId100"/>
    <p:sldId id="381" r:id="rId101"/>
    <p:sldId id="382" r:id="rId102"/>
    <p:sldId id="345" r:id="rId103"/>
    <p:sldId id="346" r:id="rId104"/>
    <p:sldId id="347" r:id="rId105"/>
    <p:sldId id="348" r:id="rId106"/>
    <p:sldId id="349" r:id="rId107"/>
    <p:sldId id="350" r:id="rId108"/>
    <p:sldId id="351" r:id="rId109"/>
    <p:sldId id="352" r:id="rId110"/>
    <p:sldId id="353" r:id="rId111"/>
    <p:sldId id="395" r:id="rId112"/>
    <p:sldId id="397" r:id="rId113"/>
    <p:sldId id="426" r:id="rId114"/>
  </p:sldIdLst>
  <p:sldSz cx="9144000" cy="6858000" type="screen4x3"/>
  <p:notesSz cx="6858000" cy="9144000"/>
  <p:defaultTextStyle>
    <a:defPPr>
      <a:defRPr lang="en-US"/>
    </a:defPPr>
    <a:lvl1pPr algn="ctr" rtl="0" fontAlgn="base">
      <a:spcBef>
        <a:spcPct val="20000"/>
      </a:spcBef>
      <a:spcAft>
        <a:spcPct val="0"/>
      </a:spcAft>
      <a:buChar char="•"/>
      <a:defRPr kumimoji="1" sz="2400" b="1" kern="1200">
        <a:solidFill>
          <a:schemeClr val="bg2"/>
        </a:solidFill>
        <a:latin typeface="Times New Roman" pitchFamily="18" charset="0"/>
        <a:ea typeface="宋体" pitchFamily="2" charset="-122"/>
        <a:cs typeface="+mn-cs"/>
      </a:defRPr>
    </a:lvl1pPr>
    <a:lvl2pPr marL="457200" algn="ctr" rtl="0" fontAlgn="base">
      <a:spcBef>
        <a:spcPct val="20000"/>
      </a:spcBef>
      <a:spcAft>
        <a:spcPct val="0"/>
      </a:spcAft>
      <a:buChar char="•"/>
      <a:defRPr kumimoji="1" sz="2400" b="1" kern="1200">
        <a:solidFill>
          <a:schemeClr val="bg2"/>
        </a:solidFill>
        <a:latin typeface="Times New Roman" pitchFamily="18" charset="0"/>
        <a:ea typeface="宋体" pitchFamily="2" charset="-122"/>
        <a:cs typeface="+mn-cs"/>
      </a:defRPr>
    </a:lvl2pPr>
    <a:lvl3pPr marL="914400" algn="ctr" rtl="0" fontAlgn="base">
      <a:spcBef>
        <a:spcPct val="20000"/>
      </a:spcBef>
      <a:spcAft>
        <a:spcPct val="0"/>
      </a:spcAft>
      <a:buChar char="•"/>
      <a:defRPr kumimoji="1" sz="2400" b="1" kern="1200">
        <a:solidFill>
          <a:schemeClr val="bg2"/>
        </a:solidFill>
        <a:latin typeface="Times New Roman" pitchFamily="18" charset="0"/>
        <a:ea typeface="宋体" pitchFamily="2" charset="-122"/>
        <a:cs typeface="+mn-cs"/>
      </a:defRPr>
    </a:lvl3pPr>
    <a:lvl4pPr marL="1371600" algn="ctr" rtl="0" fontAlgn="base">
      <a:spcBef>
        <a:spcPct val="20000"/>
      </a:spcBef>
      <a:spcAft>
        <a:spcPct val="0"/>
      </a:spcAft>
      <a:buChar char="•"/>
      <a:defRPr kumimoji="1" sz="2400" b="1" kern="1200">
        <a:solidFill>
          <a:schemeClr val="bg2"/>
        </a:solidFill>
        <a:latin typeface="Times New Roman" pitchFamily="18" charset="0"/>
        <a:ea typeface="宋体" pitchFamily="2" charset="-122"/>
        <a:cs typeface="+mn-cs"/>
      </a:defRPr>
    </a:lvl4pPr>
    <a:lvl5pPr marL="1828800" algn="ctr" rtl="0" fontAlgn="base">
      <a:spcBef>
        <a:spcPct val="20000"/>
      </a:spcBef>
      <a:spcAft>
        <a:spcPct val="0"/>
      </a:spcAft>
      <a:buChar char="•"/>
      <a:defRPr kumimoji="1" sz="2400" b="1" kern="1200">
        <a:solidFill>
          <a:schemeClr val="bg2"/>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bg2"/>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bg2"/>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bg2"/>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bg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3300"/>
    <a:srgbClr val="0099FF"/>
    <a:srgbClr val="000066"/>
    <a:srgbClr val="FF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6649" autoAdjust="0"/>
  </p:normalViewPr>
  <p:slideViewPr>
    <p:cSldViewPr>
      <p:cViewPr>
        <p:scale>
          <a:sx n="50" d="100"/>
          <a:sy n="50" d="100"/>
        </p:scale>
        <p:origin x="-1440" y="-1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Lst>
  </p:outlineViewPr>
  <p:notesTextViewPr>
    <p:cViewPr>
      <p:scale>
        <a:sx n="100" d="100"/>
        <a:sy n="100" d="100"/>
      </p:scale>
      <p:origin x="0" y="0"/>
    </p:cViewPr>
  </p:notesTextViewPr>
  <p:notesViewPr>
    <p:cSldViewPr>
      <p:cViewPr varScale="1">
        <p:scale>
          <a:sx n="54" d="100"/>
          <a:sy n="54"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3.xml"/><Relationship Id="rId39" Type="http://schemas.openxmlformats.org/officeDocument/2006/relationships/slide" Target="slides/slide49.xml"/><Relationship Id="rId21" Type="http://schemas.openxmlformats.org/officeDocument/2006/relationships/slide" Target="slides/slide23.xml"/><Relationship Id="rId34" Type="http://schemas.openxmlformats.org/officeDocument/2006/relationships/slide" Target="slides/slide41.xml"/><Relationship Id="rId42" Type="http://schemas.openxmlformats.org/officeDocument/2006/relationships/slide" Target="slides/slide53.xml"/><Relationship Id="rId47" Type="http://schemas.openxmlformats.org/officeDocument/2006/relationships/slide" Target="slides/slide66.xml"/><Relationship Id="rId50" Type="http://schemas.openxmlformats.org/officeDocument/2006/relationships/slide" Target="slides/slide70.xml"/><Relationship Id="rId55" Type="http://schemas.openxmlformats.org/officeDocument/2006/relationships/slide" Target="slides/slide78.xml"/><Relationship Id="rId63" Type="http://schemas.openxmlformats.org/officeDocument/2006/relationships/slide" Target="slides/slide91.xml"/><Relationship Id="rId68" Type="http://schemas.openxmlformats.org/officeDocument/2006/relationships/slide" Target="slides/slide97.xml"/><Relationship Id="rId76" Type="http://schemas.openxmlformats.org/officeDocument/2006/relationships/slide" Target="slides/slide109.xml"/><Relationship Id="rId7" Type="http://schemas.openxmlformats.org/officeDocument/2006/relationships/slide" Target="slides/slide7.xml"/><Relationship Id="rId71" Type="http://schemas.openxmlformats.org/officeDocument/2006/relationships/slide" Target="slides/slide104.xml"/><Relationship Id="rId2" Type="http://schemas.openxmlformats.org/officeDocument/2006/relationships/slide" Target="slides/slide2.xml"/><Relationship Id="rId16" Type="http://schemas.openxmlformats.org/officeDocument/2006/relationships/slide" Target="slides/slide18.xml"/><Relationship Id="rId29" Type="http://schemas.openxmlformats.org/officeDocument/2006/relationships/slide" Target="slides/slide36.xml"/><Relationship Id="rId11" Type="http://schemas.openxmlformats.org/officeDocument/2006/relationships/slide" Target="slides/slide13.xml"/><Relationship Id="rId24" Type="http://schemas.openxmlformats.org/officeDocument/2006/relationships/slide" Target="slides/slide31.xml"/><Relationship Id="rId32" Type="http://schemas.openxmlformats.org/officeDocument/2006/relationships/slide" Target="slides/slide39.xml"/><Relationship Id="rId37" Type="http://schemas.openxmlformats.org/officeDocument/2006/relationships/slide" Target="slides/slide44.xml"/><Relationship Id="rId40" Type="http://schemas.openxmlformats.org/officeDocument/2006/relationships/slide" Target="slides/slide51.xml"/><Relationship Id="rId45" Type="http://schemas.openxmlformats.org/officeDocument/2006/relationships/slide" Target="slides/slide64.xml"/><Relationship Id="rId53" Type="http://schemas.openxmlformats.org/officeDocument/2006/relationships/slide" Target="slides/slide74.xml"/><Relationship Id="rId58" Type="http://schemas.openxmlformats.org/officeDocument/2006/relationships/slide" Target="slides/slide82.xml"/><Relationship Id="rId66" Type="http://schemas.openxmlformats.org/officeDocument/2006/relationships/slide" Target="slides/slide94.xml"/><Relationship Id="rId74" Type="http://schemas.openxmlformats.org/officeDocument/2006/relationships/slide" Target="slides/slide107.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3.xml"/><Relationship Id="rId49" Type="http://schemas.openxmlformats.org/officeDocument/2006/relationships/slide" Target="slides/slide69.xml"/><Relationship Id="rId57" Type="http://schemas.openxmlformats.org/officeDocument/2006/relationships/slide" Target="slides/slide81.xml"/><Relationship Id="rId61" Type="http://schemas.openxmlformats.org/officeDocument/2006/relationships/slide" Target="slides/slide89.xml"/><Relationship Id="rId10" Type="http://schemas.openxmlformats.org/officeDocument/2006/relationships/slide" Target="slides/slide10.xml"/><Relationship Id="rId19" Type="http://schemas.openxmlformats.org/officeDocument/2006/relationships/slide" Target="slides/slide21.xml"/><Relationship Id="rId31" Type="http://schemas.openxmlformats.org/officeDocument/2006/relationships/slide" Target="slides/slide38.xml"/><Relationship Id="rId44" Type="http://schemas.openxmlformats.org/officeDocument/2006/relationships/slide" Target="slides/slide59.xml"/><Relationship Id="rId52" Type="http://schemas.openxmlformats.org/officeDocument/2006/relationships/slide" Target="slides/slide72.xml"/><Relationship Id="rId60" Type="http://schemas.openxmlformats.org/officeDocument/2006/relationships/slide" Target="slides/slide87.xml"/><Relationship Id="rId65" Type="http://schemas.openxmlformats.org/officeDocument/2006/relationships/slide" Target="slides/slide93.xml"/><Relationship Id="rId73" Type="http://schemas.openxmlformats.org/officeDocument/2006/relationships/slide" Target="slides/slide106.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2.xml"/><Relationship Id="rId43" Type="http://schemas.openxmlformats.org/officeDocument/2006/relationships/slide" Target="slides/slide57.xml"/><Relationship Id="rId48" Type="http://schemas.openxmlformats.org/officeDocument/2006/relationships/slide" Target="slides/slide67.xml"/><Relationship Id="rId56" Type="http://schemas.openxmlformats.org/officeDocument/2006/relationships/slide" Target="slides/slide79.xml"/><Relationship Id="rId64" Type="http://schemas.openxmlformats.org/officeDocument/2006/relationships/slide" Target="slides/slide92.xml"/><Relationship Id="rId69" Type="http://schemas.openxmlformats.org/officeDocument/2006/relationships/slide" Target="slides/slide102.xml"/><Relationship Id="rId77" Type="http://schemas.openxmlformats.org/officeDocument/2006/relationships/slide" Target="slides/slide110.xml"/><Relationship Id="rId8" Type="http://schemas.openxmlformats.org/officeDocument/2006/relationships/slide" Target="slides/slide8.xml"/><Relationship Id="rId51" Type="http://schemas.openxmlformats.org/officeDocument/2006/relationships/slide" Target="slides/slide71.xml"/><Relationship Id="rId72" Type="http://schemas.openxmlformats.org/officeDocument/2006/relationships/slide" Target="slides/slide105.xml"/><Relationship Id="rId3" Type="http://schemas.openxmlformats.org/officeDocument/2006/relationships/slide" Target="slides/slide3.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32.xml"/><Relationship Id="rId33" Type="http://schemas.openxmlformats.org/officeDocument/2006/relationships/slide" Target="slides/slide40.xml"/><Relationship Id="rId38" Type="http://schemas.openxmlformats.org/officeDocument/2006/relationships/slide" Target="slides/slide45.xml"/><Relationship Id="rId46" Type="http://schemas.openxmlformats.org/officeDocument/2006/relationships/slide" Target="slides/slide65.xml"/><Relationship Id="rId59" Type="http://schemas.openxmlformats.org/officeDocument/2006/relationships/slide" Target="slides/slide83.xml"/><Relationship Id="rId67" Type="http://schemas.openxmlformats.org/officeDocument/2006/relationships/slide" Target="slides/slide95.xml"/><Relationship Id="rId20" Type="http://schemas.openxmlformats.org/officeDocument/2006/relationships/slide" Target="slides/slide22.xml"/><Relationship Id="rId41" Type="http://schemas.openxmlformats.org/officeDocument/2006/relationships/slide" Target="slides/slide52.xml"/><Relationship Id="rId54" Type="http://schemas.openxmlformats.org/officeDocument/2006/relationships/slide" Target="slides/slide75.xml"/><Relationship Id="rId62" Type="http://schemas.openxmlformats.org/officeDocument/2006/relationships/slide" Target="slides/slide90.xml"/><Relationship Id="rId70" Type="http://schemas.openxmlformats.org/officeDocument/2006/relationships/slide" Target="slides/slide103.xml"/><Relationship Id="rId75" Type="http://schemas.openxmlformats.org/officeDocument/2006/relationships/slide" Target="slides/slide108.xml"/><Relationship Id="rId1" Type="http://schemas.openxmlformats.org/officeDocument/2006/relationships/slide" Target="slides/slide1.xml"/><Relationship Id="rId6"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200" b="0">
                <a:solidFill>
                  <a:schemeClr val="tx1"/>
                </a:solidFill>
              </a:defRPr>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b="0">
                <a:solidFill>
                  <a:schemeClr val="tx1"/>
                </a:solidFill>
              </a:defRPr>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FontTx/>
              <a:buNone/>
              <a:defRPr sz="1200" b="0">
                <a:solidFill>
                  <a:schemeClr val="tx1"/>
                </a:solidFill>
              </a:defRPr>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b="0">
                <a:solidFill>
                  <a:schemeClr val="tx1"/>
                </a:solidFill>
              </a:defRPr>
            </a:lvl1pPr>
          </a:lstStyle>
          <a:p>
            <a:fld id="{D17D8EC4-E7BD-459F-8EBD-F29BF44FD357}" type="slidenum">
              <a:rPr lang="zh-CN" altLang="en-US"/>
              <a:pPr/>
              <a:t>‹#›</a:t>
            </a:fld>
            <a:endParaRPr lang="en-US" altLang="zh-CN"/>
          </a:p>
        </p:txBody>
      </p:sp>
    </p:spTree>
    <p:extLst>
      <p:ext uri="{BB962C8B-B14F-4D97-AF65-F5344CB8AC3E}">
        <p14:creationId xmlns:p14="http://schemas.microsoft.com/office/powerpoint/2010/main" val="2409797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200" b="0">
                <a:solidFill>
                  <a:schemeClr val="tx1"/>
                </a:solidFill>
              </a:defRPr>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b="0">
                <a:solidFill>
                  <a:schemeClr val="tx1"/>
                </a:solidFill>
              </a:defRPr>
            </a:lvl1pPr>
          </a:lstStyle>
          <a:p>
            <a:endParaRPr lang="en-US" altLang="zh-CN"/>
          </a:p>
        </p:txBody>
      </p:sp>
      <p:sp>
        <p:nvSpPr>
          <p:cNvPr id="4100" name="Rectangle 4"/>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FontTx/>
              <a:buNone/>
              <a:defRPr sz="1200" b="0">
                <a:solidFill>
                  <a:schemeClr val="tx1"/>
                </a:solidFill>
              </a:defRPr>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b="0">
                <a:solidFill>
                  <a:schemeClr val="tx1"/>
                </a:solidFill>
              </a:defRPr>
            </a:lvl1pPr>
          </a:lstStyle>
          <a:p>
            <a:fld id="{520D5262-543D-45F4-AA5E-E262E1B1B9CE}" type="slidenum">
              <a:rPr lang="zh-CN" altLang="en-US"/>
              <a:pPr/>
              <a:t>‹#›</a:t>
            </a:fld>
            <a:endParaRPr lang="en-US" altLang="zh-CN"/>
          </a:p>
        </p:txBody>
      </p:sp>
    </p:spTree>
    <p:extLst>
      <p:ext uri="{BB962C8B-B14F-4D97-AF65-F5344CB8AC3E}">
        <p14:creationId xmlns:p14="http://schemas.microsoft.com/office/powerpoint/2010/main" val="24899303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17475"/>
            <a:ext cx="9142413" cy="6738938"/>
            <a:chOff x="0" y="74"/>
            <a:chExt cx="5759" cy="4245"/>
          </a:xfrm>
        </p:grpSpPr>
        <p:sp>
          <p:nvSpPr>
            <p:cNvPr id="3075" name="Rectangle 3"/>
            <p:cNvSpPr>
              <a:spLocks noChangeArrowheads="1"/>
            </p:cNvSpPr>
            <p:nvPr/>
          </p:nvSpPr>
          <p:spPr bwMode="auto">
            <a:xfrm>
              <a:off x="432" y="4113"/>
              <a:ext cx="2208" cy="2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76" name="Rectangle 4"/>
            <p:cNvSpPr>
              <a:spLocks noChangeArrowheads="1"/>
            </p:cNvSpPr>
            <p:nvPr/>
          </p:nvSpPr>
          <p:spPr bwMode="auto">
            <a:xfrm>
              <a:off x="432" y="1536"/>
              <a:ext cx="5327"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77" name="Oval 5"/>
            <p:cNvSpPr>
              <a:spLocks noChangeArrowheads="1"/>
            </p:cNvSpPr>
            <p:nvPr/>
          </p:nvSpPr>
          <p:spPr bwMode="auto">
            <a:xfrm>
              <a:off x="555" y="7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78" name="Oval 6"/>
            <p:cNvSpPr>
              <a:spLocks noChangeArrowheads="1"/>
            </p:cNvSpPr>
            <p:nvPr/>
          </p:nvSpPr>
          <p:spPr bwMode="auto">
            <a:xfrm>
              <a:off x="555" y="21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79" name="Oval 7"/>
            <p:cNvSpPr>
              <a:spLocks noChangeArrowheads="1"/>
            </p:cNvSpPr>
            <p:nvPr/>
          </p:nvSpPr>
          <p:spPr bwMode="auto">
            <a:xfrm>
              <a:off x="555" y="36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0" name="Oval 8"/>
            <p:cNvSpPr>
              <a:spLocks noChangeArrowheads="1"/>
            </p:cNvSpPr>
            <p:nvPr/>
          </p:nvSpPr>
          <p:spPr bwMode="auto">
            <a:xfrm>
              <a:off x="555" y="65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1" name="Oval 9"/>
            <p:cNvSpPr>
              <a:spLocks noChangeArrowheads="1"/>
            </p:cNvSpPr>
            <p:nvPr/>
          </p:nvSpPr>
          <p:spPr bwMode="auto">
            <a:xfrm>
              <a:off x="555" y="79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2" name="Oval 10"/>
            <p:cNvSpPr>
              <a:spLocks noChangeArrowheads="1"/>
            </p:cNvSpPr>
            <p:nvPr/>
          </p:nvSpPr>
          <p:spPr bwMode="auto">
            <a:xfrm>
              <a:off x="555" y="93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3" name="Oval 11"/>
            <p:cNvSpPr>
              <a:spLocks noChangeArrowheads="1"/>
            </p:cNvSpPr>
            <p:nvPr/>
          </p:nvSpPr>
          <p:spPr bwMode="auto">
            <a:xfrm>
              <a:off x="555" y="108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4" name="Oval 12"/>
            <p:cNvSpPr>
              <a:spLocks noChangeArrowheads="1"/>
            </p:cNvSpPr>
            <p:nvPr/>
          </p:nvSpPr>
          <p:spPr bwMode="auto">
            <a:xfrm>
              <a:off x="555" y="122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5" name="Oval 13"/>
            <p:cNvSpPr>
              <a:spLocks noChangeArrowheads="1"/>
            </p:cNvSpPr>
            <p:nvPr/>
          </p:nvSpPr>
          <p:spPr bwMode="auto">
            <a:xfrm>
              <a:off x="555" y="137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grpSp>
          <p:nvGrpSpPr>
            <p:cNvPr id="3086" name="Group 14"/>
            <p:cNvGrpSpPr>
              <a:grpSpLocks/>
            </p:cNvGrpSpPr>
            <p:nvPr/>
          </p:nvGrpSpPr>
          <p:grpSpPr bwMode="auto">
            <a:xfrm>
              <a:off x="2859" y="4202"/>
              <a:ext cx="2729" cy="41"/>
              <a:chOff x="2859" y="4202"/>
              <a:chExt cx="2729" cy="41"/>
            </a:xfrm>
          </p:grpSpPr>
          <p:sp>
            <p:nvSpPr>
              <p:cNvPr id="3087" name="Oval 15"/>
              <p:cNvSpPr>
                <a:spLocks noChangeArrowheads="1"/>
              </p:cNvSpPr>
              <p:nvPr/>
            </p:nvSpPr>
            <p:spPr bwMode="auto">
              <a:xfrm>
                <a:off x="285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8" name="Oval 16"/>
              <p:cNvSpPr>
                <a:spLocks noChangeArrowheads="1"/>
              </p:cNvSpPr>
              <p:nvPr/>
            </p:nvSpPr>
            <p:spPr bwMode="auto">
              <a:xfrm>
                <a:off x="324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89" name="Oval 17"/>
              <p:cNvSpPr>
                <a:spLocks noChangeArrowheads="1"/>
              </p:cNvSpPr>
              <p:nvPr/>
            </p:nvSpPr>
            <p:spPr bwMode="auto">
              <a:xfrm>
                <a:off x="362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90" name="Oval 18"/>
              <p:cNvSpPr>
                <a:spLocks noChangeArrowheads="1"/>
              </p:cNvSpPr>
              <p:nvPr/>
            </p:nvSpPr>
            <p:spPr bwMode="auto">
              <a:xfrm>
                <a:off x="4011"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91" name="Oval 19"/>
              <p:cNvSpPr>
                <a:spLocks noChangeArrowheads="1"/>
              </p:cNvSpPr>
              <p:nvPr/>
            </p:nvSpPr>
            <p:spPr bwMode="auto">
              <a:xfrm>
                <a:off x="4395"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92" name="Oval 20"/>
              <p:cNvSpPr>
                <a:spLocks noChangeArrowheads="1"/>
              </p:cNvSpPr>
              <p:nvPr/>
            </p:nvSpPr>
            <p:spPr bwMode="auto">
              <a:xfrm>
                <a:off x="477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93" name="Oval 21"/>
              <p:cNvSpPr>
                <a:spLocks noChangeArrowheads="1"/>
              </p:cNvSpPr>
              <p:nvPr/>
            </p:nvSpPr>
            <p:spPr bwMode="auto">
              <a:xfrm>
                <a:off x="516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sp>
            <p:nvSpPr>
              <p:cNvPr id="3094" name="Oval 22"/>
              <p:cNvSpPr>
                <a:spLocks noChangeArrowheads="1"/>
              </p:cNvSpPr>
              <p:nvPr/>
            </p:nvSpPr>
            <p:spPr bwMode="auto">
              <a:xfrm>
                <a:off x="554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grpSp>
        <p:sp>
          <p:nvSpPr>
            <p:cNvPr id="3095" name="Oval 23"/>
            <p:cNvSpPr>
              <a:spLocks noChangeArrowheads="1"/>
            </p:cNvSpPr>
            <p:nvPr/>
          </p:nvSpPr>
          <p:spPr bwMode="auto">
            <a:xfrm>
              <a:off x="555" y="50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buFontTx/>
                <a:buNone/>
              </a:pPr>
              <a:endParaRPr lang="zh-CN" altLang="en-US" b="0">
                <a:solidFill>
                  <a:schemeClr val="tx1"/>
                </a:solidFill>
              </a:endParaRPr>
            </a:p>
          </p:txBody>
        </p:sp>
        <p:grpSp>
          <p:nvGrpSpPr>
            <p:cNvPr id="3096" name="Group 24"/>
            <p:cNvGrpSpPr>
              <a:grpSpLocks/>
            </p:cNvGrpSpPr>
            <p:nvPr/>
          </p:nvGrpSpPr>
          <p:grpSpPr bwMode="auto">
            <a:xfrm>
              <a:off x="0" y="2327"/>
              <a:ext cx="1203" cy="1203"/>
              <a:chOff x="0" y="2327"/>
              <a:chExt cx="1203" cy="1203"/>
            </a:xfrm>
          </p:grpSpPr>
          <p:sp>
            <p:nvSpPr>
              <p:cNvPr id="3097" name="Freeform 25"/>
              <p:cNvSpPr>
                <a:spLocks/>
              </p:cNvSpPr>
              <p:nvPr/>
            </p:nvSpPr>
            <p:spPr bwMode="auto">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98" name="Freeform 26"/>
              <p:cNvSpPr>
                <a:spLocks/>
              </p:cNvSpPr>
              <p:nvPr/>
            </p:nvSpPr>
            <p:spPr bwMode="auto">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99" name="Freeform 27"/>
              <p:cNvSpPr>
                <a:spLocks/>
              </p:cNvSpPr>
              <p:nvPr/>
            </p:nvSpPr>
            <p:spPr bwMode="auto">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100" name="Rectangle 28"/>
          <p:cNvSpPr>
            <a:spLocks noGrp="1" noChangeArrowheads="1"/>
          </p:cNvSpPr>
          <p:nvPr>
            <p:ph type="ctrTitle" sz="quarter"/>
          </p:nvPr>
        </p:nvSpPr>
        <p:spPr>
          <a:xfrm>
            <a:off x="611188" y="2276475"/>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3102" name="Rectangle 30"/>
          <p:cNvSpPr>
            <a:spLocks noGrp="1" noChangeArrowheads="1"/>
          </p:cNvSpPr>
          <p:nvPr>
            <p:ph type="dt" sz="quarter" idx="2"/>
          </p:nvPr>
        </p:nvSpPr>
        <p:spPr/>
        <p:txBody>
          <a:bodyPr/>
          <a:lstStyle>
            <a:lvl1pPr>
              <a:defRPr>
                <a:solidFill>
                  <a:srgbClr val="FFFFFF"/>
                </a:solidFill>
              </a:defRPr>
            </a:lvl1pPr>
          </a:lstStyle>
          <a:p>
            <a:fld id="{6B24349D-3E83-4C7C-B836-EAF7898E175C}" type="datetime1">
              <a:rPr lang="zh-CN" altLang="en-US"/>
              <a:pPr/>
              <a:t>2014/9/27</a:t>
            </a:fld>
            <a:endParaRPr lang="en-US" altLang="zh-CN"/>
          </a:p>
        </p:txBody>
      </p:sp>
      <p:sp>
        <p:nvSpPr>
          <p:cNvPr id="3103" name="Rectangle 31"/>
          <p:cNvSpPr>
            <a:spLocks noGrp="1" noChangeArrowheads="1"/>
          </p:cNvSpPr>
          <p:nvPr>
            <p:ph type="ftr" sz="quarter" idx="3"/>
          </p:nvPr>
        </p:nvSpPr>
        <p:spPr/>
        <p:txBody>
          <a:bodyPr/>
          <a:lstStyle>
            <a:lvl1pPr>
              <a:defRPr>
                <a:solidFill>
                  <a:srgbClr val="FFFFFF"/>
                </a:solidFill>
              </a:defRPr>
            </a:lvl1pPr>
          </a:lstStyle>
          <a:p>
            <a:endParaRPr lang="en-US" altLang="zh-CN"/>
          </a:p>
        </p:txBody>
      </p:sp>
      <p:sp>
        <p:nvSpPr>
          <p:cNvPr id="3104" name="Rectangle 32"/>
          <p:cNvSpPr>
            <a:spLocks noGrp="1" noChangeArrowheads="1"/>
          </p:cNvSpPr>
          <p:nvPr>
            <p:ph type="sldNum" sz="quarter" idx="4"/>
          </p:nvPr>
        </p:nvSpPr>
        <p:spPr/>
        <p:txBody>
          <a:bodyPr/>
          <a:lstStyle>
            <a:lvl1pPr>
              <a:defRPr>
                <a:solidFill>
                  <a:srgbClr val="FFFFFF"/>
                </a:solidFill>
              </a:defRPr>
            </a:lvl1pPr>
          </a:lstStyle>
          <a:p>
            <a:fld id="{064384F7-55D6-4E01-8CBF-C59EAD2ABB7F}"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430DA1E-4498-4CD6-B864-BDC18FDD8962}" type="datetime1">
              <a:rPr lang="zh-CN" altLang="en-US"/>
              <a:pPr/>
              <a:t>2014/9/27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296875-D5B5-4E9D-8185-2ACEEE5D4BDB}" type="slidenum">
              <a:rPr lang="zh-CN" altLang="en-US"/>
              <a:pPr/>
              <a:t>‹#›</a:t>
            </a:fld>
            <a:endParaRPr lang="en-US" altLang="zh-CN"/>
          </a:p>
        </p:txBody>
      </p:sp>
    </p:spTree>
    <p:extLst>
      <p:ext uri="{BB962C8B-B14F-4D97-AF65-F5344CB8AC3E}">
        <p14:creationId xmlns:p14="http://schemas.microsoft.com/office/powerpoint/2010/main" val="422219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7638" y="609600"/>
            <a:ext cx="1960562" cy="5421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609600"/>
            <a:ext cx="5734050" cy="5421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4D18C51-7A16-48AD-9778-5DDF47EB574F}" type="datetime1">
              <a:rPr lang="zh-CN" altLang="en-US"/>
              <a:pPr/>
              <a:t>2014/9/27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C043C0B-26E0-483C-BA02-EDCA2A9748E8}" type="slidenum">
              <a:rPr lang="zh-CN" altLang="en-US"/>
              <a:pPr/>
              <a:t>‹#›</a:t>
            </a:fld>
            <a:endParaRPr lang="en-US" altLang="zh-CN"/>
          </a:p>
        </p:txBody>
      </p:sp>
    </p:spTree>
    <p:extLst>
      <p:ext uri="{BB962C8B-B14F-4D97-AF65-F5344CB8AC3E}">
        <p14:creationId xmlns:p14="http://schemas.microsoft.com/office/powerpoint/2010/main" val="420869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9161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3588" y="19161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fld id="{93DD795F-B8FD-40CB-87ED-1DC2700268F9}" type="datetime1">
              <a:rPr lang="zh-CN" altLang="en-US"/>
              <a:pPr/>
              <a:t>2014/9/27</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A2E2DAB9-0E80-4A93-91EE-F64636AADCF0}" type="slidenum">
              <a:rPr lang="zh-CN" altLang="en-US"/>
              <a:pPr/>
              <a:t>‹#›</a:t>
            </a:fld>
            <a:endParaRPr lang="en-US" altLang="zh-CN"/>
          </a:p>
        </p:txBody>
      </p:sp>
    </p:spTree>
    <p:extLst>
      <p:ext uri="{BB962C8B-B14F-4D97-AF65-F5344CB8AC3E}">
        <p14:creationId xmlns:p14="http://schemas.microsoft.com/office/powerpoint/2010/main" val="107869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9161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3588" y="19161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fld id="{E153CEAC-9494-463F-BA86-E2F23717924F}" type="datetime1">
              <a:rPr lang="zh-CN" altLang="en-US"/>
              <a:pPr/>
              <a:t>2014/9/27</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828DCEE7-B413-4FE1-87B1-81A02064E9B8}" type="slidenum">
              <a:rPr lang="zh-CN" altLang="en-US"/>
              <a:pPr/>
              <a:t>‹#›</a:t>
            </a:fld>
            <a:endParaRPr lang="en-US" altLang="zh-CN"/>
          </a:p>
        </p:txBody>
      </p:sp>
    </p:spTree>
    <p:extLst>
      <p:ext uri="{BB962C8B-B14F-4D97-AF65-F5344CB8AC3E}">
        <p14:creationId xmlns:p14="http://schemas.microsoft.com/office/powerpoint/2010/main" val="407591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609600"/>
            <a:ext cx="7847012" cy="5421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08AF6B6F-2322-4D64-AA1E-2A036896F3CE}" type="datetime1">
              <a:rPr lang="zh-CN" altLang="en-US"/>
              <a:pPr/>
              <a:t>2014/9/27</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53691A54-A6D4-4F23-8139-92DD47384002}" type="slidenum">
              <a:rPr lang="zh-CN" altLang="en-US"/>
              <a:pPr/>
              <a:t>‹#›</a:t>
            </a:fld>
            <a:endParaRPr lang="en-US" altLang="zh-CN"/>
          </a:p>
        </p:txBody>
      </p:sp>
    </p:spTree>
    <p:extLst>
      <p:ext uri="{BB962C8B-B14F-4D97-AF65-F5344CB8AC3E}">
        <p14:creationId xmlns:p14="http://schemas.microsoft.com/office/powerpoint/2010/main" val="316187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11188" y="19161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3588" y="19161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1188" y="4049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73588" y="4049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lvl1pPr>
              <a:defRPr/>
            </a:lvl1pPr>
          </a:lstStyle>
          <a:p>
            <a:fld id="{4486D88D-9708-4E0C-A0E4-30590B2836DD}" type="datetime1">
              <a:rPr lang="zh-CN" altLang="en-US"/>
              <a:pPr/>
              <a:t>2014/9/27</a:t>
            </a:fld>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fld id="{AD71573A-9B5A-43CD-B046-29E667A86F59}" type="slidenum">
              <a:rPr lang="zh-CN" altLang="en-US"/>
              <a:pPr/>
              <a:t>‹#›</a:t>
            </a:fld>
            <a:endParaRPr lang="en-US" altLang="zh-CN"/>
          </a:p>
        </p:txBody>
      </p:sp>
    </p:spTree>
    <p:extLst>
      <p:ext uri="{BB962C8B-B14F-4D97-AF65-F5344CB8AC3E}">
        <p14:creationId xmlns:p14="http://schemas.microsoft.com/office/powerpoint/2010/main" val="39620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E462306-2F75-4CB1-B346-3DBE1D97F584}" type="datetime1">
              <a:rPr lang="zh-CN" altLang="en-US"/>
              <a:pPr/>
              <a:t>2014/9/27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40E769-4F02-4ECB-8D14-2B3DF68FFBA8}" type="slidenum">
              <a:rPr lang="zh-CN" altLang="en-US"/>
              <a:pPr/>
              <a:t>‹#›</a:t>
            </a:fld>
            <a:endParaRPr lang="en-US" altLang="zh-CN"/>
          </a:p>
        </p:txBody>
      </p:sp>
    </p:spTree>
    <p:extLst>
      <p:ext uri="{BB962C8B-B14F-4D97-AF65-F5344CB8AC3E}">
        <p14:creationId xmlns:p14="http://schemas.microsoft.com/office/powerpoint/2010/main" val="173709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F8827B0-CC19-46D0-A9E8-AB25ADB17F39}" type="datetime1">
              <a:rPr lang="zh-CN" altLang="en-US"/>
              <a:pPr/>
              <a:t>2014/9/27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F9BAE0-2963-4E32-BF60-6F9F01207104}" type="slidenum">
              <a:rPr lang="zh-CN" altLang="en-US"/>
              <a:pPr/>
              <a:t>‹#›</a:t>
            </a:fld>
            <a:endParaRPr lang="en-US" altLang="zh-CN"/>
          </a:p>
        </p:txBody>
      </p:sp>
    </p:spTree>
    <p:extLst>
      <p:ext uri="{BB962C8B-B14F-4D97-AF65-F5344CB8AC3E}">
        <p14:creationId xmlns:p14="http://schemas.microsoft.com/office/powerpoint/2010/main" val="116889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9161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3588" y="19161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570A5CB-3503-4425-B421-259AB05EB5E4}" type="datetime1">
              <a:rPr lang="zh-CN" altLang="en-US"/>
              <a:pPr/>
              <a:t>2014/9/27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27D5AB9-6D6C-4E58-BE3E-2BFE771DA709}" type="slidenum">
              <a:rPr lang="zh-CN" altLang="en-US"/>
              <a:pPr/>
              <a:t>‹#›</a:t>
            </a:fld>
            <a:endParaRPr lang="en-US" altLang="zh-CN"/>
          </a:p>
        </p:txBody>
      </p:sp>
    </p:spTree>
    <p:extLst>
      <p:ext uri="{BB962C8B-B14F-4D97-AF65-F5344CB8AC3E}">
        <p14:creationId xmlns:p14="http://schemas.microsoft.com/office/powerpoint/2010/main" val="143188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29208C1-EC04-4D46-9685-E9E39CC90CC2}" type="datetime1">
              <a:rPr lang="zh-CN" altLang="en-US"/>
              <a:pPr/>
              <a:t>2014/9/27</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FE93BC7-C466-45DF-ABEB-3E1A225463D8}" type="slidenum">
              <a:rPr lang="zh-CN" altLang="en-US"/>
              <a:pPr/>
              <a:t>‹#›</a:t>
            </a:fld>
            <a:endParaRPr lang="en-US" altLang="zh-CN"/>
          </a:p>
        </p:txBody>
      </p:sp>
    </p:spTree>
    <p:extLst>
      <p:ext uri="{BB962C8B-B14F-4D97-AF65-F5344CB8AC3E}">
        <p14:creationId xmlns:p14="http://schemas.microsoft.com/office/powerpoint/2010/main" val="133072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A250343-2F2A-45F4-8F48-C9F07323670F}" type="datetime1">
              <a:rPr lang="zh-CN" altLang="en-US"/>
              <a:pPr/>
              <a:t>2014/9/27</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D6781A5-BB3D-4BB6-B769-B7399C311E78}" type="slidenum">
              <a:rPr lang="zh-CN" altLang="en-US"/>
              <a:pPr/>
              <a:t>‹#›</a:t>
            </a:fld>
            <a:endParaRPr lang="en-US" altLang="zh-CN"/>
          </a:p>
        </p:txBody>
      </p:sp>
    </p:spTree>
    <p:extLst>
      <p:ext uri="{BB962C8B-B14F-4D97-AF65-F5344CB8AC3E}">
        <p14:creationId xmlns:p14="http://schemas.microsoft.com/office/powerpoint/2010/main" val="15631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861D99-FAE8-46B9-BADC-131E48059ABE}" type="datetime1">
              <a:rPr lang="zh-CN" altLang="en-US"/>
              <a:pPr/>
              <a:t>2014/9/27</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65E373C-67A4-4456-B859-D7F51D26EDDD}" type="slidenum">
              <a:rPr lang="zh-CN" altLang="en-US"/>
              <a:pPr/>
              <a:t>‹#›</a:t>
            </a:fld>
            <a:endParaRPr lang="en-US" altLang="zh-CN"/>
          </a:p>
        </p:txBody>
      </p:sp>
    </p:spTree>
    <p:extLst>
      <p:ext uri="{BB962C8B-B14F-4D97-AF65-F5344CB8AC3E}">
        <p14:creationId xmlns:p14="http://schemas.microsoft.com/office/powerpoint/2010/main" val="21824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4699DCB-1B67-4C01-A1EB-F66CC03E214D}" type="datetime1">
              <a:rPr lang="zh-CN" altLang="en-US"/>
              <a:pPr/>
              <a:t>2014/9/27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1F401C-68B0-43DD-BD59-5B4674B9CA44}" type="slidenum">
              <a:rPr lang="zh-CN" altLang="en-US"/>
              <a:pPr/>
              <a:t>‹#›</a:t>
            </a:fld>
            <a:endParaRPr lang="en-US" altLang="zh-CN"/>
          </a:p>
        </p:txBody>
      </p:sp>
    </p:spTree>
    <p:extLst>
      <p:ext uri="{BB962C8B-B14F-4D97-AF65-F5344CB8AC3E}">
        <p14:creationId xmlns:p14="http://schemas.microsoft.com/office/powerpoint/2010/main" val="371712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DF5B460-264E-4E17-912C-B72C6F8DD718}" type="datetime1">
              <a:rPr lang="zh-CN" altLang="en-US"/>
              <a:pPr/>
              <a:t>2014/9/27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F90B4C-25CC-47F4-8D81-327EB6F677F4}" type="slidenum">
              <a:rPr lang="zh-CN" altLang="en-US"/>
              <a:pPr/>
              <a:t>‹#›</a:t>
            </a:fld>
            <a:endParaRPr lang="en-US" altLang="zh-CN"/>
          </a:p>
        </p:txBody>
      </p:sp>
    </p:spTree>
    <p:extLst>
      <p:ext uri="{BB962C8B-B14F-4D97-AF65-F5344CB8AC3E}">
        <p14:creationId xmlns:p14="http://schemas.microsoft.com/office/powerpoint/2010/main" val="62931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Rectangle 17"/>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066" name="Rectangle 18"/>
          <p:cNvSpPr>
            <a:spLocks noGrp="1" noChangeArrowheads="1"/>
          </p:cNvSpPr>
          <p:nvPr>
            <p:ph type="body" idx="1"/>
          </p:nvPr>
        </p:nvSpPr>
        <p:spPr bwMode="auto">
          <a:xfrm>
            <a:off x="611188" y="19161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buFontTx/>
              <a:buNone/>
              <a:defRPr kumimoji="0" sz="1400" b="0"/>
            </a:lvl1pPr>
          </a:lstStyle>
          <a:p>
            <a:fld id="{3BC7C1B0-4697-4448-8235-1355A4A7BEFC}" type="datetime1">
              <a:rPr lang="zh-CN" altLang="en-US"/>
              <a:pPr/>
              <a:t>2014/9/27</a:t>
            </a:fld>
            <a:endParaRPr lang="en-US" altLang="zh-CN"/>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buFontTx/>
              <a:buNone/>
              <a:defRPr kumimoji="0" sz="1400" b="0"/>
            </a:lvl1pPr>
          </a:lstStyle>
          <a:p>
            <a:endParaRPr lang="en-US" altLang="zh-CN"/>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buFontTx/>
              <a:buNone/>
              <a:defRPr kumimoji="0" sz="1400" b="0"/>
            </a:lvl1pPr>
          </a:lstStyle>
          <a:p>
            <a:fld id="{D93F6CBE-7F4D-4706-8027-C8DAA7AD79C5}" type="slidenum">
              <a:rPr lang="zh-CN" altLang="en-US"/>
              <a:pPr/>
              <a:t>‹#›</a:t>
            </a:fld>
            <a:endParaRPr lang="en-US" altLang="zh-CN"/>
          </a:p>
        </p:txBody>
      </p:sp>
      <p:sp>
        <p:nvSpPr>
          <p:cNvPr id="2071" name="Line 23"/>
          <p:cNvSpPr>
            <a:spLocks noChangeShapeType="1"/>
          </p:cNvSpPr>
          <p:nvPr/>
        </p:nvSpPr>
        <p:spPr bwMode="auto">
          <a:xfrm>
            <a:off x="250825" y="5156200"/>
            <a:ext cx="0" cy="719138"/>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ftr="0"/>
  <p:txStyles>
    <p:titleStyle>
      <a:lvl1pPr algn="ctr" rtl="0" fontAlgn="base">
        <a:spcBef>
          <a:spcPct val="0"/>
        </a:spcBef>
        <a:spcAft>
          <a:spcPct val="0"/>
        </a:spcAft>
        <a:defRPr kumimoji="1" sz="4400">
          <a:solidFill>
            <a:srgbClr val="FF3300"/>
          </a:solidFill>
          <a:latin typeface="+mj-lt"/>
          <a:ea typeface="+mj-ea"/>
          <a:cs typeface="+mj-cs"/>
        </a:defRPr>
      </a:lvl1pPr>
      <a:lvl2pPr algn="ctr" rtl="0" fontAlgn="base">
        <a:spcBef>
          <a:spcPct val="0"/>
        </a:spcBef>
        <a:spcAft>
          <a:spcPct val="0"/>
        </a:spcAft>
        <a:defRPr kumimoji="1" sz="4400">
          <a:solidFill>
            <a:srgbClr val="FF3300"/>
          </a:solidFill>
          <a:latin typeface="Times New Roman" pitchFamily="18" charset="0"/>
          <a:ea typeface="黑体" pitchFamily="2" charset="-122"/>
        </a:defRPr>
      </a:lvl2pPr>
      <a:lvl3pPr algn="ctr" rtl="0" fontAlgn="base">
        <a:spcBef>
          <a:spcPct val="0"/>
        </a:spcBef>
        <a:spcAft>
          <a:spcPct val="0"/>
        </a:spcAft>
        <a:defRPr kumimoji="1" sz="4400">
          <a:solidFill>
            <a:srgbClr val="FF3300"/>
          </a:solidFill>
          <a:latin typeface="Times New Roman" pitchFamily="18" charset="0"/>
          <a:ea typeface="黑体" pitchFamily="2" charset="-122"/>
        </a:defRPr>
      </a:lvl3pPr>
      <a:lvl4pPr algn="ctr" rtl="0" fontAlgn="base">
        <a:spcBef>
          <a:spcPct val="0"/>
        </a:spcBef>
        <a:spcAft>
          <a:spcPct val="0"/>
        </a:spcAft>
        <a:defRPr kumimoji="1" sz="4400">
          <a:solidFill>
            <a:srgbClr val="FF3300"/>
          </a:solidFill>
          <a:latin typeface="Times New Roman" pitchFamily="18" charset="0"/>
          <a:ea typeface="黑体" pitchFamily="2" charset="-122"/>
        </a:defRPr>
      </a:lvl4pPr>
      <a:lvl5pPr algn="ctr" rtl="0" fontAlgn="base">
        <a:spcBef>
          <a:spcPct val="0"/>
        </a:spcBef>
        <a:spcAft>
          <a:spcPct val="0"/>
        </a:spcAft>
        <a:defRPr kumimoji="1" sz="4400">
          <a:solidFill>
            <a:srgbClr val="FF3300"/>
          </a:solidFill>
          <a:latin typeface="Times New Roman" pitchFamily="18" charset="0"/>
          <a:ea typeface="黑体" pitchFamily="2" charset="-122"/>
        </a:defRPr>
      </a:lvl5pPr>
      <a:lvl6pPr marL="457200" algn="ctr" rtl="0"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rtl="0"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rtl="0"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rtl="0" fontAlgn="base">
        <a:spcBef>
          <a:spcPct val="0"/>
        </a:spcBef>
        <a:spcAft>
          <a:spcPct val="0"/>
        </a:spcAft>
        <a:defRPr kumimoji="1" sz="4400">
          <a:solidFill>
            <a:srgbClr val="FF3300"/>
          </a:solidFill>
          <a:latin typeface="Times New Roman" pitchFamily="18" charset="0"/>
          <a:ea typeface="黑体" pitchFamily="2" charset="-122"/>
        </a:defRPr>
      </a:lvl9pPr>
    </p:titleStyle>
    <p:bodyStyle>
      <a:lvl1pPr marL="342900" indent="-342900" algn="l" rtl="0" fontAlgn="base">
        <a:spcBef>
          <a:spcPct val="20000"/>
        </a:spcBef>
        <a:spcAft>
          <a:spcPct val="0"/>
        </a:spcAft>
        <a:buChar char="•"/>
        <a:defRPr kumimoji="1" sz="3200">
          <a:solidFill>
            <a:schemeClr val="bg2"/>
          </a:solidFill>
          <a:latin typeface="+mn-lt"/>
          <a:ea typeface="+mn-ea"/>
          <a:cs typeface="+mn-cs"/>
        </a:defRPr>
      </a:lvl1pPr>
      <a:lvl2pPr marL="742950" indent="-285750" algn="l" rtl="0" fontAlgn="base">
        <a:spcBef>
          <a:spcPct val="20000"/>
        </a:spcBef>
        <a:spcAft>
          <a:spcPct val="0"/>
        </a:spcAft>
        <a:buChar char="–"/>
        <a:defRPr kumimoji="1" sz="2800">
          <a:solidFill>
            <a:schemeClr val="bg2"/>
          </a:solidFill>
          <a:latin typeface="+mn-lt"/>
          <a:ea typeface="+mn-ea"/>
        </a:defRPr>
      </a:lvl2pPr>
      <a:lvl3pPr marL="1143000" indent="-228600" algn="l" rtl="0" fontAlgn="base">
        <a:spcBef>
          <a:spcPct val="20000"/>
        </a:spcBef>
        <a:spcAft>
          <a:spcPct val="0"/>
        </a:spcAft>
        <a:buChar char="•"/>
        <a:defRPr kumimoji="1" sz="2400">
          <a:solidFill>
            <a:schemeClr val="bg2"/>
          </a:solidFill>
          <a:latin typeface="+mn-lt"/>
          <a:ea typeface="+mn-ea"/>
        </a:defRPr>
      </a:lvl3pPr>
      <a:lvl4pPr marL="1600200" indent="-228600" algn="l" rtl="0" fontAlgn="base">
        <a:spcBef>
          <a:spcPct val="20000"/>
        </a:spcBef>
        <a:spcAft>
          <a:spcPct val="0"/>
        </a:spcAft>
        <a:buChar char="–"/>
        <a:defRPr kumimoji="1" sz="2000">
          <a:solidFill>
            <a:schemeClr val="bg2"/>
          </a:solidFill>
          <a:latin typeface="+mn-lt"/>
          <a:ea typeface="+mn-ea"/>
        </a:defRPr>
      </a:lvl4pPr>
      <a:lvl5pPr marL="2057400" indent="-228600" algn="l" rtl="0" fontAlgn="base">
        <a:spcBef>
          <a:spcPct val="20000"/>
        </a:spcBef>
        <a:spcAft>
          <a:spcPct val="0"/>
        </a:spcAft>
        <a:buChar char="•"/>
        <a:defRPr kumimoji="1" sz="2000">
          <a:solidFill>
            <a:schemeClr val="bg2"/>
          </a:solidFill>
          <a:latin typeface="+mn-lt"/>
          <a:ea typeface="+mn-ea"/>
        </a:defRPr>
      </a:lvl5pPr>
      <a:lvl6pPr marL="2514600" indent="-228600" algn="l" rtl="0" fontAlgn="base">
        <a:spcBef>
          <a:spcPct val="20000"/>
        </a:spcBef>
        <a:spcAft>
          <a:spcPct val="0"/>
        </a:spcAft>
        <a:buChar char="•"/>
        <a:defRPr kumimoji="1" sz="2000">
          <a:solidFill>
            <a:schemeClr val="bg2"/>
          </a:solidFill>
          <a:latin typeface="+mn-lt"/>
          <a:ea typeface="+mn-ea"/>
        </a:defRPr>
      </a:lvl6pPr>
      <a:lvl7pPr marL="2971800" indent="-228600" algn="l" rtl="0" fontAlgn="base">
        <a:spcBef>
          <a:spcPct val="20000"/>
        </a:spcBef>
        <a:spcAft>
          <a:spcPct val="0"/>
        </a:spcAft>
        <a:buChar char="•"/>
        <a:defRPr kumimoji="1" sz="2000">
          <a:solidFill>
            <a:schemeClr val="bg2"/>
          </a:solidFill>
          <a:latin typeface="+mn-lt"/>
          <a:ea typeface="+mn-ea"/>
        </a:defRPr>
      </a:lvl7pPr>
      <a:lvl8pPr marL="3429000" indent="-228600" algn="l" rtl="0" fontAlgn="base">
        <a:spcBef>
          <a:spcPct val="20000"/>
        </a:spcBef>
        <a:spcAft>
          <a:spcPct val="0"/>
        </a:spcAft>
        <a:buChar char="•"/>
        <a:defRPr kumimoji="1" sz="2000">
          <a:solidFill>
            <a:schemeClr val="bg2"/>
          </a:solidFill>
          <a:latin typeface="+mn-lt"/>
          <a:ea typeface="+mn-ea"/>
        </a:defRPr>
      </a:lvl8pPr>
      <a:lvl9pPr marL="3886200" indent="-228600" algn="l" rtl="0" fontAlgn="base">
        <a:spcBef>
          <a:spcPct val="20000"/>
        </a:spcBef>
        <a:spcAft>
          <a:spcPct val="0"/>
        </a:spcAft>
        <a:buChar char="•"/>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wmf"/><Relationship Id="rId5" Type="http://schemas.openxmlformats.org/officeDocument/2006/relationships/oleObject" Target="../embeddings/oleObject15.bin"/><Relationship Id="rId4" Type="http://schemas.openxmlformats.org/officeDocument/2006/relationships/image" Target="../media/image7.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wmf"/><Relationship Id="rId5" Type="http://schemas.openxmlformats.org/officeDocument/2006/relationships/oleObject" Target="../embeddings/oleObject17.bin"/><Relationship Id="rId4" Type="http://schemas.openxmlformats.org/officeDocument/2006/relationships/image" Target="../media/image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8.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image" Target="../media/image11.wmf"/><Relationship Id="rId5" Type="http://schemas.openxmlformats.org/officeDocument/2006/relationships/oleObject" Target="../embeddings/oleObject2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533400" y="1828800"/>
            <a:ext cx="7772400" cy="4768850"/>
          </a:xfrm>
        </p:spPr>
        <p:txBody>
          <a:bodyPr/>
          <a:lstStyle/>
          <a:p>
            <a:pPr>
              <a:lnSpc>
                <a:spcPct val="90000"/>
              </a:lnSpc>
              <a:buFontTx/>
              <a:buNone/>
            </a:pPr>
            <a:r>
              <a:rPr lang="zh-CN" altLang="en-US" b="1">
                <a:latin typeface="幼圆" pitchFamily="49" charset="-122"/>
                <a:ea typeface="幼圆" pitchFamily="49" charset="-122"/>
                <a:sym typeface="Symbol" pitchFamily="18" charset="2"/>
              </a:rPr>
              <a:t>  介绍</a:t>
            </a:r>
            <a:r>
              <a:rPr lang="en-US" altLang="zh-CN" b="1">
                <a:latin typeface="幼圆" pitchFamily="49" charset="-122"/>
                <a:ea typeface="幼圆" pitchFamily="49" charset="-122"/>
                <a:sym typeface="Symbol" pitchFamily="18" charset="2"/>
              </a:rPr>
              <a:t>P/T</a:t>
            </a:r>
            <a:r>
              <a:rPr lang="zh-CN" altLang="en-US" b="1">
                <a:latin typeface="幼圆" pitchFamily="49" charset="-122"/>
                <a:ea typeface="幼圆" pitchFamily="49" charset="-122"/>
                <a:sym typeface="Symbol" pitchFamily="18" charset="2"/>
              </a:rPr>
              <a:t>系统的各种分析技术：可达标识集、变迁序列、进程及不变量等</a:t>
            </a:r>
          </a:p>
          <a:p>
            <a:pPr>
              <a:lnSpc>
                <a:spcPct val="90000"/>
              </a:lnSpc>
              <a:buFontTx/>
              <a:buNone/>
            </a:pP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r>
              <a:rPr lang="en-US" altLang="zh-CN" b="1">
                <a:latin typeface="幼圆" pitchFamily="49" charset="-122"/>
                <a:ea typeface="幼圆" pitchFamily="49" charset="-122"/>
              </a:rPr>
              <a:t>S,T;F,K,W,M</a:t>
            </a:r>
            <a:r>
              <a:rPr lang="en-US" altLang="zh-CN" b="1" baseline="-25000">
                <a:latin typeface="幼圆" pitchFamily="49" charset="-122"/>
                <a:ea typeface="幼圆" pitchFamily="49" charset="-122"/>
              </a:rPr>
              <a:t>0</a:t>
            </a:r>
            <a:r>
              <a:rPr lang="en-US" altLang="zh-CN" b="1">
                <a:latin typeface="幼圆" pitchFamily="49" charset="-122"/>
                <a:ea typeface="幼圆" pitchFamily="49" charset="-122"/>
              </a:rPr>
              <a:t>)</a:t>
            </a:r>
          </a:p>
          <a:p>
            <a:pPr>
              <a:lnSpc>
                <a:spcPct val="90000"/>
              </a:lnSpc>
            </a:pPr>
            <a:r>
              <a:rPr lang="en-US" altLang="zh-CN" sz="2800" b="1">
                <a:latin typeface="幼圆" pitchFamily="49" charset="-122"/>
                <a:ea typeface="幼圆" pitchFamily="49" charset="-122"/>
              </a:rPr>
              <a:t>F</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S</a:t>
            </a:r>
            <a:r>
              <a:rPr lang="en-US" altLang="en-US" sz="2800" b="1">
                <a:latin typeface="幼圆" pitchFamily="49" charset="-122"/>
                <a:ea typeface="幼圆" pitchFamily="49" charset="-122"/>
              </a:rPr>
              <a:t>×</a:t>
            </a:r>
            <a:r>
              <a:rPr lang="en-US" altLang="zh-CN" sz="2800" b="1">
                <a:latin typeface="幼圆" pitchFamily="49" charset="-122"/>
                <a:ea typeface="幼圆" pitchFamily="49" charset="-122"/>
              </a:rPr>
              <a:t>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 T</a:t>
            </a:r>
            <a:r>
              <a:rPr lang="en-US" altLang="en-US" sz="2800" b="1">
                <a:latin typeface="幼圆" pitchFamily="49" charset="-122"/>
                <a:ea typeface="幼圆" pitchFamily="49" charset="-122"/>
              </a:rPr>
              <a:t>×</a:t>
            </a:r>
            <a:r>
              <a:rPr lang="en-US" altLang="zh-CN" sz="2800" b="1">
                <a:latin typeface="幼圆" pitchFamily="49" charset="-122"/>
                <a:ea typeface="幼圆" pitchFamily="49" charset="-122"/>
              </a:rPr>
              <a:t>S</a:t>
            </a:r>
          </a:p>
          <a:p>
            <a:pPr>
              <a:lnSpc>
                <a:spcPct val="90000"/>
              </a:lnSpc>
            </a:pPr>
            <a:r>
              <a:rPr lang="en-US" altLang="zh-CN" sz="2800" b="1">
                <a:latin typeface="幼圆" pitchFamily="49" charset="-122"/>
                <a:ea typeface="幼圆" pitchFamily="49" charset="-122"/>
              </a:rPr>
              <a:t>K:S</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N</a:t>
            </a:r>
            <a:r>
              <a:rPr lang="en-US" altLang="zh-CN" sz="2800" b="1" baseline="30000">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 {</a:t>
            </a:r>
            <a:r>
              <a:rPr lang="en-US" altLang="zh-CN" sz="2800" b="1">
                <a:latin typeface="幼圆" pitchFamily="49" charset="-122"/>
                <a:ea typeface="幼圆" pitchFamily="49" charset="-122"/>
                <a:sym typeface="Symbol" pitchFamily="18" charset="2"/>
              </a:rPr>
              <a:t>}</a:t>
            </a:r>
          </a:p>
          <a:p>
            <a:pPr>
              <a:lnSpc>
                <a:spcPct val="90000"/>
              </a:lnSpc>
            </a:pPr>
            <a:r>
              <a:rPr lang="en-US" altLang="zh-CN" sz="2800" b="1">
                <a:latin typeface="幼圆" pitchFamily="49" charset="-122"/>
                <a:ea typeface="幼圆" pitchFamily="49" charset="-122"/>
                <a:sym typeface="Symbol" pitchFamily="18" charset="2"/>
              </a:rPr>
              <a:t>W:F</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N</a:t>
            </a:r>
            <a:r>
              <a:rPr lang="en-US" altLang="zh-CN" sz="2800" b="1" baseline="30000">
                <a:latin typeface="幼圆" pitchFamily="49" charset="-122"/>
                <a:ea typeface="幼圆" pitchFamily="49" charset="-122"/>
                <a:sym typeface="Symbol" pitchFamily="18" charset="2"/>
              </a:rPr>
              <a:t>+</a:t>
            </a:r>
            <a:endParaRPr lang="en-US" altLang="zh-CN" sz="2800" b="1">
              <a:latin typeface="幼圆" pitchFamily="49" charset="-122"/>
              <a:ea typeface="幼圆" pitchFamily="49" charset="-122"/>
              <a:sym typeface="Symbol" pitchFamily="18" charset="2"/>
            </a:endParaRPr>
          </a:p>
          <a:p>
            <a:pPr>
              <a:lnSpc>
                <a:spcPct val="90000"/>
              </a:lnSpc>
            </a:pP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:S</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N</a:t>
            </a:r>
            <a:r>
              <a:rPr lang="en-US" altLang="zh-CN" sz="2800" b="1" baseline="-25000">
                <a:latin typeface="幼圆" pitchFamily="49" charset="-122"/>
                <a:ea typeface="幼圆" pitchFamily="49" charset="-122"/>
                <a:sym typeface="Symbol" pitchFamily="18" charset="2"/>
              </a:rPr>
              <a:t>0</a:t>
            </a:r>
          </a:p>
          <a:p>
            <a:pPr>
              <a:lnSpc>
                <a:spcPct val="90000"/>
              </a:lnSpc>
              <a:buFontTx/>
              <a:buNone/>
            </a:pPr>
            <a:r>
              <a:rPr lang="en-US" altLang="zh-CN" sz="2800" b="1">
                <a:latin typeface="幼圆" pitchFamily="49" charset="-122"/>
                <a:ea typeface="幼圆" pitchFamily="49" charset="-122"/>
                <a:sym typeface="Symbol" pitchFamily="18" charset="2"/>
              </a:rPr>
              <a:t>	</a:t>
            </a:r>
          </a:p>
          <a:p>
            <a:pPr>
              <a:lnSpc>
                <a:spcPct val="90000"/>
              </a:lnSpc>
              <a:buFontTx/>
              <a:buNone/>
            </a:pPr>
            <a:r>
              <a:rPr lang="en-US" altLang="zh-CN" sz="2800" b="1">
                <a:latin typeface="幼圆" pitchFamily="49" charset="-122"/>
                <a:ea typeface="幼圆" pitchFamily="49" charset="-122"/>
                <a:sym typeface="Symbol" pitchFamily="18" charset="2"/>
              </a:rPr>
              <a:t>	</a:t>
            </a:r>
            <a:r>
              <a:rPr lang="zh-CN" altLang="en-US" sz="2400" b="1">
                <a:latin typeface="幼圆" pitchFamily="49" charset="-122"/>
                <a:ea typeface="幼圆" pitchFamily="49" charset="-122"/>
                <a:sym typeface="Symbol" pitchFamily="18" charset="2"/>
              </a:rPr>
              <a:t>其中</a:t>
            </a:r>
            <a:r>
              <a:rPr lang="en-US" altLang="zh-CN" sz="2400" b="1">
                <a:latin typeface="幼圆" pitchFamily="49" charset="-122"/>
                <a:ea typeface="幼圆" pitchFamily="49" charset="-122"/>
              </a:rPr>
              <a:t>N</a:t>
            </a:r>
            <a:r>
              <a:rPr lang="en-US" altLang="zh-CN" sz="2400" b="1" baseline="30000">
                <a:latin typeface="幼圆" pitchFamily="49" charset="-122"/>
                <a:ea typeface="幼圆" pitchFamily="49" charset="-122"/>
              </a:rPr>
              <a:t>+ </a:t>
            </a:r>
            <a:r>
              <a:rPr lang="zh-CN" altLang="en-US" sz="2400" b="1">
                <a:latin typeface="幼圆" pitchFamily="49" charset="-122"/>
                <a:ea typeface="幼圆" pitchFamily="49" charset="-122"/>
                <a:sym typeface="Symbol" pitchFamily="18" charset="2"/>
              </a:rPr>
              <a:t>={1,2,</a:t>
            </a:r>
            <a:r>
              <a:rPr lang="zh-CN" altLang="en-US" sz="2400" b="1">
                <a:latin typeface="Times New Roman"/>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N</a:t>
            </a:r>
            <a:r>
              <a:rPr lang="en-US" altLang="zh-CN" sz="2400" b="1" baseline="-25000">
                <a:latin typeface="幼圆" pitchFamily="49" charset="-122"/>
                <a:ea typeface="幼圆" pitchFamily="49" charset="-122"/>
                <a:sym typeface="Symbol" pitchFamily="18" charset="2"/>
              </a:rPr>
              <a:t>0</a:t>
            </a:r>
            <a:r>
              <a:rPr lang="zh-CN" altLang="en-US" sz="2400" b="1">
                <a:latin typeface="幼圆" pitchFamily="49" charset="-122"/>
                <a:ea typeface="幼圆" pitchFamily="49" charset="-122"/>
                <a:sym typeface="Symbol" pitchFamily="18" charset="2"/>
              </a:rPr>
              <a:t>={0,1,2,</a:t>
            </a:r>
            <a:r>
              <a:rPr lang="zh-CN" altLang="en-US" sz="2400" b="1">
                <a:latin typeface="Times New Roman"/>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a:t>
            </a:r>
            <a:endParaRPr lang="zh-CN" altLang="zh-CN" sz="2800"/>
          </a:p>
        </p:txBody>
      </p:sp>
      <p:sp>
        <p:nvSpPr>
          <p:cNvPr id="68613" name="Rectangle 5"/>
          <p:cNvSpPr>
            <a:spLocks noGrp="1" noChangeArrowheads="1"/>
          </p:cNvSpPr>
          <p:nvPr>
            <p:ph type="title"/>
          </p:nvPr>
        </p:nvSpPr>
        <p:spPr>
          <a:xfrm>
            <a:off x="609600" y="304800"/>
            <a:ext cx="7772400" cy="1143000"/>
          </a:xfrm>
          <a:noFill/>
          <a:ln/>
        </p:spPr>
        <p:txBody>
          <a:bodyPr/>
          <a:lstStyle/>
          <a:p>
            <a:r>
              <a:rPr lang="zh-CN" altLang="en-US"/>
              <a:t>第三章 库所/变迁系统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 calcmode="lin" valueType="num">
                                      <p:cBhvr additive="base">
                                        <p:cTn id="37" dur="500" fill="hold"/>
                                        <p:tgtEl>
                                          <p:spTgt spid="686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86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8611">
                                            <p:txEl>
                                              <p:pRg st="6" end="6"/>
                                            </p:txEl>
                                          </p:spTgt>
                                        </p:tgtEl>
                                        <p:attrNameLst>
                                          <p:attrName>style.visibility</p:attrName>
                                        </p:attrNameLst>
                                      </p:cBhvr>
                                      <p:to>
                                        <p:strVal val="visible"/>
                                      </p:to>
                                    </p:set>
                                    <p:anim calcmode="lin" valueType="num">
                                      <p:cBhvr additive="base">
                                        <p:cTn id="43" dur="500" fill="hold"/>
                                        <p:tgtEl>
                                          <p:spTgt spid="686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86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8611">
                                            <p:txEl>
                                              <p:pRg st="7" end="7"/>
                                            </p:txEl>
                                          </p:spTgt>
                                        </p:tgtEl>
                                        <p:attrNameLst>
                                          <p:attrName>style.visibility</p:attrName>
                                        </p:attrNameLst>
                                      </p:cBhvr>
                                      <p:to>
                                        <p:strVal val="visible"/>
                                      </p:to>
                                    </p:set>
                                    <p:anim calcmode="lin" valueType="num">
                                      <p:cBhvr additive="base">
                                        <p:cTn id="49" dur="500" fill="hold"/>
                                        <p:tgtEl>
                                          <p:spTgt spid="686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861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3" name="Rectangle 3"/>
          <p:cNvSpPr>
            <a:spLocks noGrp="1" noChangeArrowheads="1"/>
          </p:cNvSpPr>
          <p:nvPr>
            <p:ph type="body" sz="half" idx="1"/>
          </p:nvPr>
        </p:nvSpPr>
        <p:spPr>
          <a:xfrm>
            <a:off x="685800" y="1981200"/>
            <a:ext cx="8153400" cy="2667000"/>
          </a:xfrm>
        </p:spPr>
        <p:txBody>
          <a:bodyPr/>
          <a:lstStyle/>
          <a:p>
            <a:pPr>
              <a:buFontTx/>
              <a:buNone/>
            </a:pPr>
            <a:r>
              <a:rPr lang="zh-CN" altLang="en-US" sz="3200" b="1">
                <a:latin typeface="幼圆" pitchFamily="49" charset="-122"/>
                <a:ea typeface="幼圆" pitchFamily="49" charset="-122"/>
              </a:rPr>
              <a:t>1. </a:t>
            </a:r>
            <a:r>
              <a:rPr lang="en-US" altLang="zh-CN" sz="3200" b="1">
                <a:latin typeface="幼圆" pitchFamily="49" charset="-122"/>
                <a:ea typeface="幼圆" pitchFamily="49" charset="-122"/>
                <a:sym typeface="Symbol" pitchFamily="18" charset="2"/>
              </a:rPr>
              <a:t>t</a:t>
            </a:r>
            <a:r>
              <a:rPr lang="en-US" altLang="en-US" sz="3200" b="1">
                <a:latin typeface="幼圆" pitchFamily="49" charset="-122"/>
                <a:ea typeface="幼圆" pitchFamily="49" charset="-122"/>
                <a:sym typeface="Symbol" pitchFamily="18" charset="2"/>
              </a:rPr>
              <a:t></a:t>
            </a:r>
            <a:r>
              <a:rPr lang="en-US" altLang="zh-CN" sz="3200" b="1">
                <a:latin typeface="幼圆" pitchFamily="49" charset="-122"/>
                <a:ea typeface="幼圆" pitchFamily="49" charset="-122"/>
                <a:sym typeface="Symbol" pitchFamily="18" charset="2"/>
              </a:rPr>
              <a:t>T</a:t>
            </a:r>
            <a:r>
              <a:rPr lang="zh-CN" altLang="en-US" sz="3200" b="1">
                <a:latin typeface="幼圆" pitchFamily="49" charset="-122"/>
                <a:ea typeface="幼圆" pitchFamily="49" charset="-122"/>
                <a:sym typeface="Symbol" pitchFamily="18" charset="2"/>
              </a:rPr>
              <a:t>为活的，</a:t>
            </a:r>
            <a:r>
              <a:rPr lang="en-US" altLang="zh-CN" sz="3200" b="1">
                <a:latin typeface="幼圆" pitchFamily="49" charset="-122"/>
                <a:ea typeface="幼圆" pitchFamily="49" charset="-122"/>
                <a:sym typeface="Symbol" pitchFamily="18" charset="2"/>
              </a:rPr>
              <a:t>iff</a:t>
            </a:r>
            <a:endParaRPr lang="zh-CN" altLang="en-US" sz="3200" b="1">
              <a:latin typeface="幼圆" pitchFamily="49" charset="-122"/>
              <a:ea typeface="幼圆" pitchFamily="49" charset="-122"/>
              <a:sym typeface="Symbol" pitchFamily="18" charset="2"/>
            </a:endParaRPr>
          </a:p>
          <a:p>
            <a:pPr>
              <a:buFontTx/>
              <a:buNone/>
            </a:pPr>
            <a:r>
              <a:rPr lang="en-US" altLang="en-US" sz="3200" b="1">
                <a:latin typeface="幼圆" pitchFamily="49" charset="-122"/>
                <a:ea typeface="幼圆" pitchFamily="49" charset="-122"/>
                <a:sym typeface="Symbol" pitchFamily="18" charset="2"/>
              </a:rPr>
              <a:t>   </a:t>
            </a:r>
            <a:r>
              <a:rPr lang="en-US" altLang="zh-CN" sz="3200" b="1">
                <a:latin typeface="幼圆" pitchFamily="49" charset="-122"/>
                <a:ea typeface="幼圆" pitchFamily="49" charset="-122"/>
                <a:sym typeface="Symbol" pitchFamily="18" charset="2"/>
              </a:rPr>
              <a:t>M[M</a:t>
            </a:r>
            <a:r>
              <a:rPr lang="en-US" altLang="zh-CN" sz="3200" b="1" baseline="-25000">
                <a:latin typeface="幼圆" pitchFamily="49" charset="-122"/>
                <a:ea typeface="幼圆" pitchFamily="49" charset="-122"/>
                <a:sym typeface="Symbol" pitchFamily="18" charset="2"/>
              </a:rPr>
              <a:t>0</a:t>
            </a:r>
            <a:r>
              <a:rPr lang="en-US" altLang="zh-CN" sz="3200" b="1">
                <a:latin typeface="幼圆" pitchFamily="49" charset="-122"/>
                <a:ea typeface="幼圆" pitchFamily="49" charset="-122"/>
                <a:sym typeface="Symbol" pitchFamily="18" charset="2"/>
              </a:rPr>
              <a:t>&gt;， </a:t>
            </a:r>
            <a:r>
              <a:rPr lang="en-US" altLang="zh-CN" sz="3200" b="1">
                <a:solidFill>
                  <a:srgbClr val="FF3300"/>
                </a:solidFill>
                <a:latin typeface="幼圆" pitchFamily="49" charset="-122"/>
                <a:ea typeface="幼圆" pitchFamily="49" charset="-122"/>
                <a:sym typeface="Symbol" pitchFamily="18" charset="2"/>
              </a:rPr>
              <a:t>M[M&gt;</a:t>
            </a:r>
            <a:r>
              <a:rPr lang="en-US" altLang="zh-CN" sz="3200" b="1">
                <a:latin typeface="幼圆" pitchFamily="49" charset="-122"/>
                <a:ea typeface="幼圆" pitchFamily="49" charset="-122"/>
                <a:sym typeface="Symbol" pitchFamily="18" charset="2"/>
              </a:rPr>
              <a:t>，</a:t>
            </a:r>
            <a:r>
              <a:rPr lang="zh-CN" altLang="en-US" sz="3200" b="1">
                <a:latin typeface="幼圆" pitchFamily="49" charset="-122"/>
                <a:ea typeface="幼圆" pitchFamily="49" charset="-122"/>
                <a:sym typeface="Symbol" pitchFamily="18" charset="2"/>
              </a:rPr>
              <a:t>使得</a:t>
            </a:r>
            <a:r>
              <a:rPr lang="en-US" altLang="zh-CN" sz="3200" b="1">
                <a:latin typeface="幼圆" pitchFamily="49" charset="-122"/>
                <a:ea typeface="幼圆" pitchFamily="49" charset="-122"/>
                <a:sym typeface="Symbol" pitchFamily="18" charset="2"/>
              </a:rPr>
              <a:t>M</a:t>
            </a:r>
            <a:r>
              <a:rPr lang="zh-CN" altLang="en-US" sz="3200" b="1">
                <a:latin typeface="幼圆" pitchFamily="49" charset="-122"/>
                <a:ea typeface="幼圆" pitchFamily="49" charset="-122"/>
                <a:sym typeface="Symbol" pitchFamily="18" charset="2"/>
              </a:rPr>
              <a:t>[</a:t>
            </a:r>
            <a:r>
              <a:rPr lang="en-US" altLang="zh-CN" sz="3200" b="1">
                <a:latin typeface="幼圆" pitchFamily="49" charset="-122"/>
                <a:ea typeface="幼圆" pitchFamily="49" charset="-122"/>
                <a:sym typeface="Symbol" pitchFamily="18" charset="2"/>
              </a:rPr>
              <a:t>t&gt;</a:t>
            </a:r>
          </a:p>
          <a:p>
            <a:pPr>
              <a:buFontTx/>
              <a:buNone/>
            </a:pPr>
            <a:r>
              <a:rPr lang="en-US" altLang="zh-CN" sz="3200" b="1">
                <a:latin typeface="幼圆" pitchFamily="49" charset="-122"/>
                <a:ea typeface="幼圆" pitchFamily="49" charset="-122"/>
                <a:sym typeface="Symbol" pitchFamily="18" charset="2"/>
              </a:rPr>
              <a:t>              </a:t>
            </a:r>
            <a:r>
              <a:rPr lang="en-US" altLang="zh-CN" sz="1000" b="1">
                <a:latin typeface="幼圆" pitchFamily="49" charset="-122"/>
                <a:ea typeface="幼圆" pitchFamily="49" charset="-122"/>
                <a:sym typeface="Symbol" pitchFamily="18" charset="2"/>
              </a:rPr>
              <a:t>              </a:t>
            </a:r>
            <a:r>
              <a:rPr lang="zh-CN" altLang="en-US" sz="2400" b="1">
                <a:latin typeface="幼圆" pitchFamily="49" charset="-122"/>
                <a:ea typeface="幼圆" pitchFamily="49" charset="-122"/>
                <a:sym typeface="Symbol" pitchFamily="18" charset="2"/>
              </a:rPr>
              <a:t>可达标识集</a:t>
            </a:r>
          </a:p>
        </p:txBody>
      </p:sp>
      <p:sp>
        <p:nvSpPr>
          <p:cNvPr id="76804" name="Rectangle 4"/>
          <p:cNvSpPr>
            <a:spLocks noGrp="1" noChangeArrowheads="1"/>
          </p:cNvSpPr>
          <p:nvPr>
            <p:ph type="body" sz="half" idx="2"/>
          </p:nvPr>
        </p:nvSpPr>
        <p:spPr>
          <a:xfrm>
            <a:off x="3657600" y="3789363"/>
            <a:ext cx="5486400" cy="1219200"/>
          </a:xfrm>
        </p:spPr>
        <p:txBody>
          <a:bodyPr/>
          <a:lstStyle/>
          <a:p>
            <a:pPr>
              <a:buFontTx/>
              <a:buNone/>
            </a:pPr>
            <a:r>
              <a:rPr lang="zh-CN" altLang="en-US" sz="3200" b="1">
                <a:latin typeface="幼圆" pitchFamily="49" charset="-122"/>
                <a:ea typeface="幼圆" pitchFamily="49" charset="-122"/>
                <a:sym typeface="Symbol" pitchFamily="18" charset="2"/>
              </a:rPr>
              <a:t>  </a:t>
            </a:r>
            <a:br>
              <a:rPr lang="zh-CN" altLang="en-US" sz="3200" b="1">
                <a:latin typeface="幼圆" pitchFamily="49" charset="-122"/>
                <a:ea typeface="幼圆" pitchFamily="49" charset="-122"/>
                <a:sym typeface="Symbol" pitchFamily="18" charset="2"/>
              </a:rPr>
            </a:br>
            <a:r>
              <a:rPr lang="zh-CN" altLang="en-US" sz="3200" b="1">
                <a:latin typeface="幼圆" pitchFamily="49" charset="-122"/>
                <a:ea typeface="幼圆" pitchFamily="49" charset="-122"/>
                <a:sym typeface="Symbol" pitchFamily="18" charset="2"/>
              </a:rPr>
              <a:t>存在从</a:t>
            </a:r>
            <a:r>
              <a:rPr lang="en-US" altLang="zh-CN" sz="3200" b="1">
                <a:latin typeface="幼圆" pitchFamily="49" charset="-122"/>
                <a:ea typeface="幼圆" pitchFamily="49" charset="-122"/>
                <a:sym typeface="Symbol" pitchFamily="18" charset="2"/>
              </a:rPr>
              <a:t>M</a:t>
            </a:r>
            <a:r>
              <a:rPr lang="zh-CN" altLang="en-US" sz="3200" b="1">
                <a:latin typeface="幼圆" pitchFamily="49" charset="-122"/>
                <a:ea typeface="幼圆" pitchFamily="49" charset="-122"/>
                <a:sym typeface="Symbol" pitchFamily="18" charset="2"/>
              </a:rPr>
              <a:t>可以到达的</a:t>
            </a:r>
            <a:r>
              <a:rPr lang="en-US" altLang="zh-CN" sz="3200" b="1">
                <a:latin typeface="幼圆" pitchFamily="49" charset="-122"/>
                <a:ea typeface="幼圆" pitchFamily="49" charset="-122"/>
                <a:sym typeface="Symbol" pitchFamily="18" charset="2"/>
              </a:rPr>
              <a:t>M[M&gt;</a:t>
            </a:r>
            <a:endParaRPr lang="zh-CN" altLang="en-US" sz="3200" b="1">
              <a:latin typeface="幼圆" pitchFamily="49" charset="-122"/>
              <a:ea typeface="幼圆" pitchFamily="49" charset="-122"/>
              <a:sym typeface="Symbol" pitchFamily="18" charset="2"/>
            </a:endParaRPr>
          </a:p>
        </p:txBody>
      </p:sp>
      <p:sp>
        <p:nvSpPr>
          <p:cNvPr id="76805" name="Line 5"/>
          <p:cNvSpPr>
            <a:spLocks noChangeShapeType="1"/>
          </p:cNvSpPr>
          <p:nvPr/>
        </p:nvSpPr>
        <p:spPr bwMode="auto">
          <a:xfrm>
            <a:off x="3657600" y="3124200"/>
            <a:ext cx="1295400"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Text Box 7"/>
          <p:cNvSpPr txBox="1">
            <a:spLocks noChangeArrowheads="1"/>
          </p:cNvSpPr>
          <p:nvPr/>
        </p:nvSpPr>
        <p:spPr bwMode="auto">
          <a:xfrm>
            <a:off x="1524000" y="5440363"/>
            <a:ext cx="6477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kumimoji="0" lang="zh-CN" altLang="en-US" sz="3200">
                <a:ea typeface="幼圆" pitchFamily="49" charset="-122"/>
                <a:sym typeface="Symbol" pitchFamily="18" charset="2"/>
              </a:rPr>
              <a:t></a:t>
            </a:r>
            <a:r>
              <a:rPr lang="zh-CN" altLang="en-US" sz="3200">
                <a:ea typeface="幼圆" pitchFamily="49" charset="-122"/>
              </a:rPr>
              <a:t> </a:t>
            </a:r>
            <a:r>
              <a:rPr lang="en-US" altLang="en-US" sz="3200">
                <a:ea typeface="幼圆" pitchFamily="49" charset="-122"/>
              </a:rPr>
              <a:t>t</a:t>
            </a:r>
            <a:r>
              <a:rPr lang="en-US" altLang="en-US" sz="3200" baseline="-25000">
                <a:ea typeface="幼圆" pitchFamily="49" charset="-122"/>
              </a:rPr>
              <a:t> </a:t>
            </a:r>
            <a:r>
              <a:rPr kumimoji="0" lang="en-US" altLang="zh-CN" sz="3200">
                <a:ea typeface="幼圆" pitchFamily="49" charset="-122"/>
                <a:sym typeface="Symbol" pitchFamily="18" charset="2"/>
              </a:rPr>
              <a:t></a:t>
            </a:r>
            <a:r>
              <a:rPr lang="en-US" altLang="en-US" sz="3200">
                <a:ea typeface="幼圆" pitchFamily="49" charset="-122"/>
              </a:rPr>
              <a:t> T</a:t>
            </a:r>
            <a:r>
              <a:rPr lang="zh-CN" altLang="en-US" sz="3200">
                <a:ea typeface="幼圆" pitchFamily="49" charset="-122"/>
              </a:rPr>
              <a:t>都是活的，就说</a:t>
            </a:r>
            <a:r>
              <a:rPr kumimoji="0" lang="zh-CN" altLang="en-US" sz="3200">
                <a:ea typeface="幼圆" pitchFamily="49" charset="-122"/>
                <a:sym typeface="Symbol" pitchFamily="18" charset="2"/>
              </a:rPr>
              <a:t>是活的</a:t>
            </a:r>
            <a:r>
              <a:rPr kumimoji="0" lang="zh-CN" altLang="en-US" sz="3200">
                <a:latin typeface="幼圆" pitchFamily="49" charset="-122"/>
                <a:ea typeface="幼圆" pitchFamily="49" charset="-122"/>
                <a:sym typeface="Symbol" pitchFamily="18" charset="2"/>
              </a:rPr>
              <a:t>。</a:t>
            </a:r>
          </a:p>
        </p:txBody>
      </p:sp>
      <p:sp>
        <p:nvSpPr>
          <p:cNvPr id="76810" name="Rectangle 10"/>
          <p:cNvSpPr>
            <a:spLocks noGrp="1" noChangeArrowheads="1"/>
          </p:cNvSpPr>
          <p:nvPr>
            <p:ph type="title"/>
          </p:nvPr>
        </p:nvSpPr>
        <p:spPr>
          <a:noFill/>
          <a:ln/>
        </p:spPr>
        <p:txBody>
          <a:bodyPr/>
          <a:lstStyle/>
          <a:p>
            <a:pPr algn="l"/>
            <a:r>
              <a:rPr lang="zh-CN" altLang="en-US"/>
              <a:t>定义3.3 活性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anim calcmode="lin" valueType="num">
                                      <p:cBhvr additive="base">
                                        <p:cTn id="7" dur="500" fill="hold"/>
                                        <p:tgtEl>
                                          <p:spTgt spid="768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7">
                                            <p:txEl>
                                              <p:pRg st="0" end="0"/>
                                            </p:txEl>
                                          </p:spTgt>
                                        </p:tgtEl>
                                        <p:attrNameLst>
                                          <p:attrName>style.visibility</p:attrName>
                                        </p:attrNameLst>
                                      </p:cBhvr>
                                      <p:to>
                                        <p:strVal val="visible"/>
                                      </p:to>
                                    </p:set>
                                    <p:anim calcmode="lin" valueType="num">
                                      <p:cBhvr additive="base">
                                        <p:cTn id="13" dur="500" fill="hold"/>
                                        <p:tgtEl>
                                          <p:spTgt spid="768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autoUpdateAnimBg="0"/>
      <p:bldP spid="7680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fld id="{402D4EC3-25FC-454F-8F3D-98FF7614C6AF}" type="datetime1">
              <a:rPr lang="zh-CN" altLang="en-US"/>
              <a:pPr/>
              <a:t>2014/9/27</a:t>
            </a:fld>
            <a:endParaRPr lang="en-US" altLang="zh-CN"/>
          </a:p>
        </p:txBody>
      </p:sp>
      <p:sp>
        <p:nvSpPr>
          <p:cNvPr id="10" name="灯片编号占位符 6"/>
          <p:cNvSpPr>
            <a:spLocks noGrp="1"/>
          </p:cNvSpPr>
          <p:nvPr>
            <p:ph type="sldNum" sz="quarter" idx="12"/>
          </p:nvPr>
        </p:nvSpPr>
        <p:spPr/>
        <p:txBody>
          <a:bodyPr/>
          <a:lstStyle/>
          <a:p>
            <a:fld id="{BE92777F-4E12-4881-9DCB-970450F260FB}" type="slidenum">
              <a:rPr lang="zh-CN" altLang="en-US"/>
              <a:pPr/>
              <a:t>100</a:t>
            </a:fld>
            <a:endParaRPr lang="en-US" altLang="zh-CN"/>
          </a:p>
        </p:txBody>
      </p:sp>
      <p:sp>
        <p:nvSpPr>
          <p:cNvPr id="152578" name="Rectangle 2"/>
          <p:cNvSpPr>
            <a:spLocks noGrp="1" noChangeArrowheads="1"/>
          </p:cNvSpPr>
          <p:nvPr>
            <p:ph type="title"/>
          </p:nvPr>
        </p:nvSpPr>
        <p:spPr>
          <a:xfrm>
            <a:off x="381000" y="304800"/>
            <a:ext cx="7772400" cy="1143000"/>
          </a:xfrm>
        </p:spPr>
        <p:txBody>
          <a:bodyPr/>
          <a:lstStyle/>
          <a:p>
            <a:r>
              <a:rPr lang="en-US" altLang="zh-CN" b="1">
                <a:latin typeface="幼圆" pitchFamily="49" charset="-122"/>
                <a:ea typeface="幼圆" pitchFamily="49" charset="-122"/>
              </a:rPr>
              <a:t>S</a:t>
            </a:r>
            <a:r>
              <a:rPr lang="zh-CN" altLang="en-US" b="1">
                <a:latin typeface="幼圆" pitchFamily="49" charset="-122"/>
                <a:ea typeface="幼圆" pitchFamily="49" charset="-122"/>
              </a:rPr>
              <a:t>不变量和</a:t>
            </a:r>
            <a:r>
              <a:rPr lang="en-US" altLang="zh-CN" b="1">
                <a:latin typeface="幼圆" pitchFamily="49" charset="-122"/>
                <a:ea typeface="幼圆" pitchFamily="49" charset="-122"/>
              </a:rPr>
              <a:t>T</a:t>
            </a:r>
            <a:r>
              <a:rPr lang="zh-CN" altLang="en-US" b="1">
                <a:latin typeface="幼圆" pitchFamily="49" charset="-122"/>
                <a:ea typeface="幼圆" pitchFamily="49" charset="-122"/>
              </a:rPr>
              <a:t>不变量</a:t>
            </a:r>
            <a:endParaRPr lang="en-US" altLang="zh-CN" b="1">
              <a:latin typeface="幼圆" pitchFamily="49" charset="-122"/>
              <a:ea typeface="幼圆" pitchFamily="49" charset="-122"/>
            </a:endParaRPr>
          </a:p>
        </p:txBody>
      </p:sp>
      <p:sp>
        <p:nvSpPr>
          <p:cNvPr id="152579" name="Rectangle 3"/>
          <p:cNvSpPr>
            <a:spLocks noChangeArrowheads="1"/>
          </p:cNvSpPr>
          <p:nvPr>
            <p:ph type="body" sz="half" idx="1"/>
          </p:nvPr>
        </p:nvSpPr>
        <p:spPr>
          <a:xfrm>
            <a:off x="457200" y="1447800"/>
            <a:ext cx="7620000" cy="2743200"/>
          </a:xfrm>
        </p:spPr>
        <p:txBody>
          <a:bodyPr/>
          <a:lstStyle/>
          <a:p>
            <a:pPr>
              <a:lnSpc>
                <a:spcPct val="90000"/>
              </a:lnSpc>
              <a:buFontTx/>
              <a:buNone/>
            </a:pPr>
            <a:r>
              <a:rPr lang="zh-CN" altLang="en-US" b="1">
                <a:latin typeface="幼圆" pitchFamily="49" charset="-122"/>
                <a:ea typeface="幼圆" pitchFamily="49" charset="-122"/>
              </a:rPr>
              <a:t>  如果网中有几个库所 包含的托肯总的个数在任何可达标识下都是常数，即为</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0 </a:t>
            </a:r>
            <a:r>
              <a:rPr lang="zh-CN" altLang="en-US" b="1">
                <a:latin typeface="幼圆" pitchFamily="49" charset="-122"/>
                <a:ea typeface="幼圆" pitchFamily="49" charset="-122"/>
              </a:rPr>
              <a:t>下的之和，那么，这几个库所就是一个</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p>
          <a:p>
            <a:pPr>
              <a:lnSpc>
                <a:spcPct val="90000"/>
              </a:lnSpc>
              <a:buFontTx/>
              <a:buNone/>
            </a:pPr>
            <a:r>
              <a:rPr lang="zh-CN" altLang="en-US" b="1">
                <a:latin typeface="幼圆" pitchFamily="49" charset="-122"/>
                <a:ea typeface="幼圆" pitchFamily="49" charset="-122"/>
              </a:rPr>
              <a:t>计算方法：</a:t>
            </a:r>
          </a:p>
          <a:p>
            <a:pPr>
              <a:lnSpc>
                <a:spcPct val="90000"/>
              </a:lnSpc>
              <a:buFontTx/>
              <a:buNone/>
            </a:pPr>
            <a:r>
              <a:rPr lang="zh-CN" altLang="en-US" b="1">
                <a:latin typeface="幼圆" pitchFamily="49" charset="-122"/>
                <a:ea typeface="幼圆" pitchFamily="49" charset="-122"/>
              </a:rPr>
              <a:t>   令</a:t>
            </a:r>
            <a:r>
              <a:rPr lang="en-US" altLang="zh-CN" b="1">
                <a:latin typeface="幼圆" pitchFamily="49" charset="-122"/>
                <a:ea typeface="幼圆" pitchFamily="49" charset="-122"/>
              </a:rPr>
              <a:t>S</a:t>
            </a:r>
            <a:r>
              <a:rPr lang="en-US" altLang="zh-CN" b="1" baseline="-25000">
                <a:latin typeface="幼圆" pitchFamily="49" charset="-122"/>
                <a:ea typeface="幼圆" pitchFamily="49" charset="-122"/>
              </a:rPr>
              <a:t>I</a:t>
            </a:r>
            <a:r>
              <a:rPr lang="zh-CN" altLang="en-US" b="1">
                <a:latin typeface="幼圆" pitchFamily="49" charset="-122"/>
                <a:ea typeface="幼圆" pitchFamily="49" charset="-122"/>
              </a:rPr>
              <a:t>为一库所子集，列向量</a:t>
            </a:r>
          </a:p>
          <a:p>
            <a:pPr>
              <a:lnSpc>
                <a:spcPct val="90000"/>
              </a:lnSpc>
              <a:buFontTx/>
              <a:buNone/>
            </a:pPr>
            <a:r>
              <a:rPr lang="en-US" altLang="zh-CN" b="1">
                <a:latin typeface="幼圆" pitchFamily="49" charset="-122"/>
                <a:ea typeface="幼圆" pitchFamily="49" charset="-122"/>
              </a:rPr>
              <a:t>  </a:t>
            </a:r>
            <a:r>
              <a:rPr lang="zh-CN" altLang="en-US" b="1">
                <a:latin typeface="幼圆" pitchFamily="49" charset="-122"/>
                <a:ea typeface="幼圆" pitchFamily="49" charset="-122"/>
              </a:rPr>
              <a:t>      </a:t>
            </a:r>
          </a:p>
          <a:p>
            <a:pPr>
              <a:lnSpc>
                <a:spcPct val="90000"/>
              </a:lnSpc>
              <a:buFontTx/>
              <a:buNone/>
            </a:pPr>
            <a:endParaRPr lang="zh-CN" altLang="en-US" b="1">
              <a:latin typeface="幼圆" pitchFamily="49" charset="-122"/>
              <a:ea typeface="幼圆" pitchFamily="49" charset="-122"/>
            </a:endParaRPr>
          </a:p>
          <a:p>
            <a:pPr>
              <a:lnSpc>
                <a:spcPct val="90000"/>
              </a:lnSpc>
              <a:buFontTx/>
              <a:buNone/>
            </a:pPr>
            <a:endParaRPr lang="zh-CN" altLang="en-US" b="1">
              <a:latin typeface="幼圆" pitchFamily="49" charset="-122"/>
              <a:ea typeface="幼圆" pitchFamily="49" charset="-122"/>
            </a:endParaRPr>
          </a:p>
        </p:txBody>
      </p:sp>
      <p:sp>
        <p:nvSpPr>
          <p:cNvPr id="152581" name="Text Box 5"/>
          <p:cNvSpPr txBox="1">
            <a:spLocks noChangeArrowheads="1"/>
          </p:cNvSpPr>
          <p:nvPr/>
        </p:nvSpPr>
        <p:spPr bwMode="auto">
          <a:xfrm>
            <a:off x="3048000" y="3962400"/>
            <a:ext cx="25955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sz="2800">
                <a:latin typeface="幼圆" pitchFamily="49" charset="-122"/>
                <a:ea typeface="幼圆" pitchFamily="49" charset="-122"/>
              </a:rPr>
              <a:t>1 如果</a:t>
            </a:r>
            <a:r>
              <a:rPr lang="en-US" altLang="zh-CN" sz="2800">
                <a:latin typeface="幼圆" pitchFamily="49" charset="-122"/>
                <a:ea typeface="幼圆" pitchFamily="49" charset="-122"/>
              </a:rPr>
              <a:t>s</a:t>
            </a:r>
            <a:r>
              <a:rPr lang="en-US" altLang="zh-CN" sz="2800" baseline="-25000">
                <a:latin typeface="幼圆" pitchFamily="49" charset="-122"/>
                <a:ea typeface="幼圆" pitchFamily="49" charset="-122"/>
              </a:rPr>
              <a:t>i </a:t>
            </a:r>
            <a:r>
              <a:rPr lang="en-US" altLang="zh-CN" sz="2800">
                <a:latin typeface="幼圆" pitchFamily="49" charset="-122"/>
                <a:ea typeface="幼圆" pitchFamily="49" charset="-122"/>
                <a:sym typeface="Symbol" pitchFamily="18" charset="2"/>
              </a:rPr>
              <a:t> </a:t>
            </a:r>
            <a:r>
              <a:rPr lang="en-US" altLang="zh-CN" sz="2800">
                <a:latin typeface="幼圆" pitchFamily="49" charset="-122"/>
                <a:ea typeface="幼圆" pitchFamily="49" charset="-122"/>
              </a:rPr>
              <a:t>S</a:t>
            </a:r>
            <a:r>
              <a:rPr lang="en-US" altLang="zh-CN" sz="2800" baseline="-25000">
                <a:latin typeface="幼圆" pitchFamily="49" charset="-122"/>
                <a:ea typeface="幼圆" pitchFamily="49" charset="-122"/>
              </a:rPr>
              <a:t>I</a:t>
            </a:r>
            <a:r>
              <a:rPr lang="en-US" altLang="zh-CN" sz="2800">
                <a:latin typeface="幼圆" pitchFamily="49" charset="-122"/>
                <a:ea typeface="幼圆" pitchFamily="49" charset="-122"/>
              </a:rPr>
              <a:t>;</a:t>
            </a:r>
          </a:p>
          <a:p>
            <a:pPr algn="l" eaLnBrk="0" hangingPunct="0">
              <a:spcBef>
                <a:spcPct val="0"/>
              </a:spcBef>
              <a:buFontTx/>
              <a:buNone/>
            </a:pPr>
            <a:r>
              <a:rPr lang="zh-CN" altLang="en-US" sz="2800">
                <a:latin typeface="幼圆" pitchFamily="49" charset="-122"/>
                <a:ea typeface="幼圆" pitchFamily="49" charset="-122"/>
              </a:rPr>
              <a:t>0 否则</a:t>
            </a:r>
            <a:endParaRPr lang="zh-CN" altLang="en-US" sz="2800" baseline="-25000">
              <a:latin typeface="幼圆" pitchFamily="49" charset="-122"/>
              <a:ea typeface="幼圆" pitchFamily="49" charset="-122"/>
            </a:endParaRPr>
          </a:p>
        </p:txBody>
      </p:sp>
      <p:sp>
        <p:nvSpPr>
          <p:cNvPr id="152582" name="Text Box 6"/>
          <p:cNvSpPr txBox="1">
            <a:spLocks noChangeArrowheads="1"/>
          </p:cNvSpPr>
          <p:nvPr/>
        </p:nvSpPr>
        <p:spPr bwMode="auto">
          <a:xfrm>
            <a:off x="914400" y="4114800"/>
            <a:ext cx="1325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sz="2800">
                <a:latin typeface="幼圆" pitchFamily="49" charset="-122"/>
                <a:ea typeface="幼圆" pitchFamily="49" charset="-122"/>
              </a:rPr>
              <a:t>I</a:t>
            </a:r>
            <a:r>
              <a:rPr lang="en-US" altLang="zh-CN" sz="2800" baseline="-25000">
                <a:latin typeface="幼圆" pitchFamily="49" charset="-122"/>
                <a:ea typeface="幼圆" pitchFamily="49" charset="-122"/>
              </a:rPr>
              <a:t>I</a:t>
            </a:r>
            <a:r>
              <a:rPr lang="en-US" altLang="zh-CN" sz="2800">
                <a:latin typeface="幼圆" pitchFamily="49" charset="-122"/>
                <a:ea typeface="幼圆" pitchFamily="49" charset="-122"/>
              </a:rPr>
              <a:t>(s</a:t>
            </a:r>
            <a:r>
              <a:rPr lang="en-US" altLang="zh-CN" sz="2800" baseline="-25000">
                <a:latin typeface="幼圆" pitchFamily="49" charset="-122"/>
                <a:ea typeface="幼圆" pitchFamily="49" charset="-122"/>
              </a:rPr>
              <a:t>i</a:t>
            </a:r>
            <a:r>
              <a:rPr lang="en-US" altLang="zh-CN" sz="2800">
                <a:latin typeface="幼圆" pitchFamily="49" charset="-122"/>
                <a:ea typeface="幼圆" pitchFamily="49" charset="-122"/>
              </a:rPr>
              <a:t>)=</a:t>
            </a:r>
            <a:endParaRPr lang="zh-CN" altLang="en-US" sz="2800">
              <a:latin typeface="幼圆" pitchFamily="49" charset="-122"/>
              <a:ea typeface="幼圆" pitchFamily="49" charset="-122"/>
            </a:endParaRPr>
          </a:p>
        </p:txBody>
      </p:sp>
      <p:sp>
        <p:nvSpPr>
          <p:cNvPr id="152583" name="AutoShape 7"/>
          <p:cNvSpPr>
            <a:spLocks/>
          </p:cNvSpPr>
          <p:nvPr/>
        </p:nvSpPr>
        <p:spPr bwMode="auto">
          <a:xfrm>
            <a:off x="2514600" y="4038600"/>
            <a:ext cx="152400" cy="685800"/>
          </a:xfrm>
          <a:prstGeom prst="leftBrace">
            <a:avLst>
              <a:gd name="adj1" fmla="val 37500"/>
              <a:gd name="adj2" fmla="val 50000"/>
            </a:avLst>
          </a:prstGeom>
          <a:noFill/>
          <a:ln w="15875"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4" name="Text Box 8"/>
          <p:cNvSpPr txBox="1">
            <a:spLocks noChangeArrowheads="1"/>
          </p:cNvSpPr>
          <p:nvPr/>
        </p:nvSpPr>
        <p:spPr bwMode="auto">
          <a:xfrm>
            <a:off x="1066800" y="5181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endParaRPr kumimoji="0" lang="zh-CN" altLang="en-US" b="0">
              <a:solidFill>
                <a:schemeClr val="tx1"/>
              </a:solidFill>
            </a:endParaRPr>
          </a:p>
        </p:txBody>
      </p:sp>
      <p:sp>
        <p:nvSpPr>
          <p:cNvPr id="152585" name="Text Box 9"/>
          <p:cNvSpPr txBox="1">
            <a:spLocks noChangeArrowheads="1"/>
          </p:cNvSpPr>
          <p:nvPr/>
        </p:nvSpPr>
        <p:spPr bwMode="auto">
          <a:xfrm>
            <a:off x="609600" y="5257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pPr>
            <a:r>
              <a:rPr lang="zh-CN" altLang="en-US" sz="2800">
                <a:latin typeface="幼圆" pitchFamily="49" charset="-122"/>
                <a:ea typeface="幼圆" pitchFamily="49" charset="-122"/>
              </a:rPr>
              <a:t>称为</a:t>
            </a:r>
            <a:r>
              <a:rPr lang="en-US" altLang="zh-CN" sz="2800">
                <a:latin typeface="幼圆" pitchFamily="49" charset="-122"/>
                <a:ea typeface="幼圆" pitchFamily="49" charset="-122"/>
              </a:rPr>
              <a:t>S</a:t>
            </a:r>
            <a:r>
              <a:rPr lang="en-US" altLang="zh-CN" sz="2800" baseline="-25000">
                <a:latin typeface="幼圆" pitchFamily="49" charset="-122"/>
                <a:ea typeface="幼圆" pitchFamily="49" charset="-122"/>
              </a:rPr>
              <a:t>I</a:t>
            </a:r>
            <a:r>
              <a:rPr lang="zh-CN" altLang="en-US" sz="2800">
                <a:latin typeface="幼圆" pitchFamily="49" charset="-122"/>
                <a:ea typeface="幼圆" pitchFamily="49" charset="-122"/>
              </a:rPr>
              <a:t>的特征向量，行向量</a:t>
            </a:r>
            <a:r>
              <a:rPr lang="en-US" altLang="zh-CN" sz="2800">
                <a:latin typeface="幼圆" pitchFamily="49" charset="-122"/>
                <a:ea typeface="幼圆" pitchFamily="49" charset="-122"/>
              </a:rPr>
              <a:t>I</a:t>
            </a:r>
            <a:r>
              <a:rPr lang="en-US" altLang="zh-CN" sz="2800" baseline="30000">
                <a:latin typeface="幼圆" pitchFamily="49" charset="-122"/>
                <a:ea typeface="幼圆" pitchFamily="49" charset="-122"/>
              </a:rPr>
              <a:t>T</a:t>
            </a:r>
            <a:r>
              <a:rPr lang="en-US" altLang="zh-CN" sz="2800" baseline="-25000">
                <a:latin typeface="幼圆" pitchFamily="49" charset="-122"/>
                <a:ea typeface="幼圆" pitchFamily="49" charset="-122"/>
              </a:rPr>
              <a:t>I</a:t>
            </a:r>
            <a:r>
              <a:rPr lang="zh-CN" altLang="en-US" sz="2800">
                <a:latin typeface="幼圆" pitchFamily="49" charset="-122"/>
                <a:ea typeface="幼圆" pitchFamily="49" charset="-122"/>
              </a:rPr>
              <a:t>为</a:t>
            </a:r>
            <a:r>
              <a:rPr lang="en-US" altLang="zh-CN" sz="2800">
                <a:latin typeface="幼圆" pitchFamily="49" charset="-122"/>
                <a:ea typeface="幼圆" pitchFamily="49" charset="-122"/>
              </a:rPr>
              <a:t>I</a:t>
            </a:r>
            <a:r>
              <a:rPr lang="en-US" altLang="zh-CN" sz="2800" baseline="-25000">
                <a:latin typeface="幼圆" pitchFamily="49" charset="-122"/>
                <a:ea typeface="幼圆" pitchFamily="49" charset="-122"/>
              </a:rPr>
              <a:t>I</a:t>
            </a:r>
            <a:r>
              <a:rPr lang="zh-CN" altLang="en-US" sz="2800">
                <a:latin typeface="幼圆" pitchFamily="49" charset="-122"/>
                <a:ea typeface="幼圆" pitchFamily="49" charset="-122"/>
              </a:rPr>
              <a:t>的转置。在标识</a:t>
            </a:r>
            <a:r>
              <a:rPr lang="en-US" altLang="zh-CN" sz="2800">
                <a:latin typeface="幼圆" pitchFamily="49" charset="-122"/>
                <a:ea typeface="幼圆" pitchFamily="49" charset="-122"/>
              </a:rPr>
              <a:t>M</a:t>
            </a:r>
            <a:r>
              <a:rPr lang="zh-CN" altLang="en-US" sz="2800">
                <a:latin typeface="幼圆" pitchFamily="49" charset="-122"/>
                <a:ea typeface="幼圆" pitchFamily="49" charset="-122"/>
              </a:rPr>
              <a:t>下</a:t>
            </a:r>
            <a:r>
              <a:rPr lang="en-US" altLang="zh-CN" sz="2800">
                <a:latin typeface="幼圆" pitchFamily="49" charset="-122"/>
                <a:ea typeface="幼圆" pitchFamily="49" charset="-122"/>
              </a:rPr>
              <a:t>S</a:t>
            </a:r>
            <a:r>
              <a:rPr lang="en-US" altLang="zh-CN" sz="2800" baseline="-25000">
                <a:latin typeface="幼圆" pitchFamily="49" charset="-122"/>
                <a:ea typeface="幼圆" pitchFamily="49" charset="-122"/>
              </a:rPr>
              <a:t>I</a:t>
            </a:r>
            <a:r>
              <a:rPr lang="zh-CN" altLang="en-US" sz="2800">
                <a:latin typeface="幼圆" pitchFamily="49" charset="-122"/>
                <a:ea typeface="幼圆" pitchFamily="49" charset="-122"/>
              </a:rPr>
              <a:t>中所含托肯总数为</a:t>
            </a:r>
            <a:r>
              <a:rPr lang="en-US" altLang="zh-CN" sz="2800">
                <a:latin typeface="幼圆" pitchFamily="49" charset="-122"/>
                <a:ea typeface="幼圆" pitchFamily="49" charset="-122"/>
              </a:rPr>
              <a:t>I</a:t>
            </a:r>
            <a:r>
              <a:rPr lang="en-US" altLang="zh-CN" sz="2800" baseline="30000">
                <a:latin typeface="幼圆" pitchFamily="49" charset="-122"/>
                <a:ea typeface="幼圆" pitchFamily="49" charset="-122"/>
              </a:rPr>
              <a:t>T</a:t>
            </a:r>
            <a:r>
              <a:rPr lang="en-US" altLang="zh-CN" sz="2800" baseline="-25000">
                <a:latin typeface="幼圆" pitchFamily="49" charset="-122"/>
                <a:ea typeface="幼圆" pitchFamily="49" charset="-122"/>
              </a:rPr>
              <a:t>I </a:t>
            </a:r>
            <a:r>
              <a:rPr lang="en-US" altLang="zh-CN" sz="2800">
                <a:latin typeface="幼圆" pitchFamily="49" charset="-122"/>
                <a:ea typeface="幼圆" pitchFamily="49" charset="-122"/>
              </a:rPr>
              <a:t>. M</a:t>
            </a:r>
            <a:endParaRPr lang="zh-CN" altLang="en-US" sz="2800" baseline="-2500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7B602B7-FE29-4FEA-AEA6-595AB19D40BE}"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6959256E-312C-40F9-B68E-92161BAEF497}" type="slidenum">
              <a:rPr lang="zh-CN" altLang="en-US"/>
              <a:pPr/>
              <a:t>101</a:t>
            </a:fld>
            <a:endParaRPr lang="en-US" altLang="zh-CN"/>
          </a:p>
        </p:txBody>
      </p:sp>
      <p:sp>
        <p:nvSpPr>
          <p:cNvPr id="153603" name="Rectangle 3"/>
          <p:cNvSpPr>
            <a:spLocks noGrp="1" noChangeArrowheads="1"/>
          </p:cNvSpPr>
          <p:nvPr>
            <p:ph type="body" idx="1"/>
          </p:nvPr>
        </p:nvSpPr>
        <p:spPr>
          <a:xfrm>
            <a:off x="468313" y="620713"/>
            <a:ext cx="8001000" cy="6021387"/>
          </a:xfrm>
        </p:spPr>
        <p:txBody>
          <a:bodyPr/>
          <a:lstStyle/>
          <a:p>
            <a:pPr algn="just">
              <a:lnSpc>
                <a:spcPct val="115000"/>
              </a:lnSpc>
              <a:buFontTx/>
              <a:buNone/>
            </a:pPr>
            <a:r>
              <a:rPr lang="zh-CN" altLang="en-US" sz="2800" b="1">
                <a:latin typeface="幼圆" pitchFamily="49" charset="-122"/>
                <a:ea typeface="幼圆" pitchFamily="49" charset="-122"/>
              </a:rPr>
              <a:t>如果</a:t>
            </a:r>
            <a:r>
              <a:rPr lang="en-US" altLang="zh-CN" sz="2800" b="1">
                <a:latin typeface="幼圆" pitchFamily="49" charset="-122"/>
                <a:ea typeface="幼圆" pitchFamily="49" charset="-122"/>
              </a:rPr>
              <a:t>S</a:t>
            </a:r>
            <a:r>
              <a:rPr lang="en-US" altLang="zh-CN" sz="2800" b="1" baseline="-25000">
                <a:latin typeface="幼圆" pitchFamily="49" charset="-122"/>
                <a:ea typeface="幼圆" pitchFamily="49" charset="-122"/>
              </a:rPr>
              <a:t>I</a:t>
            </a:r>
            <a:r>
              <a:rPr lang="zh-CN" altLang="en-US" sz="2800" b="1">
                <a:latin typeface="幼圆" pitchFamily="49" charset="-122"/>
                <a:ea typeface="幼圆" pitchFamily="49" charset="-122"/>
              </a:rPr>
              <a:t>为</a:t>
            </a:r>
            <a:r>
              <a:rPr lang="en-US" altLang="zh-CN" sz="2800" b="1">
                <a:latin typeface="幼圆" pitchFamily="49" charset="-122"/>
                <a:ea typeface="幼圆" pitchFamily="49" charset="-122"/>
              </a:rPr>
              <a:t>S-</a:t>
            </a:r>
            <a:r>
              <a:rPr lang="zh-CN" altLang="en-US" sz="2800" b="1">
                <a:latin typeface="幼圆" pitchFamily="49" charset="-122"/>
                <a:ea typeface="幼圆" pitchFamily="49" charset="-122"/>
              </a:rPr>
              <a:t>不变量，则</a:t>
            </a:r>
          </a:p>
          <a:p>
            <a:pPr algn="just">
              <a:lnSpc>
                <a:spcPct val="115000"/>
              </a:lnSpc>
              <a:buFontTx/>
              <a:buNone/>
            </a:pPr>
            <a:r>
              <a:rPr lang="en-US" altLang="zh-CN" sz="2800" b="1">
                <a:latin typeface="幼圆" pitchFamily="49" charset="-122"/>
                <a:ea typeface="幼圆" pitchFamily="49" charset="-122"/>
              </a:rPr>
              <a:t> </a:t>
            </a:r>
            <a:r>
              <a:rPr lang="en-US" altLang="zh-CN" sz="2400" b="1">
                <a:latin typeface="幼圆" pitchFamily="49" charset="-122"/>
                <a:ea typeface="幼圆" pitchFamily="49" charset="-122"/>
              </a:rPr>
              <a:t>I</a:t>
            </a:r>
            <a:r>
              <a:rPr lang="en-US" altLang="zh-CN" sz="2400" b="1" baseline="30000">
                <a:latin typeface="幼圆" pitchFamily="49" charset="-122"/>
                <a:ea typeface="幼圆" pitchFamily="49" charset="-122"/>
              </a:rPr>
              <a:t>T</a:t>
            </a:r>
            <a:r>
              <a:rPr lang="en-US" altLang="zh-CN" sz="2400" b="1" baseline="-25000">
                <a:latin typeface="幼圆" pitchFamily="49" charset="-122"/>
                <a:ea typeface="幼圆" pitchFamily="49" charset="-122"/>
              </a:rPr>
              <a:t>I </a:t>
            </a:r>
            <a:r>
              <a:rPr lang="en-US" altLang="zh-CN" sz="2400" b="1">
                <a:latin typeface="幼圆" pitchFamily="49" charset="-122"/>
                <a:ea typeface="幼圆" pitchFamily="49" charset="-122"/>
              </a:rPr>
              <a:t>. M= I</a:t>
            </a:r>
            <a:r>
              <a:rPr lang="en-US" altLang="zh-CN" sz="2400" b="1" baseline="30000">
                <a:latin typeface="幼圆" pitchFamily="49" charset="-122"/>
                <a:ea typeface="幼圆" pitchFamily="49" charset="-122"/>
              </a:rPr>
              <a:t>T</a:t>
            </a:r>
            <a:r>
              <a:rPr lang="en-US" altLang="zh-CN" sz="2400" b="1" baseline="-25000">
                <a:latin typeface="幼圆" pitchFamily="49" charset="-122"/>
                <a:ea typeface="幼圆" pitchFamily="49" charset="-122"/>
              </a:rPr>
              <a:t>I </a:t>
            </a:r>
            <a:r>
              <a:rPr lang="en-US" altLang="zh-CN" sz="2400" b="1">
                <a:latin typeface="幼圆" pitchFamily="49" charset="-122"/>
                <a:ea typeface="幼圆" pitchFamily="49" charset="-122"/>
              </a:rPr>
              <a:t>. M</a:t>
            </a:r>
            <a:r>
              <a:rPr lang="en-US" altLang="zh-CN" sz="2400" b="1" baseline="-25000">
                <a:latin typeface="幼圆" pitchFamily="49" charset="-122"/>
                <a:ea typeface="幼圆" pitchFamily="49" charset="-122"/>
              </a:rPr>
              <a:t>。</a:t>
            </a:r>
            <a:r>
              <a:rPr lang="zh-CN" altLang="en-US" sz="2400" b="1">
                <a:latin typeface="幼圆" pitchFamily="49" charset="-122"/>
                <a:ea typeface="幼圆" pitchFamily="49" charset="-122"/>
              </a:rPr>
              <a:t>即</a:t>
            </a:r>
            <a:r>
              <a:rPr lang="en-US" altLang="zh-CN" sz="2400" b="1">
                <a:latin typeface="幼圆" pitchFamily="49" charset="-122"/>
                <a:ea typeface="幼圆" pitchFamily="49" charset="-122"/>
              </a:rPr>
              <a:t>I</a:t>
            </a:r>
            <a:r>
              <a:rPr lang="en-US" altLang="zh-CN" sz="2400" b="1" baseline="30000">
                <a:latin typeface="幼圆" pitchFamily="49" charset="-122"/>
                <a:ea typeface="幼圆" pitchFamily="49" charset="-122"/>
              </a:rPr>
              <a:t>T</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a:t>
            </a:r>
            <a:r>
              <a:rPr lang="en-US" altLang="zh-CN" sz="2800" b="1">
                <a:latin typeface="幼圆" pitchFamily="49" charset="-122"/>
                <a:ea typeface="幼圆" pitchFamily="49" charset="-122"/>
              </a:rPr>
              <a:t>M</a:t>
            </a:r>
            <a:r>
              <a:rPr lang="en-US" altLang="zh-CN" sz="2800" b="1" baseline="-25000">
                <a:latin typeface="幼圆" pitchFamily="49" charset="-122"/>
                <a:ea typeface="幼圆" pitchFamily="49" charset="-122"/>
              </a:rPr>
              <a:t>0</a:t>
            </a:r>
            <a:r>
              <a:rPr lang="en-US" altLang="zh-CN" sz="2800" b="1">
                <a:latin typeface="幼圆" pitchFamily="49" charset="-122"/>
                <a:ea typeface="幼圆" pitchFamily="49" charset="-122"/>
              </a:rPr>
              <a:t>+C</a:t>
            </a:r>
            <a:r>
              <a:rPr lang="en-US" altLang="zh-CN" sz="3600" b="1" baseline="25000">
                <a:latin typeface="幼圆" pitchFamily="49" charset="-122"/>
                <a:ea typeface="幼圆" pitchFamily="49" charset="-122"/>
              </a:rPr>
              <a:t>.</a:t>
            </a:r>
            <a:r>
              <a:rPr lang="en-US" altLang="zh-CN" sz="2800" b="1">
                <a:latin typeface="幼圆" pitchFamily="49" charset="-122"/>
                <a:ea typeface="幼圆" pitchFamily="49" charset="-122"/>
              </a:rPr>
              <a:t>X)= </a:t>
            </a:r>
            <a:r>
              <a:rPr lang="en-US" altLang="zh-CN" sz="2400" b="1">
                <a:latin typeface="幼圆" pitchFamily="49" charset="-122"/>
                <a:ea typeface="幼圆" pitchFamily="49" charset="-122"/>
              </a:rPr>
              <a:t>I</a:t>
            </a:r>
            <a:r>
              <a:rPr lang="en-US" altLang="zh-CN" sz="2400" b="1" baseline="30000">
                <a:latin typeface="幼圆" pitchFamily="49" charset="-122"/>
                <a:ea typeface="幼圆" pitchFamily="49" charset="-122"/>
              </a:rPr>
              <a:t>T</a:t>
            </a:r>
            <a:r>
              <a:rPr lang="en-US" altLang="zh-CN" sz="2400" b="1" baseline="-25000">
                <a:latin typeface="幼圆" pitchFamily="49" charset="-122"/>
                <a:ea typeface="幼圆" pitchFamily="49" charset="-122"/>
              </a:rPr>
              <a:t>I </a:t>
            </a:r>
            <a:r>
              <a:rPr lang="en-US" altLang="zh-CN" sz="2400" b="1">
                <a:latin typeface="幼圆" pitchFamily="49" charset="-122"/>
                <a:ea typeface="幼圆" pitchFamily="49" charset="-122"/>
              </a:rPr>
              <a:t>. M</a:t>
            </a:r>
            <a:r>
              <a:rPr lang="en-US" altLang="zh-CN" sz="2400" b="1" baseline="-25000">
                <a:latin typeface="幼圆" pitchFamily="49" charset="-122"/>
                <a:ea typeface="幼圆" pitchFamily="49" charset="-122"/>
              </a:rPr>
              <a:t>。</a:t>
            </a:r>
            <a:endParaRPr lang="en-US" altLang="zh-CN" sz="2800" b="1">
              <a:latin typeface="幼圆" pitchFamily="49" charset="-122"/>
              <a:ea typeface="幼圆" pitchFamily="49" charset="-122"/>
            </a:endParaRPr>
          </a:p>
          <a:p>
            <a:pPr algn="just">
              <a:lnSpc>
                <a:spcPct val="115000"/>
              </a:lnSpc>
              <a:buFontTx/>
              <a:buNone/>
            </a:pPr>
            <a:r>
              <a:rPr lang="zh-CN" altLang="en-US" sz="2800" b="1">
                <a:latin typeface="幼圆" pitchFamily="49" charset="-122"/>
                <a:ea typeface="幼圆" pitchFamily="49" charset="-122"/>
              </a:rPr>
              <a:t>化简后得： </a:t>
            </a:r>
            <a:r>
              <a:rPr lang="en-US" altLang="zh-CN" sz="2400" b="1">
                <a:latin typeface="幼圆" pitchFamily="49" charset="-122"/>
                <a:ea typeface="幼圆" pitchFamily="49" charset="-122"/>
              </a:rPr>
              <a:t>I</a:t>
            </a:r>
            <a:r>
              <a:rPr lang="en-US" altLang="zh-CN" sz="2400" b="1" baseline="30000">
                <a:latin typeface="幼圆" pitchFamily="49" charset="-122"/>
                <a:ea typeface="幼圆" pitchFamily="49" charset="-122"/>
              </a:rPr>
              <a:t>T</a:t>
            </a:r>
            <a:r>
              <a:rPr lang="en-US" altLang="zh-CN" sz="2400" b="1" baseline="-25000">
                <a:latin typeface="幼圆" pitchFamily="49" charset="-122"/>
                <a:ea typeface="幼圆" pitchFamily="49" charset="-122"/>
              </a:rPr>
              <a:t>I </a:t>
            </a:r>
            <a:r>
              <a:rPr lang="en-US" altLang="zh-CN" sz="3600" b="1" baseline="25000">
                <a:latin typeface="幼圆" pitchFamily="49" charset="-122"/>
                <a:ea typeface="幼圆" pitchFamily="49" charset="-122"/>
              </a:rPr>
              <a:t>.</a:t>
            </a:r>
            <a:r>
              <a:rPr lang="en-US" altLang="zh-CN" sz="2400" b="1" baseline="-25000">
                <a:latin typeface="幼圆" pitchFamily="49" charset="-122"/>
                <a:ea typeface="幼圆" pitchFamily="49" charset="-122"/>
              </a:rPr>
              <a:t> </a:t>
            </a:r>
            <a:r>
              <a:rPr lang="en-US" altLang="zh-CN" sz="2800" b="1">
                <a:latin typeface="幼圆" pitchFamily="49" charset="-122"/>
                <a:ea typeface="幼圆" pitchFamily="49" charset="-122"/>
              </a:rPr>
              <a:t>C</a:t>
            </a:r>
            <a:r>
              <a:rPr lang="en-US" altLang="zh-CN" sz="3600" b="1" baseline="25000">
                <a:latin typeface="幼圆" pitchFamily="49" charset="-122"/>
                <a:ea typeface="幼圆" pitchFamily="49" charset="-122"/>
              </a:rPr>
              <a:t>.</a:t>
            </a:r>
            <a:r>
              <a:rPr lang="en-US" altLang="zh-CN" sz="2800" b="1">
                <a:latin typeface="幼圆" pitchFamily="49" charset="-122"/>
                <a:ea typeface="幼圆" pitchFamily="49" charset="-122"/>
              </a:rPr>
              <a:t>X=</a:t>
            </a:r>
            <a:r>
              <a:rPr lang="zh-CN" altLang="en-US" sz="2800" b="1">
                <a:latin typeface="幼圆" pitchFamily="49" charset="-122"/>
                <a:ea typeface="幼圆" pitchFamily="49" charset="-122"/>
              </a:rPr>
              <a:t> 0</a:t>
            </a:r>
          </a:p>
          <a:p>
            <a:pPr algn="just">
              <a:lnSpc>
                <a:spcPct val="115000"/>
              </a:lnSpc>
              <a:buFontTx/>
              <a:buNone/>
            </a:pPr>
            <a:r>
              <a:rPr lang="zh-CN" altLang="en-US" sz="2800" b="1">
                <a:latin typeface="幼圆" pitchFamily="49" charset="-122"/>
                <a:ea typeface="幼圆" pitchFamily="49" charset="-122"/>
              </a:rPr>
              <a:t>由于</a:t>
            </a:r>
            <a:r>
              <a:rPr lang="en-US" altLang="zh-CN" sz="2800" b="1">
                <a:latin typeface="幼圆" pitchFamily="49" charset="-122"/>
                <a:ea typeface="幼圆" pitchFamily="49" charset="-122"/>
              </a:rPr>
              <a:t>U</a:t>
            </a:r>
            <a:r>
              <a:rPr lang="zh-CN" altLang="en-US" sz="2800" b="1">
                <a:latin typeface="幼圆" pitchFamily="49" charset="-122"/>
                <a:ea typeface="幼圆" pitchFamily="49" charset="-122"/>
              </a:rPr>
              <a:t>可以是任意变迁序列对应的列向量，</a:t>
            </a:r>
          </a:p>
          <a:p>
            <a:pPr algn="just">
              <a:lnSpc>
                <a:spcPct val="115000"/>
              </a:lnSpc>
              <a:buFontTx/>
              <a:buNone/>
            </a:pPr>
            <a:r>
              <a:rPr lang="zh-CN" altLang="en-US" sz="2800" b="1">
                <a:latin typeface="幼圆" pitchFamily="49" charset="-122"/>
                <a:ea typeface="幼圆" pitchFamily="49" charset="-122"/>
              </a:rPr>
              <a:t>所以 </a:t>
            </a:r>
            <a:r>
              <a:rPr lang="en-US" altLang="zh-CN" sz="2800" b="1">
                <a:latin typeface="幼圆" pitchFamily="49" charset="-122"/>
                <a:ea typeface="幼圆" pitchFamily="49" charset="-122"/>
              </a:rPr>
              <a:t>C</a:t>
            </a:r>
            <a:r>
              <a:rPr lang="en-US" altLang="zh-CN" sz="2800" b="1" baseline="30000">
                <a:latin typeface="幼圆" pitchFamily="49" charset="-122"/>
                <a:ea typeface="幼圆" pitchFamily="49" charset="-122"/>
              </a:rPr>
              <a:t>T </a:t>
            </a:r>
            <a:r>
              <a:rPr lang="en-US" altLang="zh-CN" sz="3600" b="1" baseline="25000">
                <a:latin typeface="幼圆" pitchFamily="49" charset="-122"/>
                <a:ea typeface="幼圆" pitchFamily="49" charset="-122"/>
              </a:rPr>
              <a:t>.</a:t>
            </a:r>
            <a:r>
              <a:rPr lang="en-US" altLang="zh-CN" sz="3600" b="1">
                <a:latin typeface="幼圆" pitchFamily="49" charset="-122"/>
                <a:ea typeface="幼圆" pitchFamily="49" charset="-122"/>
              </a:rPr>
              <a:t>I</a:t>
            </a:r>
            <a:r>
              <a:rPr lang="en-US" altLang="zh-CN" sz="3600" b="1" baseline="-25000">
                <a:latin typeface="幼圆" pitchFamily="49" charset="-122"/>
                <a:ea typeface="幼圆" pitchFamily="49" charset="-122"/>
              </a:rPr>
              <a:t>I</a:t>
            </a:r>
            <a:r>
              <a:rPr lang="en-US" altLang="zh-CN" sz="3600" b="1">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a:t>
            </a:r>
            <a:r>
              <a:rPr lang="en-US" altLang="zh-CN" sz="2800" b="1" baseline="-25000">
                <a:latin typeface="幼圆" pitchFamily="49" charset="-122"/>
                <a:ea typeface="幼圆" pitchFamily="49" charset="-122"/>
                <a:sym typeface="Symbol" pitchFamily="18" charset="2"/>
              </a:rPr>
              <a:t>T</a:t>
            </a:r>
            <a:r>
              <a:rPr lang="en-US" altLang="zh-CN" sz="2800" b="1">
                <a:latin typeface="幼圆" pitchFamily="49" charset="-122"/>
                <a:ea typeface="幼圆" pitchFamily="49" charset="-122"/>
                <a:sym typeface="Symbol" pitchFamily="18" charset="2"/>
              </a:rPr>
              <a:t>, </a:t>
            </a:r>
            <a:r>
              <a:rPr lang="zh-CN" altLang="en-US" sz="2800" b="1">
                <a:latin typeface="幼圆" pitchFamily="49" charset="-122"/>
                <a:ea typeface="幼圆" pitchFamily="49" charset="-122"/>
                <a:sym typeface="Symbol" pitchFamily="18" charset="2"/>
              </a:rPr>
              <a:t></a:t>
            </a:r>
            <a:r>
              <a:rPr lang="en-US" altLang="zh-CN" sz="2800" b="1" baseline="-25000">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为分量全为0的</a:t>
            </a:r>
            <a:r>
              <a:rPr lang="en-US" altLang="zh-CN" sz="2800" b="1">
                <a:latin typeface="幼圆" pitchFamily="49" charset="-122"/>
                <a:ea typeface="幼圆" pitchFamily="49" charset="-122"/>
              </a:rPr>
              <a:t>T-</a:t>
            </a:r>
            <a:r>
              <a:rPr lang="zh-CN" altLang="en-US" sz="2800" b="1">
                <a:latin typeface="幼圆" pitchFamily="49" charset="-122"/>
                <a:ea typeface="幼圆" pitchFamily="49" charset="-122"/>
              </a:rPr>
              <a:t>向量</a:t>
            </a:r>
          </a:p>
          <a:p>
            <a:pPr algn="just">
              <a:lnSpc>
                <a:spcPct val="115000"/>
              </a:lnSpc>
              <a:buFontTx/>
              <a:buNone/>
            </a:pPr>
            <a:r>
              <a:rPr lang="en-US" altLang="zh-CN" sz="2800" b="1">
                <a:latin typeface="幼圆" pitchFamily="49" charset="-122"/>
                <a:ea typeface="幼圆" pitchFamily="49" charset="-122"/>
              </a:rPr>
              <a:t>S -</a:t>
            </a:r>
            <a:r>
              <a:rPr lang="zh-CN" altLang="en-US" sz="2800" b="1">
                <a:latin typeface="幼圆" pitchFamily="49" charset="-122"/>
                <a:ea typeface="幼圆" pitchFamily="49" charset="-122"/>
              </a:rPr>
              <a:t>不变量的特征向量</a:t>
            </a:r>
            <a:r>
              <a:rPr lang="en-US" altLang="zh-CN" sz="2400" b="1">
                <a:latin typeface="幼圆" pitchFamily="49" charset="-122"/>
                <a:ea typeface="幼圆" pitchFamily="49" charset="-122"/>
              </a:rPr>
              <a:t>I</a:t>
            </a:r>
            <a:r>
              <a:rPr lang="en-US" altLang="zh-CN" sz="2400" b="1" baseline="-25000">
                <a:latin typeface="幼圆" pitchFamily="49" charset="-122"/>
                <a:ea typeface="幼圆" pitchFamily="49" charset="-122"/>
              </a:rPr>
              <a:t>I</a:t>
            </a:r>
            <a:r>
              <a:rPr lang="zh-CN" altLang="en-US" sz="2400" b="1">
                <a:latin typeface="幼圆" pitchFamily="49" charset="-122"/>
                <a:ea typeface="幼圆" pitchFamily="49" charset="-122"/>
              </a:rPr>
              <a:t>即为方程组</a:t>
            </a:r>
          </a:p>
          <a:p>
            <a:pPr algn="just">
              <a:lnSpc>
                <a:spcPct val="115000"/>
              </a:lnSpc>
              <a:buFontTx/>
              <a:buNone/>
            </a:pPr>
            <a:r>
              <a:rPr lang="zh-CN" altLang="en-US" sz="2400" b="1">
                <a:latin typeface="幼圆" pitchFamily="49" charset="-122"/>
                <a:ea typeface="幼圆" pitchFamily="49" charset="-122"/>
              </a:rPr>
              <a:t> </a:t>
            </a:r>
            <a:r>
              <a:rPr lang="en-US" altLang="zh-CN" sz="2800" b="1">
                <a:latin typeface="幼圆" pitchFamily="49" charset="-122"/>
                <a:ea typeface="幼圆" pitchFamily="49" charset="-122"/>
              </a:rPr>
              <a:t>C</a:t>
            </a:r>
            <a:r>
              <a:rPr lang="en-US" altLang="zh-CN" sz="2800" b="1" baseline="30000">
                <a:latin typeface="幼圆" pitchFamily="49" charset="-122"/>
                <a:ea typeface="幼圆" pitchFamily="49" charset="-122"/>
              </a:rPr>
              <a:t>T </a:t>
            </a:r>
            <a:r>
              <a:rPr lang="en-US" altLang="zh-CN" sz="3600" b="1" baseline="25000">
                <a:latin typeface="幼圆" pitchFamily="49" charset="-122"/>
                <a:ea typeface="幼圆" pitchFamily="49" charset="-122"/>
              </a:rPr>
              <a:t>.</a:t>
            </a:r>
            <a:r>
              <a:rPr lang="en-US" altLang="zh-CN" sz="3600" b="1">
                <a:solidFill>
                  <a:srgbClr val="FF3300"/>
                </a:solidFill>
                <a:latin typeface="幼圆" pitchFamily="49" charset="-122"/>
                <a:ea typeface="幼圆" pitchFamily="49" charset="-122"/>
              </a:rPr>
              <a:t>X</a:t>
            </a:r>
            <a:r>
              <a:rPr lang="en-US" altLang="zh-CN" sz="3600" b="1">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a:t>
            </a:r>
            <a:r>
              <a:rPr lang="en-US" altLang="zh-CN" sz="2800" b="1" baseline="-25000">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的解</a:t>
            </a:r>
          </a:p>
          <a:p>
            <a:pPr algn="just">
              <a:lnSpc>
                <a:spcPct val="115000"/>
              </a:lnSpc>
              <a:buFontTx/>
              <a:buNone/>
            </a:pPr>
            <a:r>
              <a:rPr lang="zh-CN" altLang="en-US" sz="2800" b="1">
                <a:latin typeface="幼圆" pitchFamily="49" charset="-122"/>
                <a:ea typeface="幼圆" pitchFamily="49" charset="-122"/>
                <a:sym typeface="Symbol" pitchFamily="18" charset="2"/>
              </a:rPr>
              <a:t>当然，方程组的解并一定都是上述物理意义上的</a:t>
            </a:r>
            <a:r>
              <a:rPr lang="en-US" altLang="zh-CN" sz="2800" b="1">
                <a:latin typeface="幼圆" pitchFamily="49" charset="-122"/>
                <a:ea typeface="幼圆" pitchFamily="49" charset="-122"/>
              </a:rPr>
              <a:t>S -</a:t>
            </a:r>
            <a:r>
              <a:rPr lang="zh-CN" altLang="en-US" sz="2800" b="1">
                <a:latin typeface="幼圆" pitchFamily="49" charset="-122"/>
                <a:ea typeface="幼圆" pitchFamily="49" charset="-122"/>
              </a:rPr>
              <a:t>不变量，但我们统称这些整数解为</a:t>
            </a:r>
            <a:r>
              <a:rPr lang="en-US" altLang="zh-CN" sz="2800" b="1">
                <a:latin typeface="幼圆" pitchFamily="49" charset="-122"/>
                <a:ea typeface="幼圆" pitchFamily="49" charset="-122"/>
              </a:rPr>
              <a:t>S -</a:t>
            </a:r>
            <a:r>
              <a:rPr lang="zh-CN" altLang="en-US" sz="2800" b="1">
                <a:latin typeface="幼圆" pitchFamily="49" charset="-122"/>
                <a:ea typeface="幼圆" pitchFamily="49" charset="-122"/>
              </a:rPr>
              <a:t>不变量</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609600" y="1600200"/>
            <a:ext cx="7772400" cy="4876800"/>
          </a:xfrm>
        </p:spPr>
        <p:txBody>
          <a:bodyPr/>
          <a:lstStyle/>
          <a:p>
            <a:pPr>
              <a:buFontTx/>
              <a:buNone/>
            </a:pPr>
            <a:r>
              <a:rPr lang="zh-CN" altLang="zh-CN" b="1">
                <a:latin typeface="幼圆" pitchFamily="49" charset="-122"/>
                <a:ea typeface="幼圆" pitchFamily="49" charset="-122"/>
              </a:rPr>
              <a:t>  </a:t>
            </a:r>
            <a:r>
              <a:rPr lang="en-US" altLang="zh-CN" b="1">
                <a:latin typeface="幼圆" pitchFamily="49" charset="-122"/>
                <a:ea typeface="幼圆" pitchFamily="49" charset="-122"/>
              </a:rPr>
              <a:t>I</a:t>
            </a:r>
            <a:r>
              <a:rPr lang="zh-CN" altLang="en-US" b="1">
                <a:latin typeface="幼圆" pitchFamily="49" charset="-122"/>
                <a:ea typeface="幼圆" pitchFamily="49" charset="-122"/>
              </a:rPr>
              <a:t>为</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的一个</a:t>
            </a:r>
            <a:r>
              <a:rPr lang="en-US" altLang="zh-CN" b="1">
                <a:latin typeface="幼圆" pitchFamily="49" charset="-122"/>
                <a:ea typeface="幼圆" pitchFamily="49" charset="-122"/>
              </a:rPr>
              <a:t>S-</a:t>
            </a:r>
            <a:r>
              <a:rPr lang="zh-CN" altLang="en-US" b="1">
                <a:latin typeface="幼圆" pitchFamily="49" charset="-122"/>
                <a:ea typeface="幼圆" pitchFamily="49" charset="-122"/>
              </a:rPr>
              <a:t>向量,</a:t>
            </a:r>
            <a:r>
              <a:rPr lang="en-US" altLang="zh-CN" b="1">
                <a:latin typeface="幼圆" pitchFamily="49" charset="-122"/>
                <a:ea typeface="幼圆" pitchFamily="49" charset="-122"/>
              </a:rPr>
              <a:t>C</a:t>
            </a:r>
            <a:r>
              <a:rPr lang="zh-CN" altLang="en-US" b="1">
                <a:latin typeface="幼圆" pitchFamily="49" charset="-122"/>
                <a:ea typeface="幼圆" pitchFamily="49" charset="-122"/>
              </a:rPr>
              <a:t>是关联矩阵,</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zh-CN" altLang="en-US" b="1">
                <a:latin typeface="幼圆" pitchFamily="49" charset="-122"/>
                <a:ea typeface="幼圆" pitchFamily="49" charset="-122"/>
              </a:rPr>
              <a:t>是</a:t>
            </a:r>
            <a:r>
              <a:rPr lang="en-US" altLang="zh-CN" b="1">
                <a:latin typeface="幼圆" pitchFamily="49" charset="-122"/>
                <a:ea typeface="幼圆" pitchFamily="49" charset="-122"/>
              </a:rPr>
              <a:t>C</a:t>
            </a:r>
            <a:r>
              <a:rPr lang="zh-CN" altLang="en-US" b="1">
                <a:latin typeface="幼圆" pitchFamily="49" charset="-122"/>
                <a:ea typeface="幼圆" pitchFamily="49" charset="-122"/>
              </a:rPr>
              <a:t>的转置,</a:t>
            </a:r>
            <a:r>
              <a:rPr lang="zh-CN" altLang="en-US" b="1">
                <a:latin typeface="幼圆" pitchFamily="49" charset="-122"/>
                <a:ea typeface="幼圆" pitchFamily="49" charset="-122"/>
                <a:sym typeface="Symbol" pitchFamily="18" charset="2"/>
              </a:rPr>
              <a:t></a:t>
            </a:r>
            <a:r>
              <a:rPr lang="zh-CN" altLang="en-US" b="1">
                <a:ea typeface="幼圆" pitchFamily="49" charset="-122"/>
              </a:rPr>
              <a:t>是零向量</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1.</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sz="3600" b="1" baseline="25000">
                <a:latin typeface="幼圆" pitchFamily="49" charset="-122"/>
                <a:ea typeface="幼圆" pitchFamily="49" charset="-122"/>
              </a:rPr>
              <a:t>.</a:t>
            </a:r>
            <a:r>
              <a:rPr lang="en-US" altLang="zh-CN" b="1">
                <a:latin typeface="幼圆" pitchFamily="49" charset="-122"/>
                <a:ea typeface="幼圆" pitchFamily="49" charset="-122"/>
              </a:rPr>
              <a:t>I=</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I</a:t>
            </a:r>
            <a:r>
              <a:rPr lang="zh-CN" altLang="en-US" b="1">
                <a:latin typeface="幼圆" pitchFamily="49" charset="-122"/>
                <a:ea typeface="幼圆" pitchFamily="49" charset="-122"/>
              </a:rPr>
              <a:t>为</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br>
              <a:rPr lang="zh-CN" altLang="en-US" b="1">
                <a:latin typeface="幼圆" pitchFamily="49" charset="-122"/>
                <a:ea typeface="幼圆" pitchFamily="49" charset="-122"/>
              </a:rPr>
            </a:br>
            <a:r>
              <a:rPr lang="en-US" altLang="zh-CN" b="1">
                <a:latin typeface="幼圆" pitchFamily="49" charset="-122"/>
                <a:ea typeface="幼圆" pitchFamily="49" charset="-122"/>
              </a:rPr>
              <a:t>P</a:t>
            </a:r>
            <a:r>
              <a:rPr lang="en-US" altLang="zh-CN" b="1" baseline="-25000">
                <a:latin typeface="幼圆" pitchFamily="49" charset="-122"/>
                <a:ea typeface="幼圆" pitchFamily="49" charset="-122"/>
              </a:rPr>
              <a:t>I</a:t>
            </a:r>
            <a:r>
              <a:rPr lang="en-US" altLang="zh-CN" b="1">
                <a:latin typeface="幼圆" pitchFamily="49" charset="-122"/>
                <a:ea typeface="幼圆" pitchFamily="49" charset="-122"/>
              </a:rPr>
              <a:t>={s</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S|I(s)</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0}</a:t>
            </a:r>
            <a:r>
              <a:rPr lang="zh-CN" altLang="en-US" b="1">
                <a:latin typeface="幼圆" pitchFamily="49" charset="-122"/>
                <a:ea typeface="幼圆" pitchFamily="49" charset="-122"/>
              </a:rPr>
              <a:t>为</a:t>
            </a:r>
            <a:r>
              <a:rPr lang="en-US" altLang="zh-CN" b="1">
                <a:latin typeface="幼圆" pitchFamily="49" charset="-122"/>
                <a:ea typeface="幼圆" pitchFamily="49" charset="-122"/>
              </a:rPr>
              <a:t>I</a:t>
            </a:r>
            <a:r>
              <a:rPr lang="zh-CN" altLang="en-US" b="1">
                <a:latin typeface="幼圆" pitchFamily="49" charset="-122"/>
                <a:ea typeface="幼圆" pitchFamily="49" charset="-122"/>
              </a:rPr>
              <a:t>的支撑集</a:t>
            </a:r>
          </a:p>
          <a:p>
            <a:pPr>
              <a:buFontTx/>
              <a:buNone/>
            </a:pPr>
            <a:r>
              <a:rPr lang="zh-CN" altLang="en-US" b="1">
                <a:latin typeface="幼圆" pitchFamily="49" charset="-122"/>
                <a:ea typeface="幼圆" pitchFamily="49" charset="-122"/>
              </a:rPr>
              <a:t>2.若</a:t>
            </a:r>
            <a:r>
              <a:rPr lang="en-US" altLang="zh-CN" b="1">
                <a:latin typeface="幼圆" pitchFamily="49" charset="-122"/>
                <a:ea typeface="幼圆" pitchFamily="49" charset="-122"/>
              </a:rPr>
              <a:t>I&gt;</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sym typeface="Symbol" pitchFamily="18" charset="2"/>
              </a:rPr>
              <a:t>s</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非负</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p>
          <a:p>
            <a:pPr>
              <a:buFontTx/>
              <a:buNone/>
            </a:pPr>
            <a:r>
              <a:rPr lang="zh-CN" altLang="en-US" b="1">
                <a:latin typeface="幼圆" pitchFamily="49" charset="-122"/>
                <a:ea typeface="幼圆" pitchFamily="49" charset="-122"/>
              </a:rPr>
              <a:t>3.若不</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非负</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r>
              <a:rPr lang="en-US" altLang="zh-CN" b="1">
                <a:latin typeface="幼圆" pitchFamily="49" charset="-122"/>
                <a:ea typeface="幼圆" pitchFamily="49" charset="-122"/>
              </a:rPr>
              <a:t>I</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a:t>
            </a:r>
            <a:r>
              <a:rPr lang="zh-CN" altLang="en-US" b="1">
                <a:latin typeface="幼圆" pitchFamily="49" charset="-122"/>
                <a:ea typeface="幼圆" pitchFamily="49" charset="-122"/>
              </a:rPr>
              <a:t>使</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s</a:t>
            </a:r>
            <a:r>
              <a:rPr lang="en-US" altLang="zh-CN" b="1">
                <a:latin typeface="幼圆" pitchFamily="49" charset="-122"/>
                <a:ea typeface="幼圆" pitchFamily="49" charset="-122"/>
              </a:rPr>
              <a:t>&lt;I</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&lt;I,</a:t>
            </a:r>
            <a:r>
              <a:rPr lang="zh-CN" altLang="en-US" b="1">
                <a:latin typeface="幼圆" pitchFamily="49" charset="-122"/>
                <a:ea typeface="幼圆" pitchFamily="49" charset="-122"/>
              </a:rPr>
              <a:t>就说</a:t>
            </a:r>
            <a:r>
              <a:rPr lang="en-US" altLang="zh-CN" b="1">
                <a:latin typeface="幼圆" pitchFamily="49" charset="-122"/>
                <a:ea typeface="幼圆" pitchFamily="49" charset="-122"/>
              </a:rPr>
              <a:t>I</a:t>
            </a:r>
            <a:r>
              <a:rPr lang="zh-CN" altLang="en-US" b="1">
                <a:latin typeface="幼圆" pitchFamily="49" charset="-122"/>
                <a:ea typeface="幼圆" pitchFamily="49" charset="-122"/>
              </a:rPr>
              <a:t>是最小非负</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p>
          <a:p>
            <a:pPr>
              <a:buFontTx/>
              <a:buNone/>
            </a:pPr>
            <a:r>
              <a:rPr lang="zh-CN" altLang="en-US" b="1">
                <a:latin typeface="幼圆" pitchFamily="49" charset="-122"/>
                <a:ea typeface="幼圆" pitchFamily="49" charset="-122"/>
              </a:rPr>
              <a:t>4.</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s</a:t>
            </a:r>
            <a:r>
              <a:rPr lang="zh-CN" altLang="en-US" b="1">
                <a:latin typeface="幼圆" pitchFamily="49" charset="-122"/>
                <a:ea typeface="幼圆" pitchFamily="49" charset="-122"/>
              </a:rPr>
              <a:t>也是</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不变量,但若</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s</a:t>
            </a:r>
            <a:r>
              <a:rPr lang="zh-CN" altLang="en-US" b="1">
                <a:latin typeface="幼圆" pitchFamily="49" charset="-122"/>
                <a:ea typeface="幼圆" pitchFamily="49" charset="-122"/>
              </a:rPr>
              <a:t>是唯一的</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不变量,则说</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无</a:t>
            </a:r>
            <a:r>
              <a:rPr lang="en-US" altLang="zh-CN" b="1">
                <a:latin typeface="幼圆" pitchFamily="49" charset="-122"/>
                <a:ea typeface="幼圆" pitchFamily="49" charset="-122"/>
              </a:rPr>
              <a:t>S-</a:t>
            </a:r>
            <a:r>
              <a:rPr lang="zh-CN" altLang="en-US" b="1">
                <a:latin typeface="幼圆" pitchFamily="49" charset="-122"/>
                <a:ea typeface="幼圆" pitchFamily="49" charset="-122"/>
              </a:rPr>
              <a:t>不变量</a:t>
            </a:r>
            <a:endParaRPr lang="zh-CN" altLang="en-US"/>
          </a:p>
        </p:txBody>
      </p:sp>
      <p:sp>
        <p:nvSpPr>
          <p:cNvPr id="109573" name="Rectangle 5"/>
          <p:cNvSpPr>
            <a:spLocks noGrp="1" noChangeArrowheads="1"/>
          </p:cNvSpPr>
          <p:nvPr>
            <p:ph type="title"/>
          </p:nvPr>
        </p:nvSpPr>
        <p:spPr>
          <a:noFill/>
          <a:ln/>
        </p:spPr>
        <p:txBody>
          <a:bodyPr/>
          <a:lstStyle/>
          <a:p>
            <a:pPr algn="l"/>
            <a:r>
              <a:rPr lang="zh-CN" altLang="en-US"/>
              <a:t>定义3.16 </a:t>
            </a:r>
            <a:r>
              <a:rPr lang="en-US" altLang="zh-CN"/>
              <a:t>S-</a:t>
            </a:r>
            <a:r>
              <a:rPr lang="zh-CN" altLang="zh-CN"/>
              <a:t>不变量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barn(outVertical)">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barn(outVertical)">
                                      <p:cBhvr>
                                        <p:cTn id="12" dur="500"/>
                                        <p:tgtEl>
                                          <p:spTgt spid="109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barn(outVertical)">
                                      <p:cBhvr>
                                        <p:cTn id="17" dur="500"/>
                                        <p:tgtEl>
                                          <p:spTgt spid="109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barn(outVertical)">
                                      <p:cBhvr>
                                        <p:cTn id="22" dur="500"/>
                                        <p:tgtEl>
                                          <p:spTgt spid="109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barn(outVertical)">
                                      <p:cBhvr>
                                        <p:cTn id="27"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685800" y="1981200"/>
            <a:ext cx="8153400" cy="4114800"/>
          </a:xfrm>
        </p:spPr>
        <p:txBody>
          <a:bodyPr/>
          <a:lstStyle/>
          <a:p>
            <a:pPr>
              <a:buFontTx/>
              <a:buNone/>
            </a:pPr>
            <a:r>
              <a:rPr lang="en-US" altLang="zh-CN" b="1">
                <a:latin typeface="幼圆" pitchFamily="49" charset="-122"/>
                <a:ea typeface="幼圆" pitchFamily="49" charset="-122"/>
                <a:sym typeface="Symbol" pitchFamily="18" charset="2"/>
              </a:rPr>
              <a:t>S-</a:t>
            </a:r>
            <a:r>
              <a:rPr lang="zh-CN" altLang="zh-CN" b="1">
                <a:latin typeface="幼圆" pitchFamily="49" charset="-122"/>
                <a:ea typeface="幼圆" pitchFamily="49" charset="-122"/>
                <a:sym typeface="Symbol" pitchFamily="18" charset="2"/>
              </a:rPr>
              <a:t>不变量的整系数线形组合仍然是S-不变量</a:t>
            </a:r>
          </a:p>
          <a:p>
            <a:pPr>
              <a:buFontTx/>
              <a:buNone/>
            </a:pPr>
            <a:r>
              <a:rPr lang="zh-CN" altLang="zh-CN" b="1">
                <a:latin typeface="幼圆" pitchFamily="49" charset="-122"/>
                <a:ea typeface="幼圆" pitchFamily="49" charset="-122"/>
              </a:rPr>
              <a:t>  </a:t>
            </a:r>
          </a:p>
          <a:p>
            <a:pPr>
              <a:buFontTx/>
              <a:buNone/>
            </a:pPr>
            <a:r>
              <a:rPr lang="zh-CN" altLang="zh-CN" b="1">
                <a:latin typeface="幼圆" pitchFamily="49" charset="-122"/>
                <a:ea typeface="幼圆" pitchFamily="49" charset="-122"/>
              </a:rPr>
              <a:t>  </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sz="3600" b="1" baseline="25000">
                <a:latin typeface="幼圆" pitchFamily="49" charset="-122"/>
                <a:ea typeface="幼圆" pitchFamily="49" charset="-122"/>
              </a:rPr>
              <a:t>.</a:t>
            </a:r>
            <a:r>
              <a:rPr lang="en-US" altLang="zh-CN" b="1">
                <a:latin typeface="幼圆" pitchFamily="49" charset="-122"/>
                <a:ea typeface="幼圆" pitchFamily="49" charset="-122"/>
                <a:sym typeface="Symbol" pitchFamily="18" charset="2"/>
              </a:rPr>
              <a:t>(k</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+k</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2</a:t>
            </a:r>
            <a:r>
              <a:rPr lang="en-US" altLang="zh-CN" b="1">
                <a:latin typeface="Times New Roman"/>
                <a:ea typeface="幼圆" pitchFamily="49" charset="-122"/>
                <a:sym typeface="Symbol" pitchFamily="18" charset="2"/>
              </a:rPr>
              <a:t>……</a:t>
            </a:r>
            <a:r>
              <a:rPr lang="en-US" altLang="zh-CN" b="1">
                <a:latin typeface="幼圆" pitchFamily="49" charset="-122"/>
                <a:ea typeface="幼圆" pitchFamily="49" charset="-122"/>
                <a:sym typeface="Symbol" pitchFamily="18" charset="2"/>
              </a:rPr>
              <a:t>+k</a:t>
            </a:r>
            <a:r>
              <a:rPr lang="en-US" altLang="zh-CN" b="1" baseline="-25000">
                <a:latin typeface="幼圆" pitchFamily="49" charset="-122"/>
                <a:ea typeface="幼圆" pitchFamily="49" charset="-122"/>
                <a:sym typeface="Symbol" pitchFamily="18" charset="2"/>
              </a:rPr>
              <a:t>l</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l</a:t>
            </a:r>
            <a:r>
              <a:rPr lang="en-US" altLang="zh-CN" b="1">
                <a:latin typeface="幼圆" pitchFamily="49" charset="-122"/>
                <a:ea typeface="幼圆" pitchFamily="49" charset="-122"/>
                <a:sym typeface="Symbol" pitchFamily="18" charset="2"/>
              </a:rPr>
              <a:t>)</a:t>
            </a:r>
          </a:p>
          <a:p>
            <a:pPr>
              <a:buFontTx/>
              <a:buNone/>
            </a:pPr>
            <a:r>
              <a:rPr lang="en-US" altLang="zh-CN" b="1">
                <a:latin typeface="幼圆" pitchFamily="49" charset="-122"/>
                <a:ea typeface="幼圆" pitchFamily="49" charset="-122"/>
                <a:sym typeface="Symbol" pitchFamily="18" charset="2"/>
              </a:rPr>
              <a:t>= k</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+k</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2</a:t>
            </a:r>
            <a:r>
              <a:rPr lang="en-US" altLang="zh-CN" b="1">
                <a:latin typeface="Times New Roman"/>
                <a:ea typeface="幼圆" pitchFamily="49" charset="-122"/>
                <a:sym typeface="Symbol" pitchFamily="18" charset="2"/>
              </a:rPr>
              <a:t>……</a:t>
            </a:r>
            <a:r>
              <a:rPr lang="en-US" altLang="zh-CN" b="1">
                <a:latin typeface="幼圆" pitchFamily="49" charset="-122"/>
                <a:ea typeface="幼圆" pitchFamily="49" charset="-122"/>
                <a:sym typeface="Symbol" pitchFamily="18" charset="2"/>
              </a:rPr>
              <a:t>+k</a:t>
            </a:r>
            <a:r>
              <a:rPr lang="en-US" altLang="zh-CN" b="1" baseline="-25000">
                <a:latin typeface="幼圆" pitchFamily="49" charset="-122"/>
                <a:ea typeface="幼圆" pitchFamily="49" charset="-122"/>
                <a:sym typeface="Symbol" pitchFamily="18" charset="2"/>
              </a:rPr>
              <a:t>l</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I</a:t>
            </a:r>
            <a:r>
              <a:rPr lang="en-US" altLang="zh-CN" b="1" baseline="-25000">
                <a:latin typeface="幼圆" pitchFamily="49" charset="-122"/>
                <a:ea typeface="幼圆" pitchFamily="49" charset="-122"/>
                <a:sym typeface="Symbol" pitchFamily="18" charset="2"/>
              </a:rPr>
              <a:t>l</a:t>
            </a:r>
          </a:p>
          <a:p>
            <a:pPr>
              <a:buFontTx/>
              <a:buNone/>
            </a:pP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  </a:t>
            </a:r>
            <a:r>
              <a:rPr lang="en-US" altLang="zh-CN" b="1">
                <a:latin typeface="幼圆" pitchFamily="49" charset="-122"/>
                <a:ea typeface="幼圆" pitchFamily="49" charset="-122"/>
                <a:sym typeface="Symbol" pitchFamily="18" charset="2"/>
              </a:rPr>
              <a:t> +  </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  </a:t>
            </a:r>
            <a:r>
              <a:rPr lang="en-US" altLang="zh-CN" b="1">
                <a:latin typeface="Times New Roman"/>
                <a:ea typeface="幼圆" pitchFamily="49" charset="-122"/>
                <a:sym typeface="Symbol" pitchFamily="18" charset="2"/>
              </a:rPr>
              <a:t>……</a:t>
            </a:r>
            <a:r>
              <a:rPr lang="en-US" altLang="zh-CN" b="1">
                <a:latin typeface="幼圆" pitchFamily="49" charset="-122"/>
                <a:ea typeface="幼圆" pitchFamily="49" charset="-122"/>
                <a:sym typeface="Symbol" pitchFamily="18" charset="2"/>
              </a:rPr>
              <a:t> + </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r>
              <a:rPr lang="en-US" altLang="zh-CN" b="1">
                <a:latin typeface="幼圆" pitchFamily="49" charset="-122"/>
                <a:ea typeface="幼圆" pitchFamily="49" charset="-122"/>
                <a:sym typeface="Symbol" pitchFamily="18" charset="2"/>
              </a:rPr>
              <a:t>   = </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p>
        </p:txBody>
      </p:sp>
      <p:sp>
        <p:nvSpPr>
          <p:cNvPr id="110597" name="Rectangle 5"/>
          <p:cNvSpPr>
            <a:spLocks noGrp="1" noChangeArrowheads="1"/>
          </p:cNvSpPr>
          <p:nvPr>
            <p:ph type="title"/>
          </p:nvPr>
        </p:nvSpPr>
        <p:spPr>
          <a:noFill/>
          <a:ln/>
        </p:spPr>
        <p:txBody>
          <a:bodyPr/>
          <a:lstStyle/>
          <a:p>
            <a:pPr algn="l"/>
            <a:r>
              <a:rPr lang="zh-CN" altLang="en-US"/>
              <a:t>性质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p:txBody>
          <a:bodyPr/>
          <a:lstStyle/>
          <a:p>
            <a:pPr>
              <a:lnSpc>
                <a:spcPct val="90000"/>
              </a:lnSpc>
              <a:buFontTx/>
              <a:buNone/>
            </a:pPr>
            <a:r>
              <a:rPr lang="en-US" altLang="zh-CN" b="1">
                <a:latin typeface="幼圆" pitchFamily="49" charset="-122"/>
                <a:ea typeface="幼圆" pitchFamily="49" charset="-122"/>
              </a:rPr>
              <a:t>I</a:t>
            </a:r>
            <a:r>
              <a:rPr lang="zh-CN" altLang="en-US" b="1">
                <a:latin typeface="幼圆" pitchFamily="49" charset="-122"/>
                <a:ea typeface="幼圆" pitchFamily="49" charset="-122"/>
              </a:rPr>
              <a:t>是</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a:t>
            </a:r>
            <a:r>
              <a:rPr lang="en-US" altLang="zh-CN" b="1">
                <a:latin typeface="幼圆" pitchFamily="49" charset="-122"/>
                <a:ea typeface="幼圆" pitchFamily="49" charset="-122"/>
                <a:sym typeface="Symbol" pitchFamily="18" charset="2"/>
              </a:rPr>
              <a:t>S-</a:t>
            </a:r>
            <a:r>
              <a:rPr lang="zh-CN" altLang="zh-CN" b="1">
                <a:latin typeface="幼圆" pitchFamily="49" charset="-122"/>
                <a:ea typeface="幼圆" pitchFamily="49" charset="-122"/>
                <a:sym typeface="Symbol" pitchFamily="18" charset="2"/>
              </a:rPr>
              <a:t>不变量，M[M</a:t>
            </a:r>
            <a:r>
              <a:rPr lang="zh-CN" altLang="zh-CN" b="1" baseline="-25000">
                <a:latin typeface="幼圆" pitchFamily="49" charset="-122"/>
                <a:ea typeface="幼圆" pitchFamily="49" charset="-122"/>
                <a:sym typeface="Symbol" pitchFamily="18" charset="2"/>
              </a:rPr>
              <a:t>0</a:t>
            </a:r>
            <a:r>
              <a:rPr lang="zh-CN" altLang="zh-CN" b="1">
                <a:latin typeface="幼圆" pitchFamily="49" charset="-122"/>
                <a:ea typeface="幼圆" pitchFamily="49" charset="-122"/>
                <a:sym typeface="Symbol" pitchFamily="18" charset="2"/>
              </a:rPr>
              <a:t>&gt;,</a:t>
            </a:r>
          </a:p>
          <a:p>
            <a:pPr>
              <a:lnSpc>
                <a:spcPct val="90000"/>
              </a:lnSpc>
              <a:buFontTx/>
              <a:buNone/>
            </a:pPr>
            <a:r>
              <a:rPr lang="zh-CN" altLang="zh-CN" b="1">
                <a:latin typeface="幼圆" pitchFamily="49" charset="-122"/>
                <a:ea typeface="幼圆" pitchFamily="49" charset="-122"/>
                <a:sym typeface="Symbol" pitchFamily="18" charset="2"/>
              </a:rPr>
              <a:t>则I</a:t>
            </a:r>
            <a:r>
              <a:rPr lang="zh-CN" altLang="zh-CN" b="1" baseline="30000">
                <a:latin typeface="幼圆" pitchFamily="49" charset="-122"/>
                <a:ea typeface="幼圆" pitchFamily="49" charset="-122"/>
                <a:sym typeface="Symbol" pitchFamily="18" charset="2"/>
              </a:rPr>
              <a:t>T . </a:t>
            </a:r>
            <a:r>
              <a:rPr lang="zh-CN" altLang="zh-CN" b="1">
                <a:latin typeface="幼圆" pitchFamily="49" charset="-122"/>
                <a:ea typeface="幼圆" pitchFamily="49" charset="-122"/>
                <a:sym typeface="Symbol" pitchFamily="18" charset="2"/>
              </a:rPr>
              <a:t>M=I</a:t>
            </a:r>
            <a:r>
              <a:rPr lang="zh-CN" altLang="zh-CN" b="1" baseline="30000">
                <a:latin typeface="幼圆" pitchFamily="49" charset="-122"/>
                <a:ea typeface="幼圆" pitchFamily="49" charset="-122"/>
                <a:sym typeface="Symbol" pitchFamily="18" charset="2"/>
              </a:rPr>
              <a:t>T . </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 </a:t>
            </a:r>
            <a:r>
              <a:rPr lang="zh-CN" altLang="zh-CN" b="1">
                <a:latin typeface="幼圆" pitchFamily="49" charset="-122"/>
                <a:ea typeface="幼圆" pitchFamily="49" charset="-122"/>
                <a:sym typeface="Symbol" pitchFamily="18" charset="2"/>
              </a:rPr>
              <a:t>(数)</a:t>
            </a:r>
            <a:endParaRPr lang="zh-CN" altLang="en-US" b="1">
              <a:latin typeface="幼圆" pitchFamily="49" charset="-122"/>
              <a:ea typeface="幼圆" pitchFamily="49" charset="-122"/>
              <a:sym typeface="Symbol" pitchFamily="18" charset="2"/>
            </a:endParaRPr>
          </a:p>
          <a:p>
            <a:pPr>
              <a:lnSpc>
                <a:spcPct val="90000"/>
              </a:lnSpc>
              <a:buFontTx/>
              <a:buNone/>
            </a:pPr>
            <a:endParaRPr lang="zh-CN" altLang="en-US" b="1">
              <a:latin typeface="幼圆" pitchFamily="49" charset="-122"/>
              <a:ea typeface="幼圆" pitchFamily="49" charset="-122"/>
              <a:sym typeface="Symbol" pitchFamily="18" charset="2"/>
            </a:endParaRPr>
          </a:p>
          <a:p>
            <a:pPr>
              <a:lnSpc>
                <a:spcPct val="90000"/>
              </a:lnSpc>
              <a:buFontTx/>
              <a:buNone/>
            </a:pP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当</a:t>
            </a:r>
            <a:r>
              <a:rPr lang="en-US" altLang="zh-CN" b="1">
                <a:latin typeface="幼圆" pitchFamily="49" charset="-122"/>
                <a:ea typeface="幼圆" pitchFamily="49" charset="-122"/>
                <a:sym typeface="Symbol" pitchFamily="18" charset="2"/>
              </a:rPr>
              <a:t>S-</a:t>
            </a:r>
            <a:r>
              <a:rPr lang="zh-CN" altLang="zh-CN" b="1">
                <a:latin typeface="幼圆" pitchFamily="49" charset="-122"/>
                <a:ea typeface="幼圆" pitchFamily="49" charset="-122"/>
                <a:sym typeface="Symbol" pitchFamily="18" charset="2"/>
              </a:rPr>
              <a:t>不变量</a:t>
            </a:r>
            <a:r>
              <a:rPr lang="en-US" altLang="zh-CN" b="1">
                <a:latin typeface="幼圆" pitchFamily="49" charset="-122"/>
                <a:ea typeface="幼圆" pitchFamily="49" charset="-122"/>
              </a:rPr>
              <a:t>I</a:t>
            </a:r>
            <a:r>
              <a:rPr lang="zh-CN" altLang="en-US" b="1">
                <a:latin typeface="幼圆" pitchFamily="49" charset="-122"/>
                <a:ea typeface="幼圆" pitchFamily="49" charset="-122"/>
              </a:rPr>
              <a:t>不为</a:t>
            </a:r>
            <a:r>
              <a:rPr lang="en-US" altLang="zh-CN" b="1">
                <a:latin typeface="幼圆" pitchFamily="49" charset="-122"/>
                <a:ea typeface="幼圆" pitchFamily="49" charset="-122"/>
              </a:rPr>
              <a:t>0</a:t>
            </a:r>
            <a:r>
              <a:rPr lang="zh-CN" altLang="en-US" b="1">
                <a:latin typeface="幼圆" pitchFamily="49" charset="-122"/>
                <a:ea typeface="幼圆" pitchFamily="49" charset="-122"/>
              </a:rPr>
              <a:t>时，支撑集</a:t>
            </a:r>
            <a:r>
              <a:rPr lang="en-US" altLang="zh-CN" b="1">
                <a:latin typeface="幼圆" pitchFamily="49" charset="-122"/>
                <a:ea typeface="幼圆" pitchFamily="49" charset="-122"/>
              </a:rPr>
              <a:t>P</a:t>
            </a:r>
            <a:r>
              <a:rPr lang="en-US" altLang="zh-CN" b="1" baseline="-25000">
                <a:latin typeface="幼圆" pitchFamily="49" charset="-122"/>
                <a:ea typeface="幼圆" pitchFamily="49" charset="-122"/>
              </a:rPr>
              <a:t>I </a:t>
            </a:r>
            <a:r>
              <a:rPr lang="zh-CN" altLang="en-US" b="1">
                <a:latin typeface="幼圆" pitchFamily="49" charset="-122"/>
                <a:ea typeface="幼圆" pitchFamily="49" charset="-122"/>
              </a:rPr>
              <a:t>构成一个有实际意义的</a:t>
            </a:r>
            <a:r>
              <a:rPr lang="en-US" altLang="zh-CN" b="1">
                <a:latin typeface="幼圆" pitchFamily="49" charset="-122"/>
                <a:ea typeface="幼圆" pitchFamily="49" charset="-122"/>
                <a:sym typeface="Symbol" pitchFamily="18" charset="2"/>
              </a:rPr>
              <a:t>S-</a:t>
            </a:r>
            <a:r>
              <a:rPr lang="zh-CN" altLang="zh-CN" b="1">
                <a:latin typeface="幼圆" pitchFamily="49" charset="-122"/>
                <a:ea typeface="幼圆" pitchFamily="49" charset="-122"/>
                <a:sym typeface="Symbol" pitchFamily="18" charset="2"/>
              </a:rPr>
              <a:t>不变量：把</a:t>
            </a:r>
            <a:r>
              <a:rPr lang="en-US" altLang="zh-CN" b="1"/>
              <a:t>si </a:t>
            </a:r>
            <a:r>
              <a:rPr lang="en-US" altLang="zh-CN" b="1">
                <a:sym typeface="Symbol" pitchFamily="18" charset="2"/>
              </a:rPr>
              <a:t> </a:t>
            </a:r>
            <a:r>
              <a:rPr lang="en-US" altLang="zh-CN" b="1"/>
              <a:t>S</a:t>
            </a:r>
            <a:r>
              <a:rPr lang="zh-CN" altLang="en-US" b="1"/>
              <a:t>中的每个托肯计算成</a:t>
            </a:r>
            <a:r>
              <a:rPr lang="en-US" altLang="zh-CN" b="1">
                <a:latin typeface="幼圆" pitchFamily="49" charset="-122"/>
                <a:ea typeface="幼圆" pitchFamily="49" charset="-122"/>
              </a:rPr>
              <a:t>I</a:t>
            </a:r>
            <a:r>
              <a:rPr lang="zh-CN" altLang="en-US" b="1"/>
              <a:t> </a:t>
            </a:r>
            <a:r>
              <a:rPr lang="en-US" altLang="zh-CN" b="1"/>
              <a:t>(si)</a:t>
            </a:r>
            <a:r>
              <a:rPr lang="zh-CN" altLang="en-US" b="1"/>
              <a:t>时，则</a:t>
            </a:r>
            <a:r>
              <a:rPr lang="zh-CN" altLang="en-US" b="1">
                <a:latin typeface="幼圆" pitchFamily="49" charset="-122"/>
                <a:ea typeface="幼圆" pitchFamily="49" charset="-122"/>
              </a:rPr>
              <a:t>支撑集</a:t>
            </a:r>
            <a:r>
              <a:rPr lang="en-US" altLang="zh-CN" b="1">
                <a:latin typeface="幼圆" pitchFamily="49" charset="-122"/>
                <a:ea typeface="幼圆" pitchFamily="49" charset="-122"/>
              </a:rPr>
              <a:t>P</a:t>
            </a:r>
            <a:r>
              <a:rPr lang="en-US" altLang="zh-CN" b="1" baseline="-25000">
                <a:latin typeface="幼圆" pitchFamily="49" charset="-122"/>
                <a:ea typeface="幼圆" pitchFamily="49" charset="-122"/>
              </a:rPr>
              <a:t>I </a:t>
            </a:r>
            <a:r>
              <a:rPr lang="zh-CN" altLang="en-US" b="1">
                <a:latin typeface="幼圆" pitchFamily="49" charset="-122"/>
                <a:ea typeface="幼圆" pitchFamily="49" charset="-122"/>
              </a:rPr>
              <a:t>中所有库所在任何可达表识之下的托肯总数是个常数。</a:t>
            </a:r>
            <a:endParaRPr lang="zh-CN" altLang="zh-CN" b="1">
              <a:latin typeface="幼圆" pitchFamily="49" charset="-122"/>
              <a:ea typeface="幼圆" pitchFamily="49" charset="-122"/>
              <a:sym typeface="Symbol" pitchFamily="18" charset="2"/>
            </a:endParaRPr>
          </a:p>
          <a:p>
            <a:pPr>
              <a:lnSpc>
                <a:spcPct val="90000"/>
              </a:lnSpc>
              <a:buFontTx/>
              <a:buNone/>
            </a:pPr>
            <a:endParaRPr lang="zh-CN" altLang="zh-CN" b="1">
              <a:latin typeface="幼圆" pitchFamily="49" charset="-122"/>
              <a:ea typeface="幼圆" pitchFamily="49" charset="-122"/>
              <a:sym typeface="Symbol" pitchFamily="18" charset="2"/>
            </a:endParaRPr>
          </a:p>
        </p:txBody>
      </p:sp>
      <p:sp>
        <p:nvSpPr>
          <p:cNvPr id="111621" name="Rectangle 5"/>
          <p:cNvSpPr>
            <a:spLocks noGrp="1" noChangeArrowheads="1"/>
          </p:cNvSpPr>
          <p:nvPr>
            <p:ph type="title"/>
          </p:nvPr>
        </p:nvSpPr>
        <p:spPr>
          <a:noFill/>
          <a:ln/>
        </p:spPr>
        <p:txBody>
          <a:bodyPr/>
          <a:lstStyle/>
          <a:p>
            <a:pPr algn="l"/>
            <a:r>
              <a:rPr lang="zh-CN" altLang="en-US"/>
              <a:t>定理3.11</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685800" y="1981200"/>
            <a:ext cx="7772400" cy="4572000"/>
          </a:xfrm>
        </p:spPr>
        <p:txBody>
          <a:bodyPr/>
          <a:lstStyle/>
          <a:p>
            <a:pPr>
              <a:buFontTx/>
              <a:buNone/>
            </a:pPr>
            <a:r>
              <a:rPr lang="zh-CN" altLang="en-US" b="1">
                <a:latin typeface="幼圆" pitchFamily="49" charset="-122"/>
                <a:ea typeface="幼圆" pitchFamily="49" charset="-122"/>
              </a:rPr>
              <a:t>设</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&gt;M,M=</a:t>
            </a:r>
            <a:r>
              <a:rPr lang="en-US"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C</a:t>
            </a:r>
            <a:r>
              <a:rPr lang="en-US" altLang="zh-CN" b="1" baseline="25000">
                <a:latin typeface="幼圆" pitchFamily="49" charset="-122"/>
                <a:ea typeface="幼圆" pitchFamily="49" charset="-122"/>
              </a:rPr>
              <a:t>.</a:t>
            </a:r>
            <a:r>
              <a:rPr lang="en-US" altLang="zh-CN" b="1">
                <a:latin typeface="幼圆" pitchFamily="49" charset="-122"/>
                <a:ea typeface="幼圆" pitchFamily="49" charset="-122"/>
              </a:rPr>
              <a:t>U</a:t>
            </a:r>
          </a:p>
          <a:p>
            <a:pPr>
              <a:buFontTx/>
              <a:buNone/>
            </a:pPr>
            <a:r>
              <a:rPr lang="en-US" altLang="zh-CN" b="1">
                <a:latin typeface="幼圆" pitchFamily="49" charset="-122"/>
                <a:ea typeface="幼圆" pitchFamily="49" charset="-122"/>
              </a:rPr>
              <a:t>(U</a:t>
            </a:r>
            <a:r>
              <a:rPr lang="zh-CN" altLang="en-US" b="1">
                <a:latin typeface="幼圆" pitchFamily="49" charset="-122"/>
                <a:ea typeface="幼圆" pitchFamily="49" charset="-122"/>
              </a:rPr>
              <a:t>是相应</a:t>
            </a:r>
            <a:r>
              <a:rPr lang="en-US" altLang="zh-CN" b="1">
                <a:latin typeface="幼圆" pitchFamily="49" charset="-122"/>
                <a:ea typeface="幼圆" pitchFamily="49" charset="-122"/>
              </a:rPr>
              <a:t>t</a:t>
            </a:r>
            <a:r>
              <a:rPr lang="zh-CN" altLang="en-US" b="1">
                <a:latin typeface="幼圆" pitchFamily="49" charset="-122"/>
                <a:ea typeface="幼圆" pitchFamily="49" charset="-122"/>
              </a:rPr>
              <a:t>在</a:t>
            </a:r>
            <a:r>
              <a:rPr lang="zh-CN" altLang="zh-CN" sz="4000"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出现次数)</a:t>
            </a:r>
          </a:p>
          <a:p>
            <a:pPr>
              <a:buFontTx/>
              <a:buNone/>
            </a:pPr>
            <a:r>
              <a:rPr lang="zh-CN" altLang="en-US" b="1">
                <a:latin typeface="幼圆" pitchFamily="49" charset="-122"/>
                <a:ea typeface="幼圆" pitchFamily="49" charset="-122"/>
              </a:rPr>
              <a:t>同乘</a:t>
            </a:r>
            <a:r>
              <a:rPr lang="zh-CN" altLang="zh-CN" b="1">
                <a:latin typeface="幼圆" pitchFamily="49" charset="-122"/>
                <a:ea typeface="幼圆" pitchFamily="49" charset="-122"/>
                <a:sym typeface="Symbol" pitchFamily="18" charset="2"/>
              </a:rPr>
              <a:t>I</a:t>
            </a:r>
            <a:r>
              <a:rPr lang="zh-CN" altLang="zh-CN" b="1" baseline="30000">
                <a:latin typeface="幼圆" pitchFamily="49" charset="-122"/>
                <a:ea typeface="幼圆" pitchFamily="49" charset="-122"/>
                <a:sym typeface="Symbol" pitchFamily="18" charset="2"/>
              </a:rPr>
              <a:t>T</a:t>
            </a:r>
          </a:p>
          <a:p>
            <a:pPr>
              <a:buFontTx/>
              <a:buNone/>
            </a:pPr>
            <a:r>
              <a:rPr lang="zh-CN" altLang="zh-CN" b="1">
                <a:latin typeface="幼圆" pitchFamily="49" charset="-122"/>
                <a:ea typeface="幼圆" pitchFamily="49" charset="-122"/>
                <a:sym typeface="Symbol" pitchFamily="18" charset="2"/>
              </a:rPr>
              <a:t>  I</a:t>
            </a:r>
            <a:r>
              <a:rPr lang="zh-CN" altLang="zh-CN" b="1" baseline="30000">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rPr>
              <a:t>.</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I</a:t>
            </a:r>
            <a:r>
              <a:rPr lang="en-US" altLang="zh-CN" b="1" baseline="30000">
                <a:latin typeface="幼圆" pitchFamily="49" charset="-122"/>
                <a:ea typeface="幼圆" pitchFamily="49" charset="-122"/>
              </a:rPr>
              <a:t>T</a:t>
            </a:r>
            <a:r>
              <a:rPr lang="en-US" altLang="zh-CN" b="1" baseline="25000">
                <a:latin typeface="幼圆" pitchFamily="49" charset="-122"/>
                <a:ea typeface="幼圆" pitchFamily="49" charset="-122"/>
              </a:rPr>
              <a:t>. </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 </a:t>
            </a:r>
            <a:r>
              <a:rPr lang="zh-CN" altLang="zh-CN" b="1">
                <a:latin typeface="幼圆" pitchFamily="49" charset="-122"/>
                <a:ea typeface="幼圆" pitchFamily="49" charset="-122"/>
                <a:sym typeface="Symbol" pitchFamily="18" charset="2"/>
              </a:rPr>
              <a:t>+I</a:t>
            </a:r>
            <a:r>
              <a:rPr lang="zh-CN" altLang="zh-CN" b="1" baseline="30000">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rPr>
              <a:t>.</a:t>
            </a:r>
            <a:r>
              <a:rPr lang="en-US" altLang="zh-CN" b="1">
                <a:latin typeface="幼圆" pitchFamily="49" charset="-122"/>
                <a:ea typeface="幼圆" pitchFamily="49" charset="-122"/>
              </a:rPr>
              <a:t>C</a:t>
            </a:r>
            <a:r>
              <a:rPr lang="en-US" altLang="zh-CN" b="1" baseline="25000">
                <a:latin typeface="幼圆" pitchFamily="49" charset="-122"/>
                <a:ea typeface="幼圆" pitchFamily="49" charset="-122"/>
              </a:rPr>
              <a:t>.</a:t>
            </a:r>
            <a:r>
              <a:rPr lang="en-US" altLang="zh-CN" b="1">
                <a:latin typeface="幼圆" pitchFamily="49" charset="-122"/>
                <a:ea typeface="幼圆" pitchFamily="49" charset="-122"/>
              </a:rPr>
              <a:t>U</a:t>
            </a:r>
            <a:endParaRPr lang="zh-CN" altLang="zh-CN" b="1" baseline="30000">
              <a:latin typeface="幼圆" pitchFamily="49" charset="-122"/>
              <a:ea typeface="幼圆" pitchFamily="49" charset="-122"/>
              <a:sym typeface="Symbol" pitchFamily="18" charset="2"/>
            </a:endParaRPr>
          </a:p>
          <a:p>
            <a:pPr>
              <a:buFontTx/>
              <a:buNone/>
            </a:pPr>
            <a:r>
              <a:rPr lang="zh-CN" altLang="zh-CN" b="1">
                <a:latin typeface="幼圆" pitchFamily="49" charset="-122"/>
                <a:ea typeface="幼圆" pitchFamily="49" charset="-122"/>
                <a:sym typeface="Symbol" pitchFamily="18" charset="2"/>
              </a:rPr>
              <a:t>      = I</a:t>
            </a:r>
            <a:r>
              <a:rPr lang="zh-CN" altLang="zh-CN" b="1" baseline="30000">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rPr>
              <a:t>.</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 </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C</a:t>
            </a:r>
            <a:r>
              <a:rPr lang="en-US" altLang="zh-CN" b="1" baseline="30000">
                <a:latin typeface="幼圆" pitchFamily="49" charset="-122"/>
                <a:ea typeface="幼圆" pitchFamily="49" charset="-122"/>
              </a:rPr>
              <a:t>T</a:t>
            </a:r>
            <a:r>
              <a:rPr lang="en-US" altLang="zh-CN" b="1" baseline="25000">
                <a:latin typeface="幼圆" pitchFamily="49" charset="-122"/>
                <a:ea typeface="幼圆" pitchFamily="49" charset="-122"/>
              </a:rPr>
              <a:t>.</a:t>
            </a:r>
            <a:r>
              <a:rPr lang="zh-CN" altLang="zh-CN" b="1">
                <a:latin typeface="幼圆" pitchFamily="49" charset="-122"/>
                <a:ea typeface="幼圆" pitchFamily="49" charset="-122"/>
                <a:sym typeface="Symbol" pitchFamily="18" charset="2"/>
              </a:rPr>
              <a:t>I)</a:t>
            </a:r>
            <a:r>
              <a:rPr lang="zh-CN" altLang="zh-CN" b="1" baseline="30000">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rPr>
              <a:t>.</a:t>
            </a:r>
            <a:r>
              <a:rPr lang="en-US" altLang="zh-CN" b="1">
                <a:latin typeface="幼圆" pitchFamily="49" charset="-122"/>
                <a:ea typeface="幼圆" pitchFamily="49" charset="-122"/>
              </a:rPr>
              <a:t>U</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sym typeface="Symbol" pitchFamily="18" charset="2"/>
              </a:rPr>
              <a:t>                 </a:t>
            </a:r>
            <a:r>
              <a:rPr lang="en-US" altLang="zh-CN" b="1" baseline="-25000">
                <a:latin typeface="幼圆" pitchFamily="49" charset="-122"/>
                <a:ea typeface="幼圆" pitchFamily="49" charset="-122"/>
              </a:rPr>
              <a:t>t</a:t>
            </a:r>
            <a:r>
              <a:rPr lang="zh-CN" altLang="zh-CN" b="1" baseline="30000">
                <a:latin typeface="幼圆" pitchFamily="49" charset="-122"/>
                <a:ea typeface="幼圆" pitchFamily="49" charset="-122"/>
                <a:sym typeface="Symbol" pitchFamily="18" charset="2"/>
              </a:rPr>
              <a:t>T</a:t>
            </a:r>
            <a:r>
              <a:rPr lang="zh-CN" altLang="zh-CN" b="1">
                <a:latin typeface="幼圆" pitchFamily="49" charset="-122"/>
                <a:ea typeface="幼圆" pitchFamily="49" charset="-122"/>
                <a:sym typeface="Symbol" pitchFamily="18" charset="2"/>
              </a:rPr>
              <a:t> </a:t>
            </a:r>
          </a:p>
          <a:p>
            <a:pPr>
              <a:buFontTx/>
              <a:buNone/>
            </a:pPr>
            <a:r>
              <a:rPr lang="zh-CN" altLang="zh-CN" b="1">
                <a:latin typeface="幼圆" pitchFamily="49" charset="-122"/>
                <a:ea typeface="幼圆" pitchFamily="49" charset="-122"/>
                <a:sym typeface="Symbol" pitchFamily="18" charset="2"/>
              </a:rPr>
              <a:t>      =I</a:t>
            </a:r>
            <a:r>
              <a:rPr lang="zh-CN" altLang="zh-CN" b="1" baseline="30000">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rPr>
              <a:t>.</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0</a:t>
            </a:r>
            <a:r>
              <a:rPr lang="zh-CN" altLang="zh-CN" b="1">
                <a:latin typeface="幼圆" pitchFamily="49" charset="-122"/>
                <a:ea typeface="幼圆" pitchFamily="49" charset="-122"/>
                <a:sym typeface="Symbol" pitchFamily="18" charset="2"/>
              </a:rPr>
              <a:t>+0(数)</a:t>
            </a:r>
            <a:endParaRPr lang="zh-CN" altLang="en-US" b="1">
              <a:latin typeface="幼圆" pitchFamily="49" charset="-122"/>
              <a:ea typeface="幼圆" pitchFamily="49" charset="-122"/>
              <a:sym typeface="Symbol" pitchFamily="18" charset="2"/>
            </a:endParaRPr>
          </a:p>
        </p:txBody>
      </p:sp>
      <p:sp>
        <p:nvSpPr>
          <p:cNvPr id="112646" name="Line 6"/>
          <p:cNvSpPr>
            <a:spLocks noChangeShapeType="1"/>
          </p:cNvSpPr>
          <p:nvPr/>
        </p:nvSpPr>
        <p:spPr bwMode="auto">
          <a:xfrm>
            <a:off x="3657600" y="5029200"/>
            <a:ext cx="990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8" name="Rectangle 8"/>
          <p:cNvSpPr>
            <a:spLocks noGrp="1" noChangeArrowheads="1"/>
          </p:cNvSpPr>
          <p:nvPr>
            <p:ph type="title"/>
          </p:nvPr>
        </p:nvSpPr>
        <p:spPr>
          <a:noFill/>
          <a:ln/>
        </p:spPr>
        <p:txBody>
          <a:bodyPr/>
          <a:lstStyle/>
          <a:p>
            <a:pPr algn="l"/>
            <a:r>
              <a:rPr lang="zh-CN" altLang="en-US"/>
              <a:t>证明</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3667" name="Rectangle 3"/>
          <p:cNvSpPr>
            <a:spLocks noGrp="1" noChangeArrowheads="1"/>
          </p:cNvSpPr>
          <p:nvPr>
            <p:ph type="body" sz="half" idx="1"/>
          </p:nvPr>
        </p:nvSpPr>
        <p:spPr/>
        <p:txBody>
          <a:bodyPr/>
          <a:lstStyle/>
          <a:p>
            <a:pPr>
              <a:buFontTx/>
              <a:buNone/>
            </a:pPr>
            <a:r>
              <a:rPr lang="zh-CN" altLang="en-US" sz="2000"/>
              <a:t>          1  </a:t>
            </a:r>
          </a:p>
          <a:p>
            <a:pPr>
              <a:buFontTx/>
              <a:buNone/>
            </a:pPr>
            <a:r>
              <a:rPr lang="zh-CN" altLang="en-US" sz="2000"/>
              <a:t>          1 			0</a:t>
            </a:r>
          </a:p>
          <a:p>
            <a:pPr>
              <a:buFontTx/>
              <a:buNone/>
            </a:pPr>
            <a:r>
              <a:rPr lang="zh-CN" altLang="en-US" sz="2000"/>
              <a:t>          1 			0</a:t>
            </a:r>
          </a:p>
          <a:p>
            <a:pPr>
              <a:buFontTx/>
              <a:buNone/>
            </a:pPr>
            <a:r>
              <a:rPr lang="zh-CN" altLang="en-US" sz="2000"/>
              <a:t> 	    </a:t>
            </a:r>
            <a:r>
              <a:rPr lang="zh-CN" altLang="en-US" sz="800"/>
              <a:t> </a:t>
            </a:r>
            <a:r>
              <a:rPr lang="zh-CN" altLang="en-US" sz="2000"/>
              <a:t>2 			0</a:t>
            </a:r>
          </a:p>
          <a:p>
            <a:pPr>
              <a:buFontTx/>
              <a:buNone/>
            </a:pPr>
            <a:r>
              <a:rPr lang="zh-CN" altLang="en-US" sz="2000"/>
              <a:t>          2 			0</a:t>
            </a:r>
          </a:p>
          <a:p>
            <a:pPr>
              <a:buFontTx/>
              <a:buNone/>
            </a:pPr>
            <a:r>
              <a:rPr lang="zh-CN" altLang="en-US" sz="2000"/>
              <a:t>          1 			0</a:t>
            </a:r>
          </a:p>
          <a:p>
            <a:pPr>
              <a:buFontTx/>
              <a:buNone/>
            </a:pPr>
            <a:r>
              <a:rPr lang="zh-CN" altLang="en-US" sz="2000"/>
              <a:t>          1 			0</a:t>
            </a:r>
          </a:p>
          <a:p>
            <a:pPr>
              <a:buFontTx/>
              <a:buNone/>
            </a:pPr>
            <a:r>
              <a:rPr lang="zh-CN" altLang="en-US" sz="2000"/>
              <a:t>          1 			0</a:t>
            </a:r>
          </a:p>
          <a:p>
            <a:pPr>
              <a:buFontTx/>
              <a:buNone/>
            </a:pPr>
            <a:r>
              <a:rPr lang="zh-CN" altLang="en-US" sz="2000"/>
              <a:t>          1 			0</a:t>
            </a:r>
          </a:p>
          <a:p>
            <a:pPr>
              <a:buFontTx/>
              <a:buNone/>
            </a:pPr>
            <a:r>
              <a:rPr lang="zh-CN" altLang="en-US" sz="2000"/>
              <a:t>          1</a:t>
            </a:r>
          </a:p>
          <a:p>
            <a:pPr>
              <a:buFontTx/>
              <a:buNone/>
            </a:pPr>
            <a:endParaRPr lang="zh-CN" altLang="en-US" sz="2000"/>
          </a:p>
        </p:txBody>
      </p:sp>
      <p:sp>
        <p:nvSpPr>
          <p:cNvPr id="113668" name="Rectangle 4"/>
          <p:cNvSpPr>
            <a:spLocks noGrp="1" noChangeArrowheads="1"/>
          </p:cNvSpPr>
          <p:nvPr>
            <p:ph type="body" sz="half" idx="2"/>
          </p:nvPr>
        </p:nvSpPr>
        <p:spPr>
          <a:xfrm>
            <a:off x="4038600" y="1905000"/>
            <a:ext cx="5105400" cy="4114800"/>
          </a:xfrm>
        </p:spPr>
        <p:txBody>
          <a:bodyPr/>
          <a:lstStyle/>
          <a:p>
            <a:pPr>
              <a:buFontTx/>
              <a:buNone/>
            </a:pPr>
            <a:r>
              <a:rPr lang="zh-CN" altLang="en-US" sz="3200" b="1">
                <a:latin typeface="幼圆" pitchFamily="49" charset="-122"/>
                <a:ea typeface="幼圆" pitchFamily="49" charset="-122"/>
              </a:rPr>
              <a:t>非负</a:t>
            </a:r>
            <a:r>
              <a:rPr lang="en-US" altLang="zh-CN" sz="3200" b="1">
                <a:latin typeface="幼圆" pitchFamily="49" charset="-122"/>
                <a:ea typeface="幼圆" pitchFamily="49" charset="-122"/>
              </a:rPr>
              <a:t>S-</a:t>
            </a:r>
            <a:r>
              <a:rPr lang="zh-CN" altLang="en-US" sz="3200" b="1">
                <a:latin typeface="幼圆" pitchFamily="49" charset="-122"/>
                <a:ea typeface="幼圆" pitchFamily="49" charset="-122"/>
              </a:rPr>
              <a:t>不变</a:t>
            </a:r>
          </a:p>
          <a:p>
            <a:pPr>
              <a:buFontTx/>
              <a:buNone/>
            </a:pPr>
            <a:r>
              <a:rPr lang="zh-CN" altLang="en-US" sz="3200" b="1">
                <a:latin typeface="幼圆" pitchFamily="49" charset="-122"/>
                <a:ea typeface="幼圆" pitchFamily="49" charset="-122"/>
              </a:rPr>
              <a:t> </a:t>
            </a:r>
            <a:r>
              <a:rPr lang="zh-CN" altLang="zh-CN" sz="3200" b="1">
                <a:latin typeface="幼圆" pitchFamily="49" charset="-122"/>
                <a:ea typeface="幼圆" pitchFamily="49" charset="-122"/>
                <a:sym typeface="Symbol" pitchFamily="18" charset="2"/>
              </a:rPr>
              <a:t>I</a:t>
            </a:r>
            <a:r>
              <a:rPr lang="zh-CN" altLang="zh-CN" sz="3200" b="1" baseline="30000">
                <a:latin typeface="幼圆" pitchFamily="49" charset="-122"/>
                <a:ea typeface="幼圆" pitchFamily="49" charset="-122"/>
                <a:sym typeface="Symbol" pitchFamily="18" charset="2"/>
              </a:rPr>
              <a:t>T</a:t>
            </a:r>
            <a:r>
              <a:rPr lang="en-US" altLang="zh-CN" sz="3200" b="1" baseline="25000">
                <a:latin typeface="幼圆" pitchFamily="49" charset="-122"/>
                <a:ea typeface="幼圆" pitchFamily="49" charset="-122"/>
              </a:rPr>
              <a:t>.</a:t>
            </a:r>
            <a:r>
              <a:rPr lang="zh-CN" altLang="zh-CN" sz="3200" b="1">
                <a:latin typeface="幼圆" pitchFamily="49" charset="-122"/>
                <a:ea typeface="幼圆" pitchFamily="49" charset="-122"/>
                <a:sym typeface="Symbol" pitchFamily="18" charset="2"/>
              </a:rPr>
              <a:t>M</a:t>
            </a:r>
            <a:r>
              <a:rPr lang="zh-CN" altLang="zh-CN" sz="3200" b="1" baseline="-25000">
                <a:latin typeface="幼圆" pitchFamily="49" charset="-122"/>
                <a:ea typeface="幼圆" pitchFamily="49" charset="-122"/>
                <a:sym typeface="Symbol" pitchFamily="18" charset="2"/>
              </a:rPr>
              <a:t>0</a:t>
            </a:r>
            <a:r>
              <a:rPr lang="zh-CN" altLang="en-US" sz="3200" b="1">
                <a:latin typeface="幼圆" pitchFamily="49" charset="-122"/>
                <a:ea typeface="幼圆" pitchFamily="49" charset="-122"/>
              </a:rPr>
              <a:t> =3</a:t>
            </a:r>
          </a:p>
          <a:p>
            <a:pPr>
              <a:buFontTx/>
              <a:buNone/>
            </a:pPr>
            <a:r>
              <a:rPr lang="zh-CN" altLang="en-US" sz="3200" b="1">
                <a:latin typeface="幼圆" pitchFamily="49" charset="-122"/>
                <a:ea typeface="幼圆" pitchFamily="49" charset="-122"/>
              </a:rPr>
              <a:t>   </a:t>
            </a:r>
            <a:r>
              <a:rPr lang="zh-CN" altLang="en-US" sz="3200" b="1">
                <a:latin typeface="幼圆" pitchFamily="49" charset="-122"/>
                <a:ea typeface="幼圆" pitchFamily="49" charset="-122"/>
                <a:sym typeface="Symbol" pitchFamily="18" charset="2"/>
              </a:rPr>
              <a:t></a:t>
            </a:r>
            <a:br>
              <a:rPr lang="zh-CN" altLang="en-US" sz="3200" b="1">
                <a:latin typeface="幼圆" pitchFamily="49" charset="-122"/>
                <a:ea typeface="幼圆" pitchFamily="49" charset="-122"/>
                <a:sym typeface="Symbol" pitchFamily="18" charset="2"/>
              </a:rPr>
            </a:br>
            <a:r>
              <a:rPr lang="zh-CN" altLang="en-US" sz="3200" b="1">
                <a:latin typeface="幼圆" pitchFamily="49" charset="-122"/>
                <a:ea typeface="幼圆" pitchFamily="49" charset="-122"/>
              </a:rPr>
              <a:t>若把</a:t>
            </a:r>
            <a:r>
              <a:rPr lang="en-US" altLang="en-US" sz="3200" b="1">
                <a:latin typeface="幼圆" pitchFamily="49" charset="-122"/>
                <a:ea typeface="幼圆" pitchFamily="49" charset="-122"/>
              </a:rPr>
              <a:t>s</a:t>
            </a:r>
            <a:r>
              <a:rPr lang="en-US" altLang="en-US" sz="3200" b="1" baseline="-25000">
                <a:latin typeface="幼圆" pitchFamily="49" charset="-122"/>
                <a:ea typeface="幼圆" pitchFamily="49" charset="-122"/>
              </a:rPr>
              <a:t>4</a:t>
            </a:r>
            <a:r>
              <a:rPr lang="en-US" altLang="en-US" sz="3200" b="1">
                <a:latin typeface="幼圆" pitchFamily="49" charset="-122"/>
                <a:ea typeface="幼圆" pitchFamily="49" charset="-122"/>
              </a:rPr>
              <a:t>,s</a:t>
            </a:r>
            <a:r>
              <a:rPr lang="en-US" altLang="en-US" sz="3200" b="1" baseline="-25000">
                <a:latin typeface="幼圆" pitchFamily="49" charset="-122"/>
                <a:ea typeface="幼圆" pitchFamily="49" charset="-122"/>
              </a:rPr>
              <a:t>5</a:t>
            </a:r>
            <a:r>
              <a:rPr lang="zh-CN" altLang="en-US" sz="3200" b="1">
                <a:latin typeface="幼圆" pitchFamily="49" charset="-122"/>
                <a:ea typeface="幼圆" pitchFamily="49" charset="-122"/>
              </a:rPr>
              <a:t>中每个托肯视</a:t>
            </a:r>
            <a:br>
              <a:rPr lang="zh-CN" altLang="en-US" sz="3200" b="1">
                <a:latin typeface="幼圆" pitchFamily="49" charset="-122"/>
                <a:ea typeface="幼圆" pitchFamily="49" charset="-122"/>
              </a:rPr>
            </a:br>
            <a:r>
              <a:rPr lang="zh-CN" altLang="en-US" sz="3200" b="1">
                <a:latin typeface="幼圆" pitchFamily="49" charset="-122"/>
                <a:ea typeface="幼圆" pitchFamily="49" charset="-122"/>
              </a:rPr>
              <a:t>为二个,则</a:t>
            </a:r>
            <a:r>
              <a:rPr lang="zh-CN" altLang="zh-CN" sz="3200" b="1">
                <a:latin typeface="幼圆" pitchFamily="49" charset="-122"/>
                <a:ea typeface="幼圆" pitchFamily="49" charset="-122"/>
                <a:sym typeface="Symbol" pitchFamily="18" charset="2"/>
              </a:rPr>
              <a:t>4</a:t>
            </a:r>
            <a:r>
              <a:rPr lang="zh-CN" altLang="en-US" sz="3200" b="1">
                <a:latin typeface="幼圆" pitchFamily="49" charset="-122"/>
                <a:ea typeface="幼圆" pitchFamily="49" charset="-122"/>
                <a:sym typeface="Symbol" pitchFamily="18" charset="2"/>
              </a:rPr>
              <a:t>在任何可达标识中总保持三个托肯</a:t>
            </a:r>
            <a:endParaRPr lang="zh-CN" altLang="en-US">
              <a:ea typeface="隶书" pitchFamily="49" charset="-122"/>
              <a:sym typeface="Symbol" pitchFamily="18" charset="2"/>
            </a:endParaRPr>
          </a:p>
        </p:txBody>
      </p:sp>
      <p:sp>
        <p:nvSpPr>
          <p:cNvPr id="113669" name="AutoShape 5"/>
          <p:cNvSpPr>
            <a:spLocks/>
          </p:cNvSpPr>
          <p:nvPr/>
        </p:nvSpPr>
        <p:spPr bwMode="auto">
          <a:xfrm>
            <a:off x="1143000" y="2209800"/>
            <a:ext cx="76200" cy="3276600"/>
          </a:xfrm>
          <a:prstGeom prst="lef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0" name="AutoShape 6"/>
          <p:cNvSpPr>
            <a:spLocks/>
          </p:cNvSpPr>
          <p:nvPr/>
        </p:nvSpPr>
        <p:spPr bwMode="auto">
          <a:xfrm>
            <a:off x="1752600" y="2209800"/>
            <a:ext cx="76200" cy="3276600"/>
          </a:xfrm>
          <a:prstGeom prst="righ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1" name="AutoShape 7"/>
          <p:cNvSpPr>
            <a:spLocks/>
          </p:cNvSpPr>
          <p:nvPr/>
        </p:nvSpPr>
        <p:spPr bwMode="auto">
          <a:xfrm>
            <a:off x="3276600" y="2514600"/>
            <a:ext cx="76200" cy="2590800"/>
          </a:xfrm>
          <a:prstGeom prst="leftBracket">
            <a:avLst>
              <a:gd name="adj" fmla="val 283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2" name="AutoShape 8"/>
          <p:cNvSpPr>
            <a:spLocks/>
          </p:cNvSpPr>
          <p:nvPr/>
        </p:nvSpPr>
        <p:spPr bwMode="auto">
          <a:xfrm>
            <a:off x="3810000" y="2514600"/>
            <a:ext cx="76200" cy="2590800"/>
          </a:xfrm>
          <a:prstGeom prst="rightBracket">
            <a:avLst>
              <a:gd name="adj" fmla="val 283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3" name="Text Box 9"/>
          <p:cNvSpPr txBox="1">
            <a:spLocks noChangeArrowheads="1"/>
          </p:cNvSpPr>
          <p:nvPr/>
        </p:nvSpPr>
        <p:spPr bwMode="auto">
          <a:xfrm>
            <a:off x="533400" y="3352800"/>
            <a:ext cx="525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a:t>I=</a:t>
            </a:r>
            <a:endParaRPr lang="en-US" altLang="zh-CN" b="0"/>
          </a:p>
        </p:txBody>
      </p:sp>
      <p:sp>
        <p:nvSpPr>
          <p:cNvPr id="113674" name="Text Box 10"/>
          <p:cNvSpPr txBox="1">
            <a:spLocks noChangeArrowheads="1"/>
          </p:cNvSpPr>
          <p:nvPr/>
        </p:nvSpPr>
        <p:spPr bwMode="auto">
          <a:xfrm>
            <a:off x="2209800" y="3352800"/>
            <a:ext cx="966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kumimoji="0" lang="en-US" altLang="zh-CN" sz="2800">
                <a:latin typeface="幼圆" pitchFamily="49" charset="-122"/>
                <a:ea typeface="幼圆" pitchFamily="49" charset="-122"/>
              </a:rPr>
              <a:t>C</a:t>
            </a:r>
            <a:r>
              <a:rPr kumimoji="0" lang="en-US" altLang="zh-CN" sz="2800" baseline="30000">
                <a:latin typeface="幼圆" pitchFamily="49" charset="-122"/>
                <a:ea typeface="幼圆" pitchFamily="49" charset="-122"/>
              </a:rPr>
              <a:t>T</a:t>
            </a:r>
            <a:r>
              <a:rPr kumimoji="0" lang="en-US" altLang="zh-CN" sz="2800" baseline="25000">
                <a:latin typeface="幼圆" pitchFamily="49" charset="-122"/>
                <a:ea typeface="幼圆" pitchFamily="49" charset="-122"/>
              </a:rPr>
              <a:t>.</a:t>
            </a:r>
            <a:r>
              <a:rPr kumimoji="0" lang="zh-CN" altLang="zh-CN" sz="2800">
                <a:latin typeface="幼圆" pitchFamily="49" charset="-122"/>
                <a:ea typeface="幼圆" pitchFamily="49" charset="-122"/>
                <a:sym typeface="Symbol" pitchFamily="18" charset="2"/>
              </a:rPr>
              <a:t>I=</a:t>
            </a:r>
            <a:endParaRPr kumimoji="0" lang="zh-CN" altLang="en-US">
              <a:latin typeface="幼圆" pitchFamily="49" charset="-122"/>
              <a:ea typeface="幼圆" pitchFamily="49" charset="-122"/>
              <a:sym typeface="Symbol" pitchFamily="18" charset="2"/>
            </a:endParaRPr>
          </a:p>
        </p:txBody>
      </p:sp>
      <p:sp>
        <p:nvSpPr>
          <p:cNvPr id="113676" name="Rectangle 12"/>
          <p:cNvSpPr>
            <a:spLocks noGrp="1" noChangeArrowheads="1"/>
          </p:cNvSpPr>
          <p:nvPr>
            <p:ph type="title"/>
          </p:nvPr>
        </p:nvSpPr>
        <p:spPr>
          <a:noFill/>
          <a:ln/>
        </p:spPr>
        <p:txBody>
          <a:bodyPr/>
          <a:lstStyle/>
          <a:p>
            <a:pPr algn="l"/>
            <a:r>
              <a:rPr lang="zh-CN" altLang="en-US">
                <a:solidFill>
                  <a:schemeClr val="bg2"/>
                </a:solidFill>
              </a:rPr>
              <a:t>例 </a:t>
            </a:r>
            <a:r>
              <a:rPr lang="zh-CN" altLang="zh-CN">
                <a:solidFill>
                  <a:schemeClr val="bg2"/>
                </a:solidFill>
                <a:sym typeface="Symbol" pitchFamily="18" charset="2"/>
              </a:rPr>
              <a:t>4</a:t>
            </a:r>
            <a:endParaRPr lang="zh-CN" altLang="en-US">
              <a:solidFill>
                <a:schemeClr val="bg2"/>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668">
                                            <p:txEl>
                                              <p:pRg st="0" end="0"/>
                                            </p:txEl>
                                          </p:spTgt>
                                        </p:tgtEl>
                                        <p:attrNameLst>
                                          <p:attrName>style.visibility</p:attrName>
                                        </p:attrNameLst>
                                      </p:cBhvr>
                                      <p:to>
                                        <p:strVal val="visible"/>
                                      </p:to>
                                    </p:set>
                                    <p:anim calcmode="lin" valueType="num">
                                      <p:cBhvr additive="base">
                                        <p:cTn id="7" dur="500" fill="hold"/>
                                        <p:tgtEl>
                                          <p:spTgt spid="1136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36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668">
                                            <p:txEl>
                                              <p:pRg st="1" end="1"/>
                                            </p:txEl>
                                          </p:spTgt>
                                        </p:tgtEl>
                                        <p:attrNameLst>
                                          <p:attrName>style.visibility</p:attrName>
                                        </p:attrNameLst>
                                      </p:cBhvr>
                                      <p:to>
                                        <p:strVal val="visible"/>
                                      </p:to>
                                    </p:set>
                                    <p:anim calcmode="lin" valueType="num">
                                      <p:cBhvr additive="base">
                                        <p:cTn id="13" dur="500" fill="hold"/>
                                        <p:tgtEl>
                                          <p:spTgt spid="1136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6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668">
                                            <p:txEl>
                                              <p:pRg st="2" end="2"/>
                                            </p:txEl>
                                          </p:spTgt>
                                        </p:tgtEl>
                                        <p:attrNameLst>
                                          <p:attrName>style.visibility</p:attrName>
                                        </p:attrNameLst>
                                      </p:cBhvr>
                                      <p:to>
                                        <p:strVal val="visible"/>
                                      </p:to>
                                    </p:set>
                                    <p:anim calcmode="lin" valueType="num">
                                      <p:cBhvr additive="base">
                                        <p:cTn id="19" dur="500" fill="hold"/>
                                        <p:tgtEl>
                                          <p:spTgt spid="1136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66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685800" y="1752600"/>
            <a:ext cx="8305800" cy="4724400"/>
          </a:xfrm>
        </p:spPr>
        <p:txBody>
          <a:bodyPr/>
          <a:lstStyle/>
          <a:p>
            <a:r>
              <a:rPr lang="zh-CN" altLang="en-US" sz="2800" b="1">
                <a:latin typeface="幼圆" pitchFamily="49" charset="-122"/>
                <a:ea typeface="幼圆" pitchFamily="49" charset="-122"/>
              </a:rPr>
              <a:t>不是所有</a:t>
            </a:r>
            <a:r>
              <a:rPr lang="en-US" altLang="zh-CN" sz="2800" b="1">
                <a:latin typeface="幼圆" pitchFamily="49" charset="-122"/>
                <a:ea typeface="幼圆" pitchFamily="49" charset="-122"/>
                <a:sym typeface="Symbol" pitchFamily="18" charset="2"/>
              </a:rPr>
              <a:t>S-</a:t>
            </a:r>
            <a:r>
              <a:rPr lang="zh-CN" altLang="zh-CN" sz="2800" b="1">
                <a:latin typeface="幼圆" pitchFamily="49" charset="-122"/>
                <a:ea typeface="幼圆" pitchFamily="49" charset="-122"/>
                <a:sym typeface="Symbol" pitchFamily="18" charset="2"/>
              </a:rPr>
              <a:t>不变量都能表示出中有意义的性质    （因为现已成为一个代数问题）</a:t>
            </a:r>
          </a:p>
          <a:p>
            <a:r>
              <a:rPr lang="en-US" altLang="zh-CN" sz="2800" b="1">
                <a:latin typeface="幼圆" pitchFamily="49" charset="-122"/>
                <a:ea typeface="幼圆" pitchFamily="49" charset="-122"/>
              </a:rPr>
              <a:t>C</a:t>
            </a:r>
            <a:r>
              <a:rPr lang="en-US" altLang="zh-CN" sz="2800" b="1" baseline="30000">
                <a:latin typeface="幼圆" pitchFamily="49" charset="-122"/>
                <a:ea typeface="幼圆" pitchFamily="49" charset="-122"/>
              </a:rPr>
              <a:t>T</a:t>
            </a:r>
            <a:r>
              <a:rPr lang="en-US" altLang="zh-CN" sz="2800" b="1" baseline="25000">
                <a:latin typeface="幼圆" pitchFamily="49" charset="-122"/>
                <a:ea typeface="幼圆" pitchFamily="49" charset="-122"/>
              </a:rPr>
              <a:t>.</a:t>
            </a:r>
            <a:r>
              <a:rPr lang="zh-CN" altLang="zh-CN" sz="2800" b="1">
                <a:latin typeface="幼圆" pitchFamily="49" charset="-122"/>
                <a:ea typeface="幼圆" pitchFamily="49" charset="-122"/>
                <a:sym typeface="Symbol" pitchFamily="18" charset="2"/>
              </a:rPr>
              <a:t>I= </a:t>
            </a:r>
            <a:r>
              <a:rPr lang="zh-CN" altLang="en-US" sz="2800" b="1">
                <a:latin typeface="幼圆" pitchFamily="49" charset="-122"/>
                <a:ea typeface="幼圆" pitchFamily="49" charset="-122"/>
                <a:sym typeface="Symbol" pitchFamily="18" charset="2"/>
              </a:rPr>
              <a:t></a:t>
            </a:r>
            <a:r>
              <a:rPr lang="en-US" altLang="zh-CN" sz="2800" b="1" baseline="-25000">
                <a:latin typeface="幼圆" pitchFamily="49" charset="-122"/>
                <a:ea typeface="幼圆" pitchFamily="49" charset="-122"/>
              </a:rPr>
              <a:t>t</a:t>
            </a:r>
            <a:r>
              <a:rPr lang="zh-CN" altLang="en-US" sz="2800" b="1">
                <a:latin typeface="幼圆" pitchFamily="49" charset="-122"/>
                <a:ea typeface="幼圆" pitchFamily="49" charset="-122"/>
              </a:rPr>
              <a:t>给出了求</a:t>
            </a:r>
            <a:r>
              <a:rPr lang="en-US" altLang="zh-CN" sz="2800" b="1">
                <a:latin typeface="幼圆" pitchFamily="49" charset="-122"/>
                <a:ea typeface="幼圆" pitchFamily="49" charset="-122"/>
                <a:sym typeface="Symbol" pitchFamily="18" charset="2"/>
              </a:rPr>
              <a:t>S-</a:t>
            </a:r>
            <a:r>
              <a:rPr lang="zh-CN" altLang="zh-CN" sz="2800" b="1">
                <a:latin typeface="幼圆" pitchFamily="49" charset="-122"/>
                <a:ea typeface="幼圆" pitchFamily="49" charset="-122"/>
                <a:sym typeface="Symbol" pitchFamily="18" charset="2"/>
              </a:rPr>
              <a:t>不变量的方法</a:t>
            </a:r>
            <a:br>
              <a:rPr lang="zh-CN" altLang="zh-CN" sz="2800" b="1">
                <a:latin typeface="幼圆" pitchFamily="49" charset="-122"/>
                <a:ea typeface="幼圆" pitchFamily="49" charset="-122"/>
                <a:sym typeface="Symbol" pitchFamily="18" charset="2"/>
              </a:rPr>
            </a:br>
            <a:r>
              <a:rPr lang="zh-CN" altLang="zh-CN" sz="2800" b="1">
                <a:latin typeface="幼圆" pitchFamily="49" charset="-122"/>
                <a:ea typeface="幼圆" pitchFamily="49" charset="-122"/>
                <a:sym typeface="Symbol" pitchFamily="18" charset="2"/>
              </a:rPr>
              <a:t>(解齐次线性方程组，有整数解)</a:t>
            </a:r>
            <a:br>
              <a:rPr lang="zh-CN" altLang="zh-CN" sz="2800" b="1">
                <a:latin typeface="幼圆" pitchFamily="49" charset="-122"/>
                <a:ea typeface="幼圆" pitchFamily="49" charset="-122"/>
                <a:sym typeface="Symbol" pitchFamily="18" charset="2"/>
              </a:rPr>
            </a:br>
            <a:r>
              <a:rPr lang="zh-CN" altLang="zh-CN" sz="2800" b="1">
                <a:solidFill>
                  <a:srgbClr val="FF3300"/>
                </a:solidFill>
                <a:latin typeface="幼圆" pitchFamily="49" charset="-122"/>
                <a:ea typeface="幼圆" pitchFamily="49" charset="-122"/>
                <a:sym typeface="Symbol" pitchFamily="18" charset="2"/>
              </a:rPr>
              <a:t>无解、零解、非整数解：没有</a:t>
            </a:r>
            <a:r>
              <a:rPr lang="en-US" altLang="zh-CN" sz="2800" b="1">
                <a:solidFill>
                  <a:srgbClr val="FF3300"/>
                </a:solidFill>
                <a:latin typeface="幼圆" pitchFamily="49" charset="-122"/>
                <a:ea typeface="幼圆" pitchFamily="49" charset="-122"/>
                <a:sym typeface="Symbol" pitchFamily="18" charset="2"/>
              </a:rPr>
              <a:t>S-</a:t>
            </a:r>
            <a:r>
              <a:rPr lang="zh-CN" altLang="zh-CN" sz="2800" b="1">
                <a:solidFill>
                  <a:srgbClr val="FF3300"/>
                </a:solidFill>
                <a:latin typeface="幼圆" pitchFamily="49" charset="-122"/>
                <a:ea typeface="幼圆" pitchFamily="49" charset="-122"/>
                <a:sym typeface="Symbol" pitchFamily="18" charset="2"/>
              </a:rPr>
              <a:t>不变量</a:t>
            </a:r>
            <a:br>
              <a:rPr lang="zh-CN" altLang="zh-CN" sz="2800" b="1">
                <a:solidFill>
                  <a:srgbClr val="FF3300"/>
                </a:solidFill>
                <a:latin typeface="幼圆" pitchFamily="49" charset="-122"/>
                <a:ea typeface="幼圆" pitchFamily="49" charset="-122"/>
                <a:sym typeface="Symbol" pitchFamily="18" charset="2"/>
              </a:rPr>
            </a:br>
            <a:r>
              <a:rPr lang="zh-CN" altLang="zh-CN" sz="2800" b="1">
                <a:solidFill>
                  <a:srgbClr val="FF3300"/>
                </a:solidFill>
                <a:latin typeface="幼圆" pitchFamily="49" charset="-122"/>
                <a:ea typeface="幼圆" pitchFamily="49" charset="-122"/>
                <a:sym typeface="Symbol" pitchFamily="18" charset="2"/>
              </a:rPr>
              <a:t>一个非零整数解：唯一</a:t>
            </a:r>
            <a:r>
              <a:rPr lang="en-US" altLang="zh-CN" sz="2800" b="1">
                <a:solidFill>
                  <a:srgbClr val="FF3300"/>
                </a:solidFill>
                <a:latin typeface="幼圆" pitchFamily="49" charset="-122"/>
                <a:ea typeface="幼圆" pitchFamily="49" charset="-122"/>
                <a:sym typeface="Symbol" pitchFamily="18" charset="2"/>
              </a:rPr>
              <a:t>S-</a:t>
            </a:r>
            <a:r>
              <a:rPr lang="zh-CN" altLang="zh-CN" sz="2800" b="1">
                <a:solidFill>
                  <a:srgbClr val="FF3300"/>
                </a:solidFill>
                <a:latin typeface="幼圆" pitchFamily="49" charset="-122"/>
                <a:ea typeface="幼圆" pitchFamily="49" charset="-122"/>
                <a:sym typeface="Symbol" pitchFamily="18" charset="2"/>
              </a:rPr>
              <a:t>不变量              多个非整数解：不唯一，可能有最小</a:t>
            </a:r>
            <a:r>
              <a:rPr lang="en-US" altLang="zh-CN" sz="2800" b="1">
                <a:solidFill>
                  <a:srgbClr val="FF3300"/>
                </a:solidFill>
                <a:latin typeface="幼圆" pitchFamily="49" charset="-122"/>
                <a:ea typeface="幼圆" pitchFamily="49" charset="-122"/>
                <a:sym typeface="Symbol" pitchFamily="18" charset="2"/>
              </a:rPr>
              <a:t>S-</a:t>
            </a:r>
            <a:r>
              <a:rPr lang="zh-CN" altLang="zh-CN" sz="2800" b="1">
                <a:solidFill>
                  <a:srgbClr val="FF3300"/>
                </a:solidFill>
                <a:latin typeface="幼圆" pitchFamily="49" charset="-122"/>
                <a:ea typeface="幼圆" pitchFamily="49" charset="-122"/>
                <a:sym typeface="Symbol" pitchFamily="18" charset="2"/>
              </a:rPr>
              <a:t>不变量</a:t>
            </a:r>
          </a:p>
          <a:p>
            <a:r>
              <a:rPr lang="en-US" altLang="zh-CN" sz="2800" b="1">
                <a:latin typeface="幼圆" pitchFamily="49" charset="-122"/>
                <a:ea typeface="幼圆" pitchFamily="49" charset="-122"/>
                <a:sym typeface="Symbol" pitchFamily="18" charset="2"/>
              </a:rPr>
              <a:t>S-</a:t>
            </a:r>
            <a:r>
              <a:rPr lang="zh-CN" altLang="zh-CN" sz="2800" b="1">
                <a:latin typeface="幼圆" pitchFamily="49" charset="-122"/>
                <a:ea typeface="幼圆" pitchFamily="49" charset="-122"/>
                <a:sym typeface="Symbol" pitchFamily="18" charset="2"/>
              </a:rPr>
              <a:t>不变量只涉及其支撑集的部分库所</a:t>
            </a:r>
            <a:br>
              <a:rPr lang="zh-CN" altLang="zh-CN" sz="2800" b="1">
                <a:latin typeface="幼圆" pitchFamily="49" charset="-122"/>
                <a:ea typeface="幼圆" pitchFamily="49" charset="-122"/>
                <a:sym typeface="Symbol" pitchFamily="18" charset="2"/>
              </a:rPr>
            </a:br>
            <a:r>
              <a:rPr lang="zh-CN" altLang="zh-CN" sz="2800" b="1">
                <a:latin typeface="Times New Roman"/>
                <a:ea typeface="幼圆" pitchFamily="49" charset="-122"/>
                <a:sym typeface="Symbol" pitchFamily="18" charset="2"/>
              </a:rPr>
              <a:t>——</a:t>
            </a:r>
            <a:r>
              <a:rPr lang="zh-CN" altLang="zh-CN" sz="2800" b="1">
                <a:latin typeface="幼圆" pitchFamily="49" charset="-122"/>
                <a:ea typeface="幼圆" pitchFamily="49" charset="-122"/>
                <a:sym typeface="Symbol" pitchFamily="18" charset="2"/>
              </a:rPr>
              <a:t>局部性质 （上例正好是全局性质，</a:t>
            </a:r>
            <a:r>
              <a:rPr lang="zh-CN" altLang="zh-CN" sz="2800" b="1">
                <a:latin typeface="幼圆" pitchFamily="49" charset="-122"/>
                <a:ea typeface="幼圆" pitchFamily="49" charset="-122"/>
              </a:rPr>
              <a:t>∵ </a:t>
            </a:r>
            <a:r>
              <a:rPr lang="en-US" altLang="zh-CN" sz="2800" b="1">
                <a:latin typeface="幼圆" pitchFamily="49" charset="-122"/>
                <a:ea typeface="幼圆" pitchFamily="49" charset="-122"/>
              </a:rPr>
              <a:t>P</a:t>
            </a:r>
            <a:r>
              <a:rPr lang="en-US" altLang="zh-CN" sz="2800" b="1" baseline="-25000">
                <a:latin typeface="幼圆" pitchFamily="49" charset="-122"/>
                <a:ea typeface="幼圆" pitchFamily="49" charset="-122"/>
              </a:rPr>
              <a:t>I</a:t>
            </a:r>
            <a:r>
              <a:rPr lang="zh-CN" altLang="zh-CN"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s</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,s</a:t>
            </a:r>
            <a:r>
              <a:rPr lang="en-US" altLang="zh-CN" sz="2800" b="1" baseline="-25000">
                <a:latin typeface="幼圆" pitchFamily="49" charset="-122"/>
                <a:ea typeface="幼圆" pitchFamily="49" charset="-122"/>
                <a:sym typeface="Symbol" pitchFamily="18" charset="2"/>
              </a:rPr>
              <a:t>2</a:t>
            </a:r>
            <a:r>
              <a:rPr lang="en-US" altLang="zh-CN" sz="2800" b="1">
                <a:latin typeface="Times New Roman"/>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s</a:t>
            </a:r>
            <a:r>
              <a:rPr lang="en-US" altLang="zh-CN" sz="2800" b="1" baseline="-25000">
                <a:latin typeface="幼圆" pitchFamily="49" charset="-122"/>
                <a:ea typeface="幼圆" pitchFamily="49" charset="-122"/>
                <a:sym typeface="Symbol" pitchFamily="18" charset="2"/>
              </a:rPr>
              <a:t>10</a:t>
            </a:r>
            <a:r>
              <a:rPr lang="en-US" altLang="zh-CN" sz="2800" b="1">
                <a:latin typeface="幼圆" pitchFamily="49" charset="-122"/>
                <a:ea typeface="幼圆" pitchFamily="49" charset="-122"/>
                <a:sym typeface="Symbol" pitchFamily="18" charset="2"/>
              </a:rPr>
              <a:t>}=S ）</a:t>
            </a:r>
          </a:p>
        </p:txBody>
      </p:sp>
      <p:sp>
        <p:nvSpPr>
          <p:cNvPr id="114693" name="Rectangle 5"/>
          <p:cNvSpPr>
            <a:spLocks noGrp="1" noChangeArrowheads="1"/>
          </p:cNvSpPr>
          <p:nvPr>
            <p:ph type="title"/>
          </p:nvPr>
        </p:nvSpPr>
        <p:spPr>
          <a:noFill/>
          <a:ln/>
        </p:spPr>
        <p:txBody>
          <a:bodyPr/>
          <a:lstStyle/>
          <a:p>
            <a:pPr algn="l"/>
            <a:r>
              <a:rPr lang="en-US" altLang="zh-CN"/>
              <a:t>S-</a:t>
            </a:r>
            <a:r>
              <a:rPr lang="zh-CN" altLang="zh-CN"/>
              <a:t>不变量的意义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arn(outVertical)">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arn(outVertical)">
                                      <p:cBhvr>
                                        <p:cTn id="12" dur="500"/>
                                        <p:tgtEl>
                                          <p:spTgt spid="11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arn(outVertical)">
                                      <p:cBhvr>
                                        <p:cTn id="17"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lstStyle/>
          <a:p>
            <a:pPr>
              <a:buFontTx/>
              <a:buNone/>
            </a:pPr>
            <a:r>
              <a:rPr lang="zh-CN" altLang="en-US" b="1">
                <a:latin typeface="幼圆" pitchFamily="49" charset="-122"/>
                <a:ea typeface="幼圆" pitchFamily="49" charset="-122"/>
              </a:rPr>
              <a:t>令</a:t>
            </a:r>
            <a:r>
              <a:rPr lang="en-US" altLang="zh-CN" b="1">
                <a:latin typeface="幼圆" pitchFamily="49" charset="-122"/>
                <a:ea typeface="幼圆" pitchFamily="49" charset="-122"/>
              </a:rPr>
              <a:t>J</a:t>
            </a:r>
            <a:r>
              <a:rPr lang="zh-CN" altLang="en-US" b="1">
                <a:latin typeface="幼圆" pitchFamily="49" charset="-122"/>
                <a:ea typeface="幼圆" pitchFamily="49" charset="-122"/>
              </a:rPr>
              <a:t>为</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的一个</a:t>
            </a:r>
            <a:r>
              <a:rPr lang="en-US" altLang="zh-CN" b="1">
                <a:latin typeface="幼圆" pitchFamily="49" charset="-122"/>
                <a:ea typeface="幼圆" pitchFamily="49" charset="-122"/>
              </a:rPr>
              <a:t>T-</a:t>
            </a:r>
            <a:r>
              <a:rPr lang="zh-CN" altLang="en-US" b="1">
                <a:latin typeface="幼圆" pitchFamily="49" charset="-122"/>
                <a:ea typeface="幼圆" pitchFamily="49" charset="-122"/>
              </a:rPr>
              <a:t>向量,</a:t>
            </a:r>
            <a:r>
              <a:rPr lang="zh-CN" altLang="en-US" b="1">
                <a:latin typeface="幼圆" pitchFamily="49" charset="-122"/>
                <a:ea typeface="幼圆" pitchFamily="49" charset="-122"/>
                <a:sym typeface="Symbol" pitchFamily="18" charset="2"/>
              </a:rPr>
              <a:t></a:t>
            </a:r>
            <a:r>
              <a:rPr lang="zh-CN" altLang="en-US" b="1">
                <a:ea typeface="幼圆" pitchFamily="49" charset="-122"/>
              </a:rPr>
              <a:t>是零向量</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1.</a:t>
            </a:r>
            <a:r>
              <a:rPr lang="en-US" altLang="zh-CN" b="1">
                <a:latin typeface="幼圆" pitchFamily="49" charset="-122"/>
                <a:ea typeface="幼圆" pitchFamily="49" charset="-122"/>
              </a:rPr>
              <a:t>C</a:t>
            </a:r>
            <a:r>
              <a:rPr lang="en-US" altLang="zh-CN" sz="3600" b="1" baseline="25000">
                <a:latin typeface="幼圆" pitchFamily="49" charset="-122"/>
                <a:ea typeface="幼圆" pitchFamily="49" charset="-122"/>
              </a:rPr>
              <a:t>.</a:t>
            </a:r>
            <a:r>
              <a:rPr lang="en-US" altLang="zh-CN" b="1">
                <a:latin typeface="幼圆" pitchFamily="49" charset="-122"/>
                <a:ea typeface="幼圆" pitchFamily="49" charset="-122"/>
              </a:rPr>
              <a:t>J=</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s</a:t>
            </a:r>
            <a:r>
              <a:rPr lang="en-US" altLang="zh-CN" b="1">
                <a:latin typeface="幼圆" pitchFamily="49" charset="-122"/>
                <a:ea typeface="幼圆" pitchFamily="49" charset="-122"/>
                <a:sym typeface="Symbol" pitchFamily="18" charset="2"/>
              </a:rPr>
              <a:t>J</a:t>
            </a:r>
            <a:r>
              <a:rPr lang="zh-CN" altLang="zh-CN" b="1">
                <a:latin typeface="幼圆" pitchFamily="49" charset="-122"/>
                <a:ea typeface="幼圆" pitchFamily="49" charset="-122"/>
                <a:sym typeface="Symbol" pitchFamily="18" charset="2"/>
              </a:rPr>
              <a:t>是T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a:t>
            </a:r>
          </a:p>
          <a:p>
            <a:pPr>
              <a:buFontTx/>
              <a:buNone/>
            </a:pPr>
            <a:r>
              <a:rPr lang="zh-CN" altLang="en-US" b="1">
                <a:latin typeface="幼圆" pitchFamily="49" charset="-122"/>
                <a:ea typeface="幼圆" pitchFamily="49" charset="-122"/>
              </a:rPr>
              <a:t>2.若</a:t>
            </a:r>
            <a:r>
              <a:rPr lang="en-US" altLang="en-US" b="1">
                <a:latin typeface="幼圆" pitchFamily="49" charset="-122"/>
                <a:ea typeface="幼圆" pitchFamily="49" charset="-122"/>
              </a:rPr>
              <a:t>J</a:t>
            </a:r>
            <a:r>
              <a:rPr lang="en-US" altLang="zh-CN" b="1">
                <a:latin typeface="幼圆" pitchFamily="49" charset="-122"/>
                <a:ea typeface="幼圆" pitchFamily="49" charset="-122"/>
              </a:rPr>
              <a:t>&gt;</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sym typeface="Symbol" pitchFamily="18" charset="2"/>
              </a:rPr>
              <a:t>t</a:t>
            </a:r>
            <a:r>
              <a:rPr lang="en-US" altLang="zh-CN" b="1">
                <a:latin typeface="幼圆" pitchFamily="49" charset="-122"/>
                <a:ea typeface="幼圆" pitchFamily="49" charset="-122"/>
                <a:sym typeface="Symbol" pitchFamily="18" charset="2"/>
              </a:rPr>
              <a:t>J</a:t>
            </a:r>
            <a:r>
              <a:rPr lang="zh-CN" altLang="zh-CN" b="1">
                <a:latin typeface="幼圆" pitchFamily="49" charset="-122"/>
                <a:ea typeface="幼圆" pitchFamily="49" charset="-122"/>
                <a:sym typeface="Symbol" pitchFamily="18" charset="2"/>
              </a:rPr>
              <a:t>是</a:t>
            </a:r>
            <a:r>
              <a:rPr lang="zh-CN" altLang="en-US" b="1">
                <a:latin typeface="幼圆" pitchFamily="49" charset="-122"/>
                <a:ea typeface="幼圆" pitchFamily="49" charset="-122"/>
              </a:rPr>
              <a:t>非负</a:t>
            </a:r>
            <a:r>
              <a:rPr lang="en-US" altLang="zh-CN" b="1">
                <a:latin typeface="幼圆" pitchFamily="49" charset="-122"/>
                <a:ea typeface="幼圆" pitchFamily="49" charset="-122"/>
              </a:rPr>
              <a:t>T-</a:t>
            </a:r>
            <a:r>
              <a:rPr lang="zh-CN" altLang="en-US" b="1">
                <a:latin typeface="幼圆" pitchFamily="49" charset="-122"/>
                <a:ea typeface="幼圆" pitchFamily="49" charset="-122"/>
              </a:rPr>
              <a:t>不变量</a:t>
            </a:r>
          </a:p>
          <a:p>
            <a:pPr>
              <a:buFontTx/>
              <a:buNone/>
            </a:pPr>
            <a:r>
              <a:rPr lang="zh-CN" altLang="en-US" b="1">
                <a:latin typeface="幼圆" pitchFamily="49" charset="-122"/>
                <a:ea typeface="幼圆" pitchFamily="49" charset="-122"/>
              </a:rPr>
              <a:t>3.</a:t>
            </a:r>
            <a:r>
              <a:rPr lang="en-US" altLang="zh-CN" b="1">
                <a:latin typeface="幼圆" pitchFamily="49" charset="-122"/>
                <a:ea typeface="幼圆" pitchFamily="49" charset="-122"/>
              </a:rPr>
              <a:t>P</a:t>
            </a:r>
            <a:r>
              <a:rPr lang="en-US" altLang="zh-CN" b="1" baseline="-25000">
                <a:latin typeface="幼圆" pitchFamily="49" charset="-122"/>
                <a:ea typeface="幼圆" pitchFamily="49" charset="-122"/>
              </a:rPr>
              <a:t>J</a:t>
            </a:r>
            <a:r>
              <a:rPr lang="en-US" altLang="zh-CN" b="1">
                <a:latin typeface="幼圆" pitchFamily="49" charset="-122"/>
                <a:ea typeface="幼圆" pitchFamily="49" charset="-122"/>
              </a:rPr>
              <a:t>={t</a:t>
            </a:r>
            <a:r>
              <a:rPr lang="en-US"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|J(t)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0}</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J</a:t>
            </a:r>
            <a:r>
              <a:rPr lang="zh-CN" altLang="en-US" b="1">
                <a:latin typeface="幼圆" pitchFamily="49" charset="-122"/>
                <a:ea typeface="幼圆" pitchFamily="49" charset="-122"/>
              </a:rPr>
              <a:t>的支撑集</a:t>
            </a:r>
          </a:p>
          <a:p>
            <a:pPr>
              <a:buFontTx/>
              <a:buNone/>
            </a:pPr>
            <a:r>
              <a:rPr lang="zh-CN" altLang="en-US" b="1">
                <a:latin typeface="幼圆" pitchFamily="49" charset="-122"/>
                <a:ea typeface="幼圆" pitchFamily="49" charset="-122"/>
              </a:rPr>
              <a:t>4.若不</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非负</a:t>
            </a:r>
            <a:r>
              <a:rPr lang="en-US" altLang="zh-CN" b="1">
                <a:latin typeface="幼圆" pitchFamily="49" charset="-122"/>
                <a:ea typeface="幼圆" pitchFamily="49" charset="-122"/>
              </a:rPr>
              <a:t>T-</a:t>
            </a:r>
            <a:r>
              <a:rPr lang="zh-CN" altLang="en-US" b="1">
                <a:latin typeface="幼圆" pitchFamily="49" charset="-122"/>
                <a:ea typeface="幼圆" pitchFamily="49" charset="-122"/>
              </a:rPr>
              <a:t>不变量</a:t>
            </a:r>
            <a:r>
              <a:rPr lang="en-US" altLang="zh-CN" b="1">
                <a:latin typeface="幼圆" pitchFamily="49" charset="-122"/>
                <a:ea typeface="幼圆" pitchFamily="49" charset="-122"/>
              </a:rPr>
              <a:t>J</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a:t>
            </a:r>
            <a:r>
              <a:rPr lang="zh-CN" altLang="en-US" b="1">
                <a:latin typeface="幼圆" pitchFamily="49" charset="-122"/>
                <a:ea typeface="幼圆" pitchFamily="49" charset="-122"/>
              </a:rPr>
              <a:t>使</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r>
              <a:rPr lang="en-US" altLang="zh-CN" b="1">
                <a:latin typeface="幼圆" pitchFamily="49" charset="-122"/>
                <a:ea typeface="幼圆" pitchFamily="49" charset="-122"/>
              </a:rPr>
              <a:t>&lt;J</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&lt;J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J</a:t>
            </a:r>
            <a:r>
              <a:rPr lang="zh-CN" altLang="en-US" b="1">
                <a:latin typeface="幼圆" pitchFamily="49" charset="-122"/>
                <a:ea typeface="幼圆" pitchFamily="49" charset="-122"/>
              </a:rPr>
              <a:t>是最小非负</a:t>
            </a:r>
            <a:r>
              <a:rPr lang="en-US" altLang="zh-CN" b="1">
                <a:latin typeface="幼圆" pitchFamily="49" charset="-122"/>
                <a:ea typeface="幼圆" pitchFamily="49" charset="-122"/>
              </a:rPr>
              <a:t>T-</a:t>
            </a:r>
            <a:r>
              <a:rPr lang="zh-CN" altLang="en-US" b="1">
                <a:latin typeface="幼圆" pitchFamily="49" charset="-122"/>
                <a:ea typeface="幼圆" pitchFamily="49" charset="-122"/>
              </a:rPr>
              <a:t>不变量</a:t>
            </a:r>
          </a:p>
          <a:p>
            <a:pPr>
              <a:buFontTx/>
              <a:buNone/>
            </a:pPr>
            <a:r>
              <a:rPr lang="zh-CN" altLang="en-US" b="1">
                <a:latin typeface="幼圆" pitchFamily="49" charset="-122"/>
                <a:ea typeface="幼圆" pitchFamily="49" charset="-122"/>
              </a:rPr>
              <a:t>5.</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t</a:t>
            </a:r>
            <a:r>
              <a:rPr lang="zh-CN" altLang="en-US" b="1">
                <a:latin typeface="幼圆" pitchFamily="49" charset="-122"/>
                <a:ea typeface="幼圆" pitchFamily="49" charset="-122"/>
              </a:rPr>
              <a:t>可以是一个</a:t>
            </a:r>
            <a:r>
              <a:rPr lang="en-US" altLang="zh-CN" b="1">
                <a:latin typeface="幼圆" pitchFamily="49" charset="-122"/>
                <a:ea typeface="幼圆" pitchFamily="49" charset="-122"/>
              </a:rPr>
              <a:t>T-</a:t>
            </a:r>
            <a:r>
              <a:rPr lang="zh-CN" altLang="en-US" b="1">
                <a:latin typeface="幼圆" pitchFamily="49" charset="-122"/>
                <a:ea typeface="幼圆" pitchFamily="49" charset="-122"/>
              </a:rPr>
              <a:t>不变量</a:t>
            </a:r>
            <a:endParaRPr lang="zh-CN" altLang="en-US"/>
          </a:p>
        </p:txBody>
      </p:sp>
      <p:sp>
        <p:nvSpPr>
          <p:cNvPr id="115717" name="Rectangle 5"/>
          <p:cNvSpPr>
            <a:spLocks noGrp="1" noChangeArrowheads="1"/>
          </p:cNvSpPr>
          <p:nvPr>
            <p:ph type="title"/>
          </p:nvPr>
        </p:nvSpPr>
        <p:spPr>
          <a:noFill/>
          <a:ln/>
        </p:spPr>
        <p:txBody>
          <a:bodyPr/>
          <a:lstStyle/>
          <a:p>
            <a:pPr algn="l"/>
            <a:r>
              <a:rPr lang="zh-CN" altLang="en-US"/>
              <a:t>定义3.17 </a:t>
            </a:r>
            <a:r>
              <a:rPr lang="en-US" altLang="zh-CN"/>
              <a:t>T-</a:t>
            </a:r>
            <a:r>
              <a:rPr lang="zh-CN" altLang="zh-CN"/>
              <a:t>不变量</a:t>
            </a:r>
            <a:endParaRPr lang="zh-CN"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685800" y="1828800"/>
            <a:ext cx="8077200" cy="4343400"/>
          </a:xfrm>
        </p:spPr>
        <p:txBody>
          <a:bodyPr/>
          <a:lstStyle/>
          <a:p>
            <a:r>
              <a:rPr lang="zh-CN"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不变量的整系数线形组合仍是</a:t>
            </a:r>
            <a:r>
              <a:rPr lang="zh-CN"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a:t>
            </a:r>
          </a:p>
          <a:p>
            <a:r>
              <a:rPr lang="zh-CN" altLang="en-US" b="1">
                <a:latin typeface="幼圆" pitchFamily="49" charset="-122"/>
                <a:ea typeface="幼圆" pitchFamily="49" charset="-122"/>
              </a:rPr>
              <a:t>当</a:t>
            </a:r>
            <a:r>
              <a:rPr lang="en-US" altLang="zh-CN" b="1">
                <a:latin typeface="幼圆" pitchFamily="49" charset="-122"/>
                <a:ea typeface="幼圆" pitchFamily="49" charset="-122"/>
              </a:rPr>
              <a:t>J</a:t>
            </a:r>
            <a:r>
              <a:rPr lang="zh-CN" altLang="en-US" b="1">
                <a:latin typeface="幼圆" pitchFamily="49" charset="-122"/>
                <a:ea typeface="幼圆" pitchFamily="49" charset="-122"/>
              </a:rPr>
              <a:t>是</a:t>
            </a:r>
            <a:r>
              <a:rPr lang="zh-CN"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不变量，则 </a:t>
            </a:r>
            <a:r>
              <a:rPr lang="en-US" altLang="zh-CN" b="1">
                <a:latin typeface="幼圆" pitchFamily="49" charset="-122"/>
                <a:ea typeface="幼圆" pitchFamily="49" charset="-122"/>
              </a:rPr>
              <a:t>M+C </a:t>
            </a:r>
            <a:r>
              <a:rPr lang="en-US" altLang="zh-CN" sz="4000" b="1" baseline="30000">
                <a:latin typeface="幼圆" pitchFamily="49" charset="-122"/>
                <a:ea typeface="幼圆" pitchFamily="49" charset="-122"/>
              </a:rPr>
              <a:t>.</a:t>
            </a:r>
            <a:r>
              <a:rPr lang="en-US" altLang="zh-CN" b="1">
                <a:latin typeface="幼圆" pitchFamily="49" charset="-122"/>
                <a:ea typeface="幼圆" pitchFamily="49" charset="-122"/>
              </a:rPr>
              <a:t>J=M</a:t>
            </a:r>
          </a:p>
          <a:p>
            <a:r>
              <a:rPr lang="en-US" altLang="zh-CN" b="1">
                <a:latin typeface="幼圆" pitchFamily="49" charset="-122"/>
                <a:ea typeface="幼圆" pitchFamily="49" charset="-122"/>
              </a:rPr>
              <a:t>J</a:t>
            </a:r>
            <a:r>
              <a:rPr lang="zh-CN" altLang="en-US" b="1">
                <a:latin typeface="幼圆" pitchFamily="49" charset="-122"/>
                <a:ea typeface="幼圆" pitchFamily="49" charset="-122"/>
              </a:rPr>
              <a:t>只要对应</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r>
              <a:rPr lang="en-US" altLang="zh-CN" b="1">
                <a:latin typeface="幼圆" pitchFamily="49" charset="-122"/>
                <a:ea typeface="幼圆" pitchFamily="49" charset="-122"/>
              </a:rPr>
              <a:t>t</a:t>
            </a:r>
            <a:r>
              <a:rPr lang="zh-CN" altLang="en-US" b="1">
                <a:latin typeface="幼圆" pitchFamily="49" charset="-122"/>
                <a:ea typeface="幼圆" pitchFamily="49" charset="-122"/>
              </a:rPr>
              <a:t>在</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中出现次数等于</a:t>
            </a:r>
            <a:r>
              <a:rPr lang="en-US" altLang="zh-CN" b="1">
                <a:latin typeface="幼圆" pitchFamily="49" charset="-122"/>
                <a:ea typeface="幼圆" pitchFamily="49" charset="-122"/>
              </a:rPr>
              <a:t>J(t)，</a:t>
            </a:r>
            <a:r>
              <a:rPr lang="zh-CN" altLang="en-US" b="1">
                <a:latin typeface="幼圆" pitchFamily="49" charset="-122"/>
                <a:ea typeface="幼圆" pitchFamily="49" charset="-122"/>
              </a:rPr>
              <a:t>但</a:t>
            </a:r>
            <a:r>
              <a:rPr lang="en-US" altLang="zh-CN" b="1">
                <a:latin typeface="幼圆" pitchFamily="49" charset="-122"/>
                <a:ea typeface="幼圆" pitchFamily="49" charset="-122"/>
              </a:rPr>
              <a:t>J</a:t>
            </a:r>
            <a:r>
              <a:rPr lang="zh-CN" altLang="en-US" b="1">
                <a:latin typeface="幼圆" pitchFamily="49" charset="-122"/>
                <a:ea typeface="幼圆" pitchFamily="49" charset="-122"/>
              </a:rPr>
              <a:t>和</a:t>
            </a:r>
            <a:r>
              <a:rPr lang="zh-CN" altLang="zh-CN" b="1">
                <a:latin typeface="幼圆" pitchFamily="49" charset="-122"/>
                <a:ea typeface="幼圆" pitchFamily="49" charset="-122"/>
                <a:sym typeface="Symbol" pitchFamily="18" charset="2"/>
              </a:rPr>
              <a:t>的这种对应关系不总是存在（因为</a:t>
            </a:r>
            <a:r>
              <a:rPr lang="en-US" altLang="zh-CN" b="1">
                <a:latin typeface="幼圆" pitchFamily="49" charset="-122"/>
                <a:ea typeface="幼圆" pitchFamily="49" charset="-122"/>
                <a:sym typeface="Symbol" pitchFamily="18" charset="2"/>
              </a:rPr>
              <a:t>J(t)</a:t>
            </a:r>
            <a:r>
              <a:rPr lang="zh-CN" altLang="en-US" b="1">
                <a:latin typeface="幼圆" pitchFamily="49" charset="-122"/>
                <a:ea typeface="幼圆" pitchFamily="49" charset="-122"/>
                <a:sym typeface="Symbol" pitchFamily="18" charset="2"/>
              </a:rPr>
              <a:t>可能为负</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a:t>
            </a:r>
            <a:r>
              <a:rPr lang="zh-CN" altLang="en-US" b="1">
                <a:latin typeface="幼圆" pitchFamily="49" charset="-122"/>
                <a:ea typeface="幼圆" pitchFamily="49" charset="-122"/>
              </a:rPr>
              <a:t>则经过</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重新回到</a:t>
            </a:r>
            <a:r>
              <a:rPr lang="en-US" altLang="zh-CN" b="1">
                <a:latin typeface="幼圆" pitchFamily="49" charset="-122"/>
                <a:ea typeface="幼圆" pitchFamily="49" charset="-122"/>
              </a:rPr>
              <a:t>M</a:t>
            </a:r>
          </a:p>
          <a:p>
            <a:r>
              <a:rPr lang="zh-CN" altLang="en-US" b="1">
                <a:latin typeface="幼圆" pitchFamily="49" charset="-122"/>
                <a:ea typeface="幼圆" pitchFamily="49" charset="-122"/>
              </a:rPr>
              <a:t>反之,若</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使</a:t>
            </a:r>
            <a:r>
              <a:rPr lang="en-US" altLang="zh-CN" b="1">
                <a:latin typeface="幼圆" pitchFamily="49" charset="-122"/>
                <a:ea typeface="幼圆" pitchFamily="49" charset="-122"/>
              </a:rPr>
              <a:t>M</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M,</a:t>
            </a:r>
            <a:r>
              <a:rPr lang="zh-CN" altLang="en-US" b="1">
                <a:latin typeface="幼圆" pitchFamily="49" charset="-122"/>
                <a:ea typeface="幼圆" pitchFamily="49" charset="-122"/>
              </a:rPr>
              <a:t>则由</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生成的</a:t>
            </a:r>
            <a:r>
              <a:rPr lang="en-US" altLang="zh-CN" b="1">
                <a:latin typeface="幼圆" pitchFamily="49" charset="-122"/>
                <a:ea typeface="幼圆" pitchFamily="49" charset="-122"/>
              </a:rPr>
              <a:t>J</a:t>
            </a:r>
            <a:r>
              <a:rPr lang="zh-CN" altLang="en-US" b="1">
                <a:latin typeface="幼圆" pitchFamily="49" charset="-122"/>
                <a:ea typeface="幼圆" pitchFamily="49" charset="-122"/>
              </a:rPr>
              <a:t>一定是非负</a:t>
            </a:r>
            <a:r>
              <a:rPr lang="zh-CN"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不变量；即循环子系统对应有非负</a:t>
            </a:r>
            <a:r>
              <a:rPr lang="zh-CN" altLang="zh-CN" b="1">
                <a:latin typeface="幼圆" pitchFamily="49" charset="-122"/>
                <a:ea typeface="幼圆" pitchFamily="49" charset="-122"/>
                <a:sym typeface="Symbol" pitchFamily="18" charset="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不变量（反定理不成立）</a:t>
            </a:r>
          </a:p>
        </p:txBody>
      </p:sp>
      <p:sp>
        <p:nvSpPr>
          <p:cNvPr id="116746" name="Rectangle 10"/>
          <p:cNvSpPr>
            <a:spLocks noGrp="1" noChangeArrowheads="1"/>
          </p:cNvSpPr>
          <p:nvPr>
            <p:ph type="title"/>
          </p:nvPr>
        </p:nvSpPr>
        <p:spPr>
          <a:noFill/>
          <a:ln/>
        </p:spPr>
        <p:txBody>
          <a:bodyPr/>
          <a:lstStyle/>
          <a:p>
            <a:pPr algn="l"/>
            <a:r>
              <a:rPr lang="zh-CN" altLang="en-US"/>
              <a:t>性质及</a:t>
            </a:r>
            <a:r>
              <a:rPr lang="zh-CN" altLang="zh-CN" b="1">
                <a:sym typeface="Symbol" pitchFamily="18" charset="2"/>
              </a:rPr>
              <a:t>T</a:t>
            </a:r>
            <a:r>
              <a:rPr lang="en-US" altLang="zh-CN" b="1"/>
              <a:t>-</a:t>
            </a:r>
            <a:r>
              <a:rPr lang="zh-CN" altLang="en-US" b="1"/>
              <a:t>不变量的意义</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p:cNvSpPr>
            <a:spLocks noGrp="1"/>
          </p:cNvSpPr>
          <p:nvPr>
            <p:ph type="dt" sz="half" idx="10"/>
          </p:nvPr>
        </p:nvSpPr>
        <p:spPr/>
        <p:txBody>
          <a:bodyPr/>
          <a:lstStyle/>
          <a:p>
            <a:fld id="{9402B913-17FD-4638-9983-10EE46259438}" type="datetime1">
              <a:rPr lang="zh-CN" altLang="en-US"/>
              <a:pPr/>
              <a:t>2014/9/27</a:t>
            </a:fld>
            <a:endParaRPr lang="en-US" altLang="zh-CN"/>
          </a:p>
        </p:txBody>
      </p:sp>
      <p:sp>
        <p:nvSpPr>
          <p:cNvPr id="28" name="灯片编号占位符 5"/>
          <p:cNvSpPr>
            <a:spLocks noGrp="1"/>
          </p:cNvSpPr>
          <p:nvPr>
            <p:ph type="sldNum" sz="quarter" idx="12"/>
          </p:nvPr>
        </p:nvSpPr>
        <p:spPr/>
        <p:txBody>
          <a:bodyPr/>
          <a:lstStyle/>
          <a:p>
            <a:fld id="{C3265FBC-84AB-4BAB-B971-5671915A3A35}" type="slidenum">
              <a:rPr lang="zh-CN" altLang="en-US"/>
              <a:pPr/>
              <a:t>11</a:t>
            </a:fld>
            <a:endParaRPr lang="en-US" altLang="zh-CN"/>
          </a:p>
        </p:txBody>
      </p:sp>
      <p:sp>
        <p:nvSpPr>
          <p:cNvPr id="229378" name="Oval 2"/>
          <p:cNvSpPr>
            <a:spLocks noChangeArrowheads="1"/>
          </p:cNvSpPr>
          <p:nvPr/>
        </p:nvSpPr>
        <p:spPr bwMode="auto">
          <a:xfrm>
            <a:off x="1835150" y="1773238"/>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379" name="Oval 3"/>
          <p:cNvSpPr>
            <a:spLocks noChangeArrowheads="1"/>
          </p:cNvSpPr>
          <p:nvPr/>
        </p:nvSpPr>
        <p:spPr bwMode="auto">
          <a:xfrm>
            <a:off x="5795963" y="184467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380" name="Line 4"/>
          <p:cNvSpPr>
            <a:spLocks noChangeShapeType="1"/>
          </p:cNvSpPr>
          <p:nvPr/>
        </p:nvSpPr>
        <p:spPr bwMode="auto">
          <a:xfrm>
            <a:off x="2484438" y="2132013"/>
            <a:ext cx="1150937"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1" name="Line 5"/>
          <p:cNvSpPr>
            <a:spLocks noChangeShapeType="1"/>
          </p:cNvSpPr>
          <p:nvPr/>
        </p:nvSpPr>
        <p:spPr bwMode="auto">
          <a:xfrm flipV="1">
            <a:off x="4356100" y="2133600"/>
            <a:ext cx="1368425"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2" name="Line 6"/>
          <p:cNvSpPr>
            <a:spLocks noChangeShapeType="1"/>
          </p:cNvSpPr>
          <p:nvPr/>
        </p:nvSpPr>
        <p:spPr bwMode="auto">
          <a:xfrm flipH="1">
            <a:off x="6084888" y="2492375"/>
            <a:ext cx="0" cy="108108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3" name="Oval 7"/>
          <p:cNvSpPr>
            <a:spLocks noChangeArrowheads="1"/>
          </p:cNvSpPr>
          <p:nvPr/>
        </p:nvSpPr>
        <p:spPr bwMode="auto">
          <a:xfrm>
            <a:off x="2051050" y="1989138"/>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384" name="Oval 8"/>
          <p:cNvSpPr>
            <a:spLocks noChangeArrowheads="1"/>
          </p:cNvSpPr>
          <p:nvPr/>
        </p:nvSpPr>
        <p:spPr bwMode="auto">
          <a:xfrm>
            <a:off x="5724525" y="5084763"/>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385" name="Oval 9"/>
          <p:cNvSpPr>
            <a:spLocks noChangeArrowheads="1"/>
          </p:cNvSpPr>
          <p:nvPr/>
        </p:nvSpPr>
        <p:spPr bwMode="auto">
          <a:xfrm>
            <a:off x="1763713" y="501332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386" name="Line 10"/>
          <p:cNvSpPr>
            <a:spLocks noChangeShapeType="1"/>
          </p:cNvSpPr>
          <p:nvPr/>
        </p:nvSpPr>
        <p:spPr bwMode="auto">
          <a:xfrm flipH="1">
            <a:off x="6084888" y="4005263"/>
            <a:ext cx="0" cy="11525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7" name="Line 11"/>
          <p:cNvSpPr>
            <a:spLocks noChangeShapeType="1"/>
          </p:cNvSpPr>
          <p:nvPr/>
        </p:nvSpPr>
        <p:spPr bwMode="auto">
          <a:xfrm flipH="1">
            <a:off x="4284663" y="5445125"/>
            <a:ext cx="143986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8" name="Line 12"/>
          <p:cNvSpPr>
            <a:spLocks noChangeShapeType="1"/>
          </p:cNvSpPr>
          <p:nvPr/>
        </p:nvSpPr>
        <p:spPr bwMode="auto">
          <a:xfrm flipH="1">
            <a:off x="2339975" y="5445125"/>
            <a:ext cx="1368425"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89" name="Line 13"/>
          <p:cNvSpPr>
            <a:spLocks noChangeShapeType="1"/>
          </p:cNvSpPr>
          <p:nvPr/>
        </p:nvSpPr>
        <p:spPr bwMode="auto">
          <a:xfrm flipV="1">
            <a:off x="2051050" y="3860800"/>
            <a:ext cx="0" cy="11525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90" name="Line 14"/>
          <p:cNvSpPr>
            <a:spLocks noChangeShapeType="1"/>
          </p:cNvSpPr>
          <p:nvPr/>
        </p:nvSpPr>
        <p:spPr bwMode="auto">
          <a:xfrm flipV="1">
            <a:off x="2051050" y="2420938"/>
            <a:ext cx="0" cy="10795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391" name="Rectangle 15"/>
          <p:cNvSpPr>
            <a:spLocks noChangeArrowheads="1"/>
          </p:cNvSpPr>
          <p:nvPr/>
        </p:nvSpPr>
        <p:spPr bwMode="auto">
          <a:xfrm>
            <a:off x="1835150" y="1268413"/>
            <a:ext cx="576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s4</a:t>
            </a:r>
          </a:p>
        </p:txBody>
      </p:sp>
      <p:sp>
        <p:nvSpPr>
          <p:cNvPr id="229392" name="Rectangle 16"/>
          <p:cNvSpPr>
            <a:spLocks noChangeArrowheads="1"/>
          </p:cNvSpPr>
          <p:nvPr/>
        </p:nvSpPr>
        <p:spPr bwMode="auto">
          <a:xfrm>
            <a:off x="3708400" y="1268413"/>
            <a:ext cx="576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t4</a:t>
            </a:r>
          </a:p>
        </p:txBody>
      </p:sp>
      <p:sp>
        <p:nvSpPr>
          <p:cNvPr id="229393" name="Rectangle 17"/>
          <p:cNvSpPr>
            <a:spLocks noChangeArrowheads="1"/>
          </p:cNvSpPr>
          <p:nvPr/>
        </p:nvSpPr>
        <p:spPr bwMode="auto">
          <a:xfrm>
            <a:off x="5795963" y="1339850"/>
            <a:ext cx="5762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s1</a:t>
            </a:r>
          </a:p>
        </p:txBody>
      </p:sp>
      <p:sp>
        <p:nvSpPr>
          <p:cNvPr id="229394" name="Rectangle 18"/>
          <p:cNvSpPr>
            <a:spLocks noChangeArrowheads="1"/>
          </p:cNvSpPr>
          <p:nvPr/>
        </p:nvSpPr>
        <p:spPr bwMode="auto">
          <a:xfrm>
            <a:off x="6443663" y="3573463"/>
            <a:ext cx="5762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t1</a:t>
            </a:r>
          </a:p>
        </p:txBody>
      </p:sp>
      <p:sp>
        <p:nvSpPr>
          <p:cNvPr id="229395" name="Rectangle 19"/>
          <p:cNvSpPr>
            <a:spLocks noChangeArrowheads="1"/>
          </p:cNvSpPr>
          <p:nvPr/>
        </p:nvSpPr>
        <p:spPr bwMode="auto">
          <a:xfrm>
            <a:off x="6443663" y="5084763"/>
            <a:ext cx="5762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s2</a:t>
            </a:r>
          </a:p>
        </p:txBody>
      </p:sp>
      <p:sp>
        <p:nvSpPr>
          <p:cNvPr id="229396" name="Rectangle 20"/>
          <p:cNvSpPr>
            <a:spLocks noChangeArrowheads="1"/>
          </p:cNvSpPr>
          <p:nvPr/>
        </p:nvSpPr>
        <p:spPr bwMode="auto">
          <a:xfrm>
            <a:off x="3708400" y="4581525"/>
            <a:ext cx="576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t2</a:t>
            </a:r>
          </a:p>
        </p:txBody>
      </p:sp>
      <p:sp>
        <p:nvSpPr>
          <p:cNvPr id="229397" name="Rectangle 21"/>
          <p:cNvSpPr>
            <a:spLocks noChangeArrowheads="1"/>
          </p:cNvSpPr>
          <p:nvPr/>
        </p:nvSpPr>
        <p:spPr bwMode="auto">
          <a:xfrm>
            <a:off x="2266950" y="4581525"/>
            <a:ext cx="576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s3</a:t>
            </a:r>
          </a:p>
        </p:txBody>
      </p:sp>
      <p:sp>
        <p:nvSpPr>
          <p:cNvPr id="229398" name="Rectangle 22"/>
          <p:cNvSpPr>
            <a:spLocks noChangeArrowheads="1"/>
          </p:cNvSpPr>
          <p:nvPr/>
        </p:nvSpPr>
        <p:spPr bwMode="auto">
          <a:xfrm>
            <a:off x="2555875" y="3355975"/>
            <a:ext cx="576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a:ea typeface="幼圆" pitchFamily="49" charset="-122"/>
              </a:rPr>
              <a:t>t3</a:t>
            </a:r>
          </a:p>
        </p:txBody>
      </p:sp>
      <p:sp>
        <p:nvSpPr>
          <p:cNvPr id="229399" name="Rectangle 23"/>
          <p:cNvSpPr>
            <a:spLocks noChangeArrowheads="1"/>
          </p:cNvSpPr>
          <p:nvPr/>
        </p:nvSpPr>
        <p:spPr bwMode="auto">
          <a:xfrm>
            <a:off x="3708400" y="1916113"/>
            <a:ext cx="576263" cy="360362"/>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400" name="Rectangle 24"/>
          <p:cNvSpPr>
            <a:spLocks noChangeArrowheads="1"/>
          </p:cNvSpPr>
          <p:nvPr/>
        </p:nvSpPr>
        <p:spPr bwMode="auto">
          <a:xfrm>
            <a:off x="5795963" y="3573463"/>
            <a:ext cx="576262" cy="360362"/>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401" name="Rectangle 25"/>
          <p:cNvSpPr>
            <a:spLocks noChangeArrowheads="1"/>
          </p:cNvSpPr>
          <p:nvPr/>
        </p:nvSpPr>
        <p:spPr bwMode="auto">
          <a:xfrm>
            <a:off x="3708400" y="5229225"/>
            <a:ext cx="576263"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9402" name="Rectangle 26"/>
          <p:cNvSpPr>
            <a:spLocks noChangeArrowheads="1"/>
          </p:cNvSpPr>
          <p:nvPr/>
        </p:nvSpPr>
        <p:spPr bwMode="auto">
          <a:xfrm>
            <a:off x="1763713" y="3429000"/>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repeatCount="3000" fill="hold" grpId="0" nodeType="clickEffect">
                                  <p:stCondLst>
                                    <p:cond delay="0"/>
                                  </p:stCondLst>
                                  <p:childTnLst>
                                    <p:animClr clrSpc="rgb" dir="cw">
                                      <p:cBhvr override="childStyle">
                                        <p:cTn id="6" dur="250" autoRev="1" fill="hold"/>
                                        <p:tgtEl>
                                          <p:spTgt spid="229399"/>
                                        </p:tgtEl>
                                        <p:attrNameLst>
                                          <p:attrName>style.color</p:attrName>
                                        </p:attrNameLst>
                                      </p:cBhvr>
                                      <p:to>
                                        <a:schemeClr val="bg1"/>
                                      </p:to>
                                    </p:animClr>
                                    <p:animClr clrSpc="rgb" dir="cw">
                                      <p:cBhvr>
                                        <p:cTn id="7" dur="250" autoRev="1" fill="hold"/>
                                        <p:tgtEl>
                                          <p:spTgt spid="229399"/>
                                        </p:tgtEl>
                                        <p:attrNameLst>
                                          <p:attrName>fillcolor</p:attrName>
                                        </p:attrNameLst>
                                      </p:cBhvr>
                                      <p:to>
                                        <a:schemeClr val="bg1"/>
                                      </p:to>
                                    </p:animClr>
                                    <p:set>
                                      <p:cBhvr>
                                        <p:cTn id="8" dur="250" autoRev="1" fill="hold"/>
                                        <p:tgtEl>
                                          <p:spTgt spid="229399"/>
                                        </p:tgtEl>
                                        <p:attrNameLst>
                                          <p:attrName>fill.type</p:attrName>
                                        </p:attrNameLst>
                                      </p:cBhvr>
                                      <p:to>
                                        <p:strVal val="solid"/>
                                      </p:to>
                                    </p:set>
                                    <p:set>
                                      <p:cBhvr>
                                        <p:cTn id="9" dur="250" autoRev="1" fill="hold"/>
                                        <p:tgtEl>
                                          <p:spTgt spid="229399"/>
                                        </p:tgtEl>
                                        <p:attrNameLst>
                                          <p:attrName>fill.on</p:attrName>
                                        </p:attrNameLst>
                                      </p:cBhvr>
                                      <p:to>
                                        <p:strVal val="true"/>
                                      </p:to>
                                    </p:set>
                                  </p:childTnLst>
                                </p:cTn>
                              </p:par>
                            </p:childTnLst>
                          </p:cTn>
                        </p:par>
                        <p:par>
                          <p:cTn id="10" fill="hold" nodeType="afterGroup">
                            <p:stCondLst>
                              <p:cond delay="1500"/>
                            </p:stCondLst>
                            <p:childTnLst>
                              <p:par>
                                <p:cTn id="11" presetID="0" presetClass="path" presetSubtype="0" accel="50000" decel="50000" fill="hold" grpId="0" nodeType="afterEffect">
                                  <p:stCondLst>
                                    <p:cond delay="0"/>
                                  </p:stCondLst>
                                  <p:childTnLst>
                                    <p:animMotion origin="layout" path="M -1.11111E-6 -3.52601E-6 L 0.42934 0.00532 " pathEditMode="relative" rAng="0" ptsTypes="AA">
                                      <p:cBhvr>
                                        <p:cTn id="12" dur="3000" fill="hold"/>
                                        <p:tgtEl>
                                          <p:spTgt spid="229383"/>
                                        </p:tgtEl>
                                        <p:attrNameLst>
                                          <p:attrName>ppt_x</p:attrName>
                                          <p:attrName>ppt_y</p:attrName>
                                        </p:attrNameLst>
                                      </p:cBhvr>
                                      <p:rCtr x="21458" y="254"/>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mph" presetSubtype="0" repeatCount="3000" fill="hold" grpId="0" nodeType="clickEffect">
                                  <p:stCondLst>
                                    <p:cond delay="0"/>
                                  </p:stCondLst>
                                  <p:childTnLst>
                                    <p:animClr clrSpc="rgb" dir="cw">
                                      <p:cBhvr override="childStyle">
                                        <p:cTn id="16" dur="250" autoRev="1" fill="hold"/>
                                        <p:tgtEl>
                                          <p:spTgt spid="229400"/>
                                        </p:tgtEl>
                                        <p:attrNameLst>
                                          <p:attrName>style.color</p:attrName>
                                        </p:attrNameLst>
                                      </p:cBhvr>
                                      <p:to>
                                        <a:schemeClr val="bg1"/>
                                      </p:to>
                                    </p:animClr>
                                    <p:animClr clrSpc="rgb" dir="cw">
                                      <p:cBhvr>
                                        <p:cTn id="17" dur="250" autoRev="1" fill="hold"/>
                                        <p:tgtEl>
                                          <p:spTgt spid="229400"/>
                                        </p:tgtEl>
                                        <p:attrNameLst>
                                          <p:attrName>fillcolor</p:attrName>
                                        </p:attrNameLst>
                                      </p:cBhvr>
                                      <p:to>
                                        <a:schemeClr val="bg1"/>
                                      </p:to>
                                    </p:animClr>
                                    <p:set>
                                      <p:cBhvr>
                                        <p:cTn id="18" dur="250" autoRev="1" fill="hold"/>
                                        <p:tgtEl>
                                          <p:spTgt spid="229400"/>
                                        </p:tgtEl>
                                        <p:attrNameLst>
                                          <p:attrName>fill.type</p:attrName>
                                        </p:attrNameLst>
                                      </p:cBhvr>
                                      <p:to>
                                        <p:strVal val="solid"/>
                                      </p:to>
                                    </p:set>
                                    <p:set>
                                      <p:cBhvr>
                                        <p:cTn id="19" dur="250" autoRev="1" fill="hold"/>
                                        <p:tgtEl>
                                          <p:spTgt spid="229400"/>
                                        </p:tgtEl>
                                        <p:attrNameLst>
                                          <p:attrName>fill.on</p:attrName>
                                        </p:attrNameLst>
                                      </p:cBhvr>
                                      <p:to>
                                        <p:strVal val="true"/>
                                      </p:to>
                                    </p:set>
                                  </p:childTnLst>
                                </p:cTn>
                              </p:par>
                            </p:childTnLst>
                          </p:cTn>
                        </p:par>
                        <p:par>
                          <p:cTn id="20" fill="hold" nodeType="afterGroup">
                            <p:stCondLst>
                              <p:cond delay="1500"/>
                            </p:stCondLst>
                            <p:childTnLst>
                              <p:par>
                                <p:cTn id="21" presetID="0" presetClass="path" presetSubtype="0" accel="50000" decel="50000" fill="hold" grpId="1" nodeType="afterEffect">
                                  <p:stCondLst>
                                    <p:cond delay="0"/>
                                  </p:stCondLst>
                                  <p:childTnLst>
                                    <p:animMotion origin="layout" path="M 0.42934 0.00532 L 0.42934 0.48763 " pathEditMode="relative" rAng="0" ptsTypes="AA">
                                      <p:cBhvr>
                                        <p:cTn id="22" dur="2000" fill="hold"/>
                                        <p:tgtEl>
                                          <p:spTgt spid="229383"/>
                                        </p:tgtEl>
                                        <p:attrNameLst>
                                          <p:attrName>ppt_x</p:attrName>
                                          <p:attrName>ppt_y</p:attrName>
                                        </p:attrNameLst>
                                      </p:cBhvr>
                                      <p:rCtr x="0" y="2411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mph" presetSubtype="0" repeatCount="3000" fill="hold" grpId="0" nodeType="clickEffect">
                                  <p:stCondLst>
                                    <p:cond delay="0"/>
                                  </p:stCondLst>
                                  <p:childTnLst>
                                    <p:animClr clrSpc="rgb" dir="cw">
                                      <p:cBhvr override="childStyle">
                                        <p:cTn id="26" dur="250" autoRev="1" fill="hold"/>
                                        <p:tgtEl>
                                          <p:spTgt spid="229401"/>
                                        </p:tgtEl>
                                        <p:attrNameLst>
                                          <p:attrName>style.color</p:attrName>
                                        </p:attrNameLst>
                                      </p:cBhvr>
                                      <p:to>
                                        <a:schemeClr val="bg1"/>
                                      </p:to>
                                    </p:animClr>
                                    <p:animClr clrSpc="rgb" dir="cw">
                                      <p:cBhvr>
                                        <p:cTn id="27" dur="250" autoRev="1" fill="hold"/>
                                        <p:tgtEl>
                                          <p:spTgt spid="229401"/>
                                        </p:tgtEl>
                                        <p:attrNameLst>
                                          <p:attrName>fillcolor</p:attrName>
                                        </p:attrNameLst>
                                      </p:cBhvr>
                                      <p:to>
                                        <a:schemeClr val="bg1"/>
                                      </p:to>
                                    </p:animClr>
                                    <p:set>
                                      <p:cBhvr>
                                        <p:cTn id="28" dur="250" autoRev="1" fill="hold"/>
                                        <p:tgtEl>
                                          <p:spTgt spid="229401"/>
                                        </p:tgtEl>
                                        <p:attrNameLst>
                                          <p:attrName>fill.type</p:attrName>
                                        </p:attrNameLst>
                                      </p:cBhvr>
                                      <p:to>
                                        <p:strVal val="solid"/>
                                      </p:to>
                                    </p:set>
                                    <p:set>
                                      <p:cBhvr>
                                        <p:cTn id="29" dur="250" autoRev="1" fill="hold"/>
                                        <p:tgtEl>
                                          <p:spTgt spid="229401"/>
                                        </p:tgtEl>
                                        <p:attrNameLst>
                                          <p:attrName>fill.on</p:attrName>
                                        </p:attrNameLst>
                                      </p:cBhvr>
                                      <p:to>
                                        <p:strVal val="true"/>
                                      </p:to>
                                    </p:set>
                                  </p:childTnLst>
                                </p:cTn>
                              </p:par>
                            </p:childTnLst>
                          </p:cTn>
                        </p:par>
                        <p:par>
                          <p:cTn id="30" fill="hold" nodeType="afterGroup">
                            <p:stCondLst>
                              <p:cond delay="1500"/>
                            </p:stCondLst>
                            <p:childTnLst>
                              <p:par>
                                <p:cTn id="31" presetID="0" presetClass="path" presetSubtype="0" accel="50000" decel="50000" fill="hold" grpId="2" nodeType="afterEffect">
                                  <p:stCondLst>
                                    <p:cond delay="0"/>
                                  </p:stCondLst>
                                  <p:childTnLst>
                                    <p:animMotion origin="layout" path="M 0.42934 0.48763 L -0.0118 0.47723 " pathEditMode="relative" rAng="0" ptsTypes="AA">
                                      <p:cBhvr>
                                        <p:cTn id="32" dur="2000" fill="hold"/>
                                        <p:tgtEl>
                                          <p:spTgt spid="229383"/>
                                        </p:tgtEl>
                                        <p:attrNameLst>
                                          <p:attrName>ppt_x</p:attrName>
                                          <p:attrName>ppt_y</p:attrName>
                                        </p:attrNameLst>
                                      </p:cBhvr>
                                      <p:rCtr x="-22066" y="-532"/>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27" presetClass="emph" presetSubtype="0" repeatCount="3000" fill="hold" grpId="0" nodeType="clickEffect">
                                  <p:stCondLst>
                                    <p:cond delay="0"/>
                                  </p:stCondLst>
                                  <p:childTnLst>
                                    <p:animClr clrSpc="rgb" dir="cw">
                                      <p:cBhvr override="childStyle">
                                        <p:cTn id="36" dur="250" autoRev="1" fill="hold"/>
                                        <p:tgtEl>
                                          <p:spTgt spid="229402"/>
                                        </p:tgtEl>
                                        <p:attrNameLst>
                                          <p:attrName>style.color</p:attrName>
                                        </p:attrNameLst>
                                      </p:cBhvr>
                                      <p:to>
                                        <a:schemeClr val="bg1"/>
                                      </p:to>
                                    </p:animClr>
                                    <p:animClr clrSpc="rgb" dir="cw">
                                      <p:cBhvr>
                                        <p:cTn id="37" dur="250" autoRev="1" fill="hold"/>
                                        <p:tgtEl>
                                          <p:spTgt spid="229402"/>
                                        </p:tgtEl>
                                        <p:attrNameLst>
                                          <p:attrName>fillcolor</p:attrName>
                                        </p:attrNameLst>
                                      </p:cBhvr>
                                      <p:to>
                                        <a:schemeClr val="bg1"/>
                                      </p:to>
                                    </p:animClr>
                                    <p:set>
                                      <p:cBhvr>
                                        <p:cTn id="38" dur="250" autoRev="1" fill="hold"/>
                                        <p:tgtEl>
                                          <p:spTgt spid="229402"/>
                                        </p:tgtEl>
                                        <p:attrNameLst>
                                          <p:attrName>fill.type</p:attrName>
                                        </p:attrNameLst>
                                      </p:cBhvr>
                                      <p:to>
                                        <p:strVal val="solid"/>
                                      </p:to>
                                    </p:set>
                                    <p:set>
                                      <p:cBhvr>
                                        <p:cTn id="39" dur="250" autoRev="1" fill="hold"/>
                                        <p:tgtEl>
                                          <p:spTgt spid="229402"/>
                                        </p:tgtEl>
                                        <p:attrNameLst>
                                          <p:attrName>fill.on</p:attrName>
                                        </p:attrNameLst>
                                      </p:cBhvr>
                                      <p:to>
                                        <p:strVal val="true"/>
                                      </p:to>
                                    </p:set>
                                  </p:childTnLst>
                                </p:cTn>
                              </p:par>
                            </p:childTnLst>
                          </p:cTn>
                        </p:par>
                        <p:par>
                          <p:cTn id="40" fill="hold" nodeType="afterGroup">
                            <p:stCondLst>
                              <p:cond delay="1500"/>
                            </p:stCondLst>
                            <p:childTnLst>
                              <p:par>
                                <p:cTn id="41" presetID="0" presetClass="path" presetSubtype="0" accel="50000" decel="50000" fill="hold" grpId="3" nodeType="afterEffect">
                                  <p:stCondLst>
                                    <p:cond delay="0"/>
                                  </p:stCondLst>
                                  <p:childTnLst>
                                    <p:animMotion origin="layout" path="M -0.0118 0.47723 L -0.0118 0.00532 " pathEditMode="relative" ptsTypes="AA">
                                      <p:cBhvr>
                                        <p:cTn id="42" dur="2000" fill="hold"/>
                                        <p:tgtEl>
                                          <p:spTgt spid="22938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nimBg="1"/>
      <p:bldP spid="229383" grpId="1" animBg="1"/>
      <p:bldP spid="229383" grpId="2" animBg="1"/>
      <p:bldP spid="229383" grpId="3" animBg="1"/>
      <p:bldP spid="229399" grpId="0" animBg="1"/>
      <p:bldP spid="229400" grpId="0" animBg="1"/>
      <p:bldP spid="229401" grpId="0" animBg="1"/>
      <p:bldP spid="229402"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505200" y="2895600"/>
            <a:ext cx="4267200" cy="3429000"/>
          </a:xfrm>
        </p:spPr>
        <p:txBody>
          <a:bodyPr/>
          <a:lstStyle/>
          <a:p>
            <a:r>
              <a:rPr lang="zh-CN" altLang="en-US" sz="3200" b="1">
                <a:solidFill>
                  <a:schemeClr val="bg2"/>
                </a:solidFill>
                <a:latin typeface="幼圆" pitchFamily="49" charset="-122"/>
                <a:ea typeface="幼圆" pitchFamily="49" charset="-122"/>
                <a:sym typeface="Symbol" pitchFamily="18" charset="2"/>
              </a:rPr>
              <a:t>是</a:t>
            </a:r>
            <a:r>
              <a:rPr lang="zh-CN" altLang="zh-CN" sz="3200" b="1">
                <a:solidFill>
                  <a:schemeClr val="bg2"/>
                </a:solidFill>
                <a:latin typeface="幼圆" pitchFamily="49" charset="-122"/>
                <a:ea typeface="幼圆" pitchFamily="49" charset="-122"/>
                <a:sym typeface="Symbol" pitchFamily="18" charset="2"/>
              </a:rPr>
              <a:t>4</a:t>
            </a:r>
            <a:r>
              <a:rPr lang="zh-CN" altLang="en-US" sz="3200" b="1">
                <a:solidFill>
                  <a:schemeClr val="bg2"/>
                </a:solidFill>
                <a:latin typeface="幼圆" pitchFamily="49" charset="-122"/>
                <a:ea typeface="幼圆" pitchFamily="49" charset="-122"/>
                <a:sym typeface="Symbol" pitchFamily="18" charset="2"/>
              </a:rPr>
              <a:t>唯一的</a:t>
            </a:r>
            <a:r>
              <a:rPr lang="en-US" altLang="zh-CN" sz="3200" b="1">
                <a:solidFill>
                  <a:schemeClr val="bg2"/>
                </a:solidFill>
                <a:latin typeface="幼圆" pitchFamily="49" charset="-122"/>
                <a:ea typeface="幼圆" pitchFamily="49" charset="-122"/>
                <a:sym typeface="Symbol" pitchFamily="18" charset="2"/>
              </a:rPr>
              <a:t>T-</a:t>
            </a:r>
            <a:r>
              <a:rPr lang="zh-CN" altLang="en-US" sz="3200" b="1">
                <a:solidFill>
                  <a:schemeClr val="bg2"/>
                </a:solidFill>
                <a:latin typeface="幼圆" pitchFamily="49" charset="-122"/>
                <a:ea typeface="幼圆" pitchFamily="49" charset="-122"/>
                <a:sym typeface="Symbol" pitchFamily="18" charset="2"/>
              </a:rPr>
              <a:t>不变量</a:t>
            </a:r>
            <a:r>
              <a:rPr lang="zh-CN" altLang="en-US" sz="3600" b="1">
                <a:solidFill>
                  <a:schemeClr val="bg2"/>
                </a:solidFill>
                <a:latin typeface="幼圆" pitchFamily="49" charset="-122"/>
                <a:ea typeface="幼圆" pitchFamily="49" charset="-122"/>
                <a:sym typeface="Symbol" pitchFamily="18" charset="2"/>
              </a:rPr>
              <a:t/>
            </a:r>
            <a:br>
              <a:rPr lang="zh-CN" altLang="en-US" sz="3600" b="1">
                <a:solidFill>
                  <a:schemeClr val="bg2"/>
                </a:solidFill>
                <a:latin typeface="幼圆" pitchFamily="49" charset="-122"/>
                <a:ea typeface="幼圆" pitchFamily="49" charset="-122"/>
                <a:sym typeface="Symbol" pitchFamily="18" charset="2"/>
              </a:rPr>
            </a:br>
            <a:endParaRPr lang="zh-CN" altLang="en-US" sz="3600" b="1">
              <a:solidFill>
                <a:schemeClr val="bg2"/>
              </a:solidFill>
              <a:latin typeface="幼圆" pitchFamily="49" charset="-122"/>
              <a:ea typeface="幼圆" pitchFamily="49" charset="-122"/>
              <a:sym typeface="Symbol" pitchFamily="18" charset="2"/>
            </a:endParaRPr>
          </a:p>
        </p:txBody>
      </p:sp>
      <p:sp>
        <p:nvSpPr>
          <p:cNvPr id="117763" name="Rectangle 3"/>
          <p:cNvSpPr>
            <a:spLocks noGrp="1" noChangeArrowheads="1"/>
          </p:cNvSpPr>
          <p:nvPr>
            <p:ph type="body" idx="1"/>
          </p:nvPr>
        </p:nvSpPr>
        <p:spPr>
          <a:xfrm>
            <a:off x="611188" y="1916113"/>
            <a:ext cx="3962400" cy="4114800"/>
          </a:xfrm>
        </p:spPr>
        <p:txBody>
          <a:bodyPr/>
          <a:lstStyle/>
          <a:p>
            <a:pPr>
              <a:buFontTx/>
              <a:buNone/>
            </a:pPr>
            <a:r>
              <a:rPr lang="zh-CN" altLang="en-US" b="1">
                <a:latin typeface="幼圆" pitchFamily="49" charset="-122"/>
                <a:ea typeface="幼圆" pitchFamily="49" charset="-122"/>
              </a:rPr>
              <a:t>可以证明:对于</a:t>
            </a:r>
            <a:r>
              <a:rPr lang="zh-CN" altLang="zh-CN" b="1">
                <a:latin typeface="幼圆" pitchFamily="49" charset="-122"/>
                <a:ea typeface="幼圆" pitchFamily="49" charset="-122"/>
                <a:sym typeface="Symbol" pitchFamily="18" charset="2"/>
              </a:rPr>
              <a:t>4,</a:t>
            </a:r>
          </a:p>
          <a:p>
            <a:pPr>
              <a:buFontTx/>
              <a:buNone/>
            </a:pP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a:t>
            </a:r>
            <a:r>
              <a:rPr lang="zh-CN" altLang="zh-CN" sz="800" b="1">
                <a:latin typeface="幼圆" pitchFamily="49" charset="-122"/>
                <a:ea typeface="幼圆" pitchFamily="49" charset="-122"/>
                <a:sym typeface="Symbol" pitchFamily="18" charset="2"/>
              </a:rPr>
              <a:t>  </a:t>
            </a: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2</a:t>
            </a:r>
          </a:p>
          <a:p>
            <a:pPr>
              <a:buFontTx/>
              <a:buNone/>
            </a:pPr>
            <a:r>
              <a:rPr lang="zh-CN" altLang="zh-CN" sz="2400" b="1">
                <a:latin typeface="幼圆" pitchFamily="49" charset="-122"/>
                <a:ea typeface="幼圆" pitchFamily="49" charset="-122"/>
                <a:sym typeface="Symbol" pitchFamily="18" charset="2"/>
              </a:rPr>
              <a:t>           1</a:t>
            </a:r>
          </a:p>
          <a:p>
            <a:pPr>
              <a:buFontTx/>
              <a:buNone/>
            </a:pPr>
            <a:r>
              <a:rPr lang="zh-CN" altLang="zh-CN" sz="2400" b="1">
                <a:latin typeface="幼圆" pitchFamily="49" charset="-122"/>
                <a:ea typeface="幼圆" pitchFamily="49" charset="-122"/>
                <a:sym typeface="Symbol" pitchFamily="18" charset="2"/>
              </a:rPr>
              <a:t>           1</a:t>
            </a:r>
            <a:endParaRPr lang="zh-CN" altLang="en-US" sz="2400" b="1">
              <a:latin typeface="幼圆" pitchFamily="49" charset="-122"/>
              <a:ea typeface="幼圆" pitchFamily="49" charset="-122"/>
              <a:sym typeface="Symbol" pitchFamily="18" charset="2"/>
            </a:endParaRPr>
          </a:p>
        </p:txBody>
      </p:sp>
      <p:sp>
        <p:nvSpPr>
          <p:cNvPr id="117764" name="AutoShape 4"/>
          <p:cNvSpPr>
            <a:spLocks/>
          </p:cNvSpPr>
          <p:nvPr/>
        </p:nvSpPr>
        <p:spPr bwMode="auto">
          <a:xfrm>
            <a:off x="2209800" y="2819400"/>
            <a:ext cx="76200" cy="3048000"/>
          </a:xfrm>
          <a:prstGeom prst="leftBracket">
            <a:avLst>
              <a:gd name="adj" fmla="val 333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5" name="AutoShape 5"/>
          <p:cNvSpPr>
            <a:spLocks/>
          </p:cNvSpPr>
          <p:nvPr/>
        </p:nvSpPr>
        <p:spPr bwMode="auto">
          <a:xfrm>
            <a:off x="2743200" y="2819400"/>
            <a:ext cx="76200" cy="3048000"/>
          </a:xfrm>
          <a:prstGeom prst="rightBracket">
            <a:avLst>
              <a:gd name="adj" fmla="val 333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3A2E8C4-F2A9-4489-88B0-A4DF1AECC971}" type="datetime1">
              <a:rPr lang="zh-CN" altLang="en-US"/>
              <a:pPr/>
              <a:t>2014/9/27</a:t>
            </a:fld>
            <a:endParaRPr lang="en-US" altLang="zh-CN"/>
          </a:p>
        </p:txBody>
      </p:sp>
      <p:sp>
        <p:nvSpPr>
          <p:cNvPr id="5" name="灯片编号占位符 5"/>
          <p:cNvSpPr>
            <a:spLocks noGrp="1"/>
          </p:cNvSpPr>
          <p:nvPr>
            <p:ph type="sldNum" sz="quarter" idx="12"/>
          </p:nvPr>
        </p:nvSpPr>
        <p:spPr/>
        <p:txBody>
          <a:bodyPr/>
          <a:lstStyle/>
          <a:p>
            <a:fld id="{E9D10509-2319-46ED-81C6-3038E43CE1B5}" type="slidenum">
              <a:rPr lang="zh-CN" altLang="en-US"/>
              <a:pPr/>
              <a:t>111</a:t>
            </a:fld>
            <a:endParaRPr lang="en-US" altLang="zh-CN"/>
          </a:p>
        </p:txBody>
      </p:sp>
      <p:sp>
        <p:nvSpPr>
          <p:cNvPr id="185346" name="Rectangle 2"/>
          <p:cNvSpPr>
            <a:spLocks noGrp="1" noChangeArrowheads="1"/>
          </p:cNvSpPr>
          <p:nvPr>
            <p:ph type="title"/>
          </p:nvPr>
        </p:nvSpPr>
        <p:spPr>
          <a:xfrm>
            <a:off x="468313" y="188913"/>
            <a:ext cx="7772400" cy="1143000"/>
          </a:xfrm>
        </p:spPr>
        <p:txBody>
          <a:bodyPr/>
          <a:lstStyle/>
          <a:p>
            <a:r>
              <a:rPr lang="zh-CN" altLang="en-US" sz="3600" b="1"/>
              <a:t>唯一可达向量网系统与状态方程求解</a:t>
            </a:r>
            <a:endParaRPr lang="en-US" altLang="zh-CN" sz="3600" b="1"/>
          </a:p>
        </p:txBody>
      </p:sp>
      <p:sp>
        <p:nvSpPr>
          <p:cNvPr id="185347" name="Rectangle 3"/>
          <p:cNvSpPr>
            <a:spLocks noGrp="1" noChangeArrowheads="1"/>
          </p:cNvSpPr>
          <p:nvPr>
            <p:ph type="body" idx="1"/>
          </p:nvPr>
        </p:nvSpPr>
        <p:spPr>
          <a:xfrm>
            <a:off x="611188" y="1341438"/>
            <a:ext cx="7772400" cy="5040312"/>
          </a:xfrm>
        </p:spPr>
        <p:txBody>
          <a:bodyPr/>
          <a:lstStyle/>
          <a:p>
            <a:r>
              <a:rPr lang="en-US" altLang="zh-CN" sz="2800" b="1">
                <a:latin typeface="幼圆" pitchFamily="49" charset="-122"/>
                <a:ea typeface="幼圆" pitchFamily="49" charset="-122"/>
              </a:rPr>
              <a:t>M</a:t>
            </a:r>
            <a:r>
              <a:rPr lang="en-US" altLang="zh-CN" sz="2800" b="1" baseline="-25000">
                <a:latin typeface="幼圆" pitchFamily="49" charset="-122"/>
                <a:ea typeface="幼圆" pitchFamily="49" charset="-122"/>
              </a:rPr>
              <a:t>0</a:t>
            </a:r>
            <a:r>
              <a:rPr lang="en-US" altLang="zh-CN" sz="2800" b="1">
                <a:latin typeface="幼圆" pitchFamily="49" charset="-122"/>
                <a:ea typeface="幼圆" pitchFamily="49" charset="-122"/>
              </a:rPr>
              <a:t>+C</a:t>
            </a:r>
            <a:r>
              <a:rPr lang="en-US" altLang="zh-CN" sz="3600" b="1" baseline="25000">
                <a:latin typeface="幼圆" pitchFamily="49" charset="-122"/>
                <a:ea typeface="幼圆" pitchFamily="49" charset="-122"/>
              </a:rPr>
              <a:t>.</a:t>
            </a:r>
            <a:r>
              <a:rPr lang="en-US" altLang="zh-CN" sz="2800" b="1">
                <a:latin typeface="幼圆" pitchFamily="49" charset="-122"/>
                <a:ea typeface="幼圆" pitchFamily="49" charset="-122"/>
              </a:rPr>
              <a:t>X=M</a:t>
            </a:r>
            <a:endParaRPr lang="zh-CN" altLang="en-US" sz="2800"/>
          </a:p>
          <a:p>
            <a:r>
              <a:rPr lang="zh-CN" altLang="en-US" sz="2800"/>
              <a:t>对于一个</a:t>
            </a:r>
            <a:r>
              <a:rPr lang="en-US" altLang="zh-CN" sz="2800"/>
              <a:t>Petri</a:t>
            </a:r>
            <a:r>
              <a:rPr lang="zh-CN" altLang="en-US" sz="2800"/>
              <a:t>网</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a:t>
            </a:r>
            <a:r>
              <a:rPr lang="en-US" altLang="zh-CN" sz="2800" b="1">
                <a:latin typeface="幼圆" pitchFamily="49" charset="-122"/>
                <a:ea typeface="幼圆" pitchFamily="49" charset="-122"/>
              </a:rPr>
              <a:t>S,T;F,M</a:t>
            </a:r>
            <a:r>
              <a:rPr lang="en-US" altLang="zh-CN" sz="2800" b="1" baseline="-25000">
                <a:latin typeface="幼圆" pitchFamily="49" charset="-122"/>
                <a:ea typeface="幼圆" pitchFamily="49" charset="-122"/>
              </a:rPr>
              <a:t>0</a:t>
            </a:r>
            <a:r>
              <a:rPr lang="en-US" altLang="zh-CN" sz="2800" b="1">
                <a:latin typeface="幼圆" pitchFamily="49" charset="-122"/>
                <a:ea typeface="幼圆" pitchFamily="49" charset="-122"/>
              </a:rPr>
              <a:t>)</a:t>
            </a:r>
            <a:r>
              <a:rPr lang="zh-CN" altLang="en-US" sz="2800"/>
              <a:t>，如果要用状态方程求解作为其可达性判定的基本方法，那么要分两步：</a:t>
            </a:r>
          </a:p>
          <a:p>
            <a:pPr lvl="1"/>
            <a:r>
              <a:rPr lang="zh-CN" altLang="en-US" sz="2400"/>
              <a:t>对于给定的一个状态</a:t>
            </a:r>
            <a:r>
              <a:rPr lang="en-US" altLang="zh-CN" sz="2400"/>
              <a:t>M</a:t>
            </a:r>
            <a:r>
              <a:rPr lang="zh-CN" altLang="en-US" sz="2400"/>
              <a:t>，求出状态方程的整数解。若果没有非负整数解，那么不可达。否则</a:t>
            </a:r>
          </a:p>
          <a:p>
            <a:pPr lvl="1"/>
            <a:r>
              <a:rPr lang="zh-CN" altLang="en-US" sz="2400"/>
              <a:t>对于每个非负整数解，检查是否存在变迁序列</a:t>
            </a:r>
            <a:r>
              <a:rPr lang="zh-CN" altLang="en-US" sz="2400" b="1">
                <a:latin typeface="幼圆" pitchFamily="49" charset="-122"/>
                <a:ea typeface="幼圆" pitchFamily="49" charset="-122"/>
                <a:sym typeface="Symbol" pitchFamily="18" charset="2"/>
              </a:rPr>
              <a:t>使得</a:t>
            </a:r>
            <a:r>
              <a:rPr lang="en-US" altLang="zh-CN" sz="2400" b="1">
                <a:latin typeface="幼圆" pitchFamily="49" charset="-122"/>
                <a:ea typeface="幼圆" pitchFamily="49" charset="-122"/>
              </a:rPr>
              <a:t>M</a:t>
            </a:r>
            <a:r>
              <a:rPr lang="en-US" altLang="zh-CN" sz="2400" b="1" baseline="-25000">
                <a:latin typeface="幼圆" pitchFamily="49" charset="-122"/>
                <a:ea typeface="幼圆" pitchFamily="49" charset="-122"/>
              </a:rPr>
              <a:t>0</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〉M</a:t>
            </a:r>
          </a:p>
          <a:p>
            <a:r>
              <a:rPr lang="zh-CN" altLang="en-US" sz="2800"/>
              <a:t>工作量太大，有一种</a:t>
            </a:r>
            <a:r>
              <a:rPr lang="en-US" altLang="zh-CN" sz="2800"/>
              <a:t>Petri</a:t>
            </a:r>
            <a:r>
              <a:rPr lang="zh-CN" altLang="en-US" sz="2800"/>
              <a:t>网，若其状态方程有解，则有唯一解。称这种网为唯一可达向量网系统。</a:t>
            </a:r>
            <a:endParaRPr lang="en-US" altLang="zh-CN" sz="280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2FF8A35F-FA56-486B-8122-1392914A3A6A}"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D6C24E95-16A4-4A38-B186-9C8A0AD62BD1}" type="slidenum">
              <a:rPr lang="zh-CN" altLang="en-US"/>
              <a:pPr/>
              <a:t>112</a:t>
            </a:fld>
            <a:endParaRPr lang="en-US" altLang="zh-CN"/>
          </a:p>
        </p:txBody>
      </p:sp>
      <p:sp>
        <p:nvSpPr>
          <p:cNvPr id="187395" name="Rectangle 3"/>
          <p:cNvSpPr>
            <a:spLocks noGrp="1" noChangeArrowheads="1"/>
          </p:cNvSpPr>
          <p:nvPr>
            <p:ph type="body" idx="1"/>
          </p:nvPr>
        </p:nvSpPr>
        <p:spPr>
          <a:xfrm>
            <a:off x="611188" y="549275"/>
            <a:ext cx="7772400" cy="5903913"/>
          </a:xfrm>
        </p:spPr>
        <p:txBody>
          <a:bodyPr/>
          <a:lstStyle/>
          <a:p>
            <a:pPr algn="just">
              <a:lnSpc>
                <a:spcPct val="120000"/>
              </a:lnSpc>
            </a:pPr>
            <a:r>
              <a:rPr lang="zh-CN" altLang="en-US" b="1"/>
              <a:t>在此讨论找出这类</a:t>
            </a:r>
            <a:r>
              <a:rPr lang="en-US" altLang="zh-CN" b="1"/>
              <a:t>Petri</a:t>
            </a:r>
            <a:r>
              <a:rPr lang="zh-CN" altLang="en-US" b="1"/>
              <a:t>网的特征，即一个</a:t>
            </a:r>
            <a:r>
              <a:rPr lang="en-US" altLang="zh-CN" b="1"/>
              <a:t>Petri</a:t>
            </a:r>
            <a:r>
              <a:rPr lang="zh-CN" altLang="en-US" b="1"/>
              <a:t>网为唯一可达向量网系统的条件，以及对这类网系统求解状态方程的一般方法。</a:t>
            </a:r>
          </a:p>
          <a:p>
            <a:pPr algn="just">
              <a:lnSpc>
                <a:spcPct val="120000"/>
              </a:lnSpc>
            </a:pPr>
            <a:r>
              <a:rPr lang="zh-CN" altLang="en-US" b="1"/>
              <a:t>另一方面，对于一个不是唯一可达向量网系统的</a:t>
            </a:r>
            <a:r>
              <a:rPr lang="en-US" altLang="zh-CN" b="1"/>
              <a:t>Petri</a:t>
            </a:r>
            <a:r>
              <a:rPr lang="zh-CN" altLang="en-US" b="1"/>
              <a:t>网，说明怎样构造一个与之行为等价的唯一可达向量网系统，通过对其可达性判定，最终实现对原有</a:t>
            </a:r>
            <a:r>
              <a:rPr lang="en-US" altLang="zh-CN" b="1"/>
              <a:t>Petri</a:t>
            </a:r>
            <a:r>
              <a:rPr lang="zh-CN" altLang="en-US" b="1"/>
              <a:t>网的可达性判定。</a:t>
            </a:r>
            <a:endParaRPr lang="en-US" altLang="zh-CN" b="1"/>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D078AF-F432-4762-9F40-086596F2762B}" type="datetime1">
              <a:rPr lang="zh-CN" altLang="en-US"/>
              <a:pPr/>
              <a:t>2014/9/27</a:t>
            </a:fld>
            <a:endParaRPr lang="en-US" altLang="zh-CN"/>
          </a:p>
        </p:txBody>
      </p:sp>
      <p:sp>
        <p:nvSpPr>
          <p:cNvPr id="5" name="灯片编号占位符 5"/>
          <p:cNvSpPr>
            <a:spLocks noGrp="1"/>
          </p:cNvSpPr>
          <p:nvPr>
            <p:ph type="sldNum" sz="quarter" idx="12"/>
          </p:nvPr>
        </p:nvSpPr>
        <p:spPr/>
        <p:txBody>
          <a:bodyPr/>
          <a:lstStyle/>
          <a:p>
            <a:fld id="{342C6956-0514-4269-B932-8BA7041B3127}" type="slidenum">
              <a:rPr lang="zh-CN" altLang="en-US"/>
              <a:pPr/>
              <a:t>113</a:t>
            </a:fld>
            <a:endParaRPr lang="en-US" altLang="zh-CN"/>
          </a:p>
        </p:txBody>
      </p:sp>
      <p:sp>
        <p:nvSpPr>
          <p:cNvPr id="235522" name="Rectangle 2"/>
          <p:cNvSpPr>
            <a:spLocks noGrp="1" noChangeArrowheads="1"/>
          </p:cNvSpPr>
          <p:nvPr>
            <p:ph type="title"/>
          </p:nvPr>
        </p:nvSpPr>
        <p:spPr>
          <a:xfrm>
            <a:off x="539750" y="0"/>
            <a:ext cx="7772400" cy="1143000"/>
          </a:xfrm>
        </p:spPr>
        <p:txBody>
          <a:bodyPr/>
          <a:lstStyle/>
          <a:p>
            <a:r>
              <a:rPr lang="zh-CN" altLang="en-US" b="1"/>
              <a:t>层次模拟</a:t>
            </a:r>
          </a:p>
        </p:txBody>
      </p:sp>
      <p:sp>
        <p:nvSpPr>
          <p:cNvPr id="235523" name="Rectangle 3"/>
          <p:cNvSpPr>
            <a:spLocks noGrp="1" noChangeArrowheads="1"/>
          </p:cNvSpPr>
          <p:nvPr>
            <p:ph type="body" idx="1"/>
          </p:nvPr>
        </p:nvSpPr>
        <p:spPr>
          <a:xfrm>
            <a:off x="611188" y="1341438"/>
            <a:ext cx="8137525" cy="4752975"/>
          </a:xfrm>
        </p:spPr>
        <p:txBody>
          <a:bodyPr/>
          <a:lstStyle/>
          <a:p>
            <a:pPr>
              <a:lnSpc>
                <a:spcPct val="90000"/>
              </a:lnSpc>
            </a:pPr>
            <a:r>
              <a:rPr lang="zh-CN" altLang="en-US" b="1"/>
              <a:t>根据</a:t>
            </a:r>
            <a:r>
              <a:rPr lang="en-US" altLang="zh-CN" b="1"/>
              <a:t>S</a:t>
            </a:r>
            <a:r>
              <a:rPr lang="zh-CN" altLang="en-US" b="1"/>
              <a:t>元，把网系统分成三类</a:t>
            </a:r>
          </a:p>
          <a:p>
            <a:pPr lvl="1">
              <a:lnSpc>
                <a:spcPct val="90000"/>
              </a:lnSpc>
            </a:pPr>
            <a:r>
              <a:rPr lang="en-US" altLang="zh-CN" b="1"/>
              <a:t>S</a:t>
            </a:r>
            <a:r>
              <a:rPr lang="zh-CN" altLang="en-US" b="1"/>
              <a:t>元代表资源个体状态的基本网系统（节点多）</a:t>
            </a:r>
          </a:p>
          <a:p>
            <a:pPr lvl="1">
              <a:lnSpc>
                <a:spcPct val="90000"/>
              </a:lnSpc>
            </a:pPr>
            <a:r>
              <a:rPr lang="en-US" altLang="zh-CN" b="1"/>
              <a:t>S</a:t>
            </a:r>
            <a:r>
              <a:rPr lang="zh-CN" altLang="en-US" b="1"/>
              <a:t>元代表同类资源状态的</a:t>
            </a:r>
            <a:r>
              <a:rPr lang="en-US" altLang="zh-CN" b="1"/>
              <a:t>P/T</a:t>
            </a:r>
            <a:r>
              <a:rPr lang="zh-CN" altLang="en-US" b="1"/>
              <a:t>系统（节点少些）</a:t>
            </a:r>
          </a:p>
          <a:p>
            <a:pPr lvl="1">
              <a:lnSpc>
                <a:spcPct val="90000"/>
              </a:lnSpc>
            </a:pPr>
            <a:r>
              <a:rPr lang="en-US" altLang="zh-CN" b="1"/>
              <a:t>S</a:t>
            </a:r>
            <a:r>
              <a:rPr lang="zh-CN" altLang="en-US" b="1"/>
              <a:t>元代表不同类资源（但作用类似）的个性托肯系统（高级网系统） （节点更少）</a:t>
            </a:r>
          </a:p>
          <a:p>
            <a:pPr>
              <a:lnSpc>
                <a:spcPct val="90000"/>
              </a:lnSpc>
            </a:pPr>
            <a:r>
              <a:rPr lang="zh-CN" altLang="en-US" b="1"/>
              <a:t>把同一个应用问题，从使用基本网系统，到使用</a:t>
            </a:r>
            <a:r>
              <a:rPr lang="en-US" altLang="zh-CN" b="1"/>
              <a:t>P/T</a:t>
            </a:r>
            <a:r>
              <a:rPr lang="zh-CN" altLang="en-US" b="1"/>
              <a:t>系统，再到使用高级网系统，称为层次模拟</a:t>
            </a:r>
          </a:p>
          <a:p>
            <a:pPr>
              <a:lnSpc>
                <a:spcPct val="90000"/>
              </a:lnSpc>
            </a:pPr>
            <a:r>
              <a:rPr lang="zh-CN" altLang="en-US" b="1"/>
              <a:t>层次模拟（折叠）可以减少节点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日期占位符 3"/>
          <p:cNvSpPr>
            <a:spLocks noGrp="1"/>
          </p:cNvSpPr>
          <p:nvPr>
            <p:ph type="dt" sz="half" idx="10"/>
          </p:nvPr>
        </p:nvSpPr>
        <p:spPr/>
        <p:txBody>
          <a:bodyPr/>
          <a:lstStyle/>
          <a:p>
            <a:fld id="{5382A209-FBFD-4191-88C2-4D0EE40B17AA}" type="datetime1">
              <a:rPr lang="zh-CN" altLang="en-US"/>
              <a:pPr/>
              <a:t>2014/9/27</a:t>
            </a:fld>
            <a:endParaRPr lang="en-US" altLang="zh-CN"/>
          </a:p>
        </p:txBody>
      </p:sp>
      <p:sp>
        <p:nvSpPr>
          <p:cNvPr id="76" name="灯片编号占位符 5"/>
          <p:cNvSpPr>
            <a:spLocks noGrp="1"/>
          </p:cNvSpPr>
          <p:nvPr>
            <p:ph type="sldNum" sz="quarter" idx="12"/>
          </p:nvPr>
        </p:nvSpPr>
        <p:spPr/>
        <p:txBody>
          <a:bodyPr/>
          <a:lstStyle/>
          <a:p>
            <a:fld id="{99FCFFB5-5A6F-468C-9739-BF82DD8573F1}" type="slidenum">
              <a:rPr lang="zh-CN" altLang="en-US"/>
              <a:pPr/>
              <a:t>12</a:t>
            </a:fld>
            <a:endParaRPr lang="en-US" altLang="zh-CN"/>
          </a:p>
        </p:txBody>
      </p:sp>
      <p:sp>
        <p:nvSpPr>
          <p:cNvPr id="228354" name="Rectangle 2"/>
          <p:cNvSpPr>
            <a:spLocks noChangeArrowheads="1"/>
          </p:cNvSpPr>
          <p:nvPr/>
        </p:nvSpPr>
        <p:spPr bwMode="auto">
          <a:xfrm>
            <a:off x="6443663" y="5949950"/>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55" name="Rectangle 3"/>
          <p:cNvSpPr>
            <a:spLocks noChangeArrowheads="1"/>
          </p:cNvSpPr>
          <p:nvPr/>
        </p:nvSpPr>
        <p:spPr bwMode="auto">
          <a:xfrm>
            <a:off x="6372225" y="2060575"/>
            <a:ext cx="576263"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56" name="Rectangle 4"/>
          <p:cNvSpPr>
            <a:spLocks noChangeArrowheads="1"/>
          </p:cNvSpPr>
          <p:nvPr/>
        </p:nvSpPr>
        <p:spPr bwMode="auto">
          <a:xfrm>
            <a:off x="7235825" y="1341438"/>
            <a:ext cx="576263" cy="360362"/>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57" name="Rectangle 5"/>
          <p:cNvSpPr>
            <a:spLocks noChangeArrowheads="1"/>
          </p:cNvSpPr>
          <p:nvPr/>
        </p:nvSpPr>
        <p:spPr bwMode="auto">
          <a:xfrm>
            <a:off x="5364163" y="1412875"/>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58" name="Oval 6"/>
          <p:cNvSpPr>
            <a:spLocks noChangeArrowheads="1"/>
          </p:cNvSpPr>
          <p:nvPr/>
        </p:nvSpPr>
        <p:spPr bwMode="auto">
          <a:xfrm>
            <a:off x="7450138" y="4364038"/>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59" name="Oval 7"/>
          <p:cNvSpPr>
            <a:spLocks noChangeArrowheads="1"/>
          </p:cNvSpPr>
          <p:nvPr/>
        </p:nvSpPr>
        <p:spPr bwMode="auto">
          <a:xfrm>
            <a:off x="5580063" y="4437063"/>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0" name="Oval 8"/>
          <p:cNvSpPr>
            <a:spLocks noChangeArrowheads="1"/>
          </p:cNvSpPr>
          <p:nvPr/>
        </p:nvSpPr>
        <p:spPr bwMode="auto">
          <a:xfrm>
            <a:off x="4570413" y="476250"/>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1" name="Oval 9"/>
          <p:cNvSpPr>
            <a:spLocks noChangeArrowheads="1"/>
          </p:cNvSpPr>
          <p:nvPr/>
        </p:nvSpPr>
        <p:spPr bwMode="auto">
          <a:xfrm>
            <a:off x="6299200" y="404813"/>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2" name="Oval 10"/>
          <p:cNvSpPr>
            <a:spLocks noChangeArrowheads="1"/>
          </p:cNvSpPr>
          <p:nvPr/>
        </p:nvSpPr>
        <p:spPr bwMode="auto">
          <a:xfrm>
            <a:off x="6370638" y="3500438"/>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3" name="Oval 11"/>
          <p:cNvSpPr>
            <a:spLocks noChangeArrowheads="1"/>
          </p:cNvSpPr>
          <p:nvPr/>
        </p:nvSpPr>
        <p:spPr bwMode="auto">
          <a:xfrm>
            <a:off x="5434013" y="5084763"/>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4" name="Oval 12"/>
          <p:cNvSpPr>
            <a:spLocks noChangeArrowheads="1"/>
          </p:cNvSpPr>
          <p:nvPr/>
        </p:nvSpPr>
        <p:spPr bwMode="auto">
          <a:xfrm>
            <a:off x="5362575" y="249237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5" name="Oval 13"/>
          <p:cNvSpPr>
            <a:spLocks noChangeArrowheads="1"/>
          </p:cNvSpPr>
          <p:nvPr/>
        </p:nvSpPr>
        <p:spPr bwMode="auto">
          <a:xfrm>
            <a:off x="7883525" y="404813"/>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6" name="Oval 14"/>
          <p:cNvSpPr>
            <a:spLocks noChangeArrowheads="1"/>
          </p:cNvSpPr>
          <p:nvPr/>
        </p:nvSpPr>
        <p:spPr bwMode="auto">
          <a:xfrm>
            <a:off x="7378700" y="5084763"/>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7" name="Oval 15"/>
          <p:cNvSpPr>
            <a:spLocks noChangeArrowheads="1"/>
          </p:cNvSpPr>
          <p:nvPr/>
        </p:nvSpPr>
        <p:spPr bwMode="auto">
          <a:xfrm>
            <a:off x="7234238" y="249237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8" name="Rectangle 16"/>
          <p:cNvSpPr>
            <a:spLocks noChangeArrowheads="1"/>
          </p:cNvSpPr>
          <p:nvPr/>
        </p:nvSpPr>
        <p:spPr bwMode="auto">
          <a:xfrm>
            <a:off x="4570413" y="3571875"/>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9" name="Rectangle 17"/>
          <p:cNvSpPr>
            <a:spLocks noChangeArrowheads="1"/>
          </p:cNvSpPr>
          <p:nvPr/>
        </p:nvSpPr>
        <p:spPr bwMode="auto">
          <a:xfrm>
            <a:off x="8026400" y="3644900"/>
            <a:ext cx="576263"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70" name="Oval 18"/>
          <p:cNvSpPr>
            <a:spLocks noChangeArrowheads="1"/>
          </p:cNvSpPr>
          <p:nvPr/>
        </p:nvSpPr>
        <p:spPr bwMode="auto">
          <a:xfrm>
            <a:off x="8099425" y="566102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71" name="Oval 19"/>
          <p:cNvSpPr>
            <a:spLocks noChangeArrowheads="1"/>
          </p:cNvSpPr>
          <p:nvPr/>
        </p:nvSpPr>
        <p:spPr bwMode="auto">
          <a:xfrm>
            <a:off x="4570413" y="5661025"/>
            <a:ext cx="647700" cy="647700"/>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72" name="Line 20"/>
          <p:cNvSpPr>
            <a:spLocks noChangeShapeType="1"/>
          </p:cNvSpPr>
          <p:nvPr/>
        </p:nvSpPr>
        <p:spPr bwMode="auto">
          <a:xfrm>
            <a:off x="5146675" y="981075"/>
            <a:ext cx="431800" cy="4318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8373" name="Line 21"/>
          <p:cNvSpPr>
            <a:spLocks noChangeShapeType="1"/>
          </p:cNvSpPr>
          <p:nvPr/>
        </p:nvSpPr>
        <p:spPr bwMode="auto">
          <a:xfrm flipH="1">
            <a:off x="5794375" y="908050"/>
            <a:ext cx="504825" cy="5048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4" name="Line 22"/>
          <p:cNvSpPr>
            <a:spLocks noChangeShapeType="1"/>
          </p:cNvSpPr>
          <p:nvPr/>
        </p:nvSpPr>
        <p:spPr bwMode="auto">
          <a:xfrm>
            <a:off x="6946900" y="908050"/>
            <a:ext cx="431800" cy="4318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8375" name="Line 23"/>
          <p:cNvSpPr>
            <a:spLocks noChangeShapeType="1"/>
          </p:cNvSpPr>
          <p:nvPr/>
        </p:nvSpPr>
        <p:spPr bwMode="auto">
          <a:xfrm flipH="1">
            <a:off x="7523163" y="908050"/>
            <a:ext cx="431800" cy="4318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6" name="Line 24"/>
          <p:cNvSpPr>
            <a:spLocks noChangeShapeType="1"/>
          </p:cNvSpPr>
          <p:nvPr/>
        </p:nvSpPr>
        <p:spPr bwMode="auto">
          <a:xfrm flipH="1">
            <a:off x="5649913" y="1771650"/>
            <a:ext cx="0" cy="71913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7" name="Line 25"/>
          <p:cNvSpPr>
            <a:spLocks noChangeShapeType="1"/>
          </p:cNvSpPr>
          <p:nvPr/>
        </p:nvSpPr>
        <p:spPr bwMode="auto">
          <a:xfrm flipH="1">
            <a:off x="5649913" y="3140075"/>
            <a:ext cx="0" cy="12239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8" name="Line 26"/>
          <p:cNvSpPr>
            <a:spLocks noChangeShapeType="1"/>
          </p:cNvSpPr>
          <p:nvPr/>
        </p:nvSpPr>
        <p:spPr bwMode="auto">
          <a:xfrm flipH="1">
            <a:off x="5649913" y="4652963"/>
            <a:ext cx="0" cy="5048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9" name="Line 27"/>
          <p:cNvSpPr>
            <a:spLocks noChangeShapeType="1"/>
          </p:cNvSpPr>
          <p:nvPr/>
        </p:nvSpPr>
        <p:spPr bwMode="auto">
          <a:xfrm>
            <a:off x="5938838" y="5589588"/>
            <a:ext cx="503237" cy="35877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0" name="Line 28"/>
          <p:cNvSpPr>
            <a:spLocks noChangeShapeType="1"/>
          </p:cNvSpPr>
          <p:nvPr/>
        </p:nvSpPr>
        <p:spPr bwMode="auto">
          <a:xfrm flipV="1">
            <a:off x="6659563" y="1052513"/>
            <a:ext cx="0" cy="10795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8381" name="Line 29"/>
          <p:cNvSpPr>
            <a:spLocks noChangeShapeType="1"/>
          </p:cNvSpPr>
          <p:nvPr/>
        </p:nvSpPr>
        <p:spPr bwMode="auto">
          <a:xfrm flipV="1">
            <a:off x="6659563" y="2420938"/>
            <a:ext cx="0" cy="10795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8382" name="Line 30"/>
          <p:cNvSpPr>
            <a:spLocks noChangeShapeType="1"/>
          </p:cNvSpPr>
          <p:nvPr/>
        </p:nvSpPr>
        <p:spPr bwMode="auto">
          <a:xfrm flipV="1">
            <a:off x="5794375" y="3932238"/>
            <a:ext cx="574675" cy="35877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3" name="Line 31"/>
          <p:cNvSpPr>
            <a:spLocks noChangeShapeType="1"/>
          </p:cNvSpPr>
          <p:nvPr/>
        </p:nvSpPr>
        <p:spPr bwMode="auto">
          <a:xfrm flipH="1" flipV="1">
            <a:off x="7018338" y="3860800"/>
            <a:ext cx="576262" cy="4318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4" name="Line 32"/>
          <p:cNvSpPr>
            <a:spLocks noChangeShapeType="1"/>
          </p:cNvSpPr>
          <p:nvPr/>
        </p:nvSpPr>
        <p:spPr bwMode="auto">
          <a:xfrm flipV="1">
            <a:off x="4859338" y="1123950"/>
            <a:ext cx="0" cy="244951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5" name="Line 33"/>
          <p:cNvSpPr>
            <a:spLocks noChangeShapeType="1"/>
          </p:cNvSpPr>
          <p:nvPr/>
        </p:nvSpPr>
        <p:spPr bwMode="auto">
          <a:xfrm flipV="1">
            <a:off x="4859338" y="4005263"/>
            <a:ext cx="0" cy="165576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6" name="Line 34"/>
          <p:cNvSpPr>
            <a:spLocks noChangeShapeType="1"/>
          </p:cNvSpPr>
          <p:nvPr/>
        </p:nvSpPr>
        <p:spPr bwMode="auto">
          <a:xfrm flipH="1" flipV="1">
            <a:off x="8315325" y="1052513"/>
            <a:ext cx="1588" cy="2592387"/>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7" name="Line 35"/>
          <p:cNvSpPr>
            <a:spLocks noChangeShapeType="1"/>
          </p:cNvSpPr>
          <p:nvPr/>
        </p:nvSpPr>
        <p:spPr bwMode="auto">
          <a:xfrm flipH="1">
            <a:off x="7523163" y="1700213"/>
            <a:ext cx="0" cy="79216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8" name="Line 36"/>
          <p:cNvSpPr>
            <a:spLocks noChangeShapeType="1"/>
          </p:cNvSpPr>
          <p:nvPr/>
        </p:nvSpPr>
        <p:spPr bwMode="auto">
          <a:xfrm flipH="1">
            <a:off x="7594600" y="3140075"/>
            <a:ext cx="0" cy="11525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89" name="Line 37"/>
          <p:cNvSpPr>
            <a:spLocks noChangeShapeType="1"/>
          </p:cNvSpPr>
          <p:nvPr/>
        </p:nvSpPr>
        <p:spPr bwMode="auto">
          <a:xfrm flipH="1">
            <a:off x="7667625" y="4652963"/>
            <a:ext cx="0" cy="4318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0" name="Line 38"/>
          <p:cNvSpPr>
            <a:spLocks noChangeShapeType="1"/>
          </p:cNvSpPr>
          <p:nvPr/>
        </p:nvSpPr>
        <p:spPr bwMode="auto">
          <a:xfrm flipH="1">
            <a:off x="7018338" y="5589588"/>
            <a:ext cx="433387" cy="35877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1" name="Line 39"/>
          <p:cNvSpPr>
            <a:spLocks noChangeShapeType="1"/>
          </p:cNvSpPr>
          <p:nvPr/>
        </p:nvSpPr>
        <p:spPr bwMode="auto">
          <a:xfrm flipH="1" flipV="1">
            <a:off x="5218113" y="6092825"/>
            <a:ext cx="122396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2" name="Line 40"/>
          <p:cNvSpPr>
            <a:spLocks noChangeShapeType="1"/>
          </p:cNvSpPr>
          <p:nvPr/>
        </p:nvSpPr>
        <p:spPr bwMode="auto">
          <a:xfrm flipV="1">
            <a:off x="7018338" y="6092825"/>
            <a:ext cx="1081087"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3" name="Line 41"/>
          <p:cNvSpPr>
            <a:spLocks noChangeShapeType="1"/>
          </p:cNvSpPr>
          <p:nvPr/>
        </p:nvSpPr>
        <p:spPr bwMode="auto">
          <a:xfrm flipV="1">
            <a:off x="8386763" y="4005263"/>
            <a:ext cx="0" cy="165576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94" name="Oval 42"/>
          <p:cNvSpPr>
            <a:spLocks noChangeArrowheads="1"/>
          </p:cNvSpPr>
          <p:nvPr/>
        </p:nvSpPr>
        <p:spPr bwMode="auto">
          <a:xfrm>
            <a:off x="4787900" y="692150"/>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95" name="Oval 43"/>
          <p:cNvSpPr>
            <a:spLocks noChangeArrowheads="1"/>
          </p:cNvSpPr>
          <p:nvPr/>
        </p:nvSpPr>
        <p:spPr bwMode="auto">
          <a:xfrm>
            <a:off x="6515100" y="620713"/>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96" name="Oval 44"/>
          <p:cNvSpPr>
            <a:spLocks noChangeArrowheads="1"/>
          </p:cNvSpPr>
          <p:nvPr/>
        </p:nvSpPr>
        <p:spPr bwMode="auto">
          <a:xfrm>
            <a:off x="8099425" y="620713"/>
            <a:ext cx="215900" cy="21590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97" name="Text Box 45"/>
          <p:cNvSpPr txBox="1">
            <a:spLocks noChangeArrowheads="1"/>
          </p:cNvSpPr>
          <p:nvPr/>
        </p:nvSpPr>
        <p:spPr bwMode="auto">
          <a:xfrm>
            <a:off x="4067175" y="5476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1</a:t>
            </a:r>
            <a:endParaRPr lang="en-US" altLang="zh-CN"/>
          </a:p>
        </p:txBody>
      </p:sp>
      <p:sp>
        <p:nvSpPr>
          <p:cNvPr id="228398" name="Text Box 46"/>
          <p:cNvSpPr txBox="1">
            <a:spLocks noChangeArrowheads="1"/>
          </p:cNvSpPr>
          <p:nvPr/>
        </p:nvSpPr>
        <p:spPr bwMode="auto">
          <a:xfrm>
            <a:off x="5649913" y="476250"/>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2</a:t>
            </a:r>
            <a:endParaRPr lang="en-US" altLang="zh-CN"/>
          </a:p>
        </p:txBody>
      </p:sp>
      <p:sp>
        <p:nvSpPr>
          <p:cNvPr id="228399" name="Text Box 47"/>
          <p:cNvSpPr txBox="1">
            <a:spLocks noChangeArrowheads="1"/>
          </p:cNvSpPr>
          <p:nvPr/>
        </p:nvSpPr>
        <p:spPr bwMode="auto">
          <a:xfrm>
            <a:off x="7307263" y="476250"/>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3</a:t>
            </a:r>
            <a:endParaRPr lang="en-US" altLang="zh-CN"/>
          </a:p>
        </p:txBody>
      </p:sp>
      <p:sp>
        <p:nvSpPr>
          <p:cNvPr id="228400" name="Text Box 48"/>
          <p:cNvSpPr txBox="1">
            <a:spLocks noChangeArrowheads="1"/>
          </p:cNvSpPr>
          <p:nvPr/>
        </p:nvSpPr>
        <p:spPr bwMode="auto">
          <a:xfrm>
            <a:off x="4930775" y="263683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4</a:t>
            </a:r>
            <a:endParaRPr lang="en-US" altLang="zh-CN"/>
          </a:p>
        </p:txBody>
      </p:sp>
      <p:sp>
        <p:nvSpPr>
          <p:cNvPr id="228401" name="Text Box 49"/>
          <p:cNvSpPr txBox="1">
            <a:spLocks noChangeArrowheads="1"/>
          </p:cNvSpPr>
          <p:nvPr/>
        </p:nvSpPr>
        <p:spPr bwMode="auto">
          <a:xfrm>
            <a:off x="6802438" y="2563813"/>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5</a:t>
            </a:r>
            <a:endParaRPr lang="en-US" altLang="zh-CN"/>
          </a:p>
        </p:txBody>
      </p:sp>
      <p:sp>
        <p:nvSpPr>
          <p:cNvPr id="228402" name="Text Box 50"/>
          <p:cNvSpPr txBox="1">
            <a:spLocks noChangeArrowheads="1"/>
          </p:cNvSpPr>
          <p:nvPr/>
        </p:nvSpPr>
        <p:spPr bwMode="auto">
          <a:xfrm>
            <a:off x="5002213" y="5156200"/>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6</a:t>
            </a:r>
            <a:endParaRPr lang="en-US" altLang="zh-CN"/>
          </a:p>
        </p:txBody>
      </p:sp>
      <p:sp>
        <p:nvSpPr>
          <p:cNvPr id="228403" name="Text Box 51"/>
          <p:cNvSpPr txBox="1">
            <a:spLocks noChangeArrowheads="1"/>
          </p:cNvSpPr>
          <p:nvPr/>
        </p:nvSpPr>
        <p:spPr bwMode="auto">
          <a:xfrm>
            <a:off x="6877050" y="522922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7</a:t>
            </a:r>
            <a:endParaRPr lang="en-US" altLang="zh-CN"/>
          </a:p>
        </p:txBody>
      </p:sp>
      <p:sp>
        <p:nvSpPr>
          <p:cNvPr id="228404" name="Text Box 52"/>
          <p:cNvSpPr txBox="1">
            <a:spLocks noChangeArrowheads="1"/>
          </p:cNvSpPr>
          <p:nvPr/>
        </p:nvSpPr>
        <p:spPr bwMode="auto">
          <a:xfrm>
            <a:off x="4067175" y="58054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8</a:t>
            </a:r>
            <a:endParaRPr lang="en-US" altLang="zh-CN"/>
          </a:p>
        </p:txBody>
      </p:sp>
      <p:sp>
        <p:nvSpPr>
          <p:cNvPr id="228405" name="Text Box 53"/>
          <p:cNvSpPr txBox="1">
            <a:spLocks noChangeArrowheads="1"/>
          </p:cNvSpPr>
          <p:nvPr/>
        </p:nvSpPr>
        <p:spPr bwMode="auto">
          <a:xfrm>
            <a:off x="7594600" y="60213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9</a:t>
            </a:r>
            <a:endParaRPr lang="en-US" altLang="zh-CN"/>
          </a:p>
        </p:txBody>
      </p:sp>
      <p:sp>
        <p:nvSpPr>
          <p:cNvPr id="228406" name="Text Box 54"/>
          <p:cNvSpPr txBox="1">
            <a:spLocks noChangeArrowheads="1"/>
          </p:cNvSpPr>
          <p:nvPr/>
        </p:nvSpPr>
        <p:spPr bwMode="auto">
          <a:xfrm>
            <a:off x="6032500" y="314007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S</a:t>
            </a:r>
            <a:r>
              <a:rPr lang="en-US" altLang="zh-CN" baseline="-25000"/>
              <a:t>10</a:t>
            </a:r>
            <a:endParaRPr lang="en-US" altLang="zh-CN"/>
          </a:p>
        </p:txBody>
      </p:sp>
      <p:sp>
        <p:nvSpPr>
          <p:cNvPr id="228407" name="Text Box 55"/>
          <p:cNvSpPr txBox="1">
            <a:spLocks noChangeArrowheads="1"/>
          </p:cNvSpPr>
          <p:nvPr/>
        </p:nvSpPr>
        <p:spPr bwMode="auto">
          <a:xfrm>
            <a:off x="4930775" y="13398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1</a:t>
            </a:r>
            <a:endParaRPr lang="en-US" altLang="zh-CN"/>
          </a:p>
        </p:txBody>
      </p:sp>
      <p:sp>
        <p:nvSpPr>
          <p:cNvPr id="228408" name="Text Box 56"/>
          <p:cNvSpPr txBox="1">
            <a:spLocks noChangeArrowheads="1"/>
          </p:cNvSpPr>
          <p:nvPr/>
        </p:nvSpPr>
        <p:spPr bwMode="auto">
          <a:xfrm>
            <a:off x="6731000" y="12684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2</a:t>
            </a:r>
            <a:endParaRPr lang="en-US" altLang="zh-CN"/>
          </a:p>
        </p:txBody>
      </p:sp>
      <p:sp>
        <p:nvSpPr>
          <p:cNvPr id="228409" name="Text Box 57"/>
          <p:cNvSpPr txBox="1">
            <a:spLocks noChangeArrowheads="1"/>
          </p:cNvSpPr>
          <p:nvPr/>
        </p:nvSpPr>
        <p:spPr bwMode="auto">
          <a:xfrm>
            <a:off x="4932363" y="4292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3</a:t>
            </a:r>
            <a:endParaRPr lang="en-US" altLang="zh-CN"/>
          </a:p>
        </p:txBody>
      </p:sp>
      <p:sp>
        <p:nvSpPr>
          <p:cNvPr id="228410" name="Text Box 58"/>
          <p:cNvSpPr txBox="1">
            <a:spLocks noChangeArrowheads="1"/>
          </p:cNvSpPr>
          <p:nvPr/>
        </p:nvSpPr>
        <p:spPr bwMode="auto">
          <a:xfrm>
            <a:off x="6877050" y="43656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4</a:t>
            </a:r>
            <a:endParaRPr lang="en-US" altLang="zh-CN"/>
          </a:p>
        </p:txBody>
      </p:sp>
      <p:sp>
        <p:nvSpPr>
          <p:cNvPr id="228411" name="Text Box 59"/>
          <p:cNvSpPr txBox="1">
            <a:spLocks noChangeArrowheads="1"/>
          </p:cNvSpPr>
          <p:nvPr/>
        </p:nvSpPr>
        <p:spPr bwMode="auto">
          <a:xfrm>
            <a:off x="6370638" y="53721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5</a:t>
            </a:r>
            <a:endParaRPr lang="en-US" altLang="zh-CN"/>
          </a:p>
        </p:txBody>
      </p:sp>
      <p:sp>
        <p:nvSpPr>
          <p:cNvPr id="228412" name="Text Box 60"/>
          <p:cNvSpPr txBox="1">
            <a:spLocks noChangeArrowheads="1"/>
          </p:cNvSpPr>
          <p:nvPr/>
        </p:nvSpPr>
        <p:spPr bwMode="auto">
          <a:xfrm>
            <a:off x="6154738" y="15557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6</a:t>
            </a:r>
            <a:endParaRPr lang="en-US" altLang="zh-CN"/>
          </a:p>
        </p:txBody>
      </p:sp>
      <p:sp>
        <p:nvSpPr>
          <p:cNvPr id="228413" name="Text Box 61"/>
          <p:cNvSpPr txBox="1">
            <a:spLocks noChangeArrowheads="1"/>
          </p:cNvSpPr>
          <p:nvPr/>
        </p:nvSpPr>
        <p:spPr bwMode="auto">
          <a:xfrm>
            <a:off x="4067175" y="35004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7</a:t>
            </a:r>
            <a:endParaRPr lang="en-US" altLang="zh-CN"/>
          </a:p>
        </p:txBody>
      </p:sp>
      <p:sp>
        <p:nvSpPr>
          <p:cNvPr id="228414" name="Text Box 62"/>
          <p:cNvSpPr txBox="1">
            <a:spLocks noChangeArrowheads="1"/>
          </p:cNvSpPr>
          <p:nvPr/>
        </p:nvSpPr>
        <p:spPr bwMode="auto">
          <a:xfrm>
            <a:off x="7810500" y="31400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zh-CN"/>
              <a:t>t</a:t>
            </a:r>
            <a:r>
              <a:rPr lang="en-US" altLang="zh-CN" baseline="-25000"/>
              <a:t>8</a:t>
            </a:r>
            <a:endParaRPr lang="en-US" altLang="zh-CN"/>
          </a:p>
        </p:txBody>
      </p:sp>
      <p:sp>
        <p:nvSpPr>
          <p:cNvPr id="228415" name="Text Box 63"/>
          <p:cNvSpPr txBox="1">
            <a:spLocks noChangeArrowheads="1"/>
          </p:cNvSpPr>
          <p:nvPr/>
        </p:nvSpPr>
        <p:spPr bwMode="auto">
          <a:xfrm>
            <a:off x="4324350" y="-20638"/>
            <a:ext cx="109855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甲备用</a:t>
            </a:r>
            <a:endParaRPr lang="en-US" altLang="zh-CN"/>
          </a:p>
        </p:txBody>
      </p:sp>
      <p:sp>
        <p:nvSpPr>
          <p:cNvPr id="228416" name="Text Box 64"/>
          <p:cNvSpPr txBox="1">
            <a:spLocks noChangeArrowheads="1"/>
          </p:cNvSpPr>
          <p:nvPr/>
        </p:nvSpPr>
        <p:spPr bwMode="auto">
          <a:xfrm>
            <a:off x="5794375" y="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0" lang="zh-CN" altLang="en-US"/>
              <a:t>工人待工</a:t>
            </a:r>
            <a:endParaRPr lang="zh-CN" altLang="en-US"/>
          </a:p>
        </p:txBody>
      </p:sp>
      <p:sp>
        <p:nvSpPr>
          <p:cNvPr id="228417" name="Text Box 65"/>
          <p:cNvSpPr txBox="1">
            <a:spLocks noChangeArrowheads="1"/>
          </p:cNvSpPr>
          <p:nvPr/>
        </p:nvSpPr>
        <p:spPr bwMode="auto">
          <a:xfrm>
            <a:off x="7597775" y="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乙备用</a:t>
            </a:r>
            <a:endParaRPr lang="en-US" altLang="zh-CN"/>
          </a:p>
        </p:txBody>
      </p:sp>
      <p:sp>
        <p:nvSpPr>
          <p:cNvPr id="228418" name="Text Box 66"/>
          <p:cNvSpPr txBox="1">
            <a:spLocks noChangeArrowheads="1"/>
          </p:cNvSpPr>
          <p:nvPr/>
        </p:nvSpPr>
        <p:spPr bwMode="auto">
          <a:xfrm>
            <a:off x="4859338" y="2997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操作</a:t>
            </a:r>
            <a:endParaRPr lang="en-US" altLang="zh-CN"/>
          </a:p>
        </p:txBody>
      </p:sp>
      <p:sp>
        <p:nvSpPr>
          <p:cNvPr id="228419" name="Text Box 67"/>
          <p:cNvSpPr txBox="1">
            <a:spLocks noChangeArrowheads="1"/>
          </p:cNvSpPr>
          <p:nvPr/>
        </p:nvSpPr>
        <p:spPr bwMode="auto">
          <a:xfrm>
            <a:off x="6877050" y="2997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操作</a:t>
            </a:r>
            <a:endParaRPr lang="en-US" altLang="zh-CN"/>
          </a:p>
        </p:txBody>
      </p:sp>
      <p:sp>
        <p:nvSpPr>
          <p:cNvPr id="228420" name="Text Box 68"/>
          <p:cNvSpPr txBox="1">
            <a:spLocks noChangeArrowheads="1"/>
          </p:cNvSpPr>
          <p:nvPr/>
        </p:nvSpPr>
        <p:spPr bwMode="auto">
          <a:xfrm>
            <a:off x="6011863" y="40052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kumimoji="0" lang="zh-CN" altLang="en-US"/>
              <a:t>工人休息</a:t>
            </a:r>
            <a:endParaRPr lang="en-US" altLang="zh-CN"/>
          </a:p>
        </p:txBody>
      </p:sp>
      <p:sp>
        <p:nvSpPr>
          <p:cNvPr id="228421" name="Text Box 69"/>
          <p:cNvSpPr txBox="1">
            <a:spLocks noChangeArrowheads="1"/>
          </p:cNvSpPr>
          <p:nvPr/>
        </p:nvSpPr>
        <p:spPr bwMode="auto">
          <a:xfrm>
            <a:off x="4787900" y="47974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甲等</a:t>
            </a:r>
          </a:p>
        </p:txBody>
      </p:sp>
      <p:sp>
        <p:nvSpPr>
          <p:cNvPr id="228422" name="Text Box 70"/>
          <p:cNvSpPr txBox="1">
            <a:spLocks noChangeArrowheads="1"/>
          </p:cNvSpPr>
          <p:nvPr/>
        </p:nvSpPr>
        <p:spPr bwMode="auto">
          <a:xfrm>
            <a:off x="6732588" y="47974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乙等</a:t>
            </a:r>
          </a:p>
        </p:txBody>
      </p:sp>
      <p:sp>
        <p:nvSpPr>
          <p:cNvPr id="228423" name="Text Box 71"/>
          <p:cNvSpPr txBox="1">
            <a:spLocks noChangeArrowheads="1"/>
          </p:cNvSpPr>
          <p:nvPr/>
        </p:nvSpPr>
        <p:spPr bwMode="auto">
          <a:xfrm>
            <a:off x="7969250" y="5229225"/>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乙 休息</a:t>
            </a:r>
            <a:endParaRPr lang="en-US" altLang="zh-CN"/>
          </a:p>
        </p:txBody>
      </p:sp>
      <p:sp>
        <p:nvSpPr>
          <p:cNvPr id="228424" name="Text Box 72"/>
          <p:cNvSpPr txBox="1">
            <a:spLocks noChangeArrowheads="1"/>
          </p:cNvSpPr>
          <p:nvPr/>
        </p:nvSpPr>
        <p:spPr bwMode="auto">
          <a:xfrm>
            <a:off x="4102100" y="53213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zh-CN" altLang="en-US"/>
              <a:t>甲休 息</a:t>
            </a:r>
            <a:endParaRPr lang="en-US" altLang="zh-CN"/>
          </a:p>
        </p:txBody>
      </p:sp>
      <p:sp>
        <p:nvSpPr>
          <p:cNvPr id="228425" name="Rectangle 73"/>
          <p:cNvSpPr>
            <a:spLocks noChangeArrowheads="1"/>
          </p:cNvSpPr>
          <p:nvPr/>
        </p:nvSpPr>
        <p:spPr bwMode="auto">
          <a:xfrm>
            <a:off x="5364163" y="4365625"/>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426" name="Rectangle 74"/>
          <p:cNvSpPr>
            <a:spLocks noChangeArrowheads="1"/>
          </p:cNvSpPr>
          <p:nvPr/>
        </p:nvSpPr>
        <p:spPr bwMode="auto">
          <a:xfrm>
            <a:off x="7380288" y="4292600"/>
            <a:ext cx="576262" cy="36036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repeatCount="3000" fill="hold" grpId="0" nodeType="clickEffect">
                                  <p:stCondLst>
                                    <p:cond delay="0"/>
                                  </p:stCondLst>
                                  <p:childTnLst>
                                    <p:animClr clrSpc="rgb" dir="cw">
                                      <p:cBhvr override="childStyle">
                                        <p:cTn id="6" dur="250" autoRev="1" fill="hold"/>
                                        <p:tgtEl>
                                          <p:spTgt spid="228357"/>
                                        </p:tgtEl>
                                        <p:attrNameLst>
                                          <p:attrName>style.color</p:attrName>
                                        </p:attrNameLst>
                                      </p:cBhvr>
                                      <p:to>
                                        <a:schemeClr val="bg1"/>
                                      </p:to>
                                    </p:animClr>
                                    <p:animClr clrSpc="rgb" dir="cw">
                                      <p:cBhvr>
                                        <p:cTn id="7" dur="250" autoRev="1" fill="hold"/>
                                        <p:tgtEl>
                                          <p:spTgt spid="228357"/>
                                        </p:tgtEl>
                                        <p:attrNameLst>
                                          <p:attrName>fillcolor</p:attrName>
                                        </p:attrNameLst>
                                      </p:cBhvr>
                                      <p:to>
                                        <a:schemeClr val="bg1"/>
                                      </p:to>
                                    </p:animClr>
                                    <p:set>
                                      <p:cBhvr>
                                        <p:cTn id="8" dur="250" autoRev="1" fill="hold"/>
                                        <p:tgtEl>
                                          <p:spTgt spid="228357"/>
                                        </p:tgtEl>
                                        <p:attrNameLst>
                                          <p:attrName>fill.type</p:attrName>
                                        </p:attrNameLst>
                                      </p:cBhvr>
                                      <p:to>
                                        <p:strVal val="solid"/>
                                      </p:to>
                                    </p:set>
                                    <p:set>
                                      <p:cBhvr>
                                        <p:cTn id="9" dur="250" autoRev="1" fill="hold"/>
                                        <p:tgtEl>
                                          <p:spTgt spid="228357"/>
                                        </p:tgtEl>
                                        <p:attrNameLst>
                                          <p:attrName>fill.on</p:attrName>
                                        </p:attrNameLst>
                                      </p:cBhvr>
                                      <p:to>
                                        <p:strVal val="true"/>
                                      </p:to>
                                    </p:set>
                                  </p:childTnLst>
                                </p:cTn>
                              </p:par>
                            </p:childTnLst>
                          </p:cTn>
                        </p:par>
                        <p:par>
                          <p:cTn id="10" fill="hold" nodeType="afterGroup">
                            <p:stCondLst>
                              <p:cond delay="1500"/>
                            </p:stCondLst>
                            <p:childTnLst>
                              <p:par>
                                <p:cTn id="11" presetID="0" presetClass="path" presetSubtype="0" accel="50000" decel="50000" fill="hold" grpId="0" nodeType="afterEffect">
                                  <p:stCondLst>
                                    <p:cond delay="0"/>
                                  </p:stCondLst>
                                  <p:childTnLst>
                                    <p:animMotion origin="layout" path="M 0.00399 0.00532 L 0.08663 0.11538 " pathEditMode="relative" rAng="0" ptsTypes="AA">
                                      <p:cBhvr>
                                        <p:cTn id="12" dur="2000" fill="hold"/>
                                        <p:tgtEl>
                                          <p:spTgt spid="228394"/>
                                        </p:tgtEl>
                                        <p:attrNameLst>
                                          <p:attrName>ppt_x</p:attrName>
                                          <p:attrName>ppt_y</p:attrName>
                                        </p:attrNameLst>
                                      </p:cBhvr>
                                      <p:rCtr x="4132" y="5503"/>
                                    </p:animMotion>
                                  </p:childTnLst>
                                </p:cTn>
                              </p:par>
                              <p:par>
                                <p:cTn id="13" presetID="0" presetClass="path" presetSubtype="0" accel="50000" decel="50000" fill="hold" grpId="0" nodeType="withEffect">
                                  <p:stCondLst>
                                    <p:cond delay="0"/>
                                  </p:stCondLst>
                                  <p:childTnLst>
                                    <p:animMotion origin="layout" path="M -5.55556E-7 -2.08092E-6 L -0.10243 0.13642 " pathEditMode="relative" ptsTypes="AA">
                                      <p:cBhvr>
                                        <p:cTn id="14" dur="2000" fill="hold"/>
                                        <p:tgtEl>
                                          <p:spTgt spid="228395"/>
                                        </p:tgtEl>
                                        <p:attrNameLst>
                                          <p:attrName>ppt_x</p:attrName>
                                          <p:attrName>ppt_y</p:attrName>
                                        </p:attrNameLst>
                                      </p:cBhvr>
                                    </p:animMotion>
                                  </p:childTnLst>
                                  <p:subTnLst>
                                    <p:set>
                                      <p:cBhvr override="childStyle">
                                        <p:cTn dur="1" fill="hold" display="0" masterRel="sameClick" afterEffect="1">
                                          <p:stCondLst>
                                            <p:cond evt="end" delay="0">
                                              <p:tn val="13"/>
                                            </p:cond>
                                          </p:stCondLst>
                                        </p:cTn>
                                        <p:tgtEl>
                                          <p:spTgt spid="228395"/>
                                        </p:tgtEl>
                                        <p:attrNameLst>
                                          <p:attrName>style.visibility</p:attrName>
                                        </p:attrNameLst>
                                      </p:cBhvr>
                                      <p:to>
                                        <p:strVal val="hidden"/>
                                      </p:to>
                                    </p:set>
                                  </p:subTnLst>
                                </p:cTn>
                              </p:par>
                            </p:childTnLst>
                          </p:cTn>
                        </p:par>
                        <p:par>
                          <p:cTn id="15" fill="hold" nodeType="afterGroup">
                            <p:stCondLst>
                              <p:cond delay="3500"/>
                            </p:stCondLst>
                            <p:childTnLst>
                              <p:par>
                                <p:cTn id="16" presetID="0" presetClass="path" presetSubtype="0" accel="50000" decel="50000" fill="hold" grpId="1" nodeType="afterEffect">
                                  <p:stCondLst>
                                    <p:cond delay="0"/>
                                  </p:stCondLst>
                                  <p:childTnLst>
                                    <p:animMotion origin="layout" path="M 0.08664 0.11537 L 0.08664 0.29364 " pathEditMode="relative" rAng="0" ptsTypes="AA">
                                      <p:cBhvr>
                                        <p:cTn id="17" dur="2000" fill="hold"/>
                                        <p:tgtEl>
                                          <p:spTgt spid="228394"/>
                                        </p:tgtEl>
                                        <p:attrNameLst>
                                          <p:attrName>ppt_x</p:attrName>
                                          <p:attrName>ppt_y</p:attrName>
                                        </p:attrNameLst>
                                      </p:cBhvr>
                                      <p:rCtr x="0" y="8902"/>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mph" presetSubtype="0" repeatCount="3000" fill="hold" grpId="0" nodeType="clickEffect">
                                  <p:stCondLst>
                                    <p:cond delay="0"/>
                                  </p:stCondLst>
                                  <p:childTnLst>
                                    <p:animClr clrSpc="rgb" dir="cw">
                                      <p:cBhvr override="childStyle">
                                        <p:cTn id="21" dur="250" autoRev="1" fill="hold"/>
                                        <p:tgtEl>
                                          <p:spTgt spid="228425"/>
                                        </p:tgtEl>
                                        <p:attrNameLst>
                                          <p:attrName>style.color</p:attrName>
                                        </p:attrNameLst>
                                      </p:cBhvr>
                                      <p:to>
                                        <a:schemeClr val="bg1"/>
                                      </p:to>
                                    </p:animClr>
                                    <p:animClr clrSpc="rgb" dir="cw">
                                      <p:cBhvr>
                                        <p:cTn id="22" dur="250" autoRev="1" fill="hold"/>
                                        <p:tgtEl>
                                          <p:spTgt spid="228425"/>
                                        </p:tgtEl>
                                        <p:attrNameLst>
                                          <p:attrName>fillcolor</p:attrName>
                                        </p:attrNameLst>
                                      </p:cBhvr>
                                      <p:to>
                                        <a:schemeClr val="bg1"/>
                                      </p:to>
                                    </p:animClr>
                                    <p:set>
                                      <p:cBhvr>
                                        <p:cTn id="23" dur="250" autoRev="1" fill="hold"/>
                                        <p:tgtEl>
                                          <p:spTgt spid="228425"/>
                                        </p:tgtEl>
                                        <p:attrNameLst>
                                          <p:attrName>fill.type</p:attrName>
                                        </p:attrNameLst>
                                      </p:cBhvr>
                                      <p:to>
                                        <p:strVal val="solid"/>
                                      </p:to>
                                    </p:set>
                                    <p:set>
                                      <p:cBhvr>
                                        <p:cTn id="24" dur="250" autoRev="1" fill="hold"/>
                                        <p:tgtEl>
                                          <p:spTgt spid="228425"/>
                                        </p:tgtEl>
                                        <p:attrNameLst>
                                          <p:attrName>fill.on</p:attrName>
                                        </p:attrNameLst>
                                      </p:cBhvr>
                                      <p:to>
                                        <p:strVal val="true"/>
                                      </p:to>
                                    </p:set>
                                  </p:childTnLst>
                                </p:cTn>
                              </p:par>
                            </p:childTnLst>
                          </p:cTn>
                        </p:par>
                        <p:par>
                          <p:cTn id="25" fill="hold" nodeType="afterGroup">
                            <p:stCondLst>
                              <p:cond delay="1500"/>
                            </p:stCondLst>
                            <p:childTnLst>
                              <p:par>
                                <p:cTn id="26" presetID="0" presetClass="path" presetSubtype="0" accel="50000" decel="50000" fill="hold" grpId="2" nodeType="afterEffect">
                                  <p:stCondLst>
                                    <p:cond delay="0"/>
                                  </p:stCondLst>
                                  <p:childTnLst>
                                    <p:animMotion origin="layout" path="M 0.08663 0.29364 L 0.08663 0.56647 " pathEditMode="relative" ptsTypes="AA">
                                      <p:cBhvr>
                                        <p:cTn id="27" dur="2000" fill="hold"/>
                                        <p:tgtEl>
                                          <p:spTgt spid="228394"/>
                                        </p:tgtEl>
                                        <p:attrNameLst>
                                          <p:attrName>ppt_x</p:attrName>
                                          <p:attrName>ppt_y</p:attrName>
                                        </p:attrNameLst>
                                      </p:cBhvr>
                                    </p:animMotion>
                                  </p:childTnLst>
                                </p:cTn>
                              </p:par>
                            </p:childTnLst>
                          </p:cTn>
                        </p:par>
                        <p:par>
                          <p:cTn id="28" fill="hold" nodeType="afterGroup">
                            <p:stCondLst>
                              <p:cond delay="3500"/>
                            </p:stCondLst>
                            <p:childTnLst>
                              <p:par>
                                <p:cTn id="29" presetID="0" presetClass="path" presetSubtype="0" accel="50000" decel="50000" fill="hold" grpId="0" nodeType="afterEffect">
                                  <p:stCondLst>
                                    <p:cond delay="0"/>
                                  </p:stCondLst>
                                  <p:childTnLst>
                                    <p:animMotion origin="layout" path="M -1.66667E-6 -3.23699E-6 L 0.00399 0.1311 " pathEditMode="relative" rAng="0" ptsTypes="AA">
                                      <p:cBhvr>
                                        <p:cTn id="30" dur="2000" fill="hold"/>
                                        <p:tgtEl>
                                          <p:spTgt spid="228359"/>
                                        </p:tgtEl>
                                        <p:attrNameLst>
                                          <p:attrName>ppt_x</p:attrName>
                                          <p:attrName>ppt_y</p:attrName>
                                        </p:attrNameLst>
                                      </p:cBhvr>
                                      <p:rCtr x="191" y="6543"/>
                                    </p:animMotion>
                                  </p:childTnLst>
                                </p:cTn>
                              </p:par>
                              <p:par>
                                <p:cTn id="31" presetID="0" presetClass="path" presetSubtype="0" accel="50000" decel="50000" fill="hold" grpId="3" nodeType="withEffect">
                                  <p:stCondLst>
                                    <p:cond delay="0"/>
                                  </p:stCondLst>
                                  <p:childTnLst>
                                    <p:animMotion origin="layout" path="M 0.08663 0.56648 L 0.20086 0.44578 " pathEditMode="relative" rAng="0" ptsTypes="AA">
                                      <p:cBhvr>
                                        <p:cTn id="32" dur="2000" fill="hold"/>
                                        <p:tgtEl>
                                          <p:spTgt spid="228394"/>
                                        </p:tgtEl>
                                        <p:attrNameLst>
                                          <p:attrName>ppt_x</p:attrName>
                                          <p:attrName>ppt_y</p:attrName>
                                        </p:attrNameLst>
                                      </p:cBhvr>
                                      <p:rCtr x="5712" y="-6035"/>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27" presetClass="emph" presetSubtype="0" repeatCount="3000" fill="hold" grpId="0" nodeType="clickEffect">
                                  <p:stCondLst>
                                    <p:cond delay="0"/>
                                  </p:stCondLst>
                                  <p:childTnLst>
                                    <p:animClr clrSpc="rgb" dir="cw">
                                      <p:cBhvr override="childStyle">
                                        <p:cTn id="36" dur="250" autoRev="1" fill="hold"/>
                                        <p:tgtEl>
                                          <p:spTgt spid="228355"/>
                                        </p:tgtEl>
                                        <p:attrNameLst>
                                          <p:attrName>style.color</p:attrName>
                                        </p:attrNameLst>
                                      </p:cBhvr>
                                      <p:to>
                                        <a:schemeClr val="bg1"/>
                                      </p:to>
                                    </p:animClr>
                                    <p:animClr clrSpc="rgb" dir="cw">
                                      <p:cBhvr>
                                        <p:cTn id="37" dur="250" autoRev="1" fill="hold"/>
                                        <p:tgtEl>
                                          <p:spTgt spid="228355"/>
                                        </p:tgtEl>
                                        <p:attrNameLst>
                                          <p:attrName>fillcolor</p:attrName>
                                        </p:attrNameLst>
                                      </p:cBhvr>
                                      <p:to>
                                        <a:schemeClr val="bg1"/>
                                      </p:to>
                                    </p:animClr>
                                    <p:set>
                                      <p:cBhvr>
                                        <p:cTn id="38" dur="250" autoRev="1" fill="hold"/>
                                        <p:tgtEl>
                                          <p:spTgt spid="228355"/>
                                        </p:tgtEl>
                                        <p:attrNameLst>
                                          <p:attrName>fill.type</p:attrName>
                                        </p:attrNameLst>
                                      </p:cBhvr>
                                      <p:to>
                                        <p:strVal val="solid"/>
                                      </p:to>
                                    </p:set>
                                    <p:set>
                                      <p:cBhvr>
                                        <p:cTn id="39" dur="250" autoRev="1" fill="hold"/>
                                        <p:tgtEl>
                                          <p:spTgt spid="228355"/>
                                        </p:tgtEl>
                                        <p:attrNameLst>
                                          <p:attrName>fill.on</p:attrName>
                                        </p:attrNameLst>
                                      </p:cBhvr>
                                      <p:to>
                                        <p:strVal val="true"/>
                                      </p:to>
                                    </p:set>
                                  </p:childTnLst>
                                </p:cTn>
                              </p:par>
                            </p:childTnLst>
                          </p:cTn>
                        </p:par>
                        <p:par>
                          <p:cTn id="40" fill="hold" nodeType="afterGroup">
                            <p:stCondLst>
                              <p:cond delay="1500"/>
                            </p:stCondLst>
                            <p:childTnLst>
                              <p:par>
                                <p:cTn id="41" presetID="0" presetClass="path" presetSubtype="0" accel="50000" decel="50000" fill="hold" grpId="4" nodeType="afterEffect">
                                  <p:stCondLst>
                                    <p:cond delay="0"/>
                                  </p:stCondLst>
                                  <p:childTnLst>
                                    <p:animMotion origin="layout" path="M 0.20086 0.44578 L 0.19288 -0.00532 " pathEditMode="relative" rAng="0" ptsTypes="AA">
                                      <p:cBhvr>
                                        <p:cTn id="42" dur="2000" fill="hold"/>
                                        <p:tgtEl>
                                          <p:spTgt spid="228394"/>
                                        </p:tgtEl>
                                        <p:attrNameLst>
                                          <p:attrName>ppt_x</p:attrName>
                                          <p:attrName>ppt_y</p:attrName>
                                        </p:attrNameLst>
                                      </p:cBhvr>
                                      <p:rCtr x="-399" y="-22566"/>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mph" presetSubtype="0" repeatCount="3000" fill="hold" grpId="0" nodeType="clickEffect">
                                  <p:stCondLst>
                                    <p:cond delay="0"/>
                                  </p:stCondLst>
                                  <p:childTnLst>
                                    <p:animClr clrSpc="rgb" dir="cw">
                                      <p:cBhvr override="childStyle">
                                        <p:cTn id="46" dur="250" autoRev="1" fill="hold"/>
                                        <p:tgtEl>
                                          <p:spTgt spid="228356"/>
                                        </p:tgtEl>
                                        <p:attrNameLst>
                                          <p:attrName>style.color</p:attrName>
                                        </p:attrNameLst>
                                      </p:cBhvr>
                                      <p:to>
                                        <a:schemeClr val="bg1"/>
                                      </p:to>
                                    </p:animClr>
                                    <p:animClr clrSpc="rgb" dir="cw">
                                      <p:cBhvr>
                                        <p:cTn id="47" dur="250" autoRev="1" fill="hold"/>
                                        <p:tgtEl>
                                          <p:spTgt spid="228356"/>
                                        </p:tgtEl>
                                        <p:attrNameLst>
                                          <p:attrName>fillcolor</p:attrName>
                                        </p:attrNameLst>
                                      </p:cBhvr>
                                      <p:to>
                                        <a:schemeClr val="bg1"/>
                                      </p:to>
                                    </p:animClr>
                                    <p:set>
                                      <p:cBhvr>
                                        <p:cTn id="48" dur="250" autoRev="1" fill="hold"/>
                                        <p:tgtEl>
                                          <p:spTgt spid="228356"/>
                                        </p:tgtEl>
                                        <p:attrNameLst>
                                          <p:attrName>fill.type</p:attrName>
                                        </p:attrNameLst>
                                      </p:cBhvr>
                                      <p:to>
                                        <p:strVal val="solid"/>
                                      </p:to>
                                    </p:set>
                                    <p:set>
                                      <p:cBhvr>
                                        <p:cTn id="49" dur="250" autoRev="1" fill="hold"/>
                                        <p:tgtEl>
                                          <p:spTgt spid="228356"/>
                                        </p:tgtEl>
                                        <p:attrNameLst>
                                          <p:attrName>fill.on</p:attrName>
                                        </p:attrNameLst>
                                      </p:cBhvr>
                                      <p:to>
                                        <p:strVal val="true"/>
                                      </p:to>
                                    </p:set>
                                  </p:childTnLst>
                                </p:cTn>
                              </p:par>
                            </p:childTnLst>
                          </p:cTn>
                        </p:par>
                        <p:par>
                          <p:cTn id="50" fill="hold" nodeType="afterGroup">
                            <p:stCondLst>
                              <p:cond delay="1500"/>
                            </p:stCondLst>
                            <p:childTnLst>
                              <p:par>
                                <p:cTn id="51" presetID="0" presetClass="path" presetSubtype="0" accel="50000" decel="50000" fill="hold" grpId="5" nodeType="afterEffect">
                                  <p:stCondLst>
                                    <p:cond delay="0"/>
                                  </p:stCondLst>
                                  <p:childTnLst>
                                    <p:animMotion origin="layout" path="M 0.19288 -0.00532 L 0.28732 0.11006 " pathEditMode="relative" rAng="0" ptsTypes="AA">
                                      <p:cBhvr>
                                        <p:cTn id="52" dur="2000" fill="hold"/>
                                        <p:tgtEl>
                                          <p:spTgt spid="228394"/>
                                        </p:tgtEl>
                                        <p:attrNameLst>
                                          <p:attrName>ppt_x</p:attrName>
                                          <p:attrName>ppt_y</p:attrName>
                                        </p:attrNameLst>
                                      </p:cBhvr>
                                      <p:rCtr x="4722" y="5757"/>
                                    </p:animMotion>
                                  </p:childTnLst>
                                </p:cTn>
                              </p:par>
                              <p:par>
                                <p:cTn id="53" presetID="0" presetClass="path" presetSubtype="0" accel="50000" decel="50000" fill="hold" grpId="0" nodeType="withEffect">
                                  <p:stCondLst>
                                    <p:cond delay="0"/>
                                  </p:stCondLst>
                                  <p:childTnLst>
                                    <p:animMotion origin="layout" path="M 0.00399 0.00532 L -0.08663 0.11537 " pathEditMode="relative" rAng="0" ptsTypes="AA">
                                      <p:cBhvr>
                                        <p:cTn id="54" dur="2000" fill="hold"/>
                                        <p:tgtEl>
                                          <p:spTgt spid="228396"/>
                                        </p:tgtEl>
                                        <p:attrNameLst>
                                          <p:attrName>ppt_x</p:attrName>
                                          <p:attrName>ppt_y</p:attrName>
                                        </p:attrNameLst>
                                      </p:cBhvr>
                                      <p:rCtr x="-4531" y="5503"/>
                                    </p:animMotion>
                                  </p:childTnLst>
                                  <p:subTnLst>
                                    <p:set>
                                      <p:cBhvr override="childStyle">
                                        <p:cTn dur="1" fill="hold" display="0" masterRel="sameClick" afterEffect="1">
                                          <p:stCondLst>
                                            <p:cond evt="end" delay="0">
                                              <p:tn val="53"/>
                                            </p:cond>
                                          </p:stCondLst>
                                        </p:cTn>
                                        <p:tgtEl>
                                          <p:spTgt spid="228396"/>
                                        </p:tgtEl>
                                        <p:attrNameLst>
                                          <p:attrName>style.visibility</p:attrName>
                                        </p:attrNameLst>
                                      </p:cBhvr>
                                      <p:to>
                                        <p:strVal val="hidden"/>
                                      </p:to>
                                    </p:set>
                                  </p:subTnLst>
                                </p:cTn>
                              </p:par>
                            </p:childTnLst>
                          </p:cTn>
                        </p:par>
                        <p:par>
                          <p:cTn id="55" fill="hold" nodeType="afterGroup">
                            <p:stCondLst>
                              <p:cond delay="3500"/>
                            </p:stCondLst>
                            <p:childTnLst>
                              <p:par>
                                <p:cTn id="56" presetID="0" presetClass="path" presetSubtype="0" accel="50000" decel="50000" fill="hold" grpId="6" nodeType="afterEffect">
                                  <p:stCondLst>
                                    <p:cond delay="0"/>
                                  </p:stCondLst>
                                  <p:childTnLst>
                                    <p:animMotion origin="layout" path="M 0.28733 0.11005 L 0.29531 0.30936 " pathEditMode="relative" rAng="0" ptsTypes="AA">
                                      <p:cBhvr>
                                        <p:cTn id="57" dur="2000" fill="hold"/>
                                        <p:tgtEl>
                                          <p:spTgt spid="228394"/>
                                        </p:tgtEl>
                                        <p:attrNameLst>
                                          <p:attrName>ppt_x</p:attrName>
                                          <p:attrName>ppt_y</p:attrName>
                                        </p:attrNameLst>
                                      </p:cBhvr>
                                      <p:rCtr x="399" y="9965"/>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27" presetClass="emph" presetSubtype="0" repeatCount="3000" fill="hold" grpId="0" nodeType="clickEffect">
                                  <p:stCondLst>
                                    <p:cond delay="0"/>
                                  </p:stCondLst>
                                  <p:childTnLst>
                                    <p:animClr clrSpc="rgb" dir="cw">
                                      <p:cBhvr override="childStyle">
                                        <p:cTn id="61" dur="250" autoRev="1" fill="hold"/>
                                        <p:tgtEl>
                                          <p:spTgt spid="228426"/>
                                        </p:tgtEl>
                                        <p:attrNameLst>
                                          <p:attrName>style.color</p:attrName>
                                        </p:attrNameLst>
                                      </p:cBhvr>
                                      <p:to>
                                        <a:schemeClr val="bg1"/>
                                      </p:to>
                                    </p:animClr>
                                    <p:animClr clrSpc="rgb" dir="cw">
                                      <p:cBhvr>
                                        <p:cTn id="62" dur="250" autoRev="1" fill="hold"/>
                                        <p:tgtEl>
                                          <p:spTgt spid="228426"/>
                                        </p:tgtEl>
                                        <p:attrNameLst>
                                          <p:attrName>fillcolor</p:attrName>
                                        </p:attrNameLst>
                                      </p:cBhvr>
                                      <p:to>
                                        <a:schemeClr val="bg1"/>
                                      </p:to>
                                    </p:animClr>
                                    <p:set>
                                      <p:cBhvr>
                                        <p:cTn id="63" dur="250" autoRev="1" fill="hold"/>
                                        <p:tgtEl>
                                          <p:spTgt spid="228426"/>
                                        </p:tgtEl>
                                        <p:attrNameLst>
                                          <p:attrName>fill.type</p:attrName>
                                        </p:attrNameLst>
                                      </p:cBhvr>
                                      <p:to>
                                        <p:strVal val="solid"/>
                                      </p:to>
                                    </p:set>
                                    <p:set>
                                      <p:cBhvr>
                                        <p:cTn id="64" dur="250" autoRev="1" fill="hold"/>
                                        <p:tgtEl>
                                          <p:spTgt spid="228426"/>
                                        </p:tgtEl>
                                        <p:attrNameLst>
                                          <p:attrName>fill.on</p:attrName>
                                        </p:attrNameLst>
                                      </p:cBhvr>
                                      <p:to>
                                        <p:strVal val="true"/>
                                      </p:to>
                                    </p:set>
                                  </p:childTnLst>
                                </p:cTn>
                              </p:par>
                            </p:childTnLst>
                          </p:cTn>
                        </p:par>
                        <p:par>
                          <p:cTn id="65" fill="hold" nodeType="afterGroup">
                            <p:stCondLst>
                              <p:cond delay="1500"/>
                            </p:stCondLst>
                            <p:childTnLst>
                              <p:par>
                                <p:cTn id="66" presetID="0" presetClass="path" presetSubtype="0" accel="50000" decel="50000" fill="hold" grpId="7" nodeType="afterEffect">
                                  <p:stCondLst>
                                    <p:cond delay="0"/>
                                  </p:stCondLst>
                                  <p:childTnLst>
                                    <p:animMotion origin="layout" path="M 0.29531 0.30937 L 0.29531 0.52971 " pathEditMode="relative" rAng="0" ptsTypes="AA">
                                      <p:cBhvr>
                                        <p:cTn id="67" dur="2000" fill="hold"/>
                                        <p:tgtEl>
                                          <p:spTgt spid="228394"/>
                                        </p:tgtEl>
                                        <p:attrNameLst>
                                          <p:attrName>ppt_x</p:attrName>
                                          <p:attrName>ppt_y</p:attrName>
                                        </p:attrNameLst>
                                      </p:cBhvr>
                                      <p:rCtr x="0" y="11006"/>
                                    </p:animMotion>
                                  </p:childTnLst>
                                </p:cTn>
                              </p:par>
                            </p:childTnLst>
                          </p:cTn>
                        </p:par>
                        <p:par>
                          <p:cTn id="68" fill="hold" nodeType="afterGroup">
                            <p:stCondLst>
                              <p:cond delay="3500"/>
                            </p:stCondLst>
                            <p:childTnLst>
                              <p:par>
                                <p:cTn id="69" presetID="0" presetClass="path" presetSubtype="0" accel="50000" decel="50000" fill="hold" grpId="0" nodeType="afterEffect">
                                  <p:stCondLst>
                                    <p:cond delay="0"/>
                                  </p:stCondLst>
                                  <p:childTnLst>
                                    <p:animMotion origin="layout" path="M 0.00416 -0.00509 L 0.01614 0.13664 " pathEditMode="relative" rAng="0" ptsTypes="AA">
                                      <p:cBhvr>
                                        <p:cTn id="70" dur="2000" fill="hold"/>
                                        <p:tgtEl>
                                          <p:spTgt spid="228358"/>
                                        </p:tgtEl>
                                        <p:attrNameLst>
                                          <p:attrName>ppt_x</p:attrName>
                                          <p:attrName>ppt_y</p:attrName>
                                        </p:attrNameLst>
                                      </p:cBhvr>
                                      <p:rCtr x="590" y="7075"/>
                                    </p:animMotion>
                                  </p:childTnLst>
                                </p:cTn>
                              </p:par>
                              <p:par>
                                <p:cTn id="71" presetID="0" presetClass="path" presetSubtype="0" accel="50000" decel="50000" fill="hold" grpId="8" nodeType="withEffect">
                                  <p:stCondLst>
                                    <p:cond delay="0"/>
                                  </p:stCondLst>
                                  <p:childTnLst>
                                    <p:animMotion origin="layout" path="M 0.29531 0.52971 L 0.20086 0.44578 " pathEditMode="relative" ptsTypes="AA">
                                      <p:cBhvr>
                                        <p:cTn id="72" dur="2000" fill="hold"/>
                                        <p:tgtEl>
                                          <p:spTgt spid="228394"/>
                                        </p:tgtEl>
                                        <p:attrNameLst>
                                          <p:attrName>ppt_x</p:attrName>
                                          <p:attrName>ppt_y</p:attrName>
                                        </p:attrNameLst>
                                      </p:cBhvr>
                                    </p:animMotion>
                                  </p:childTnLst>
                                </p:cTn>
                              </p:par>
                            </p:childTnLst>
                          </p:cTn>
                        </p:par>
                      </p:childTnLst>
                    </p:cTn>
                  </p:par>
                  <p:par>
                    <p:cTn id="73" fill="hold" nodeType="clickPar">
                      <p:stCondLst>
                        <p:cond delay="indefinite"/>
                      </p:stCondLst>
                      <p:childTnLst>
                        <p:par>
                          <p:cTn id="74" fill="hold" nodeType="withGroup">
                            <p:stCondLst>
                              <p:cond delay="0"/>
                            </p:stCondLst>
                            <p:childTnLst>
                              <p:par>
                                <p:cTn id="75" presetID="27" presetClass="emph" presetSubtype="0" repeatCount="3000" fill="hold" grpId="0" nodeType="clickEffect">
                                  <p:stCondLst>
                                    <p:cond delay="0"/>
                                  </p:stCondLst>
                                  <p:childTnLst>
                                    <p:animClr clrSpc="rgb" dir="cw">
                                      <p:cBhvr override="childStyle">
                                        <p:cTn id="76" dur="250" autoRev="1" fill="hold"/>
                                        <p:tgtEl>
                                          <p:spTgt spid="228354"/>
                                        </p:tgtEl>
                                        <p:attrNameLst>
                                          <p:attrName>style.color</p:attrName>
                                        </p:attrNameLst>
                                      </p:cBhvr>
                                      <p:to>
                                        <a:schemeClr val="bg1"/>
                                      </p:to>
                                    </p:animClr>
                                    <p:animClr clrSpc="rgb" dir="cw">
                                      <p:cBhvr>
                                        <p:cTn id="77" dur="250" autoRev="1" fill="hold"/>
                                        <p:tgtEl>
                                          <p:spTgt spid="228354"/>
                                        </p:tgtEl>
                                        <p:attrNameLst>
                                          <p:attrName>fillcolor</p:attrName>
                                        </p:attrNameLst>
                                      </p:cBhvr>
                                      <p:to>
                                        <a:schemeClr val="bg1"/>
                                      </p:to>
                                    </p:animClr>
                                    <p:set>
                                      <p:cBhvr>
                                        <p:cTn id="78" dur="250" autoRev="1" fill="hold"/>
                                        <p:tgtEl>
                                          <p:spTgt spid="228354"/>
                                        </p:tgtEl>
                                        <p:attrNameLst>
                                          <p:attrName>fill.type</p:attrName>
                                        </p:attrNameLst>
                                      </p:cBhvr>
                                      <p:to>
                                        <p:strVal val="solid"/>
                                      </p:to>
                                    </p:set>
                                    <p:set>
                                      <p:cBhvr>
                                        <p:cTn id="79" dur="250" autoRev="1" fill="hold"/>
                                        <p:tgtEl>
                                          <p:spTgt spid="228354"/>
                                        </p:tgtEl>
                                        <p:attrNameLst>
                                          <p:attrName>fill.on</p:attrName>
                                        </p:attrNameLst>
                                      </p:cBhvr>
                                      <p:to>
                                        <p:strVal val="true"/>
                                      </p:to>
                                    </p:set>
                                  </p:childTnLst>
                                </p:cTn>
                              </p:par>
                            </p:childTnLst>
                          </p:cTn>
                        </p:par>
                        <p:par>
                          <p:cTn id="80" fill="hold" nodeType="afterGroup">
                            <p:stCondLst>
                              <p:cond delay="1500"/>
                            </p:stCondLst>
                            <p:childTnLst>
                              <p:par>
                                <p:cTn id="81" presetID="0" presetClass="path" presetSubtype="0" accel="50000" decel="50000" fill="hold" grpId="1" nodeType="afterEffect">
                                  <p:stCondLst>
                                    <p:cond delay="0"/>
                                  </p:stCondLst>
                                  <p:childTnLst>
                                    <p:animMotion origin="layout" path="M 0.00399 0.13109 L 0.10625 0.23583 " pathEditMode="relative" rAng="0" ptsTypes="AA">
                                      <p:cBhvr>
                                        <p:cTn id="82" dur="2000" fill="hold"/>
                                        <p:tgtEl>
                                          <p:spTgt spid="228359"/>
                                        </p:tgtEl>
                                        <p:attrNameLst>
                                          <p:attrName>ppt_x</p:attrName>
                                          <p:attrName>ppt_y</p:attrName>
                                        </p:attrNameLst>
                                      </p:cBhvr>
                                      <p:rCtr x="5104" y="5225"/>
                                    </p:animMotion>
                                  </p:childTnLst>
                                </p:cTn>
                              </p:par>
                              <p:par>
                                <p:cTn id="83" presetID="0" presetClass="path" presetSubtype="0" accel="50000" decel="50000" fill="hold" grpId="1" nodeType="withEffect">
                                  <p:stCondLst>
                                    <p:cond delay="0"/>
                                  </p:stCondLst>
                                  <p:childTnLst>
                                    <p:animMotion origin="layout" path="M 0.01615 0.13664 L -0.0941 0.24138 " pathEditMode="relative" rAng="0" ptsTypes="AA">
                                      <p:cBhvr>
                                        <p:cTn id="84" dur="2000" fill="hold"/>
                                        <p:tgtEl>
                                          <p:spTgt spid="228358"/>
                                        </p:tgtEl>
                                        <p:attrNameLst>
                                          <p:attrName>ppt_x</p:attrName>
                                          <p:attrName>ppt_y</p:attrName>
                                        </p:attrNameLst>
                                      </p:cBhvr>
                                      <p:rCtr x="-5521" y="5225"/>
                                    </p:animMotion>
                                  </p:childTnLst>
                                </p:cTn>
                              </p:par>
                            </p:childTnLst>
                          </p:cTn>
                        </p:par>
                        <p:par>
                          <p:cTn id="85" fill="hold" nodeType="afterGroup">
                            <p:stCondLst>
                              <p:cond delay="3500"/>
                            </p:stCondLst>
                            <p:childTnLst>
                              <p:par>
                                <p:cTn id="86" presetID="0" presetClass="path" presetSubtype="0" accel="50000" decel="50000" fill="hold" grpId="2" nodeType="afterEffect">
                                  <p:stCondLst>
                                    <p:cond delay="0"/>
                                  </p:stCondLst>
                                  <p:childTnLst>
                                    <p:animMotion origin="layout" path="M 0.10625 0.23583 L -0.08264 0.21479 " pathEditMode="relative" ptsTypes="AA">
                                      <p:cBhvr>
                                        <p:cTn id="87" dur="2000" fill="hold"/>
                                        <p:tgtEl>
                                          <p:spTgt spid="228359"/>
                                        </p:tgtEl>
                                        <p:attrNameLst>
                                          <p:attrName>ppt_x</p:attrName>
                                          <p:attrName>ppt_y</p:attrName>
                                        </p:attrNameLst>
                                      </p:cBhvr>
                                    </p:animMotion>
                                  </p:childTnLst>
                                </p:cTn>
                              </p:par>
                              <p:par>
                                <p:cTn id="88" presetID="0" presetClass="path" presetSubtype="0" accel="50000" decel="50000" fill="hold" grpId="2" nodeType="withEffect">
                                  <p:stCondLst>
                                    <p:cond delay="0"/>
                                  </p:stCondLst>
                                  <p:childTnLst>
                                    <p:animMotion origin="layout" path="M -0.09826 0.24647 L 0.09861 0.21526 " pathEditMode="relative" rAng="0" ptsTypes="AA">
                                      <p:cBhvr>
                                        <p:cTn id="89" dur="2000" fill="hold"/>
                                        <p:tgtEl>
                                          <p:spTgt spid="228358"/>
                                        </p:tgtEl>
                                        <p:attrNameLst>
                                          <p:attrName>ppt_x</p:attrName>
                                          <p:attrName>ppt_y</p:attrName>
                                        </p:attrNameLst>
                                      </p:cBhvr>
                                      <p:rCtr x="9844" y="-15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nimBg="1"/>
      <p:bldP spid="228355" grpId="0" animBg="1"/>
      <p:bldP spid="228356" grpId="0" animBg="1"/>
      <p:bldP spid="228357" grpId="0" animBg="1"/>
      <p:bldP spid="228358" grpId="0" animBg="1"/>
      <p:bldP spid="228358" grpId="1" animBg="1"/>
      <p:bldP spid="228358" grpId="2" animBg="1"/>
      <p:bldP spid="228359" grpId="0" animBg="1"/>
      <p:bldP spid="228359" grpId="1" animBg="1"/>
      <p:bldP spid="228359" grpId="2" animBg="1"/>
      <p:bldP spid="228394" grpId="0" animBg="1"/>
      <p:bldP spid="228394" grpId="1" animBg="1"/>
      <p:bldP spid="228394" grpId="2" animBg="1"/>
      <p:bldP spid="228394" grpId="3" animBg="1"/>
      <p:bldP spid="228394" grpId="4" animBg="1"/>
      <p:bldP spid="228394" grpId="5" animBg="1"/>
      <p:bldP spid="228394" grpId="6" animBg="1"/>
      <p:bldP spid="228394" grpId="7" animBg="1"/>
      <p:bldP spid="228394" grpId="8" animBg="1"/>
      <p:bldP spid="228395" grpId="0" animBg="1"/>
      <p:bldP spid="228396" grpId="0" animBg="1"/>
      <p:bldP spid="228425" grpId="0" animBg="1"/>
      <p:bldP spid="22842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endParaRPr lang="zh-CN" altLang="en-US"/>
          </a:p>
        </p:txBody>
      </p:sp>
      <p:sp>
        <p:nvSpPr>
          <p:cNvPr id="77827" name="Rectangle 3"/>
          <p:cNvSpPr>
            <a:spLocks noGrp="1" noChangeArrowheads="1"/>
          </p:cNvSpPr>
          <p:nvPr>
            <p:ph type="body" idx="1"/>
          </p:nvPr>
        </p:nvSpPr>
        <p:spPr/>
        <p:txBody>
          <a:bodyPr/>
          <a:lstStyle/>
          <a:p>
            <a:pPr>
              <a:buFontTx/>
              <a:buNone/>
            </a:pPr>
            <a:r>
              <a:rPr lang="zh-CN" altLang="en-US" b="1">
                <a:latin typeface="幼圆" pitchFamily="49" charset="-122"/>
                <a:ea typeface="幼圆" pitchFamily="49" charset="-122"/>
              </a:rPr>
              <a:t>2. </a:t>
            </a:r>
            <a:r>
              <a:rPr lang="en-US" altLang="zh-CN" b="1">
                <a:latin typeface="幼圆" pitchFamily="49" charset="-122"/>
                <a:ea typeface="幼圆" pitchFamily="49" charset="-122"/>
                <a:sym typeface="Symbol" pitchFamily="18" charset="2"/>
              </a:rPr>
              <a:t>M[M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为活的，</a:t>
            </a:r>
            <a:r>
              <a:rPr lang="en-US" altLang="zh-CN" b="1">
                <a:latin typeface="幼圆" pitchFamily="49" charset="-122"/>
                <a:ea typeface="幼圆" pitchFamily="49" charset="-122"/>
                <a:sym typeface="Symbol" pitchFamily="18" charset="2"/>
              </a:rPr>
              <a:t>iff </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T，M[M&gt;,</a:t>
            </a:r>
            <a:br>
              <a:rPr lang="en-US" altLang="zh-CN" b="1">
                <a:latin typeface="幼圆" pitchFamily="49" charset="-122"/>
                <a:ea typeface="幼圆" pitchFamily="49" charset="-122"/>
                <a:sym typeface="Symbol" pitchFamily="18" charset="2"/>
              </a:rPr>
            </a:b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使得</a:t>
            </a: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t&gt;</a:t>
            </a:r>
            <a:endParaRPr lang="en-US" altLang="zh-CN" b="1">
              <a:latin typeface="幼圆" pitchFamily="49" charset="-122"/>
              <a:ea typeface="幼圆" pitchFamily="49" charset="-122"/>
            </a:endParaRPr>
          </a:p>
          <a:p>
            <a:pPr>
              <a:buFontTx/>
              <a:buNone/>
            </a:pPr>
            <a:endParaRPr lang="zh-CN" altLang="en-US" b="1">
              <a:latin typeface="幼圆" pitchFamily="49" charset="-122"/>
              <a:ea typeface="幼圆" pitchFamily="49" charset="-122"/>
            </a:endParaRPr>
          </a:p>
          <a:p>
            <a:pPr>
              <a:buFontTx/>
              <a:buNone/>
            </a:pPr>
            <a:r>
              <a:rPr lang="zh-CN" altLang="en-US" b="1">
                <a:solidFill>
                  <a:srgbClr val="FF3300"/>
                </a:solidFill>
                <a:latin typeface="幼圆" pitchFamily="49" charset="-122"/>
                <a:ea typeface="幼圆" pitchFamily="49" charset="-122"/>
              </a:rPr>
              <a:t>例如:</a:t>
            </a:r>
            <a:r>
              <a:rPr lang="zh-CN" altLang="en-US" b="1">
                <a:solidFill>
                  <a:srgbClr val="FF99FF"/>
                </a:solidFill>
                <a:latin typeface="幼圆" pitchFamily="49" charset="-122"/>
                <a:ea typeface="幼圆" pitchFamily="49" charset="-122"/>
              </a:rPr>
              <a:t/>
            </a:r>
            <a:br>
              <a:rPr lang="zh-CN" altLang="en-US" b="1">
                <a:solidFill>
                  <a:srgbClr val="FF99FF"/>
                </a:solidFill>
                <a:latin typeface="幼圆" pitchFamily="49" charset="-122"/>
                <a:ea typeface="幼圆" pitchFamily="49" charset="-122"/>
              </a:rPr>
            </a:br>
            <a:r>
              <a:rPr lang="zh-CN" altLang="en-US" b="1">
                <a:latin typeface="幼圆" pitchFamily="49" charset="-122"/>
                <a:ea typeface="幼圆" pitchFamily="49" charset="-122"/>
                <a:sym typeface="Symbol" pitchFamily="18" charset="2"/>
              </a:rPr>
              <a:t>四季系统</a:t>
            </a:r>
            <a:endParaRPr lang="zh-CN" altLang="zh-CN"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	一个工人操作</a:t>
            </a:r>
            <a:r>
              <a:rPr lang="zh-CN" altLang="zh-CN" b="1">
                <a:latin typeface="幼圆" pitchFamily="49" charset="-122"/>
                <a:ea typeface="幼圆" pitchFamily="49" charset="-122"/>
                <a:sym typeface="Symbol" pitchFamily="18" charset="2"/>
              </a:rPr>
              <a:t>两</a:t>
            </a:r>
            <a:r>
              <a:rPr lang="zh-CN" altLang="en-US" b="1">
                <a:latin typeface="幼圆" pitchFamily="49" charset="-122"/>
                <a:ea typeface="幼圆" pitchFamily="49" charset="-122"/>
                <a:sym typeface="Symbol" pitchFamily="18" charset="2"/>
              </a:rPr>
              <a:t>台机器</a:t>
            </a:r>
            <a:r>
              <a:rPr lang="zh-CN" altLang="en-US" b="1" baseline="-25000">
                <a:latin typeface="幼圆" pitchFamily="49" charset="-122"/>
                <a:ea typeface="幼圆" pitchFamily="49" charset="-122"/>
                <a:sym typeface="Symbol" pitchFamily="18" charset="2"/>
              </a:rPr>
              <a:t>4</a:t>
            </a:r>
          </a:p>
          <a:p>
            <a:pPr>
              <a:buFontTx/>
              <a:buNone/>
            </a:pPr>
            <a:r>
              <a:rPr lang="zh-CN" altLang="en-US" b="1">
                <a:latin typeface="幼圆" pitchFamily="49" charset="-122"/>
                <a:ea typeface="幼圆" pitchFamily="49" charset="-122"/>
                <a:sym typeface="Symbol" pitchFamily="18" charset="2"/>
              </a:rPr>
              <a:t>若所有</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都是活的，就说系统是活的</a:t>
            </a:r>
            <a:endParaRPr lang="zh-CN" altLang="en-US" b="1" baseline="-25000">
              <a:latin typeface="幼圆" pitchFamily="49" charset="-122"/>
              <a:ea typeface="幼圆" pitchFamily="49" charset="-122"/>
              <a:sym typeface="Symbol" pitchFamily="18" charset="2"/>
            </a:endParaRPr>
          </a:p>
          <a:p>
            <a:pPr>
              <a:buFontTx/>
              <a:buNone/>
            </a:pPr>
            <a:endParaRPr lang="zh-CN" altLang="zh-CN" b="1">
              <a:latin typeface="幼圆" pitchFamily="49" charset="-122"/>
              <a:ea typeface="幼圆" pitchFamily="49" charset="-122"/>
              <a:sym typeface="Symbol" pitchFamily="18" charset="2"/>
            </a:endParaRPr>
          </a:p>
          <a:p>
            <a:pPr>
              <a:buFontTx/>
              <a:buNone/>
            </a:pPr>
            <a:endParaRPr lang="zh-CN" altLang="en-US"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ox(out)">
                                      <p:cBhvr>
                                        <p:cTn id="7" dur="500"/>
                                        <p:tgtEl>
                                          <p:spTgt spid="778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box(out)">
                                      <p:cBhvr>
                                        <p:cTn id="12" dur="500"/>
                                        <p:tgtEl>
                                          <p:spTgt spid="77827">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animEffect transition="in" filter="box(out)">
                                      <p:cBhvr>
                                        <p:cTn id="17" dur="500"/>
                                        <p:tgtEl>
                                          <p:spTgt spid="77827">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27">
                                            <p:txEl>
                                              <p:pRg st="4" end="4"/>
                                            </p:txEl>
                                          </p:spTgt>
                                        </p:tgtEl>
                                        <p:attrNameLst>
                                          <p:attrName>style.visibility</p:attrName>
                                        </p:attrNameLst>
                                      </p:cBhvr>
                                      <p:to>
                                        <p:strVal val="visible"/>
                                      </p:to>
                                    </p:set>
                                    <p:animEffect transition="in" filter="box(out)">
                                      <p:cBhvr>
                                        <p:cTn id="22" dur="500"/>
                                        <p:tgtEl>
                                          <p:spTgt spid="77827">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p:txBody>
          <a:bodyPr/>
          <a:lstStyle/>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a:t>
            </a:r>
            <a:r>
              <a:rPr lang="en-US" altLang="zh-CN" b="1">
                <a:latin typeface="幼圆" pitchFamily="49" charset="-122"/>
                <a:ea typeface="幼圆" pitchFamily="49" charset="-122"/>
              </a:rPr>
              <a:t>X|&lt;</a:t>
            </a:r>
            <a:r>
              <a:rPr lang="zh-CN" altLang="en-US" b="1">
                <a:latin typeface="幼圆" pitchFamily="49" charset="-122"/>
                <a:ea typeface="幼圆" pitchFamily="49" charset="-122"/>
              </a:rPr>
              <a:t>∞</a:t>
            </a:r>
            <a:r>
              <a:rPr lang="en-US" altLang="zh-CN" b="1">
                <a:latin typeface="幼圆" pitchFamily="49" charset="-122"/>
                <a:ea typeface="幼圆" pitchFamily="49" charset="-122"/>
              </a:rPr>
              <a:t>,</a:t>
            </a:r>
            <a:r>
              <a:rPr lang="zh-CN" altLang="en-US" b="1">
                <a:latin typeface="幼圆" pitchFamily="49" charset="-122"/>
                <a:ea typeface="幼圆" pitchFamily="49" charset="-122"/>
              </a:rPr>
              <a:t>即有限网系统 </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en-US" altLang="zh-CN" b="1">
                <a:latin typeface="幼圆" pitchFamily="49" charset="-122"/>
                <a:ea typeface="幼圆" pitchFamily="49" charset="-122"/>
              </a:rPr>
              <a:t>s</a:t>
            </a:r>
            <a:r>
              <a:rPr lang="zh-CN" altLang="en-US" b="1">
                <a:latin typeface="幼圆" pitchFamily="49" charset="-122"/>
                <a:ea typeface="幼圆" pitchFamily="49" charset="-122"/>
              </a:rPr>
              <a:t>有限</a:t>
            </a:r>
          </a:p>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∴令</a:t>
            </a:r>
            <a:r>
              <a:rPr lang="en-US" altLang="zh-CN" b="1">
                <a:latin typeface="幼圆" pitchFamily="49" charset="-122"/>
                <a:ea typeface="幼圆" pitchFamily="49" charset="-122"/>
              </a:rPr>
              <a:t>s={s</a:t>
            </a:r>
            <a:r>
              <a:rPr lang="en-US" altLang="zh-CN" b="1" baseline="-25000">
                <a:latin typeface="幼圆" pitchFamily="49" charset="-122"/>
                <a:ea typeface="幼圆" pitchFamily="49" charset="-122"/>
              </a:rPr>
              <a:t>1</a:t>
            </a:r>
            <a:r>
              <a:rPr lang="en-US" altLang="zh-CN" b="1">
                <a:latin typeface="幼圆" pitchFamily="49" charset="-122"/>
                <a:ea typeface="幼圆" pitchFamily="49" charset="-122"/>
              </a:rPr>
              <a:t>,s</a:t>
            </a:r>
            <a:r>
              <a:rPr lang="en-US" altLang="zh-CN" b="1" baseline="-25000">
                <a:latin typeface="幼圆" pitchFamily="49" charset="-122"/>
                <a:ea typeface="幼圆" pitchFamily="49" charset="-122"/>
              </a:rPr>
              <a:t>2</a:t>
            </a:r>
            <a:r>
              <a:rPr lang="en-US" altLang="zh-CN" b="1">
                <a:latin typeface="幼圆" pitchFamily="49" charset="-122"/>
                <a:ea typeface="幼圆" pitchFamily="49" charset="-122"/>
              </a:rPr>
              <a:t>,</a:t>
            </a:r>
            <a:r>
              <a:rPr lang="en-US" altLang="zh-CN" b="1">
                <a:latin typeface="Times New Roman"/>
                <a:ea typeface="幼圆" pitchFamily="49" charset="-122"/>
              </a:rPr>
              <a:t>…</a:t>
            </a:r>
            <a:r>
              <a:rPr lang="en-US" altLang="zh-CN" b="1">
                <a:latin typeface="幼圆" pitchFamily="49" charset="-122"/>
                <a:ea typeface="幼圆" pitchFamily="49" charset="-122"/>
              </a:rPr>
              <a:t>,s</a:t>
            </a:r>
            <a:r>
              <a:rPr lang="en-US" altLang="zh-CN" b="1" baseline="-25000">
                <a:latin typeface="幼圆" pitchFamily="49" charset="-122"/>
                <a:ea typeface="幼圆" pitchFamily="49" charset="-122"/>
              </a:rPr>
              <a:t>n</a:t>
            </a:r>
            <a:r>
              <a:rPr lang="en-US" altLang="zh-CN" b="1">
                <a:latin typeface="幼圆" pitchFamily="49" charset="-122"/>
                <a:ea typeface="幼圆" pitchFamily="49" charset="-122"/>
              </a:rPr>
              <a: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zh-CN" altLang="en-US" b="1">
                <a:latin typeface="幼圆" pitchFamily="49" charset="-122"/>
                <a:ea typeface="幼圆" pitchFamily="49" charset="-122"/>
              </a:rPr>
              <a:t>可用向量</a:t>
            </a:r>
          </a:p>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	(</a:t>
            </a:r>
            <a:r>
              <a:rPr lang="en-US" altLang="zh-CN" b="1">
                <a:latin typeface="幼圆" pitchFamily="49" charset="-122"/>
                <a:ea typeface="幼圆" pitchFamily="49" charset="-122"/>
              </a:rPr>
              <a:t>M(s</a:t>
            </a:r>
            <a:r>
              <a:rPr lang="en-US" altLang="zh-CN" b="1" baseline="-25000">
                <a:latin typeface="幼圆" pitchFamily="49" charset="-122"/>
                <a:ea typeface="幼圆" pitchFamily="49" charset="-122"/>
              </a:rPr>
              <a:t>1</a:t>
            </a:r>
            <a:r>
              <a:rPr lang="en-US" altLang="zh-CN" b="1">
                <a:latin typeface="幼圆" pitchFamily="49" charset="-122"/>
                <a:ea typeface="幼圆" pitchFamily="49" charset="-122"/>
              </a:rPr>
              <a:t>),M(s</a:t>
            </a:r>
            <a:r>
              <a:rPr lang="en-US" altLang="zh-CN" b="1" baseline="-25000">
                <a:latin typeface="幼圆" pitchFamily="49" charset="-122"/>
                <a:ea typeface="幼圆" pitchFamily="49" charset="-122"/>
              </a:rPr>
              <a:t>2</a:t>
            </a:r>
            <a:r>
              <a:rPr lang="en-US" altLang="zh-CN" b="1">
                <a:latin typeface="幼圆" pitchFamily="49" charset="-122"/>
                <a:ea typeface="幼圆" pitchFamily="49" charset="-122"/>
              </a:rPr>
              <a:t>),</a:t>
            </a:r>
            <a:r>
              <a:rPr lang="en-US" altLang="zh-CN" b="1">
                <a:latin typeface="Times New Roman"/>
                <a:ea typeface="幼圆" pitchFamily="49" charset="-122"/>
              </a:rPr>
              <a:t>…</a:t>
            </a:r>
            <a:r>
              <a:rPr lang="en-US" altLang="zh-CN" b="1">
                <a:latin typeface="幼圆" pitchFamily="49" charset="-122"/>
                <a:ea typeface="幼圆" pitchFamily="49" charset="-122"/>
              </a:rPr>
              <a:t>,M(s</a:t>
            </a:r>
            <a:r>
              <a:rPr lang="en-US" altLang="zh-CN" b="1" baseline="-25000">
                <a:latin typeface="幼圆" pitchFamily="49" charset="-122"/>
                <a:ea typeface="幼圆" pitchFamily="49" charset="-122"/>
              </a:rPr>
              <a:t>n</a:t>
            </a:r>
            <a:r>
              <a:rPr lang="en-US" altLang="zh-CN" b="1">
                <a:latin typeface="幼圆" pitchFamily="49" charset="-122"/>
                <a:ea typeface="幼圆" pitchFamily="49" charset="-122"/>
              </a:rPr>
              <a:t>))</a:t>
            </a:r>
            <a:r>
              <a:rPr lang="zh-CN" altLang="zh-CN" b="1">
                <a:latin typeface="幼圆" pitchFamily="49" charset="-122"/>
                <a:ea typeface="幼圆" pitchFamily="49" charset="-122"/>
              </a:rPr>
              <a:t>表示</a:t>
            </a:r>
            <a:endParaRPr lang="zh-CN" altLang="en-US">
              <a:latin typeface="宋体" pitchFamily="2" charset="-122"/>
            </a:endParaRPr>
          </a:p>
          <a:p>
            <a:pPr>
              <a:buFontTx/>
              <a:buNone/>
            </a:pPr>
            <a:endParaRPr lang="zh-CN" altLang="zh-CN">
              <a:latin typeface="宋体" pitchFamily="2" charset="-122"/>
            </a:endParaRPr>
          </a:p>
        </p:txBody>
      </p:sp>
      <p:sp>
        <p:nvSpPr>
          <p:cNvPr id="80901" name="Rectangle 5"/>
          <p:cNvSpPr>
            <a:spLocks noGrp="1" noChangeArrowheads="1"/>
          </p:cNvSpPr>
          <p:nvPr>
            <p:ph type="title"/>
          </p:nvPr>
        </p:nvSpPr>
        <p:spPr>
          <a:xfrm>
            <a:off x="685800" y="1447800"/>
            <a:ext cx="8153400" cy="1143000"/>
          </a:xfrm>
          <a:noFill/>
          <a:ln/>
        </p:spPr>
        <p:txBody>
          <a:bodyPr/>
          <a:lstStyle/>
          <a:p>
            <a:pPr algn="l"/>
            <a:r>
              <a:rPr lang="zh-CN" altLang="en-US"/>
              <a:t>复盖性</a:t>
            </a:r>
            <a:br>
              <a:rPr lang="zh-CN" altLang="en-US"/>
            </a:br>
            <a:r>
              <a:rPr lang="zh-CN" altLang="en-US"/>
              <a:t/>
            </a:r>
            <a:br>
              <a:rPr lang="zh-CN" altLang="en-US"/>
            </a:br>
            <a:r>
              <a:rPr lang="zh-CN" altLang="en-US"/>
              <a:t/>
            </a:r>
            <a:br>
              <a:rPr lang="zh-CN" altLang="en-US"/>
            </a:b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611188" y="2449513"/>
            <a:ext cx="7772400" cy="3581400"/>
          </a:xfrm>
        </p:spPr>
        <p:txBody>
          <a:bodyPr/>
          <a:lstStyle/>
          <a:p>
            <a:pPr>
              <a:buFontTx/>
              <a:buNone/>
            </a:pPr>
            <a:r>
              <a:rPr lang="zh-CN" altLang="en-US" b="1">
                <a:latin typeface="幼圆" pitchFamily="49" charset="-122"/>
                <a:ea typeface="幼圆" pitchFamily="49" charset="-122"/>
              </a:rPr>
              <a:t>1. </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sS</a:t>
            </a:r>
            <a:r>
              <a:rPr lang="zh-CN" altLang="en-US" b="1">
                <a:latin typeface="幼圆" pitchFamily="49" charset="-122"/>
                <a:ea typeface="幼圆" pitchFamily="49" charset="-122"/>
                <a:sym typeface="Symbol" pitchFamily="18" charset="2"/>
              </a:rPr>
              <a:t>: </a:t>
            </a:r>
            <a:r>
              <a:rPr lang="en-US" altLang="en-US" b="1">
                <a:latin typeface="幼圆" pitchFamily="49" charset="-122"/>
                <a:ea typeface="幼圆" pitchFamily="49" charset="-122"/>
                <a:sym typeface="Symbol" pitchFamily="18" charset="2"/>
              </a:rPr>
              <a:t>M(s)≦</a:t>
            </a:r>
            <a:r>
              <a:rPr lang="en-US" altLang="zh-CN" b="1">
                <a:latin typeface="幼圆" pitchFamily="49" charset="-122"/>
                <a:ea typeface="幼圆" pitchFamily="49" charset="-122"/>
                <a:sym typeface="Symbol" pitchFamily="18" charset="2"/>
              </a:rPr>
              <a:t>M</a:t>
            </a:r>
            <a:r>
              <a:rPr lang="en-US" altLang="en-US" b="1">
                <a:latin typeface="幼圆" pitchFamily="49" charset="-122"/>
                <a:ea typeface="幼圆" pitchFamily="49" charset="-122"/>
                <a:sym typeface="Symbol" pitchFamily="18" charset="2"/>
              </a:rPr>
              <a:t>(s)</a:t>
            </a:r>
            <a:r>
              <a:rPr lang="en-US" altLang="zh-CN" b="1">
                <a:latin typeface="幼圆" pitchFamily="49" charset="-122"/>
                <a:ea typeface="幼圆" pitchFamily="49" charset="-122"/>
                <a:sym typeface="Symbol" pitchFamily="18" charset="2"/>
              </a:rPr>
              <a:t> </a:t>
            </a:r>
            <a:r>
              <a:rPr lang="en-US" altLang="en-US"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被</a:t>
            </a: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复盖,</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 记为</a:t>
            </a:r>
            <a:r>
              <a:rPr lang="en-US" altLang="zh-CN" b="1">
                <a:latin typeface="幼圆" pitchFamily="49" charset="-122"/>
                <a:ea typeface="幼圆" pitchFamily="49" charset="-122"/>
                <a:sym typeface="Symbol" pitchFamily="18" charset="2"/>
              </a:rPr>
              <a:t>M </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p>
          <a:p>
            <a:pPr>
              <a:buFontTx/>
              <a:buNone/>
            </a:pPr>
            <a:r>
              <a:rPr lang="en-US" altLang="zh-CN" b="1">
                <a:latin typeface="幼圆" pitchFamily="49" charset="-122"/>
                <a:ea typeface="幼圆" pitchFamily="49" charset="-122"/>
                <a:sym typeface="Symbol" pitchFamily="18" charset="2"/>
              </a:rPr>
              <a:t>2. </a:t>
            </a:r>
            <a:r>
              <a:rPr lang="en-US" altLang="zh-CN" b="1">
                <a:solidFill>
                  <a:srgbClr val="FF3300"/>
                </a:solidFill>
                <a:latin typeface="幼圆" pitchFamily="49" charset="-122"/>
                <a:ea typeface="幼圆" pitchFamily="49" charset="-122"/>
                <a:sym typeface="Symbol" pitchFamily="18" charset="2"/>
              </a:rPr>
              <a:t>M </a:t>
            </a:r>
            <a:r>
              <a:rPr lang="en-US" altLang="en-US" b="1">
                <a:solidFill>
                  <a:srgbClr val="FF3300"/>
                </a:solidFill>
                <a:latin typeface="幼圆" pitchFamily="49" charset="-122"/>
                <a:ea typeface="幼圆" pitchFamily="49" charset="-122"/>
                <a:sym typeface="Symbol" pitchFamily="18" charset="2"/>
              </a:rPr>
              <a:t>≦ </a:t>
            </a:r>
            <a:r>
              <a:rPr lang="en-US" altLang="zh-CN" b="1">
                <a:solidFill>
                  <a:srgbClr val="FF3300"/>
                </a:solidFill>
                <a:latin typeface="幼圆" pitchFamily="49" charset="-122"/>
                <a:ea typeface="幼圆" pitchFamily="49" charset="-122"/>
                <a:sym typeface="Symbol" pitchFamily="18" charset="2"/>
              </a:rPr>
              <a:t>M</a:t>
            </a:r>
            <a:r>
              <a:rPr lang="zh-CN" altLang="en-US" b="1">
                <a:solidFill>
                  <a:srgbClr val="FF3300"/>
                </a:solidFill>
                <a:latin typeface="幼圆" pitchFamily="49" charset="-122"/>
                <a:ea typeface="幼圆" pitchFamily="49" charset="-122"/>
                <a:sym typeface="Symbol" pitchFamily="18" charset="2"/>
              </a:rPr>
              <a:t>且</a:t>
            </a:r>
            <a:r>
              <a:rPr lang="en-US" altLang="zh-CN" b="1">
                <a:solidFill>
                  <a:srgbClr val="FF3300"/>
                </a:solidFill>
                <a:latin typeface="幼圆" pitchFamily="49" charset="-122"/>
                <a:ea typeface="幼圆" pitchFamily="49" charset="-122"/>
                <a:sym typeface="Symbol" pitchFamily="18" charset="2"/>
              </a:rPr>
              <a:t>M </a:t>
            </a:r>
            <a:r>
              <a:rPr lang="en-US" altLang="en-US" b="1">
                <a:solidFill>
                  <a:srgbClr val="FF3300"/>
                </a:solidFill>
                <a:latin typeface="幼圆" pitchFamily="49" charset="-122"/>
                <a:ea typeface="幼圆" pitchFamily="49" charset="-122"/>
                <a:sym typeface="Symbol" pitchFamily="18" charset="2"/>
              </a:rPr>
              <a:t> </a:t>
            </a:r>
            <a:r>
              <a:rPr lang="en-US" altLang="zh-CN" b="1">
                <a:solidFill>
                  <a:srgbClr val="FF3300"/>
                </a:solidFill>
                <a:latin typeface="幼圆" pitchFamily="49" charset="-122"/>
                <a:ea typeface="幼圆" pitchFamily="49" charset="-122"/>
                <a:sym typeface="Symbol" pitchFamily="18" charset="2"/>
              </a:rPr>
              <a:t>M</a:t>
            </a:r>
            <a:r>
              <a:rPr lang="en-US" altLang="zh-CN" b="1">
                <a:latin typeface="幼圆" pitchFamily="49" charset="-122"/>
                <a:ea typeface="幼圆" pitchFamily="49" charset="-122"/>
                <a:sym typeface="Symbol" pitchFamily="18" charset="2"/>
              </a:rPr>
              <a:t>  M</a:t>
            </a:r>
            <a:r>
              <a:rPr lang="zh-CN" altLang="en-US" b="1">
                <a:latin typeface="幼圆" pitchFamily="49" charset="-122"/>
                <a:ea typeface="幼圆" pitchFamily="49" charset="-122"/>
                <a:sym typeface="Symbol" pitchFamily="18" charset="2"/>
              </a:rPr>
              <a:t>小于</a:t>
            </a: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,记</a:t>
            </a:r>
            <a:r>
              <a:rPr lang="en-US" altLang="zh-CN" b="1">
                <a:latin typeface="幼圆" pitchFamily="49" charset="-122"/>
                <a:ea typeface="幼圆" pitchFamily="49" charset="-122"/>
                <a:sym typeface="Symbol" pitchFamily="18" charset="2"/>
              </a:rPr>
              <a:t>M &lt;</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br>
              <a:rPr lang="en-US" altLang="zh-CN" b="1">
                <a:latin typeface="幼圆" pitchFamily="49" charset="-122"/>
                <a:ea typeface="幼圆" pitchFamily="49" charset="-122"/>
                <a:sym typeface="Symbol" pitchFamily="18" charset="2"/>
              </a:rPr>
            </a:br>
            <a:r>
              <a:rPr lang="en-US" altLang="zh-CN"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即 </a:t>
            </a:r>
            <a:r>
              <a:rPr lang="en-US" altLang="en-US" b="1">
                <a:latin typeface="幼圆" pitchFamily="49" charset="-122"/>
                <a:ea typeface="幼圆" pitchFamily="49" charset="-122"/>
                <a:sym typeface="Symbol" pitchFamily="18" charset="2"/>
              </a:rPr>
              <a:t>sS: </a:t>
            </a:r>
            <a:r>
              <a:rPr lang="zh-CN" altLang="zh-CN" b="1">
                <a:latin typeface="幼圆" pitchFamily="49" charset="-122"/>
                <a:ea typeface="幼圆" pitchFamily="49" charset="-122"/>
                <a:sym typeface="Symbol" pitchFamily="18" charset="2"/>
              </a:rPr>
              <a:t>使得</a:t>
            </a:r>
            <a:r>
              <a:rPr lang="en-US" altLang="en-US" b="1">
                <a:latin typeface="幼圆" pitchFamily="49" charset="-122"/>
                <a:ea typeface="幼圆" pitchFamily="49" charset="-122"/>
                <a:sym typeface="Symbol" pitchFamily="18" charset="2"/>
              </a:rPr>
              <a:t>M(s)&lt;</a:t>
            </a:r>
            <a:r>
              <a:rPr lang="en-US" altLang="zh-CN" b="1">
                <a:latin typeface="幼圆" pitchFamily="49" charset="-122"/>
                <a:ea typeface="幼圆" pitchFamily="49" charset="-122"/>
                <a:sym typeface="Symbol" pitchFamily="18" charset="2"/>
              </a:rPr>
              <a:t>M</a:t>
            </a:r>
            <a:r>
              <a:rPr lang="en-US" altLang="en-US" b="1">
                <a:latin typeface="幼圆" pitchFamily="49" charset="-122"/>
                <a:ea typeface="幼圆" pitchFamily="49" charset="-122"/>
                <a:sym typeface="Symbol" pitchFamily="18" charset="2"/>
              </a:rPr>
              <a:t>(s)</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 </a:t>
            </a:r>
          </a:p>
          <a:p>
            <a:pPr>
              <a:buFontTx/>
              <a:buNone/>
            </a:pPr>
            <a:r>
              <a:rPr lang="zh-CN" altLang="en-US" b="1">
                <a:latin typeface="幼圆" pitchFamily="49" charset="-122"/>
                <a:ea typeface="幼圆" pitchFamily="49" charset="-122"/>
                <a:sym typeface="Symbol" pitchFamily="18" charset="2"/>
              </a:rPr>
              <a:t>3. </a:t>
            </a:r>
            <a:r>
              <a:rPr lang="en-US" altLang="zh-CN" b="1">
                <a:latin typeface="幼圆" pitchFamily="49" charset="-122"/>
                <a:ea typeface="幼圆" pitchFamily="49" charset="-122"/>
                <a:sym typeface="Symbol" pitchFamily="18" charset="2"/>
              </a:rPr>
              <a:t>M </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且</a:t>
            </a:r>
            <a:r>
              <a:rPr lang="en-US" altLang="en-US" b="1">
                <a:latin typeface="幼圆" pitchFamily="49" charset="-122"/>
                <a:ea typeface="幼圆" pitchFamily="49" charset="-122"/>
                <a:sym typeface="Symbol" pitchFamily="18" charset="2"/>
              </a:rPr>
              <a:t>M(s)&lt;</a:t>
            </a:r>
            <a:r>
              <a:rPr lang="en-US" altLang="zh-CN" b="1">
                <a:latin typeface="幼圆" pitchFamily="49" charset="-122"/>
                <a:ea typeface="幼圆" pitchFamily="49" charset="-122"/>
                <a:sym typeface="Symbol" pitchFamily="18" charset="2"/>
              </a:rPr>
              <a:t>M</a:t>
            </a:r>
            <a:r>
              <a:rPr lang="en-US" altLang="en-US" b="1">
                <a:latin typeface="幼圆" pitchFamily="49" charset="-122"/>
                <a:ea typeface="幼圆" pitchFamily="49" charset="-122"/>
                <a:sym typeface="Symbol" pitchFamily="18" charset="2"/>
              </a:rPr>
              <a:t>(s)</a:t>
            </a:r>
            <a:r>
              <a:rPr lang="en-US" altLang="zh-CN" b="1">
                <a:latin typeface="幼圆" pitchFamily="49" charset="-122"/>
                <a:ea typeface="幼圆" pitchFamily="49" charset="-122"/>
                <a:sym typeface="Symbol" pitchFamily="18" charset="2"/>
              </a:rPr>
              <a:t>M &lt;</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 </a:t>
            </a:r>
            <a:r>
              <a:rPr lang="zh-CN" altLang="en-US" b="1">
                <a:latin typeface="幼圆" pitchFamily="49" charset="-122"/>
                <a:ea typeface="幼圆" pitchFamily="49" charset="-122"/>
                <a:sym typeface="Symbol" pitchFamily="18" charset="2"/>
              </a:rPr>
              <a:t>在</a:t>
            </a:r>
            <a:r>
              <a:rPr lang="en-US" altLang="zh-CN" b="1">
                <a:latin typeface="幼圆" pitchFamily="49" charset="-122"/>
                <a:ea typeface="幼圆" pitchFamily="49" charset="-122"/>
                <a:sym typeface="Symbol" pitchFamily="18" charset="2"/>
              </a:rPr>
              <a:t>s</a:t>
            </a:r>
            <a:r>
              <a:rPr lang="zh-CN" altLang="en-US" b="1">
                <a:latin typeface="幼圆" pitchFamily="49" charset="-122"/>
                <a:ea typeface="幼圆" pitchFamily="49" charset="-122"/>
                <a:sym typeface="Symbol" pitchFamily="18" charset="2"/>
              </a:rPr>
              <a:t>成立 </a:t>
            </a:r>
          </a:p>
          <a:p>
            <a:pPr>
              <a:buFontTx/>
              <a:buNone/>
            </a:pPr>
            <a:r>
              <a:rPr lang="zh-CN" altLang="zh-CN" b="1">
                <a:latin typeface="幼圆" pitchFamily="49" charset="-122"/>
                <a:ea typeface="幼圆" pitchFamily="49" charset="-122"/>
                <a:sym typeface="Symbol" pitchFamily="18" charset="2"/>
              </a:rPr>
              <a:t>   </a:t>
            </a:r>
            <a:endParaRPr lang="zh-CN" altLang="en-US" b="1">
              <a:latin typeface="幼圆" pitchFamily="49" charset="-122"/>
              <a:ea typeface="幼圆" pitchFamily="49" charset="-122"/>
              <a:sym typeface="Symbol" pitchFamily="18" charset="2"/>
            </a:endParaRPr>
          </a:p>
        </p:txBody>
      </p:sp>
      <p:sp>
        <p:nvSpPr>
          <p:cNvPr id="81924" name="Rectangle 4"/>
          <p:cNvSpPr>
            <a:spLocks noChangeArrowheads="1"/>
          </p:cNvSpPr>
          <p:nvPr/>
        </p:nvSpPr>
        <p:spPr bwMode="auto">
          <a:xfrm>
            <a:off x="755650" y="14938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200">
                <a:solidFill>
                  <a:schemeClr val="bg2"/>
                </a:solidFill>
                <a:latin typeface="幼圆" pitchFamily="49" charset="-122"/>
                <a:ea typeface="幼圆" pitchFamily="49" charset="-122"/>
              </a:rPr>
              <a:t>M, </a:t>
            </a:r>
            <a:r>
              <a:rPr lang="en-US" altLang="zh-CN" sz="3200">
                <a:solidFill>
                  <a:schemeClr val="bg2"/>
                </a:solidFill>
                <a:latin typeface="幼圆" pitchFamily="49" charset="-122"/>
                <a:ea typeface="幼圆" pitchFamily="49" charset="-122"/>
                <a:sym typeface="Symbol" pitchFamily="18" charset="2"/>
              </a:rPr>
              <a:t>M[M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p>
        </p:txBody>
      </p:sp>
      <p:sp>
        <p:nvSpPr>
          <p:cNvPr id="81926" name="Rectangle 6"/>
          <p:cNvSpPr>
            <a:spLocks noGrp="1" noChangeArrowheads="1"/>
          </p:cNvSpPr>
          <p:nvPr>
            <p:ph type="title"/>
          </p:nvPr>
        </p:nvSpPr>
        <p:spPr>
          <a:noFill/>
          <a:ln/>
        </p:spPr>
        <p:txBody>
          <a:bodyPr/>
          <a:lstStyle/>
          <a:p>
            <a:pPr algn="l"/>
            <a:r>
              <a:rPr lang="zh-CN" altLang="en-US"/>
              <a:t>定义3.4 复盖性</a:t>
            </a:r>
            <a:endParaRPr lang="en-US" altLang="zh-CN" b="1">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Rectangle 3"/>
          <p:cNvSpPr>
            <a:spLocks noGrp="1" noChangeArrowheads="1"/>
          </p:cNvSpPr>
          <p:nvPr>
            <p:ph type="body" sz="half" idx="1"/>
          </p:nvPr>
        </p:nvSpPr>
        <p:spPr>
          <a:xfrm>
            <a:off x="611188" y="2743200"/>
            <a:ext cx="2590800" cy="4114800"/>
          </a:xfrm>
        </p:spPr>
        <p:txBody>
          <a:bodyPr/>
          <a:lstStyle/>
          <a:p>
            <a:pPr>
              <a:buFontTx/>
              <a:buNone/>
            </a:pPr>
            <a:endParaRPr lang="zh-CN" altLang="zh-CN" b="1">
              <a:latin typeface="幼圆" pitchFamily="49" charset="-122"/>
              <a:ea typeface="幼圆" pitchFamily="49" charset="-122"/>
            </a:endParaRPr>
          </a:p>
          <a:p>
            <a:pPr>
              <a:buFontTx/>
              <a:buNone/>
            </a:pPr>
            <a:r>
              <a:rPr lang="en-US" altLang="zh-CN" b="1">
                <a:latin typeface="幼圆" pitchFamily="49" charset="-122"/>
                <a:ea typeface="幼圆" pitchFamily="49" charset="-122"/>
              </a:rPr>
              <a:t>P/T</a:t>
            </a:r>
            <a:r>
              <a:rPr lang="zh-CN" altLang="en-US" b="1">
                <a:latin typeface="幼圆" pitchFamily="49" charset="-122"/>
                <a:ea typeface="幼圆" pitchFamily="49" charset="-122"/>
              </a:rPr>
              <a:t>网</a:t>
            </a:r>
          </a:p>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a:t>
            </a:r>
            <a:r>
              <a:rPr lang="en-US" altLang="en-US" b="1">
                <a:latin typeface="幼圆" pitchFamily="49" charset="-122"/>
                <a:ea typeface="幼圆" pitchFamily="49" charset="-122"/>
              </a:rPr>
              <a:t>K</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W</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1)</a:t>
            </a:r>
            <a:endParaRPr lang="zh-CN" altLang="en-US" b="1">
              <a:latin typeface="幼圆" pitchFamily="49" charset="-122"/>
              <a:ea typeface="幼圆" pitchFamily="49" charset="-122"/>
            </a:endParaRPr>
          </a:p>
        </p:txBody>
      </p:sp>
      <p:graphicFrame>
        <p:nvGraphicFramePr>
          <p:cNvPr id="82952" name="Object 8"/>
          <p:cNvGraphicFramePr>
            <a:graphicFrameLocks noChangeAspect="1"/>
          </p:cNvGraphicFramePr>
          <p:nvPr>
            <p:ph sz="half" idx="2"/>
          </p:nvPr>
        </p:nvGraphicFramePr>
        <p:xfrm>
          <a:off x="3419475" y="2492375"/>
          <a:ext cx="5103813" cy="4043363"/>
        </p:xfrm>
        <a:graphic>
          <a:graphicData uri="http://schemas.openxmlformats.org/presentationml/2006/ole">
            <mc:AlternateContent xmlns:mc="http://schemas.openxmlformats.org/markup-compatibility/2006">
              <mc:Choice xmlns:v="urn:schemas-microsoft-com:vml" Requires="v">
                <p:oleObj spid="_x0000_s82955" name="图片" r:id="rId3" imgW="2428920" imgH="1790640" progId="Word.Picture.8">
                  <p:embed/>
                </p:oleObj>
              </mc:Choice>
              <mc:Fallback>
                <p:oleObj name="图片" r:id="rId3" imgW="2428920" imgH="179064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492375"/>
                        <a:ext cx="5103813" cy="4043363"/>
                      </a:xfrm>
                      <a:prstGeom prst="rect">
                        <a:avLst/>
                      </a:prstGeom>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954" name="Rectangle 10"/>
          <p:cNvSpPr>
            <a:spLocks noGrp="1" noChangeArrowheads="1"/>
          </p:cNvSpPr>
          <p:nvPr>
            <p:ph type="title"/>
          </p:nvPr>
        </p:nvSpPr>
        <p:spPr>
          <a:xfrm>
            <a:off x="323850" y="549275"/>
            <a:ext cx="8569325" cy="1655763"/>
          </a:xfrm>
          <a:noFill/>
          <a:ln/>
        </p:spPr>
        <p:txBody>
          <a:bodyPr/>
          <a:lstStyle/>
          <a:p>
            <a:pPr algn="l"/>
            <a:r>
              <a:rPr lang="zh-CN" altLang="en-US" sz="4000"/>
              <a:t>可达标识树</a:t>
            </a:r>
            <a:br>
              <a:rPr lang="zh-CN" altLang="en-US" sz="4000"/>
            </a:br>
            <a:r>
              <a:rPr lang="zh-CN" altLang="en-US" sz="4000"/>
              <a:t> </a:t>
            </a:r>
            <a:r>
              <a:rPr lang="en-US" altLang="zh-CN" sz="3200">
                <a:solidFill>
                  <a:schemeClr val="accent1"/>
                </a:solidFill>
              </a:rPr>
              <a:t>P/T</a:t>
            </a:r>
            <a:r>
              <a:rPr lang="zh-CN" altLang="en-US" sz="3200">
                <a:solidFill>
                  <a:schemeClr val="accent1"/>
                </a:solidFill>
              </a:rPr>
              <a:t>系统的一些性质，如可达性、有界性、活性可以通过可达标识树来判断，尤其是对有界</a:t>
            </a:r>
            <a:r>
              <a:rPr lang="en-US" altLang="zh-CN" sz="3200">
                <a:solidFill>
                  <a:schemeClr val="accent1"/>
                </a:solidFill>
              </a:rPr>
              <a:t>P/T</a:t>
            </a:r>
            <a:r>
              <a:rPr lang="zh-CN" altLang="en-US" sz="3200">
                <a:solidFill>
                  <a:schemeClr val="accent1"/>
                </a:solidFill>
              </a:rPr>
              <a:t>系统，可达标识树是一个很好的分析工具。</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685800" y="685800"/>
            <a:ext cx="7772400" cy="5334000"/>
          </a:xfrm>
        </p:spPr>
        <p:txBody>
          <a:bodyPr/>
          <a:lstStyle/>
          <a:p>
            <a:pPr>
              <a:buFontTx/>
              <a:buNone/>
            </a:pPr>
            <a:r>
              <a:rPr lang="zh-CN" altLang="en-US" sz="2800" b="1">
                <a:latin typeface="幼圆" pitchFamily="49" charset="-122"/>
                <a:ea typeface="幼圆" pitchFamily="49" charset="-122"/>
              </a:rPr>
              <a:t>(1,0,0)</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(0,0,1)</a:t>
            </a:r>
          </a:p>
          <a:p>
            <a:pPr>
              <a:buFontTx/>
              <a:buNone/>
            </a:pP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rPr>
              <a:t>(1,1,0)</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(0,1,1)</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(0,1,1) </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(0,1,1) </a:t>
            </a: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rPr>
              <a:t>(1,2,0)</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(0,2,1)</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(0,2,1) </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(0,2,1) </a:t>
            </a: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rPr>
              <a:t>(1,3,0)</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(0,3,1)</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(0,3,1) </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(0,3,1) </a:t>
            </a: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sym typeface="Symbol" pitchFamily="18" charset="2"/>
              </a:rPr>
              <a:t>   </a:t>
            </a:r>
          </a:p>
          <a:p>
            <a:pPr>
              <a:buFontTx/>
              <a:buNone/>
            </a:pP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p:txBody>
      </p:sp>
      <p:sp>
        <p:nvSpPr>
          <p:cNvPr id="18437" name="Rectangle 5"/>
          <p:cNvSpPr>
            <a:spLocks noGrp="1" noChangeArrowheads="1"/>
          </p:cNvSpPr>
          <p:nvPr>
            <p:ph type="body" sz="half" idx="4294967295"/>
          </p:nvPr>
        </p:nvSpPr>
        <p:spPr>
          <a:xfrm>
            <a:off x="5335588" y="4583113"/>
            <a:ext cx="1828800" cy="1371600"/>
          </a:xfrm>
        </p:spPr>
        <p:txBody>
          <a:bodyPr/>
          <a:lstStyle/>
          <a:p>
            <a:pPr>
              <a:buFontTx/>
              <a:buNone/>
            </a:pPr>
            <a:endParaRPr lang="zh-CN" altLang="en-US" sz="2800"/>
          </a:p>
          <a:p>
            <a:pPr>
              <a:buFontTx/>
              <a:buNone/>
            </a:pPr>
            <a:endParaRPr lang="zh-CN" altLang="en-US" sz="2800"/>
          </a:p>
          <a:p>
            <a:pPr>
              <a:buFontTx/>
              <a:buNone/>
            </a:pPr>
            <a:endParaRPr lang="zh-CN" altLang="en-US" sz="2800"/>
          </a:p>
        </p:txBody>
      </p:sp>
      <p:sp>
        <p:nvSpPr>
          <p:cNvPr id="18439" name="Text Box 7"/>
          <p:cNvSpPr txBox="1">
            <a:spLocks noChangeArrowheads="1"/>
          </p:cNvSpPr>
          <p:nvPr/>
        </p:nvSpPr>
        <p:spPr bwMode="auto">
          <a:xfrm>
            <a:off x="1981200" y="38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en-US"/>
              <a:t>b</a:t>
            </a:r>
            <a:endParaRPr lang="en-US" altLang="zh-CN" b="0"/>
          </a:p>
        </p:txBody>
      </p:sp>
      <p:sp>
        <p:nvSpPr>
          <p:cNvPr id="18441" name="Text Box 9"/>
          <p:cNvSpPr txBox="1">
            <a:spLocks noChangeArrowheads="1"/>
          </p:cNvSpPr>
          <p:nvPr/>
        </p:nvSpPr>
        <p:spPr bwMode="auto">
          <a:xfrm>
            <a:off x="1981200" y="1447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8442" name="Text Box 10"/>
          <p:cNvSpPr txBox="1">
            <a:spLocks noChangeArrowheads="1"/>
          </p:cNvSpPr>
          <p:nvPr/>
        </p:nvSpPr>
        <p:spPr bwMode="auto">
          <a:xfrm>
            <a:off x="1981200" y="2438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8443" name="Text Box 11"/>
          <p:cNvSpPr txBox="1">
            <a:spLocks noChangeArrowheads="1"/>
          </p:cNvSpPr>
          <p:nvPr/>
        </p:nvSpPr>
        <p:spPr bwMode="auto">
          <a:xfrm>
            <a:off x="1981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8444" name="Text Box 12"/>
          <p:cNvSpPr txBox="1">
            <a:spLocks noChangeArrowheads="1"/>
          </p:cNvSpPr>
          <p:nvPr/>
        </p:nvSpPr>
        <p:spPr bwMode="auto">
          <a:xfrm>
            <a:off x="3581400" y="1447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45" name="Text Box 13"/>
          <p:cNvSpPr txBox="1">
            <a:spLocks noChangeArrowheads="1"/>
          </p:cNvSpPr>
          <p:nvPr/>
        </p:nvSpPr>
        <p:spPr bwMode="auto">
          <a:xfrm>
            <a:off x="5334000" y="1447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46" name="Text Box 14"/>
          <p:cNvSpPr txBox="1">
            <a:spLocks noChangeArrowheads="1"/>
          </p:cNvSpPr>
          <p:nvPr/>
        </p:nvSpPr>
        <p:spPr bwMode="auto">
          <a:xfrm>
            <a:off x="3581400" y="2438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p>
        </p:txBody>
      </p:sp>
      <p:sp>
        <p:nvSpPr>
          <p:cNvPr id="18447" name="Text Box 15"/>
          <p:cNvSpPr txBox="1">
            <a:spLocks noChangeArrowheads="1"/>
          </p:cNvSpPr>
          <p:nvPr/>
        </p:nvSpPr>
        <p:spPr bwMode="auto">
          <a:xfrm>
            <a:off x="5334000" y="2438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48" name="Text Box 16"/>
          <p:cNvSpPr txBox="1">
            <a:spLocks noChangeArrowheads="1"/>
          </p:cNvSpPr>
          <p:nvPr/>
        </p:nvSpPr>
        <p:spPr bwMode="auto">
          <a:xfrm>
            <a:off x="3581400" y="35052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49" name="Text Box 17"/>
          <p:cNvSpPr txBox="1">
            <a:spLocks noChangeArrowheads="1"/>
          </p:cNvSpPr>
          <p:nvPr/>
        </p:nvSpPr>
        <p:spPr bwMode="auto">
          <a:xfrm>
            <a:off x="5334000" y="35052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50" name="Text Box 18"/>
          <p:cNvSpPr txBox="1">
            <a:spLocks noChangeArrowheads="1"/>
          </p:cNvSpPr>
          <p:nvPr/>
        </p:nvSpPr>
        <p:spPr bwMode="auto">
          <a:xfrm>
            <a:off x="9906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8451" name="Text Box 19"/>
          <p:cNvSpPr txBox="1">
            <a:spLocks noChangeArrowheads="1"/>
          </p:cNvSpPr>
          <p:nvPr/>
        </p:nvSpPr>
        <p:spPr bwMode="auto">
          <a:xfrm>
            <a:off x="990600" y="220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8452" name="Text Box 20"/>
          <p:cNvSpPr txBox="1">
            <a:spLocks noChangeArrowheads="1"/>
          </p:cNvSpPr>
          <p:nvPr/>
        </p:nvSpPr>
        <p:spPr bwMode="auto">
          <a:xfrm>
            <a:off x="1295400" y="4267200"/>
            <a:ext cx="260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endParaRPr lang="zh-CN" altLang="en-US" b="0"/>
          </a:p>
          <a:p>
            <a:pPr algn="l">
              <a:spcBef>
                <a:spcPct val="0"/>
              </a:spcBef>
              <a:buFontTx/>
              <a:buNone/>
            </a:pPr>
            <a:r>
              <a:rPr lang="zh-CN" altLang="en-US"/>
              <a:t>.</a:t>
            </a:r>
            <a:endParaRPr lang="zh-CN" altLang="en-US" b="0"/>
          </a:p>
          <a:p>
            <a:pPr algn="l">
              <a:spcBef>
                <a:spcPct val="0"/>
              </a:spcBef>
              <a:buFontTx/>
              <a:buNone/>
            </a:pPr>
            <a:r>
              <a:rPr lang="zh-CN" altLang="en-US"/>
              <a:t>.</a:t>
            </a:r>
            <a:endParaRPr lang="zh-CN" altLang="en-US" b="0"/>
          </a:p>
        </p:txBody>
      </p:sp>
      <p:sp>
        <p:nvSpPr>
          <p:cNvPr id="18453" name="Text Box 21"/>
          <p:cNvSpPr txBox="1">
            <a:spLocks noChangeArrowheads="1"/>
          </p:cNvSpPr>
          <p:nvPr/>
        </p:nvSpPr>
        <p:spPr bwMode="auto">
          <a:xfrm>
            <a:off x="3875088" y="6858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kumimoji="0" lang="zh-CN" altLang="en-US" sz="2800">
                <a:latin typeface="幼圆" pitchFamily="49" charset="-122"/>
                <a:ea typeface="幼圆" pitchFamily="49" charset="-122"/>
                <a:sym typeface="Symbol" pitchFamily="18" charset="2"/>
              </a:rPr>
              <a:t></a:t>
            </a:r>
            <a:r>
              <a:rPr kumimoji="0" lang="zh-CN" altLang="en-US" sz="2800">
                <a:solidFill>
                  <a:srgbClr val="FF3300"/>
                </a:solidFill>
                <a:latin typeface="幼圆" pitchFamily="49" charset="-122"/>
                <a:ea typeface="幼圆" pitchFamily="49" charset="-122"/>
              </a:rPr>
              <a:t>死标识</a:t>
            </a:r>
            <a:endParaRPr kumimoji="0" lang="zh-CN" altLang="en-US" sz="2000">
              <a:solidFill>
                <a:srgbClr val="FF3300"/>
              </a:solidFill>
              <a:latin typeface="幼圆" pitchFamily="49" charset="-122"/>
              <a:ea typeface="幼圆" pitchFamily="49" charset="-122"/>
            </a:endParaRPr>
          </a:p>
        </p:txBody>
      </p:sp>
      <p:sp>
        <p:nvSpPr>
          <p:cNvPr id="18455" name="Text Box 23"/>
          <p:cNvSpPr txBox="1">
            <a:spLocks noChangeArrowheads="1"/>
          </p:cNvSpPr>
          <p:nvPr/>
        </p:nvSpPr>
        <p:spPr bwMode="auto">
          <a:xfrm>
            <a:off x="990600" y="3276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8457" name="Text Box 25"/>
          <p:cNvSpPr txBox="1">
            <a:spLocks noChangeArrowheads="1"/>
          </p:cNvSpPr>
          <p:nvPr/>
        </p:nvSpPr>
        <p:spPr bwMode="auto">
          <a:xfrm>
            <a:off x="990600" y="426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8458" name="Text Box 26"/>
          <p:cNvSpPr txBox="1">
            <a:spLocks noChangeArrowheads="1"/>
          </p:cNvSpPr>
          <p:nvPr/>
        </p:nvSpPr>
        <p:spPr bwMode="auto">
          <a:xfrm>
            <a:off x="7086600" y="1524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59" name="Text Box 27"/>
          <p:cNvSpPr txBox="1">
            <a:spLocks noChangeArrowheads="1"/>
          </p:cNvSpPr>
          <p:nvPr/>
        </p:nvSpPr>
        <p:spPr bwMode="auto">
          <a:xfrm>
            <a:off x="7086600" y="2590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8463" name="Text Box 31"/>
          <p:cNvSpPr txBox="1">
            <a:spLocks noChangeArrowheads="1"/>
          </p:cNvSpPr>
          <p:nvPr/>
        </p:nvSpPr>
        <p:spPr bwMode="auto">
          <a:xfrm>
            <a:off x="7113588" y="3560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latin typeface="幼圆" pitchFamily="49" charset="-122"/>
                <a:ea typeface="幼圆" pitchFamily="49" charset="-122"/>
              </a:rPr>
              <a:t>c</a:t>
            </a:r>
            <a:endParaRPr lang="en-US" altLang="zh-CN" b="0"/>
          </a:p>
        </p:txBody>
      </p:sp>
      <p:sp>
        <p:nvSpPr>
          <p:cNvPr id="18464" name="Text Box 32"/>
          <p:cNvSpPr txBox="1">
            <a:spLocks noChangeArrowheads="1"/>
          </p:cNvSpPr>
          <p:nvPr/>
        </p:nvSpPr>
        <p:spPr bwMode="auto">
          <a:xfrm>
            <a:off x="217488" y="765175"/>
            <a:ext cx="696912" cy="575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lnSpc>
                <a:spcPct val="120000"/>
              </a:lnSpc>
              <a:spcBef>
                <a:spcPct val="100000"/>
              </a:spcBef>
              <a:buFontTx/>
              <a:buNone/>
            </a:pPr>
            <a:r>
              <a:rPr lang="zh-CN" altLang="en-US" sz="2800">
                <a:solidFill>
                  <a:srgbClr val="FF3300"/>
                </a:solidFill>
                <a:ea typeface="幼圆" pitchFamily="49" charset="-122"/>
              </a:rPr>
              <a:t>前  被  后  覆  盖</a:t>
            </a:r>
            <a:r>
              <a:rPr lang="en-US" altLang="zh-CN" sz="2800">
                <a:solidFill>
                  <a:srgbClr val="FF3300"/>
                </a:solidFill>
                <a:ea typeface="幼圆" pitchFamily="49" charset="-122"/>
              </a:rPr>
              <a:t>(</a:t>
            </a:r>
            <a:r>
              <a:rPr lang="zh-CN" altLang="en-US" sz="2800">
                <a:solidFill>
                  <a:srgbClr val="FF3300"/>
                </a:solidFill>
                <a:ea typeface="幼圆" pitchFamily="49" charset="-122"/>
              </a:rPr>
              <a:t>无限多的不同标识</a:t>
            </a:r>
            <a:r>
              <a:rPr lang="en-US" altLang="zh-CN" sz="2800">
                <a:solidFill>
                  <a:srgbClr val="FF3300"/>
                </a:solidFill>
                <a:ea typeface="幼圆" pitchFamily="49" charset="-122"/>
              </a:rPr>
              <a:t>)</a:t>
            </a:r>
          </a:p>
        </p:txBody>
      </p:sp>
      <p:sp>
        <p:nvSpPr>
          <p:cNvPr id="18466" name="Text Box 34"/>
          <p:cNvSpPr txBox="1">
            <a:spLocks noChangeArrowheads="1"/>
          </p:cNvSpPr>
          <p:nvPr/>
        </p:nvSpPr>
        <p:spPr bwMode="auto">
          <a:xfrm>
            <a:off x="3429000" y="4586288"/>
            <a:ext cx="2971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sz="2800">
                <a:solidFill>
                  <a:srgbClr val="FF3300"/>
                </a:solidFill>
                <a:latin typeface="幼圆" pitchFamily="49" charset="-122"/>
                <a:ea typeface="幼圆" pitchFamily="49" charset="-122"/>
              </a:rPr>
              <a:t>仅有变迁</a:t>
            </a:r>
            <a:r>
              <a:rPr lang="en-US" altLang="en-US" sz="2800">
                <a:solidFill>
                  <a:srgbClr val="FF3300"/>
                </a:solidFill>
                <a:latin typeface="幼圆" pitchFamily="49" charset="-122"/>
                <a:ea typeface="幼圆" pitchFamily="49" charset="-122"/>
              </a:rPr>
              <a:t>c</a:t>
            </a:r>
            <a:r>
              <a:rPr lang="zh-CN" altLang="en-US" sz="2800">
                <a:solidFill>
                  <a:srgbClr val="FF3300"/>
                </a:solidFill>
                <a:latin typeface="幼圆" pitchFamily="49" charset="-122"/>
                <a:ea typeface="幼圆" pitchFamily="49" charset="-122"/>
              </a:rPr>
              <a:t>发生</a:t>
            </a:r>
            <a:r>
              <a:rPr lang="en-US" altLang="zh-CN" sz="2800">
                <a:solidFill>
                  <a:srgbClr val="FF3300"/>
                </a:solidFill>
                <a:latin typeface="幼圆" pitchFamily="49" charset="-122"/>
                <a:ea typeface="幼圆" pitchFamily="49" charset="-122"/>
              </a:rPr>
              <a:t>(</a:t>
            </a:r>
            <a:r>
              <a:rPr lang="zh-CN" altLang="en-US" sz="2800">
                <a:solidFill>
                  <a:srgbClr val="FF3300"/>
                </a:solidFill>
                <a:latin typeface="幼圆" pitchFamily="49" charset="-122"/>
                <a:ea typeface="幼圆" pitchFamily="49" charset="-122"/>
              </a:rPr>
              <a:t>有限的不同标识</a:t>
            </a:r>
            <a:r>
              <a:rPr lang="en-US" altLang="zh-CN" sz="2800">
                <a:solidFill>
                  <a:srgbClr val="FF3300"/>
                </a:solidFill>
                <a:latin typeface="幼圆" pitchFamily="49" charset="-122"/>
                <a:ea typeface="幼圆" pitchFamily="49" charset="-122"/>
              </a:rPr>
              <a:t>)</a:t>
            </a:r>
            <a:endParaRPr lang="en-US" altLang="zh-CN" b="0" baseline="-250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53">
                                            <p:txEl>
                                              <p:pRg st="0" end="0"/>
                                            </p:txEl>
                                          </p:spTgt>
                                        </p:tgtEl>
                                        <p:attrNameLst>
                                          <p:attrName>style.visibility</p:attrName>
                                        </p:attrNameLst>
                                      </p:cBhvr>
                                      <p:to>
                                        <p:strVal val="visible"/>
                                      </p:to>
                                    </p:set>
                                    <p:anim calcmode="lin" valueType="num">
                                      <p:cBhvr additive="base">
                                        <p:cTn id="7" dur="500" fill="hold"/>
                                        <p:tgtEl>
                                          <p:spTgt spid="184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64">
                                            <p:txEl>
                                              <p:pRg st="0" end="0"/>
                                            </p:txEl>
                                          </p:spTgt>
                                        </p:tgtEl>
                                        <p:attrNameLst>
                                          <p:attrName>style.visibility</p:attrName>
                                        </p:attrNameLst>
                                      </p:cBhvr>
                                      <p:to>
                                        <p:strVal val="visible"/>
                                      </p:to>
                                    </p:set>
                                    <p:animEffect transition="in" filter="wipe(left)">
                                      <p:cBhvr>
                                        <p:cTn id="13" dur="500"/>
                                        <p:tgtEl>
                                          <p:spTgt spid="1846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8466">
                                            <p:txEl>
                                              <p:pRg st="0" end="0"/>
                                            </p:txEl>
                                          </p:spTgt>
                                        </p:tgtEl>
                                        <p:attrNameLst>
                                          <p:attrName>style.visibility</p:attrName>
                                        </p:attrNameLst>
                                      </p:cBhvr>
                                      <p:to>
                                        <p:strVal val="visible"/>
                                      </p:to>
                                    </p:set>
                                    <p:anim calcmode="lin" valueType="num">
                                      <p:cBhvr additive="base">
                                        <p:cTn id="18" dur="500" fill="hold"/>
                                        <p:tgtEl>
                                          <p:spTgt spid="1846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84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build="p" autoUpdateAnimBg="0"/>
      <p:bldP spid="18464" grpId="0" build="p" autoUpdateAnimBg="0"/>
      <p:bldP spid="1846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533400" y="981075"/>
            <a:ext cx="8610600" cy="5410200"/>
          </a:xfrm>
        </p:spPr>
        <p:txBody>
          <a:bodyPr/>
          <a:lstStyle/>
          <a:p>
            <a:pPr>
              <a:lnSpc>
                <a:spcPct val="90000"/>
              </a:lnSpc>
              <a:buFontTx/>
              <a:buNone/>
            </a:pPr>
            <a:r>
              <a:rPr lang="zh-CN" altLang="en-US" b="1">
                <a:latin typeface="幼圆" pitchFamily="49" charset="-122"/>
                <a:ea typeface="幼圆" pitchFamily="49" charset="-122"/>
              </a:rPr>
              <a:t>三方面处理：</a:t>
            </a:r>
          </a:p>
          <a:p>
            <a:pPr>
              <a:lnSpc>
                <a:spcPct val="90000"/>
              </a:lnSpc>
              <a:buFontTx/>
              <a:buNone/>
            </a:pPr>
            <a:endParaRPr lang="zh-CN" altLang="en-US" b="1">
              <a:latin typeface="幼圆" pitchFamily="49" charset="-122"/>
              <a:ea typeface="幼圆" pitchFamily="49" charset="-122"/>
            </a:endParaRPr>
          </a:p>
          <a:p>
            <a:pPr>
              <a:lnSpc>
                <a:spcPct val="90000"/>
              </a:lnSpc>
              <a:buFontTx/>
              <a:buNone/>
            </a:pPr>
            <a:r>
              <a:rPr lang="zh-CN" altLang="en-US" b="1">
                <a:latin typeface="幼圆" pitchFamily="49" charset="-122"/>
                <a:ea typeface="幼圆" pitchFamily="49" charset="-122"/>
              </a:rPr>
              <a:t>1.有限不动 (死标识)</a:t>
            </a:r>
          </a:p>
          <a:p>
            <a:pPr>
              <a:lnSpc>
                <a:spcPct val="90000"/>
              </a:lnSpc>
              <a:buFontTx/>
              <a:buNone/>
            </a:pPr>
            <a:endParaRPr lang="zh-CN" altLang="en-US" b="1">
              <a:latin typeface="幼圆" pitchFamily="49" charset="-122"/>
              <a:ea typeface="幼圆" pitchFamily="49" charset="-122"/>
            </a:endParaRPr>
          </a:p>
          <a:p>
            <a:pPr>
              <a:lnSpc>
                <a:spcPct val="90000"/>
              </a:lnSpc>
              <a:buFontTx/>
              <a:buNone/>
            </a:pPr>
            <a:r>
              <a:rPr lang="zh-CN" altLang="en-US" b="1">
                <a:latin typeface="幼圆" pitchFamily="49" charset="-122"/>
                <a:ea typeface="幼圆" pitchFamily="49" charset="-122"/>
              </a:rPr>
              <a:t>2.(0,1,1)</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(0,1,1),(0,2,1)</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(0,2,1), (0,3,1)</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(0,3,1),</a:t>
            </a:r>
            <a:r>
              <a:rPr lang="zh-CN" altLang="en-US" b="1">
                <a:latin typeface="Times New Roman"/>
                <a:ea typeface="幼圆" pitchFamily="49" charset="-122"/>
              </a:rPr>
              <a:t>……</a:t>
            </a:r>
            <a:endParaRPr lang="zh-CN" altLang="en-US" b="1">
              <a:solidFill>
                <a:srgbClr val="FF3300"/>
              </a:solidFill>
              <a:latin typeface="幼圆" pitchFamily="49" charset="-122"/>
              <a:ea typeface="幼圆" pitchFamily="49" charset="-122"/>
            </a:endParaRPr>
          </a:p>
          <a:p>
            <a:pPr>
              <a:lnSpc>
                <a:spcPct val="90000"/>
              </a:lnSpc>
              <a:buFontTx/>
              <a:buNone/>
            </a:pPr>
            <a:r>
              <a:rPr lang="zh-CN" altLang="en-US" b="1">
                <a:latin typeface="幼圆" pitchFamily="49" charset="-122"/>
                <a:ea typeface="幼圆" pitchFamily="49" charset="-122"/>
              </a:rPr>
              <a:t>  保留所有不同的</a:t>
            </a:r>
            <a:r>
              <a:rPr lang="en-US" altLang="zh-CN" b="1">
                <a:latin typeface="幼圆" pitchFamily="49" charset="-122"/>
                <a:ea typeface="幼圆" pitchFamily="49" charset="-122"/>
              </a:rPr>
              <a:t>,</a:t>
            </a:r>
            <a:r>
              <a:rPr lang="zh-CN" altLang="en-US" b="1">
                <a:latin typeface="幼圆" pitchFamily="49" charset="-122"/>
                <a:ea typeface="幼圆" pitchFamily="49" charset="-122"/>
              </a:rPr>
              <a:t>用重复体现无限</a:t>
            </a:r>
          </a:p>
          <a:p>
            <a:pPr>
              <a:lnSpc>
                <a:spcPct val="90000"/>
              </a:lnSpc>
              <a:buFontTx/>
              <a:buNone/>
            </a:pPr>
            <a:r>
              <a:rPr lang="zh-CN" altLang="en-US" b="1">
                <a:latin typeface="幼圆" pitchFamily="49" charset="-122"/>
                <a:ea typeface="幼圆" pitchFamily="49" charset="-122"/>
              </a:rPr>
              <a:t>3.(1,0,0)</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(1,1,0)</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(1,2,0)</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(1,3,0)</a:t>
            </a:r>
            <a:r>
              <a:rPr lang="zh-CN" altLang="en-US" b="1">
                <a:latin typeface="幼圆" pitchFamily="49" charset="-122"/>
                <a:ea typeface="幼圆" pitchFamily="49" charset="-122"/>
                <a:sym typeface="Symbol" pitchFamily="18" charset="2"/>
              </a:rPr>
              <a:t>  </a:t>
            </a:r>
            <a:r>
              <a:rPr lang="zh-CN" altLang="en-US" b="1">
                <a:latin typeface="Times New Roman"/>
                <a:ea typeface="幼圆" pitchFamily="49" charset="-122"/>
                <a:sym typeface="Symbol" pitchFamily="18" charset="2"/>
              </a:rPr>
              <a:t>……</a:t>
            </a:r>
            <a:r>
              <a:rPr lang="zh-CN" altLang="en-US" b="1">
                <a:latin typeface="幼圆" pitchFamily="49" charset="-122"/>
                <a:ea typeface="幼圆" pitchFamily="49" charset="-122"/>
                <a:sym typeface="Symbol" pitchFamily="18" charset="2"/>
              </a:rPr>
              <a:t> </a:t>
            </a:r>
            <a:r>
              <a:rPr lang="zh-CN" altLang="en-US" b="1">
                <a:solidFill>
                  <a:srgbClr val="FF3300"/>
                </a:solidFill>
                <a:latin typeface="幼圆" pitchFamily="49" charset="-122"/>
                <a:ea typeface="幼圆" pitchFamily="49" charset="-122"/>
              </a:rPr>
              <a:t>(1,</a:t>
            </a:r>
            <a:r>
              <a:rPr lang="zh-CN" altLang="zh-CN" b="1">
                <a:solidFill>
                  <a:srgbClr val="FF3300"/>
                </a:solidFill>
                <a:latin typeface="幼圆" pitchFamily="49" charset="-122"/>
                <a:ea typeface="幼圆" pitchFamily="49" charset="-122"/>
                <a:sym typeface="Symbol" pitchFamily="18" charset="2"/>
              </a:rPr>
              <a:t></a:t>
            </a:r>
            <a:r>
              <a:rPr lang="zh-CN" altLang="zh-CN" b="1">
                <a:solidFill>
                  <a:srgbClr val="FF3300"/>
                </a:solidFill>
                <a:latin typeface="幼圆" pitchFamily="49" charset="-122"/>
                <a:ea typeface="幼圆" pitchFamily="49" charset="-122"/>
              </a:rPr>
              <a:t>,0)</a:t>
            </a:r>
            <a:endParaRPr lang="zh-CN" altLang="en-US" b="1">
              <a:solidFill>
                <a:srgbClr val="FF3300"/>
              </a:solidFill>
              <a:latin typeface="幼圆" pitchFamily="49" charset="-122"/>
              <a:ea typeface="幼圆" pitchFamily="49" charset="-122"/>
            </a:endParaRPr>
          </a:p>
          <a:p>
            <a:pPr>
              <a:lnSpc>
                <a:spcPct val="90000"/>
              </a:lnSpc>
              <a:buFontTx/>
              <a:buNone/>
            </a:pPr>
            <a:r>
              <a:rPr lang="zh-CN" altLang="en-US" b="1">
                <a:solidFill>
                  <a:srgbClr val="FF3300"/>
                </a:solidFill>
                <a:latin typeface="幼圆" pitchFamily="49" charset="-122"/>
                <a:ea typeface="幼圆" pitchFamily="49" charset="-122"/>
                <a:sym typeface="Symbol" pitchFamily="18" charset="2"/>
              </a:rPr>
              <a:t>     </a:t>
            </a:r>
            <a:r>
              <a:rPr lang="zh-CN" altLang="zh-CN" b="1">
                <a:solidFill>
                  <a:srgbClr val="FF3300"/>
                </a:solidFill>
                <a:latin typeface="幼圆" pitchFamily="49" charset="-122"/>
                <a:ea typeface="幼圆" pitchFamily="49" charset="-122"/>
                <a:sym typeface="Symbol" pitchFamily="18" charset="2"/>
              </a:rPr>
              <a:t></a:t>
            </a:r>
            <a:r>
              <a:rPr lang="zh-CN" altLang="en-US" b="1">
                <a:solidFill>
                  <a:srgbClr val="FF3300"/>
                </a:solidFill>
                <a:latin typeface="幼圆" pitchFamily="49" charset="-122"/>
                <a:ea typeface="幼圆" pitchFamily="49" charset="-122"/>
                <a:sym typeface="Symbol" pitchFamily="18" charset="2"/>
              </a:rPr>
              <a:t>= </a:t>
            </a:r>
            <a:r>
              <a:rPr lang="zh-CN" altLang="zh-CN" b="1">
                <a:solidFill>
                  <a:srgbClr val="FF3300"/>
                </a:solidFill>
                <a:latin typeface="幼圆" pitchFamily="49" charset="-122"/>
                <a:ea typeface="幼圆" pitchFamily="49" charset="-122"/>
                <a:sym typeface="Symbol" pitchFamily="18" charset="2"/>
              </a:rPr>
              <a:t></a:t>
            </a:r>
            <a:r>
              <a:rPr lang="zh-CN" altLang="en-US" b="1">
                <a:solidFill>
                  <a:srgbClr val="FF3300"/>
                </a:solidFill>
                <a:latin typeface="幼圆" pitchFamily="49" charset="-122"/>
                <a:ea typeface="幼圆" pitchFamily="49" charset="-122"/>
                <a:sym typeface="Symbol" pitchFamily="18" charset="2"/>
              </a:rPr>
              <a:t>+</a:t>
            </a:r>
            <a:r>
              <a:rPr lang="en-US" altLang="zh-CN" b="1">
                <a:solidFill>
                  <a:srgbClr val="FF3300"/>
                </a:solidFill>
                <a:latin typeface="幼圆" pitchFamily="49" charset="-122"/>
                <a:ea typeface="幼圆" pitchFamily="49" charset="-122"/>
                <a:sym typeface="Symbol" pitchFamily="18" charset="2"/>
              </a:rPr>
              <a:t>1= </a:t>
            </a:r>
            <a:r>
              <a:rPr lang="zh-CN" altLang="zh-CN" b="1">
                <a:solidFill>
                  <a:srgbClr val="FF3300"/>
                </a:solidFill>
                <a:latin typeface="幼圆" pitchFamily="49" charset="-122"/>
                <a:ea typeface="幼圆" pitchFamily="49" charset="-122"/>
                <a:sym typeface="Symbol" pitchFamily="18" charset="2"/>
              </a:rPr>
              <a:t></a:t>
            </a:r>
            <a:r>
              <a:rPr lang="zh-CN" altLang="en-US" b="1">
                <a:solidFill>
                  <a:srgbClr val="FF3300"/>
                </a:solidFill>
                <a:latin typeface="幼圆" pitchFamily="49" charset="-122"/>
                <a:ea typeface="幼圆" pitchFamily="49" charset="-122"/>
                <a:sym typeface="Symbol" pitchFamily="18" charset="2"/>
              </a:rPr>
              <a:t>-</a:t>
            </a:r>
            <a:r>
              <a:rPr lang="en-US" altLang="zh-CN" b="1">
                <a:solidFill>
                  <a:srgbClr val="FF3300"/>
                </a:solidFill>
                <a:latin typeface="幼圆" pitchFamily="49" charset="-122"/>
                <a:ea typeface="幼圆" pitchFamily="49" charset="-122"/>
                <a:sym typeface="Symbol" pitchFamily="18" charset="2"/>
              </a:rPr>
              <a:t>1= </a:t>
            </a:r>
            <a:r>
              <a:rPr lang="zh-CN" altLang="zh-CN" b="1">
                <a:solidFill>
                  <a:srgbClr val="FF3300"/>
                </a:solidFill>
                <a:latin typeface="幼圆" pitchFamily="49" charset="-122"/>
                <a:ea typeface="幼圆" pitchFamily="49" charset="-122"/>
                <a:sym typeface="Symbol" pitchFamily="18" charset="2"/>
              </a:rPr>
              <a:t></a:t>
            </a:r>
            <a:r>
              <a:rPr lang="zh-CN" altLang="en-US" b="1">
                <a:solidFill>
                  <a:srgbClr val="FF3300"/>
                </a:solidFill>
                <a:latin typeface="幼圆" pitchFamily="49" charset="-122"/>
                <a:ea typeface="幼圆" pitchFamily="49" charset="-122"/>
                <a:sym typeface="Symbol" pitchFamily="18" charset="2"/>
              </a:rPr>
              <a:t>+ </a:t>
            </a:r>
            <a:r>
              <a:rPr lang="zh-CN" altLang="zh-CN" b="1">
                <a:solidFill>
                  <a:srgbClr val="FF3300"/>
                </a:solidFill>
                <a:latin typeface="幼圆" pitchFamily="49" charset="-122"/>
                <a:ea typeface="幼圆" pitchFamily="49" charset="-122"/>
                <a:sym typeface="Symbol" pitchFamily="18" charset="2"/>
              </a:rPr>
              <a:t></a:t>
            </a:r>
            <a:endParaRPr lang="en-US" altLang="zh-CN" b="1">
              <a:solidFill>
                <a:srgbClr val="FF3300"/>
              </a:solidFill>
              <a:latin typeface="幼圆" pitchFamily="49" charset="-122"/>
              <a:ea typeface="幼圆" pitchFamily="49" charset="-122"/>
            </a:endParaRPr>
          </a:p>
          <a:p>
            <a:pPr>
              <a:lnSpc>
                <a:spcPct val="90000"/>
              </a:lnSpc>
              <a:buFontTx/>
              <a:buNone/>
            </a:pPr>
            <a:endParaRPr lang="zh-CN" altLang="en-US" b="1">
              <a:latin typeface="幼圆" pitchFamily="49" charset="-122"/>
              <a:ea typeface="幼圆" pitchFamily="49" charset="-122"/>
            </a:endParaRPr>
          </a:p>
          <a:p>
            <a:pPr>
              <a:lnSpc>
                <a:spcPct val="90000"/>
              </a:lnSpc>
            </a:pPr>
            <a:endParaRPr lang="zh-CN" altLang="en-US"/>
          </a:p>
        </p:txBody>
      </p:sp>
      <p:sp>
        <p:nvSpPr>
          <p:cNvPr id="121860" name="Text Box 4"/>
          <p:cNvSpPr txBox="1">
            <a:spLocks noChangeArrowheads="1"/>
          </p:cNvSpPr>
          <p:nvPr/>
        </p:nvSpPr>
        <p:spPr bwMode="auto">
          <a:xfrm>
            <a:off x="24384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1862" name="Text Box 6"/>
          <p:cNvSpPr txBox="1">
            <a:spLocks noChangeArrowheads="1"/>
          </p:cNvSpPr>
          <p:nvPr/>
        </p:nvSpPr>
        <p:spPr bwMode="auto">
          <a:xfrm>
            <a:off x="58674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1863" name="Text Box 7"/>
          <p:cNvSpPr txBox="1">
            <a:spLocks noChangeArrowheads="1"/>
          </p:cNvSpPr>
          <p:nvPr/>
        </p:nvSpPr>
        <p:spPr bwMode="auto">
          <a:xfrm>
            <a:off x="2362200" y="3429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FontTx/>
              <a:buNone/>
            </a:pPr>
            <a:r>
              <a:rPr lang="en-US" altLang="zh-CN"/>
              <a:t>c</a:t>
            </a:r>
            <a:endParaRPr lang="en-US" altLang="zh-CN" b="0"/>
          </a:p>
        </p:txBody>
      </p:sp>
      <p:sp>
        <p:nvSpPr>
          <p:cNvPr id="121864" name="Text Box 8"/>
          <p:cNvSpPr txBox="1">
            <a:spLocks noChangeArrowheads="1"/>
          </p:cNvSpPr>
          <p:nvPr/>
        </p:nvSpPr>
        <p:spPr bwMode="auto">
          <a:xfrm>
            <a:off x="2438400" y="4572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1865" name="Text Box 9"/>
          <p:cNvSpPr txBox="1">
            <a:spLocks noChangeArrowheads="1"/>
          </p:cNvSpPr>
          <p:nvPr/>
        </p:nvSpPr>
        <p:spPr bwMode="auto">
          <a:xfrm>
            <a:off x="4267200" y="4572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1866" name="Text Box 10"/>
          <p:cNvSpPr txBox="1">
            <a:spLocks noChangeArrowheads="1"/>
          </p:cNvSpPr>
          <p:nvPr/>
        </p:nvSpPr>
        <p:spPr bwMode="auto">
          <a:xfrm>
            <a:off x="6096000" y="4572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1867" name="Text Box 11"/>
          <p:cNvSpPr txBox="1">
            <a:spLocks noChangeArrowheads="1"/>
          </p:cNvSpPr>
          <p:nvPr/>
        </p:nvSpPr>
        <p:spPr bwMode="auto">
          <a:xfrm>
            <a:off x="7924800" y="4572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760413" y="1401763"/>
            <a:ext cx="7772400" cy="4114800"/>
          </a:xfrm>
        </p:spPr>
        <p:txBody>
          <a:bodyPr/>
          <a:lstStyle/>
          <a:p>
            <a:pPr>
              <a:buFontTx/>
              <a:buNone/>
            </a:pPr>
            <a:r>
              <a:rPr lang="zh-CN" altLang="en-US"/>
              <a:t>   </a:t>
            </a:r>
            <a:r>
              <a:rPr lang="zh-CN" altLang="en-US" b="1">
                <a:latin typeface="幼圆" pitchFamily="49" charset="-122"/>
                <a:ea typeface="幼圆" pitchFamily="49" charset="-122"/>
              </a:rPr>
              <a:t>(1,0,0)</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(0,0,1)</a:t>
            </a:r>
          </a:p>
          <a:p>
            <a:pPr>
              <a:buFontTx/>
              <a:buNone/>
            </a:pPr>
            <a:r>
              <a:rPr lang="zh-CN" altLang="en-US" b="1">
                <a:latin typeface="幼圆" pitchFamily="49" charset="-122"/>
                <a:ea typeface="幼圆" pitchFamily="49" charset="-122"/>
                <a:sym typeface="Symbol" pitchFamily="18" charset="2"/>
              </a:rPr>
              <a:t>     </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  (1,</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,0)</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(0,</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,1)</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(0,</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,1)</a:t>
            </a:r>
          </a:p>
          <a:p>
            <a:pPr>
              <a:buFontTx/>
              <a:buNone/>
            </a:pPr>
            <a:r>
              <a:rPr lang="zh-CN"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rPr>
              <a:t> </a:t>
            </a:r>
          </a:p>
          <a:p>
            <a:pPr>
              <a:buFontTx/>
              <a:buNone/>
            </a:pPr>
            <a:r>
              <a:rPr lang="zh-CN" altLang="zh-CN" b="1">
                <a:latin typeface="幼圆" pitchFamily="49" charset="-122"/>
                <a:ea typeface="幼圆" pitchFamily="49" charset="-122"/>
              </a:rPr>
              <a:t>  (1,</a:t>
            </a: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,0)</a:t>
            </a:r>
          </a:p>
          <a:p>
            <a:pPr>
              <a:buFontTx/>
              <a:buNone/>
            </a:pPr>
            <a:endParaRPr lang="zh-CN" altLang="zh-CN"/>
          </a:p>
          <a:p>
            <a:pPr>
              <a:buFontTx/>
              <a:buNone/>
            </a:pPr>
            <a:r>
              <a:rPr lang="zh-CN" altLang="zh-CN"/>
              <a:t>	</a:t>
            </a:r>
            <a:r>
              <a:rPr lang="zh-CN" altLang="zh-CN" b="1">
                <a:latin typeface="幼圆" pitchFamily="49" charset="-122"/>
                <a:ea typeface="幼圆" pitchFamily="49" charset="-122"/>
              </a:rPr>
              <a:t>称为  </a:t>
            </a:r>
            <a:r>
              <a:rPr lang="zh-CN" altLang="zh-CN" b="1">
                <a:solidFill>
                  <a:srgbClr val="FF3300"/>
                </a:solidFill>
                <a:latin typeface="幼圆" pitchFamily="49" charset="-122"/>
                <a:ea typeface="幼圆" pitchFamily="49" charset="-122"/>
              </a:rPr>
              <a:t>可（到）达树</a:t>
            </a:r>
            <a:r>
              <a:rPr lang="zh-CN" altLang="en-US" b="1">
                <a:solidFill>
                  <a:srgbClr val="FF3300"/>
                </a:solidFill>
                <a:latin typeface="幼圆" pitchFamily="49" charset="-122"/>
                <a:ea typeface="幼圆" pitchFamily="49" charset="-122"/>
              </a:rPr>
              <a:t>(覆盖树</a:t>
            </a:r>
            <a:r>
              <a:rPr lang="en-US" altLang="zh-CN" b="1">
                <a:solidFill>
                  <a:srgbClr val="FF3300"/>
                </a:solidFill>
                <a:latin typeface="幼圆" pitchFamily="49" charset="-122"/>
                <a:ea typeface="幼圆" pitchFamily="49" charset="-122"/>
              </a:rPr>
              <a:t>)</a:t>
            </a:r>
            <a:endParaRPr lang="zh-CN" altLang="zh-CN" b="1">
              <a:solidFill>
                <a:srgbClr val="FF3300"/>
              </a:solidFill>
              <a:latin typeface="幼圆" pitchFamily="49" charset="-122"/>
              <a:ea typeface="幼圆" pitchFamily="49" charset="-122"/>
            </a:endParaRPr>
          </a:p>
        </p:txBody>
      </p:sp>
      <p:sp>
        <p:nvSpPr>
          <p:cNvPr id="23556" name="Text Box 4"/>
          <p:cNvSpPr txBox="1">
            <a:spLocks noChangeArrowheads="1"/>
          </p:cNvSpPr>
          <p:nvPr/>
        </p:nvSpPr>
        <p:spPr bwMode="auto">
          <a:xfrm>
            <a:off x="2589213" y="132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23557" name="Text Box 5"/>
          <p:cNvSpPr txBox="1">
            <a:spLocks noChangeArrowheads="1"/>
          </p:cNvSpPr>
          <p:nvPr/>
        </p:nvSpPr>
        <p:spPr bwMode="auto">
          <a:xfrm>
            <a:off x="1522413" y="1935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23558" name="Text Box 6"/>
          <p:cNvSpPr txBox="1">
            <a:spLocks noChangeArrowheads="1"/>
          </p:cNvSpPr>
          <p:nvPr/>
        </p:nvSpPr>
        <p:spPr bwMode="auto">
          <a:xfrm>
            <a:off x="1522413" y="3154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23559" name="Text Box 7"/>
          <p:cNvSpPr txBox="1">
            <a:spLocks noChangeArrowheads="1"/>
          </p:cNvSpPr>
          <p:nvPr/>
        </p:nvSpPr>
        <p:spPr bwMode="auto">
          <a:xfrm>
            <a:off x="2768600" y="24685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23560" name="Text Box 8"/>
          <p:cNvSpPr txBox="1">
            <a:spLocks noChangeArrowheads="1"/>
          </p:cNvSpPr>
          <p:nvPr/>
        </p:nvSpPr>
        <p:spPr bwMode="auto">
          <a:xfrm>
            <a:off x="4632325" y="2468563"/>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685800" y="1401763"/>
            <a:ext cx="7772400" cy="4114800"/>
          </a:xfrm>
        </p:spPr>
        <p:txBody>
          <a:bodyPr/>
          <a:lstStyle/>
          <a:p>
            <a:endParaRPr lang="zh-CN" altLang="en-US" b="1">
              <a:latin typeface="幼圆" pitchFamily="49" charset="-122"/>
              <a:ea typeface="幼圆" pitchFamily="49" charset="-122"/>
            </a:endParaRPr>
          </a:p>
          <a:p>
            <a:r>
              <a:rPr lang="zh-CN" altLang="en-US" b="1">
                <a:latin typeface="幼圆" pitchFamily="49" charset="-122"/>
                <a:ea typeface="幼圆" pitchFamily="49" charset="-122"/>
              </a:rPr>
              <a:t>为方便起见，将</a:t>
            </a:r>
            <a:r>
              <a:rPr lang="en-US" altLang="zh-CN" b="1">
                <a:latin typeface="幼圆" pitchFamily="49" charset="-122"/>
                <a:ea typeface="幼圆" pitchFamily="49" charset="-122"/>
              </a:rPr>
              <a:t>W</a:t>
            </a:r>
            <a:r>
              <a:rPr lang="zh-CN" altLang="en-US" b="1">
                <a:latin typeface="幼圆" pitchFamily="49" charset="-122"/>
                <a:ea typeface="幼圆" pitchFamily="49" charset="-122"/>
              </a:rPr>
              <a:t>定义在笛卡儿空间</a:t>
            </a:r>
            <a:br>
              <a:rPr lang="zh-CN" altLang="en-US" b="1">
                <a:latin typeface="幼圆" pitchFamily="49" charset="-122"/>
                <a:ea typeface="幼圆" pitchFamily="49" charset="-122"/>
              </a:rPr>
            </a:br>
            <a:r>
              <a:rPr lang="zh-CN" altLang="en-US" b="1">
                <a:latin typeface="幼圆" pitchFamily="49" charset="-122"/>
                <a:ea typeface="幼圆" pitchFamily="49" charset="-122"/>
              </a:rPr>
              <a:t/>
            </a:r>
            <a:br>
              <a:rPr lang="zh-CN" altLang="en-US" b="1">
                <a:latin typeface="幼圆" pitchFamily="49" charset="-122"/>
                <a:ea typeface="幼圆" pitchFamily="49" charset="-122"/>
              </a:rPr>
            </a:br>
            <a:r>
              <a:rPr lang="en-US" altLang="zh-CN" b="1">
                <a:latin typeface="幼圆" pitchFamily="49" charset="-122"/>
                <a:ea typeface="幼圆" pitchFamily="49" charset="-122"/>
              </a:rPr>
              <a:t>W： S</a:t>
            </a:r>
            <a:r>
              <a:rPr lang="en-US" altLang="en-US" b="1">
                <a:latin typeface="幼圆" pitchFamily="49" charset="-122"/>
                <a:ea typeface="幼圆" pitchFamily="49" charset="-122"/>
              </a:rPr>
              <a:t>×</a:t>
            </a:r>
            <a:r>
              <a:rPr lang="en-US" altLang="zh-CN" b="1">
                <a:latin typeface="幼圆" pitchFamily="49" charset="-122"/>
                <a:ea typeface="幼圆" pitchFamily="49" charset="-122"/>
              </a:rPr>
              <a:t>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T</a:t>
            </a:r>
            <a:r>
              <a:rPr lang="en-US" altLang="en-US" b="1">
                <a:latin typeface="幼圆" pitchFamily="49" charset="-122"/>
                <a:ea typeface="幼圆" pitchFamily="49" charset="-122"/>
              </a:rPr>
              <a:t>×</a:t>
            </a:r>
            <a:r>
              <a:rPr lang="en-US" altLang="zh-CN" b="1">
                <a:latin typeface="幼圆" pitchFamily="49" charset="-122"/>
                <a:ea typeface="幼圆" pitchFamily="49" charset="-122"/>
              </a:rPr>
              <a:t>S </a:t>
            </a: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N</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非</a:t>
            </a:r>
            <a:r>
              <a:rPr lang="en-US" altLang="zh-CN" b="1">
                <a:latin typeface="幼圆" pitchFamily="49" charset="-122"/>
                <a:ea typeface="幼圆" pitchFamily="49" charset="-122"/>
              </a:rPr>
              <a:t>N</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rPr>
              <a:t>）</a:t>
            </a:r>
            <a:br>
              <a:rPr lang="en-US" altLang="zh-CN" b="1">
                <a:latin typeface="幼圆" pitchFamily="49" charset="-122"/>
                <a:ea typeface="幼圆" pitchFamily="49" charset="-122"/>
              </a:rPr>
            </a:br>
            <a:r>
              <a:rPr lang="en-US" altLang="zh-CN" b="1">
                <a:latin typeface="幼圆" pitchFamily="49" charset="-122"/>
                <a:ea typeface="幼圆" pitchFamily="49" charset="-122"/>
              </a:rPr>
              <a:t/>
            </a:r>
            <a:br>
              <a:rPr lang="en-US" altLang="zh-CN" b="1">
                <a:latin typeface="幼圆" pitchFamily="49" charset="-122"/>
                <a:ea typeface="幼圆" pitchFamily="49" charset="-122"/>
              </a:rPr>
            </a:br>
            <a:r>
              <a:rPr lang="zh-CN" altLang="zh-CN" b="1">
                <a:latin typeface="幼圆" pitchFamily="49" charset="-122"/>
                <a:ea typeface="幼圆" pitchFamily="49" charset="-122"/>
              </a:rPr>
              <a:t>规定：</a:t>
            </a:r>
            <a:r>
              <a:rPr lang="en-US" altLang="zh-CN" b="1">
                <a:latin typeface="幼圆" pitchFamily="49" charset="-122"/>
                <a:ea typeface="幼圆" pitchFamily="49" charset="-122"/>
              </a:rPr>
              <a:t>W(x,y) </a:t>
            </a:r>
            <a:r>
              <a:rPr lang="zh-CN" altLang="en-US" b="1">
                <a:latin typeface="幼圆" pitchFamily="49" charset="-122"/>
                <a:ea typeface="幼圆" pitchFamily="49" charset="-122"/>
              </a:rPr>
              <a:t>≠</a:t>
            </a:r>
            <a:r>
              <a:rPr lang="en-US" altLang="zh-CN" b="1">
                <a:latin typeface="幼圆" pitchFamily="49" charset="-122"/>
                <a:ea typeface="幼圆" pitchFamily="49" charset="-122"/>
              </a:rPr>
              <a:t> 0 iff (x,y)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914400"/>
            <a:ext cx="7772400" cy="2133600"/>
          </a:xfrm>
        </p:spPr>
        <p:txBody>
          <a:bodyPr/>
          <a:lstStyle/>
          <a:p>
            <a:pPr algn="l"/>
            <a:r>
              <a:rPr lang="zh-CN" altLang="en-US">
                <a:solidFill>
                  <a:srgbClr val="FFFF00"/>
                </a:solidFill>
                <a:latin typeface="隶书" pitchFamily="49" charset="-122"/>
                <a:ea typeface="隶书" pitchFamily="49" charset="-122"/>
              </a:rPr>
              <a:t/>
            </a:r>
            <a:br>
              <a:rPr lang="zh-CN" altLang="en-US">
                <a:solidFill>
                  <a:srgbClr val="FFFF00"/>
                </a:solidFill>
                <a:latin typeface="隶书" pitchFamily="49" charset="-122"/>
                <a:ea typeface="隶书" pitchFamily="49" charset="-122"/>
              </a:rPr>
            </a:br>
            <a:r>
              <a:rPr lang="zh-CN" altLang="en-US">
                <a:latin typeface="黑体" pitchFamily="2" charset="-122"/>
              </a:rPr>
              <a:t>定义3.5 可达树</a:t>
            </a:r>
            <a:r>
              <a:rPr lang="en-US" altLang="zh-CN">
                <a:latin typeface="黑体" pitchFamily="2" charset="-122"/>
              </a:rPr>
              <a:t>T(</a:t>
            </a:r>
            <a:r>
              <a:rPr lang="zh-CN" altLang="en-US">
                <a:latin typeface="黑体" pitchFamily="2" charset="-122"/>
                <a:sym typeface="Symbol" pitchFamily="18" charset="2"/>
              </a:rPr>
              <a:t>)</a:t>
            </a:r>
            <a:r>
              <a:rPr lang="zh-CN" altLang="en-US">
                <a:latin typeface="黑体" pitchFamily="2" charset="-122"/>
              </a:rPr>
              <a:t>算法</a:t>
            </a:r>
            <a:r>
              <a:rPr lang="zh-CN" altLang="en-US">
                <a:solidFill>
                  <a:srgbClr val="FFFF00"/>
                </a:solidFill>
                <a:latin typeface="隶书" pitchFamily="49" charset="-122"/>
                <a:ea typeface="隶书" pitchFamily="49" charset="-122"/>
              </a:rPr>
              <a:t/>
            </a:r>
            <a:br>
              <a:rPr lang="zh-CN" altLang="en-US">
                <a:solidFill>
                  <a:srgbClr val="FFFF00"/>
                </a:solidFill>
                <a:latin typeface="隶书" pitchFamily="49" charset="-122"/>
                <a:ea typeface="隶书" pitchFamily="49" charset="-122"/>
              </a:rPr>
            </a:br>
            <a:r>
              <a:rPr lang="zh-CN" altLang="en-US">
                <a:solidFill>
                  <a:srgbClr val="FFFF00"/>
                </a:solidFill>
                <a:latin typeface="隶书" pitchFamily="49" charset="-122"/>
                <a:ea typeface="隶书" pitchFamily="49" charset="-122"/>
              </a:rPr>
              <a:t/>
            </a:r>
            <a:br>
              <a:rPr lang="zh-CN" altLang="en-US">
                <a:solidFill>
                  <a:srgbClr val="FFFF00"/>
                </a:solidFill>
                <a:latin typeface="隶书" pitchFamily="49" charset="-122"/>
                <a:ea typeface="隶书" pitchFamily="49" charset="-122"/>
              </a:rPr>
            </a:br>
            <a:r>
              <a:rPr lang="en-US" altLang="zh-CN" sz="3200" b="1">
                <a:solidFill>
                  <a:schemeClr val="bg2"/>
                </a:solidFill>
                <a:latin typeface="幼圆" pitchFamily="49" charset="-122"/>
                <a:ea typeface="幼圆" pitchFamily="49" charset="-122"/>
              </a:rPr>
              <a:t>T(</a:t>
            </a:r>
            <a:r>
              <a:rPr lang="zh-CN" altLang="en-US" sz="3200" b="1">
                <a:solidFill>
                  <a:schemeClr val="bg2"/>
                </a:solidFill>
                <a:latin typeface="幼圆" pitchFamily="49" charset="-122"/>
                <a:ea typeface="幼圆" pitchFamily="49" charset="-122"/>
                <a:sym typeface="Symbol" pitchFamily="18" charset="2"/>
              </a:rPr>
              <a:t>)上的节点</a:t>
            </a:r>
            <a:r>
              <a:rPr lang="en-US" altLang="zh-CN" sz="3200" b="1">
                <a:solidFill>
                  <a:srgbClr val="FF0066"/>
                </a:solidFill>
                <a:latin typeface="幼圆" pitchFamily="49" charset="-122"/>
                <a:ea typeface="幼圆" pitchFamily="49" charset="-122"/>
                <a:sym typeface="Symbol" pitchFamily="18" charset="2"/>
              </a:rPr>
              <a:t>x</a:t>
            </a:r>
            <a:r>
              <a:rPr lang="zh-CN" altLang="en-US" sz="3200" b="1">
                <a:solidFill>
                  <a:schemeClr val="bg2"/>
                </a:solidFill>
                <a:latin typeface="幼圆" pitchFamily="49" charset="-122"/>
                <a:ea typeface="幼圆" pitchFamily="49" charset="-122"/>
                <a:sym typeface="Symbol" pitchFamily="18" charset="2"/>
              </a:rPr>
              <a:t>的标记</a:t>
            </a:r>
            <a:r>
              <a:rPr lang="en-US" altLang="zh-CN" sz="3200" b="1">
                <a:solidFill>
                  <a:srgbClr val="FF0066"/>
                </a:solidFill>
                <a:latin typeface="幼圆" pitchFamily="49" charset="-122"/>
                <a:ea typeface="幼圆" pitchFamily="49" charset="-122"/>
                <a:sym typeface="Symbol" pitchFamily="18" charset="2"/>
              </a:rPr>
              <a:t>M</a:t>
            </a:r>
            <a:r>
              <a:rPr lang="en-US" altLang="zh-CN" sz="3200" b="1" baseline="-25000">
                <a:solidFill>
                  <a:srgbClr val="FF0066"/>
                </a:solidFill>
                <a:latin typeface="幼圆" pitchFamily="49" charset="-122"/>
                <a:ea typeface="幼圆" pitchFamily="49" charset="-122"/>
                <a:sym typeface="Symbol" pitchFamily="18" charset="2"/>
              </a:rPr>
              <a:t>x</a:t>
            </a:r>
            <a:r>
              <a:rPr lang="zh-CN" altLang="en-US" sz="3200" b="1">
                <a:solidFill>
                  <a:schemeClr val="bg2"/>
                </a:solidFill>
                <a:latin typeface="幼圆" pitchFamily="49" charset="-122"/>
                <a:ea typeface="幼圆" pitchFamily="49" charset="-122"/>
                <a:sym typeface="Symbol" pitchFamily="18" charset="2"/>
              </a:rPr>
              <a:t>为</a:t>
            </a:r>
            <a:r>
              <a:rPr lang="en-US" altLang="en-US" sz="3200" b="1">
                <a:solidFill>
                  <a:schemeClr val="bg2"/>
                </a:solidFill>
                <a:latin typeface="幼圆" pitchFamily="49" charset="-122"/>
                <a:ea typeface="幼圆" pitchFamily="49" charset="-122"/>
                <a:sym typeface="Symbol" pitchFamily="18" charset="2"/>
              </a:rPr>
              <a:t>S</a:t>
            </a:r>
            <a:r>
              <a:rPr lang="zh-CN" altLang="en-US" sz="3200" b="1">
                <a:solidFill>
                  <a:schemeClr val="bg2"/>
                </a:solidFill>
                <a:latin typeface="幼圆" pitchFamily="49" charset="-122"/>
                <a:ea typeface="幼圆" pitchFamily="49" charset="-122"/>
                <a:sym typeface="Symbol" pitchFamily="18" charset="2"/>
              </a:rPr>
              <a:t>的函数 </a:t>
            </a:r>
            <a:br>
              <a:rPr lang="zh-CN" altLang="en-US" sz="3200" b="1">
                <a:solidFill>
                  <a:schemeClr val="bg2"/>
                </a:solidFill>
                <a:latin typeface="幼圆" pitchFamily="49" charset="-122"/>
                <a:ea typeface="幼圆" pitchFamily="49" charset="-122"/>
                <a:sym typeface="Symbol" pitchFamily="18" charset="2"/>
              </a:rPr>
            </a:br>
            <a:r>
              <a:rPr lang="zh-CN" altLang="en-US" sz="3200" b="1">
                <a:solidFill>
                  <a:schemeClr val="bg2"/>
                </a:solidFill>
                <a:latin typeface="幼圆" pitchFamily="49" charset="-122"/>
                <a:ea typeface="幼圆" pitchFamily="49" charset="-122"/>
                <a:sym typeface="Symbol" pitchFamily="18" charset="2"/>
              </a:rPr>
              <a:t>		</a:t>
            </a:r>
            <a:r>
              <a:rPr lang="en-US" altLang="zh-CN" sz="3200" b="1">
                <a:solidFill>
                  <a:schemeClr val="bg2"/>
                </a:solidFill>
                <a:latin typeface="幼圆" pitchFamily="49" charset="-122"/>
                <a:ea typeface="幼圆" pitchFamily="49" charset="-122"/>
                <a:sym typeface="Symbol" pitchFamily="18" charset="2"/>
              </a:rPr>
              <a:t>M</a:t>
            </a:r>
            <a:r>
              <a:rPr lang="en-US" altLang="zh-CN" sz="3200" b="1" baseline="-25000">
                <a:solidFill>
                  <a:schemeClr val="bg2"/>
                </a:solidFill>
                <a:latin typeface="幼圆" pitchFamily="49" charset="-122"/>
                <a:ea typeface="幼圆" pitchFamily="49" charset="-122"/>
                <a:sym typeface="Symbol" pitchFamily="18" charset="2"/>
              </a:rPr>
              <a:t>x</a:t>
            </a:r>
            <a:r>
              <a:rPr lang="en-US" altLang="zh-CN" sz="3200" b="1" baseline="30000">
                <a:solidFill>
                  <a:schemeClr val="bg2"/>
                </a:solidFill>
                <a:latin typeface="幼圆" pitchFamily="49" charset="-122"/>
                <a:ea typeface="幼圆" pitchFamily="49" charset="-122"/>
                <a:sym typeface="Symbol" pitchFamily="18" charset="2"/>
              </a:rPr>
              <a:t> ：</a:t>
            </a:r>
            <a:r>
              <a:rPr lang="en-US" altLang="zh-CN" sz="3200" b="1">
                <a:solidFill>
                  <a:schemeClr val="bg2"/>
                </a:solidFill>
                <a:latin typeface="幼圆" pitchFamily="49" charset="-122"/>
                <a:ea typeface="幼圆" pitchFamily="49" charset="-122"/>
                <a:sym typeface="Symbol" pitchFamily="18" charset="2"/>
              </a:rPr>
              <a:t>SN</a:t>
            </a:r>
            <a:r>
              <a:rPr lang="en-US" altLang="zh-CN" sz="3200" b="1" baseline="-25000">
                <a:solidFill>
                  <a:schemeClr val="bg2"/>
                </a:solidFill>
                <a:latin typeface="幼圆" pitchFamily="49" charset="-122"/>
                <a:ea typeface="幼圆" pitchFamily="49" charset="-122"/>
                <a:sym typeface="Symbol" pitchFamily="18" charset="2"/>
              </a:rPr>
              <a:t>0</a:t>
            </a:r>
            <a:r>
              <a:rPr lang="en-US" altLang="zh-CN" sz="3200" b="1">
                <a:solidFill>
                  <a:schemeClr val="bg2"/>
                </a:solidFill>
                <a:latin typeface="幼圆" pitchFamily="49" charset="-122"/>
                <a:ea typeface="幼圆" pitchFamily="49" charset="-122"/>
                <a:sym typeface="Symbol" pitchFamily="18" charset="2"/>
              </a:rPr>
              <a:t>{}</a:t>
            </a:r>
            <a:br>
              <a:rPr lang="en-US" altLang="zh-CN" sz="3200" b="1">
                <a:solidFill>
                  <a:schemeClr val="bg2"/>
                </a:solidFill>
                <a:latin typeface="幼圆" pitchFamily="49" charset="-122"/>
                <a:ea typeface="幼圆" pitchFamily="49" charset="-122"/>
                <a:sym typeface="Symbol" pitchFamily="18" charset="2"/>
              </a:rPr>
            </a:br>
            <a:r>
              <a:rPr lang="en-US" altLang="zh-CN" sz="3200" b="1">
                <a:solidFill>
                  <a:schemeClr val="bg2"/>
                </a:solidFill>
                <a:latin typeface="幼圆" pitchFamily="49" charset="-122"/>
                <a:ea typeface="幼圆" pitchFamily="49" charset="-122"/>
              </a:rPr>
              <a:t>T(</a:t>
            </a:r>
            <a:r>
              <a:rPr lang="zh-CN" altLang="en-US" sz="3200" b="1">
                <a:solidFill>
                  <a:schemeClr val="bg2"/>
                </a:solidFill>
                <a:latin typeface="幼圆" pitchFamily="49" charset="-122"/>
                <a:ea typeface="幼圆" pitchFamily="49" charset="-122"/>
                <a:sym typeface="Symbol" pitchFamily="18" charset="2"/>
              </a:rPr>
              <a:t>)的弧由</a:t>
            </a:r>
            <a:r>
              <a:rPr lang="en-US" altLang="zh-CN" sz="3200" b="1">
                <a:solidFill>
                  <a:schemeClr val="bg2"/>
                </a:solidFill>
                <a:latin typeface="幼圆" pitchFamily="49" charset="-122"/>
                <a:ea typeface="幼圆" pitchFamily="49" charset="-122"/>
                <a:sym typeface="Symbol" pitchFamily="18" charset="2"/>
              </a:rPr>
              <a:t>T</a:t>
            </a:r>
            <a:r>
              <a:rPr lang="zh-CN" altLang="en-US" sz="3200" b="1">
                <a:solidFill>
                  <a:schemeClr val="bg2"/>
                </a:solidFill>
                <a:latin typeface="幼圆" pitchFamily="49" charset="-122"/>
                <a:ea typeface="幼圆" pitchFamily="49" charset="-122"/>
                <a:sym typeface="Symbol" pitchFamily="18" charset="2"/>
              </a:rPr>
              <a:t>中元素标记</a:t>
            </a:r>
            <a:r>
              <a:rPr lang="zh-CN" altLang="en-US"/>
              <a:t> </a:t>
            </a:r>
          </a:p>
        </p:txBody>
      </p:sp>
      <p:sp>
        <p:nvSpPr>
          <p:cNvPr id="25603" name="Rectangle 3"/>
          <p:cNvSpPr>
            <a:spLocks noGrp="1" noChangeArrowheads="1"/>
          </p:cNvSpPr>
          <p:nvPr>
            <p:ph type="body" idx="1"/>
          </p:nvPr>
        </p:nvSpPr>
        <p:spPr>
          <a:xfrm>
            <a:off x="685800" y="3860800"/>
            <a:ext cx="8458200" cy="2286000"/>
          </a:xfrm>
        </p:spPr>
        <p:txBody>
          <a:bodyPr/>
          <a:lstStyle/>
          <a:p>
            <a:pPr>
              <a:buFontTx/>
              <a:buNone/>
            </a:pPr>
            <a:r>
              <a:rPr lang="zh-CN" altLang="zh-CN" b="1">
                <a:latin typeface="幼圆" pitchFamily="49" charset="-122"/>
                <a:ea typeface="幼圆" pitchFamily="49" charset="-122"/>
              </a:rPr>
              <a:t>   </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)递归构造如下：</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a:t>
            </a:r>
            <a:r>
              <a:rPr lang="en-US" altLang="en-US" b="1">
                <a:latin typeface="幼圆" pitchFamily="49" charset="-122"/>
                <a:ea typeface="幼圆" pitchFamily="49" charset="-122"/>
              </a:rPr>
              <a:t>a)</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)的根节点</a:t>
            </a:r>
            <a:r>
              <a:rPr lang="en-US" altLang="zh-CN" b="1">
                <a:latin typeface="幼圆" pitchFamily="49" charset="-122"/>
                <a:ea typeface="幼圆" pitchFamily="49" charset="-122"/>
                <a:sym typeface="Symbol" pitchFamily="18" charset="2"/>
              </a:rPr>
              <a:t>r</a:t>
            </a:r>
            <a:r>
              <a:rPr lang="zh-CN" altLang="en-US" b="1">
                <a:latin typeface="幼圆" pitchFamily="49" charset="-122"/>
                <a:ea typeface="幼圆" pitchFamily="49" charset="-122"/>
                <a:sym typeface="Symbol" pitchFamily="18" charset="2"/>
              </a:rPr>
              <a:t>的标记为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r</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endParaRPr lang="en-US" altLang="zh-CN" b="1">
              <a:latin typeface="幼圆" pitchFamily="49" charset="-122"/>
              <a:ea typeface="幼圆" pitchFamily="49" charset="-122"/>
              <a:sym typeface="Symbol" pitchFamily="18" charset="2"/>
            </a:endParaRPr>
          </a:p>
          <a:p>
            <a:pPr>
              <a:buFontTx/>
              <a:buNone/>
            </a:pPr>
            <a:r>
              <a:rPr lang="en-US" altLang="zh-CN" b="1">
                <a:latin typeface="幼圆" pitchFamily="49" charset="-122"/>
                <a:ea typeface="幼圆" pitchFamily="49" charset="-122"/>
                <a:sym typeface="Symbol" pitchFamily="18" charset="2"/>
              </a:rPr>
              <a:t>(b)</a:t>
            </a:r>
            <a:r>
              <a:rPr lang="zh-CN" altLang="en-US" b="1">
                <a:latin typeface="幼圆" pitchFamily="49" charset="-122"/>
                <a:ea typeface="幼圆" pitchFamily="49" charset="-122"/>
                <a:sym typeface="Symbol" pitchFamily="18" charset="2"/>
              </a:rPr>
              <a:t>若</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)的叶节点均为真叶节点，即</a:t>
            </a:r>
            <a:r>
              <a:rPr lang="en-US" altLang="zh-CN" b="1">
                <a:latin typeface="幼圆" pitchFamily="49" charset="-122"/>
                <a:ea typeface="幼圆" pitchFamily="49" charset="-122"/>
                <a:sym typeface="Symbol" pitchFamily="18" charset="2"/>
              </a:rPr>
              <a:t>:</a:t>
            </a:r>
            <a:endParaRPr lang="zh-CN" altLang="en-US"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ox(out)">
                                      <p:cBhvr>
                                        <p:cTn id="7" dur="500"/>
                                        <p:tgtEl>
                                          <p:spTgt spid="25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ox(out)">
                                      <p:cBhvr>
                                        <p:cTn id="12" dur="500"/>
                                        <p:tgtEl>
                                          <p:spTgt spid="25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ox(out)">
                                      <p:cBhvr>
                                        <p:cTn id="17" dur="500"/>
                                        <p:tgtEl>
                                          <p:spTgt spid="256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endParaRPr lang="zh-CN" altLang="en-US"/>
          </a:p>
        </p:txBody>
      </p:sp>
      <p:sp>
        <p:nvSpPr>
          <p:cNvPr id="26627" name="Rectangle 3"/>
          <p:cNvSpPr>
            <a:spLocks noGrp="1" noChangeArrowheads="1"/>
          </p:cNvSpPr>
          <p:nvPr>
            <p:ph type="body" idx="1"/>
          </p:nvPr>
        </p:nvSpPr>
        <p:spPr/>
        <p:txBody>
          <a:bodyPr/>
          <a:lstStyle/>
          <a:p>
            <a:pPr>
              <a:buFontTx/>
              <a:buNone/>
            </a:pPr>
            <a:r>
              <a:rPr lang="zh-CN" altLang="en-US" b="1">
                <a:latin typeface="幼圆" pitchFamily="49" charset="-122"/>
                <a:ea typeface="幼圆" pitchFamily="49" charset="-122"/>
                <a:sym typeface="Symbol" pitchFamily="18" charset="2"/>
              </a:rPr>
              <a:t>  (1)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是死标识</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对于任何变迁</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在</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均无 </a:t>
            </a:r>
          </a:p>
          <a:p>
            <a:pPr>
              <a:buFontTx/>
              <a:buNone/>
            </a:pPr>
            <a:r>
              <a:rPr lang="zh-CN" altLang="en-US" b="1">
                <a:latin typeface="幼圆" pitchFamily="49" charset="-122"/>
                <a:ea typeface="幼圆" pitchFamily="49" charset="-122"/>
                <a:sym typeface="Symbol" pitchFamily="18" charset="2"/>
              </a:rPr>
              <a:t>     发生权</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是</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)的真叶节点或者</a:t>
            </a:r>
          </a:p>
          <a:p>
            <a:pPr>
              <a:buFontTx/>
              <a:buNone/>
            </a:pP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2)</a:t>
            </a:r>
            <a:r>
              <a:rPr lang="zh-CN" altLang="en-US" b="1">
                <a:latin typeface="幼圆" pitchFamily="49" charset="-122"/>
                <a:ea typeface="幼圆" pitchFamily="49" charset="-122"/>
                <a:sym typeface="Symbol" pitchFamily="18" charset="2"/>
              </a:rPr>
              <a:t>从</a:t>
            </a:r>
            <a:r>
              <a:rPr lang="en-US" altLang="zh-CN" b="1">
                <a:latin typeface="幼圆" pitchFamily="49" charset="-122"/>
                <a:ea typeface="幼圆" pitchFamily="49" charset="-122"/>
                <a:sym typeface="Symbol" pitchFamily="18" charset="2"/>
              </a:rPr>
              <a:t>r</a:t>
            </a:r>
            <a:r>
              <a:rPr lang="zh-CN" altLang="en-US" b="1">
                <a:latin typeface="幼圆" pitchFamily="49" charset="-122"/>
                <a:ea typeface="幼圆" pitchFamily="49" charset="-122"/>
                <a:sym typeface="Symbol" pitchFamily="18" charset="2"/>
              </a:rPr>
              <a:t>到</a:t>
            </a:r>
            <a:r>
              <a:rPr lang="en-US" altLang="zh-CN" b="1">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有另一节点</a:t>
            </a:r>
            <a:r>
              <a:rPr lang="en-US" altLang="zh-CN" b="1">
                <a:latin typeface="幼圆" pitchFamily="49" charset="-122"/>
                <a:ea typeface="幼圆" pitchFamily="49" charset="-122"/>
                <a:sym typeface="Symbol" pitchFamily="18" charset="2"/>
              </a:rPr>
              <a:t>y,y≠x,</a:t>
            </a:r>
            <a:r>
              <a:rPr lang="zh-CN" altLang="en-US" b="1">
                <a:latin typeface="幼圆" pitchFamily="49" charset="-122"/>
                <a:ea typeface="幼圆" pitchFamily="49" charset="-122"/>
                <a:sym typeface="Symbol" pitchFamily="18" charset="2"/>
              </a:rPr>
              <a:t>但</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y</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en-US" altLang="zh-CN" b="1">
                <a:latin typeface="幼圆" pitchFamily="49" charset="-122"/>
                <a:ea typeface="幼圆" pitchFamily="49" charset="-122"/>
                <a:sym typeface="Symbol" pitchFamily="18" charset="2"/>
              </a:rPr>
              <a:t>,</a:t>
            </a:r>
          </a:p>
          <a:p>
            <a:pPr>
              <a:buFontTx/>
              <a:buNone/>
            </a:pPr>
            <a:r>
              <a:rPr lang="en-US" altLang="zh-CN" b="1">
                <a:latin typeface="幼圆" pitchFamily="49" charset="-122"/>
                <a:ea typeface="幼圆" pitchFamily="49" charset="-122"/>
                <a:sym typeface="Symbol" pitchFamily="18" charset="2"/>
              </a:rPr>
              <a:t>     x</a:t>
            </a:r>
            <a:r>
              <a:rPr lang="zh-CN" altLang="en-US" b="1">
                <a:latin typeface="幼圆" pitchFamily="49" charset="-122"/>
                <a:ea typeface="幼圆" pitchFamily="49" charset="-122"/>
                <a:sym typeface="Symbol" pitchFamily="18" charset="2"/>
              </a:rPr>
              <a:t>也为真叶节点</a:t>
            </a:r>
            <a:endParaRPr lang="en-US" altLang="zh-CN"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   则构造结束</a:t>
            </a:r>
          </a:p>
          <a:p>
            <a:pPr>
              <a:buFontTx/>
              <a:buNone/>
            </a:pPr>
            <a:endParaRPr lang="zh-CN" altLang="en-US" b="1">
              <a:latin typeface="幼圆" pitchFamily="49" charset="-122"/>
              <a:ea typeface="幼圆" pitchFamily="49" charset="-122"/>
              <a:sym typeface="Symbol" pitchFamily="18" charset="2"/>
            </a:endParaRPr>
          </a:p>
          <a:p>
            <a:pPr>
              <a:buFontTx/>
              <a:buNone/>
            </a:pPr>
            <a:endParaRPr lang="zh-CN" altLang="en-US" b="1">
              <a:latin typeface="幼圆" pitchFamily="49" charset="-122"/>
              <a:ea typeface="幼圆" pitchFamily="49" charset="-122"/>
              <a:sym typeface="Symbol" pitchFamily="18" charset="2"/>
            </a:endParaRPr>
          </a:p>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4"/>
          <p:cNvSpPr>
            <a:spLocks noGrp="1" noChangeArrowheads="1"/>
          </p:cNvSpPr>
          <p:nvPr>
            <p:ph type="body" sz="half" idx="2"/>
          </p:nvPr>
        </p:nvSpPr>
        <p:spPr>
          <a:xfrm>
            <a:off x="358775" y="404813"/>
            <a:ext cx="8785225" cy="5516562"/>
          </a:xfrm>
          <a:noFill/>
          <a:ln/>
          <a:extLst>
            <a:ext uri="{91240B29-F687-4F45-9708-019B960494DF}">
              <a14:hiddenLine xmlns:a14="http://schemas.microsoft.com/office/drawing/2010/main" w="9525">
                <a:solidFill>
                  <a:schemeClr val="bg2"/>
                </a:solidFill>
                <a:miter lim="800000"/>
                <a:headEnd/>
                <a:tailEnd/>
              </a14:hiddenLine>
            </a:ext>
          </a:extLst>
        </p:spPr>
        <p:txBody>
          <a:bodyPr/>
          <a:lstStyle/>
          <a:p>
            <a:pPr>
              <a:lnSpc>
                <a:spcPct val="90000"/>
              </a:lnSpc>
              <a:buFontTx/>
              <a:buNone/>
            </a:pP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c) </a:t>
            </a:r>
            <a:r>
              <a:rPr lang="zh-CN" altLang="en-US" b="1">
                <a:latin typeface="幼圆" pitchFamily="49" charset="-122"/>
                <a:ea typeface="幼圆" pitchFamily="49" charset="-122"/>
                <a:sym typeface="Symbol" pitchFamily="18" charset="2"/>
              </a:rPr>
              <a:t>对</a:t>
            </a:r>
            <a:r>
              <a:rPr lang="en-US" altLang="zh-CN" sz="2800" b="1">
                <a:latin typeface="幼圆" pitchFamily="49" charset="-122"/>
                <a:ea typeface="幼圆" pitchFamily="49" charset="-122"/>
              </a:rPr>
              <a:t>T(</a:t>
            </a:r>
            <a:r>
              <a:rPr lang="zh-CN" altLang="en-US" sz="2800" b="1">
                <a:latin typeface="幼圆" pitchFamily="49" charset="-122"/>
                <a:ea typeface="幼圆" pitchFamily="49" charset="-122"/>
                <a:sym typeface="Symbol" pitchFamily="18" charset="2"/>
              </a:rPr>
              <a:t>)中所</a:t>
            </a:r>
            <a:r>
              <a:rPr lang="zh-CN" altLang="en-US" b="1">
                <a:latin typeface="幼圆" pitchFamily="49" charset="-122"/>
                <a:ea typeface="幼圆" pitchFamily="49" charset="-122"/>
                <a:sym typeface="Symbol" pitchFamily="18" charset="2"/>
              </a:rPr>
              <a:t>有非真叶节点</a:t>
            </a:r>
            <a:r>
              <a:rPr lang="en-US" altLang="zh-CN" b="1">
                <a:latin typeface="幼圆" pitchFamily="49" charset="-122"/>
                <a:ea typeface="幼圆" pitchFamily="49" charset="-122"/>
                <a:sym typeface="Symbol" pitchFamily="18" charset="2"/>
              </a:rPr>
              <a:t>x</a:t>
            </a:r>
            <a:endParaRPr lang="zh-CN" altLang="en-US" b="1">
              <a:latin typeface="幼圆" pitchFamily="49" charset="-122"/>
              <a:ea typeface="幼圆" pitchFamily="49" charset="-122"/>
              <a:sym typeface="Symbol" pitchFamily="18" charset="2"/>
            </a:endParaRPr>
          </a:p>
          <a:p>
            <a:pPr>
              <a:lnSpc>
                <a:spcPct val="90000"/>
              </a:lnSpc>
              <a:buFontTx/>
              <a:buNone/>
            </a:pP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t{t|tT</a:t>
            </a:r>
            <a:r>
              <a:rPr lang="en-US" altLang="zh-CN" b="1">
                <a:solidFill>
                  <a:srgbClr val="FF0066"/>
                </a:solidFill>
                <a:latin typeface="幼圆" pitchFamily="49" charset="-122"/>
                <a:ea typeface="幼圆" pitchFamily="49" charset="-122"/>
                <a:sym typeface="Symbol" pitchFamily="18" charset="2"/>
              </a:rPr>
              <a:t>M</a:t>
            </a:r>
            <a:r>
              <a:rPr lang="en-US" altLang="zh-CN" b="1" baseline="-25000">
                <a:solidFill>
                  <a:srgbClr val="FF0066"/>
                </a:solidFill>
                <a:latin typeface="幼圆" pitchFamily="49" charset="-122"/>
                <a:ea typeface="幼圆" pitchFamily="49" charset="-122"/>
                <a:sym typeface="Symbol" pitchFamily="18" charset="2"/>
              </a:rPr>
              <a:t>x</a:t>
            </a:r>
            <a:r>
              <a:rPr lang="en-US" altLang="zh-CN" b="1">
                <a:latin typeface="幼圆" pitchFamily="49" charset="-122"/>
                <a:ea typeface="幼圆" pitchFamily="49" charset="-122"/>
                <a:sym typeface="Symbol" pitchFamily="18" charset="2"/>
              </a:rPr>
              <a:t>[t&gt;}：</a:t>
            </a:r>
            <a:r>
              <a:rPr lang="zh-CN" altLang="zh-CN" b="1">
                <a:latin typeface="幼圆" pitchFamily="49" charset="-122"/>
                <a:ea typeface="幼圆" pitchFamily="49" charset="-122"/>
                <a:sym typeface="Symbol" pitchFamily="18" charset="2"/>
              </a:rPr>
              <a:t>引入x的一个子节点y，</a:t>
            </a:r>
          </a:p>
          <a:p>
            <a:pPr>
              <a:lnSpc>
                <a:spcPct val="90000"/>
              </a:lnSpc>
              <a:buFontTx/>
              <a:buNone/>
            </a:pPr>
            <a:r>
              <a:rPr lang="zh-CN" altLang="zh-CN" b="1">
                <a:latin typeface="幼圆" pitchFamily="49" charset="-122"/>
                <a:ea typeface="幼圆" pitchFamily="49" charset="-122"/>
                <a:sym typeface="Symbol" pitchFamily="18" charset="2"/>
              </a:rPr>
              <a:t>(x,y)弧上用t标记</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节点y</a:t>
            </a:r>
            <a:r>
              <a:rPr lang="zh-CN" altLang="en-US" b="1">
                <a:latin typeface="幼圆" pitchFamily="49" charset="-122"/>
                <a:ea typeface="幼圆" pitchFamily="49" charset="-122"/>
                <a:sym typeface="Symbol" pitchFamily="18" charset="2"/>
              </a:rPr>
              <a:t>的标记</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y</a:t>
            </a:r>
            <a:r>
              <a:rPr lang="zh-CN" altLang="en-US" b="1">
                <a:latin typeface="幼圆" pitchFamily="49" charset="-122"/>
                <a:ea typeface="幼圆" pitchFamily="49" charset="-122"/>
                <a:sym typeface="Symbol" pitchFamily="18" charset="2"/>
              </a:rPr>
              <a:t>,如下定义</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首先计算</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 </a:t>
            </a:r>
            <a:r>
              <a:rPr lang="zh-CN" altLang="en-US" b="1">
                <a:latin typeface="幼圆" pitchFamily="49" charset="-122"/>
                <a:ea typeface="幼圆" pitchFamily="49" charset="-122"/>
                <a:sym typeface="Symbol" pitchFamily="18" charset="2"/>
              </a:rPr>
              <a:t>的后继</a:t>
            </a:r>
            <a:r>
              <a:rPr lang="en-US" altLang="zh-CN" b="1">
                <a:latin typeface="幼圆" pitchFamily="49" charset="-122"/>
                <a:ea typeface="幼圆" pitchFamily="49" charset="-122"/>
                <a:sym typeface="Symbol" pitchFamily="18" charset="2"/>
              </a:rPr>
              <a:t>M , M(s)= </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x</a:t>
            </a:r>
            <a:r>
              <a:rPr lang="zh-CN" altLang="zh-CN" b="1">
                <a:latin typeface="幼圆" pitchFamily="49" charset="-122"/>
                <a:ea typeface="幼圆" pitchFamily="49" charset="-122"/>
                <a:sym typeface="Symbol" pitchFamily="18" charset="2"/>
              </a:rPr>
              <a:t>(s)-W(s,t)+W(t,s))</a:t>
            </a:r>
            <a:r>
              <a:rPr lang="zh-CN" altLang="en-US" b="1">
                <a:latin typeface="幼圆" pitchFamily="49" charset="-122"/>
                <a:ea typeface="幼圆" pitchFamily="49" charset="-122"/>
                <a:sym typeface="Symbol" pitchFamily="18" charset="2"/>
              </a:rPr>
              <a:t>,然后计算</a:t>
            </a:r>
            <a:r>
              <a:rPr lang="en-US" altLang="zh-CN"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M</a:t>
            </a:r>
            <a:r>
              <a:rPr lang="zh-CN" altLang="zh-CN" b="1" baseline="-25000">
                <a:latin typeface="幼圆" pitchFamily="49" charset="-122"/>
                <a:ea typeface="幼圆" pitchFamily="49" charset="-122"/>
                <a:sym typeface="Symbol" pitchFamily="18" charset="2"/>
              </a:rPr>
              <a:t>y</a:t>
            </a:r>
            <a:r>
              <a:rPr lang="zh-CN" altLang="en-US" b="1">
                <a:latin typeface="幼圆" pitchFamily="49" charset="-122"/>
                <a:ea typeface="幼圆" pitchFamily="49" charset="-122"/>
                <a:sym typeface="Symbol" pitchFamily="18" charset="2"/>
              </a:rPr>
              <a:t>:</a:t>
            </a:r>
            <a:endParaRPr lang="zh-CN" altLang="zh-CN" b="1">
              <a:latin typeface="幼圆" pitchFamily="49" charset="-122"/>
              <a:ea typeface="幼圆" pitchFamily="49" charset="-122"/>
              <a:sym typeface="Symbol" pitchFamily="18" charset="2"/>
            </a:endParaRPr>
          </a:p>
          <a:p>
            <a:pPr>
              <a:lnSpc>
                <a:spcPct val="90000"/>
              </a:lnSpc>
              <a:buFontTx/>
              <a:buNone/>
            </a:pPr>
            <a:endParaRPr lang="zh-CN" altLang="zh-CN" b="1">
              <a:latin typeface="幼圆" pitchFamily="49" charset="-122"/>
              <a:ea typeface="幼圆" pitchFamily="49" charset="-122"/>
              <a:sym typeface="Symbol" pitchFamily="18" charset="2"/>
            </a:endParaRPr>
          </a:p>
          <a:p>
            <a:pPr>
              <a:lnSpc>
                <a:spcPct val="90000"/>
              </a:lnSpc>
              <a:buFontTx/>
              <a:buNone/>
            </a:pPr>
            <a:r>
              <a:rPr lang="zh-CN" altLang="zh-CN" b="1">
                <a:latin typeface="幼圆" pitchFamily="49" charset="-122"/>
                <a:ea typeface="幼圆" pitchFamily="49" charset="-122"/>
                <a:sym typeface="Symbol" pitchFamily="18" charset="2"/>
              </a:rPr>
              <a:t>                 从r至y路径上有节点z,使                              </a:t>
            </a:r>
          </a:p>
          <a:p>
            <a:pPr>
              <a:lnSpc>
                <a:spcPct val="90000"/>
              </a:lnSpc>
              <a:buFontTx/>
              <a:buNone/>
            </a:pPr>
            <a:r>
              <a:rPr lang="zh-CN"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z</a:t>
            </a:r>
            <a:r>
              <a:rPr lang="en-US" altLang="zh-CN" b="1">
                <a:latin typeface="幼圆" pitchFamily="49" charset="-122"/>
                <a:ea typeface="幼圆" pitchFamily="49" charset="-122"/>
                <a:sym typeface="Symbol" pitchFamily="18" charset="2"/>
              </a:rPr>
              <a:t>&lt;M)(M</a:t>
            </a:r>
            <a:r>
              <a:rPr lang="en-US" altLang="zh-CN" b="1" baseline="-25000">
                <a:latin typeface="幼圆" pitchFamily="49" charset="-122"/>
                <a:ea typeface="幼圆" pitchFamily="49" charset="-122"/>
                <a:sym typeface="Symbol" pitchFamily="18" charset="2"/>
              </a:rPr>
              <a:t>z</a:t>
            </a:r>
            <a:r>
              <a:rPr lang="en-US" altLang="zh-CN" b="1">
                <a:latin typeface="幼圆" pitchFamily="49" charset="-122"/>
                <a:ea typeface="幼圆" pitchFamily="49" charset="-122"/>
                <a:sym typeface="Symbol" pitchFamily="18" charset="2"/>
              </a:rPr>
              <a:t>(s)&lt;M(s))</a:t>
            </a:r>
            <a:endParaRPr lang="zh-CN" altLang="zh-CN" b="1">
              <a:latin typeface="幼圆" pitchFamily="49" charset="-122"/>
              <a:ea typeface="幼圆" pitchFamily="49" charset="-122"/>
              <a:sym typeface="Symbol" pitchFamily="18" charset="2"/>
            </a:endParaRPr>
          </a:p>
          <a:p>
            <a:pPr>
              <a:lnSpc>
                <a:spcPct val="90000"/>
              </a:lnSpc>
              <a:buFontTx/>
              <a:buNone/>
            </a:pPr>
            <a:r>
              <a:rPr lang="zh-CN" altLang="zh-CN" b="1">
                <a:latin typeface="幼圆" pitchFamily="49" charset="-122"/>
                <a:ea typeface="幼圆" pitchFamily="49" charset="-122"/>
                <a:sym typeface="Symbol" pitchFamily="18" charset="2"/>
              </a:rPr>
              <a:t>       M</a:t>
            </a:r>
            <a:r>
              <a:rPr lang="en-US"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(s)</a:t>
            </a: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  其余s</a:t>
            </a:r>
            <a:endParaRPr lang="zh-CN" altLang="en-US" b="1">
              <a:latin typeface="幼圆" pitchFamily="49" charset="-122"/>
              <a:ea typeface="幼圆" pitchFamily="49" charset="-122"/>
              <a:sym typeface="Symbol" pitchFamily="18" charset="2"/>
            </a:endParaRPr>
          </a:p>
          <a:p>
            <a:pPr>
              <a:lnSpc>
                <a:spcPct val="90000"/>
              </a:lnSpc>
              <a:buFontTx/>
              <a:buNone/>
            </a:pPr>
            <a:r>
              <a:rPr lang="en-US" altLang="zh-CN" b="1">
                <a:latin typeface="幼圆" pitchFamily="49" charset="-122"/>
                <a:ea typeface="幼圆" pitchFamily="49" charset="-122"/>
                <a:sym typeface="Symbol" pitchFamily="18" charset="2"/>
              </a:rPr>
              <a:t>(d) </a:t>
            </a:r>
            <a:r>
              <a:rPr lang="zh-CN" altLang="en-US" b="1">
                <a:latin typeface="幼圆" pitchFamily="49" charset="-122"/>
                <a:ea typeface="幼圆" pitchFamily="49" charset="-122"/>
                <a:sym typeface="Symbol" pitchFamily="18" charset="2"/>
              </a:rPr>
              <a:t>回到</a:t>
            </a:r>
            <a:r>
              <a:rPr lang="en-US" altLang="zh-CN" b="1">
                <a:latin typeface="幼圆" pitchFamily="49" charset="-122"/>
                <a:ea typeface="幼圆" pitchFamily="49" charset="-122"/>
                <a:sym typeface="Symbol" pitchFamily="18" charset="2"/>
              </a:rPr>
              <a:t>b </a:t>
            </a:r>
          </a:p>
        </p:txBody>
      </p:sp>
      <p:sp>
        <p:nvSpPr>
          <p:cNvPr id="27653" name="Text Box 5"/>
          <p:cNvSpPr txBox="1">
            <a:spLocks noChangeArrowheads="1"/>
          </p:cNvSpPr>
          <p:nvPr/>
        </p:nvSpPr>
        <p:spPr bwMode="auto">
          <a:xfrm>
            <a:off x="381000" y="4168775"/>
            <a:ext cx="1343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a:latin typeface="幼圆" pitchFamily="49" charset="-122"/>
                <a:ea typeface="幼圆" pitchFamily="49" charset="-122"/>
              </a:rPr>
              <a:t>M</a:t>
            </a:r>
            <a:r>
              <a:rPr lang="en-US" altLang="zh-CN" sz="3200" baseline="-25000">
                <a:latin typeface="幼圆" pitchFamily="49" charset="-122"/>
                <a:ea typeface="幼圆" pitchFamily="49" charset="-122"/>
              </a:rPr>
              <a:t>y</a:t>
            </a:r>
            <a:r>
              <a:rPr lang="en-US" altLang="zh-CN" sz="3200">
                <a:latin typeface="幼圆" pitchFamily="49" charset="-122"/>
                <a:ea typeface="幼圆" pitchFamily="49" charset="-122"/>
              </a:rPr>
              <a:t>(s)=</a:t>
            </a:r>
            <a:endParaRPr lang="en-US" altLang="zh-CN" b="0"/>
          </a:p>
        </p:txBody>
      </p:sp>
      <p:sp>
        <p:nvSpPr>
          <p:cNvPr id="27654" name="AutoShape 6"/>
          <p:cNvSpPr>
            <a:spLocks/>
          </p:cNvSpPr>
          <p:nvPr/>
        </p:nvSpPr>
        <p:spPr bwMode="auto">
          <a:xfrm>
            <a:off x="1685925" y="3863975"/>
            <a:ext cx="149225" cy="1219200"/>
          </a:xfrm>
          <a:prstGeom prst="leftBrace">
            <a:avLst>
              <a:gd name="adj1" fmla="val 6808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fld id="{A1FB79DB-43D3-415E-83C9-EE715EC08CFA}" type="datetime1">
              <a:rPr lang="zh-CN" altLang="en-US"/>
              <a:pPr/>
              <a:t>2014/9/27</a:t>
            </a:fld>
            <a:endParaRPr lang="en-US" altLang="zh-CN"/>
          </a:p>
        </p:txBody>
      </p:sp>
      <p:sp>
        <p:nvSpPr>
          <p:cNvPr id="10" name="灯片编号占位符 6"/>
          <p:cNvSpPr>
            <a:spLocks noGrp="1"/>
          </p:cNvSpPr>
          <p:nvPr>
            <p:ph type="sldNum" sz="quarter" idx="12"/>
          </p:nvPr>
        </p:nvSpPr>
        <p:spPr/>
        <p:txBody>
          <a:bodyPr/>
          <a:lstStyle/>
          <a:p>
            <a:fld id="{C2A30AE2-CEC2-430B-872F-A19EA36C3C77}" type="slidenum">
              <a:rPr lang="zh-CN" altLang="en-US"/>
              <a:pPr/>
              <a:t>23</a:t>
            </a:fld>
            <a:endParaRPr lang="en-US" altLang="zh-CN"/>
          </a:p>
        </p:txBody>
      </p:sp>
      <p:sp>
        <p:nvSpPr>
          <p:cNvPr id="208898" name="Rectangle 2"/>
          <p:cNvSpPr>
            <a:spLocks noGrp="1" noChangeArrowheads="1"/>
          </p:cNvSpPr>
          <p:nvPr>
            <p:ph type="body" sz="half" idx="1"/>
          </p:nvPr>
        </p:nvSpPr>
        <p:spPr>
          <a:xfrm>
            <a:off x="900113" y="476250"/>
            <a:ext cx="6697662" cy="5338763"/>
          </a:xfrm>
        </p:spPr>
        <p:txBody>
          <a:bodyPr/>
          <a:lstStyle/>
          <a:p>
            <a:pPr>
              <a:buFontTx/>
              <a:buNone/>
            </a:pPr>
            <a:r>
              <a:rPr lang="zh-CN" altLang="en-US" sz="2800"/>
              <a:t>   </a:t>
            </a:r>
            <a:r>
              <a:rPr lang="zh-CN" altLang="en-US" sz="2800" b="1">
                <a:latin typeface="幼圆" pitchFamily="49" charset="-122"/>
                <a:ea typeface="幼圆" pitchFamily="49" charset="-122"/>
              </a:rPr>
              <a:t>(1,0,0)</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(0,0,1)</a:t>
            </a:r>
          </a:p>
          <a:p>
            <a:pPr>
              <a:buFontTx/>
              <a:buNone/>
            </a:pPr>
            <a:r>
              <a:rPr lang="zh-CN" altLang="en-US" sz="2800" b="1">
                <a:latin typeface="幼圆" pitchFamily="49" charset="-122"/>
                <a:ea typeface="幼圆" pitchFamily="49" charset="-122"/>
                <a:sym typeface="Symbol" pitchFamily="18" charset="2"/>
              </a:rPr>
              <a:t>     </a:t>
            </a:r>
            <a:endParaRPr lang="zh-CN" altLang="en-US" sz="2800" b="1">
              <a:latin typeface="幼圆" pitchFamily="49" charset="-122"/>
              <a:ea typeface="幼圆" pitchFamily="49" charset="-122"/>
            </a:endParaRPr>
          </a:p>
          <a:p>
            <a:pPr>
              <a:buFontTx/>
              <a:buNone/>
            </a:pPr>
            <a:r>
              <a:rPr lang="zh-CN" altLang="en-US" sz="2800" b="1">
                <a:latin typeface="幼圆" pitchFamily="49" charset="-122"/>
                <a:ea typeface="幼圆" pitchFamily="49" charset="-122"/>
              </a:rPr>
              <a:t>  (1,</a:t>
            </a:r>
            <a:r>
              <a:rPr lang="zh-CN" altLang="zh-CN"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,0)</a:t>
            </a:r>
            <a:r>
              <a:rPr lang="zh-CN" altLang="en-US"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(0,</a:t>
            </a:r>
            <a:r>
              <a:rPr lang="zh-CN" altLang="zh-CN"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,1)</a:t>
            </a:r>
            <a:r>
              <a:rPr lang="zh-CN" altLang="en-US"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(0,</a:t>
            </a:r>
            <a:r>
              <a:rPr lang="zh-CN" altLang="zh-CN"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,1)</a:t>
            </a:r>
          </a:p>
          <a:p>
            <a:pPr>
              <a:buFontTx/>
              <a:buNone/>
            </a:pPr>
            <a:r>
              <a:rPr lang="zh-CN" altLang="zh-CN" sz="2800" b="1">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 </a:t>
            </a:r>
            <a:r>
              <a:rPr lang="zh-CN" altLang="zh-CN" sz="2800" b="1">
                <a:latin typeface="幼圆" pitchFamily="49" charset="-122"/>
                <a:ea typeface="幼圆" pitchFamily="49" charset="-122"/>
              </a:rPr>
              <a:t> </a:t>
            </a:r>
          </a:p>
          <a:p>
            <a:pPr>
              <a:buFontTx/>
              <a:buNone/>
            </a:pPr>
            <a:r>
              <a:rPr lang="zh-CN" altLang="zh-CN" sz="2800" b="1">
                <a:latin typeface="幼圆" pitchFamily="49" charset="-122"/>
                <a:ea typeface="幼圆" pitchFamily="49" charset="-122"/>
              </a:rPr>
              <a:t>  (1,</a:t>
            </a:r>
            <a:r>
              <a:rPr lang="zh-CN" altLang="zh-CN"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rPr>
              <a:t>,0)</a:t>
            </a:r>
          </a:p>
          <a:p>
            <a:pPr>
              <a:buFontTx/>
              <a:buNone/>
            </a:pPr>
            <a:endParaRPr lang="zh-CN" altLang="zh-CN" sz="2800"/>
          </a:p>
          <a:p>
            <a:pPr>
              <a:buFontTx/>
              <a:buNone/>
            </a:pPr>
            <a:r>
              <a:rPr lang="zh-CN" altLang="zh-CN" sz="2800"/>
              <a:t>	</a:t>
            </a:r>
            <a:endParaRPr lang="zh-CN" altLang="zh-CN" sz="2800" b="1">
              <a:solidFill>
                <a:srgbClr val="FF3300"/>
              </a:solidFill>
              <a:latin typeface="幼圆" pitchFamily="49" charset="-122"/>
              <a:ea typeface="幼圆" pitchFamily="49" charset="-122"/>
            </a:endParaRPr>
          </a:p>
        </p:txBody>
      </p:sp>
      <p:sp>
        <p:nvSpPr>
          <p:cNvPr id="208899" name="Text Box 3"/>
          <p:cNvSpPr txBox="1">
            <a:spLocks noChangeArrowheads="1"/>
          </p:cNvSpPr>
          <p:nvPr/>
        </p:nvSpPr>
        <p:spPr bwMode="auto">
          <a:xfrm>
            <a:off x="2411413" y="9080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208900" name="Text Box 4"/>
          <p:cNvSpPr txBox="1">
            <a:spLocks noChangeArrowheads="1"/>
          </p:cNvSpPr>
          <p:nvPr/>
        </p:nvSpPr>
        <p:spPr bwMode="auto">
          <a:xfrm>
            <a:off x="1476375" y="981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208901" name="Text Box 5"/>
          <p:cNvSpPr txBox="1">
            <a:spLocks noChangeArrowheads="1"/>
          </p:cNvSpPr>
          <p:nvPr/>
        </p:nvSpPr>
        <p:spPr bwMode="auto">
          <a:xfrm>
            <a:off x="1403350" y="1989138"/>
            <a:ext cx="38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FontTx/>
              <a:buNone/>
            </a:pPr>
            <a:r>
              <a:rPr lang="en-US" altLang="zh-CN"/>
              <a:t>a</a:t>
            </a:r>
            <a:endParaRPr lang="en-US" altLang="zh-CN" b="0"/>
          </a:p>
        </p:txBody>
      </p:sp>
      <p:sp>
        <p:nvSpPr>
          <p:cNvPr id="208902" name="Text Box 6"/>
          <p:cNvSpPr txBox="1">
            <a:spLocks noChangeArrowheads="1"/>
          </p:cNvSpPr>
          <p:nvPr/>
        </p:nvSpPr>
        <p:spPr bwMode="auto">
          <a:xfrm>
            <a:off x="2627313" y="1916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208903" name="Text Box 7"/>
          <p:cNvSpPr txBox="1">
            <a:spLocks noChangeArrowheads="1"/>
          </p:cNvSpPr>
          <p:nvPr/>
        </p:nvSpPr>
        <p:spPr bwMode="auto">
          <a:xfrm>
            <a:off x="4284663" y="184467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graphicFrame>
        <p:nvGraphicFramePr>
          <p:cNvPr id="208904" name="Object 8"/>
          <p:cNvGraphicFramePr>
            <a:graphicFrameLocks noChangeAspect="1"/>
          </p:cNvGraphicFramePr>
          <p:nvPr>
            <p:ph sz="half" idx="2"/>
          </p:nvPr>
        </p:nvGraphicFramePr>
        <p:xfrm>
          <a:off x="4067175" y="2708275"/>
          <a:ext cx="4248150" cy="3130550"/>
        </p:xfrm>
        <a:graphic>
          <a:graphicData uri="http://schemas.openxmlformats.org/presentationml/2006/ole">
            <mc:AlternateContent xmlns:mc="http://schemas.openxmlformats.org/markup-compatibility/2006">
              <mc:Choice xmlns:v="urn:schemas-microsoft-com:vml" Requires="v">
                <p:oleObj spid="_x0000_s208907" name="图片" r:id="rId3" imgW="2428920" imgH="1790640" progId="Word.Picture.8">
                  <p:embed/>
                </p:oleObj>
              </mc:Choice>
              <mc:Fallback>
                <p:oleObj name="图片" r:id="rId3" imgW="2428920" imgH="179064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708275"/>
                        <a:ext cx="424815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2"/>
          <p:cNvSpPr>
            <a:spLocks noGrp="1"/>
          </p:cNvSpPr>
          <p:nvPr>
            <p:ph type="dt" sz="half" idx="10"/>
          </p:nvPr>
        </p:nvSpPr>
        <p:spPr/>
        <p:txBody>
          <a:bodyPr/>
          <a:lstStyle/>
          <a:p>
            <a:fld id="{B7F9160E-0ECE-425D-9E07-6FD9BAECE39D}" type="datetime1">
              <a:rPr lang="zh-CN" altLang="en-US"/>
              <a:pPr/>
              <a:t>2014/9/27</a:t>
            </a:fld>
            <a:endParaRPr lang="en-US" altLang="zh-CN"/>
          </a:p>
        </p:txBody>
      </p:sp>
      <p:sp>
        <p:nvSpPr>
          <p:cNvPr id="21" name="灯片编号占位符 4"/>
          <p:cNvSpPr>
            <a:spLocks noGrp="1"/>
          </p:cNvSpPr>
          <p:nvPr>
            <p:ph type="sldNum" sz="quarter" idx="12"/>
          </p:nvPr>
        </p:nvSpPr>
        <p:spPr/>
        <p:txBody>
          <a:bodyPr/>
          <a:lstStyle/>
          <a:p>
            <a:fld id="{AC5AA820-4EC5-4847-96B1-F6DBBA2ECCCB}" type="slidenum">
              <a:rPr lang="zh-CN" altLang="en-US"/>
              <a:pPr/>
              <a:t>24</a:t>
            </a:fld>
            <a:endParaRPr lang="en-US" altLang="zh-CN"/>
          </a:p>
        </p:txBody>
      </p:sp>
      <p:sp>
        <p:nvSpPr>
          <p:cNvPr id="207877" name="Oval 5"/>
          <p:cNvSpPr>
            <a:spLocks noChangeArrowheads="1"/>
          </p:cNvSpPr>
          <p:nvPr/>
        </p:nvSpPr>
        <p:spPr bwMode="auto">
          <a:xfrm>
            <a:off x="2484438" y="692150"/>
            <a:ext cx="288925" cy="287338"/>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7880" name="Oval 8"/>
          <p:cNvSpPr>
            <a:spLocks noChangeArrowheads="1"/>
          </p:cNvSpPr>
          <p:nvPr/>
        </p:nvSpPr>
        <p:spPr bwMode="auto">
          <a:xfrm>
            <a:off x="3708400"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7883" name="Oval 11"/>
          <p:cNvSpPr>
            <a:spLocks noChangeArrowheads="1"/>
          </p:cNvSpPr>
          <p:nvPr/>
        </p:nvSpPr>
        <p:spPr bwMode="auto">
          <a:xfrm>
            <a:off x="1331913"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7884" name="Line 12"/>
          <p:cNvSpPr>
            <a:spLocks noChangeShapeType="1"/>
          </p:cNvSpPr>
          <p:nvPr/>
        </p:nvSpPr>
        <p:spPr bwMode="auto">
          <a:xfrm flipH="1">
            <a:off x="1476375" y="908050"/>
            <a:ext cx="1079500"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7886" name="Line 14"/>
          <p:cNvSpPr>
            <a:spLocks noChangeShapeType="1"/>
          </p:cNvSpPr>
          <p:nvPr/>
        </p:nvSpPr>
        <p:spPr bwMode="auto">
          <a:xfrm>
            <a:off x="2771775" y="908050"/>
            <a:ext cx="1008063"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7890" name="Text Box 18"/>
          <p:cNvSpPr txBox="1">
            <a:spLocks noChangeArrowheads="1"/>
          </p:cNvSpPr>
          <p:nvPr/>
        </p:nvSpPr>
        <p:spPr bwMode="auto">
          <a:xfrm>
            <a:off x="1331913" y="188913"/>
            <a:ext cx="1309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r </a:t>
            </a:r>
          </a:p>
        </p:txBody>
      </p:sp>
      <p:sp>
        <p:nvSpPr>
          <p:cNvPr id="207892" name="Text Box 20"/>
          <p:cNvSpPr txBox="1">
            <a:spLocks noChangeArrowheads="1"/>
          </p:cNvSpPr>
          <p:nvPr/>
        </p:nvSpPr>
        <p:spPr bwMode="auto">
          <a:xfrm>
            <a:off x="0" y="1773238"/>
            <a:ext cx="1352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1</a:t>
            </a:r>
          </a:p>
        </p:txBody>
      </p:sp>
      <p:sp>
        <p:nvSpPr>
          <p:cNvPr id="207893" name="Text Box 21"/>
          <p:cNvSpPr txBox="1">
            <a:spLocks noChangeArrowheads="1"/>
          </p:cNvSpPr>
          <p:nvPr/>
        </p:nvSpPr>
        <p:spPr bwMode="auto">
          <a:xfrm>
            <a:off x="2411413" y="1844675"/>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rPr>
              <a:t>2</a:t>
            </a:r>
          </a:p>
        </p:txBody>
      </p:sp>
      <p:sp>
        <p:nvSpPr>
          <p:cNvPr id="207894" name="Text Box 22"/>
          <p:cNvSpPr txBox="1">
            <a:spLocks noChangeArrowheads="1"/>
          </p:cNvSpPr>
          <p:nvPr/>
        </p:nvSpPr>
        <p:spPr bwMode="auto">
          <a:xfrm>
            <a:off x="755650" y="765175"/>
            <a:ext cx="120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a</a:t>
            </a:r>
          </a:p>
        </p:txBody>
      </p:sp>
      <p:sp>
        <p:nvSpPr>
          <p:cNvPr id="207898" name="Text Box 26"/>
          <p:cNvSpPr txBox="1">
            <a:spLocks noChangeArrowheads="1"/>
          </p:cNvSpPr>
          <p:nvPr/>
        </p:nvSpPr>
        <p:spPr bwMode="auto">
          <a:xfrm>
            <a:off x="2627313" y="1052513"/>
            <a:ext cx="120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b</a:t>
            </a:r>
          </a:p>
        </p:txBody>
      </p:sp>
      <p:sp>
        <p:nvSpPr>
          <p:cNvPr id="207899" name="Rectangle 27"/>
          <p:cNvSpPr>
            <a:spLocks noChangeArrowheads="1"/>
          </p:cNvSpPr>
          <p:nvPr/>
        </p:nvSpPr>
        <p:spPr bwMode="auto">
          <a:xfrm>
            <a:off x="1619250" y="2492375"/>
            <a:ext cx="6480175"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计算</a:t>
            </a:r>
            <a:r>
              <a:rPr lang="en-US" altLang="zh-CN" sz="2800">
                <a:solidFill>
                  <a:schemeClr val="bg2"/>
                </a:solidFill>
                <a:sym typeface="Symbol" pitchFamily="18" charset="2"/>
              </a:rPr>
              <a:t>M</a:t>
            </a:r>
            <a:r>
              <a:rPr lang="en-US" altLang="zh-CN" sz="2800" baseline="-25000">
                <a:solidFill>
                  <a:schemeClr val="bg2"/>
                </a:solidFill>
                <a:sym typeface="Symbol" pitchFamily="18" charset="2"/>
              </a:rPr>
              <a:t>y=1</a:t>
            </a:r>
            <a:r>
              <a:rPr lang="zh-CN" altLang="en-US" sz="2800">
                <a:solidFill>
                  <a:schemeClr val="bg2"/>
                </a:solidFill>
                <a:sym typeface="Symbol" pitchFamily="18" charset="2"/>
              </a:rPr>
              <a:t>分</a:t>
            </a:r>
            <a:r>
              <a:rPr lang="en-US" altLang="zh-CN" sz="2800">
                <a:solidFill>
                  <a:schemeClr val="bg2"/>
                </a:solidFill>
                <a:sym typeface="Symbol" pitchFamily="18" charset="2"/>
              </a:rPr>
              <a:t>2</a:t>
            </a:r>
            <a:r>
              <a:rPr lang="zh-CN" altLang="en-US" sz="2800">
                <a:solidFill>
                  <a:schemeClr val="bg2"/>
                </a:solidFill>
                <a:sym typeface="Symbol" pitchFamily="18" charset="2"/>
              </a:rPr>
              <a:t>步：</a:t>
            </a:r>
          </a:p>
          <a:p>
            <a:pPr eaLnBrk="1" hangingPunct="1">
              <a:spcBef>
                <a:spcPct val="20000"/>
              </a:spcBef>
              <a:buFontTx/>
              <a:buNone/>
            </a:pPr>
            <a:r>
              <a:rPr lang="en-US" altLang="zh-CN" sz="2800">
                <a:solidFill>
                  <a:schemeClr val="bg2"/>
                </a:solidFill>
                <a:sym typeface="Symbol" pitchFamily="18" charset="2"/>
              </a:rPr>
              <a:t>A: 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baseline="-25000">
                <a:solidFill>
                  <a:schemeClr val="bg2"/>
                </a:solidFill>
                <a:sym typeface="Symbol" pitchFamily="18" charset="2"/>
              </a:rPr>
              <a:t>=</a:t>
            </a:r>
            <a:r>
              <a:rPr lang="en-US" altLang="zh-CN" sz="2800" baseline="-25000">
                <a:solidFill>
                  <a:srgbClr val="FF0066"/>
                </a:solidFill>
                <a:sym typeface="Symbol" pitchFamily="18" charset="2"/>
              </a:rPr>
              <a:t>r</a:t>
            </a:r>
            <a:r>
              <a:rPr lang="en-US" altLang="zh-CN" sz="2800">
                <a:solidFill>
                  <a:schemeClr val="bg2"/>
                </a:solidFill>
                <a:sym typeface="Symbol" pitchFamily="18" charset="2"/>
              </a:rPr>
              <a:t> </a:t>
            </a:r>
            <a:r>
              <a:rPr lang="zh-CN" altLang="zh-CN" sz="2800">
                <a:solidFill>
                  <a:schemeClr val="bg2"/>
                </a:solidFill>
                <a:sym typeface="Symbol" pitchFamily="18" charset="2"/>
              </a:rPr>
              <a:t>(s)-W(s,t)+W(t,s))</a:t>
            </a:r>
            <a:r>
              <a:rPr lang="zh-CN" altLang="en-US" sz="2800">
                <a:solidFill>
                  <a:schemeClr val="bg2"/>
                </a:solidFill>
                <a:sym typeface="Symbol" pitchFamily="18" charset="2"/>
              </a:rPr>
              <a:t> </a:t>
            </a:r>
          </a:p>
          <a:p>
            <a:pPr eaLnBrk="1" hangingPunct="1">
              <a:spcBef>
                <a:spcPct val="20000"/>
              </a:spcBef>
              <a:buFontTx/>
              <a:buNone/>
            </a:pPr>
            <a:r>
              <a:rPr lang="en-US" altLang="zh-CN" sz="2800">
                <a:solidFill>
                  <a:schemeClr val="bg2"/>
                </a:solidFill>
                <a:sym typeface="Symbol" pitchFamily="18" charset="2"/>
              </a:rPr>
              <a:t>              =(1,1,0)</a:t>
            </a:r>
          </a:p>
        </p:txBody>
      </p:sp>
      <p:sp>
        <p:nvSpPr>
          <p:cNvPr id="207900" name="Rectangle 28"/>
          <p:cNvSpPr>
            <a:spLocks noChangeArrowheads="1"/>
          </p:cNvSpPr>
          <p:nvPr/>
        </p:nvSpPr>
        <p:spPr bwMode="auto">
          <a:xfrm>
            <a:off x="1692275" y="4652963"/>
            <a:ext cx="7199313"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B: </a:t>
            </a:r>
            <a:r>
              <a:rPr lang="zh-CN" altLang="en-US" sz="2800">
                <a:solidFill>
                  <a:schemeClr val="bg2"/>
                </a:solidFill>
                <a:sym typeface="Symbol" pitchFamily="18" charset="2"/>
              </a:rPr>
              <a:t>因为从</a:t>
            </a:r>
            <a:r>
              <a:rPr lang="en-US" altLang="zh-CN" sz="2800">
                <a:solidFill>
                  <a:schemeClr val="bg2"/>
                </a:solidFill>
                <a:sym typeface="Symbol" pitchFamily="18" charset="2"/>
              </a:rPr>
              <a:t>r</a:t>
            </a:r>
            <a:r>
              <a:rPr lang="zh-CN" altLang="en-US" sz="2800">
                <a:solidFill>
                  <a:schemeClr val="bg2"/>
                </a:solidFill>
                <a:sym typeface="Symbol" pitchFamily="18" charset="2"/>
              </a:rPr>
              <a:t>到节点</a:t>
            </a:r>
            <a:r>
              <a:rPr lang="en-US" altLang="zh-CN" sz="2800">
                <a:solidFill>
                  <a:schemeClr val="bg2"/>
                </a:solidFill>
                <a:sym typeface="Symbol" pitchFamily="18" charset="2"/>
              </a:rPr>
              <a:t>y(y=1)</a:t>
            </a:r>
            <a:r>
              <a:rPr lang="zh-CN" altLang="en-US" sz="2800">
                <a:solidFill>
                  <a:schemeClr val="bg2"/>
                </a:solidFill>
                <a:sym typeface="Symbol" pitchFamily="18" charset="2"/>
              </a:rPr>
              <a:t>有</a:t>
            </a:r>
            <a:r>
              <a:rPr lang="en-US" altLang="zh-CN" sz="2800">
                <a:solidFill>
                  <a:schemeClr val="bg2"/>
                </a:solidFill>
                <a:sym typeface="Symbol" pitchFamily="18" charset="2"/>
              </a:rPr>
              <a:t>z(z=r)</a:t>
            </a:r>
            <a:r>
              <a:rPr lang="zh-CN" altLang="en-US" sz="2800">
                <a:solidFill>
                  <a:schemeClr val="bg2"/>
                </a:solidFill>
                <a:sym typeface="Symbol" pitchFamily="18" charset="2"/>
              </a:rPr>
              <a:t>使得</a:t>
            </a:r>
            <a:endParaRPr lang="en-US" altLang="zh-CN" sz="2800">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Mz&lt;MMz(s)&lt;M(s)</a:t>
            </a:r>
            <a:r>
              <a:rPr lang="zh-CN" altLang="en-US">
                <a:solidFill>
                  <a:schemeClr val="bg2"/>
                </a:solidFill>
                <a:sym typeface="Symbol" pitchFamily="18" charset="2"/>
              </a:rPr>
              <a:t>即： </a:t>
            </a:r>
            <a:r>
              <a:rPr lang="en-US" altLang="zh-CN">
                <a:solidFill>
                  <a:schemeClr val="bg2"/>
                </a:solidFill>
              </a:rPr>
              <a:t>(</a:t>
            </a:r>
            <a:r>
              <a:rPr lang="zh-CN" altLang="en-US">
                <a:solidFill>
                  <a:schemeClr val="bg2"/>
                </a:solidFill>
              </a:rPr>
              <a:t>1,0,0</a:t>
            </a:r>
            <a:r>
              <a:rPr lang="en-US" altLang="zh-CN">
                <a:solidFill>
                  <a:schemeClr val="bg2"/>
                </a:solidFill>
              </a:rPr>
              <a:t>  )&lt;(</a:t>
            </a:r>
            <a:r>
              <a:rPr lang="zh-CN" altLang="en-US">
                <a:solidFill>
                  <a:schemeClr val="bg2"/>
                </a:solidFill>
              </a:rPr>
              <a:t>1,</a:t>
            </a:r>
            <a:r>
              <a:rPr lang="en-US" altLang="zh-CN">
                <a:solidFill>
                  <a:schemeClr val="bg2"/>
                </a:solidFill>
              </a:rPr>
              <a:t>1</a:t>
            </a:r>
            <a:r>
              <a:rPr lang="zh-CN" altLang="zh-CN">
                <a:solidFill>
                  <a:schemeClr val="bg2"/>
                </a:solidFill>
              </a:rPr>
              <a:t>,0</a:t>
            </a:r>
            <a:r>
              <a:rPr lang="en-US" altLang="zh-CN">
                <a:solidFill>
                  <a:schemeClr val="bg2"/>
                </a:solidFill>
              </a:rPr>
              <a:t> )</a:t>
            </a:r>
            <a:endParaRPr lang="en-US" altLang="zh-CN">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M1=</a:t>
            </a: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endParaRPr lang="zh-CN" altLang="en-US">
              <a:solidFill>
                <a:schemeClr val="bg2"/>
              </a:solidFill>
              <a:sym typeface="Symbol" pitchFamily="18" charset="2"/>
            </a:endParaRPr>
          </a:p>
        </p:txBody>
      </p:sp>
      <p:sp>
        <p:nvSpPr>
          <p:cNvPr id="207901" name="Rectangle 29"/>
          <p:cNvSpPr>
            <a:spLocks noChangeArrowheads="1"/>
          </p:cNvSpPr>
          <p:nvPr/>
        </p:nvSpPr>
        <p:spPr bwMode="auto">
          <a:xfrm>
            <a:off x="827088" y="184467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endParaRPr lang="zh-CN" altLang="en-US">
              <a:solidFill>
                <a:schemeClr val="bg2"/>
              </a:solidFill>
            </a:endParaRPr>
          </a:p>
        </p:txBody>
      </p:sp>
      <p:sp>
        <p:nvSpPr>
          <p:cNvPr id="207902" name="Rectangle 30"/>
          <p:cNvSpPr>
            <a:spLocks noChangeArrowheads="1"/>
          </p:cNvSpPr>
          <p:nvPr/>
        </p:nvSpPr>
        <p:spPr bwMode="auto">
          <a:xfrm>
            <a:off x="3059113" y="1916113"/>
            <a:ext cx="198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t>
            </a:r>
            <a:r>
              <a:rPr lang="zh-CN" altLang="en-US">
                <a:solidFill>
                  <a:schemeClr val="bg2"/>
                </a:solidFill>
              </a:rPr>
              <a:t>0,0,1</a:t>
            </a:r>
            <a:r>
              <a:rPr lang="en-US" altLang="zh-CN">
                <a:solidFill>
                  <a:schemeClr val="bg2"/>
                </a:solidFill>
              </a:rPr>
              <a:t> )</a:t>
            </a:r>
          </a:p>
        </p:txBody>
      </p:sp>
      <p:sp>
        <p:nvSpPr>
          <p:cNvPr id="207903" name="Rectangle 31"/>
          <p:cNvSpPr>
            <a:spLocks noChangeArrowheads="1"/>
          </p:cNvSpPr>
          <p:nvPr/>
        </p:nvSpPr>
        <p:spPr bwMode="auto">
          <a:xfrm>
            <a:off x="1692275" y="2636838"/>
            <a:ext cx="6480175"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计算</a:t>
            </a:r>
            <a:r>
              <a:rPr lang="en-US" altLang="zh-CN" sz="2800">
                <a:solidFill>
                  <a:schemeClr val="bg2"/>
                </a:solidFill>
                <a:sym typeface="Symbol" pitchFamily="18" charset="2"/>
              </a:rPr>
              <a:t>M</a:t>
            </a:r>
            <a:r>
              <a:rPr lang="en-US" altLang="zh-CN" sz="2800" baseline="-25000">
                <a:solidFill>
                  <a:schemeClr val="bg2"/>
                </a:solidFill>
                <a:sym typeface="Symbol" pitchFamily="18" charset="2"/>
              </a:rPr>
              <a:t>y=2</a:t>
            </a:r>
            <a:r>
              <a:rPr lang="zh-CN" altLang="en-US" sz="2800">
                <a:solidFill>
                  <a:schemeClr val="bg2"/>
                </a:solidFill>
                <a:sym typeface="Symbol" pitchFamily="18" charset="2"/>
              </a:rPr>
              <a:t>分</a:t>
            </a:r>
            <a:r>
              <a:rPr lang="en-US" altLang="zh-CN" sz="2800">
                <a:solidFill>
                  <a:schemeClr val="bg2"/>
                </a:solidFill>
                <a:sym typeface="Symbol" pitchFamily="18" charset="2"/>
              </a:rPr>
              <a:t>2</a:t>
            </a:r>
            <a:r>
              <a:rPr lang="zh-CN" altLang="en-US" sz="2800">
                <a:solidFill>
                  <a:schemeClr val="bg2"/>
                </a:solidFill>
                <a:sym typeface="Symbol" pitchFamily="18" charset="2"/>
              </a:rPr>
              <a:t>步：</a:t>
            </a:r>
          </a:p>
          <a:p>
            <a:pPr eaLnBrk="1" hangingPunct="1">
              <a:spcBef>
                <a:spcPct val="20000"/>
              </a:spcBef>
              <a:buFontTx/>
              <a:buNone/>
            </a:pPr>
            <a:r>
              <a:rPr lang="en-US" altLang="zh-CN" sz="2800">
                <a:solidFill>
                  <a:schemeClr val="bg2"/>
                </a:solidFill>
                <a:sym typeface="Symbol" pitchFamily="18" charset="2"/>
              </a:rPr>
              <a:t>A: 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baseline="-25000">
                <a:solidFill>
                  <a:schemeClr val="bg2"/>
                </a:solidFill>
                <a:sym typeface="Symbol" pitchFamily="18" charset="2"/>
              </a:rPr>
              <a:t>=</a:t>
            </a:r>
            <a:r>
              <a:rPr lang="en-US" altLang="zh-CN" sz="2800" baseline="-25000">
                <a:solidFill>
                  <a:srgbClr val="FF0066"/>
                </a:solidFill>
                <a:sym typeface="Symbol" pitchFamily="18" charset="2"/>
              </a:rPr>
              <a:t>r</a:t>
            </a:r>
            <a:r>
              <a:rPr lang="en-US" altLang="zh-CN" sz="2800">
                <a:solidFill>
                  <a:schemeClr val="bg2"/>
                </a:solidFill>
                <a:sym typeface="Symbol" pitchFamily="18" charset="2"/>
              </a:rPr>
              <a:t> </a:t>
            </a:r>
            <a:r>
              <a:rPr lang="zh-CN" altLang="zh-CN" sz="2800">
                <a:solidFill>
                  <a:schemeClr val="bg2"/>
                </a:solidFill>
                <a:sym typeface="Symbol" pitchFamily="18" charset="2"/>
              </a:rPr>
              <a:t>(s)-W(s,t)+W(t,s))</a:t>
            </a:r>
            <a:r>
              <a:rPr lang="zh-CN" altLang="en-US" sz="2800">
                <a:solidFill>
                  <a:schemeClr val="bg2"/>
                </a:solidFill>
                <a:sym typeface="Symbol" pitchFamily="18" charset="2"/>
              </a:rPr>
              <a:t> </a:t>
            </a:r>
          </a:p>
          <a:p>
            <a:pPr eaLnBrk="1" hangingPunct="1">
              <a:spcBef>
                <a:spcPct val="20000"/>
              </a:spcBef>
              <a:buFontTx/>
              <a:buNone/>
            </a:pPr>
            <a:r>
              <a:rPr lang="en-US" altLang="zh-CN" sz="2800">
                <a:solidFill>
                  <a:schemeClr val="bg2"/>
                </a:solidFill>
                <a:sym typeface="Symbol" pitchFamily="18" charset="2"/>
              </a:rPr>
              <a:t>              =(0,0,1)</a:t>
            </a:r>
          </a:p>
        </p:txBody>
      </p:sp>
      <p:sp>
        <p:nvSpPr>
          <p:cNvPr id="207904" name="Rectangle 32"/>
          <p:cNvSpPr>
            <a:spLocks noChangeArrowheads="1"/>
          </p:cNvSpPr>
          <p:nvPr/>
        </p:nvSpPr>
        <p:spPr bwMode="auto">
          <a:xfrm>
            <a:off x="1619250" y="4149725"/>
            <a:ext cx="7199313"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B: </a:t>
            </a:r>
            <a:r>
              <a:rPr lang="zh-CN" altLang="en-US" sz="2800">
                <a:solidFill>
                  <a:schemeClr val="bg2"/>
                </a:solidFill>
                <a:sym typeface="Symbol" pitchFamily="18" charset="2"/>
              </a:rPr>
              <a:t>因为从</a:t>
            </a:r>
            <a:r>
              <a:rPr lang="en-US" altLang="zh-CN" sz="2800">
                <a:solidFill>
                  <a:schemeClr val="bg2"/>
                </a:solidFill>
                <a:sym typeface="Symbol" pitchFamily="18" charset="2"/>
              </a:rPr>
              <a:t>r</a:t>
            </a:r>
            <a:r>
              <a:rPr lang="zh-CN" altLang="en-US" sz="2800">
                <a:solidFill>
                  <a:schemeClr val="bg2"/>
                </a:solidFill>
                <a:sym typeface="Symbol" pitchFamily="18" charset="2"/>
              </a:rPr>
              <a:t>到节点</a:t>
            </a:r>
            <a:r>
              <a:rPr lang="en-US" altLang="zh-CN" sz="2800">
                <a:solidFill>
                  <a:schemeClr val="bg2"/>
                </a:solidFill>
                <a:sym typeface="Symbol" pitchFamily="18" charset="2"/>
              </a:rPr>
              <a:t>y(y=2)</a:t>
            </a:r>
            <a:r>
              <a:rPr lang="zh-CN" altLang="en-US" sz="2800">
                <a:solidFill>
                  <a:schemeClr val="bg2"/>
                </a:solidFill>
                <a:sym typeface="Symbol" pitchFamily="18" charset="2"/>
              </a:rPr>
              <a:t>没有</a:t>
            </a:r>
            <a:r>
              <a:rPr lang="en-US" altLang="zh-CN" sz="2800">
                <a:solidFill>
                  <a:schemeClr val="bg2"/>
                </a:solidFill>
                <a:sym typeface="Symbol" pitchFamily="18" charset="2"/>
              </a:rPr>
              <a:t>z</a:t>
            </a:r>
            <a:r>
              <a:rPr lang="zh-CN" altLang="en-US" sz="2800">
                <a:solidFill>
                  <a:schemeClr val="bg2"/>
                </a:solidFill>
                <a:sym typeface="Symbol" pitchFamily="18" charset="2"/>
              </a:rPr>
              <a:t>使得</a:t>
            </a:r>
            <a:endParaRPr lang="en-US" altLang="zh-CN" sz="2800">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Mz&lt;MMz(s)&lt;M(s)</a:t>
            </a:r>
            <a:endParaRPr lang="zh-CN" altLang="en-US">
              <a:solidFill>
                <a:schemeClr val="bg2"/>
              </a:solidFill>
              <a:sym typeface="Symbol" pitchFamily="18" charset="2"/>
            </a:endParaRPr>
          </a:p>
        </p:txBody>
      </p:sp>
      <p:graphicFrame>
        <p:nvGraphicFramePr>
          <p:cNvPr id="207905" name="Object 33"/>
          <p:cNvGraphicFramePr>
            <a:graphicFrameLocks noChangeAspect="1"/>
          </p:cNvGraphicFramePr>
          <p:nvPr>
            <p:ph/>
          </p:nvPr>
        </p:nvGraphicFramePr>
        <p:xfrm>
          <a:off x="5508625" y="260350"/>
          <a:ext cx="2951163" cy="2176463"/>
        </p:xfrm>
        <a:graphic>
          <a:graphicData uri="http://schemas.openxmlformats.org/presentationml/2006/ole">
            <mc:AlternateContent xmlns:mc="http://schemas.openxmlformats.org/markup-compatibility/2006">
              <mc:Choice xmlns:v="urn:schemas-microsoft-com:vml" Requires="v">
                <p:oleObj spid="_x0000_s207909" name="图片" r:id="rId3" imgW="2428920" imgH="1790640" progId="Word.Picture.8">
                  <p:embed/>
                </p:oleObj>
              </mc:Choice>
              <mc:Fallback>
                <p:oleObj name="图片" r:id="rId3" imgW="2428920" imgH="1790640" progId="Word.Picture.8">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60350"/>
                        <a:ext cx="2951163"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908" name="Text Box 36"/>
          <p:cNvSpPr txBox="1">
            <a:spLocks noChangeArrowheads="1"/>
          </p:cNvSpPr>
          <p:nvPr/>
        </p:nvSpPr>
        <p:spPr bwMode="auto">
          <a:xfrm>
            <a:off x="1476375" y="188913"/>
            <a:ext cx="191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 calcmode="lin" valueType="num">
                                      <p:cBhvr additive="base">
                                        <p:cTn id="7" dur="500" fill="hold"/>
                                        <p:tgtEl>
                                          <p:spTgt spid="207877"/>
                                        </p:tgtEl>
                                        <p:attrNameLst>
                                          <p:attrName>ppt_x</p:attrName>
                                        </p:attrNameLst>
                                      </p:cBhvr>
                                      <p:tavLst>
                                        <p:tav tm="0">
                                          <p:val>
                                            <p:strVal val="#ppt_x"/>
                                          </p:val>
                                        </p:tav>
                                        <p:tav tm="100000">
                                          <p:val>
                                            <p:strVal val="#ppt_x"/>
                                          </p:val>
                                        </p:tav>
                                      </p:tavLst>
                                    </p:anim>
                                    <p:anim calcmode="lin" valueType="num">
                                      <p:cBhvr additive="base">
                                        <p:cTn id="8"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7890"/>
                                        </p:tgtEl>
                                        <p:attrNameLst>
                                          <p:attrName>style.visibility</p:attrName>
                                        </p:attrNameLst>
                                      </p:cBhvr>
                                      <p:to>
                                        <p:strVal val="visible"/>
                                      </p:to>
                                    </p:set>
                                    <p:anim calcmode="lin" valueType="num">
                                      <p:cBhvr additive="base">
                                        <p:cTn id="13" dur="500" fill="hold"/>
                                        <p:tgtEl>
                                          <p:spTgt spid="207890"/>
                                        </p:tgtEl>
                                        <p:attrNameLst>
                                          <p:attrName>ppt_x</p:attrName>
                                        </p:attrNameLst>
                                      </p:cBhvr>
                                      <p:tavLst>
                                        <p:tav tm="0">
                                          <p:val>
                                            <p:strVal val="#ppt_x"/>
                                          </p:val>
                                        </p:tav>
                                        <p:tav tm="100000">
                                          <p:val>
                                            <p:strVal val="#ppt_x"/>
                                          </p:val>
                                        </p:tav>
                                      </p:tavLst>
                                    </p:anim>
                                    <p:anim calcmode="lin" valueType="num">
                                      <p:cBhvr additive="base">
                                        <p:cTn id="14" dur="500" fill="hold"/>
                                        <p:tgtEl>
                                          <p:spTgt spid="2078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7908"/>
                                        </p:tgtEl>
                                        <p:attrNameLst>
                                          <p:attrName>style.visibility</p:attrName>
                                        </p:attrNameLst>
                                      </p:cBhvr>
                                      <p:to>
                                        <p:strVal val="visible"/>
                                      </p:to>
                                    </p:set>
                                    <p:anim calcmode="lin" valueType="num">
                                      <p:cBhvr additive="base">
                                        <p:cTn id="19" dur="500" fill="hold"/>
                                        <p:tgtEl>
                                          <p:spTgt spid="207908"/>
                                        </p:tgtEl>
                                        <p:attrNameLst>
                                          <p:attrName>ppt_x</p:attrName>
                                        </p:attrNameLst>
                                      </p:cBhvr>
                                      <p:tavLst>
                                        <p:tav tm="0">
                                          <p:val>
                                            <p:strVal val="#ppt_x"/>
                                          </p:val>
                                        </p:tav>
                                        <p:tav tm="100000">
                                          <p:val>
                                            <p:strVal val="#ppt_x"/>
                                          </p:val>
                                        </p:tav>
                                      </p:tavLst>
                                    </p:anim>
                                    <p:anim calcmode="lin" valueType="num">
                                      <p:cBhvr additive="base">
                                        <p:cTn id="20" dur="500" fill="hold"/>
                                        <p:tgtEl>
                                          <p:spTgt spid="20790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83"/>
                                        </p:tgtEl>
                                        <p:attrNameLst>
                                          <p:attrName>style.visibility</p:attrName>
                                        </p:attrNameLst>
                                      </p:cBhvr>
                                      <p:to>
                                        <p:strVal val="visible"/>
                                      </p:to>
                                    </p:set>
                                    <p:anim calcmode="lin" valueType="num">
                                      <p:cBhvr additive="base">
                                        <p:cTn id="25" dur="500" fill="hold"/>
                                        <p:tgtEl>
                                          <p:spTgt spid="207883"/>
                                        </p:tgtEl>
                                        <p:attrNameLst>
                                          <p:attrName>ppt_x</p:attrName>
                                        </p:attrNameLst>
                                      </p:cBhvr>
                                      <p:tavLst>
                                        <p:tav tm="0">
                                          <p:val>
                                            <p:strVal val="#ppt_x"/>
                                          </p:val>
                                        </p:tav>
                                        <p:tav tm="100000">
                                          <p:val>
                                            <p:strVal val="#ppt_x"/>
                                          </p:val>
                                        </p:tav>
                                      </p:tavLst>
                                    </p:anim>
                                    <p:anim calcmode="lin" valueType="num">
                                      <p:cBhvr additive="base">
                                        <p:cTn id="26" dur="500" fill="hold"/>
                                        <p:tgtEl>
                                          <p:spTgt spid="20788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7892"/>
                                        </p:tgtEl>
                                        <p:attrNameLst>
                                          <p:attrName>style.visibility</p:attrName>
                                        </p:attrNameLst>
                                      </p:cBhvr>
                                      <p:to>
                                        <p:strVal val="visible"/>
                                      </p:to>
                                    </p:set>
                                    <p:anim calcmode="lin" valueType="num">
                                      <p:cBhvr additive="base">
                                        <p:cTn id="31" dur="500" fill="hold"/>
                                        <p:tgtEl>
                                          <p:spTgt spid="207892"/>
                                        </p:tgtEl>
                                        <p:attrNameLst>
                                          <p:attrName>ppt_x</p:attrName>
                                        </p:attrNameLst>
                                      </p:cBhvr>
                                      <p:tavLst>
                                        <p:tav tm="0">
                                          <p:val>
                                            <p:strVal val="#ppt_x"/>
                                          </p:val>
                                        </p:tav>
                                        <p:tav tm="100000">
                                          <p:val>
                                            <p:strVal val="#ppt_x"/>
                                          </p:val>
                                        </p:tav>
                                      </p:tavLst>
                                    </p:anim>
                                    <p:anim calcmode="lin" valueType="num">
                                      <p:cBhvr additive="base">
                                        <p:cTn id="32" dur="500" fill="hold"/>
                                        <p:tgtEl>
                                          <p:spTgt spid="20789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7884"/>
                                        </p:tgtEl>
                                        <p:attrNameLst>
                                          <p:attrName>style.visibility</p:attrName>
                                        </p:attrNameLst>
                                      </p:cBhvr>
                                      <p:to>
                                        <p:strVal val="visible"/>
                                      </p:to>
                                    </p:set>
                                    <p:anim calcmode="lin" valueType="num">
                                      <p:cBhvr additive="base">
                                        <p:cTn id="37" dur="500" fill="hold"/>
                                        <p:tgtEl>
                                          <p:spTgt spid="207884"/>
                                        </p:tgtEl>
                                        <p:attrNameLst>
                                          <p:attrName>ppt_x</p:attrName>
                                        </p:attrNameLst>
                                      </p:cBhvr>
                                      <p:tavLst>
                                        <p:tav tm="0">
                                          <p:val>
                                            <p:strVal val="#ppt_x"/>
                                          </p:val>
                                        </p:tav>
                                        <p:tav tm="100000">
                                          <p:val>
                                            <p:strVal val="#ppt_x"/>
                                          </p:val>
                                        </p:tav>
                                      </p:tavLst>
                                    </p:anim>
                                    <p:anim calcmode="lin" valueType="num">
                                      <p:cBhvr additive="base">
                                        <p:cTn id="38" dur="500" fill="hold"/>
                                        <p:tgtEl>
                                          <p:spTgt spid="20788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7894"/>
                                        </p:tgtEl>
                                        <p:attrNameLst>
                                          <p:attrName>style.visibility</p:attrName>
                                        </p:attrNameLst>
                                      </p:cBhvr>
                                      <p:to>
                                        <p:strVal val="visible"/>
                                      </p:to>
                                    </p:set>
                                    <p:anim calcmode="lin" valueType="num">
                                      <p:cBhvr additive="base">
                                        <p:cTn id="43" dur="500" fill="hold"/>
                                        <p:tgtEl>
                                          <p:spTgt spid="207894"/>
                                        </p:tgtEl>
                                        <p:attrNameLst>
                                          <p:attrName>ppt_x</p:attrName>
                                        </p:attrNameLst>
                                      </p:cBhvr>
                                      <p:tavLst>
                                        <p:tav tm="0">
                                          <p:val>
                                            <p:strVal val="#ppt_x"/>
                                          </p:val>
                                        </p:tav>
                                        <p:tav tm="100000">
                                          <p:val>
                                            <p:strVal val="#ppt_x"/>
                                          </p:val>
                                        </p:tav>
                                      </p:tavLst>
                                    </p:anim>
                                    <p:anim calcmode="lin" valueType="num">
                                      <p:cBhvr additive="base">
                                        <p:cTn id="44" dur="500" fill="hold"/>
                                        <p:tgtEl>
                                          <p:spTgt spid="20789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7899"/>
                                        </p:tgtEl>
                                        <p:attrNameLst>
                                          <p:attrName>style.visibility</p:attrName>
                                        </p:attrNameLst>
                                      </p:cBhvr>
                                      <p:to>
                                        <p:strVal val="visible"/>
                                      </p:to>
                                    </p:set>
                                    <p:anim calcmode="lin" valueType="num">
                                      <p:cBhvr additive="base">
                                        <p:cTn id="49" dur="500" fill="hold"/>
                                        <p:tgtEl>
                                          <p:spTgt spid="207899"/>
                                        </p:tgtEl>
                                        <p:attrNameLst>
                                          <p:attrName>ppt_x</p:attrName>
                                        </p:attrNameLst>
                                      </p:cBhvr>
                                      <p:tavLst>
                                        <p:tav tm="0">
                                          <p:val>
                                            <p:strVal val="#ppt_x"/>
                                          </p:val>
                                        </p:tav>
                                        <p:tav tm="100000">
                                          <p:val>
                                            <p:strVal val="#ppt_x"/>
                                          </p:val>
                                        </p:tav>
                                      </p:tavLst>
                                    </p:anim>
                                    <p:anim calcmode="lin" valueType="num">
                                      <p:cBhvr additive="base">
                                        <p:cTn id="50" dur="500" fill="hold"/>
                                        <p:tgtEl>
                                          <p:spTgt spid="20789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7900"/>
                                        </p:tgtEl>
                                        <p:attrNameLst>
                                          <p:attrName>style.visibility</p:attrName>
                                        </p:attrNameLst>
                                      </p:cBhvr>
                                      <p:to>
                                        <p:strVal val="visible"/>
                                      </p:to>
                                    </p:set>
                                    <p:anim calcmode="lin" valueType="num">
                                      <p:cBhvr additive="base">
                                        <p:cTn id="55" dur="500" fill="hold"/>
                                        <p:tgtEl>
                                          <p:spTgt spid="207900"/>
                                        </p:tgtEl>
                                        <p:attrNameLst>
                                          <p:attrName>ppt_x</p:attrName>
                                        </p:attrNameLst>
                                      </p:cBhvr>
                                      <p:tavLst>
                                        <p:tav tm="0">
                                          <p:val>
                                            <p:strVal val="#ppt_x"/>
                                          </p:val>
                                        </p:tav>
                                        <p:tav tm="100000">
                                          <p:val>
                                            <p:strVal val="#ppt_x"/>
                                          </p:val>
                                        </p:tav>
                                      </p:tavLst>
                                    </p:anim>
                                    <p:anim calcmode="lin" valueType="num">
                                      <p:cBhvr additive="base">
                                        <p:cTn id="56" dur="500" fill="hold"/>
                                        <p:tgtEl>
                                          <p:spTgt spid="20790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7901"/>
                                        </p:tgtEl>
                                        <p:attrNameLst>
                                          <p:attrName>style.visibility</p:attrName>
                                        </p:attrNameLst>
                                      </p:cBhvr>
                                      <p:to>
                                        <p:strVal val="visible"/>
                                      </p:to>
                                    </p:set>
                                    <p:anim calcmode="lin" valueType="num">
                                      <p:cBhvr additive="base">
                                        <p:cTn id="61" dur="500" fill="hold"/>
                                        <p:tgtEl>
                                          <p:spTgt spid="207901"/>
                                        </p:tgtEl>
                                        <p:attrNameLst>
                                          <p:attrName>ppt_x</p:attrName>
                                        </p:attrNameLst>
                                      </p:cBhvr>
                                      <p:tavLst>
                                        <p:tav tm="0">
                                          <p:val>
                                            <p:strVal val="#ppt_x"/>
                                          </p:val>
                                        </p:tav>
                                        <p:tav tm="100000">
                                          <p:val>
                                            <p:strVal val="#ppt_x"/>
                                          </p:val>
                                        </p:tav>
                                      </p:tavLst>
                                    </p:anim>
                                    <p:anim calcmode="lin" valueType="num">
                                      <p:cBhvr additive="base">
                                        <p:cTn id="62" dur="500" fill="hold"/>
                                        <p:tgtEl>
                                          <p:spTgt spid="20790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xit" presetSubtype="10" fill="hold" grpId="1" nodeType="clickEffect">
                                  <p:stCondLst>
                                    <p:cond delay="0"/>
                                  </p:stCondLst>
                                  <p:childTnLst>
                                    <p:animEffect transition="out" filter="blinds(horizontal)">
                                      <p:cBhvr>
                                        <p:cTn id="66" dur="500"/>
                                        <p:tgtEl>
                                          <p:spTgt spid="207899"/>
                                        </p:tgtEl>
                                      </p:cBhvr>
                                    </p:animEffect>
                                    <p:set>
                                      <p:cBhvr>
                                        <p:cTn id="67" dur="1" fill="hold">
                                          <p:stCondLst>
                                            <p:cond delay="499"/>
                                          </p:stCondLst>
                                        </p:cTn>
                                        <p:tgtEl>
                                          <p:spTgt spid="207899"/>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207900"/>
                                        </p:tgtEl>
                                      </p:cBhvr>
                                    </p:animEffect>
                                    <p:set>
                                      <p:cBhvr>
                                        <p:cTn id="70" dur="1" fill="hold">
                                          <p:stCondLst>
                                            <p:cond delay="499"/>
                                          </p:stCondLst>
                                        </p:cTn>
                                        <p:tgtEl>
                                          <p:spTgt spid="207900"/>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7880"/>
                                        </p:tgtEl>
                                        <p:attrNameLst>
                                          <p:attrName>style.visibility</p:attrName>
                                        </p:attrNameLst>
                                      </p:cBhvr>
                                      <p:to>
                                        <p:strVal val="visible"/>
                                      </p:to>
                                    </p:set>
                                    <p:anim calcmode="lin" valueType="num">
                                      <p:cBhvr additive="base">
                                        <p:cTn id="75" dur="500" fill="hold"/>
                                        <p:tgtEl>
                                          <p:spTgt spid="207880"/>
                                        </p:tgtEl>
                                        <p:attrNameLst>
                                          <p:attrName>ppt_x</p:attrName>
                                        </p:attrNameLst>
                                      </p:cBhvr>
                                      <p:tavLst>
                                        <p:tav tm="0">
                                          <p:val>
                                            <p:strVal val="#ppt_x"/>
                                          </p:val>
                                        </p:tav>
                                        <p:tav tm="100000">
                                          <p:val>
                                            <p:strVal val="#ppt_x"/>
                                          </p:val>
                                        </p:tav>
                                      </p:tavLst>
                                    </p:anim>
                                    <p:anim calcmode="lin" valueType="num">
                                      <p:cBhvr additive="base">
                                        <p:cTn id="76" dur="500" fill="hold"/>
                                        <p:tgtEl>
                                          <p:spTgt spid="20788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07893"/>
                                        </p:tgtEl>
                                        <p:attrNameLst>
                                          <p:attrName>style.visibility</p:attrName>
                                        </p:attrNameLst>
                                      </p:cBhvr>
                                      <p:to>
                                        <p:strVal val="visible"/>
                                      </p:to>
                                    </p:set>
                                    <p:anim calcmode="lin" valueType="num">
                                      <p:cBhvr additive="base">
                                        <p:cTn id="81" dur="500" fill="hold"/>
                                        <p:tgtEl>
                                          <p:spTgt spid="207893"/>
                                        </p:tgtEl>
                                        <p:attrNameLst>
                                          <p:attrName>ppt_x</p:attrName>
                                        </p:attrNameLst>
                                      </p:cBhvr>
                                      <p:tavLst>
                                        <p:tav tm="0">
                                          <p:val>
                                            <p:strVal val="#ppt_x"/>
                                          </p:val>
                                        </p:tav>
                                        <p:tav tm="100000">
                                          <p:val>
                                            <p:strVal val="#ppt_x"/>
                                          </p:val>
                                        </p:tav>
                                      </p:tavLst>
                                    </p:anim>
                                    <p:anim calcmode="lin" valueType="num">
                                      <p:cBhvr additive="base">
                                        <p:cTn id="82" dur="500" fill="hold"/>
                                        <p:tgtEl>
                                          <p:spTgt spid="207893"/>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7886"/>
                                        </p:tgtEl>
                                        <p:attrNameLst>
                                          <p:attrName>style.visibility</p:attrName>
                                        </p:attrNameLst>
                                      </p:cBhvr>
                                      <p:to>
                                        <p:strVal val="visible"/>
                                      </p:to>
                                    </p:set>
                                    <p:anim calcmode="lin" valueType="num">
                                      <p:cBhvr additive="base">
                                        <p:cTn id="87" dur="500" fill="hold"/>
                                        <p:tgtEl>
                                          <p:spTgt spid="207886"/>
                                        </p:tgtEl>
                                        <p:attrNameLst>
                                          <p:attrName>ppt_x</p:attrName>
                                        </p:attrNameLst>
                                      </p:cBhvr>
                                      <p:tavLst>
                                        <p:tav tm="0">
                                          <p:val>
                                            <p:strVal val="#ppt_x"/>
                                          </p:val>
                                        </p:tav>
                                        <p:tav tm="100000">
                                          <p:val>
                                            <p:strVal val="#ppt_x"/>
                                          </p:val>
                                        </p:tav>
                                      </p:tavLst>
                                    </p:anim>
                                    <p:anim calcmode="lin" valueType="num">
                                      <p:cBhvr additive="base">
                                        <p:cTn id="88" dur="500" fill="hold"/>
                                        <p:tgtEl>
                                          <p:spTgt spid="207886"/>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7898"/>
                                        </p:tgtEl>
                                        <p:attrNameLst>
                                          <p:attrName>style.visibility</p:attrName>
                                        </p:attrNameLst>
                                      </p:cBhvr>
                                      <p:to>
                                        <p:strVal val="visible"/>
                                      </p:to>
                                    </p:set>
                                    <p:anim calcmode="lin" valueType="num">
                                      <p:cBhvr additive="base">
                                        <p:cTn id="93" dur="500" fill="hold"/>
                                        <p:tgtEl>
                                          <p:spTgt spid="207898"/>
                                        </p:tgtEl>
                                        <p:attrNameLst>
                                          <p:attrName>ppt_x</p:attrName>
                                        </p:attrNameLst>
                                      </p:cBhvr>
                                      <p:tavLst>
                                        <p:tav tm="0">
                                          <p:val>
                                            <p:strVal val="#ppt_x"/>
                                          </p:val>
                                        </p:tav>
                                        <p:tav tm="100000">
                                          <p:val>
                                            <p:strVal val="#ppt_x"/>
                                          </p:val>
                                        </p:tav>
                                      </p:tavLst>
                                    </p:anim>
                                    <p:anim calcmode="lin" valueType="num">
                                      <p:cBhvr additive="base">
                                        <p:cTn id="94" dur="500" fill="hold"/>
                                        <p:tgtEl>
                                          <p:spTgt spid="207898"/>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07903"/>
                                        </p:tgtEl>
                                        <p:attrNameLst>
                                          <p:attrName>style.visibility</p:attrName>
                                        </p:attrNameLst>
                                      </p:cBhvr>
                                      <p:to>
                                        <p:strVal val="visible"/>
                                      </p:to>
                                    </p:set>
                                    <p:anim calcmode="lin" valueType="num">
                                      <p:cBhvr additive="base">
                                        <p:cTn id="99" dur="500" fill="hold"/>
                                        <p:tgtEl>
                                          <p:spTgt spid="207903"/>
                                        </p:tgtEl>
                                        <p:attrNameLst>
                                          <p:attrName>ppt_x</p:attrName>
                                        </p:attrNameLst>
                                      </p:cBhvr>
                                      <p:tavLst>
                                        <p:tav tm="0">
                                          <p:val>
                                            <p:strVal val="#ppt_x"/>
                                          </p:val>
                                        </p:tav>
                                        <p:tav tm="100000">
                                          <p:val>
                                            <p:strVal val="#ppt_x"/>
                                          </p:val>
                                        </p:tav>
                                      </p:tavLst>
                                    </p:anim>
                                    <p:anim calcmode="lin" valueType="num">
                                      <p:cBhvr additive="base">
                                        <p:cTn id="100" dur="500" fill="hold"/>
                                        <p:tgtEl>
                                          <p:spTgt spid="207903"/>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07904"/>
                                        </p:tgtEl>
                                        <p:attrNameLst>
                                          <p:attrName>style.visibility</p:attrName>
                                        </p:attrNameLst>
                                      </p:cBhvr>
                                      <p:to>
                                        <p:strVal val="visible"/>
                                      </p:to>
                                    </p:set>
                                    <p:anim calcmode="lin" valueType="num">
                                      <p:cBhvr additive="base">
                                        <p:cTn id="105" dur="500" fill="hold"/>
                                        <p:tgtEl>
                                          <p:spTgt spid="207904"/>
                                        </p:tgtEl>
                                        <p:attrNameLst>
                                          <p:attrName>ppt_x</p:attrName>
                                        </p:attrNameLst>
                                      </p:cBhvr>
                                      <p:tavLst>
                                        <p:tav tm="0">
                                          <p:val>
                                            <p:strVal val="#ppt_x"/>
                                          </p:val>
                                        </p:tav>
                                        <p:tav tm="100000">
                                          <p:val>
                                            <p:strVal val="#ppt_x"/>
                                          </p:val>
                                        </p:tav>
                                      </p:tavLst>
                                    </p:anim>
                                    <p:anim calcmode="lin" valueType="num">
                                      <p:cBhvr additive="base">
                                        <p:cTn id="106" dur="500" fill="hold"/>
                                        <p:tgtEl>
                                          <p:spTgt spid="207904"/>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07902"/>
                                        </p:tgtEl>
                                        <p:attrNameLst>
                                          <p:attrName>style.visibility</p:attrName>
                                        </p:attrNameLst>
                                      </p:cBhvr>
                                      <p:to>
                                        <p:strVal val="visible"/>
                                      </p:to>
                                    </p:set>
                                    <p:anim calcmode="lin" valueType="num">
                                      <p:cBhvr additive="base">
                                        <p:cTn id="111" dur="500" fill="hold"/>
                                        <p:tgtEl>
                                          <p:spTgt spid="207902"/>
                                        </p:tgtEl>
                                        <p:attrNameLst>
                                          <p:attrName>ppt_x</p:attrName>
                                        </p:attrNameLst>
                                      </p:cBhvr>
                                      <p:tavLst>
                                        <p:tav tm="0">
                                          <p:val>
                                            <p:strVal val="#ppt_x"/>
                                          </p:val>
                                        </p:tav>
                                        <p:tav tm="100000">
                                          <p:val>
                                            <p:strVal val="#ppt_x"/>
                                          </p:val>
                                        </p:tav>
                                      </p:tavLst>
                                    </p:anim>
                                    <p:anim calcmode="lin" valueType="num">
                                      <p:cBhvr additive="base">
                                        <p:cTn id="112" dur="500" fill="hold"/>
                                        <p:tgtEl>
                                          <p:spTgt spid="207902"/>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207903"/>
                                        </p:tgtEl>
                                      </p:cBhvr>
                                    </p:animEffect>
                                    <p:set>
                                      <p:cBhvr>
                                        <p:cTn id="117" dur="1" fill="hold">
                                          <p:stCondLst>
                                            <p:cond delay="499"/>
                                          </p:stCondLst>
                                        </p:cTn>
                                        <p:tgtEl>
                                          <p:spTgt spid="207903"/>
                                        </p:tgtEl>
                                        <p:attrNameLst>
                                          <p:attrName>style.visibility</p:attrName>
                                        </p:attrNameLst>
                                      </p:cBhvr>
                                      <p:to>
                                        <p:strVal val="hidden"/>
                                      </p:to>
                                    </p:set>
                                  </p:childTnLst>
                                </p:cTn>
                              </p:par>
                              <p:par>
                                <p:cTn id="118" presetID="3" presetClass="exit" presetSubtype="10" fill="hold" grpId="1" nodeType="withEffect">
                                  <p:stCondLst>
                                    <p:cond delay="0"/>
                                  </p:stCondLst>
                                  <p:childTnLst>
                                    <p:animEffect transition="out" filter="blinds(horizontal)">
                                      <p:cBhvr>
                                        <p:cTn id="119" dur="500"/>
                                        <p:tgtEl>
                                          <p:spTgt spid="207904"/>
                                        </p:tgtEl>
                                      </p:cBhvr>
                                    </p:animEffect>
                                    <p:set>
                                      <p:cBhvr>
                                        <p:cTn id="120" dur="1" fill="hold">
                                          <p:stCondLst>
                                            <p:cond delay="499"/>
                                          </p:stCondLst>
                                        </p:cTn>
                                        <p:tgtEl>
                                          <p:spTgt spid="2079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animBg="1"/>
      <p:bldP spid="207880" grpId="0" animBg="1"/>
      <p:bldP spid="207883" grpId="0" animBg="1"/>
      <p:bldP spid="207884" grpId="0" animBg="1"/>
      <p:bldP spid="207886" grpId="0" animBg="1"/>
      <p:bldP spid="207892" grpId="0"/>
      <p:bldP spid="207893" grpId="0"/>
      <p:bldP spid="207894" grpId="0"/>
      <p:bldP spid="207898" grpId="0"/>
      <p:bldP spid="207899" grpId="0"/>
      <p:bldP spid="207899" grpId="1"/>
      <p:bldP spid="207900" grpId="0"/>
      <p:bldP spid="207900" grpId="1"/>
      <p:bldP spid="207901" grpId="0"/>
      <p:bldP spid="207902" grpId="0"/>
      <p:bldP spid="207903" grpId="0"/>
      <p:bldP spid="207903" grpId="1"/>
      <p:bldP spid="207904" grpId="0"/>
      <p:bldP spid="20790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2"/>
          <p:cNvSpPr>
            <a:spLocks noGrp="1"/>
          </p:cNvSpPr>
          <p:nvPr>
            <p:ph type="dt" sz="half" idx="10"/>
          </p:nvPr>
        </p:nvSpPr>
        <p:spPr/>
        <p:txBody>
          <a:bodyPr/>
          <a:lstStyle/>
          <a:p>
            <a:fld id="{FF8EA619-FECB-42B1-8724-551A88BF01C6}" type="datetime1">
              <a:rPr lang="zh-CN" altLang="en-US"/>
              <a:pPr/>
              <a:t>2014/9/27</a:t>
            </a:fld>
            <a:endParaRPr lang="en-US" altLang="zh-CN"/>
          </a:p>
        </p:txBody>
      </p:sp>
      <p:sp>
        <p:nvSpPr>
          <p:cNvPr id="26" name="灯片编号占位符 4"/>
          <p:cNvSpPr>
            <a:spLocks noGrp="1"/>
          </p:cNvSpPr>
          <p:nvPr>
            <p:ph type="sldNum" sz="quarter" idx="12"/>
          </p:nvPr>
        </p:nvSpPr>
        <p:spPr/>
        <p:txBody>
          <a:bodyPr/>
          <a:lstStyle/>
          <a:p>
            <a:fld id="{96A5221F-9428-4DCE-BCE5-EB1B2A56969A}" type="slidenum">
              <a:rPr lang="zh-CN" altLang="en-US"/>
              <a:pPr/>
              <a:t>25</a:t>
            </a:fld>
            <a:endParaRPr lang="en-US" altLang="zh-CN"/>
          </a:p>
        </p:txBody>
      </p:sp>
      <p:sp>
        <p:nvSpPr>
          <p:cNvPr id="211970" name="Oval 2"/>
          <p:cNvSpPr>
            <a:spLocks noChangeArrowheads="1"/>
          </p:cNvSpPr>
          <p:nvPr/>
        </p:nvSpPr>
        <p:spPr bwMode="auto">
          <a:xfrm>
            <a:off x="2484438" y="692150"/>
            <a:ext cx="288925" cy="287338"/>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1971" name="Oval 3"/>
          <p:cNvSpPr>
            <a:spLocks noChangeArrowheads="1"/>
          </p:cNvSpPr>
          <p:nvPr/>
        </p:nvSpPr>
        <p:spPr bwMode="auto">
          <a:xfrm>
            <a:off x="1258888" y="35004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1972" name="Oval 4"/>
          <p:cNvSpPr>
            <a:spLocks noChangeArrowheads="1"/>
          </p:cNvSpPr>
          <p:nvPr/>
        </p:nvSpPr>
        <p:spPr bwMode="auto">
          <a:xfrm>
            <a:off x="3708400"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1975" name="Oval 7"/>
          <p:cNvSpPr>
            <a:spLocks noChangeArrowheads="1"/>
          </p:cNvSpPr>
          <p:nvPr/>
        </p:nvSpPr>
        <p:spPr bwMode="auto">
          <a:xfrm>
            <a:off x="1331913"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1976" name="Line 8"/>
          <p:cNvSpPr>
            <a:spLocks noChangeShapeType="1"/>
          </p:cNvSpPr>
          <p:nvPr/>
        </p:nvSpPr>
        <p:spPr bwMode="auto">
          <a:xfrm flipH="1">
            <a:off x="1476375" y="908050"/>
            <a:ext cx="1079500"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1977" name="Line 9"/>
          <p:cNvSpPr>
            <a:spLocks noChangeShapeType="1"/>
          </p:cNvSpPr>
          <p:nvPr/>
        </p:nvSpPr>
        <p:spPr bwMode="auto">
          <a:xfrm>
            <a:off x="2771775" y="908050"/>
            <a:ext cx="1008063"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1978" name="Line 10"/>
          <p:cNvSpPr>
            <a:spLocks noChangeShapeType="1"/>
          </p:cNvSpPr>
          <p:nvPr/>
        </p:nvSpPr>
        <p:spPr bwMode="auto">
          <a:xfrm>
            <a:off x="1474788" y="2276475"/>
            <a:ext cx="1587" cy="12239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1980" name="Text Box 12"/>
          <p:cNvSpPr txBox="1">
            <a:spLocks noChangeArrowheads="1"/>
          </p:cNvSpPr>
          <p:nvPr/>
        </p:nvSpPr>
        <p:spPr bwMode="auto">
          <a:xfrm>
            <a:off x="1116013" y="0"/>
            <a:ext cx="232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r  (</a:t>
            </a:r>
            <a:r>
              <a:rPr lang="zh-CN" altLang="en-US">
                <a:solidFill>
                  <a:schemeClr val="bg2"/>
                </a:solidFill>
              </a:rPr>
              <a:t>1,0,0</a:t>
            </a:r>
            <a:r>
              <a:rPr lang="en-US" altLang="zh-CN">
                <a:solidFill>
                  <a:schemeClr val="bg2"/>
                </a:solidFill>
              </a:rPr>
              <a:t> </a:t>
            </a:r>
            <a:r>
              <a:rPr lang="en-US" altLang="zh-CN" baseline="-25000">
                <a:solidFill>
                  <a:schemeClr val="bg2"/>
                </a:solidFill>
              </a:rPr>
              <a:t> </a:t>
            </a:r>
            <a:r>
              <a:rPr lang="en-US" altLang="zh-CN">
                <a:solidFill>
                  <a:schemeClr val="bg2"/>
                </a:solidFill>
              </a:rPr>
              <a:t>)</a:t>
            </a:r>
          </a:p>
        </p:txBody>
      </p:sp>
      <p:sp>
        <p:nvSpPr>
          <p:cNvPr id="211981" name="Text Box 13"/>
          <p:cNvSpPr txBox="1">
            <a:spLocks noChangeArrowheads="1"/>
          </p:cNvSpPr>
          <p:nvPr/>
        </p:nvSpPr>
        <p:spPr bwMode="auto">
          <a:xfrm>
            <a:off x="0" y="1773238"/>
            <a:ext cx="1352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1</a:t>
            </a:r>
          </a:p>
        </p:txBody>
      </p:sp>
      <p:sp>
        <p:nvSpPr>
          <p:cNvPr id="211982" name="Text Box 14"/>
          <p:cNvSpPr txBox="1">
            <a:spLocks noChangeArrowheads="1"/>
          </p:cNvSpPr>
          <p:nvPr/>
        </p:nvSpPr>
        <p:spPr bwMode="auto">
          <a:xfrm>
            <a:off x="2411413" y="1844675"/>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rPr>
              <a:t>2</a:t>
            </a:r>
          </a:p>
        </p:txBody>
      </p:sp>
      <p:sp>
        <p:nvSpPr>
          <p:cNvPr id="211983" name="Text Box 15"/>
          <p:cNvSpPr txBox="1">
            <a:spLocks noChangeArrowheads="1"/>
          </p:cNvSpPr>
          <p:nvPr/>
        </p:nvSpPr>
        <p:spPr bwMode="auto">
          <a:xfrm>
            <a:off x="755650" y="765175"/>
            <a:ext cx="120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a</a:t>
            </a:r>
          </a:p>
        </p:txBody>
      </p:sp>
      <p:sp>
        <p:nvSpPr>
          <p:cNvPr id="211987" name="Text Box 19"/>
          <p:cNvSpPr txBox="1">
            <a:spLocks noChangeArrowheads="1"/>
          </p:cNvSpPr>
          <p:nvPr/>
        </p:nvSpPr>
        <p:spPr bwMode="auto">
          <a:xfrm>
            <a:off x="2627313" y="1052513"/>
            <a:ext cx="120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b</a:t>
            </a:r>
          </a:p>
        </p:txBody>
      </p:sp>
      <p:sp>
        <p:nvSpPr>
          <p:cNvPr id="211990" name="Rectangle 22"/>
          <p:cNvSpPr>
            <a:spLocks noChangeArrowheads="1"/>
          </p:cNvSpPr>
          <p:nvPr/>
        </p:nvSpPr>
        <p:spPr bwMode="auto">
          <a:xfrm>
            <a:off x="827088" y="184467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endParaRPr lang="zh-CN" altLang="en-US">
              <a:solidFill>
                <a:schemeClr val="bg2"/>
              </a:solidFill>
            </a:endParaRPr>
          </a:p>
        </p:txBody>
      </p:sp>
      <p:sp>
        <p:nvSpPr>
          <p:cNvPr id="211991" name="Rectangle 23"/>
          <p:cNvSpPr>
            <a:spLocks noChangeArrowheads="1"/>
          </p:cNvSpPr>
          <p:nvPr/>
        </p:nvSpPr>
        <p:spPr bwMode="auto">
          <a:xfrm>
            <a:off x="3059113" y="1916113"/>
            <a:ext cx="198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t>
            </a:r>
            <a:r>
              <a:rPr lang="zh-CN" altLang="en-US">
                <a:solidFill>
                  <a:schemeClr val="bg2"/>
                </a:solidFill>
              </a:rPr>
              <a:t>0,0,1</a:t>
            </a:r>
            <a:r>
              <a:rPr lang="en-US" altLang="zh-CN">
                <a:solidFill>
                  <a:schemeClr val="bg2"/>
                </a:solidFill>
              </a:rPr>
              <a:t> )</a:t>
            </a:r>
          </a:p>
        </p:txBody>
      </p:sp>
      <p:sp>
        <p:nvSpPr>
          <p:cNvPr id="211995" name="Rectangle 27"/>
          <p:cNvSpPr>
            <a:spLocks noChangeArrowheads="1"/>
          </p:cNvSpPr>
          <p:nvPr/>
        </p:nvSpPr>
        <p:spPr bwMode="auto">
          <a:xfrm>
            <a:off x="611188" y="3141663"/>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3</a:t>
            </a:r>
            <a:endParaRPr lang="zh-CN" altLang="en-US" sz="3600">
              <a:solidFill>
                <a:schemeClr val="bg2"/>
              </a:solidFill>
              <a:latin typeface="幼圆" pitchFamily="49" charset="-122"/>
              <a:ea typeface="幼圆" pitchFamily="49" charset="-122"/>
              <a:sym typeface="Symbol" pitchFamily="18" charset="2"/>
            </a:endParaRPr>
          </a:p>
        </p:txBody>
      </p:sp>
      <p:grpSp>
        <p:nvGrpSpPr>
          <p:cNvPr id="211998" name="Group 30"/>
          <p:cNvGrpSpPr>
            <a:grpSpLocks/>
          </p:cNvGrpSpPr>
          <p:nvPr/>
        </p:nvGrpSpPr>
        <p:grpSpPr bwMode="auto">
          <a:xfrm>
            <a:off x="3635375" y="1989138"/>
            <a:ext cx="431800" cy="358775"/>
            <a:chOff x="2789" y="2115"/>
            <a:chExt cx="272" cy="226"/>
          </a:xfrm>
        </p:grpSpPr>
        <p:sp>
          <p:nvSpPr>
            <p:cNvPr id="211996" name="Line 28"/>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1997" name="Line 29"/>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1999" name="Rectangle 31"/>
          <p:cNvSpPr>
            <a:spLocks noChangeArrowheads="1"/>
          </p:cNvSpPr>
          <p:nvPr/>
        </p:nvSpPr>
        <p:spPr bwMode="auto">
          <a:xfrm>
            <a:off x="900113" y="2565400"/>
            <a:ext cx="43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kumimoji="0" lang="en-US" altLang="zh-CN" sz="4000">
                <a:solidFill>
                  <a:schemeClr val="bg2"/>
                </a:solidFill>
                <a:latin typeface="幼圆" pitchFamily="49" charset="-122"/>
                <a:ea typeface="幼圆" pitchFamily="49" charset="-122"/>
              </a:rPr>
              <a:t>a</a:t>
            </a:r>
            <a:endParaRPr lang="zh-CN" altLang="en-US" sz="4000">
              <a:solidFill>
                <a:schemeClr val="bg2"/>
              </a:solidFill>
              <a:latin typeface="幼圆" pitchFamily="49" charset="-122"/>
              <a:ea typeface="幼圆" pitchFamily="49" charset="-122"/>
              <a:sym typeface="Symbol" pitchFamily="18" charset="2"/>
            </a:endParaRPr>
          </a:p>
        </p:txBody>
      </p:sp>
      <p:sp>
        <p:nvSpPr>
          <p:cNvPr id="212000" name="Rectangle 32"/>
          <p:cNvSpPr>
            <a:spLocks noChangeArrowheads="1"/>
          </p:cNvSpPr>
          <p:nvPr/>
        </p:nvSpPr>
        <p:spPr bwMode="auto">
          <a:xfrm>
            <a:off x="2411413" y="2781300"/>
            <a:ext cx="6480175"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计算</a:t>
            </a:r>
            <a:r>
              <a:rPr lang="en-US" altLang="zh-CN" sz="2800">
                <a:solidFill>
                  <a:schemeClr val="bg2"/>
                </a:solidFill>
                <a:sym typeface="Symbol" pitchFamily="18" charset="2"/>
              </a:rPr>
              <a:t>M</a:t>
            </a:r>
            <a:r>
              <a:rPr lang="en-US" altLang="zh-CN" sz="2800" baseline="-25000">
                <a:solidFill>
                  <a:schemeClr val="bg2"/>
                </a:solidFill>
                <a:sym typeface="Symbol" pitchFamily="18" charset="2"/>
              </a:rPr>
              <a:t>y=3</a:t>
            </a:r>
            <a:r>
              <a:rPr lang="zh-CN" altLang="en-US" sz="2800">
                <a:solidFill>
                  <a:schemeClr val="bg2"/>
                </a:solidFill>
                <a:sym typeface="Symbol" pitchFamily="18" charset="2"/>
              </a:rPr>
              <a:t>分</a:t>
            </a:r>
            <a:r>
              <a:rPr lang="en-US" altLang="zh-CN" sz="2800">
                <a:solidFill>
                  <a:schemeClr val="bg2"/>
                </a:solidFill>
                <a:sym typeface="Symbol" pitchFamily="18" charset="2"/>
              </a:rPr>
              <a:t>2</a:t>
            </a:r>
            <a:r>
              <a:rPr lang="zh-CN" altLang="en-US" sz="2800">
                <a:solidFill>
                  <a:schemeClr val="bg2"/>
                </a:solidFill>
                <a:sym typeface="Symbol" pitchFamily="18" charset="2"/>
              </a:rPr>
              <a:t>步：</a:t>
            </a:r>
          </a:p>
          <a:p>
            <a:pPr eaLnBrk="1" hangingPunct="1">
              <a:spcBef>
                <a:spcPct val="20000"/>
              </a:spcBef>
              <a:buFontTx/>
              <a:buNone/>
            </a:pPr>
            <a:r>
              <a:rPr lang="en-US" altLang="zh-CN" sz="2800">
                <a:solidFill>
                  <a:schemeClr val="bg2"/>
                </a:solidFill>
                <a:sym typeface="Symbol" pitchFamily="18" charset="2"/>
              </a:rPr>
              <a:t>A: 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baseline="-25000">
                <a:solidFill>
                  <a:schemeClr val="bg2"/>
                </a:solidFill>
                <a:sym typeface="Symbol" pitchFamily="18" charset="2"/>
              </a:rPr>
              <a:t>=</a:t>
            </a:r>
            <a:r>
              <a:rPr lang="en-US" altLang="zh-CN" sz="2800" baseline="-25000">
                <a:solidFill>
                  <a:srgbClr val="FF0066"/>
                </a:solidFill>
                <a:sym typeface="Symbol" pitchFamily="18" charset="2"/>
              </a:rPr>
              <a:t>1</a:t>
            </a:r>
            <a:r>
              <a:rPr lang="en-US" altLang="zh-CN" sz="2800">
                <a:solidFill>
                  <a:schemeClr val="bg2"/>
                </a:solidFill>
                <a:sym typeface="Symbol" pitchFamily="18" charset="2"/>
              </a:rPr>
              <a:t> </a:t>
            </a:r>
            <a:r>
              <a:rPr lang="zh-CN" altLang="zh-CN" sz="2800">
                <a:solidFill>
                  <a:schemeClr val="bg2"/>
                </a:solidFill>
                <a:sym typeface="Symbol" pitchFamily="18" charset="2"/>
              </a:rPr>
              <a:t>(s)-W(s,t)+W(t,s))</a:t>
            </a:r>
            <a:r>
              <a:rPr lang="zh-CN" altLang="en-US" sz="2800">
                <a:solidFill>
                  <a:schemeClr val="bg2"/>
                </a:solidFill>
                <a:sym typeface="Symbol" pitchFamily="18" charset="2"/>
              </a:rPr>
              <a:t> </a:t>
            </a:r>
          </a:p>
          <a:p>
            <a:pPr eaLnBrk="1" hangingPunct="1">
              <a:spcBef>
                <a:spcPct val="20000"/>
              </a:spcBef>
              <a:buFontTx/>
              <a:buNone/>
            </a:pPr>
            <a:r>
              <a:rPr lang="en-US" altLang="zh-CN" sz="2800">
                <a:solidFill>
                  <a:schemeClr val="bg2"/>
                </a:solidFill>
                <a:sym typeface="Symbol" pitchFamily="18" charset="2"/>
              </a:rPr>
              <a:t>              =(</a:t>
            </a: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r>
              <a:rPr lang="en-US" altLang="zh-CN" sz="2800">
                <a:solidFill>
                  <a:schemeClr val="bg2"/>
                </a:solidFill>
                <a:sym typeface="Symbol" pitchFamily="18" charset="2"/>
              </a:rPr>
              <a:t>)</a:t>
            </a:r>
          </a:p>
        </p:txBody>
      </p:sp>
      <p:sp>
        <p:nvSpPr>
          <p:cNvPr id="212001" name="Rectangle 33"/>
          <p:cNvSpPr>
            <a:spLocks noChangeArrowheads="1"/>
          </p:cNvSpPr>
          <p:nvPr/>
        </p:nvSpPr>
        <p:spPr bwMode="auto">
          <a:xfrm>
            <a:off x="2411413" y="4508500"/>
            <a:ext cx="719931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B: </a:t>
            </a:r>
            <a:r>
              <a:rPr lang="zh-CN" altLang="en-US" sz="2800">
                <a:solidFill>
                  <a:schemeClr val="bg2"/>
                </a:solidFill>
                <a:sym typeface="Symbol" pitchFamily="18" charset="2"/>
              </a:rPr>
              <a:t>因为从</a:t>
            </a:r>
            <a:r>
              <a:rPr lang="en-US" altLang="zh-CN" sz="2800">
                <a:solidFill>
                  <a:schemeClr val="bg2"/>
                </a:solidFill>
                <a:sym typeface="Symbol" pitchFamily="18" charset="2"/>
              </a:rPr>
              <a:t>r</a:t>
            </a:r>
            <a:r>
              <a:rPr lang="zh-CN" altLang="en-US" sz="2800">
                <a:solidFill>
                  <a:schemeClr val="bg2"/>
                </a:solidFill>
                <a:sym typeface="Symbol" pitchFamily="18" charset="2"/>
              </a:rPr>
              <a:t>到节点</a:t>
            </a:r>
            <a:r>
              <a:rPr lang="en-US" altLang="zh-CN" sz="2800">
                <a:solidFill>
                  <a:schemeClr val="bg2"/>
                </a:solidFill>
                <a:sym typeface="Symbol" pitchFamily="18" charset="2"/>
              </a:rPr>
              <a:t>y(y=3)</a:t>
            </a:r>
            <a:r>
              <a:rPr lang="zh-CN" altLang="en-US" sz="2800">
                <a:solidFill>
                  <a:schemeClr val="bg2"/>
                </a:solidFill>
                <a:sym typeface="Symbol" pitchFamily="18" charset="2"/>
              </a:rPr>
              <a:t>没有</a:t>
            </a:r>
            <a:r>
              <a:rPr lang="en-US" altLang="zh-CN" sz="2800">
                <a:solidFill>
                  <a:schemeClr val="bg2"/>
                </a:solidFill>
                <a:sym typeface="Symbol" pitchFamily="18" charset="2"/>
              </a:rPr>
              <a:t>z</a:t>
            </a:r>
            <a:r>
              <a:rPr lang="zh-CN" altLang="en-US" sz="2800">
                <a:solidFill>
                  <a:schemeClr val="bg2"/>
                </a:solidFill>
                <a:sym typeface="Symbol" pitchFamily="18" charset="2"/>
              </a:rPr>
              <a:t>使得</a:t>
            </a:r>
            <a:endParaRPr lang="en-US" altLang="zh-CN" sz="2800">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Mz&lt;MMz(s)&lt;M(s)</a:t>
            </a:r>
            <a:endParaRPr lang="zh-CN" altLang="en-US">
              <a:solidFill>
                <a:schemeClr val="bg2"/>
              </a:solidFill>
              <a:sym typeface="Symbol" pitchFamily="18" charset="2"/>
            </a:endParaRPr>
          </a:p>
        </p:txBody>
      </p:sp>
      <p:sp>
        <p:nvSpPr>
          <p:cNvPr id="212002" name="Rectangle 34"/>
          <p:cNvSpPr>
            <a:spLocks noChangeArrowheads="1"/>
          </p:cNvSpPr>
          <p:nvPr/>
        </p:nvSpPr>
        <p:spPr bwMode="auto">
          <a:xfrm>
            <a:off x="684213" y="3357563"/>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r>
              <a:rPr lang="en-US" altLang="zh-CN">
                <a:solidFill>
                  <a:schemeClr val="bg2"/>
                </a:solidFill>
                <a:sym typeface="Symbol" pitchFamily="18" charset="2"/>
              </a:rPr>
              <a:t>)</a:t>
            </a:r>
            <a:endParaRPr lang="zh-CN" altLang="en-US">
              <a:solidFill>
                <a:schemeClr val="bg2"/>
              </a:solidFill>
              <a:sym typeface="Symbol" pitchFamily="18" charset="2"/>
            </a:endParaRPr>
          </a:p>
        </p:txBody>
      </p:sp>
      <p:graphicFrame>
        <p:nvGraphicFramePr>
          <p:cNvPr id="212003" name="Object 35"/>
          <p:cNvGraphicFramePr>
            <a:graphicFrameLocks noChangeAspect="1"/>
          </p:cNvGraphicFramePr>
          <p:nvPr>
            <p:ph/>
          </p:nvPr>
        </p:nvGraphicFramePr>
        <p:xfrm>
          <a:off x="5292725" y="188913"/>
          <a:ext cx="3095625" cy="2282825"/>
        </p:xfrm>
        <a:graphic>
          <a:graphicData uri="http://schemas.openxmlformats.org/presentationml/2006/ole">
            <mc:AlternateContent xmlns:mc="http://schemas.openxmlformats.org/markup-compatibility/2006">
              <mc:Choice xmlns:v="urn:schemas-microsoft-com:vml" Requires="v">
                <p:oleObj spid="_x0000_s212005" name="图片" r:id="rId3" imgW="2428920" imgH="1790640" progId="Word.Picture.8">
                  <p:embed/>
                </p:oleObj>
              </mc:Choice>
              <mc:Fallback>
                <p:oleObj name="图片" r:id="rId3" imgW="2428920" imgH="1790640" progId="Word.Picture.8">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88913"/>
                        <a:ext cx="30956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98"/>
                                        </p:tgtEl>
                                        <p:attrNameLst>
                                          <p:attrName>style.visibility</p:attrName>
                                        </p:attrNameLst>
                                      </p:cBhvr>
                                      <p:to>
                                        <p:strVal val="visible"/>
                                      </p:to>
                                    </p:set>
                                    <p:anim calcmode="lin" valueType="num">
                                      <p:cBhvr additive="base">
                                        <p:cTn id="7" dur="500" fill="hold"/>
                                        <p:tgtEl>
                                          <p:spTgt spid="211998"/>
                                        </p:tgtEl>
                                        <p:attrNameLst>
                                          <p:attrName>ppt_x</p:attrName>
                                        </p:attrNameLst>
                                      </p:cBhvr>
                                      <p:tavLst>
                                        <p:tav tm="0">
                                          <p:val>
                                            <p:strVal val="#ppt_x"/>
                                          </p:val>
                                        </p:tav>
                                        <p:tav tm="100000">
                                          <p:val>
                                            <p:strVal val="#ppt_x"/>
                                          </p:val>
                                        </p:tav>
                                      </p:tavLst>
                                    </p:anim>
                                    <p:anim calcmode="lin" valueType="num">
                                      <p:cBhvr additive="base">
                                        <p:cTn id="8" dur="500" fill="hold"/>
                                        <p:tgtEl>
                                          <p:spTgt spid="2119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1"/>
                                        </p:tgtEl>
                                        <p:attrNameLst>
                                          <p:attrName>style.visibility</p:attrName>
                                        </p:attrNameLst>
                                      </p:cBhvr>
                                      <p:to>
                                        <p:strVal val="visible"/>
                                      </p:to>
                                    </p:set>
                                    <p:anim calcmode="lin" valueType="num">
                                      <p:cBhvr additive="base">
                                        <p:cTn id="13" dur="500" fill="hold"/>
                                        <p:tgtEl>
                                          <p:spTgt spid="211971"/>
                                        </p:tgtEl>
                                        <p:attrNameLst>
                                          <p:attrName>ppt_x</p:attrName>
                                        </p:attrNameLst>
                                      </p:cBhvr>
                                      <p:tavLst>
                                        <p:tav tm="0">
                                          <p:val>
                                            <p:strVal val="#ppt_x"/>
                                          </p:val>
                                        </p:tav>
                                        <p:tav tm="100000">
                                          <p:val>
                                            <p:strVal val="#ppt_x"/>
                                          </p:val>
                                        </p:tav>
                                      </p:tavLst>
                                    </p:anim>
                                    <p:anim calcmode="lin" valueType="num">
                                      <p:cBhvr additive="base">
                                        <p:cTn id="14" dur="500" fill="hold"/>
                                        <p:tgtEl>
                                          <p:spTgt spid="2119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1995"/>
                                        </p:tgtEl>
                                        <p:attrNameLst>
                                          <p:attrName>style.visibility</p:attrName>
                                        </p:attrNameLst>
                                      </p:cBhvr>
                                      <p:to>
                                        <p:strVal val="visible"/>
                                      </p:to>
                                    </p:set>
                                    <p:anim calcmode="lin" valueType="num">
                                      <p:cBhvr additive="base">
                                        <p:cTn id="19" dur="500" fill="hold"/>
                                        <p:tgtEl>
                                          <p:spTgt spid="211995"/>
                                        </p:tgtEl>
                                        <p:attrNameLst>
                                          <p:attrName>ppt_x</p:attrName>
                                        </p:attrNameLst>
                                      </p:cBhvr>
                                      <p:tavLst>
                                        <p:tav tm="0">
                                          <p:val>
                                            <p:strVal val="#ppt_x"/>
                                          </p:val>
                                        </p:tav>
                                        <p:tav tm="100000">
                                          <p:val>
                                            <p:strVal val="#ppt_x"/>
                                          </p:val>
                                        </p:tav>
                                      </p:tavLst>
                                    </p:anim>
                                    <p:anim calcmode="lin" valueType="num">
                                      <p:cBhvr additive="base">
                                        <p:cTn id="20" dur="500" fill="hold"/>
                                        <p:tgtEl>
                                          <p:spTgt spid="2119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1978"/>
                                        </p:tgtEl>
                                        <p:attrNameLst>
                                          <p:attrName>style.visibility</p:attrName>
                                        </p:attrNameLst>
                                      </p:cBhvr>
                                      <p:to>
                                        <p:strVal val="visible"/>
                                      </p:to>
                                    </p:set>
                                    <p:anim calcmode="lin" valueType="num">
                                      <p:cBhvr additive="base">
                                        <p:cTn id="25" dur="500" fill="hold"/>
                                        <p:tgtEl>
                                          <p:spTgt spid="211978"/>
                                        </p:tgtEl>
                                        <p:attrNameLst>
                                          <p:attrName>ppt_x</p:attrName>
                                        </p:attrNameLst>
                                      </p:cBhvr>
                                      <p:tavLst>
                                        <p:tav tm="0">
                                          <p:val>
                                            <p:strVal val="#ppt_x"/>
                                          </p:val>
                                        </p:tav>
                                        <p:tav tm="100000">
                                          <p:val>
                                            <p:strVal val="#ppt_x"/>
                                          </p:val>
                                        </p:tav>
                                      </p:tavLst>
                                    </p:anim>
                                    <p:anim calcmode="lin" valueType="num">
                                      <p:cBhvr additive="base">
                                        <p:cTn id="26" dur="500" fill="hold"/>
                                        <p:tgtEl>
                                          <p:spTgt spid="21197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1999"/>
                                        </p:tgtEl>
                                        <p:attrNameLst>
                                          <p:attrName>style.visibility</p:attrName>
                                        </p:attrNameLst>
                                      </p:cBhvr>
                                      <p:to>
                                        <p:strVal val="visible"/>
                                      </p:to>
                                    </p:set>
                                    <p:anim calcmode="lin" valueType="num">
                                      <p:cBhvr additive="base">
                                        <p:cTn id="31" dur="500" fill="hold"/>
                                        <p:tgtEl>
                                          <p:spTgt spid="211999"/>
                                        </p:tgtEl>
                                        <p:attrNameLst>
                                          <p:attrName>ppt_x</p:attrName>
                                        </p:attrNameLst>
                                      </p:cBhvr>
                                      <p:tavLst>
                                        <p:tav tm="0">
                                          <p:val>
                                            <p:strVal val="#ppt_x"/>
                                          </p:val>
                                        </p:tav>
                                        <p:tav tm="100000">
                                          <p:val>
                                            <p:strVal val="#ppt_x"/>
                                          </p:val>
                                        </p:tav>
                                      </p:tavLst>
                                    </p:anim>
                                    <p:anim calcmode="lin" valueType="num">
                                      <p:cBhvr additive="base">
                                        <p:cTn id="32" dur="500" fill="hold"/>
                                        <p:tgtEl>
                                          <p:spTgt spid="21199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2000"/>
                                        </p:tgtEl>
                                        <p:attrNameLst>
                                          <p:attrName>style.visibility</p:attrName>
                                        </p:attrNameLst>
                                      </p:cBhvr>
                                      <p:to>
                                        <p:strVal val="visible"/>
                                      </p:to>
                                    </p:set>
                                    <p:anim calcmode="lin" valueType="num">
                                      <p:cBhvr additive="base">
                                        <p:cTn id="37" dur="500" fill="hold"/>
                                        <p:tgtEl>
                                          <p:spTgt spid="212000"/>
                                        </p:tgtEl>
                                        <p:attrNameLst>
                                          <p:attrName>ppt_x</p:attrName>
                                        </p:attrNameLst>
                                      </p:cBhvr>
                                      <p:tavLst>
                                        <p:tav tm="0">
                                          <p:val>
                                            <p:strVal val="#ppt_x"/>
                                          </p:val>
                                        </p:tav>
                                        <p:tav tm="100000">
                                          <p:val>
                                            <p:strVal val="#ppt_x"/>
                                          </p:val>
                                        </p:tav>
                                      </p:tavLst>
                                    </p:anim>
                                    <p:anim calcmode="lin" valueType="num">
                                      <p:cBhvr additive="base">
                                        <p:cTn id="38" dur="500" fill="hold"/>
                                        <p:tgtEl>
                                          <p:spTgt spid="21200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2001"/>
                                        </p:tgtEl>
                                        <p:attrNameLst>
                                          <p:attrName>style.visibility</p:attrName>
                                        </p:attrNameLst>
                                      </p:cBhvr>
                                      <p:to>
                                        <p:strVal val="visible"/>
                                      </p:to>
                                    </p:set>
                                    <p:anim calcmode="lin" valueType="num">
                                      <p:cBhvr additive="base">
                                        <p:cTn id="43" dur="500" fill="hold"/>
                                        <p:tgtEl>
                                          <p:spTgt spid="212001"/>
                                        </p:tgtEl>
                                        <p:attrNameLst>
                                          <p:attrName>ppt_x</p:attrName>
                                        </p:attrNameLst>
                                      </p:cBhvr>
                                      <p:tavLst>
                                        <p:tav tm="0">
                                          <p:val>
                                            <p:strVal val="#ppt_x"/>
                                          </p:val>
                                        </p:tav>
                                        <p:tav tm="100000">
                                          <p:val>
                                            <p:strVal val="#ppt_x"/>
                                          </p:val>
                                        </p:tav>
                                      </p:tavLst>
                                    </p:anim>
                                    <p:anim calcmode="lin" valueType="num">
                                      <p:cBhvr additive="base">
                                        <p:cTn id="44" dur="500" fill="hold"/>
                                        <p:tgtEl>
                                          <p:spTgt spid="21200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2002"/>
                                        </p:tgtEl>
                                        <p:attrNameLst>
                                          <p:attrName>style.visibility</p:attrName>
                                        </p:attrNameLst>
                                      </p:cBhvr>
                                      <p:to>
                                        <p:strVal val="visible"/>
                                      </p:to>
                                    </p:set>
                                    <p:anim calcmode="lin" valueType="num">
                                      <p:cBhvr additive="base">
                                        <p:cTn id="49" dur="500" fill="hold"/>
                                        <p:tgtEl>
                                          <p:spTgt spid="212002"/>
                                        </p:tgtEl>
                                        <p:attrNameLst>
                                          <p:attrName>ppt_x</p:attrName>
                                        </p:attrNameLst>
                                      </p:cBhvr>
                                      <p:tavLst>
                                        <p:tav tm="0">
                                          <p:val>
                                            <p:strVal val="#ppt_x"/>
                                          </p:val>
                                        </p:tav>
                                        <p:tav tm="100000">
                                          <p:val>
                                            <p:strVal val="#ppt_x"/>
                                          </p:val>
                                        </p:tav>
                                      </p:tavLst>
                                    </p:anim>
                                    <p:anim calcmode="lin" valueType="num">
                                      <p:cBhvr additive="base">
                                        <p:cTn id="50" dur="500" fill="hold"/>
                                        <p:tgtEl>
                                          <p:spTgt spid="21200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xit" presetSubtype="10" fill="hold" grpId="1" nodeType="clickEffect">
                                  <p:stCondLst>
                                    <p:cond delay="0"/>
                                  </p:stCondLst>
                                  <p:childTnLst>
                                    <p:animEffect transition="out" filter="blinds(horizontal)">
                                      <p:cBhvr>
                                        <p:cTn id="54" dur="500"/>
                                        <p:tgtEl>
                                          <p:spTgt spid="212000"/>
                                        </p:tgtEl>
                                      </p:cBhvr>
                                    </p:animEffect>
                                    <p:set>
                                      <p:cBhvr>
                                        <p:cTn id="55" dur="1" fill="hold">
                                          <p:stCondLst>
                                            <p:cond delay="499"/>
                                          </p:stCondLst>
                                        </p:cTn>
                                        <p:tgtEl>
                                          <p:spTgt spid="212000"/>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212001"/>
                                        </p:tgtEl>
                                      </p:cBhvr>
                                    </p:animEffect>
                                    <p:set>
                                      <p:cBhvr>
                                        <p:cTn id="58" dur="1" fill="hold">
                                          <p:stCondLst>
                                            <p:cond delay="499"/>
                                          </p:stCondLst>
                                        </p:cTn>
                                        <p:tgtEl>
                                          <p:spTgt spid="2120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p:bldP spid="211978" grpId="0" animBg="1"/>
      <p:bldP spid="211995" grpId="0"/>
      <p:bldP spid="211999" grpId="0"/>
      <p:bldP spid="212000" grpId="0"/>
      <p:bldP spid="212000" grpId="1"/>
      <p:bldP spid="212001" grpId="0"/>
      <p:bldP spid="212001" grpId="1"/>
      <p:bldP spid="2120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2"/>
          <p:cNvSpPr>
            <a:spLocks noGrp="1"/>
          </p:cNvSpPr>
          <p:nvPr>
            <p:ph type="dt" sz="half" idx="10"/>
          </p:nvPr>
        </p:nvSpPr>
        <p:spPr/>
        <p:txBody>
          <a:bodyPr/>
          <a:lstStyle/>
          <a:p>
            <a:fld id="{758C5E0F-055D-46B7-903A-1C5D1634C4D1}" type="datetime1">
              <a:rPr lang="zh-CN" altLang="en-US"/>
              <a:pPr/>
              <a:t>2014/9/27</a:t>
            </a:fld>
            <a:endParaRPr lang="en-US" altLang="zh-CN"/>
          </a:p>
        </p:txBody>
      </p:sp>
      <p:sp>
        <p:nvSpPr>
          <p:cNvPr id="36" name="灯片编号占位符 4"/>
          <p:cNvSpPr>
            <a:spLocks noGrp="1"/>
          </p:cNvSpPr>
          <p:nvPr>
            <p:ph type="sldNum" sz="quarter" idx="12"/>
          </p:nvPr>
        </p:nvSpPr>
        <p:spPr/>
        <p:txBody>
          <a:bodyPr/>
          <a:lstStyle/>
          <a:p>
            <a:fld id="{AD24797B-902C-4C05-B8D5-4D7DF85C880A}" type="slidenum">
              <a:rPr lang="zh-CN" altLang="en-US"/>
              <a:pPr/>
              <a:t>26</a:t>
            </a:fld>
            <a:endParaRPr lang="en-US" altLang="zh-CN"/>
          </a:p>
        </p:txBody>
      </p:sp>
      <p:sp>
        <p:nvSpPr>
          <p:cNvPr id="216066" name="Oval 2"/>
          <p:cNvSpPr>
            <a:spLocks noChangeArrowheads="1"/>
          </p:cNvSpPr>
          <p:nvPr/>
        </p:nvSpPr>
        <p:spPr bwMode="auto">
          <a:xfrm>
            <a:off x="2484438" y="692150"/>
            <a:ext cx="288925" cy="287338"/>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6067" name="Oval 3"/>
          <p:cNvSpPr>
            <a:spLocks noChangeArrowheads="1"/>
          </p:cNvSpPr>
          <p:nvPr/>
        </p:nvSpPr>
        <p:spPr bwMode="auto">
          <a:xfrm>
            <a:off x="1258888" y="35004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6068" name="Oval 4"/>
          <p:cNvSpPr>
            <a:spLocks noChangeArrowheads="1"/>
          </p:cNvSpPr>
          <p:nvPr/>
        </p:nvSpPr>
        <p:spPr bwMode="auto">
          <a:xfrm>
            <a:off x="3708400"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6069" name="Oval 5"/>
          <p:cNvSpPr>
            <a:spLocks noChangeArrowheads="1"/>
          </p:cNvSpPr>
          <p:nvPr/>
        </p:nvSpPr>
        <p:spPr bwMode="auto">
          <a:xfrm>
            <a:off x="2843213" y="3357563"/>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6070" name="Oval 6"/>
          <p:cNvSpPr>
            <a:spLocks noChangeArrowheads="1"/>
          </p:cNvSpPr>
          <p:nvPr/>
        </p:nvSpPr>
        <p:spPr bwMode="auto">
          <a:xfrm>
            <a:off x="1331913"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6071" name="Line 7"/>
          <p:cNvSpPr>
            <a:spLocks noChangeShapeType="1"/>
          </p:cNvSpPr>
          <p:nvPr/>
        </p:nvSpPr>
        <p:spPr bwMode="auto">
          <a:xfrm flipH="1">
            <a:off x="1476375" y="908050"/>
            <a:ext cx="1079500"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072" name="Line 8"/>
          <p:cNvSpPr>
            <a:spLocks noChangeShapeType="1"/>
          </p:cNvSpPr>
          <p:nvPr/>
        </p:nvSpPr>
        <p:spPr bwMode="auto">
          <a:xfrm>
            <a:off x="2771775" y="908050"/>
            <a:ext cx="1008063"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073" name="Line 9"/>
          <p:cNvSpPr>
            <a:spLocks noChangeShapeType="1"/>
          </p:cNvSpPr>
          <p:nvPr/>
        </p:nvSpPr>
        <p:spPr bwMode="auto">
          <a:xfrm>
            <a:off x="1474788" y="2276475"/>
            <a:ext cx="1587" cy="12239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074" name="Text Box 10"/>
          <p:cNvSpPr txBox="1">
            <a:spLocks noChangeArrowheads="1"/>
          </p:cNvSpPr>
          <p:nvPr/>
        </p:nvSpPr>
        <p:spPr bwMode="auto">
          <a:xfrm>
            <a:off x="1116013" y="0"/>
            <a:ext cx="232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r  (</a:t>
            </a:r>
            <a:r>
              <a:rPr lang="zh-CN" altLang="en-US">
                <a:solidFill>
                  <a:schemeClr val="bg2"/>
                </a:solidFill>
              </a:rPr>
              <a:t>1,0,0</a:t>
            </a:r>
            <a:r>
              <a:rPr lang="en-US" altLang="zh-CN">
                <a:solidFill>
                  <a:schemeClr val="bg2"/>
                </a:solidFill>
              </a:rPr>
              <a:t> </a:t>
            </a:r>
            <a:r>
              <a:rPr lang="en-US" altLang="zh-CN" baseline="-25000">
                <a:solidFill>
                  <a:schemeClr val="bg2"/>
                </a:solidFill>
              </a:rPr>
              <a:t> </a:t>
            </a:r>
            <a:r>
              <a:rPr lang="en-US" altLang="zh-CN">
                <a:solidFill>
                  <a:schemeClr val="bg2"/>
                </a:solidFill>
              </a:rPr>
              <a:t>)</a:t>
            </a:r>
          </a:p>
        </p:txBody>
      </p:sp>
      <p:sp>
        <p:nvSpPr>
          <p:cNvPr id="216075" name="Text Box 11"/>
          <p:cNvSpPr txBox="1">
            <a:spLocks noChangeArrowheads="1"/>
          </p:cNvSpPr>
          <p:nvPr/>
        </p:nvSpPr>
        <p:spPr bwMode="auto">
          <a:xfrm>
            <a:off x="0" y="1773238"/>
            <a:ext cx="1352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1</a:t>
            </a:r>
          </a:p>
        </p:txBody>
      </p:sp>
      <p:sp>
        <p:nvSpPr>
          <p:cNvPr id="216076" name="Text Box 12"/>
          <p:cNvSpPr txBox="1">
            <a:spLocks noChangeArrowheads="1"/>
          </p:cNvSpPr>
          <p:nvPr/>
        </p:nvSpPr>
        <p:spPr bwMode="auto">
          <a:xfrm>
            <a:off x="2411413" y="1844675"/>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rPr>
              <a:t>2</a:t>
            </a:r>
          </a:p>
        </p:txBody>
      </p:sp>
      <p:sp>
        <p:nvSpPr>
          <p:cNvPr id="216077" name="Text Box 13"/>
          <p:cNvSpPr txBox="1">
            <a:spLocks noChangeArrowheads="1"/>
          </p:cNvSpPr>
          <p:nvPr/>
        </p:nvSpPr>
        <p:spPr bwMode="auto">
          <a:xfrm>
            <a:off x="755650" y="765175"/>
            <a:ext cx="120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a</a:t>
            </a:r>
          </a:p>
        </p:txBody>
      </p:sp>
      <p:sp>
        <p:nvSpPr>
          <p:cNvPr id="216078" name="Line 14"/>
          <p:cNvSpPr>
            <a:spLocks noChangeShapeType="1"/>
          </p:cNvSpPr>
          <p:nvPr/>
        </p:nvSpPr>
        <p:spPr bwMode="auto">
          <a:xfrm>
            <a:off x="1547813" y="2205038"/>
            <a:ext cx="1295400" cy="115252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081" name="Text Box 17"/>
          <p:cNvSpPr txBox="1">
            <a:spLocks noChangeArrowheads="1"/>
          </p:cNvSpPr>
          <p:nvPr/>
        </p:nvSpPr>
        <p:spPr bwMode="auto">
          <a:xfrm>
            <a:off x="2627313" y="1052513"/>
            <a:ext cx="120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b</a:t>
            </a:r>
          </a:p>
        </p:txBody>
      </p:sp>
      <p:sp>
        <p:nvSpPr>
          <p:cNvPr id="216082" name="Rectangle 18"/>
          <p:cNvSpPr>
            <a:spLocks noChangeArrowheads="1"/>
          </p:cNvSpPr>
          <p:nvPr/>
        </p:nvSpPr>
        <p:spPr bwMode="auto">
          <a:xfrm>
            <a:off x="827088" y="184467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endParaRPr lang="zh-CN" altLang="en-US">
              <a:solidFill>
                <a:schemeClr val="bg2"/>
              </a:solidFill>
            </a:endParaRPr>
          </a:p>
        </p:txBody>
      </p:sp>
      <p:sp>
        <p:nvSpPr>
          <p:cNvPr id="216083" name="Rectangle 19"/>
          <p:cNvSpPr>
            <a:spLocks noChangeArrowheads="1"/>
          </p:cNvSpPr>
          <p:nvPr/>
        </p:nvSpPr>
        <p:spPr bwMode="auto">
          <a:xfrm>
            <a:off x="3059113" y="1916113"/>
            <a:ext cx="198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t>
            </a:r>
            <a:r>
              <a:rPr lang="zh-CN" altLang="en-US">
                <a:solidFill>
                  <a:schemeClr val="bg2"/>
                </a:solidFill>
              </a:rPr>
              <a:t>0,0,1</a:t>
            </a:r>
            <a:r>
              <a:rPr lang="en-US" altLang="zh-CN">
                <a:solidFill>
                  <a:schemeClr val="bg2"/>
                </a:solidFill>
              </a:rPr>
              <a:t> )</a:t>
            </a:r>
          </a:p>
        </p:txBody>
      </p:sp>
      <p:sp>
        <p:nvSpPr>
          <p:cNvPr id="216084" name="Rectangle 20"/>
          <p:cNvSpPr>
            <a:spLocks noChangeArrowheads="1"/>
          </p:cNvSpPr>
          <p:nvPr/>
        </p:nvSpPr>
        <p:spPr bwMode="auto">
          <a:xfrm>
            <a:off x="611188" y="3141663"/>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3</a:t>
            </a:r>
            <a:endParaRPr lang="zh-CN" altLang="en-US" sz="3600">
              <a:solidFill>
                <a:schemeClr val="bg2"/>
              </a:solidFill>
              <a:latin typeface="幼圆" pitchFamily="49" charset="-122"/>
              <a:ea typeface="幼圆" pitchFamily="49" charset="-122"/>
              <a:sym typeface="Symbol" pitchFamily="18" charset="2"/>
            </a:endParaRPr>
          </a:p>
        </p:txBody>
      </p:sp>
      <p:grpSp>
        <p:nvGrpSpPr>
          <p:cNvPr id="216085" name="Group 21"/>
          <p:cNvGrpSpPr>
            <a:grpSpLocks/>
          </p:cNvGrpSpPr>
          <p:nvPr/>
        </p:nvGrpSpPr>
        <p:grpSpPr bwMode="auto">
          <a:xfrm>
            <a:off x="3635375" y="1989138"/>
            <a:ext cx="431800" cy="358775"/>
            <a:chOff x="2789" y="2115"/>
            <a:chExt cx="272" cy="226"/>
          </a:xfrm>
        </p:grpSpPr>
        <p:sp>
          <p:nvSpPr>
            <p:cNvPr id="216086" name="Line 22"/>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087" name="Line 23"/>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6088" name="Rectangle 24"/>
          <p:cNvSpPr>
            <a:spLocks noChangeArrowheads="1"/>
          </p:cNvSpPr>
          <p:nvPr/>
        </p:nvSpPr>
        <p:spPr bwMode="auto">
          <a:xfrm>
            <a:off x="900113" y="2565400"/>
            <a:ext cx="43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kumimoji="0" lang="en-US" altLang="zh-CN" sz="4000">
                <a:solidFill>
                  <a:schemeClr val="bg2"/>
                </a:solidFill>
                <a:latin typeface="幼圆" pitchFamily="49" charset="-122"/>
                <a:ea typeface="幼圆" pitchFamily="49" charset="-122"/>
              </a:rPr>
              <a:t>a</a:t>
            </a:r>
            <a:endParaRPr lang="zh-CN" altLang="en-US" sz="4000">
              <a:solidFill>
                <a:schemeClr val="bg2"/>
              </a:solidFill>
              <a:latin typeface="幼圆" pitchFamily="49" charset="-122"/>
              <a:ea typeface="幼圆" pitchFamily="49" charset="-122"/>
              <a:sym typeface="Symbol" pitchFamily="18" charset="2"/>
            </a:endParaRPr>
          </a:p>
        </p:txBody>
      </p:sp>
      <p:sp>
        <p:nvSpPr>
          <p:cNvPr id="216091" name="Rectangle 27"/>
          <p:cNvSpPr>
            <a:spLocks noChangeArrowheads="1"/>
          </p:cNvSpPr>
          <p:nvPr/>
        </p:nvSpPr>
        <p:spPr bwMode="auto">
          <a:xfrm>
            <a:off x="684213" y="3357563"/>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r>
              <a:rPr lang="en-US" altLang="zh-CN">
                <a:solidFill>
                  <a:schemeClr val="bg2"/>
                </a:solidFill>
                <a:sym typeface="Symbol" pitchFamily="18" charset="2"/>
              </a:rPr>
              <a:t>)</a:t>
            </a:r>
            <a:endParaRPr lang="zh-CN" altLang="en-US">
              <a:solidFill>
                <a:schemeClr val="bg2"/>
              </a:solidFill>
              <a:sym typeface="Symbol" pitchFamily="18" charset="2"/>
            </a:endParaRPr>
          </a:p>
        </p:txBody>
      </p:sp>
      <p:sp>
        <p:nvSpPr>
          <p:cNvPr id="216092" name="Rectangle 28"/>
          <p:cNvSpPr>
            <a:spLocks noChangeArrowheads="1"/>
          </p:cNvSpPr>
          <p:nvPr/>
        </p:nvSpPr>
        <p:spPr bwMode="auto">
          <a:xfrm>
            <a:off x="3132138" y="2997200"/>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4</a:t>
            </a:r>
            <a:endParaRPr lang="zh-CN" altLang="en-US" sz="3600">
              <a:solidFill>
                <a:schemeClr val="bg2"/>
              </a:solidFill>
              <a:latin typeface="幼圆" pitchFamily="49" charset="-122"/>
              <a:ea typeface="幼圆" pitchFamily="49" charset="-122"/>
              <a:sym typeface="Symbol" pitchFamily="18" charset="2"/>
            </a:endParaRPr>
          </a:p>
        </p:txBody>
      </p:sp>
      <p:sp>
        <p:nvSpPr>
          <p:cNvPr id="216093" name="Rectangle 29"/>
          <p:cNvSpPr>
            <a:spLocks noChangeArrowheads="1"/>
          </p:cNvSpPr>
          <p:nvPr/>
        </p:nvSpPr>
        <p:spPr bwMode="auto">
          <a:xfrm>
            <a:off x="2195513" y="2349500"/>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b</a:t>
            </a:r>
            <a:endParaRPr lang="en-US" altLang="zh-CN" sz="3600">
              <a:solidFill>
                <a:schemeClr val="bg2"/>
              </a:solidFill>
              <a:latin typeface="幼圆" pitchFamily="49" charset="-122"/>
              <a:ea typeface="幼圆" pitchFamily="49" charset="-122"/>
              <a:sym typeface="Symbol" pitchFamily="18" charset="2"/>
            </a:endParaRPr>
          </a:p>
        </p:txBody>
      </p:sp>
      <p:sp>
        <p:nvSpPr>
          <p:cNvPr id="216094" name="Rectangle 30"/>
          <p:cNvSpPr>
            <a:spLocks noChangeArrowheads="1"/>
          </p:cNvSpPr>
          <p:nvPr/>
        </p:nvSpPr>
        <p:spPr bwMode="auto">
          <a:xfrm>
            <a:off x="2124075" y="4076700"/>
            <a:ext cx="6480175"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计算</a:t>
            </a:r>
            <a:r>
              <a:rPr lang="en-US" altLang="zh-CN" sz="2800">
                <a:solidFill>
                  <a:schemeClr val="bg2"/>
                </a:solidFill>
                <a:sym typeface="Symbol" pitchFamily="18" charset="2"/>
              </a:rPr>
              <a:t>M</a:t>
            </a:r>
            <a:r>
              <a:rPr lang="en-US" altLang="zh-CN" sz="2800" baseline="-25000">
                <a:solidFill>
                  <a:schemeClr val="bg2"/>
                </a:solidFill>
                <a:sym typeface="Symbol" pitchFamily="18" charset="2"/>
              </a:rPr>
              <a:t>y=4</a:t>
            </a:r>
            <a:r>
              <a:rPr lang="zh-CN" altLang="en-US" sz="2800">
                <a:solidFill>
                  <a:schemeClr val="bg2"/>
                </a:solidFill>
                <a:sym typeface="Symbol" pitchFamily="18" charset="2"/>
              </a:rPr>
              <a:t>分</a:t>
            </a:r>
            <a:r>
              <a:rPr lang="en-US" altLang="zh-CN" sz="2800">
                <a:solidFill>
                  <a:schemeClr val="bg2"/>
                </a:solidFill>
                <a:sym typeface="Symbol" pitchFamily="18" charset="2"/>
              </a:rPr>
              <a:t>2</a:t>
            </a:r>
            <a:r>
              <a:rPr lang="zh-CN" altLang="en-US" sz="2800">
                <a:solidFill>
                  <a:schemeClr val="bg2"/>
                </a:solidFill>
                <a:sym typeface="Symbol" pitchFamily="18" charset="2"/>
              </a:rPr>
              <a:t>步：</a:t>
            </a:r>
          </a:p>
          <a:p>
            <a:pPr eaLnBrk="1" hangingPunct="1">
              <a:spcBef>
                <a:spcPct val="20000"/>
              </a:spcBef>
              <a:buFontTx/>
              <a:buNone/>
            </a:pPr>
            <a:r>
              <a:rPr lang="en-US" altLang="zh-CN" sz="2800">
                <a:solidFill>
                  <a:schemeClr val="bg2"/>
                </a:solidFill>
                <a:sym typeface="Symbol" pitchFamily="18" charset="2"/>
              </a:rPr>
              <a:t>A: 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baseline="-25000">
                <a:solidFill>
                  <a:schemeClr val="bg2"/>
                </a:solidFill>
                <a:sym typeface="Symbol" pitchFamily="18" charset="2"/>
              </a:rPr>
              <a:t>=</a:t>
            </a:r>
            <a:r>
              <a:rPr lang="en-US" altLang="zh-CN" sz="2800" baseline="-25000">
                <a:solidFill>
                  <a:srgbClr val="FF0066"/>
                </a:solidFill>
                <a:sym typeface="Symbol" pitchFamily="18" charset="2"/>
              </a:rPr>
              <a:t>1</a:t>
            </a:r>
            <a:r>
              <a:rPr lang="en-US" altLang="zh-CN" sz="2800">
                <a:solidFill>
                  <a:schemeClr val="bg2"/>
                </a:solidFill>
                <a:sym typeface="Symbol" pitchFamily="18" charset="2"/>
              </a:rPr>
              <a:t> </a:t>
            </a:r>
            <a:r>
              <a:rPr lang="zh-CN" altLang="zh-CN" sz="2800">
                <a:solidFill>
                  <a:schemeClr val="bg2"/>
                </a:solidFill>
                <a:sym typeface="Symbol" pitchFamily="18" charset="2"/>
              </a:rPr>
              <a:t>(s)-W(s,t)+W(t,s))</a:t>
            </a:r>
            <a:r>
              <a:rPr lang="zh-CN" altLang="en-US" sz="2800">
                <a:solidFill>
                  <a:schemeClr val="bg2"/>
                </a:solidFill>
                <a:sym typeface="Symbol" pitchFamily="18" charset="2"/>
              </a:rPr>
              <a:t> </a:t>
            </a:r>
            <a:r>
              <a:rPr lang="en-US" altLang="zh-CN" sz="2800">
                <a:solidFill>
                  <a:schemeClr val="bg2"/>
                </a:solidFill>
                <a:sym typeface="Symbol" pitchFamily="18" charset="2"/>
              </a:rPr>
              <a:t>              =(</a:t>
            </a:r>
            <a:r>
              <a:rPr lang="zh-CN" altLang="zh-CN">
                <a:solidFill>
                  <a:schemeClr val="bg2"/>
                </a:solidFill>
              </a:rPr>
              <a:t>0,</a:t>
            </a:r>
            <a:r>
              <a:rPr lang="zh-CN" altLang="zh-CN">
                <a:solidFill>
                  <a:schemeClr val="bg2"/>
                </a:solidFill>
                <a:sym typeface="Symbol" pitchFamily="18" charset="2"/>
              </a:rPr>
              <a:t></a:t>
            </a:r>
            <a:r>
              <a:rPr lang="zh-CN" altLang="zh-CN">
                <a:solidFill>
                  <a:schemeClr val="bg2"/>
                </a:solidFill>
              </a:rPr>
              <a:t>,1</a:t>
            </a:r>
            <a:r>
              <a:rPr lang="en-US" altLang="zh-CN" sz="2800">
                <a:solidFill>
                  <a:schemeClr val="bg2"/>
                </a:solidFill>
                <a:sym typeface="Symbol" pitchFamily="18" charset="2"/>
              </a:rPr>
              <a:t>)</a:t>
            </a:r>
          </a:p>
        </p:txBody>
      </p:sp>
      <p:sp>
        <p:nvSpPr>
          <p:cNvPr id="216095" name="Rectangle 31"/>
          <p:cNvSpPr>
            <a:spLocks noChangeArrowheads="1"/>
          </p:cNvSpPr>
          <p:nvPr/>
        </p:nvSpPr>
        <p:spPr bwMode="auto">
          <a:xfrm>
            <a:off x="1944688" y="5661025"/>
            <a:ext cx="719931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B: </a:t>
            </a:r>
            <a:r>
              <a:rPr lang="zh-CN" altLang="en-US" sz="2800">
                <a:solidFill>
                  <a:schemeClr val="bg2"/>
                </a:solidFill>
                <a:sym typeface="Symbol" pitchFamily="18" charset="2"/>
              </a:rPr>
              <a:t>因为从</a:t>
            </a:r>
            <a:r>
              <a:rPr lang="en-US" altLang="zh-CN" sz="2800">
                <a:solidFill>
                  <a:schemeClr val="bg2"/>
                </a:solidFill>
                <a:sym typeface="Symbol" pitchFamily="18" charset="2"/>
              </a:rPr>
              <a:t>r</a:t>
            </a:r>
            <a:r>
              <a:rPr lang="zh-CN" altLang="en-US" sz="2800">
                <a:solidFill>
                  <a:schemeClr val="bg2"/>
                </a:solidFill>
                <a:sym typeface="Symbol" pitchFamily="18" charset="2"/>
              </a:rPr>
              <a:t>到节点</a:t>
            </a:r>
            <a:r>
              <a:rPr lang="en-US" altLang="zh-CN" sz="2800">
                <a:solidFill>
                  <a:schemeClr val="bg2"/>
                </a:solidFill>
                <a:sym typeface="Symbol" pitchFamily="18" charset="2"/>
              </a:rPr>
              <a:t>y(y=4)</a:t>
            </a:r>
            <a:r>
              <a:rPr lang="zh-CN" altLang="en-US" sz="2800">
                <a:solidFill>
                  <a:schemeClr val="bg2"/>
                </a:solidFill>
                <a:sym typeface="Symbol" pitchFamily="18" charset="2"/>
              </a:rPr>
              <a:t>没有</a:t>
            </a:r>
            <a:r>
              <a:rPr lang="en-US" altLang="zh-CN" sz="2800">
                <a:solidFill>
                  <a:schemeClr val="bg2"/>
                </a:solidFill>
                <a:sym typeface="Symbol" pitchFamily="18" charset="2"/>
              </a:rPr>
              <a:t>z</a:t>
            </a:r>
            <a:r>
              <a:rPr lang="zh-CN" altLang="en-US" sz="2800">
                <a:solidFill>
                  <a:schemeClr val="bg2"/>
                </a:solidFill>
                <a:sym typeface="Symbol" pitchFamily="18" charset="2"/>
              </a:rPr>
              <a:t>使得</a:t>
            </a:r>
            <a:endParaRPr lang="en-US" altLang="zh-CN" sz="2800">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Mz&lt;MMz(s)&lt;M(s)</a:t>
            </a:r>
            <a:endParaRPr lang="zh-CN" altLang="en-US">
              <a:solidFill>
                <a:schemeClr val="bg2"/>
              </a:solidFill>
              <a:sym typeface="Symbol" pitchFamily="18" charset="2"/>
            </a:endParaRPr>
          </a:p>
        </p:txBody>
      </p:sp>
      <p:sp>
        <p:nvSpPr>
          <p:cNvPr id="216096" name="Rectangle 32"/>
          <p:cNvSpPr>
            <a:spLocks noChangeArrowheads="1"/>
          </p:cNvSpPr>
          <p:nvPr/>
        </p:nvSpPr>
        <p:spPr bwMode="auto">
          <a:xfrm>
            <a:off x="1835150" y="3573463"/>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zh-CN">
                <a:solidFill>
                  <a:schemeClr val="bg2"/>
                </a:solidFill>
              </a:rPr>
              <a:t>0,</a:t>
            </a:r>
            <a:r>
              <a:rPr lang="zh-CN" altLang="zh-CN">
                <a:solidFill>
                  <a:schemeClr val="bg2"/>
                </a:solidFill>
                <a:sym typeface="Symbol" pitchFamily="18" charset="2"/>
              </a:rPr>
              <a:t></a:t>
            </a:r>
            <a:r>
              <a:rPr lang="zh-CN" altLang="zh-CN">
                <a:solidFill>
                  <a:schemeClr val="bg2"/>
                </a:solidFill>
              </a:rPr>
              <a:t>,1</a:t>
            </a:r>
            <a:r>
              <a:rPr lang="en-US" altLang="zh-CN">
                <a:solidFill>
                  <a:schemeClr val="bg2"/>
                </a:solidFill>
                <a:sym typeface="Symbol" pitchFamily="18" charset="2"/>
              </a:rPr>
              <a:t>)</a:t>
            </a:r>
            <a:endParaRPr lang="zh-CN" altLang="en-US">
              <a:solidFill>
                <a:schemeClr val="bg2"/>
              </a:solidFill>
              <a:sym typeface="Symbol" pitchFamily="18" charset="2"/>
            </a:endParaRPr>
          </a:p>
        </p:txBody>
      </p:sp>
      <p:sp>
        <p:nvSpPr>
          <p:cNvPr id="216097" name="Rectangle 33"/>
          <p:cNvSpPr>
            <a:spLocks noChangeArrowheads="1"/>
          </p:cNvSpPr>
          <p:nvPr/>
        </p:nvSpPr>
        <p:spPr bwMode="auto">
          <a:xfrm>
            <a:off x="827088" y="4149725"/>
            <a:ext cx="6480175"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 判断节点</a:t>
            </a:r>
            <a:r>
              <a:rPr lang="en-US" altLang="zh-CN" sz="2800">
                <a:solidFill>
                  <a:schemeClr val="bg2"/>
                </a:solidFill>
                <a:sym typeface="Symbol" pitchFamily="18" charset="2"/>
              </a:rPr>
              <a:t>3</a:t>
            </a:r>
            <a:r>
              <a:rPr lang="zh-CN" altLang="en-US" sz="2800">
                <a:solidFill>
                  <a:schemeClr val="bg2"/>
                </a:solidFill>
                <a:sym typeface="Symbol" pitchFamily="18" charset="2"/>
              </a:rPr>
              <a:t>是否为真叶节点：</a:t>
            </a:r>
          </a:p>
          <a:p>
            <a:pPr eaLnBrk="1" hangingPunct="1">
              <a:spcBef>
                <a:spcPct val="20000"/>
              </a:spcBef>
              <a:buFontTx/>
              <a:buNone/>
            </a:pPr>
            <a:r>
              <a:rPr lang="zh-CN" altLang="en-US">
                <a:solidFill>
                  <a:schemeClr val="bg2"/>
                </a:solidFill>
                <a:sym typeface="Symbol" pitchFamily="18" charset="2"/>
              </a:rPr>
              <a:t>  因为从</a:t>
            </a:r>
            <a:r>
              <a:rPr lang="en-US" altLang="zh-CN">
                <a:solidFill>
                  <a:schemeClr val="bg2"/>
                </a:solidFill>
                <a:sym typeface="Symbol" pitchFamily="18" charset="2"/>
              </a:rPr>
              <a:t>r</a:t>
            </a:r>
            <a:r>
              <a:rPr lang="zh-CN" altLang="en-US">
                <a:solidFill>
                  <a:schemeClr val="bg2"/>
                </a:solidFill>
                <a:sym typeface="Symbol" pitchFamily="18" charset="2"/>
              </a:rPr>
              <a:t>到节点</a:t>
            </a:r>
            <a:r>
              <a:rPr lang="en-US" altLang="zh-CN">
                <a:solidFill>
                  <a:schemeClr val="bg2"/>
                </a:solidFill>
                <a:sym typeface="Symbol" pitchFamily="18" charset="2"/>
              </a:rPr>
              <a:t>x(=3)</a:t>
            </a:r>
            <a:r>
              <a:rPr lang="zh-CN" altLang="en-US">
                <a:solidFill>
                  <a:schemeClr val="bg2"/>
                </a:solidFill>
                <a:sym typeface="Symbol" pitchFamily="18" charset="2"/>
              </a:rPr>
              <a:t> 有另一节点</a:t>
            </a:r>
            <a:r>
              <a:rPr lang="en-US" altLang="zh-CN">
                <a:solidFill>
                  <a:schemeClr val="bg2"/>
                </a:solidFill>
                <a:sym typeface="Symbol" pitchFamily="18" charset="2"/>
              </a:rPr>
              <a:t>y(=1) ,y≠x,</a:t>
            </a:r>
            <a:r>
              <a:rPr lang="zh-CN" altLang="en-US">
                <a:solidFill>
                  <a:schemeClr val="bg2"/>
                </a:solidFill>
                <a:sym typeface="Symbol" pitchFamily="18" charset="2"/>
              </a:rPr>
              <a:t>但</a:t>
            </a:r>
            <a:r>
              <a:rPr lang="en-US" altLang="zh-CN">
                <a:solidFill>
                  <a:schemeClr val="bg2"/>
                </a:solidFill>
                <a:sym typeface="Symbol" pitchFamily="18" charset="2"/>
              </a:rPr>
              <a:t>My=Mx, </a:t>
            </a:r>
          </a:p>
          <a:p>
            <a:pPr eaLnBrk="1" hangingPunct="1">
              <a:spcBef>
                <a:spcPct val="20000"/>
              </a:spcBef>
              <a:buFontTx/>
              <a:buNone/>
            </a:pPr>
            <a:r>
              <a:rPr lang="en-US" altLang="zh-CN">
                <a:solidFill>
                  <a:schemeClr val="bg2"/>
                </a:solidFill>
                <a:sym typeface="Symbol" pitchFamily="18" charset="2"/>
              </a:rPr>
              <a:t> </a:t>
            </a:r>
            <a:r>
              <a:rPr lang="zh-CN" altLang="en-US">
                <a:solidFill>
                  <a:schemeClr val="bg2"/>
                </a:solidFill>
                <a:sym typeface="Symbol" pitchFamily="18" charset="2"/>
              </a:rPr>
              <a:t>所以</a:t>
            </a:r>
            <a:r>
              <a:rPr lang="en-US" altLang="zh-CN">
                <a:solidFill>
                  <a:schemeClr val="bg2"/>
                </a:solidFill>
                <a:sym typeface="Symbol" pitchFamily="18" charset="2"/>
              </a:rPr>
              <a:t>3</a:t>
            </a:r>
            <a:r>
              <a:rPr lang="zh-CN" altLang="en-US">
                <a:solidFill>
                  <a:schemeClr val="bg2"/>
                </a:solidFill>
                <a:sym typeface="Symbol" pitchFamily="18" charset="2"/>
              </a:rPr>
              <a:t>为真叶节点</a:t>
            </a:r>
            <a:endParaRPr lang="en-US" altLang="zh-CN" sz="2800">
              <a:solidFill>
                <a:schemeClr val="bg2"/>
              </a:solidFill>
              <a:sym typeface="Symbol" pitchFamily="18" charset="2"/>
            </a:endParaRPr>
          </a:p>
        </p:txBody>
      </p:sp>
      <p:grpSp>
        <p:nvGrpSpPr>
          <p:cNvPr id="216098" name="Group 34"/>
          <p:cNvGrpSpPr>
            <a:grpSpLocks/>
          </p:cNvGrpSpPr>
          <p:nvPr/>
        </p:nvGrpSpPr>
        <p:grpSpPr bwMode="auto">
          <a:xfrm>
            <a:off x="1116013" y="3500438"/>
            <a:ext cx="431800" cy="358775"/>
            <a:chOff x="2789" y="2115"/>
            <a:chExt cx="272" cy="226"/>
          </a:xfrm>
        </p:grpSpPr>
        <p:sp>
          <p:nvSpPr>
            <p:cNvPr id="216099" name="Line 35"/>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6100" name="Line 36"/>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6101" name="Rectangle 37"/>
          <p:cNvSpPr>
            <a:spLocks noChangeArrowheads="1"/>
          </p:cNvSpPr>
          <p:nvPr/>
        </p:nvSpPr>
        <p:spPr bwMode="auto">
          <a:xfrm>
            <a:off x="1835150" y="4149725"/>
            <a:ext cx="6480175" cy="219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 判断节点</a:t>
            </a:r>
            <a:r>
              <a:rPr lang="en-US" altLang="zh-CN" sz="2800">
                <a:solidFill>
                  <a:schemeClr val="bg2"/>
                </a:solidFill>
                <a:sym typeface="Symbol" pitchFamily="18" charset="2"/>
              </a:rPr>
              <a:t>4</a:t>
            </a:r>
            <a:r>
              <a:rPr lang="zh-CN" altLang="en-US" sz="2800">
                <a:solidFill>
                  <a:schemeClr val="bg2"/>
                </a:solidFill>
                <a:sym typeface="Symbol" pitchFamily="18" charset="2"/>
              </a:rPr>
              <a:t>是否为真叶节点：</a:t>
            </a:r>
          </a:p>
          <a:p>
            <a:pPr eaLnBrk="1" hangingPunct="1">
              <a:spcBef>
                <a:spcPct val="20000"/>
              </a:spcBef>
              <a:buFontTx/>
              <a:buNone/>
            </a:pPr>
            <a:r>
              <a:rPr lang="zh-CN" altLang="en-US">
                <a:solidFill>
                  <a:schemeClr val="bg2"/>
                </a:solidFill>
                <a:sym typeface="Symbol" pitchFamily="18" charset="2"/>
              </a:rPr>
              <a:t>   从</a:t>
            </a:r>
            <a:r>
              <a:rPr lang="en-US" altLang="zh-CN">
                <a:solidFill>
                  <a:schemeClr val="bg2"/>
                </a:solidFill>
                <a:sym typeface="Symbol" pitchFamily="18" charset="2"/>
              </a:rPr>
              <a:t>r</a:t>
            </a:r>
            <a:r>
              <a:rPr lang="zh-CN" altLang="en-US">
                <a:solidFill>
                  <a:schemeClr val="bg2"/>
                </a:solidFill>
                <a:sym typeface="Symbol" pitchFamily="18" charset="2"/>
              </a:rPr>
              <a:t>到节点</a:t>
            </a:r>
            <a:r>
              <a:rPr lang="en-US" altLang="zh-CN">
                <a:solidFill>
                  <a:schemeClr val="bg2"/>
                </a:solidFill>
                <a:sym typeface="Symbol" pitchFamily="18" charset="2"/>
              </a:rPr>
              <a:t>x(=4)</a:t>
            </a:r>
            <a:r>
              <a:rPr lang="zh-CN" altLang="en-US">
                <a:solidFill>
                  <a:schemeClr val="bg2"/>
                </a:solidFill>
                <a:sym typeface="Symbol" pitchFamily="18" charset="2"/>
              </a:rPr>
              <a:t> 不存在另一节点</a:t>
            </a:r>
            <a:r>
              <a:rPr lang="en-US" altLang="zh-CN">
                <a:solidFill>
                  <a:schemeClr val="bg2"/>
                </a:solidFill>
                <a:sym typeface="Symbol" pitchFamily="18" charset="2"/>
              </a:rPr>
              <a:t>y ,y≠x,</a:t>
            </a:r>
            <a:r>
              <a:rPr lang="zh-CN" altLang="en-US">
                <a:solidFill>
                  <a:schemeClr val="bg2"/>
                </a:solidFill>
                <a:sym typeface="Symbol" pitchFamily="18" charset="2"/>
              </a:rPr>
              <a:t>使得</a:t>
            </a:r>
            <a:r>
              <a:rPr lang="en-US" altLang="zh-CN">
                <a:solidFill>
                  <a:schemeClr val="bg2"/>
                </a:solidFill>
                <a:sym typeface="Symbol" pitchFamily="18" charset="2"/>
              </a:rPr>
              <a:t>My=Mx</a:t>
            </a:r>
          </a:p>
          <a:p>
            <a:pPr eaLnBrk="1" hangingPunct="1">
              <a:spcBef>
                <a:spcPct val="20000"/>
              </a:spcBef>
              <a:buFontTx/>
              <a:buNone/>
            </a:pPr>
            <a:r>
              <a:rPr lang="en-US" altLang="zh-CN">
                <a:solidFill>
                  <a:schemeClr val="bg2"/>
                </a:solidFill>
                <a:sym typeface="Symbol" pitchFamily="18" charset="2"/>
              </a:rPr>
              <a:t>   </a:t>
            </a:r>
            <a:r>
              <a:rPr lang="zh-CN" altLang="en-US">
                <a:solidFill>
                  <a:schemeClr val="bg2"/>
                </a:solidFill>
                <a:sym typeface="Symbol" pitchFamily="18" charset="2"/>
              </a:rPr>
              <a:t>在节点</a:t>
            </a:r>
            <a:r>
              <a:rPr lang="en-US" altLang="zh-CN">
                <a:solidFill>
                  <a:schemeClr val="bg2"/>
                </a:solidFill>
                <a:sym typeface="Symbol" pitchFamily="18" charset="2"/>
              </a:rPr>
              <a:t>4</a:t>
            </a:r>
            <a:r>
              <a:rPr lang="zh-CN" altLang="en-US">
                <a:solidFill>
                  <a:schemeClr val="bg2"/>
                </a:solidFill>
                <a:sym typeface="Symbol" pitchFamily="18" charset="2"/>
              </a:rPr>
              <a:t>，变迁</a:t>
            </a:r>
            <a:r>
              <a:rPr lang="en-US" altLang="zh-CN">
                <a:solidFill>
                  <a:schemeClr val="bg2"/>
                </a:solidFill>
                <a:sym typeface="Symbol" pitchFamily="18" charset="2"/>
              </a:rPr>
              <a:t>c</a:t>
            </a:r>
            <a:r>
              <a:rPr lang="zh-CN" altLang="en-US">
                <a:solidFill>
                  <a:schemeClr val="bg2"/>
                </a:solidFill>
                <a:sym typeface="Symbol" pitchFamily="18" charset="2"/>
              </a:rPr>
              <a:t>可以发生</a:t>
            </a:r>
            <a:endParaRPr lang="en-US" altLang="zh-CN">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 </a:t>
            </a:r>
            <a:r>
              <a:rPr lang="zh-CN" altLang="en-US">
                <a:solidFill>
                  <a:schemeClr val="bg2"/>
                </a:solidFill>
                <a:sym typeface="Symbol" pitchFamily="18" charset="2"/>
              </a:rPr>
              <a:t>所以</a:t>
            </a:r>
            <a:r>
              <a:rPr lang="en-US" altLang="zh-CN">
                <a:solidFill>
                  <a:schemeClr val="bg2"/>
                </a:solidFill>
                <a:sym typeface="Symbol" pitchFamily="18" charset="2"/>
              </a:rPr>
              <a:t>4</a:t>
            </a:r>
            <a:r>
              <a:rPr lang="zh-CN" altLang="en-US">
                <a:solidFill>
                  <a:schemeClr val="bg2"/>
                </a:solidFill>
                <a:sym typeface="Symbol" pitchFamily="18" charset="2"/>
              </a:rPr>
              <a:t>为非真叶节点</a:t>
            </a:r>
            <a:endParaRPr lang="en-US" altLang="zh-CN" sz="2800">
              <a:solidFill>
                <a:schemeClr val="bg2"/>
              </a:solidFill>
              <a:sym typeface="Symbol" pitchFamily="18" charset="2"/>
            </a:endParaRPr>
          </a:p>
        </p:txBody>
      </p:sp>
      <p:graphicFrame>
        <p:nvGraphicFramePr>
          <p:cNvPr id="216102" name="Object 38"/>
          <p:cNvGraphicFramePr>
            <a:graphicFrameLocks noChangeAspect="1"/>
          </p:cNvGraphicFramePr>
          <p:nvPr>
            <p:ph/>
          </p:nvPr>
        </p:nvGraphicFramePr>
        <p:xfrm>
          <a:off x="5508625" y="260350"/>
          <a:ext cx="3024188" cy="2228850"/>
        </p:xfrm>
        <a:graphic>
          <a:graphicData uri="http://schemas.openxmlformats.org/presentationml/2006/ole">
            <mc:AlternateContent xmlns:mc="http://schemas.openxmlformats.org/markup-compatibility/2006">
              <mc:Choice xmlns:v="urn:schemas-microsoft-com:vml" Requires="v">
                <p:oleObj spid="_x0000_s216104" name="图片" r:id="rId3" imgW="2428920" imgH="1790640" progId="Word.Picture.8">
                  <p:embed/>
                </p:oleObj>
              </mc:Choice>
              <mc:Fallback>
                <p:oleObj name="图片" r:id="rId3" imgW="2428920" imgH="1790640" progId="Word.Picture.8">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60350"/>
                        <a:ext cx="3024188"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additive="base">
                                        <p:cTn id="7" dur="500" fill="hold"/>
                                        <p:tgtEl>
                                          <p:spTgt spid="216069"/>
                                        </p:tgtEl>
                                        <p:attrNameLst>
                                          <p:attrName>ppt_x</p:attrName>
                                        </p:attrNameLst>
                                      </p:cBhvr>
                                      <p:tavLst>
                                        <p:tav tm="0">
                                          <p:val>
                                            <p:strVal val="#ppt_x"/>
                                          </p:val>
                                        </p:tav>
                                        <p:tav tm="100000">
                                          <p:val>
                                            <p:strVal val="#ppt_x"/>
                                          </p:val>
                                        </p:tav>
                                      </p:tavLst>
                                    </p:anim>
                                    <p:anim calcmode="lin" valueType="num">
                                      <p:cBhvr additive="base">
                                        <p:cTn id="8" dur="500" fill="hold"/>
                                        <p:tgtEl>
                                          <p:spTgt spid="2160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6092"/>
                                        </p:tgtEl>
                                        <p:attrNameLst>
                                          <p:attrName>style.visibility</p:attrName>
                                        </p:attrNameLst>
                                      </p:cBhvr>
                                      <p:to>
                                        <p:strVal val="visible"/>
                                      </p:to>
                                    </p:set>
                                    <p:anim calcmode="lin" valueType="num">
                                      <p:cBhvr additive="base">
                                        <p:cTn id="13" dur="500" fill="hold"/>
                                        <p:tgtEl>
                                          <p:spTgt spid="216092"/>
                                        </p:tgtEl>
                                        <p:attrNameLst>
                                          <p:attrName>ppt_x</p:attrName>
                                        </p:attrNameLst>
                                      </p:cBhvr>
                                      <p:tavLst>
                                        <p:tav tm="0">
                                          <p:val>
                                            <p:strVal val="#ppt_x"/>
                                          </p:val>
                                        </p:tav>
                                        <p:tav tm="100000">
                                          <p:val>
                                            <p:strVal val="#ppt_x"/>
                                          </p:val>
                                        </p:tav>
                                      </p:tavLst>
                                    </p:anim>
                                    <p:anim calcmode="lin" valueType="num">
                                      <p:cBhvr additive="base">
                                        <p:cTn id="14" dur="500" fill="hold"/>
                                        <p:tgtEl>
                                          <p:spTgt spid="2160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6078"/>
                                        </p:tgtEl>
                                        <p:attrNameLst>
                                          <p:attrName>style.visibility</p:attrName>
                                        </p:attrNameLst>
                                      </p:cBhvr>
                                      <p:to>
                                        <p:strVal val="visible"/>
                                      </p:to>
                                    </p:set>
                                    <p:anim calcmode="lin" valueType="num">
                                      <p:cBhvr additive="base">
                                        <p:cTn id="19" dur="500" fill="hold"/>
                                        <p:tgtEl>
                                          <p:spTgt spid="216078"/>
                                        </p:tgtEl>
                                        <p:attrNameLst>
                                          <p:attrName>ppt_x</p:attrName>
                                        </p:attrNameLst>
                                      </p:cBhvr>
                                      <p:tavLst>
                                        <p:tav tm="0">
                                          <p:val>
                                            <p:strVal val="#ppt_x"/>
                                          </p:val>
                                        </p:tav>
                                        <p:tav tm="100000">
                                          <p:val>
                                            <p:strVal val="#ppt_x"/>
                                          </p:val>
                                        </p:tav>
                                      </p:tavLst>
                                    </p:anim>
                                    <p:anim calcmode="lin" valueType="num">
                                      <p:cBhvr additive="base">
                                        <p:cTn id="20" dur="500" fill="hold"/>
                                        <p:tgtEl>
                                          <p:spTgt spid="21607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6093"/>
                                        </p:tgtEl>
                                        <p:attrNameLst>
                                          <p:attrName>style.visibility</p:attrName>
                                        </p:attrNameLst>
                                      </p:cBhvr>
                                      <p:to>
                                        <p:strVal val="visible"/>
                                      </p:to>
                                    </p:set>
                                    <p:anim calcmode="lin" valueType="num">
                                      <p:cBhvr additive="base">
                                        <p:cTn id="25" dur="500" fill="hold"/>
                                        <p:tgtEl>
                                          <p:spTgt spid="216093"/>
                                        </p:tgtEl>
                                        <p:attrNameLst>
                                          <p:attrName>ppt_x</p:attrName>
                                        </p:attrNameLst>
                                      </p:cBhvr>
                                      <p:tavLst>
                                        <p:tav tm="0">
                                          <p:val>
                                            <p:strVal val="#ppt_x"/>
                                          </p:val>
                                        </p:tav>
                                        <p:tav tm="100000">
                                          <p:val>
                                            <p:strVal val="#ppt_x"/>
                                          </p:val>
                                        </p:tav>
                                      </p:tavLst>
                                    </p:anim>
                                    <p:anim calcmode="lin" valueType="num">
                                      <p:cBhvr additive="base">
                                        <p:cTn id="26" dur="500" fill="hold"/>
                                        <p:tgtEl>
                                          <p:spTgt spid="2160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6094"/>
                                        </p:tgtEl>
                                        <p:attrNameLst>
                                          <p:attrName>style.visibility</p:attrName>
                                        </p:attrNameLst>
                                      </p:cBhvr>
                                      <p:to>
                                        <p:strVal val="visible"/>
                                      </p:to>
                                    </p:set>
                                    <p:anim calcmode="lin" valueType="num">
                                      <p:cBhvr additive="base">
                                        <p:cTn id="31" dur="500" fill="hold"/>
                                        <p:tgtEl>
                                          <p:spTgt spid="216094"/>
                                        </p:tgtEl>
                                        <p:attrNameLst>
                                          <p:attrName>ppt_x</p:attrName>
                                        </p:attrNameLst>
                                      </p:cBhvr>
                                      <p:tavLst>
                                        <p:tav tm="0">
                                          <p:val>
                                            <p:strVal val="#ppt_x"/>
                                          </p:val>
                                        </p:tav>
                                        <p:tav tm="100000">
                                          <p:val>
                                            <p:strVal val="#ppt_x"/>
                                          </p:val>
                                        </p:tav>
                                      </p:tavLst>
                                    </p:anim>
                                    <p:anim calcmode="lin" valueType="num">
                                      <p:cBhvr additive="base">
                                        <p:cTn id="32" dur="500" fill="hold"/>
                                        <p:tgtEl>
                                          <p:spTgt spid="21609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6095"/>
                                        </p:tgtEl>
                                        <p:attrNameLst>
                                          <p:attrName>style.visibility</p:attrName>
                                        </p:attrNameLst>
                                      </p:cBhvr>
                                      <p:to>
                                        <p:strVal val="visible"/>
                                      </p:to>
                                    </p:set>
                                    <p:anim calcmode="lin" valueType="num">
                                      <p:cBhvr additive="base">
                                        <p:cTn id="37" dur="500" fill="hold"/>
                                        <p:tgtEl>
                                          <p:spTgt spid="216095"/>
                                        </p:tgtEl>
                                        <p:attrNameLst>
                                          <p:attrName>ppt_x</p:attrName>
                                        </p:attrNameLst>
                                      </p:cBhvr>
                                      <p:tavLst>
                                        <p:tav tm="0">
                                          <p:val>
                                            <p:strVal val="#ppt_x"/>
                                          </p:val>
                                        </p:tav>
                                        <p:tav tm="100000">
                                          <p:val>
                                            <p:strVal val="#ppt_x"/>
                                          </p:val>
                                        </p:tav>
                                      </p:tavLst>
                                    </p:anim>
                                    <p:anim calcmode="lin" valueType="num">
                                      <p:cBhvr additive="base">
                                        <p:cTn id="38" dur="500" fill="hold"/>
                                        <p:tgtEl>
                                          <p:spTgt spid="21609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xit" presetSubtype="10" fill="hold" grpId="1" nodeType="clickEffect">
                                  <p:stCondLst>
                                    <p:cond delay="0"/>
                                  </p:stCondLst>
                                  <p:childTnLst>
                                    <p:animEffect transition="out" filter="blinds(horizontal)">
                                      <p:cBhvr>
                                        <p:cTn id="42" dur="500"/>
                                        <p:tgtEl>
                                          <p:spTgt spid="216094"/>
                                        </p:tgtEl>
                                      </p:cBhvr>
                                    </p:animEffect>
                                    <p:set>
                                      <p:cBhvr>
                                        <p:cTn id="43" dur="1" fill="hold">
                                          <p:stCondLst>
                                            <p:cond delay="499"/>
                                          </p:stCondLst>
                                        </p:cTn>
                                        <p:tgtEl>
                                          <p:spTgt spid="216094"/>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216095"/>
                                        </p:tgtEl>
                                      </p:cBhvr>
                                    </p:animEffect>
                                    <p:set>
                                      <p:cBhvr>
                                        <p:cTn id="46" dur="1" fill="hold">
                                          <p:stCondLst>
                                            <p:cond delay="499"/>
                                          </p:stCondLst>
                                        </p:cTn>
                                        <p:tgtEl>
                                          <p:spTgt spid="216095"/>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16096"/>
                                        </p:tgtEl>
                                        <p:attrNameLst>
                                          <p:attrName>style.visibility</p:attrName>
                                        </p:attrNameLst>
                                      </p:cBhvr>
                                      <p:to>
                                        <p:strVal val="visible"/>
                                      </p:to>
                                    </p:set>
                                    <p:anim calcmode="lin" valueType="num">
                                      <p:cBhvr additive="base">
                                        <p:cTn id="51" dur="500" fill="hold"/>
                                        <p:tgtEl>
                                          <p:spTgt spid="216096"/>
                                        </p:tgtEl>
                                        <p:attrNameLst>
                                          <p:attrName>ppt_x</p:attrName>
                                        </p:attrNameLst>
                                      </p:cBhvr>
                                      <p:tavLst>
                                        <p:tav tm="0">
                                          <p:val>
                                            <p:strVal val="#ppt_x"/>
                                          </p:val>
                                        </p:tav>
                                        <p:tav tm="100000">
                                          <p:val>
                                            <p:strVal val="#ppt_x"/>
                                          </p:val>
                                        </p:tav>
                                      </p:tavLst>
                                    </p:anim>
                                    <p:anim calcmode="lin" valueType="num">
                                      <p:cBhvr additive="base">
                                        <p:cTn id="52" dur="500" fill="hold"/>
                                        <p:tgtEl>
                                          <p:spTgt spid="216096"/>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6097"/>
                                        </p:tgtEl>
                                        <p:attrNameLst>
                                          <p:attrName>style.visibility</p:attrName>
                                        </p:attrNameLst>
                                      </p:cBhvr>
                                      <p:to>
                                        <p:strVal val="visible"/>
                                      </p:to>
                                    </p:set>
                                    <p:anim calcmode="lin" valueType="num">
                                      <p:cBhvr additive="base">
                                        <p:cTn id="57" dur="500" fill="hold"/>
                                        <p:tgtEl>
                                          <p:spTgt spid="216097"/>
                                        </p:tgtEl>
                                        <p:attrNameLst>
                                          <p:attrName>ppt_x</p:attrName>
                                        </p:attrNameLst>
                                      </p:cBhvr>
                                      <p:tavLst>
                                        <p:tav tm="0">
                                          <p:val>
                                            <p:strVal val="#ppt_x"/>
                                          </p:val>
                                        </p:tav>
                                        <p:tav tm="100000">
                                          <p:val>
                                            <p:strVal val="#ppt_x"/>
                                          </p:val>
                                        </p:tav>
                                      </p:tavLst>
                                    </p:anim>
                                    <p:anim calcmode="lin" valueType="num">
                                      <p:cBhvr additive="base">
                                        <p:cTn id="58" dur="500" fill="hold"/>
                                        <p:tgtEl>
                                          <p:spTgt spid="216097"/>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16098"/>
                                        </p:tgtEl>
                                        <p:attrNameLst>
                                          <p:attrName>style.visibility</p:attrName>
                                        </p:attrNameLst>
                                      </p:cBhvr>
                                      <p:to>
                                        <p:strVal val="visible"/>
                                      </p:to>
                                    </p:set>
                                    <p:anim calcmode="lin" valueType="num">
                                      <p:cBhvr additive="base">
                                        <p:cTn id="63" dur="500" fill="hold"/>
                                        <p:tgtEl>
                                          <p:spTgt spid="216098"/>
                                        </p:tgtEl>
                                        <p:attrNameLst>
                                          <p:attrName>ppt_x</p:attrName>
                                        </p:attrNameLst>
                                      </p:cBhvr>
                                      <p:tavLst>
                                        <p:tav tm="0">
                                          <p:val>
                                            <p:strVal val="#ppt_x"/>
                                          </p:val>
                                        </p:tav>
                                        <p:tav tm="100000">
                                          <p:val>
                                            <p:strVal val="#ppt_x"/>
                                          </p:val>
                                        </p:tav>
                                      </p:tavLst>
                                    </p:anim>
                                    <p:anim calcmode="lin" valueType="num">
                                      <p:cBhvr additive="base">
                                        <p:cTn id="64" dur="500" fill="hold"/>
                                        <p:tgtEl>
                                          <p:spTgt spid="216098"/>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xit" presetSubtype="10" fill="hold" grpId="1" nodeType="clickEffect">
                                  <p:stCondLst>
                                    <p:cond delay="0"/>
                                  </p:stCondLst>
                                  <p:childTnLst>
                                    <p:animEffect transition="out" filter="blinds(horizontal)">
                                      <p:cBhvr>
                                        <p:cTn id="68" dur="500"/>
                                        <p:tgtEl>
                                          <p:spTgt spid="216097"/>
                                        </p:tgtEl>
                                      </p:cBhvr>
                                    </p:animEffect>
                                    <p:set>
                                      <p:cBhvr>
                                        <p:cTn id="69" dur="1" fill="hold">
                                          <p:stCondLst>
                                            <p:cond delay="499"/>
                                          </p:stCondLst>
                                        </p:cTn>
                                        <p:tgtEl>
                                          <p:spTgt spid="216097"/>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16101"/>
                                        </p:tgtEl>
                                        <p:attrNameLst>
                                          <p:attrName>style.visibility</p:attrName>
                                        </p:attrNameLst>
                                      </p:cBhvr>
                                      <p:to>
                                        <p:strVal val="visible"/>
                                      </p:to>
                                    </p:set>
                                    <p:anim calcmode="lin" valueType="num">
                                      <p:cBhvr additive="base">
                                        <p:cTn id="74" dur="500" fill="hold"/>
                                        <p:tgtEl>
                                          <p:spTgt spid="216101"/>
                                        </p:tgtEl>
                                        <p:attrNameLst>
                                          <p:attrName>ppt_x</p:attrName>
                                        </p:attrNameLst>
                                      </p:cBhvr>
                                      <p:tavLst>
                                        <p:tav tm="0">
                                          <p:val>
                                            <p:strVal val="#ppt_x"/>
                                          </p:val>
                                        </p:tav>
                                        <p:tav tm="100000">
                                          <p:val>
                                            <p:strVal val="#ppt_x"/>
                                          </p:val>
                                        </p:tav>
                                      </p:tavLst>
                                    </p:anim>
                                    <p:anim calcmode="lin" valueType="num">
                                      <p:cBhvr additive="base">
                                        <p:cTn id="75" dur="500" fill="hold"/>
                                        <p:tgtEl>
                                          <p:spTgt spid="216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nimBg="1"/>
      <p:bldP spid="216078" grpId="0" animBg="1"/>
      <p:bldP spid="216092" grpId="0"/>
      <p:bldP spid="216093" grpId="0"/>
      <p:bldP spid="216094" grpId="0"/>
      <p:bldP spid="216094" grpId="1"/>
      <p:bldP spid="216095" grpId="0"/>
      <p:bldP spid="216095" grpId="1"/>
      <p:bldP spid="216096" grpId="0"/>
      <p:bldP spid="216097" grpId="0"/>
      <p:bldP spid="216097" grpId="1"/>
      <p:bldP spid="21610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2"/>
          <p:cNvSpPr>
            <a:spLocks noGrp="1"/>
          </p:cNvSpPr>
          <p:nvPr>
            <p:ph type="dt" sz="half" idx="10"/>
          </p:nvPr>
        </p:nvSpPr>
        <p:spPr/>
        <p:txBody>
          <a:bodyPr/>
          <a:lstStyle/>
          <a:p>
            <a:fld id="{791995BF-5109-4892-8442-E606D638B5D7}" type="datetime1">
              <a:rPr lang="zh-CN" altLang="en-US"/>
              <a:pPr/>
              <a:t>2014/9/27</a:t>
            </a:fld>
            <a:endParaRPr lang="en-US" altLang="zh-CN"/>
          </a:p>
        </p:txBody>
      </p:sp>
      <p:sp>
        <p:nvSpPr>
          <p:cNvPr id="43" name="灯片编号占位符 4"/>
          <p:cNvSpPr>
            <a:spLocks noGrp="1"/>
          </p:cNvSpPr>
          <p:nvPr>
            <p:ph type="sldNum" sz="quarter" idx="12"/>
          </p:nvPr>
        </p:nvSpPr>
        <p:spPr/>
        <p:txBody>
          <a:bodyPr/>
          <a:lstStyle/>
          <a:p>
            <a:fld id="{0D76F2D1-DF04-44E4-A3CE-425BAFE15D8F}" type="slidenum">
              <a:rPr lang="zh-CN" altLang="en-US"/>
              <a:pPr/>
              <a:t>27</a:t>
            </a:fld>
            <a:endParaRPr lang="en-US" altLang="zh-CN"/>
          </a:p>
        </p:txBody>
      </p:sp>
      <p:sp>
        <p:nvSpPr>
          <p:cNvPr id="217090" name="Oval 2"/>
          <p:cNvSpPr>
            <a:spLocks noChangeArrowheads="1"/>
          </p:cNvSpPr>
          <p:nvPr/>
        </p:nvSpPr>
        <p:spPr bwMode="auto">
          <a:xfrm>
            <a:off x="2484438" y="692150"/>
            <a:ext cx="288925" cy="287338"/>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091" name="Oval 3"/>
          <p:cNvSpPr>
            <a:spLocks noChangeArrowheads="1"/>
          </p:cNvSpPr>
          <p:nvPr/>
        </p:nvSpPr>
        <p:spPr bwMode="auto">
          <a:xfrm>
            <a:off x="1258888" y="35004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092" name="Oval 4"/>
          <p:cNvSpPr>
            <a:spLocks noChangeArrowheads="1"/>
          </p:cNvSpPr>
          <p:nvPr/>
        </p:nvSpPr>
        <p:spPr bwMode="auto">
          <a:xfrm>
            <a:off x="3708400"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093" name="Oval 5"/>
          <p:cNvSpPr>
            <a:spLocks noChangeArrowheads="1"/>
          </p:cNvSpPr>
          <p:nvPr/>
        </p:nvSpPr>
        <p:spPr bwMode="auto">
          <a:xfrm>
            <a:off x="2843213" y="3357563"/>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094" name="Oval 6"/>
          <p:cNvSpPr>
            <a:spLocks noChangeArrowheads="1"/>
          </p:cNvSpPr>
          <p:nvPr/>
        </p:nvSpPr>
        <p:spPr bwMode="auto">
          <a:xfrm>
            <a:off x="1331913" y="1989138"/>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095" name="Line 7"/>
          <p:cNvSpPr>
            <a:spLocks noChangeShapeType="1"/>
          </p:cNvSpPr>
          <p:nvPr/>
        </p:nvSpPr>
        <p:spPr bwMode="auto">
          <a:xfrm flipH="1">
            <a:off x="1476375" y="908050"/>
            <a:ext cx="1079500"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096" name="Line 8"/>
          <p:cNvSpPr>
            <a:spLocks noChangeShapeType="1"/>
          </p:cNvSpPr>
          <p:nvPr/>
        </p:nvSpPr>
        <p:spPr bwMode="auto">
          <a:xfrm>
            <a:off x="2771775" y="908050"/>
            <a:ext cx="1008063" cy="10810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097" name="Line 9"/>
          <p:cNvSpPr>
            <a:spLocks noChangeShapeType="1"/>
          </p:cNvSpPr>
          <p:nvPr/>
        </p:nvSpPr>
        <p:spPr bwMode="auto">
          <a:xfrm>
            <a:off x="1474788" y="2276475"/>
            <a:ext cx="1587" cy="1223963"/>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098" name="Text Box 10"/>
          <p:cNvSpPr txBox="1">
            <a:spLocks noChangeArrowheads="1"/>
          </p:cNvSpPr>
          <p:nvPr/>
        </p:nvSpPr>
        <p:spPr bwMode="auto">
          <a:xfrm>
            <a:off x="1116013" y="0"/>
            <a:ext cx="2325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r  (</a:t>
            </a:r>
            <a:r>
              <a:rPr lang="zh-CN" altLang="en-US">
                <a:solidFill>
                  <a:schemeClr val="bg2"/>
                </a:solidFill>
              </a:rPr>
              <a:t>1,0,0</a:t>
            </a:r>
            <a:r>
              <a:rPr lang="en-US" altLang="zh-CN">
                <a:solidFill>
                  <a:schemeClr val="bg2"/>
                </a:solidFill>
              </a:rPr>
              <a:t> </a:t>
            </a:r>
            <a:r>
              <a:rPr lang="en-US" altLang="zh-CN" baseline="-25000">
                <a:solidFill>
                  <a:schemeClr val="bg2"/>
                </a:solidFill>
              </a:rPr>
              <a:t> </a:t>
            </a:r>
            <a:r>
              <a:rPr lang="en-US" altLang="zh-CN">
                <a:solidFill>
                  <a:schemeClr val="bg2"/>
                </a:solidFill>
              </a:rPr>
              <a:t>)</a:t>
            </a:r>
          </a:p>
        </p:txBody>
      </p:sp>
      <p:sp>
        <p:nvSpPr>
          <p:cNvPr id="217099" name="Text Box 11"/>
          <p:cNvSpPr txBox="1">
            <a:spLocks noChangeArrowheads="1"/>
          </p:cNvSpPr>
          <p:nvPr/>
        </p:nvSpPr>
        <p:spPr bwMode="auto">
          <a:xfrm>
            <a:off x="0" y="1773238"/>
            <a:ext cx="1352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1</a:t>
            </a:r>
          </a:p>
        </p:txBody>
      </p:sp>
      <p:sp>
        <p:nvSpPr>
          <p:cNvPr id="217100" name="Text Box 12"/>
          <p:cNvSpPr txBox="1">
            <a:spLocks noChangeArrowheads="1"/>
          </p:cNvSpPr>
          <p:nvPr/>
        </p:nvSpPr>
        <p:spPr bwMode="auto">
          <a:xfrm>
            <a:off x="2411413" y="1844675"/>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rPr>
              <a:t>2</a:t>
            </a:r>
          </a:p>
        </p:txBody>
      </p:sp>
      <p:sp>
        <p:nvSpPr>
          <p:cNvPr id="217101" name="Text Box 13"/>
          <p:cNvSpPr txBox="1">
            <a:spLocks noChangeArrowheads="1"/>
          </p:cNvSpPr>
          <p:nvPr/>
        </p:nvSpPr>
        <p:spPr bwMode="auto">
          <a:xfrm>
            <a:off x="755650" y="765175"/>
            <a:ext cx="120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a</a:t>
            </a:r>
          </a:p>
        </p:txBody>
      </p:sp>
      <p:sp>
        <p:nvSpPr>
          <p:cNvPr id="217102" name="Line 14"/>
          <p:cNvSpPr>
            <a:spLocks noChangeShapeType="1"/>
          </p:cNvSpPr>
          <p:nvPr/>
        </p:nvSpPr>
        <p:spPr bwMode="auto">
          <a:xfrm>
            <a:off x="1547813" y="2205038"/>
            <a:ext cx="1295400" cy="115252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103" name="Text Box 15"/>
          <p:cNvSpPr txBox="1">
            <a:spLocks noChangeArrowheads="1"/>
          </p:cNvSpPr>
          <p:nvPr/>
        </p:nvSpPr>
        <p:spPr bwMode="auto">
          <a:xfrm>
            <a:off x="2627313" y="1052513"/>
            <a:ext cx="120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b</a:t>
            </a:r>
          </a:p>
        </p:txBody>
      </p:sp>
      <p:sp>
        <p:nvSpPr>
          <p:cNvPr id="217104" name="Rectangle 16"/>
          <p:cNvSpPr>
            <a:spLocks noChangeArrowheads="1"/>
          </p:cNvSpPr>
          <p:nvPr/>
        </p:nvSpPr>
        <p:spPr bwMode="auto">
          <a:xfrm>
            <a:off x="827088" y="184467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endParaRPr lang="zh-CN" altLang="en-US">
              <a:solidFill>
                <a:schemeClr val="bg2"/>
              </a:solidFill>
            </a:endParaRPr>
          </a:p>
        </p:txBody>
      </p:sp>
      <p:sp>
        <p:nvSpPr>
          <p:cNvPr id="217105" name="Rectangle 17"/>
          <p:cNvSpPr>
            <a:spLocks noChangeArrowheads="1"/>
          </p:cNvSpPr>
          <p:nvPr/>
        </p:nvSpPr>
        <p:spPr bwMode="auto">
          <a:xfrm>
            <a:off x="3059113" y="1916113"/>
            <a:ext cx="198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t>
            </a:r>
            <a:r>
              <a:rPr lang="zh-CN" altLang="en-US">
                <a:solidFill>
                  <a:schemeClr val="bg2"/>
                </a:solidFill>
              </a:rPr>
              <a:t>0,0,1</a:t>
            </a:r>
            <a:r>
              <a:rPr lang="en-US" altLang="zh-CN">
                <a:solidFill>
                  <a:schemeClr val="bg2"/>
                </a:solidFill>
              </a:rPr>
              <a:t> )</a:t>
            </a:r>
          </a:p>
        </p:txBody>
      </p:sp>
      <p:sp>
        <p:nvSpPr>
          <p:cNvPr id="217106" name="Rectangle 18"/>
          <p:cNvSpPr>
            <a:spLocks noChangeArrowheads="1"/>
          </p:cNvSpPr>
          <p:nvPr/>
        </p:nvSpPr>
        <p:spPr bwMode="auto">
          <a:xfrm>
            <a:off x="611188" y="3141663"/>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3</a:t>
            </a:r>
            <a:endParaRPr lang="zh-CN" altLang="en-US" sz="3600">
              <a:solidFill>
                <a:schemeClr val="bg2"/>
              </a:solidFill>
              <a:latin typeface="幼圆" pitchFamily="49" charset="-122"/>
              <a:ea typeface="幼圆" pitchFamily="49" charset="-122"/>
              <a:sym typeface="Symbol" pitchFamily="18" charset="2"/>
            </a:endParaRPr>
          </a:p>
        </p:txBody>
      </p:sp>
      <p:grpSp>
        <p:nvGrpSpPr>
          <p:cNvPr id="217107" name="Group 19"/>
          <p:cNvGrpSpPr>
            <a:grpSpLocks/>
          </p:cNvGrpSpPr>
          <p:nvPr/>
        </p:nvGrpSpPr>
        <p:grpSpPr bwMode="auto">
          <a:xfrm>
            <a:off x="3635375" y="1989138"/>
            <a:ext cx="431800" cy="358775"/>
            <a:chOff x="2789" y="2115"/>
            <a:chExt cx="272" cy="226"/>
          </a:xfrm>
        </p:grpSpPr>
        <p:sp>
          <p:nvSpPr>
            <p:cNvPr id="217108" name="Line 20"/>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109" name="Line 21"/>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7110" name="Rectangle 22"/>
          <p:cNvSpPr>
            <a:spLocks noChangeArrowheads="1"/>
          </p:cNvSpPr>
          <p:nvPr/>
        </p:nvSpPr>
        <p:spPr bwMode="auto">
          <a:xfrm>
            <a:off x="900113" y="2565400"/>
            <a:ext cx="43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kumimoji="0" lang="en-US" altLang="zh-CN" sz="4000">
                <a:solidFill>
                  <a:schemeClr val="bg2"/>
                </a:solidFill>
                <a:latin typeface="幼圆" pitchFamily="49" charset="-122"/>
                <a:ea typeface="幼圆" pitchFamily="49" charset="-122"/>
              </a:rPr>
              <a:t>a</a:t>
            </a:r>
            <a:endParaRPr lang="zh-CN" altLang="en-US" sz="4000">
              <a:solidFill>
                <a:schemeClr val="bg2"/>
              </a:solidFill>
              <a:latin typeface="幼圆" pitchFamily="49" charset="-122"/>
              <a:ea typeface="幼圆" pitchFamily="49" charset="-122"/>
              <a:sym typeface="Symbol" pitchFamily="18" charset="2"/>
            </a:endParaRPr>
          </a:p>
        </p:txBody>
      </p:sp>
      <p:sp>
        <p:nvSpPr>
          <p:cNvPr id="217111" name="Rectangle 23"/>
          <p:cNvSpPr>
            <a:spLocks noChangeArrowheads="1"/>
          </p:cNvSpPr>
          <p:nvPr/>
        </p:nvSpPr>
        <p:spPr bwMode="auto">
          <a:xfrm>
            <a:off x="684213" y="3357563"/>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en-US">
                <a:solidFill>
                  <a:schemeClr val="bg2"/>
                </a:solidFill>
              </a:rPr>
              <a:t>1,</a:t>
            </a:r>
            <a:r>
              <a:rPr lang="zh-CN" altLang="zh-CN">
                <a:solidFill>
                  <a:schemeClr val="bg2"/>
                </a:solidFill>
                <a:sym typeface="Symbol" pitchFamily="18" charset="2"/>
              </a:rPr>
              <a:t></a:t>
            </a:r>
            <a:r>
              <a:rPr lang="zh-CN" altLang="zh-CN">
                <a:solidFill>
                  <a:schemeClr val="bg2"/>
                </a:solidFill>
              </a:rPr>
              <a:t>,0</a:t>
            </a:r>
            <a:r>
              <a:rPr lang="en-US" altLang="zh-CN">
                <a:solidFill>
                  <a:schemeClr val="bg2"/>
                </a:solidFill>
                <a:sym typeface="Symbol" pitchFamily="18" charset="2"/>
              </a:rPr>
              <a:t>)</a:t>
            </a:r>
            <a:endParaRPr lang="zh-CN" altLang="en-US">
              <a:solidFill>
                <a:schemeClr val="bg2"/>
              </a:solidFill>
              <a:sym typeface="Symbol" pitchFamily="18" charset="2"/>
            </a:endParaRPr>
          </a:p>
        </p:txBody>
      </p:sp>
      <p:sp>
        <p:nvSpPr>
          <p:cNvPr id="217112" name="Rectangle 24"/>
          <p:cNvSpPr>
            <a:spLocks noChangeArrowheads="1"/>
          </p:cNvSpPr>
          <p:nvPr/>
        </p:nvSpPr>
        <p:spPr bwMode="auto">
          <a:xfrm>
            <a:off x="3132138" y="2997200"/>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4</a:t>
            </a:r>
            <a:endParaRPr lang="zh-CN" altLang="en-US" sz="3600">
              <a:solidFill>
                <a:schemeClr val="bg2"/>
              </a:solidFill>
              <a:latin typeface="幼圆" pitchFamily="49" charset="-122"/>
              <a:ea typeface="幼圆" pitchFamily="49" charset="-122"/>
              <a:sym typeface="Symbol" pitchFamily="18" charset="2"/>
            </a:endParaRPr>
          </a:p>
        </p:txBody>
      </p:sp>
      <p:sp>
        <p:nvSpPr>
          <p:cNvPr id="217113" name="Rectangle 25"/>
          <p:cNvSpPr>
            <a:spLocks noChangeArrowheads="1"/>
          </p:cNvSpPr>
          <p:nvPr/>
        </p:nvSpPr>
        <p:spPr bwMode="auto">
          <a:xfrm>
            <a:off x="2195513" y="2349500"/>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b</a:t>
            </a:r>
            <a:endParaRPr lang="en-US" altLang="zh-CN" sz="3600">
              <a:solidFill>
                <a:schemeClr val="bg2"/>
              </a:solidFill>
              <a:latin typeface="幼圆" pitchFamily="49" charset="-122"/>
              <a:ea typeface="幼圆" pitchFamily="49" charset="-122"/>
              <a:sym typeface="Symbol" pitchFamily="18" charset="2"/>
            </a:endParaRPr>
          </a:p>
        </p:txBody>
      </p:sp>
      <p:sp>
        <p:nvSpPr>
          <p:cNvPr id="217116" name="Rectangle 28"/>
          <p:cNvSpPr>
            <a:spLocks noChangeArrowheads="1"/>
          </p:cNvSpPr>
          <p:nvPr/>
        </p:nvSpPr>
        <p:spPr bwMode="auto">
          <a:xfrm>
            <a:off x="1835150" y="3573463"/>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zh-CN">
                <a:solidFill>
                  <a:schemeClr val="bg2"/>
                </a:solidFill>
              </a:rPr>
              <a:t>0,</a:t>
            </a:r>
            <a:r>
              <a:rPr lang="zh-CN" altLang="zh-CN">
                <a:solidFill>
                  <a:schemeClr val="bg2"/>
                </a:solidFill>
                <a:sym typeface="Symbol" pitchFamily="18" charset="2"/>
              </a:rPr>
              <a:t></a:t>
            </a:r>
            <a:r>
              <a:rPr lang="zh-CN" altLang="zh-CN">
                <a:solidFill>
                  <a:schemeClr val="bg2"/>
                </a:solidFill>
              </a:rPr>
              <a:t>,1</a:t>
            </a:r>
            <a:r>
              <a:rPr lang="en-US" altLang="zh-CN">
                <a:solidFill>
                  <a:schemeClr val="bg2"/>
                </a:solidFill>
                <a:sym typeface="Symbol" pitchFamily="18" charset="2"/>
              </a:rPr>
              <a:t>)</a:t>
            </a:r>
            <a:endParaRPr lang="zh-CN" altLang="en-US">
              <a:solidFill>
                <a:schemeClr val="bg2"/>
              </a:solidFill>
              <a:sym typeface="Symbol" pitchFamily="18" charset="2"/>
            </a:endParaRPr>
          </a:p>
        </p:txBody>
      </p:sp>
      <p:grpSp>
        <p:nvGrpSpPr>
          <p:cNvPr id="217118" name="Group 30"/>
          <p:cNvGrpSpPr>
            <a:grpSpLocks/>
          </p:cNvGrpSpPr>
          <p:nvPr/>
        </p:nvGrpSpPr>
        <p:grpSpPr bwMode="auto">
          <a:xfrm>
            <a:off x="1116013" y="3500438"/>
            <a:ext cx="431800" cy="358775"/>
            <a:chOff x="2789" y="2115"/>
            <a:chExt cx="272" cy="226"/>
          </a:xfrm>
        </p:grpSpPr>
        <p:sp>
          <p:nvSpPr>
            <p:cNvPr id="217119" name="Line 31"/>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120" name="Line 32"/>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7122" name="Line 34"/>
          <p:cNvSpPr>
            <a:spLocks noChangeShapeType="1"/>
          </p:cNvSpPr>
          <p:nvPr/>
        </p:nvSpPr>
        <p:spPr bwMode="auto">
          <a:xfrm>
            <a:off x="3132138" y="3573463"/>
            <a:ext cx="1295400" cy="115252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123" name="Oval 35"/>
          <p:cNvSpPr>
            <a:spLocks noChangeArrowheads="1"/>
          </p:cNvSpPr>
          <p:nvPr/>
        </p:nvSpPr>
        <p:spPr bwMode="auto">
          <a:xfrm>
            <a:off x="4356100" y="4652963"/>
            <a:ext cx="288925" cy="287337"/>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17124" name="Rectangle 36"/>
          <p:cNvSpPr>
            <a:spLocks noChangeArrowheads="1"/>
          </p:cNvSpPr>
          <p:nvPr/>
        </p:nvSpPr>
        <p:spPr bwMode="auto">
          <a:xfrm>
            <a:off x="3779838" y="4365625"/>
            <a:ext cx="43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5</a:t>
            </a:r>
            <a:endParaRPr lang="zh-CN" altLang="en-US" sz="3600">
              <a:solidFill>
                <a:schemeClr val="bg2"/>
              </a:solidFill>
              <a:latin typeface="幼圆" pitchFamily="49" charset="-122"/>
              <a:ea typeface="幼圆" pitchFamily="49" charset="-122"/>
              <a:sym typeface="Symbol" pitchFamily="18" charset="2"/>
            </a:endParaRPr>
          </a:p>
        </p:txBody>
      </p:sp>
      <p:sp>
        <p:nvSpPr>
          <p:cNvPr id="217125" name="Rectangle 37"/>
          <p:cNvSpPr>
            <a:spLocks noChangeArrowheads="1"/>
          </p:cNvSpPr>
          <p:nvPr/>
        </p:nvSpPr>
        <p:spPr bwMode="auto">
          <a:xfrm>
            <a:off x="3779838" y="2492375"/>
            <a:ext cx="58324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计算</a:t>
            </a:r>
            <a:r>
              <a:rPr lang="en-US" altLang="zh-CN" sz="2800">
                <a:solidFill>
                  <a:schemeClr val="bg2"/>
                </a:solidFill>
                <a:sym typeface="Symbol" pitchFamily="18" charset="2"/>
              </a:rPr>
              <a:t>M</a:t>
            </a:r>
            <a:r>
              <a:rPr lang="en-US" altLang="zh-CN" sz="2800" baseline="-25000">
                <a:solidFill>
                  <a:schemeClr val="bg2"/>
                </a:solidFill>
                <a:sym typeface="Symbol" pitchFamily="18" charset="2"/>
              </a:rPr>
              <a:t>y=5</a:t>
            </a:r>
            <a:r>
              <a:rPr lang="zh-CN" altLang="en-US" sz="2800">
                <a:solidFill>
                  <a:schemeClr val="bg2"/>
                </a:solidFill>
                <a:sym typeface="Symbol" pitchFamily="18" charset="2"/>
              </a:rPr>
              <a:t>分</a:t>
            </a:r>
            <a:r>
              <a:rPr lang="en-US" altLang="zh-CN" sz="2800">
                <a:solidFill>
                  <a:schemeClr val="bg2"/>
                </a:solidFill>
                <a:sym typeface="Symbol" pitchFamily="18" charset="2"/>
              </a:rPr>
              <a:t>2</a:t>
            </a:r>
            <a:r>
              <a:rPr lang="zh-CN" altLang="en-US" sz="2800">
                <a:solidFill>
                  <a:schemeClr val="bg2"/>
                </a:solidFill>
                <a:sym typeface="Symbol" pitchFamily="18" charset="2"/>
              </a:rPr>
              <a:t>步：</a:t>
            </a:r>
          </a:p>
          <a:p>
            <a:pPr eaLnBrk="1" hangingPunct="1">
              <a:spcBef>
                <a:spcPct val="20000"/>
              </a:spcBef>
              <a:buFontTx/>
              <a:buNone/>
            </a:pPr>
            <a:r>
              <a:rPr lang="en-US" altLang="zh-CN" sz="2800">
                <a:solidFill>
                  <a:schemeClr val="bg2"/>
                </a:solidFill>
                <a:sym typeface="Symbol" pitchFamily="18" charset="2"/>
              </a:rPr>
              <a:t>A: 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baseline="-25000">
                <a:solidFill>
                  <a:schemeClr val="bg2"/>
                </a:solidFill>
                <a:sym typeface="Symbol" pitchFamily="18" charset="2"/>
              </a:rPr>
              <a:t>=</a:t>
            </a:r>
            <a:r>
              <a:rPr lang="en-US" altLang="zh-CN" sz="2800" baseline="-25000">
                <a:solidFill>
                  <a:srgbClr val="FF0066"/>
                </a:solidFill>
                <a:sym typeface="Symbol" pitchFamily="18" charset="2"/>
              </a:rPr>
              <a:t>4</a:t>
            </a:r>
            <a:r>
              <a:rPr lang="en-US" altLang="zh-CN" sz="2800">
                <a:solidFill>
                  <a:schemeClr val="bg2"/>
                </a:solidFill>
                <a:sym typeface="Symbol" pitchFamily="18" charset="2"/>
              </a:rPr>
              <a:t> </a:t>
            </a:r>
            <a:r>
              <a:rPr lang="zh-CN" altLang="zh-CN" sz="2800">
                <a:solidFill>
                  <a:schemeClr val="bg2"/>
                </a:solidFill>
                <a:sym typeface="Symbol" pitchFamily="18" charset="2"/>
              </a:rPr>
              <a:t>(s)-W(s,t)+W(t,s))</a:t>
            </a:r>
            <a:r>
              <a:rPr lang="zh-CN" altLang="en-US" sz="2800">
                <a:solidFill>
                  <a:schemeClr val="bg2"/>
                </a:solidFill>
                <a:sym typeface="Symbol" pitchFamily="18" charset="2"/>
              </a:rPr>
              <a:t> </a:t>
            </a:r>
          </a:p>
          <a:p>
            <a:pPr eaLnBrk="1" hangingPunct="1">
              <a:spcBef>
                <a:spcPct val="20000"/>
              </a:spcBef>
              <a:buFontTx/>
              <a:buNone/>
            </a:pPr>
            <a:r>
              <a:rPr lang="en-US" altLang="zh-CN" sz="2800">
                <a:solidFill>
                  <a:schemeClr val="bg2"/>
                </a:solidFill>
                <a:sym typeface="Symbol" pitchFamily="18" charset="2"/>
              </a:rPr>
              <a:t>              =(</a:t>
            </a:r>
            <a:r>
              <a:rPr lang="zh-CN" altLang="zh-CN">
                <a:solidFill>
                  <a:schemeClr val="bg2"/>
                </a:solidFill>
              </a:rPr>
              <a:t>0,</a:t>
            </a:r>
            <a:r>
              <a:rPr lang="zh-CN" altLang="zh-CN">
                <a:solidFill>
                  <a:schemeClr val="bg2"/>
                </a:solidFill>
                <a:sym typeface="Symbol" pitchFamily="18" charset="2"/>
              </a:rPr>
              <a:t></a:t>
            </a:r>
            <a:r>
              <a:rPr lang="zh-CN" altLang="zh-CN">
                <a:solidFill>
                  <a:schemeClr val="bg2"/>
                </a:solidFill>
              </a:rPr>
              <a:t>,1</a:t>
            </a:r>
            <a:r>
              <a:rPr lang="en-US" altLang="zh-CN" sz="2800">
                <a:solidFill>
                  <a:schemeClr val="bg2"/>
                </a:solidFill>
                <a:sym typeface="Symbol" pitchFamily="18" charset="2"/>
              </a:rPr>
              <a:t>)</a:t>
            </a:r>
          </a:p>
        </p:txBody>
      </p:sp>
      <p:sp>
        <p:nvSpPr>
          <p:cNvPr id="217126" name="Rectangle 38"/>
          <p:cNvSpPr>
            <a:spLocks noChangeArrowheads="1"/>
          </p:cNvSpPr>
          <p:nvPr/>
        </p:nvSpPr>
        <p:spPr bwMode="auto">
          <a:xfrm>
            <a:off x="3851275" y="3573463"/>
            <a:ext cx="43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kumimoji="0" lang="en-US" altLang="zh-CN" sz="4000">
                <a:solidFill>
                  <a:schemeClr val="bg2"/>
                </a:solidFill>
                <a:latin typeface="幼圆" pitchFamily="49" charset="-122"/>
                <a:ea typeface="幼圆" pitchFamily="49" charset="-122"/>
              </a:rPr>
              <a:t>c</a:t>
            </a:r>
            <a:endParaRPr lang="zh-CN" altLang="en-US" sz="4000">
              <a:solidFill>
                <a:schemeClr val="bg2"/>
              </a:solidFill>
              <a:latin typeface="幼圆" pitchFamily="49" charset="-122"/>
              <a:ea typeface="幼圆" pitchFamily="49" charset="-122"/>
              <a:sym typeface="Symbol" pitchFamily="18" charset="2"/>
            </a:endParaRPr>
          </a:p>
        </p:txBody>
      </p:sp>
      <p:sp>
        <p:nvSpPr>
          <p:cNvPr id="217127" name="Rectangle 39"/>
          <p:cNvSpPr>
            <a:spLocks noChangeArrowheads="1"/>
          </p:cNvSpPr>
          <p:nvPr/>
        </p:nvSpPr>
        <p:spPr bwMode="auto">
          <a:xfrm>
            <a:off x="1944688" y="5157788"/>
            <a:ext cx="7199312"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B: </a:t>
            </a:r>
            <a:r>
              <a:rPr lang="zh-CN" altLang="en-US" sz="2800">
                <a:solidFill>
                  <a:schemeClr val="bg2"/>
                </a:solidFill>
                <a:sym typeface="Symbol" pitchFamily="18" charset="2"/>
              </a:rPr>
              <a:t>因为从</a:t>
            </a:r>
            <a:r>
              <a:rPr lang="en-US" altLang="zh-CN" sz="2800">
                <a:solidFill>
                  <a:schemeClr val="bg2"/>
                </a:solidFill>
                <a:sym typeface="Symbol" pitchFamily="18" charset="2"/>
              </a:rPr>
              <a:t>r</a:t>
            </a:r>
            <a:r>
              <a:rPr lang="zh-CN" altLang="en-US" sz="2800">
                <a:solidFill>
                  <a:schemeClr val="bg2"/>
                </a:solidFill>
                <a:sym typeface="Symbol" pitchFamily="18" charset="2"/>
              </a:rPr>
              <a:t>到节点</a:t>
            </a:r>
            <a:r>
              <a:rPr lang="en-US" altLang="zh-CN" sz="2800">
                <a:solidFill>
                  <a:schemeClr val="bg2"/>
                </a:solidFill>
                <a:sym typeface="Symbol" pitchFamily="18" charset="2"/>
              </a:rPr>
              <a:t>y(y=3)</a:t>
            </a:r>
            <a:r>
              <a:rPr lang="zh-CN" altLang="en-US" sz="2800">
                <a:solidFill>
                  <a:schemeClr val="bg2"/>
                </a:solidFill>
                <a:sym typeface="Symbol" pitchFamily="18" charset="2"/>
              </a:rPr>
              <a:t>没有</a:t>
            </a:r>
            <a:r>
              <a:rPr lang="en-US" altLang="zh-CN" sz="2800">
                <a:solidFill>
                  <a:schemeClr val="bg2"/>
                </a:solidFill>
                <a:sym typeface="Symbol" pitchFamily="18" charset="2"/>
              </a:rPr>
              <a:t>z</a:t>
            </a:r>
            <a:r>
              <a:rPr lang="zh-CN" altLang="en-US" sz="2800">
                <a:solidFill>
                  <a:schemeClr val="bg2"/>
                </a:solidFill>
                <a:sym typeface="Symbol" pitchFamily="18" charset="2"/>
              </a:rPr>
              <a:t>使得</a:t>
            </a:r>
            <a:endParaRPr lang="en-US" altLang="zh-CN" sz="2800">
              <a:solidFill>
                <a:schemeClr val="bg2"/>
              </a:solidFill>
              <a:sym typeface="Symbol" pitchFamily="18" charset="2"/>
            </a:endParaRPr>
          </a:p>
          <a:p>
            <a:pPr eaLnBrk="1" hangingPunct="1">
              <a:spcBef>
                <a:spcPct val="20000"/>
              </a:spcBef>
              <a:buFontTx/>
              <a:buNone/>
            </a:pPr>
            <a:r>
              <a:rPr lang="en-US" altLang="zh-CN">
                <a:solidFill>
                  <a:schemeClr val="bg2"/>
                </a:solidFill>
                <a:sym typeface="Symbol" pitchFamily="18" charset="2"/>
              </a:rPr>
              <a:t>Mz&lt;MMz(s)&lt;M(s)</a:t>
            </a:r>
            <a:endParaRPr lang="zh-CN" altLang="en-US">
              <a:solidFill>
                <a:schemeClr val="bg2"/>
              </a:solidFill>
              <a:sym typeface="Symbol" pitchFamily="18" charset="2"/>
            </a:endParaRPr>
          </a:p>
        </p:txBody>
      </p:sp>
      <p:sp>
        <p:nvSpPr>
          <p:cNvPr id="217128" name="Rectangle 40"/>
          <p:cNvSpPr>
            <a:spLocks noChangeArrowheads="1"/>
          </p:cNvSpPr>
          <p:nvPr/>
        </p:nvSpPr>
        <p:spPr bwMode="auto">
          <a:xfrm>
            <a:off x="3851275" y="458152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sym typeface="Symbol" pitchFamily="18" charset="2"/>
              </a:rPr>
              <a:t>(</a:t>
            </a:r>
            <a:r>
              <a:rPr lang="zh-CN" altLang="zh-CN">
                <a:solidFill>
                  <a:schemeClr val="bg2"/>
                </a:solidFill>
              </a:rPr>
              <a:t>0,</a:t>
            </a:r>
            <a:r>
              <a:rPr lang="zh-CN" altLang="zh-CN">
                <a:solidFill>
                  <a:schemeClr val="bg2"/>
                </a:solidFill>
                <a:sym typeface="Symbol" pitchFamily="18" charset="2"/>
              </a:rPr>
              <a:t></a:t>
            </a:r>
            <a:r>
              <a:rPr lang="zh-CN" altLang="zh-CN">
                <a:solidFill>
                  <a:schemeClr val="bg2"/>
                </a:solidFill>
              </a:rPr>
              <a:t>,1</a:t>
            </a:r>
            <a:r>
              <a:rPr lang="en-US" altLang="zh-CN">
                <a:solidFill>
                  <a:schemeClr val="bg2"/>
                </a:solidFill>
                <a:sym typeface="Symbol" pitchFamily="18" charset="2"/>
              </a:rPr>
              <a:t>)</a:t>
            </a:r>
            <a:endParaRPr lang="zh-CN" altLang="en-US">
              <a:solidFill>
                <a:schemeClr val="bg2"/>
              </a:solidFill>
              <a:sym typeface="Symbol" pitchFamily="18" charset="2"/>
            </a:endParaRPr>
          </a:p>
        </p:txBody>
      </p:sp>
      <p:grpSp>
        <p:nvGrpSpPr>
          <p:cNvPr id="217129" name="Group 41"/>
          <p:cNvGrpSpPr>
            <a:grpSpLocks/>
          </p:cNvGrpSpPr>
          <p:nvPr/>
        </p:nvGrpSpPr>
        <p:grpSpPr bwMode="auto">
          <a:xfrm>
            <a:off x="4284663" y="4652963"/>
            <a:ext cx="431800" cy="358775"/>
            <a:chOff x="2789" y="2115"/>
            <a:chExt cx="272" cy="226"/>
          </a:xfrm>
        </p:grpSpPr>
        <p:sp>
          <p:nvSpPr>
            <p:cNvPr id="217130" name="Line 42"/>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17131" name="Line 43"/>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17133" name="Rectangle 45"/>
          <p:cNvSpPr>
            <a:spLocks noChangeArrowheads="1"/>
          </p:cNvSpPr>
          <p:nvPr/>
        </p:nvSpPr>
        <p:spPr bwMode="auto">
          <a:xfrm>
            <a:off x="1547813" y="5097463"/>
            <a:ext cx="648017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sz="2800">
                <a:solidFill>
                  <a:schemeClr val="bg2"/>
                </a:solidFill>
                <a:sym typeface="Symbol" pitchFamily="18" charset="2"/>
              </a:rPr>
              <a:t> 判断节点</a:t>
            </a:r>
            <a:r>
              <a:rPr lang="en-US" altLang="zh-CN" sz="2800">
                <a:solidFill>
                  <a:schemeClr val="bg2"/>
                </a:solidFill>
                <a:sym typeface="Symbol" pitchFamily="18" charset="2"/>
              </a:rPr>
              <a:t>5</a:t>
            </a:r>
            <a:r>
              <a:rPr lang="zh-CN" altLang="en-US" sz="2800">
                <a:solidFill>
                  <a:schemeClr val="bg2"/>
                </a:solidFill>
                <a:sym typeface="Symbol" pitchFamily="18" charset="2"/>
              </a:rPr>
              <a:t>是否为真叶节点：</a:t>
            </a:r>
          </a:p>
          <a:p>
            <a:pPr eaLnBrk="1" hangingPunct="1">
              <a:spcBef>
                <a:spcPct val="20000"/>
              </a:spcBef>
              <a:buFontTx/>
              <a:buNone/>
            </a:pPr>
            <a:r>
              <a:rPr lang="zh-CN" altLang="en-US">
                <a:solidFill>
                  <a:schemeClr val="bg2"/>
                </a:solidFill>
                <a:sym typeface="Symbol" pitchFamily="18" charset="2"/>
              </a:rPr>
              <a:t>  因为从</a:t>
            </a:r>
            <a:r>
              <a:rPr lang="en-US" altLang="zh-CN">
                <a:solidFill>
                  <a:schemeClr val="bg2"/>
                </a:solidFill>
                <a:sym typeface="Symbol" pitchFamily="18" charset="2"/>
              </a:rPr>
              <a:t>r</a:t>
            </a:r>
            <a:r>
              <a:rPr lang="zh-CN" altLang="en-US">
                <a:solidFill>
                  <a:schemeClr val="bg2"/>
                </a:solidFill>
                <a:sym typeface="Symbol" pitchFamily="18" charset="2"/>
              </a:rPr>
              <a:t>到节点</a:t>
            </a:r>
            <a:r>
              <a:rPr lang="en-US" altLang="zh-CN">
                <a:solidFill>
                  <a:schemeClr val="bg2"/>
                </a:solidFill>
                <a:sym typeface="Symbol" pitchFamily="18" charset="2"/>
              </a:rPr>
              <a:t>x(=5)</a:t>
            </a:r>
            <a:r>
              <a:rPr lang="zh-CN" altLang="en-US">
                <a:solidFill>
                  <a:schemeClr val="bg2"/>
                </a:solidFill>
                <a:sym typeface="Symbol" pitchFamily="18" charset="2"/>
              </a:rPr>
              <a:t> 有另一节点</a:t>
            </a:r>
            <a:r>
              <a:rPr lang="en-US" altLang="zh-CN">
                <a:solidFill>
                  <a:schemeClr val="bg2"/>
                </a:solidFill>
                <a:sym typeface="Symbol" pitchFamily="18" charset="2"/>
              </a:rPr>
              <a:t>y(=4) ,y≠x,</a:t>
            </a:r>
            <a:r>
              <a:rPr lang="zh-CN" altLang="en-US">
                <a:solidFill>
                  <a:schemeClr val="bg2"/>
                </a:solidFill>
                <a:sym typeface="Symbol" pitchFamily="18" charset="2"/>
              </a:rPr>
              <a:t>但</a:t>
            </a:r>
            <a:r>
              <a:rPr lang="en-US" altLang="zh-CN">
                <a:solidFill>
                  <a:schemeClr val="bg2"/>
                </a:solidFill>
                <a:sym typeface="Symbol" pitchFamily="18" charset="2"/>
              </a:rPr>
              <a:t>My=Mx, </a:t>
            </a:r>
          </a:p>
          <a:p>
            <a:pPr eaLnBrk="1" hangingPunct="1">
              <a:spcBef>
                <a:spcPct val="20000"/>
              </a:spcBef>
              <a:buFontTx/>
              <a:buNone/>
            </a:pPr>
            <a:r>
              <a:rPr lang="en-US" altLang="zh-CN">
                <a:solidFill>
                  <a:schemeClr val="bg2"/>
                </a:solidFill>
                <a:sym typeface="Symbol" pitchFamily="18" charset="2"/>
              </a:rPr>
              <a:t> </a:t>
            </a:r>
            <a:r>
              <a:rPr lang="zh-CN" altLang="en-US">
                <a:solidFill>
                  <a:schemeClr val="bg2"/>
                </a:solidFill>
                <a:sym typeface="Symbol" pitchFamily="18" charset="2"/>
              </a:rPr>
              <a:t>所以</a:t>
            </a:r>
            <a:r>
              <a:rPr lang="en-US" altLang="zh-CN">
                <a:solidFill>
                  <a:schemeClr val="bg2"/>
                </a:solidFill>
                <a:sym typeface="Symbol" pitchFamily="18" charset="2"/>
              </a:rPr>
              <a:t>5</a:t>
            </a:r>
            <a:r>
              <a:rPr lang="zh-CN" altLang="en-US">
                <a:solidFill>
                  <a:schemeClr val="bg2"/>
                </a:solidFill>
                <a:sym typeface="Symbol" pitchFamily="18" charset="2"/>
              </a:rPr>
              <a:t>为真叶节点</a:t>
            </a:r>
            <a:endParaRPr lang="en-US" altLang="zh-CN" sz="2800">
              <a:solidFill>
                <a:schemeClr val="bg2"/>
              </a:solidFill>
              <a:sym typeface="Symbol" pitchFamily="18" charset="2"/>
            </a:endParaRPr>
          </a:p>
        </p:txBody>
      </p:sp>
      <p:graphicFrame>
        <p:nvGraphicFramePr>
          <p:cNvPr id="217134" name="Object 46"/>
          <p:cNvGraphicFramePr>
            <a:graphicFrameLocks noChangeAspect="1"/>
          </p:cNvGraphicFramePr>
          <p:nvPr>
            <p:ph/>
          </p:nvPr>
        </p:nvGraphicFramePr>
        <p:xfrm>
          <a:off x="5580063" y="260350"/>
          <a:ext cx="2879725" cy="2122488"/>
        </p:xfrm>
        <a:graphic>
          <a:graphicData uri="http://schemas.openxmlformats.org/presentationml/2006/ole">
            <mc:AlternateContent xmlns:mc="http://schemas.openxmlformats.org/markup-compatibility/2006">
              <mc:Choice xmlns:v="urn:schemas-microsoft-com:vml" Requires="v">
                <p:oleObj spid="_x0000_s217136" name="图片" r:id="rId3" imgW="2428920" imgH="1790640" progId="Word.Picture.8">
                  <p:embed/>
                </p:oleObj>
              </mc:Choice>
              <mc:Fallback>
                <p:oleObj name="图片" r:id="rId3" imgW="2428920" imgH="1790640" progId="Word.Picture.8">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60350"/>
                        <a:ext cx="2879725"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123"/>
                                        </p:tgtEl>
                                        <p:attrNameLst>
                                          <p:attrName>style.visibility</p:attrName>
                                        </p:attrNameLst>
                                      </p:cBhvr>
                                      <p:to>
                                        <p:strVal val="visible"/>
                                      </p:to>
                                    </p:set>
                                    <p:anim calcmode="lin" valueType="num">
                                      <p:cBhvr additive="base">
                                        <p:cTn id="7" dur="500" fill="hold"/>
                                        <p:tgtEl>
                                          <p:spTgt spid="217123"/>
                                        </p:tgtEl>
                                        <p:attrNameLst>
                                          <p:attrName>ppt_x</p:attrName>
                                        </p:attrNameLst>
                                      </p:cBhvr>
                                      <p:tavLst>
                                        <p:tav tm="0">
                                          <p:val>
                                            <p:strVal val="#ppt_x"/>
                                          </p:val>
                                        </p:tav>
                                        <p:tav tm="100000">
                                          <p:val>
                                            <p:strVal val="#ppt_x"/>
                                          </p:val>
                                        </p:tav>
                                      </p:tavLst>
                                    </p:anim>
                                    <p:anim calcmode="lin" valueType="num">
                                      <p:cBhvr additive="base">
                                        <p:cTn id="8" dur="500" fill="hold"/>
                                        <p:tgtEl>
                                          <p:spTgt spid="2171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7124"/>
                                        </p:tgtEl>
                                        <p:attrNameLst>
                                          <p:attrName>style.visibility</p:attrName>
                                        </p:attrNameLst>
                                      </p:cBhvr>
                                      <p:to>
                                        <p:strVal val="visible"/>
                                      </p:to>
                                    </p:set>
                                    <p:anim calcmode="lin" valueType="num">
                                      <p:cBhvr additive="base">
                                        <p:cTn id="13" dur="500" fill="hold"/>
                                        <p:tgtEl>
                                          <p:spTgt spid="217124"/>
                                        </p:tgtEl>
                                        <p:attrNameLst>
                                          <p:attrName>ppt_x</p:attrName>
                                        </p:attrNameLst>
                                      </p:cBhvr>
                                      <p:tavLst>
                                        <p:tav tm="0">
                                          <p:val>
                                            <p:strVal val="#ppt_x"/>
                                          </p:val>
                                        </p:tav>
                                        <p:tav tm="100000">
                                          <p:val>
                                            <p:strVal val="#ppt_x"/>
                                          </p:val>
                                        </p:tav>
                                      </p:tavLst>
                                    </p:anim>
                                    <p:anim calcmode="lin" valueType="num">
                                      <p:cBhvr additive="base">
                                        <p:cTn id="14" dur="500" fill="hold"/>
                                        <p:tgtEl>
                                          <p:spTgt spid="2171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7122"/>
                                        </p:tgtEl>
                                        <p:attrNameLst>
                                          <p:attrName>style.visibility</p:attrName>
                                        </p:attrNameLst>
                                      </p:cBhvr>
                                      <p:to>
                                        <p:strVal val="visible"/>
                                      </p:to>
                                    </p:set>
                                    <p:anim calcmode="lin" valueType="num">
                                      <p:cBhvr additive="base">
                                        <p:cTn id="19" dur="500" fill="hold"/>
                                        <p:tgtEl>
                                          <p:spTgt spid="217122"/>
                                        </p:tgtEl>
                                        <p:attrNameLst>
                                          <p:attrName>ppt_x</p:attrName>
                                        </p:attrNameLst>
                                      </p:cBhvr>
                                      <p:tavLst>
                                        <p:tav tm="0">
                                          <p:val>
                                            <p:strVal val="#ppt_x"/>
                                          </p:val>
                                        </p:tav>
                                        <p:tav tm="100000">
                                          <p:val>
                                            <p:strVal val="#ppt_x"/>
                                          </p:val>
                                        </p:tav>
                                      </p:tavLst>
                                    </p:anim>
                                    <p:anim calcmode="lin" valueType="num">
                                      <p:cBhvr additive="base">
                                        <p:cTn id="20" dur="500" fill="hold"/>
                                        <p:tgtEl>
                                          <p:spTgt spid="2171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7126"/>
                                        </p:tgtEl>
                                        <p:attrNameLst>
                                          <p:attrName>style.visibility</p:attrName>
                                        </p:attrNameLst>
                                      </p:cBhvr>
                                      <p:to>
                                        <p:strVal val="visible"/>
                                      </p:to>
                                    </p:set>
                                    <p:anim calcmode="lin" valueType="num">
                                      <p:cBhvr additive="base">
                                        <p:cTn id="25" dur="500" fill="hold"/>
                                        <p:tgtEl>
                                          <p:spTgt spid="217126"/>
                                        </p:tgtEl>
                                        <p:attrNameLst>
                                          <p:attrName>ppt_x</p:attrName>
                                        </p:attrNameLst>
                                      </p:cBhvr>
                                      <p:tavLst>
                                        <p:tav tm="0">
                                          <p:val>
                                            <p:strVal val="#ppt_x"/>
                                          </p:val>
                                        </p:tav>
                                        <p:tav tm="100000">
                                          <p:val>
                                            <p:strVal val="#ppt_x"/>
                                          </p:val>
                                        </p:tav>
                                      </p:tavLst>
                                    </p:anim>
                                    <p:anim calcmode="lin" valueType="num">
                                      <p:cBhvr additive="base">
                                        <p:cTn id="26" dur="500" fill="hold"/>
                                        <p:tgtEl>
                                          <p:spTgt spid="21712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7125"/>
                                        </p:tgtEl>
                                        <p:attrNameLst>
                                          <p:attrName>style.visibility</p:attrName>
                                        </p:attrNameLst>
                                      </p:cBhvr>
                                      <p:to>
                                        <p:strVal val="visible"/>
                                      </p:to>
                                    </p:set>
                                    <p:anim calcmode="lin" valueType="num">
                                      <p:cBhvr additive="base">
                                        <p:cTn id="31" dur="500" fill="hold"/>
                                        <p:tgtEl>
                                          <p:spTgt spid="217125"/>
                                        </p:tgtEl>
                                        <p:attrNameLst>
                                          <p:attrName>ppt_x</p:attrName>
                                        </p:attrNameLst>
                                      </p:cBhvr>
                                      <p:tavLst>
                                        <p:tav tm="0">
                                          <p:val>
                                            <p:strVal val="#ppt_x"/>
                                          </p:val>
                                        </p:tav>
                                        <p:tav tm="100000">
                                          <p:val>
                                            <p:strVal val="#ppt_x"/>
                                          </p:val>
                                        </p:tav>
                                      </p:tavLst>
                                    </p:anim>
                                    <p:anim calcmode="lin" valueType="num">
                                      <p:cBhvr additive="base">
                                        <p:cTn id="32" dur="500" fill="hold"/>
                                        <p:tgtEl>
                                          <p:spTgt spid="21712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7127"/>
                                        </p:tgtEl>
                                        <p:attrNameLst>
                                          <p:attrName>style.visibility</p:attrName>
                                        </p:attrNameLst>
                                      </p:cBhvr>
                                      <p:to>
                                        <p:strVal val="visible"/>
                                      </p:to>
                                    </p:set>
                                    <p:anim calcmode="lin" valueType="num">
                                      <p:cBhvr additive="base">
                                        <p:cTn id="37" dur="500" fill="hold"/>
                                        <p:tgtEl>
                                          <p:spTgt spid="217127"/>
                                        </p:tgtEl>
                                        <p:attrNameLst>
                                          <p:attrName>ppt_x</p:attrName>
                                        </p:attrNameLst>
                                      </p:cBhvr>
                                      <p:tavLst>
                                        <p:tav tm="0">
                                          <p:val>
                                            <p:strVal val="#ppt_x"/>
                                          </p:val>
                                        </p:tav>
                                        <p:tav tm="100000">
                                          <p:val>
                                            <p:strVal val="#ppt_x"/>
                                          </p:val>
                                        </p:tav>
                                      </p:tavLst>
                                    </p:anim>
                                    <p:anim calcmode="lin" valueType="num">
                                      <p:cBhvr additive="base">
                                        <p:cTn id="38" dur="500" fill="hold"/>
                                        <p:tgtEl>
                                          <p:spTgt spid="21712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7128"/>
                                        </p:tgtEl>
                                        <p:attrNameLst>
                                          <p:attrName>style.visibility</p:attrName>
                                        </p:attrNameLst>
                                      </p:cBhvr>
                                      <p:to>
                                        <p:strVal val="visible"/>
                                      </p:to>
                                    </p:set>
                                    <p:anim calcmode="lin" valueType="num">
                                      <p:cBhvr additive="base">
                                        <p:cTn id="43" dur="500" fill="hold"/>
                                        <p:tgtEl>
                                          <p:spTgt spid="217128"/>
                                        </p:tgtEl>
                                        <p:attrNameLst>
                                          <p:attrName>ppt_x</p:attrName>
                                        </p:attrNameLst>
                                      </p:cBhvr>
                                      <p:tavLst>
                                        <p:tav tm="0">
                                          <p:val>
                                            <p:strVal val="#ppt_x"/>
                                          </p:val>
                                        </p:tav>
                                        <p:tav tm="100000">
                                          <p:val>
                                            <p:strVal val="#ppt_x"/>
                                          </p:val>
                                        </p:tav>
                                      </p:tavLst>
                                    </p:anim>
                                    <p:anim calcmode="lin" valueType="num">
                                      <p:cBhvr additive="base">
                                        <p:cTn id="44" dur="500" fill="hold"/>
                                        <p:tgtEl>
                                          <p:spTgt spid="2171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xit" presetSubtype="10" fill="hold" grpId="1" nodeType="clickEffect">
                                  <p:stCondLst>
                                    <p:cond delay="0"/>
                                  </p:stCondLst>
                                  <p:childTnLst>
                                    <p:animEffect transition="out" filter="blinds(horizontal)">
                                      <p:cBhvr>
                                        <p:cTn id="48" dur="500"/>
                                        <p:tgtEl>
                                          <p:spTgt spid="217125"/>
                                        </p:tgtEl>
                                      </p:cBhvr>
                                    </p:animEffect>
                                    <p:set>
                                      <p:cBhvr>
                                        <p:cTn id="49" dur="1" fill="hold">
                                          <p:stCondLst>
                                            <p:cond delay="499"/>
                                          </p:stCondLst>
                                        </p:cTn>
                                        <p:tgtEl>
                                          <p:spTgt spid="217125"/>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217127"/>
                                        </p:tgtEl>
                                      </p:cBhvr>
                                    </p:animEffect>
                                    <p:set>
                                      <p:cBhvr>
                                        <p:cTn id="52" dur="1" fill="hold">
                                          <p:stCondLst>
                                            <p:cond delay="499"/>
                                          </p:stCondLst>
                                        </p:cTn>
                                        <p:tgtEl>
                                          <p:spTgt spid="217127"/>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7133"/>
                                        </p:tgtEl>
                                        <p:attrNameLst>
                                          <p:attrName>style.visibility</p:attrName>
                                        </p:attrNameLst>
                                      </p:cBhvr>
                                      <p:to>
                                        <p:strVal val="visible"/>
                                      </p:to>
                                    </p:set>
                                    <p:anim calcmode="lin" valueType="num">
                                      <p:cBhvr additive="base">
                                        <p:cTn id="57" dur="500" fill="hold"/>
                                        <p:tgtEl>
                                          <p:spTgt spid="217133"/>
                                        </p:tgtEl>
                                        <p:attrNameLst>
                                          <p:attrName>ppt_x</p:attrName>
                                        </p:attrNameLst>
                                      </p:cBhvr>
                                      <p:tavLst>
                                        <p:tav tm="0">
                                          <p:val>
                                            <p:strVal val="#ppt_x"/>
                                          </p:val>
                                        </p:tav>
                                        <p:tav tm="100000">
                                          <p:val>
                                            <p:strVal val="#ppt_x"/>
                                          </p:val>
                                        </p:tav>
                                      </p:tavLst>
                                    </p:anim>
                                    <p:anim calcmode="lin" valueType="num">
                                      <p:cBhvr additive="base">
                                        <p:cTn id="58" dur="500" fill="hold"/>
                                        <p:tgtEl>
                                          <p:spTgt spid="217133"/>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17133"/>
                                        </p:tgtEl>
                                      </p:cBhvr>
                                    </p:animEffect>
                                    <p:set>
                                      <p:cBhvr>
                                        <p:cTn id="63" dur="1" fill="hold">
                                          <p:stCondLst>
                                            <p:cond delay="499"/>
                                          </p:stCondLst>
                                        </p:cTn>
                                        <p:tgtEl>
                                          <p:spTgt spid="217133"/>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nodeType="clickEffect">
                                  <p:stCondLst>
                                    <p:cond delay="0"/>
                                  </p:stCondLst>
                                  <p:childTnLst>
                                    <p:set>
                                      <p:cBhvr>
                                        <p:cTn id="67" dur="1" fill="hold">
                                          <p:stCondLst>
                                            <p:cond delay="0"/>
                                          </p:stCondLst>
                                        </p:cTn>
                                        <p:tgtEl>
                                          <p:spTgt spid="217129"/>
                                        </p:tgtEl>
                                        <p:attrNameLst>
                                          <p:attrName>style.visibility</p:attrName>
                                        </p:attrNameLst>
                                      </p:cBhvr>
                                      <p:to>
                                        <p:strVal val="visible"/>
                                      </p:to>
                                    </p:set>
                                    <p:anim calcmode="lin" valueType="num">
                                      <p:cBhvr additive="base">
                                        <p:cTn id="68" dur="500" fill="hold"/>
                                        <p:tgtEl>
                                          <p:spTgt spid="217129"/>
                                        </p:tgtEl>
                                        <p:attrNameLst>
                                          <p:attrName>ppt_x</p:attrName>
                                        </p:attrNameLst>
                                      </p:cBhvr>
                                      <p:tavLst>
                                        <p:tav tm="0">
                                          <p:val>
                                            <p:strVal val="#ppt_x"/>
                                          </p:val>
                                        </p:tav>
                                        <p:tav tm="100000">
                                          <p:val>
                                            <p:strVal val="#ppt_x"/>
                                          </p:val>
                                        </p:tav>
                                      </p:tavLst>
                                    </p:anim>
                                    <p:anim calcmode="lin" valueType="num">
                                      <p:cBhvr additive="base">
                                        <p:cTn id="69" dur="500" fill="hold"/>
                                        <p:tgtEl>
                                          <p:spTgt spid="217129"/>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xit" presetSubtype="10" fill="hold" nodeType="clickEffect">
                                  <p:stCondLst>
                                    <p:cond delay="0"/>
                                  </p:stCondLst>
                                  <p:childTnLst>
                                    <p:animEffect transition="out" filter="blinds(horizontal)">
                                      <p:cBhvr>
                                        <p:cTn id="73" dur="500"/>
                                        <p:tgtEl>
                                          <p:spTgt spid="217129"/>
                                        </p:tgtEl>
                                      </p:cBhvr>
                                    </p:animEffect>
                                    <p:set>
                                      <p:cBhvr>
                                        <p:cTn id="74" dur="1" fill="hold">
                                          <p:stCondLst>
                                            <p:cond delay="499"/>
                                          </p:stCondLst>
                                        </p:cTn>
                                        <p:tgtEl>
                                          <p:spTgt spid="217129"/>
                                        </p:tgtEl>
                                        <p:attrNameLst>
                                          <p:attrName>style.visibility</p:attrName>
                                        </p:attrNameLst>
                                      </p:cBhvr>
                                      <p:to>
                                        <p:strVal val="hidden"/>
                                      </p:to>
                                    </p:set>
                                  </p:childTnLst>
                                </p:cTn>
                              </p:par>
                              <p:par>
                                <p:cTn id="75" presetID="3" presetClass="exit" presetSubtype="10" fill="hold" nodeType="withEffect">
                                  <p:stCondLst>
                                    <p:cond delay="0"/>
                                  </p:stCondLst>
                                  <p:childTnLst>
                                    <p:animEffect transition="out" filter="blinds(horizontal)">
                                      <p:cBhvr>
                                        <p:cTn id="76" dur="500"/>
                                        <p:tgtEl>
                                          <p:spTgt spid="217118"/>
                                        </p:tgtEl>
                                      </p:cBhvr>
                                    </p:animEffect>
                                    <p:set>
                                      <p:cBhvr>
                                        <p:cTn id="77" dur="1" fill="hold">
                                          <p:stCondLst>
                                            <p:cond delay="499"/>
                                          </p:stCondLst>
                                        </p:cTn>
                                        <p:tgtEl>
                                          <p:spTgt spid="217118"/>
                                        </p:tgtEl>
                                        <p:attrNameLst>
                                          <p:attrName>style.visibility</p:attrName>
                                        </p:attrNameLst>
                                      </p:cBhvr>
                                      <p:to>
                                        <p:strVal val="hidden"/>
                                      </p:to>
                                    </p:set>
                                  </p:childTnLst>
                                </p:cTn>
                              </p:par>
                              <p:par>
                                <p:cTn id="78" presetID="3" presetClass="exit" presetSubtype="10" fill="hold" nodeType="withEffect">
                                  <p:stCondLst>
                                    <p:cond delay="0"/>
                                  </p:stCondLst>
                                  <p:childTnLst>
                                    <p:animEffect transition="out" filter="blinds(horizontal)">
                                      <p:cBhvr>
                                        <p:cTn id="79" dur="500"/>
                                        <p:tgtEl>
                                          <p:spTgt spid="217107"/>
                                        </p:tgtEl>
                                      </p:cBhvr>
                                    </p:animEffect>
                                    <p:set>
                                      <p:cBhvr>
                                        <p:cTn id="80" dur="1" fill="hold">
                                          <p:stCondLst>
                                            <p:cond delay="499"/>
                                          </p:stCondLst>
                                        </p:cTn>
                                        <p:tgtEl>
                                          <p:spTgt spid="217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2" grpId="0" animBg="1"/>
      <p:bldP spid="217123" grpId="0" animBg="1"/>
      <p:bldP spid="217124" grpId="0"/>
      <p:bldP spid="217125" grpId="0"/>
      <p:bldP spid="217125" grpId="1"/>
      <p:bldP spid="217126" grpId="0"/>
      <p:bldP spid="217127" grpId="0"/>
      <p:bldP spid="217127" grpId="1"/>
      <p:bldP spid="217128" grpId="0"/>
      <p:bldP spid="217133" grpId="0"/>
      <p:bldP spid="21713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p:cNvSpPr>
            <a:spLocks noGrp="1"/>
          </p:cNvSpPr>
          <p:nvPr>
            <p:ph type="dt" sz="half" idx="10"/>
          </p:nvPr>
        </p:nvSpPr>
        <p:spPr/>
        <p:txBody>
          <a:bodyPr/>
          <a:lstStyle/>
          <a:p>
            <a:fld id="{D8EDC8D4-26B3-4136-A30F-E106A2ECEC19}" type="datetime1">
              <a:rPr lang="zh-CN" altLang="en-US"/>
              <a:pPr/>
              <a:t>2014/9/27</a:t>
            </a:fld>
            <a:endParaRPr lang="en-US" altLang="zh-CN"/>
          </a:p>
        </p:txBody>
      </p:sp>
      <p:sp>
        <p:nvSpPr>
          <p:cNvPr id="27" name="灯片编号占位符 5"/>
          <p:cNvSpPr>
            <a:spLocks noGrp="1"/>
          </p:cNvSpPr>
          <p:nvPr>
            <p:ph type="sldNum" sz="quarter" idx="12"/>
          </p:nvPr>
        </p:nvSpPr>
        <p:spPr/>
        <p:txBody>
          <a:bodyPr/>
          <a:lstStyle/>
          <a:p>
            <a:fld id="{B06EC4DD-3565-4CD3-9174-F91BB72CD6C1}" type="slidenum">
              <a:rPr lang="zh-CN" altLang="en-US"/>
              <a:pPr/>
              <a:t>28</a:t>
            </a:fld>
            <a:endParaRPr lang="en-US" altLang="zh-CN"/>
          </a:p>
        </p:txBody>
      </p:sp>
      <p:grpSp>
        <p:nvGrpSpPr>
          <p:cNvPr id="197655" name="Group 23"/>
          <p:cNvGrpSpPr>
            <a:grpSpLocks/>
          </p:cNvGrpSpPr>
          <p:nvPr/>
        </p:nvGrpSpPr>
        <p:grpSpPr bwMode="auto">
          <a:xfrm>
            <a:off x="323850" y="0"/>
            <a:ext cx="4633913" cy="6435725"/>
            <a:chOff x="839" y="0"/>
            <a:chExt cx="2919" cy="4054"/>
          </a:xfrm>
        </p:grpSpPr>
        <p:sp>
          <p:nvSpPr>
            <p:cNvPr id="197636" name="Oval 4"/>
            <p:cNvSpPr>
              <a:spLocks noChangeArrowheads="1"/>
            </p:cNvSpPr>
            <p:nvPr/>
          </p:nvSpPr>
          <p:spPr bwMode="auto">
            <a:xfrm>
              <a:off x="2200" y="436"/>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37" name="Oval 5"/>
            <p:cNvSpPr>
              <a:spLocks noChangeArrowheads="1"/>
            </p:cNvSpPr>
            <p:nvPr/>
          </p:nvSpPr>
          <p:spPr bwMode="auto">
            <a:xfrm>
              <a:off x="2245" y="1253"/>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38" name="Oval 6"/>
            <p:cNvSpPr>
              <a:spLocks noChangeArrowheads="1"/>
            </p:cNvSpPr>
            <p:nvPr/>
          </p:nvSpPr>
          <p:spPr bwMode="auto">
            <a:xfrm>
              <a:off x="2245" y="2205"/>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39" name="Oval 7"/>
            <p:cNvSpPr>
              <a:spLocks noChangeArrowheads="1"/>
            </p:cNvSpPr>
            <p:nvPr/>
          </p:nvSpPr>
          <p:spPr bwMode="auto">
            <a:xfrm>
              <a:off x="3016" y="1253"/>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40" name="Oval 8"/>
            <p:cNvSpPr>
              <a:spLocks noChangeArrowheads="1"/>
            </p:cNvSpPr>
            <p:nvPr/>
          </p:nvSpPr>
          <p:spPr bwMode="auto">
            <a:xfrm>
              <a:off x="1565" y="3748"/>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41" name="Oval 9"/>
            <p:cNvSpPr>
              <a:spLocks noChangeArrowheads="1"/>
            </p:cNvSpPr>
            <p:nvPr/>
          </p:nvSpPr>
          <p:spPr bwMode="auto">
            <a:xfrm>
              <a:off x="1565" y="2886"/>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42" name="Oval 10"/>
            <p:cNvSpPr>
              <a:spLocks noChangeArrowheads="1"/>
            </p:cNvSpPr>
            <p:nvPr/>
          </p:nvSpPr>
          <p:spPr bwMode="auto">
            <a:xfrm>
              <a:off x="1474" y="1253"/>
              <a:ext cx="182" cy="181"/>
            </a:xfrm>
            <a:prstGeom prst="ellipse">
              <a:avLst/>
            </a:prstGeom>
            <a:solidFill>
              <a:srgbClr val="33CCCC"/>
            </a:solidFill>
            <a:ln w="12700"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7643" name="Line 11"/>
            <p:cNvSpPr>
              <a:spLocks noChangeShapeType="1"/>
            </p:cNvSpPr>
            <p:nvPr/>
          </p:nvSpPr>
          <p:spPr bwMode="auto">
            <a:xfrm flipH="1">
              <a:off x="1565" y="572"/>
              <a:ext cx="680" cy="681"/>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4" name="Line 12"/>
            <p:cNvSpPr>
              <a:spLocks noChangeShapeType="1"/>
            </p:cNvSpPr>
            <p:nvPr/>
          </p:nvSpPr>
          <p:spPr bwMode="auto">
            <a:xfrm>
              <a:off x="2336" y="618"/>
              <a:ext cx="1" cy="63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5" name="Line 13"/>
            <p:cNvSpPr>
              <a:spLocks noChangeShapeType="1"/>
            </p:cNvSpPr>
            <p:nvPr/>
          </p:nvSpPr>
          <p:spPr bwMode="auto">
            <a:xfrm>
              <a:off x="2381" y="572"/>
              <a:ext cx="635" cy="681"/>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6" name="Line 14"/>
            <p:cNvSpPr>
              <a:spLocks noChangeShapeType="1"/>
            </p:cNvSpPr>
            <p:nvPr/>
          </p:nvSpPr>
          <p:spPr bwMode="auto">
            <a:xfrm flipH="1">
              <a:off x="1746" y="2341"/>
              <a:ext cx="544" cy="54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7" name="Line 15"/>
            <p:cNvSpPr>
              <a:spLocks noChangeShapeType="1"/>
            </p:cNvSpPr>
            <p:nvPr/>
          </p:nvSpPr>
          <p:spPr bwMode="auto">
            <a:xfrm flipH="1">
              <a:off x="1655" y="3022"/>
              <a:ext cx="1" cy="726"/>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8" name="Line 16"/>
            <p:cNvSpPr>
              <a:spLocks noChangeShapeType="1"/>
            </p:cNvSpPr>
            <p:nvPr/>
          </p:nvSpPr>
          <p:spPr bwMode="auto">
            <a:xfrm>
              <a:off x="2336" y="1570"/>
              <a:ext cx="0" cy="499"/>
            </a:xfrm>
            <a:prstGeom prst="line">
              <a:avLst/>
            </a:prstGeom>
            <a:noFill/>
            <a:ln w="76200">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49" name="Text Box 17"/>
            <p:cNvSpPr txBox="1">
              <a:spLocks noChangeArrowheads="1"/>
            </p:cNvSpPr>
            <p:nvPr/>
          </p:nvSpPr>
          <p:spPr bwMode="auto">
            <a:xfrm>
              <a:off x="1429" y="0"/>
              <a:ext cx="17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r  ( M</a:t>
              </a:r>
              <a:r>
                <a:rPr lang="en-US" altLang="zh-CN" sz="4000" baseline="-25000">
                  <a:solidFill>
                    <a:schemeClr val="bg2"/>
                  </a:solidFill>
                </a:rPr>
                <a:t>r </a:t>
              </a:r>
              <a:r>
                <a:rPr lang="en-US" altLang="zh-CN" sz="4000">
                  <a:solidFill>
                    <a:schemeClr val="bg2"/>
                  </a:solidFill>
                </a:rPr>
                <a:t>)</a:t>
              </a:r>
            </a:p>
          </p:txBody>
        </p:sp>
        <p:sp>
          <p:nvSpPr>
            <p:cNvPr id="197650" name="Text Box 18"/>
            <p:cNvSpPr txBox="1">
              <a:spLocks noChangeArrowheads="1"/>
            </p:cNvSpPr>
            <p:nvPr/>
          </p:nvSpPr>
          <p:spPr bwMode="auto">
            <a:xfrm>
              <a:off x="1292" y="2840"/>
              <a:ext cx="17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x  ( M</a:t>
              </a:r>
              <a:r>
                <a:rPr lang="en-US" altLang="zh-CN" sz="4000" baseline="-25000">
                  <a:solidFill>
                    <a:schemeClr val="bg2"/>
                  </a:solidFill>
                </a:rPr>
                <a:t>x </a:t>
              </a:r>
              <a:r>
                <a:rPr lang="en-US" altLang="zh-CN" sz="4000">
                  <a:solidFill>
                    <a:schemeClr val="bg2"/>
                  </a:solidFill>
                </a:rPr>
                <a:t>)</a:t>
              </a:r>
            </a:p>
          </p:txBody>
        </p:sp>
        <p:sp>
          <p:nvSpPr>
            <p:cNvPr id="197651" name="Text Box 19"/>
            <p:cNvSpPr txBox="1">
              <a:spLocks noChangeArrowheads="1"/>
            </p:cNvSpPr>
            <p:nvPr/>
          </p:nvSpPr>
          <p:spPr bwMode="auto">
            <a:xfrm>
              <a:off x="1429" y="3612"/>
              <a:ext cx="17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y  ( M</a:t>
              </a:r>
              <a:r>
                <a:rPr lang="en-US" altLang="zh-CN" sz="4000" baseline="-25000">
                  <a:solidFill>
                    <a:schemeClr val="bg2"/>
                  </a:solidFill>
                </a:rPr>
                <a:t>y </a:t>
              </a:r>
              <a:r>
                <a:rPr lang="en-US" altLang="zh-CN" sz="4000">
                  <a:solidFill>
                    <a:schemeClr val="bg2"/>
                  </a:solidFill>
                </a:rPr>
                <a:t>)</a:t>
              </a:r>
            </a:p>
          </p:txBody>
        </p:sp>
        <p:sp>
          <p:nvSpPr>
            <p:cNvPr id="197652" name="Text Box 20"/>
            <p:cNvSpPr txBox="1">
              <a:spLocks noChangeArrowheads="1"/>
            </p:cNvSpPr>
            <p:nvPr/>
          </p:nvSpPr>
          <p:spPr bwMode="auto">
            <a:xfrm>
              <a:off x="2018" y="2024"/>
              <a:ext cx="17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z  ( M</a:t>
              </a:r>
              <a:r>
                <a:rPr lang="en-US" altLang="zh-CN" sz="4000" baseline="-25000">
                  <a:solidFill>
                    <a:schemeClr val="bg2"/>
                  </a:solidFill>
                </a:rPr>
                <a:t>z </a:t>
              </a:r>
              <a:r>
                <a:rPr lang="en-US" altLang="zh-CN" sz="4000">
                  <a:solidFill>
                    <a:schemeClr val="bg2"/>
                  </a:solidFill>
                </a:rPr>
                <a:t>)</a:t>
              </a:r>
            </a:p>
          </p:txBody>
        </p:sp>
        <p:sp>
          <p:nvSpPr>
            <p:cNvPr id="197653" name="Text Box 21"/>
            <p:cNvSpPr txBox="1">
              <a:spLocks noChangeArrowheads="1"/>
            </p:cNvSpPr>
            <p:nvPr/>
          </p:nvSpPr>
          <p:spPr bwMode="auto">
            <a:xfrm>
              <a:off x="839" y="3158"/>
              <a:ext cx="7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4000">
                  <a:solidFill>
                    <a:schemeClr val="bg2"/>
                  </a:solidFill>
                </a:rPr>
                <a:t>t</a:t>
              </a:r>
            </a:p>
          </p:txBody>
        </p:sp>
      </p:grpSp>
      <p:sp>
        <p:nvSpPr>
          <p:cNvPr id="197654" name="Rectangle 22"/>
          <p:cNvSpPr>
            <a:spLocks noChangeArrowheads="1"/>
          </p:cNvSpPr>
          <p:nvPr/>
        </p:nvSpPr>
        <p:spPr bwMode="auto">
          <a:xfrm>
            <a:off x="3713163" y="5805488"/>
            <a:ext cx="5430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2800">
                <a:solidFill>
                  <a:schemeClr val="bg2"/>
                </a:solidFill>
                <a:sym typeface="Symbol" pitchFamily="18" charset="2"/>
              </a:rPr>
              <a:t>M(s)= </a:t>
            </a:r>
            <a:r>
              <a:rPr lang="zh-CN" altLang="zh-CN" sz="2800">
                <a:solidFill>
                  <a:schemeClr val="bg2"/>
                </a:solidFill>
                <a:sym typeface="Symbol" pitchFamily="18" charset="2"/>
              </a:rPr>
              <a:t>M</a:t>
            </a:r>
            <a:r>
              <a:rPr lang="zh-CN" altLang="en-US" sz="2800" baseline="-25000">
                <a:solidFill>
                  <a:schemeClr val="bg2"/>
                </a:solidFill>
                <a:sym typeface="Symbol" pitchFamily="18" charset="2"/>
              </a:rPr>
              <a:t>x</a:t>
            </a:r>
            <a:r>
              <a:rPr lang="en-US" altLang="zh-CN" sz="2800">
                <a:solidFill>
                  <a:schemeClr val="bg2"/>
                </a:solidFill>
                <a:sym typeface="Symbol" pitchFamily="18" charset="2"/>
              </a:rPr>
              <a:t> </a:t>
            </a:r>
            <a:r>
              <a:rPr lang="zh-CN" altLang="zh-CN" sz="2800">
                <a:solidFill>
                  <a:schemeClr val="bg2"/>
                </a:solidFill>
                <a:sym typeface="Symbol" pitchFamily="18" charset="2"/>
              </a:rPr>
              <a:t>(s)-W(s,t)+W(t,s))</a:t>
            </a:r>
            <a:endParaRPr lang="en-US" altLang="zh-CN" sz="2800">
              <a:solidFill>
                <a:schemeClr val="bg2"/>
              </a:solidFill>
              <a:sym typeface="Symbol" pitchFamily="18" charset="2"/>
            </a:endParaRPr>
          </a:p>
        </p:txBody>
      </p:sp>
      <p:sp>
        <p:nvSpPr>
          <p:cNvPr id="197656" name="Line 24"/>
          <p:cNvSpPr>
            <a:spLocks noChangeShapeType="1"/>
          </p:cNvSpPr>
          <p:nvPr/>
        </p:nvSpPr>
        <p:spPr bwMode="auto">
          <a:xfrm>
            <a:off x="3348038" y="4868863"/>
            <a:ext cx="1728787" cy="10810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57" name="Line 25"/>
          <p:cNvSpPr>
            <a:spLocks noChangeShapeType="1"/>
          </p:cNvSpPr>
          <p:nvPr/>
        </p:nvSpPr>
        <p:spPr bwMode="auto">
          <a:xfrm flipH="1">
            <a:off x="3779838" y="6092825"/>
            <a:ext cx="1223962" cy="7302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58" name="Line 26"/>
          <p:cNvSpPr>
            <a:spLocks noChangeShapeType="1"/>
          </p:cNvSpPr>
          <p:nvPr/>
        </p:nvSpPr>
        <p:spPr bwMode="auto">
          <a:xfrm flipH="1" flipV="1">
            <a:off x="4500563" y="3860800"/>
            <a:ext cx="792162" cy="201612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7659" name="Rectangle 27"/>
          <p:cNvSpPr>
            <a:spLocks noChangeArrowheads="1"/>
          </p:cNvSpPr>
          <p:nvPr/>
        </p:nvSpPr>
        <p:spPr bwMode="auto">
          <a:xfrm>
            <a:off x="4132263" y="3284538"/>
            <a:ext cx="5011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sz="3200">
                <a:solidFill>
                  <a:schemeClr val="bg2"/>
                </a:solidFill>
                <a:sym typeface="Symbol" pitchFamily="18" charset="2"/>
              </a:rPr>
              <a:t>M</a:t>
            </a:r>
            <a:r>
              <a:rPr lang="en-US" altLang="zh-CN" sz="3200" baseline="-25000">
                <a:solidFill>
                  <a:schemeClr val="bg2"/>
                </a:solidFill>
                <a:sym typeface="Symbol" pitchFamily="18" charset="2"/>
              </a:rPr>
              <a:t>z</a:t>
            </a:r>
            <a:r>
              <a:rPr lang="en-US" altLang="zh-CN" sz="3200">
                <a:solidFill>
                  <a:schemeClr val="bg2"/>
                </a:solidFill>
                <a:sym typeface="Symbol" pitchFamily="18" charset="2"/>
              </a:rPr>
              <a:t> &lt;M)(M</a:t>
            </a:r>
            <a:r>
              <a:rPr lang="en-US" altLang="zh-CN" sz="3200" baseline="-25000">
                <a:solidFill>
                  <a:schemeClr val="bg2"/>
                </a:solidFill>
                <a:sym typeface="Symbol" pitchFamily="18" charset="2"/>
              </a:rPr>
              <a:t>z</a:t>
            </a:r>
            <a:r>
              <a:rPr lang="en-US" altLang="zh-CN" sz="3200">
                <a:solidFill>
                  <a:schemeClr val="bg2"/>
                </a:solidFill>
                <a:sym typeface="Symbol" pitchFamily="18" charset="2"/>
              </a:rPr>
              <a:t>(s)&lt;M(s)</a:t>
            </a:r>
            <a:endParaRPr lang="zh-CN" altLang="en-US" sz="3200">
              <a:solidFill>
                <a:schemeClr val="bg2"/>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7656"/>
                                        </p:tgtEl>
                                        <p:attrNameLst>
                                          <p:attrName>style.visibility</p:attrName>
                                        </p:attrNameLst>
                                      </p:cBhvr>
                                      <p:to>
                                        <p:strVal val="visible"/>
                                      </p:to>
                                    </p:set>
                                    <p:anim calcmode="lin" valueType="num">
                                      <p:cBhvr additive="base">
                                        <p:cTn id="7" dur="500" fill="hold"/>
                                        <p:tgtEl>
                                          <p:spTgt spid="197656"/>
                                        </p:tgtEl>
                                        <p:attrNameLst>
                                          <p:attrName>ppt_x</p:attrName>
                                        </p:attrNameLst>
                                      </p:cBhvr>
                                      <p:tavLst>
                                        <p:tav tm="0">
                                          <p:val>
                                            <p:strVal val="#ppt_x"/>
                                          </p:val>
                                        </p:tav>
                                        <p:tav tm="100000">
                                          <p:val>
                                            <p:strVal val="#ppt_x"/>
                                          </p:val>
                                        </p:tav>
                                      </p:tavLst>
                                    </p:anim>
                                    <p:anim calcmode="lin" valueType="num">
                                      <p:cBhvr additive="base">
                                        <p:cTn id="8" dur="500" fill="hold"/>
                                        <p:tgtEl>
                                          <p:spTgt spid="1976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7658"/>
                                        </p:tgtEl>
                                        <p:attrNameLst>
                                          <p:attrName>style.visibility</p:attrName>
                                        </p:attrNameLst>
                                      </p:cBhvr>
                                      <p:to>
                                        <p:strVal val="visible"/>
                                      </p:to>
                                    </p:set>
                                    <p:anim calcmode="lin" valueType="num">
                                      <p:cBhvr additive="base">
                                        <p:cTn id="13" dur="500" fill="hold"/>
                                        <p:tgtEl>
                                          <p:spTgt spid="197658"/>
                                        </p:tgtEl>
                                        <p:attrNameLst>
                                          <p:attrName>ppt_x</p:attrName>
                                        </p:attrNameLst>
                                      </p:cBhvr>
                                      <p:tavLst>
                                        <p:tav tm="0">
                                          <p:val>
                                            <p:strVal val="#ppt_x"/>
                                          </p:val>
                                        </p:tav>
                                        <p:tav tm="100000">
                                          <p:val>
                                            <p:strVal val="#ppt_x"/>
                                          </p:val>
                                        </p:tav>
                                      </p:tavLst>
                                    </p:anim>
                                    <p:anim calcmode="lin" valueType="num">
                                      <p:cBhvr additive="base">
                                        <p:cTn id="14" dur="500" fill="hold"/>
                                        <p:tgtEl>
                                          <p:spTgt spid="1976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7657"/>
                                        </p:tgtEl>
                                        <p:attrNameLst>
                                          <p:attrName>style.visibility</p:attrName>
                                        </p:attrNameLst>
                                      </p:cBhvr>
                                      <p:to>
                                        <p:strVal val="visible"/>
                                      </p:to>
                                    </p:set>
                                    <p:anim calcmode="lin" valueType="num">
                                      <p:cBhvr additive="base">
                                        <p:cTn id="19" dur="500" fill="hold"/>
                                        <p:tgtEl>
                                          <p:spTgt spid="197657"/>
                                        </p:tgtEl>
                                        <p:attrNameLst>
                                          <p:attrName>ppt_x</p:attrName>
                                        </p:attrNameLst>
                                      </p:cBhvr>
                                      <p:tavLst>
                                        <p:tav tm="0">
                                          <p:val>
                                            <p:strVal val="#ppt_x"/>
                                          </p:val>
                                        </p:tav>
                                        <p:tav tm="100000">
                                          <p:val>
                                            <p:strVal val="#ppt_x"/>
                                          </p:val>
                                        </p:tav>
                                      </p:tavLst>
                                    </p:anim>
                                    <p:anim calcmode="lin" valueType="num">
                                      <p:cBhvr additive="base">
                                        <p:cTn id="20" dur="500" fill="hold"/>
                                        <p:tgtEl>
                                          <p:spTgt spid="19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6" grpId="0" animBg="1"/>
      <p:bldP spid="197657" grpId="0" animBg="1"/>
      <p:bldP spid="19765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85800" y="1981200"/>
            <a:ext cx="8077200" cy="4114800"/>
          </a:xfrm>
        </p:spPr>
        <p:txBody>
          <a:bodyPr/>
          <a:lstStyle/>
          <a:p>
            <a:endParaRPr lang="zh-CN" altLang="en-US" b="1">
              <a:latin typeface="幼圆" pitchFamily="49" charset="-122"/>
              <a:ea typeface="幼圆" pitchFamily="49" charset="-122"/>
              <a:sym typeface="Symbol" pitchFamily="18" charset="2"/>
            </a:endParaRPr>
          </a:p>
          <a:p>
            <a:r>
              <a:rPr lang="zh-CN" altLang="en-US" b="1">
                <a:latin typeface="幼圆" pitchFamily="49" charset="-122"/>
                <a:ea typeface="幼圆" pitchFamily="49" charset="-122"/>
                <a:sym typeface="Symbol" pitchFamily="18" charset="2"/>
              </a:rPr>
              <a:t>如果的[</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是有限集，则</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)在有限步构造出，所以</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)有限 </a:t>
            </a:r>
            <a:br>
              <a:rPr lang="zh-CN" altLang="en-US" b="1">
                <a:latin typeface="幼圆" pitchFamily="49" charset="-122"/>
                <a:ea typeface="幼圆" pitchFamily="49" charset="-122"/>
                <a:sym typeface="Symbol" pitchFamily="18" charset="2"/>
              </a:rPr>
            </a:br>
            <a:endParaRPr lang="zh-CN" altLang="en-US" b="1">
              <a:latin typeface="幼圆" pitchFamily="49" charset="-122"/>
              <a:ea typeface="幼圆" pitchFamily="49" charset="-122"/>
              <a:sym typeface="Symbol" pitchFamily="18" charset="2"/>
            </a:endParaRPr>
          </a:p>
          <a:p>
            <a:r>
              <a:rPr lang="zh-CN" altLang="en-US" b="1">
                <a:latin typeface="幼圆" pitchFamily="49" charset="-122"/>
                <a:ea typeface="幼圆" pitchFamily="49" charset="-122"/>
                <a:sym typeface="Symbol" pitchFamily="18" charset="2"/>
              </a:rPr>
              <a:t>如果的[</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是无限集，</a:t>
            </a:r>
            <a:r>
              <a:rPr lang="en-US" altLang="zh-CN"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)能在有限步构造出吗？</a:t>
            </a:r>
          </a:p>
        </p:txBody>
      </p:sp>
      <p:sp>
        <p:nvSpPr>
          <p:cNvPr id="31749" name="Rectangle 5"/>
          <p:cNvSpPr>
            <a:spLocks noGrp="1" noChangeArrowheads="1"/>
          </p:cNvSpPr>
          <p:nvPr>
            <p:ph type="title"/>
          </p:nvPr>
        </p:nvSpPr>
        <p:spPr>
          <a:noFill/>
          <a:ln/>
        </p:spPr>
        <p:txBody>
          <a:bodyPr/>
          <a:lstStyle/>
          <a:p>
            <a:pPr algn="l"/>
            <a:r>
              <a:rPr lang="en-US" altLang="zh-CN"/>
              <a:t>T(</a:t>
            </a:r>
            <a:r>
              <a:rPr lang="zh-CN" altLang="en-US">
                <a:sym typeface="Symbol" pitchFamily="18" charset="2"/>
              </a:rPr>
              <a:t>)的有限问题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dissolve">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dissolve">
                                      <p:cBhvr>
                                        <p:cTn id="12"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755650" y="992188"/>
            <a:ext cx="7772400" cy="5029200"/>
          </a:xfrm>
        </p:spPr>
        <p:txBody>
          <a:bodyPr/>
          <a:lstStyle/>
          <a:p>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T,M</a:t>
            </a:r>
            <a:r>
              <a:rPr lang="zh-CN" altLang="zh-CN" b="1">
                <a:latin typeface="幼圆" pitchFamily="49" charset="-122"/>
                <a:ea typeface="幼圆" pitchFamily="49" charset="-122"/>
                <a:sym typeface="Symbol" pitchFamily="18" charset="2"/>
              </a:rPr>
              <a:t>是</a:t>
            </a:r>
            <a:r>
              <a:rPr lang="zh-CN" altLang="en-US" b="1">
                <a:latin typeface="幼圆" pitchFamily="49" charset="-122"/>
                <a:ea typeface="幼圆" pitchFamily="49" charset="-122"/>
                <a:sym typeface="Symbol" pitchFamily="18" charset="2"/>
              </a:rPr>
              <a:t>一个标识</a:t>
            </a:r>
          </a:p>
          <a:p>
            <a:pPr>
              <a:buFontTx/>
              <a:buChar char="1"/>
            </a:pP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M[t&gt; iff </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sS: W(s,t)≦M(s)≦K(s)-W(t,s)</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原来(</a:t>
            </a:r>
            <a:r>
              <a:rPr lang="en-US" altLang="zh-CN" b="1">
                <a:latin typeface="幼圆" pitchFamily="49" charset="-122"/>
                <a:ea typeface="幼圆" pitchFamily="49" charset="-122"/>
                <a:sym typeface="Symbol" pitchFamily="18" charset="2"/>
              </a:rPr>
              <a:t>P16</a:t>
            </a:r>
            <a:r>
              <a:rPr lang="zh-CN" altLang="en-US" b="1">
                <a:latin typeface="幼圆" pitchFamily="49" charset="-122"/>
                <a:ea typeface="幼圆" pitchFamily="49" charset="-122"/>
                <a:sym typeface="Symbol" pitchFamily="18" charset="2"/>
              </a:rPr>
              <a:t>变迁规则)</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 </a:t>
            </a:r>
            <a:r>
              <a:rPr lang="en-US" altLang="en-US" b="1">
                <a:latin typeface="幼圆" pitchFamily="49" charset="-122"/>
                <a:ea typeface="幼圆" pitchFamily="49" charset="-122"/>
                <a:sym typeface="Symbol" pitchFamily="18" charset="2"/>
              </a:rPr>
              <a:t>s</a:t>
            </a:r>
            <a:r>
              <a:rPr lang="en-US" altLang="en-US" b="1" baseline="30000">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t</a:t>
            </a: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M(s)≧W(s,t)</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a:t>
            </a:r>
            <a:r>
              <a:rPr lang="en-US" altLang="en-US" b="1" baseline="30000">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t W(s,t)≦M(s)</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a:t>
            </a:r>
            <a:r>
              <a:rPr lang="en-US" altLang="zh-CN" b="1">
                <a:latin typeface="幼圆" pitchFamily="49" charset="-122"/>
                <a:ea typeface="幼圆" pitchFamily="49" charset="-122"/>
                <a:sym typeface="Symbol" pitchFamily="18" charset="2"/>
              </a:rPr>
              <a:t></a:t>
            </a:r>
            <a:r>
              <a:rPr lang="en-US" altLang="en-US" b="1" baseline="30000">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t 0≦M(s)    </a:t>
            </a:r>
            <a:r>
              <a:rPr lang="en-US" altLang="en-US" b="1">
                <a:latin typeface="幼圆" pitchFamily="49" charset="-122"/>
                <a:ea typeface="幼圆" pitchFamily="49" charset="-122"/>
              </a:rPr>
              <a:t>√ </a:t>
            </a:r>
            <a:r>
              <a:rPr lang="en-US" altLang="en-US" b="1">
                <a:latin typeface="幼圆" pitchFamily="49" charset="-122"/>
                <a:ea typeface="幼圆" pitchFamily="49" charset="-122"/>
                <a:sym typeface="Symbol" pitchFamily="18" charset="2"/>
              </a:rPr>
              <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st</a:t>
            </a:r>
            <a:r>
              <a:rPr lang="en-US" altLang="en-US" b="1" baseline="30000">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M(s)+W(t,s)≦K(s)</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st</a:t>
            </a:r>
            <a:r>
              <a:rPr lang="en-US" altLang="en-US" b="1" baseline="30000">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 M(s)≦K(s)-W(t,s)</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s</a:t>
            </a: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t</a:t>
            </a:r>
            <a:r>
              <a:rPr lang="en-US" altLang="en-US" b="1" baseline="30000">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 M(s)≦K(s) </a:t>
            </a:r>
            <a:r>
              <a:rPr lang="en-US" altLang="en-US" b="1">
                <a:latin typeface="幼圆" pitchFamily="49" charset="-122"/>
                <a:ea typeface="幼圆" pitchFamily="49" charset="-122"/>
              </a:rPr>
              <a:t>√</a:t>
            </a:r>
            <a:endParaRPr lang="zh-CN" altLang="en-US" b="1">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685800" y="1981200"/>
            <a:ext cx="8458200" cy="4114800"/>
          </a:xfrm>
        </p:spPr>
        <p:txBody>
          <a:bodyPr/>
          <a:lstStyle/>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 	</a:t>
            </a:r>
            <a:r>
              <a:rPr lang="zh-CN" altLang="en-US" sz="4000" b="1">
                <a:latin typeface="幼圆" pitchFamily="49" charset="-122"/>
                <a:ea typeface="幼圆" pitchFamily="49" charset="-122"/>
              </a:rPr>
              <a:t>若</a:t>
            </a:r>
            <a:r>
              <a:rPr lang="zh-CN" altLang="en-US" sz="4000" b="1">
                <a:latin typeface="幼圆" pitchFamily="49" charset="-122"/>
                <a:ea typeface="幼圆" pitchFamily="49" charset="-122"/>
                <a:sym typeface="Symbol" pitchFamily="18" charset="2"/>
              </a:rPr>
              <a:t>是有限无冲撞</a:t>
            </a:r>
            <a:r>
              <a:rPr lang="en-US" altLang="zh-CN" sz="4000" b="1">
                <a:latin typeface="幼圆" pitchFamily="49" charset="-122"/>
                <a:ea typeface="幼圆" pitchFamily="49" charset="-122"/>
                <a:sym typeface="Symbol" pitchFamily="18" charset="2"/>
              </a:rPr>
              <a:t>P/T</a:t>
            </a:r>
            <a:r>
              <a:rPr lang="zh-CN" altLang="en-US" sz="4000" b="1">
                <a:latin typeface="幼圆" pitchFamily="49" charset="-122"/>
                <a:ea typeface="幼圆" pitchFamily="49" charset="-122"/>
                <a:sym typeface="Symbol" pitchFamily="18" charset="2"/>
              </a:rPr>
              <a:t>系统，则</a:t>
            </a:r>
            <a:r>
              <a:rPr lang="en-US" altLang="zh-CN" sz="4000" b="1">
                <a:latin typeface="幼圆" pitchFamily="49" charset="-122"/>
                <a:ea typeface="幼圆" pitchFamily="49" charset="-122"/>
                <a:sym typeface="Symbol" pitchFamily="18" charset="2"/>
              </a:rPr>
              <a:t>T(</a:t>
            </a:r>
            <a:r>
              <a:rPr lang="zh-CN" altLang="en-US" sz="4000" b="1">
                <a:latin typeface="幼圆" pitchFamily="49" charset="-122"/>
                <a:ea typeface="幼圆" pitchFamily="49" charset="-122"/>
                <a:sym typeface="Symbol" pitchFamily="18" charset="2"/>
              </a:rPr>
              <a:t>)是有限树。</a:t>
            </a:r>
            <a:endParaRPr lang="zh-CN" altLang="zh-CN" b="1">
              <a:latin typeface="幼圆" pitchFamily="49" charset="-122"/>
              <a:ea typeface="幼圆" pitchFamily="49" charset="-122"/>
              <a:sym typeface="Symbol" pitchFamily="18" charset="2"/>
            </a:endParaRPr>
          </a:p>
        </p:txBody>
      </p:sp>
      <p:sp>
        <p:nvSpPr>
          <p:cNvPr id="32773" name="Rectangle 5"/>
          <p:cNvSpPr>
            <a:spLocks noGrp="1" noChangeArrowheads="1"/>
          </p:cNvSpPr>
          <p:nvPr>
            <p:ph type="title"/>
          </p:nvPr>
        </p:nvSpPr>
        <p:spPr>
          <a:noFill/>
          <a:ln/>
        </p:spPr>
        <p:txBody>
          <a:bodyPr/>
          <a:lstStyle/>
          <a:p>
            <a:pPr algn="l"/>
            <a:r>
              <a:rPr lang="zh-CN" altLang="en-US"/>
              <a:t>定理3.1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lstStyle/>
          <a:p>
            <a:pPr>
              <a:buFontTx/>
              <a:buNone/>
            </a:pPr>
            <a:r>
              <a:rPr lang="zh-CN" altLang="en-US" b="1">
                <a:latin typeface="幼圆" pitchFamily="49" charset="-122"/>
                <a:ea typeface="幼圆" pitchFamily="49" charset="-122"/>
              </a:rPr>
              <a:t>	令</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1</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2</a:t>
            </a:r>
            <a:r>
              <a:rPr lang="en-US" altLang="zh-CN" b="1">
                <a:latin typeface="Times New Roman"/>
                <a:ea typeface="幼圆" pitchFamily="49" charset="-122"/>
              </a:rPr>
              <a:t>…</a:t>
            </a:r>
            <a:r>
              <a:rPr lang="zh-CN" altLang="en-US" b="1">
                <a:latin typeface="幼圆" pitchFamily="49" charset="-122"/>
                <a:ea typeface="幼圆" pitchFamily="49" charset="-122"/>
              </a:rPr>
              <a:t>为</a:t>
            </a:r>
            <a:r>
              <a:rPr lang="en-US" altLang="zh-CN" b="1">
                <a:latin typeface="幼圆" pitchFamily="49" charset="-122"/>
                <a:ea typeface="幼圆" pitchFamily="49" charset="-122"/>
              </a:rPr>
              <a:t>N</a:t>
            </a:r>
            <a:r>
              <a:rPr lang="en-US" altLang="zh-CN" b="1" baseline="-25000">
                <a:latin typeface="幼圆" pitchFamily="49" charset="-122"/>
                <a:ea typeface="幼圆" pitchFamily="49" charset="-122"/>
              </a:rPr>
              <a:t>0</a:t>
            </a:r>
            <a:r>
              <a:rPr lang="zh-CN" altLang="en-US" b="1">
                <a:latin typeface="幼圆" pitchFamily="49" charset="-122"/>
                <a:ea typeface="幼圆" pitchFamily="49" charset="-122"/>
              </a:rPr>
              <a:t>上的</a:t>
            </a:r>
            <a:r>
              <a:rPr lang="en-US" altLang="zh-CN" b="1">
                <a:latin typeface="幼圆" pitchFamily="49" charset="-122"/>
                <a:ea typeface="幼圆" pitchFamily="49" charset="-122"/>
              </a:rPr>
              <a:t>n</a:t>
            </a:r>
            <a:r>
              <a:rPr lang="zh-CN" altLang="en-US" b="1">
                <a:latin typeface="幼圆" pitchFamily="49" charset="-122"/>
                <a:ea typeface="幼圆" pitchFamily="49" charset="-122"/>
              </a:rPr>
              <a:t>维向量之无穷序列，且只要</a:t>
            </a:r>
            <a:r>
              <a:rPr lang="en-US" altLang="zh-CN" b="1">
                <a:latin typeface="幼圆" pitchFamily="49" charset="-122"/>
                <a:ea typeface="幼圆" pitchFamily="49" charset="-122"/>
              </a:rPr>
              <a:t>i</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j，M</a:t>
            </a:r>
            <a:r>
              <a:rPr lang="en-US" altLang="zh-CN" b="1" baseline="-25000">
                <a:latin typeface="幼圆" pitchFamily="49" charset="-122"/>
                <a:ea typeface="幼圆" pitchFamily="49" charset="-122"/>
              </a:rPr>
              <a:t>i</a:t>
            </a:r>
            <a:r>
              <a:rPr lang="en-US" altLang="zh-CN" b="1">
                <a:latin typeface="幼圆" pitchFamily="49" charset="-122"/>
                <a:ea typeface="幼圆" pitchFamily="49" charset="-122"/>
              </a:rPr>
              <a:t>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j</a:t>
            </a:r>
            <a:r>
              <a:rPr lang="en-US" altLang="zh-CN" b="1">
                <a:latin typeface="幼圆" pitchFamily="49" charset="-122"/>
                <a:ea typeface="幼圆" pitchFamily="49" charset="-122"/>
              </a:rPr>
              <a:t>,</a:t>
            </a:r>
            <a:r>
              <a:rPr lang="zh-CN" altLang="en-US" b="1">
                <a:latin typeface="幼圆" pitchFamily="49" charset="-122"/>
                <a:ea typeface="幼圆" pitchFamily="49" charset="-122"/>
              </a:rPr>
              <a:t>则存在</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的子序列 </a:t>
            </a:r>
            <a:br>
              <a:rPr lang="zh-CN" altLang="en-US" b="1">
                <a:latin typeface="幼圆" pitchFamily="49" charset="-122"/>
                <a:ea typeface="幼圆" pitchFamily="49" charset="-122"/>
              </a:rPr>
            </a:b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i1</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i2</a:t>
            </a:r>
            <a:r>
              <a:rPr lang="en-US" altLang="zh-CN" b="1">
                <a:latin typeface="Times New Roman"/>
                <a:ea typeface="幼圆" pitchFamily="49" charset="-122"/>
              </a:rPr>
              <a:t>…</a:t>
            </a:r>
            <a:r>
              <a:rPr lang="en-US" altLang="zh-CN" b="1">
                <a:latin typeface="幼圆" pitchFamily="49" charset="-122"/>
                <a:ea typeface="幼圆" pitchFamily="49" charset="-122"/>
              </a:rPr>
              <a:t>，</a:t>
            </a:r>
            <a:r>
              <a:rPr lang="zh-CN" altLang="en-US" b="1">
                <a:latin typeface="幼圆" pitchFamily="49" charset="-122"/>
                <a:ea typeface="幼圆" pitchFamily="49" charset="-122"/>
              </a:rPr>
              <a:t>使</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i</a:t>
            </a:r>
            <a:r>
              <a:rPr lang="en-US" altLang="zh-CN" b="1" baseline="-36000">
                <a:latin typeface="幼圆" pitchFamily="49" charset="-122"/>
                <a:ea typeface="幼圆" pitchFamily="49" charset="-122"/>
              </a:rPr>
              <a:t>j</a:t>
            </a:r>
            <a:r>
              <a:rPr lang="en-US" altLang="zh-CN" b="1">
                <a:latin typeface="幼圆" pitchFamily="49" charset="-122"/>
                <a:ea typeface="幼圆" pitchFamily="49" charset="-122"/>
              </a:rPr>
              <a:t>&lt;M</a:t>
            </a:r>
            <a:r>
              <a:rPr lang="en-US" altLang="zh-CN" b="1" baseline="-25000">
                <a:latin typeface="幼圆" pitchFamily="49" charset="-122"/>
                <a:ea typeface="幼圆" pitchFamily="49" charset="-122"/>
              </a:rPr>
              <a:t>i</a:t>
            </a:r>
            <a:r>
              <a:rPr lang="en-US" altLang="zh-CN" b="1" baseline="-36000">
                <a:latin typeface="幼圆" pitchFamily="49" charset="-122"/>
                <a:ea typeface="幼圆" pitchFamily="49" charset="-122"/>
              </a:rPr>
              <a:t>j+1</a:t>
            </a:r>
            <a:r>
              <a:rPr lang="en-US" altLang="zh-CN" b="1">
                <a:latin typeface="幼圆" pitchFamily="49" charset="-122"/>
                <a:ea typeface="幼圆" pitchFamily="49" charset="-122"/>
              </a:rPr>
              <a:t>,</a:t>
            </a:r>
            <a:r>
              <a:rPr lang="zh-CN" altLang="en-US" b="1">
                <a:latin typeface="幼圆" pitchFamily="49" charset="-122"/>
                <a:ea typeface="幼圆" pitchFamily="49" charset="-122"/>
              </a:rPr>
              <a:t>对所有</a:t>
            </a:r>
            <a:r>
              <a:rPr lang="en-US" altLang="zh-CN" b="1">
                <a:latin typeface="幼圆" pitchFamily="49" charset="-122"/>
                <a:ea typeface="幼圆" pitchFamily="49" charset="-122"/>
              </a:rPr>
              <a:t>j=1,2</a:t>
            </a:r>
            <a:r>
              <a:rPr lang="en-US" altLang="zh-CN" b="1">
                <a:latin typeface="Times New Roman"/>
                <a:ea typeface="幼圆" pitchFamily="49" charset="-122"/>
              </a:rPr>
              <a:t>…</a:t>
            </a:r>
            <a:r>
              <a:rPr lang="zh-CN" altLang="en-US" b="1">
                <a:latin typeface="幼圆" pitchFamily="49" charset="-122"/>
                <a:ea typeface="幼圆" pitchFamily="49" charset="-122"/>
              </a:rPr>
              <a:t>成立。</a:t>
            </a:r>
          </a:p>
        </p:txBody>
      </p:sp>
      <p:sp>
        <p:nvSpPr>
          <p:cNvPr id="33797" name="Rectangle 5"/>
          <p:cNvSpPr>
            <a:spLocks noGrp="1" noChangeArrowheads="1"/>
          </p:cNvSpPr>
          <p:nvPr>
            <p:ph type="title"/>
          </p:nvPr>
        </p:nvSpPr>
        <p:spPr>
          <a:noFill/>
          <a:ln/>
        </p:spPr>
        <p:txBody>
          <a:bodyPr/>
          <a:lstStyle/>
          <a:p>
            <a:pPr algn="l"/>
            <a:r>
              <a:rPr lang="zh-CN" altLang="en-US"/>
              <a:t>引理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1027"/>
          <p:cNvSpPr>
            <a:spLocks noGrp="1" noChangeArrowheads="1"/>
          </p:cNvSpPr>
          <p:nvPr>
            <p:ph type="body" idx="1"/>
          </p:nvPr>
        </p:nvSpPr>
        <p:spPr>
          <a:xfrm>
            <a:off x="533400" y="1981200"/>
            <a:ext cx="8229600" cy="4114800"/>
          </a:xfrm>
        </p:spPr>
        <p:txBody>
          <a:bodyPr/>
          <a:lstStyle/>
          <a:p>
            <a:pPr>
              <a:buFontTx/>
              <a:buNone/>
            </a:pPr>
            <a:r>
              <a:rPr lang="zh-CN" altLang="en-US" b="1">
                <a:latin typeface="幼圆" pitchFamily="49" charset="-122"/>
                <a:ea typeface="幼圆" pitchFamily="49" charset="-122"/>
              </a:rPr>
              <a:t>对向量维数</a:t>
            </a:r>
            <a:r>
              <a:rPr lang="en-US" altLang="zh-CN" b="1">
                <a:latin typeface="幼圆" pitchFamily="49" charset="-122"/>
                <a:ea typeface="幼圆" pitchFamily="49" charset="-122"/>
              </a:rPr>
              <a:t>n</a:t>
            </a:r>
            <a:r>
              <a:rPr lang="zh-CN" altLang="en-US" b="1">
                <a:latin typeface="幼圆" pitchFamily="49" charset="-122"/>
                <a:ea typeface="幼圆" pitchFamily="49" charset="-122"/>
              </a:rPr>
              <a:t>进行归纳:</a:t>
            </a:r>
          </a:p>
          <a:p>
            <a:pPr>
              <a:buFontTx/>
              <a:buNone/>
            </a:pPr>
            <a:r>
              <a:rPr lang="zh-CN" altLang="zh-CN" b="1">
                <a:latin typeface="幼圆" pitchFamily="49" charset="-122"/>
                <a:ea typeface="幼圆" pitchFamily="49" charset="-122"/>
              </a:rPr>
              <a:t>	</a:t>
            </a:r>
            <a:r>
              <a:rPr lang="en-US" altLang="zh-CN" b="1">
                <a:latin typeface="幼圆" pitchFamily="49" charset="-122"/>
                <a:ea typeface="幼圆" pitchFamily="49" charset="-122"/>
              </a:rPr>
              <a:t>K=1,</a:t>
            </a:r>
            <a:r>
              <a:rPr lang="zh-CN" altLang="en-US" b="1">
                <a:latin typeface="幼圆" pitchFamily="49" charset="-122"/>
                <a:ea typeface="幼圆" pitchFamily="49" charset="-122"/>
              </a:rPr>
              <a:t>由于对于任何</a:t>
            </a:r>
            <a:r>
              <a:rPr lang="en-US" altLang="zh-CN" b="1">
                <a:latin typeface="幼圆" pitchFamily="49" charset="-122"/>
                <a:ea typeface="幼圆" pitchFamily="49" charset="-122"/>
              </a:rPr>
              <a:t>i,j(</a:t>
            </a:r>
            <a:r>
              <a:rPr lang="zh-CN" altLang="en-US" b="1">
                <a:latin typeface="幼圆" pitchFamily="49" charset="-122"/>
                <a:ea typeface="幼圆" pitchFamily="49" charset="-122"/>
              </a:rPr>
              <a:t>且</a:t>
            </a:r>
            <a:r>
              <a:rPr lang="en-US" altLang="zh-CN" b="1">
                <a:latin typeface="幼圆" pitchFamily="49" charset="-122"/>
                <a:ea typeface="幼圆" pitchFamily="49" charset="-122"/>
              </a:rPr>
              <a:t>i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j)</a:t>
            </a:r>
            <a:r>
              <a:rPr lang="zh-CN" altLang="en-US" b="1">
                <a:latin typeface="幼圆" pitchFamily="49" charset="-122"/>
                <a:ea typeface="幼圆" pitchFamily="49" charset="-122"/>
              </a:rPr>
              <a:t>有</a:t>
            </a:r>
            <a:r>
              <a:rPr lang="en-US" altLang="zh-CN" b="1">
                <a:latin typeface="幼圆" pitchFamily="49" charset="-122"/>
                <a:ea typeface="幼圆" pitchFamily="49" charset="-122"/>
              </a:rPr>
              <a:t>Mi</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Mj,</a:t>
            </a:r>
            <a:r>
              <a:rPr lang="zh-CN" altLang="en-US" b="1">
                <a:latin typeface="幼圆" pitchFamily="49" charset="-122"/>
                <a:ea typeface="幼圆" pitchFamily="49" charset="-122"/>
                <a:sym typeface="Symbol" pitchFamily="18" charset="2"/>
              </a:rPr>
              <a:t>已证得：</a:t>
            </a:r>
            <a:r>
              <a:rPr lang="zh-CN" altLang="en-US" b="1">
                <a:latin typeface="幼圆" pitchFamily="49" charset="-122"/>
                <a:ea typeface="幼圆" pitchFamily="49" charset="-122"/>
              </a:rPr>
              <a:t>有一个严格增加的子序列（数学分析）</a:t>
            </a:r>
          </a:p>
          <a:p>
            <a:pPr>
              <a:buFontTx/>
              <a:buNone/>
            </a:pP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	设</a:t>
            </a:r>
            <a:r>
              <a:rPr lang="en-US" altLang="zh-CN" b="1">
                <a:latin typeface="幼圆" pitchFamily="49" charset="-122"/>
                <a:ea typeface="幼圆" pitchFamily="49" charset="-122"/>
              </a:rPr>
              <a:t>K </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n-1</a:t>
            </a:r>
            <a:r>
              <a:rPr lang="zh-CN" altLang="en-US" b="1">
                <a:latin typeface="幼圆" pitchFamily="49" charset="-122"/>
                <a:ea typeface="幼圆" pitchFamily="49" charset="-122"/>
              </a:rPr>
              <a:t>引理成立</a:t>
            </a:r>
          </a:p>
          <a:p>
            <a:pPr>
              <a:buFontTx/>
              <a:buNone/>
            </a:pPr>
            <a:r>
              <a:rPr lang="zh-CN" altLang="en-US" b="1">
                <a:latin typeface="幼圆" pitchFamily="49" charset="-122"/>
                <a:ea typeface="幼圆" pitchFamily="49" charset="-122"/>
              </a:rPr>
              <a:t>	证</a:t>
            </a:r>
            <a:r>
              <a:rPr lang="en-US" altLang="zh-CN" b="1">
                <a:latin typeface="幼圆" pitchFamily="49" charset="-122"/>
                <a:ea typeface="幼圆" pitchFamily="49" charset="-122"/>
              </a:rPr>
              <a:t>K = n </a:t>
            </a:r>
            <a:r>
              <a:rPr lang="zh-CN" altLang="en-US" b="1">
                <a:latin typeface="幼圆" pitchFamily="49" charset="-122"/>
                <a:ea typeface="幼圆" pitchFamily="49" charset="-122"/>
              </a:rPr>
              <a:t>引理也成立</a:t>
            </a:r>
          </a:p>
        </p:txBody>
      </p:sp>
      <p:sp>
        <p:nvSpPr>
          <p:cNvPr id="34821" name="Rectangle 1029"/>
          <p:cNvSpPr>
            <a:spLocks noGrp="1" noChangeArrowheads="1"/>
          </p:cNvSpPr>
          <p:nvPr>
            <p:ph type="title"/>
          </p:nvPr>
        </p:nvSpPr>
        <p:spPr>
          <a:noFill/>
          <a:ln/>
        </p:spPr>
        <p:txBody>
          <a:bodyPr/>
          <a:lstStyle/>
          <a:p>
            <a:pPr algn="l"/>
            <a:r>
              <a:rPr lang="zh-CN" altLang="en-US"/>
              <a:t>证明引理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04800" y="1981200"/>
            <a:ext cx="8839200" cy="4876800"/>
          </a:xfrm>
        </p:spPr>
        <p:txBody>
          <a:bodyPr/>
          <a:lstStyle/>
          <a:p>
            <a:pPr>
              <a:buFontTx/>
              <a:buNone/>
            </a:pPr>
            <a:r>
              <a:rPr lang="zh-CN" altLang="en-US" b="1">
                <a:solidFill>
                  <a:srgbClr val="FF3300"/>
                </a:solidFill>
                <a:latin typeface="幼圆" pitchFamily="49" charset="-122"/>
                <a:ea typeface="幼圆" pitchFamily="49" charset="-122"/>
              </a:rPr>
              <a:t>先证：</a:t>
            </a:r>
            <a:r>
              <a:rPr lang="zh-CN" altLang="en-US" b="1">
                <a:latin typeface="幼圆" pitchFamily="49" charset="-122"/>
                <a:ea typeface="幼圆" pitchFamily="49" charset="-122"/>
              </a:rPr>
              <a:t>根节点到叶节点的路径有限</a:t>
            </a:r>
          </a:p>
          <a:p>
            <a:pPr>
              <a:buFontTx/>
              <a:buNone/>
            </a:pPr>
            <a:r>
              <a:rPr lang="zh-CN" altLang="en-US" b="1">
                <a:latin typeface="幼圆" pitchFamily="49" charset="-122"/>
                <a:ea typeface="幼圆" pitchFamily="49" charset="-122"/>
              </a:rPr>
              <a:t>反证:若无限</a:t>
            </a:r>
            <a:r>
              <a:rPr lang="zh-CN" altLang="en-US" b="1">
                <a:latin typeface="幼圆" pitchFamily="49" charset="-122"/>
                <a:ea typeface="幼圆" pitchFamily="49" charset="-122"/>
                <a:sym typeface="Symbol" pitchFamily="18" charset="2"/>
              </a:rPr>
              <a:t>算法</a:t>
            </a:r>
            <a:r>
              <a:rPr lang="zh-CN" altLang="zh-CN" b="1">
                <a:latin typeface="幼圆" pitchFamily="49" charset="-122"/>
                <a:ea typeface="幼圆" pitchFamily="49" charset="-122"/>
                <a:sym typeface="Symbol" pitchFamily="18" charset="2"/>
              </a:rPr>
              <a:t>知：该路径</a:t>
            </a:r>
            <a:r>
              <a:rPr lang="zh-CN" altLang="en-US" b="1">
                <a:latin typeface="幼圆" pitchFamily="49" charset="-122"/>
                <a:ea typeface="幼圆" pitchFamily="49" charset="-122"/>
                <a:sym typeface="Symbol" pitchFamily="18" charset="2"/>
              </a:rPr>
              <a:t>上所有</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均不相同</a:t>
            </a:r>
          </a:p>
          <a:p>
            <a:pPr>
              <a:buFontTx/>
              <a:buNone/>
            </a:pPr>
            <a:endParaRPr lang="zh-CN" altLang="en-US"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     有一严格递增的无穷子序列</a:t>
            </a:r>
          </a:p>
          <a:p>
            <a:pPr>
              <a:buFontTx/>
              <a:buNone/>
            </a:pPr>
            <a:endParaRPr lang="zh-CN" altLang="en-US"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     根据标记计算公式</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严格递增一次就至少</a:t>
            </a:r>
          </a:p>
          <a:p>
            <a:pPr>
              <a:buFontTx/>
              <a:buNone/>
            </a:pPr>
            <a:r>
              <a:rPr lang="zh-CN" altLang="en-US" b="1">
                <a:latin typeface="幼圆" pitchFamily="49" charset="-122"/>
                <a:ea typeface="幼圆" pitchFamily="49" charset="-122"/>
                <a:sym typeface="Symbol" pitchFamily="18" charset="2"/>
              </a:rPr>
              <a:t>       有一个分量</a:t>
            </a:r>
          </a:p>
        </p:txBody>
      </p:sp>
      <p:sp>
        <p:nvSpPr>
          <p:cNvPr id="43012" name="Text Box 4"/>
          <p:cNvSpPr txBox="1">
            <a:spLocks noChangeArrowheads="1"/>
          </p:cNvSpPr>
          <p:nvPr/>
        </p:nvSpPr>
        <p:spPr bwMode="auto">
          <a:xfrm>
            <a:off x="1219200" y="3886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b="0"/>
              <a:t>引理</a:t>
            </a:r>
          </a:p>
        </p:txBody>
      </p:sp>
      <p:sp>
        <p:nvSpPr>
          <p:cNvPr id="43015" name="Rectangle 7"/>
          <p:cNvSpPr>
            <a:spLocks noGrp="1" noChangeArrowheads="1"/>
          </p:cNvSpPr>
          <p:nvPr>
            <p:ph type="title"/>
          </p:nvPr>
        </p:nvSpPr>
        <p:spPr>
          <a:xfrm>
            <a:off x="250825" y="404813"/>
            <a:ext cx="8713788" cy="1143000"/>
          </a:xfrm>
          <a:noFill/>
          <a:ln/>
        </p:spPr>
        <p:txBody>
          <a:bodyPr/>
          <a:lstStyle/>
          <a:p>
            <a:pPr algn="l"/>
            <a:r>
              <a:rPr lang="zh-CN" altLang="en-US" sz="4000"/>
              <a:t>证定理3.1</a:t>
            </a:r>
            <a:br>
              <a:rPr lang="zh-CN" altLang="en-US" sz="4000"/>
            </a:br>
            <a:r>
              <a:rPr lang="zh-CN" altLang="en-US" sz="3200" b="1">
                <a:latin typeface="幼圆" pitchFamily="49" charset="-122"/>
                <a:ea typeface="幼圆" pitchFamily="49" charset="-122"/>
              </a:rPr>
              <a:t>若</a:t>
            </a:r>
            <a:r>
              <a:rPr lang="zh-CN" altLang="en-US" sz="3200" b="1">
                <a:latin typeface="幼圆" pitchFamily="49" charset="-122"/>
                <a:ea typeface="幼圆" pitchFamily="49" charset="-122"/>
                <a:sym typeface="Symbol" pitchFamily="18" charset="2"/>
              </a:rPr>
              <a:t>是有限无冲撞</a:t>
            </a:r>
            <a:r>
              <a:rPr lang="en-US" altLang="zh-CN" sz="3200" b="1">
                <a:latin typeface="幼圆" pitchFamily="49" charset="-122"/>
                <a:ea typeface="幼圆" pitchFamily="49" charset="-122"/>
                <a:sym typeface="Symbol" pitchFamily="18" charset="2"/>
              </a:rPr>
              <a:t>P/T</a:t>
            </a:r>
            <a:r>
              <a:rPr lang="zh-CN" altLang="en-US" sz="3200" b="1">
                <a:latin typeface="幼圆" pitchFamily="49" charset="-122"/>
                <a:ea typeface="幼圆" pitchFamily="49" charset="-122"/>
                <a:sym typeface="Symbol" pitchFamily="18" charset="2"/>
              </a:rPr>
              <a:t>系统，则</a:t>
            </a:r>
            <a:r>
              <a:rPr lang="en-US" altLang="zh-CN" sz="3200" b="1">
                <a:latin typeface="幼圆" pitchFamily="49" charset="-122"/>
                <a:ea typeface="幼圆" pitchFamily="49" charset="-122"/>
                <a:sym typeface="Symbol" pitchFamily="18" charset="2"/>
              </a:rPr>
              <a:t>T(</a:t>
            </a:r>
            <a:r>
              <a:rPr lang="zh-CN" altLang="en-US" sz="3200" b="1">
                <a:latin typeface="幼圆" pitchFamily="49" charset="-122"/>
                <a:ea typeface="幼圆" pitchFamily="49" charset="-122"/>
                <a:sym typeface="Symbol" pitchFamily="18" charset="2"/>
              </a:rPr>
              <a:t>)是有限树。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en-US"/>
          </a:p>
        </p:txBody>
      </p:sp>
      <p:sp>
        <p:nvSpPr>
          <p:cNvPr id="44035" name="Rectangle 3"/>
          <p:cNvSpPr>
            <a:spLocks noGrp="1" noChangeArrowheads="1"/>
          </p:cNvSpPr>
          <p:nvPr>
            <p:ph type="body" idx="1"/>
          </p:nvPr>
        </p:nvSpPr>
        <p:spPr>
          <a:xfrm>
            <a:off x="685800" y="1981200"/>
            <a:ext cx="8458200" cy="4114800"/>
          </a:xfrm>
        </p:spPr>
        <p:txBody>
          <a:bodyPr/>
          <a:lstStyle/>
          <a:p>
            <a:pPr>
              <a:buFontTx/>
              <a:buNone/>
            </a:pPr>
            <a:r>
              <a:rPr lang="zh-CN" altLang="en-US" b="1">
                <a:latin typeface="幼圆" pitchFamily="49" charset="-122"/>
                <a:ea typeface="幼圆" pitchFamily="49" charset="-122"/>
              </a:rPr>
              <a:t>另一方面</a:t>
            </a:r>
          </a:p>
          <a:p>
            <a:pPr>
              <a:buFontTx/>
              <a:buNone/>
            </a:pPr>
            <a:r>
              <a:rPr lang="zh-CN" altLang="en-US" b="1">
                <a:latin typeface="幼圆" pitchFamily="49" charset="-122"/>
                <a:ea typeface="幼圆" pitchFamily="49" charset="-122"/>
              </a:rPr>
              <a:t>|</a:t>
            </a:r>
            <a:r>
              <a:rPr lang="en-US" altLang="zh-CN" b="1">
                <a:latin typeface="幼圆" pitchFamily="49" charset="-122"/>
                <a:ea typeface="幼圆" pitchFamily="49" charset="-122"/>
              </a:rPr>
              <a:t>s|&lt;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rPr>
              <a:t>最多改|</a:t>
            </a:r>
            <a:r>
              <a:rPr lang="en-US" altLang="zh-CN" b="1">
                <a:latin typeface="幼圆" pitchFamily="49" charset="-122"/>
                <a:ea typeface="幼圆" pitchFamily="49" charset="-122"/>
              </a:rPr>
              <a:t>s|</a:t>
            </a:r>
            <a:r>
              <a:rPr lang="zh-CN" altLang="en-US" b="1">
                <a:latin typeface="幼圆" pitchFamily="49" charset="-122"/>
                <a:ea typeface="幼圆" pitchFamily="49" charset="-122"/>
              </a:rPr>
              <a:t>次所有分量为</a:t>
            </a:r>
            <a:r>
              <a:rPr lang="zh-CN" altLang="en-US" b="1">
                <a:latin typeface="幼圆" pitchFamily="49" charset="-122"/>
                <a:ea typeface="幼圆" pitchFamily="49" charset="-122"/>
                <a:sym typeface="Symbol" pitchFamily="18" charset="2"/>
              </a:rPr>
              <a:t></a:t>
            </a:r>
            <a:endParaRPr lang="zh-CN" altLang="en-US" b="1">
              <a:latin typeface="幼圆" pitchFamily="49" charset="-122"/>
              <a:ea typeface="幼圆" pitchFamily="49" charset="-122"/>
            </a:endParaRPr>
          </a:p>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出现相同标记的节点</a:t>
            </a:r>
          </a:p>
          <a:p>
            <a:pPr>
              <a:buFontTx/>
              <a:buNone/>
            </a:pPr>
            <a:r>
              <a:rPr lang="zh-CN"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rPr>
              <a:t>一个真叶节点</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有限路径</a:t>
            </a:r>
          </a:p>
          <a:p>
            <a:pPr>
              <a:buFontTx/>
              <a:buNone/>
            </a:pPr>
            <a:r>
              <a:rPr lang="zh-CN" altLang="en-US" b="1">
                <a:solidFill>
                  <a:srgbClr val="FF3300"/>
                </a:solidFill>
                <a:latin typeface="幼圆" pitchFamily="49" charset="-122"/>
                <a:ea typeface="幼圆" pitchFamily="49" charset="-122"/>
              </a:rPr>
              <a:t>再证：</a:t>
            </a:r>
            <a:r>
              <a:rPr lang="zh-CN" altLang="en-US" b="1">
                <a:latin typeface="幼圆" pitchFamily="49" charset="-122"/>
                <a:ea typeface="幼圆" pitchFamily="49" charset="-122"/>
              </a:rPr>
              <a:t>又∵|</a:t>
            </a:r>
            <a:r>
              <a:rPr lang="en-US" altLang="zh-CN" b="1">
                <a:latin typeface="幼圆" pitchFamily="49" charset="-122"/>
                <a:ea typeface="幼圆" pitchFamily="49" charset="-122"/>
              </a:rPr>
              <a:t>T|&lt;</a:t>
            </a:r>
            <a:r>
              <a:rPr lang="en-US" altLang="zh-CN" b="1">
                <a:latin typeface="幼圆" pitchFamily="49" charset="-122"/>
                <a:ea typeface="幼圆" pitchFamily="49" charset="-122"/>
                <a:sym typeface="Symbol" pitchFamily="18" charset="2"/>
              </a:rPr>
              <a:t></a:t>
            </a:r>
            <a:endParaRPr lang="en-US" altLang="zh-CN" b="1">
              <a:latin typeface="幼圆" pitchFamily="49" charset="-122"/>
              <a:ea typeface="幼圆" pitchFamily="49" charset="-122"/>
            </a:endParaRPr>
          </a:p>
          <a:p>
            <a:pPr>
              <a:buFontTx/>
              <a:buNone/>
            </a:pP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每个节点只有有限个子节点 </a:t>
            </a:r>
            <a:r>
              <a:rPr lang="zh-CN"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rPr>
              <a:t>整个</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有限</a:t>
            </a:r>
            <a:endParaRPr lang="zh-CN" altLang="en-US"/>
          </a:p>
        </p:txBody>
      </p:sp>
      <p:sp>
        <p:nvSpPr>
          <p:cNvPr id="44037" name="Text Box 5"/>
          <p:cNvSpPr txBox="1">
            <a:spLocks noChangeArrowheads="1"/>
          </p:cNvSpPr>
          <p:nvPr/>
        </p:nvSpPr>
        <p:spPr bwMode="auto">
          <a:xfrm>
            <a:off x="6011863" y="38608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b="0"/>
              <a:t>与假设矛盾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11188" y="1196975"/>
            <a:ext cx="7772400" cy="3168650"/>
          </a:xfrm>
        </p:spPr>
        <p:txBody>
          <a:bodyPr/>
          <a:lstStyle/>
          <a:p>
            <a:pPr>
              <a:lnSpc>
                <a:spcPct val="80000"/>
              </a:lnSpc>
              <a:buFontTx/>
              <a:buNone/>
            </a:pPr>
            <a:r>
              <a:rPr lang="zh-CN" altLang="en-US" sz="2800" b="1">
                <a:latin typeface="幼圆" pitchFamily="49" charset="-122"/>
                <a:ea typeface="幼圆" pitchFamily="49" charset="-122"/>
              </a:rPr>
              <a:t>算法没有定义子节点的排序顺序 </a:t>
            </a:r>
            <a:br>
              <a:rPr lang="zh-CN" altLang="en-US" sz="2800" b="1">
                <a:latin typeface="幼圆" pitchFamily="49" charset="-122"/>
                <a:ea typeface="幼圆" pitchFamily="49" charset="-122"/>
              </a:rPr>
            </a:br>
            <a:endParaRPr lang="zh-CN" altLang="en-US" sz="2800" b="1">
              <a:latin typeface="幼圆" pitchFamily="49" charset="-122"/>
              <a:ea typeface="幼圆" pitchFamily="49" charset="-122"/>
            </a:endParaRPr>
          </a:p>
          <a:p>
            <a:pPr>
              <a:lnSpc>
                <a:spcPct val="80000"/>
              </a:lnSpc>
            </a:pP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在同构意义上唯一</a:t>
            </a:r>
          </a:p>
          <a:p>
            <a:pPr>
              <a:lnSpc>
                <a:spcPct val="80000"/>
              </a:lnSpc>
              <a:buFontTx/>
              <a:buNone/>
            </a:pPr>
            <a:endParaRPr lang="zh-CN" altLang="en-US" sz="2800" b="1">
              <a:latin typeface="幼圆" pitchFamily="49" charset="-122"/>
              <a:ea typeface="幼圆" pitchFamily="49" charset="-122"/>
            </a:endParaRPr>
          </a:p>
          <a:p>
            <a:pPr>
              <a:lnSpc>
                <a:spcPct val="80000"/>
              </a:lnSpc>
            </a:pPr>
            <a:r>
              <a:rPr lang="zh-CN" altLang="en-US" sz="2800" b="1">
                <a:latin typeface="幼圆" pitchFamily="49" charset="-122"/>
                <a:ea typeface="幼圆" pitchFamily="49" charset="-122"/>
              </a:rPr>
              <a:t>深度优先/广度优先</a:t>
            </a:r>
          </a:p>
          <a:p>
            <a:pPr>
              <a:lnSpc>
                <a:spcPct val="80000"/>
              </a:lnSpc>
            </a:pPr>
            <a:endParaRPr lang="zh-CN" altLang="en-US" sz="2800" b="1">
              <a:latin typeface="幼圆" pitchFamily="49" charset="-122"/>
              <a:ea typeface="幼圆" pitchFamily="49" charset="-122"/>
            </a:endParaRPr>
          </a:p>
          <a:p>
            <a:pPr>
              <a:lnSpc>
                <a:spcPct val="80000"/>
              </a:lnSpc>
            </a:pPr>
            <a:r>
              <a:rPr lang="zh-CN" altLang="en-US" sz="2800" b="1">
                <a:latin typeface="幼圆" pitchFamily="49" charset="-122"/>
                <a:ea typeface="幼圆" pitchFamily="49" charset="-122"/>
              </a:rPr>
              <a:t>每步只计算叶节点的一个子节点</a:t>
            </a:r>
          </a:p>
          <a:p>
            <a:pPr>
              <a:lnSpc>
                <a:spcPct val="80000"/>
              </a:lnSpc>
            </a:pPr>
            <a:endParaRPr lang="zh-CN" altLang="en-US" sz="2800" b="1">
              <a:latin typeface="幼圆" pitchFamily="49" charset="-122"/>
              <a:ea typeface="幼圆" pitchFamily="49" charset="-122"/>
            </a:endParaRPr>
          </a:p>
        </p:txBody>
      </p:sp>
      <p:sp>
        <p:nvSpPr>
          <p:cNvPr id="45061" name="Rectangle 5"/>
          <p:cNvSpPr>
            <a:spLocks noGrp="1" noChangeArrowheads="1"/>
          </p:cNvSpPr>
          <p:nvPr>
            <p:ph type="title"/>
          </p:nvPr>
        </p:nvSpPr>
        <p:spPr>
          <a:xfrm>
            <a:off x="611188" y="260350"/>
            <a:ext cx="7772400" cy="1143000"/>
          </a:xfrm>
          <a:noFill/>
          <a:ln/>
        </p:spPr>
        <p:txBody>
          <a:bodyPr/>
          <a:lstStyle/>
          <a:p>
            <a:pPr algn="l"/>
            <a:r>
              <a:rPr lang="zh-CN" altLang="en-US"/>
              <a:t>唯一性</a:t>
            </a:r>
          </a:p>
        </p:txBody>
      </p:sp>
      <p:sp>
        <p:nvSpPr>
          <p:cNvPr id="45063" name="Rectangle 7"/>
          <p:cNvSpPr>
            <a:spLocks noChangeArrowheads="1"/>
          </p:cNvSpPr>
          <p:nvPr/>
        </p:nvSpPr>
        <p:spPr bwMode="auto">
          <a:xfrm>
            <a:off x="539750" y="4437063"/>
            <a:ext cx="8208963"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3200">
                <a:solidFill>
                  <a:schemeClr val="bg2"/>
                </a:solidFill>
                <a:latin typeface="Times New Roman" pitchFamily="18" charset="0"/>
                <a:ea typeface="宋体" pitchFamily="2" charset="-122"/>
              </a:defRPr>
            </a:lvl1pPr>
            <a:lvl2pPr marL="742950" indent="-285750" algn="l">
              <a:buChar char="–"/>
              <a:defRPr kumimoji="1" sz="2800">
                <a:solidFill>
                  <a:schemeClr val="bg2"/>
                </a:solidFill>
                <a:latin typeface="Times New Roman" pitchFamily="18" charset="0"/>
                <a:ea typeface="宋体" pitchFamily="2" charset="-122"/>
              </a:defRPr>
            </a:lvl2pPr>
            <a:lvl3pPr marL="1143000" indent="-228600" algn="l">
              <a:defRPr kumimoji="1" sz="2400">
                <a:solidFill>
                  <a:schemeClr val="bg2"/>
                </a:solidFill>
                <a:latin typeface="Times New Roman" pitchFamily="18" charset="0"/>
                <a:ea typeface="宋体" pitchFamily="2" charset="-122"/>
              </a:defRPr>
            </a:lvl3pPr>
            <a:lvl4pPr marL="1600200" indent="-228600" algn="l">
              <a:buChar char="–"/>
              <a:defRPr kumimoji="1" sz="2000">
                <a:solidFill>
                  <a:schemeClr val="bg2"/>
                </a:solidFill>
                <a:latin typeface="Times New Roman" pitchFamily="18" charset="0"/>
                <a:ea typeface="宋体" pitchFamily="2" charset="-122"/>
              </a:defRPr>
            </a:lvl4pPr>
            <a:lvl5pPr marL="2057400" indent="-228600" algn="l">
              <a:defRPr kumimoji="1" sz="2000">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bg2"/>
                </a:solidFill>
                <a:latin typeface="Times New Roman" pitchFamily="18" charset="0"/>
                <a:ea typeface="宋体" pitchFamily="2" charset="-122"/>
              </a:defRPr>
            </a:lvl9pPr>
          </a:lstStyle>
          <a:p>
            <a:pPr>
              <a:buFontTx/>
              <a:buNone/>
            </a:pPr>
            <a:r>
              <a:rPr lang="zh-CN" altLang="en-US">
                <a:latin typeface="幼圆" pitchFamily="49" charset="-122"/>
                <a:ea typeface="幼圆" pitchFamily="49" charset="-122"/>
              </a:rPr>
              <a:t>  不关心</a:t>
            </a:r>
            <a:r>
              <a:rPr lang="en-US" altLang="zh-CN">
                <a:latin typeface="幼圆" pitchFamily="49" charset="-122"/>
                <a:ea typeface="幼圆" pitchFamily="49" charset="-122"/>
                <a:sym typeface="Symbol" pitchFamily="18" charset="2"/>
              </a:rPr>
              <a:t>T(</a:t>
            </a:r>
            <a:r>
              <a:rPr lang="zh-CN" altLang="en-US">
                <a:latin typeface="幼圆" pitchFamily="49" charset="-122"/>
                <a:ea typeface="幼圆" pitchFamily="49" charset="-122"/>
                <a:sym typeface="Symbol" pitchFamily="18" charset="2"/>
              </a:rPr>
              <a:t>)的结构，关心的是</a:t>
            </a:r>
            <a:r>
              <a:rPr lang="en-US" altLang="zh-CN">
                <a:latin typeface="幼圆" pitchFamily="49" charset="-122"/>
                <a:ea typeface="幼圆" pitchFamily="49" charset="-122"/>
                <a:sym typeface="Symbol" pitchFamily="18" charset="2"/>
              </a:rPr>
              <a:t>T(</a:t>
            </a:r>
            <a:r>
              <a:rPr lang="zh-CN" altLang="en-US">
                <a:latin typeface="幼圆" pitchFamily="49" charset="-122"/>
                <a:ea typeface="幼圆" pitchFamily="49" charset="-122"/>
                <a:sym typeface="Symbol" pitchFamily="18" charset="2"/>
              </a:rPr>
              <a:t>)和[</a:t>
            </a:r>
            <a:r>
              <a:rPr lang="en-US" altLang="zh-CN">
                <a:latin typeface="幼圆" pitchFamily="49" charset="-122"/>
                <a:ea typeface="幼圆" pitchFamily="49" charset="-122"/>
                <a:sym typeface="Symbol" pitchFamily="18" charset="2"/>
              </a:rPr>
              <a:t>M</a:t>
            </a:r>
            <a:r>
              <a:rPr lang="en-US" altLang="zh-CN" baseline="-25000">
                <a:latin typeface="幼圆" pitchFamily="49" charset="-122"/>
                <a:ea typeface="幼圆" pitchFamily="49" charset="-122"/>
                <a:sym typeface="Symbol" pitchFamily="18" charset="2"/>
              </a:rPr>
              <a:t>0</a:t>
            </a:r>
            <a:r>
              <a:rPr lang="en-US" altLang="zh-CN">
                <a:latin typeface="幼圆" pitchFamily="49" charset="-122"/>
                <a:ea typeface="幼圆" pitchFamily="49" charset="-122"/>
                <a:sym typeface="Symbol" pitchFamily="18" charset="2"/>
              </a:rPr>
              <a:t>&gt;</a:t>
            </a:r>
            <a:r>
              <a:rPr lang="zh-CN" altLang="en-US">
                <a:latin typeface="幼圆" pitchFamily="49" charset="-122"/>
                <a:ea typeface="幼圆" pitchFamily="49" charset="-122"/>
                <a:sym typeface="Symbol" pitchFamily="18" charset="2"/>
              </a:rPr>
              <a:t>的关系，计算</a:t>
            </a:r>
            <a:r>
              <a:rPr lang="en-US" altLang="zh-CN">
                <a:latin typeface="幼圆" pitchFamily="49" charset="-122"/>
                <a:ea typeface="幼圆" pitchFamily="49" charset="-122"/>
                <a:sym typeface="Symbol" pitchFamily="18" charset="2"/>
              </a:rPr>
              <a:t>T(</a:t>
            </a:r>
            <a:r>
              <a:rPr lang="zh-CN" altLang="en-US">
                <a:latin typeface="幼圆" pitchFamily="49" charset="-122"/>
                <a:ea typeface="幼圆" pitchFamily="49" charset="-122"/>
                <a:sym typeface="Symbol" pitchFamily="18" charset="2"/>
              </a:rPr>
              <a:t>)的目的是了解[</a:t>
            </a:r>
            <a:r>
              <a:rPr lang="en-US" altLang="zh-CN">
                <a:latin typeface="幼圆" pitchFamily="49" charset="-122"/>
                <a:ea typeface="幼圆" pitchFamily="49" charset="-122"/>
                <a:sym typeface="Symbol" pitchFamily="18" charset="2"/>
              </a:rPr>
              <a:t>M</a:t>
            </a:r>
            <a:r>
              <a:rPr lang="en-US" altLang="zh-CN" baseline="-25000">
                <a:latin typeface="幼圆" pitchFamily="49" charset="-122"/>
                <a:ea typeface="幼圆" pitchFamily="49" charset="-122"/>
                <a:sym typeface="Symbol" pitchFamily="18" charset="2"/>
              </a:rPr>
              <a:t>0</a:t>
            </a:r>
            <a:r>
              <a:rPr lang="en-US" altLang="zh-CN">
                <a:latin typeface="幼圆" pitchFamily="49" charset="-122"/>
                <a:ea typeface="幼圆" pitchFamily="49" charset="-122"/>
                <a:sym typeface="Symbol" pitchFamily="18" charset="2"/>
              </a:rPr>
              <a:t>&gt;</a:t>
            </a:r>
            <a:r>
              <a:rPr lang="zh-CN" altLang="en-US">
                <a:latin typeface="幼圆" pitchFamily="49" charset="-122"/>
                <a:ea typeface="幼圆" pitchFamily="49" charset="-122"/>
                <a:sym typeface="Symbol" pitchFamily="18" charset="2"/>
              </a:rPr>
              <a:t>，并进一步了解的动态行为。</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684213" y="2636838"/>
            <a:ext cx="7918450" cy="3103562"/>
          </a:xfrm>
        </p:spPr>
        <p:txBody>
          <a:bodyPr/>
          <a:lstStyle/>
          <a:p>
            <a:pPr>
              <a:lnSpc>
                <a:spcPct val="165000"/>
              </a:lnSpc>
              <a:buFontTx/>
              <a:buNone/>
            </a:pPr>
            <a:r>
              <a:rPr lang="zh-CN" altLang="en-US" b="1">
                <a:latin typeface="幼圆" pitchFamily="49" charset="-122"/>
                <a:ea typeface="幼圆" pitchFamily="49" charset="-122"/>
              </a:rPr>
              <a:t>	</a:t>
            </a:r>
            <a:r>
              <a:rPr lang="en-US" altLang="en-US" b="1">
                <a:latin typeface="幼圆" pitchFamily="49" charset="-122"/>
                <a:ea typeface="幼圆" pitchFamily="49" charset="-122"/>
              </a:rPr>
              <a:t>M</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rPr>
              <a:t>&gt;</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x</a:t>
            </a:r>
            <a:r>
              <a:rPr lang="zh-CN" altLang="en-US" b="1">
                <a:latin typeface="幼圆" pitchFamily="49" charset="-122"/>
                <a:ea typeface="幼圆" pitchFamily="49" charset="-122"/>
              </a:rPr>
              <a:t>为</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上的节点，使</a:t>
            </a:r>
            <a:r>
              <a:rPr lang="en-US" altLang="en-US"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r>
              <a:rPr lang="en-US" altLang="zh-CN" b="1">
                <a:latin typeface="幼圆" pitchFamily="49" charset="-122"/>
                <a:ea typeface="幼圆" pitchFamily="49" charset="-122"/>
              </a:rPr>
              <a:t>；</a:t>
            </a:r>
            <a:r>
              <a:rPr lang="zh-CN" altLang="en-US" b="1">
                <a:latin typeface="幼圆" pitchFamily="49" charset="-122"/>
                <a:ea typeface="幼圆" pitchFamily="49" charset="-122"/>
              </a:rPr>
              <a:t>当</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不是</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x</a:t>
            </a:r>
            <a:r>
              <a:rPr lang="zh-CN" altLang="en-US" b="1">
                <a:latin typeface="幼圆" pitchFamily="49" charset="-122"/>
                <a:ea typeface="幼圆" pitchFamily="49" charset="-122"/>
              </a:rPr>
              <a:t>的分量，则 </a:t>
            </a:r>
            <a:r>
              <a:rPr lang="en-US" altLang="en-US" b="1">
                <a:latin typeface="幼圆" pitchFamily="49" charset="-122"/>
                <a:ea typeface="幼圆" pitchFamily="49" charset="-122"/>
              </a:rPr>
              <a:t>M=M</a:t>
            </a:r>
            <a:r>
              <a:rPr lang="en-US" altLang="en-US" b="1" baseline="-25000">
                <a:latin typeface="幼圆" pitchFamily="49" charset="-122"/>
                <a:ea typeface="幼圆" pitchFamily="49" charset="-122"/>
              </a:rPr>
              <a:t>x</a:t>
            </a:r>
            <a:r>
              <a:rPr lang="en-US" altLang="zh-CN" b="1">
                <a:latin typeface="幼圆" pitchFamily="49" charset="-122"/>
                <a:ea typeface="幼圆" pitchFamily="49" charset="-122"/>
              </a:rPr>
              <a:t> ,</a:t>
            </a:r>
            <a:r>
              <a:rPr lang="zh-CN" altLang="en-US" b="1">
                <a:latin typeface="幼圆" pitchFamily="49" charset="-122"/>
                <a:ea typeface="幼圆" pitchFamily="49" charset="-122"/>
              </a:rPr>
              <a:t>其中</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x</a:t>
            </a:r>
            <a:r>
              <a:rPr lang="zh-CN" altLang="en-US" b="1">
                <a:latin typeface="幼圆" pitchFamily="49" charset="-122"/>
                <a:ea typeface="幼圆" pitchFamily="49" charset="-122"/>
              </a:rPr>
              <a:t>是</a:t>
            </a:r>
            <a:r>
              <a:rPr lang="en-US" altLang="zh-CN" b="1">
                <a:latin typeface="幼圆" pitchFamily="49" charset="-122"/>
                <a:ea typeface="幼圆" pitchFamily="49" charset="-122"/>
              </a:rPr>
              <a:t>x</a:t>
            </a:r>
            <a:r>
              <a:rPr lang="zh-CN" altLang="en-US" b="1">
                <a:latin typeface="幼圆" pitchFamily="49" charset="-122"/>
                <a:ea typeface="幼圆" pitchFamily="49" charset="-122"/>
              </a:rPr>
              <a:t>的标记</a:t>
            </a:r>
            <a:r>
              <a:rPr lang="en-US" altLang="zh-CN" b="1">
                <a:latin typeface="幼圆" pitchFamily="49" charset="-122"/>
                <a:ea typeface="幼圆" pitchFamily="49" charset="-122"/>
              </a:rPr>
              <a:t>.</a:t>
            </a:r>
            <a:endParaRPr lang="en-US" altLang="zh-CN" b="1" baseline="-25000">
              <a:latin typeface="幼圆" pitchFamily="49" charset="-122"/>
              <a:ea typeface="幼圆" pitchFamily="49" charset="-122"/>
            </a:endParaRPr>
          </a:p>
        </p:txBody>
      </p:sp>
      <p:sp>
        <p:nvSpPr>
          <p:cNvPr id="46085" name="Rectangle 5"/>
          <p:cNvSpPr>
            <a:spLocks noGrp="1" noChangeArrowheads="1"/>
          </p:cNvSpPr>
          <p:nvPr>
            <p:ph type="title"/>
          </p:nvPr>
        </p:nvSpPr>
        <p:spPr>
          <a:xfrm>
            <a:off x="684213" y="765175"/>
            <a:ext cx="7772400" cy="1143000"/>
          </a:xfrm>
          <a:noFill/>
          <a:ln/>
        </p:spPr>
        <p:txBody>
          <a:bodyPr/>
          <a:lstStyle/>
          <a:p>
            <a:pPr algn="l"/>
            <a:r>
              <a:rPr lang="zh-CN" altLang="en-US"/>
              <a:t>定理3.2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85800" y="1981200"/>
            <a:ext cx="8207375" cy="4114800"/>
          </a:xfrm>
        </p:spPr>
        <p:txBody>
          <a:bodyPr/>
          <a:lstStyle/>
          <a:p>
            <a:pPr>
              <a:buFontTx/>
              <a:buNone/>
            </a:pPr>
            <a:r>
              <a:rPr lang="zh-CN" altLang="en-US" b="1">
                <a:latin typeface="幼圆" pitchFamily="49" charset="-122"/>
                <a:ea typeface="幼圆" pitchFamily="49" charset="-122"/>
              </a:rPr>
              <a:t>∵</a:t>
            </a:r>
            <a:r>
              <a:rPr lang="en-US" altLang="en-US" b="1">
                <a:latin typeface="幼圆" pitchFamily="49" charset="-122"/>
                <a:ea typeface="幼圆" pitchFamily="49" charset="-122"/>
              </a:rPr>
              <a:t>M</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rPr>
              <a:t>&gt;,</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1</a:t>
            </a:r>
            <a:r>
              <a:rPr lang="en-US" altLang="en-US" b="1">
                <a:latin typeface="Times New Roman"/>
                <a:ea typeface="幼圆" pitchFamily="49" charset="-122"/>
              </a:rPr>
              <a:t>…</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a:t>
            </a:r>
          </a:p>
          <a:p>
            <a:pPr>
              <a:buFontTx/>
              <a:buNone/>
            </a:pPr>
            <a:r>
              <a:rPr lang="en-US" altLang="en-US" b="1">
                <a:latin typeface="幼圆" pitchFamily="49" charset="-122"/>
                <a:ea typeface="幼圆" pitchFamily="49" charset="-122"/>
              </a:rPr>
              <a:t>  </a:t>
            </a:r>
            <a:r>
              <a:rPr lang="zh-CN" altLang="en-US" b="1">
                <a:latin typeface="幼圆" pitchFamily="49" charset="-122"/>
                <a:ea typeface="幼圆" pitchFamily="49" charset="-122"/>
              </a:rPr>
              <a:t>使得</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1</a:t>
            </a:r>
            <a:r>
              <a:rPr lang="en-US" altLang="en-US" b="1">
                <a:latin typeface="幼圆" pitchFamily="49" charset="-122"/>
                <a:ea typeface="幼圆" pitchFamily="49" charset="-122"/>
              </a:rPr>
              <a:t> </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a:t>
            </a:r>
            <a:r>
              <a:rPr lang="en-US" altLang="en-US" b="1">
                <a:latin typeface="Times New Roman"/>
                <a:ea typeface="幼圆" pitchFamily="49" charset="-122"/>
              </a:rPr>
              <a:t>…</a:t>
            </a:r>
            <a:r>
              <a:rPr lang="en-US" altLang="en-US" b="1">
                <a:latin typeface="幼圆" pitchFamily="49" charset="-122"/>
                <a:ea typeface="幼圆" pitchFamily="49" charset="-122"/>
              </a:rPr>
              <a:t> </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M</a:t>
            </a:r>
            <a:r>
              <a:rPr lang="en-US" altLang="en-US" b="1" baseline="-25000">
                <a:latin typeface="幼圆" pitchFamily="49" charset="-122"/>
                <a:ea typeface="幼圆" pitchFamily="49" charset="-122"/>
              </a:rPr>
              <a:t>k+1</a:t>
            </a:r>
            <a:r>
              <a:rPr lang="en-US" altLang="en-US" b="1">
                <a:latin typeface="幼圆" pitchFamily="49" charset="-122"/>
                <a:ea typeface="幼圆" pitchFamily="49" charset="-122"/>
              </a:rPr>
              <a:t>=M</a:t>
            </a:r>
          </a:p>
          <a:p>
            <a:pPr>
              <a:buFontTx/>
              <a:buNone/>
            </a:pPr>
            <a:r>
              <a:rPr lang="zh-CN" altLang="en-US" b="1">
                <a:latin typeface="幼圆" pitchFamily="49" charset="-122"/>
                <a:ea typeface="幼圆" pitchFamily="49" charset="-122"/>
              </a:rPr>
              <a:t>对</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的长度 </a:t>
            </a:r>
            <a:r>
              <a:rPr lang="en-US" altLang="en-US" b="1">
                <a:latin typeface="幼圆" pitchFamily="49" charset="-122"/>
                <a:ea typeface="幼圆" pitchFamily="49" charset="-122"/>
              </a:rPr>
              <a:t>l </a:t>
            </a:r>
            <a:r>
              <a:rPr lang="zh-CN" altLang="en-US" b="1">
                <a:latin typeface="幼圆" pitchFamily="49" charset="-122"/>
                <a:ea typeface="幼圆" pitchFamily="49" charset="-122"/>
              </a:rPr>
              <a:t>归纳</a:t>
            </a:r>
          </a:p>
          <a:p>
            <a:pPr>
              <a:buFontTx/>
              <a:buNone/>
            </a:pPr>
            <a:r>
              <a:rPr lang="en-US" altLang="zh-CN" b="1">
                <a:latin typeface="幼圆" pitchFamily="49" charset="-122"/>
                <a:ea typeface="幼圆" pitchFamily="49" charset="-122"/>
              </a:rPr>
              <a:t>l=0,M=M</a:t>
            </a:r>
            <a:r>
              <a:rPr lang="en-US" altLang="zh-CN" b="1" baseline="-25000">
                <a:latin typeface="幼圆" pitchFamily="49" charset="-122"/>
                <a:ea typeface="幼圆" pitchFamily="49" charset="-122"/>
              </a:rPr>
              <a:t>0</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M=M</a:t>
            </a:r>
            <a:r>
              <a:rPr lang="en-US" altLang="zh-CN" b="1" baseline="-25000">
                <a:latin typeface="幼圆" pitchFamily="49" charset="-122"/>
                <a:ea typeface="幼圆" pitchFamily="49" charset="-122"/>
              </a:rPr>
              <a:t>0</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r</a:t>
            </a:r>
            <a:r>
              <a:rPr lang="en-US" altLang="zh-CN" b="1">
                <a:latin typeface="幼圆" pitchFamily="49" charset="-122"/>
                <a:ea typeface="幼圆" pitchFamily="49" charset="-122"/>
              </a:rPr>
              <a:t>,</a:t>
            </a:r>
            <a:r>
              <a:rPr lang="zh-CN" altLang="zh-CN" b="1">
                <a:latin typeface="幼圆" pitchFamily="49" charset="-122"/>
                <a:ea typeface="幼圆" pitchFamily="49" charset="-122"/>
              </a:rPr>
              <a:t>即</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r,</a:t>
            </a:r>
            <a:r>
              <a:rPr lang="zh-CN" altLang="zh-CN" b="1">
                <a:latin typeface="幼圆" pitchFamily="49" charset="-122"/>
                <a:ea typeface="幼圆" pitchFamily="49" charset="-122"/>
              </a:rPr>
              <a:t>使</a:t>
            </a:r>
            <a:r>
              <a:rPr lang="en-US" altLang="zh-CN" b="1">
                <a:latin typeface="幼圆" pitchFamily="49" charset="-122"/>
                <a:ea typeface="幼圆" pitchFamily="49" charset="-122"/>
              </a:rPr>
              <a:t>M=M</a:t>
            </a:r>
            <a:r>
              <a:rPr lang="en-US" altLang="zh-CN" b="1" baseline="-25000">
                <a:latin typeface="幼圆" pitchFamily="49" charset="-122"/>
                <a:ea typeface="幼圆" pitchFamily="49" charset="-122"/>
              </a:rPr>
              <a:t>r</a:t>
            </a:r>
            <a:endParaRPr lang="en-US" altLang="zh-CN" b="1">
              <a:latin typeface="幼圆" pitchFamily="49" charset="-122"/>
              <a:ea typeface="幼圆" pitchFamily="49" charset="-122"/>
            </a:endParaRPr>
          </a:p>
          <a:p>
            <a:pPr>
              <a:buFontTx/>
              <a:buNone/>
            </a:pPr>
            <a:r>
              <a:rPr lang="en-US" altLang="zh-CN" b="1">
                <a:latin typeface="幼圆" pitchFamily="49" charset="-122"/>
                <a:ea typeface="幼圆" pitchFamily="49" charset="-122"/>
              </a:rPr>
              <a:t>l&lt;k,</a:t>
            </a:r>
            <a:r>
              <a:rPr lang="zh-CN" altLang="zh-CN" b="1">
                <a:latin typeface="幼圆" pitchFamily="49" charset="-122"/>
                <a:ea typeface="幼圆" pitchFamily="49" charset="-122"/>
              </a:rPr>
              <a:t>归纳假设成立,即</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1</a:t>
            </a:r>
            <a:r>
              <a:rPr lang="en-US" altLang="en-US" b="1">
                <a:latin typeface="幼圆" pitchFamily="49" charset="-122"/>
                <a:ea typeface="幼圆" pitchFamily="49" charset="-122"/>
              </a:rPr>
              <a:t> </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a:t>
            </a:r>
            <a:r>
              <a:rPr lang="en-US" altLang="en-US" b="1">
                <a:latin typeface="Times New Roman"/>
                <a:ea typeface="幼圆" pitchFamily="49" charset="-122"/>
              </a:rPr>
              <a:t>…</a:t>
            </a:r>
            <a:r>
              <a:rPr lang="en-US" altLang="en-US" b="1">
                <a:latin typeface="幼圆" pitchFamily="49" charset="-122"/>
                <a:ea typeface="幼圆" pitchFamily="49" charset="-122"/>
              </a:rPr>
              <a:t> </a:t>
            </a:r>
            <a:r>
              <a:rPr lang="en-US"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M</a:t>
            </a:r>
            <a:r>
              <a:rPr lang="en-US" altLang="en-US" b="1" baseline="-25000">
                <a:latin typeface="幼圆" pitchFamily="49" charset="-122"/>
                <a:ea typeface="幼圆" pitchFamily="49" charset="-122"/>
              </a:rPr>
              <a:t>k</a:t>
            </a:r>
            <a:r>
              <a:rPr lang="en-US" altLang="zh-CN" b="1" baseline="-25000">
                <a:latin typeface="幼圆" pitchFamily="49" charset="-122"/>
                <a:ea typeface="幼圆" pitchFamily="49" charset="-122"/>
              </a:rPr>
              <a:t> </a:t>
            </a:r>
            <a:endParaRPr lang="en-US" altLang="en-US" b="1">
              <a:latin typeface="幼圆" pitchFamily="49" charset="-122"/>
              <a:ea typeface="幼圆" pitchFamily="49" charset="-122"/>
            </a:endParaRPr>
          </a:p>
          <a:p>
            <a:pPr>
              <a:buFontTx/>
              <a:buNone/>
            </a:pP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a:t>
            </a:r>
            <a:r>
              <a:rPr lang="zh-CN" altLang="zh-CN" b="1">
                <a:latin typeface="幼圆" pitchFamily="49" charset="-122"/>
                <a:ea typeface="幼圆" pitchFamily="49" charset="-122"/>
              </a:rPr>
              <a:t>使</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k</a:t>
            </a:r>
            <a:r>
              <a:rPr lang="en-US"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y</a:t>
            </a:r>
            <a:endParaRPr lang="en-US" altLang="zh-CN" b="1">
              <a:latin typeface="幼圆" pitchFamily="49" charset="-122"/>
              <a:ea typeface="幼圆" pitchFamily="49" charset="-122"/>
            </a:endParaRPr>
          </a:p>
        </p:txBody>
      </p:sp>
      <p:sp>
        <p:nvSpPr>
          <p:cNvPr id="47108" name="Text Box 4"/>
          <p:cNvSpPr txBox="1">
            <a:spLocks noChangeArrowheads="1"/>
          </p:cNvSpPr>
          <p:nvPr/>
        </p:nvSpPr>
        <p:spPr bwMode="auto">
          <a:xfrm>
            <a:off x="2286000" y="2514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0</a:t>
            </a:r>
            <a:endParaRPr lang="en-US" altLang="zh-CN" b="0"/>
          </a:p>
        </p:txBody>
      </p:sp>
      <p:sp>
        <p:nvSpPr>
          <p:cNvPr id="47109" name="Text Box 5"/>
          <p:cNvSpPr txBox="1">
            <a:spLocks noChangeArrowheads="1"/>
          </p:cNvSpPr>
          <p:nvPr/>
        </p:nvSpPr>
        <p:spPr bwMode="auto">
          <a:xfrm>
            <a:off x="3200400" y="2514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1</a:t>
            </a:r>
            <a:endParaRPr lang="en-US" altLang="zh-CN" b="0"/>
          </a:p>
        </p:txBody>
      </p:sp>
      <p:sp>
        <p:nvSpPr>
          <p:cNvPr id="47110" name="Text Box 6"/>
          <p:cNvSpPr txBox="1">
            <a:spLocks noChangeArrowheads="1"/>
          </p:cNvSpPr>
          <p:nvPr/>
        </p:nvSpPr>
        <p:spPr bwMode="auto">
          <a:xfrm>
            <a:off x="4419600" y="2514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k</a:t>
            </a:r>
            <a:endParaRPr lang="en-US" altLang="zh-CN" b="0"/>
          </a:p>
        </p:txBody>
      </p:sp>
      <p:sp>
        <p:nvSpPr>
          <p:cNvPr id="47111" name="Text Box 7"/>
          <p:cNvSpPr txBox="1">
            <a:spLocks noChangeArrowheads="1"/>
          </p:cNvSpPr>
          <p:nvPr/>
        </p:nvSpPr>
        <p:spPr bwMode="auto">
          <a:xfrm>
            <a:off x="4953000" y="4191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0</a:t>
            </a:r>
            <a:endParaRPr lang="en-US" altLang="zh-CN" b="0"/>
          </a:p>
        </p:txBody>
      </p:sp>
      <p:sp>
        <p:nvSpPr>
          <p:cNvPr id="47112" name="Text Box 8"/>
          <p:cNvSpPr txBox="1">
            <a:spLocks noChangeArrowheads="1"/>
          </p:cNvSpPr>
          <p:nvPr/>
        </p:nvSpPr>
        <p:spPr bwMode="auto">
          <a:xfrm>
            <a:off x="5867400" y="4191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1</a:t>
            </a:r>
            <a:endParaRPr lang="en-US" altLang="zh-CN" b="0"/>
          </a:p>
        </p:txBody>
      </p:sp>
      <p:sp>
        <p:nvSpPr>
          <p:cNvPr id="47113" name="Text Box 9"/>
          <p:cNvSpPr txBox="1">
            <a:spLocks noChangeArrowheads="1"/>
          </p:cNvSpPr>
          <p:nvPr/>
        </p:nvSpPr>
        <p:spPr bwMode="auto">
          <a:xfrm>
            <a:off x="6934200" y="4191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k-1</a:t>
            </a:r>
            <a:endParaRPr lang="en-US" altLang="zh-CN" b="0"/>
          </a:p>
        </p:txBody>
      </p:sp>
      <p:sp>
        <p:nvSpPr>
          <p:cNvPr id="47115" name="Rectangle 11"/>
          <p:cNvSpPr>
            <a:spLocks noGrp="1" noChangeArrowheads="1"/>
          </p:cNvSpPr>
          <p:nvPr>
            <p:ph type="title"/>
          </p:nvPr>
        </p:nvSpPr>
        <p:spPr>
          <a:noFill/>
          <a:ln/>
        </p:spPr>
        <p:txBody>
          <a:bodyPr/>
          <a:lstStyle/>
          <a:p>
            <a:pPr algn="l"/>
            <a:r>
              <a:rPr lang="zh-CN" altLang="en-US"/>
              <a:t>证明</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CN" altLang="en-US"/>
          </a:p>
        </p:txBody>
      </p:sp>
      <p:sp>
        <p:nvSpPr>
          <p:cNvPr id="48131" name="Rectangle 3"/>
          <p:cNvSpPr>
            <a:spLocks noGrp="1" noChangeArrowheads="1"/>
          </p:cNvSpPr>
          <p:nvPr>
            <p:ph type="body" idx="1"/>
          </p:nvPr>
        </p:nvSpPr>
        <p:spPr>
          <a:xfrm>
            <a:off x="304800" y="1752600"/>
            <a:ext cx="8839200" cy="5105400"/>
          </a:xfrm>
        </p:spPr>
        <p:txBody>
          <a:bodyPr/>
          <a:lstStyle/>
          <a:p>
            <a:pPr>
              <a:buFontTx/>
              <a:buNone/>
            </a:pPr>
            <a:r>
              <a:rPr lang="zh-CN" altLang="en-US" b="1">
                <a:latin typeface="幼圆" pitchFamily="49" charset="-122"/>
                <a:ea typeface="幼圆" pitchFamily="49" charset="-122"/>
              </a:rPr>
              <a:t>考虑</a:t>
            </a:r>
            <a:r>
              <a:rPr lang="en-US" altLang="en-US" b="1">
                <a:latin typeface="幼圆" pitchFamily="49" charset="-122"/>
                <a:ea typeface="幼圆" pitchFamily="49" charset="-122"/>
              </a:rPr>
              <a:t>l=k, </a:t>
            </a:r>
            <a:r>
              <a:rPr lang="zh-CN" altLang="en-US" b="1">
                <a:latin typeface="幼圆" pitchFamily="49" charset="-122"/>
                <a:ea typeface="幼圆" pitchFamily="49" charset="-122"/>
              </a:rPr>
              <a:t>即证</a:t>
            </a:r>
            <a:r>
              <a:rPr lang="en-US" altLang="en-US" b="1">
                <a:latin typeface="幼圆" pitchFamily="49" charset="-122"/>
                <a:ea typeface="幼圆" pitchFamily="49" charset="-122"/>
              </a:rPr>
              <a:t>l=k</a:t>
            </a:r>
            <a:r>
              <a:rPr lang="zh-CN" altLang="en-US" b="1">
                <a:latin typeface="幼圆" pitchFamily="49" charset="-122"/>
                <a:ea typeface="幼圆" pitchFamily="49" charset="-122"/>
              </a:rPr>
              <a:t>时定理结论成立（即</a:t>
            </a:r>
            <a:r>
              <a:rPr lang="en-US" altLang="en-US"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r>
              <a:rPr lang="en-US" altLang="zh-CN" b="1">
                <a:latin typeface="幼圆" pitchFamily="49" charset="-122"/>
                <a:ea typeface="幼圆" pitchFamily="49" charset="-122"/>
              </a:rPr>
              <a:t>）</a:t>
            </a:r>
          </a:p>
          <a:p>
            <a:pPr>
              <a:buFontTx/>
              <a:buNone/>
            </a:pPr>
            <a:r>
              <a:rPr lang="zh-CN" altLang="en-US" b="1">
                <a:latin typeface="幼圆" pitchFamily="49" charset="-122"/>
                <a:ea typeface="幼圆" pitchFamily="49" charset="-122"/>
              </a:rPr>
              <a:t>∵</a:t>
            </a:r>
            <a:r>
              <a:rPr lang="en-US" altLang="en-US" b="1">
                <a:latin typeface="幼圆" pitchFamily="49" charset="-122"/>
                <a:ea typeface="幼圆" pitchFamily="49" charset="-122"/>
              </a:rPr>
              <a:t> M</a:t>
            </a:r>
            <a:r>
              <a:rPr lang="en-US" altLang="en-US" b="1" baseline="-25000">
                <a:latin typeface="幼圆" pitchFamily="49" charset="-122"/>
                <a:ea typeface="幼圆" pitchFamily="49" charset="-122"/>
              </a:rPr>
              <a:t>k </a:t>
            </a:r>
            <a:r>
              <a:rPr lang="en-US" altLang="en-US" b="1">
                <a:latin typeface="幼圆" pitchFamily="49" charset="-122"/>
                <a:ea typeface="幼圆" pitchFamily="49" charset="-122"/>
                <a:sym typeface="Symbol" pitchFamily="18" charset="2"/>
              </a:rPr>
              <a:t></a:t>
            </a:r>
            <a:r>
              <a:rPr lang="en-US" altLang="en-US" b="1" baseline="-25000">
                <a:latin typeface="幼圆" pitchFamily="49" charset="-122"/>
                <a:ea typeface="幼圆" pitchFamily="49" charset="-122"/>
              </a:rPr>
              <a:t> </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k+1</a:t>
            </a:r>
            <a:r>
              <a:rPr lang="en-US" altLang="en-US" b="1">
                <a:latin typeface="幼圆" pitchFamily="49" charset="-122"/>
                <a:ea typeface="幼圆" pitchFamily="49" charset="-122"/>
              </a:rPr>
              <a:t>=M,</a:t>
            </a:r>
            <a:r>
              <a:rPr lang="zh-CN" altLang="en-US" b="1">
                <a:latin typeface="幼圆" pitchFamily="49" charset="-122"/>
                <a:ea typeface="幼圆" pitchFamily="49" charset="-122"/>
              </a:rPr>
              <a:t>即</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zh-CN" altLang="en-US" b="1">
                <a:latin typeface="幼圆" pitchFamily="49" charset="-122"/>
                <a:ea typeface="幼圆" pitchFamily="49" charset="-122"/>
              </a:rPr>
              <a:t>在</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k</a:t>
            </a:r>
            <a:r>
              <a:rPr lang="zh-CN" altLang="zh-CN" b="1">
                <a:latin typeface="幼圆" pitchFamily="49" charset="-122"/>
                <a:ea typeface="幼圆" pitchFamily="49" charset="-122"/>
              </a:rPr>
              <a:t>有发生权</a:t>
            </a:r>
          </a:p>
          <a:p>
            <a:pPr>
              <a:buFontTx/>
              <a:buNone/>
            </a:pP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en-US" altLang="zh-CN" b="1">
                <a:latin typeface="幼圆" pitchFamily="49" charset="-122"/>
                <a:ea typeface="幼圆" pitchFamily="49" charset="-122"/>
              </a:rPr>
              <a:t>W(s,</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en-US"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k</a:t>
            </a:r>
            <a:r>
              <a:rPr lang="en-US" altLang="zh-CN" b="1">
                <a:latin typeface="幼圆" pitchFamily="49" charset="-122"/>
                <a:ea typeface="幼圆" pitchFamily="49" charset="-122"/>
              </a:rPr>
              <a:t>(s) </a:t>
            </a:r>
            <a:r>
              <a:rPr lang="zh-CN" altLang="en-US" b="1">
                <a:solidFill>
                  <a:srgbClr val="FF3300"/>
                </a:solidFill>
                <a:latin typeface="幼圆" pitchFamily="49" charset="-122"/>
                <a:ea typeface="幼圆" pitchFamily="49" charset="-122"/>
                <a:sym typeface="Symbol" pitchFamily="18" charset="2"/>
              </a:rPr>
              <a:t>≦</a:t>
            </a:r>
            <a:r>
              <a:rPr lang="en-US" altLang="zh-CN" b="1">
                <a:solidFill>
                  <a:srgbClr val="FF3300"/>
                </a:solidFill>
                <a:latin typeface="幼圆" pitchFamily="49" charset="-122"/>
                <a:ea typeface="幼圆" pitchFamily="49" charset="-122"/>
              </a:rPr>
              <a:t> M</a:t>
            </a:r>
            <a:r>
              <a:rPr lang="en-US" altLang="zh-CN" b="1" baseline="-25000">
                <a:solidFill>
                  <a:srgbClr val="FF3300"/>
                </a:solidFill>
                <a:latin typeface="幼圆" pitchFamily="49" charset="-122"/>
                <a:ea typeface="幼圆" pitchFamily="49" charset="-122"/>
              </a:rPr>
              <a:t>y</a:t>
            </a:r>
            <a:r>
              <a:rPr lang="en-US" altLang="zh-CN" b="1">
                <a:solidFill>
                  <a:srgbClr val="FF3300"/>
                </a:solidFill>
                <a:latin typeface="幼圆" pitchFamily="49" charset="-122"/>
                <a:ea typeface="幼圆" pitchFamily="49" charset="-122"/>
              </a:rPr>
              <a:t>(s)</a:t>
            </a:r>
            <a:r>
              <a:rPr lang="en-US" altLang="zh-CN" sz="2800" b="1">
                <a:latin typeface="幼圆" pitchFamily="49" charset="-122"/>
                <a:ea typeface="幼圆" pitchFamily="49" charset="-122"/>
              </a:rPr>
              <a:t>(</a:t>
            </a:r>
            <a:r>
              <a:rPr lang="zh-CN" altLang="zh-CN" sz="2800" b="1">
                <a:latin typeface="幼圆" pitchFamily="49" charset="-122"/>
                <a:ea typeface="幼圆" pitchFamily="49" charset="-122"/>
              </a:rPr>
              <a:t>归纳假设</a:t>
            </a:r>
            <a:r>
              <a:rPr lang="en-US" altLang="zh-CN" sz="2800" b="1">
                <a:latin typeface="幼圆" pitchFamily="49" charset="-122"/>
                <a:ea typeface="幼圆" pitchFamily="49" charset="-122"/>
              </a:rPr>
              <a:t>M</a:t>
            </a:r>
            <a:r>
              <a:rPr lang="en-US" altLang="zh-CN" sz="2800" b="1" baseline="-25000">
                <a:latin typeface="幼圆" pitchFamily="49" charset="-122"/>
                <a:ea typeface="幼圆" pitchFamily="49" charset="-122"/>
              </a:rPr>
              <a:t>k</a:t>
            </a:r>
            <a:r>
              <a:rPr lang="en-US" altLang="zh-CN" sz="2800" b="1">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 M</a:t>
            </a:r>
            <a:r>
              <a:rPr lang="en-US" altLang="zh-CN" sz="2800" b="1" baseline="-25000">
                <a:latin typeface="幼圆" pitchFamily="49" charset="-122"/>
                <a:ea typeface="幼圆" pitchFamily="49" charset="-122"/>
              </a:rPr>
              <a:t>y</a:t>
            </a:r>
            <a:r>
              <a:rPr lang="en-US" altLang="zh-CN" sz="2800" b="1">
                <a:latin typeface="幼圆" pitchFamily="49" charset="-122"/>
                <a:ea typeface="幼圆" pitchFamily="49" charset="-122"/>
              </a:rPr>
              <a:t>)</a:t>
            </a:r>
          </a:p>
          <a:p>
            <a:pPr>
              <a:buFontTx/>
              <a:buNone/>
            </a:pPr>
            <a:r>
              <a:rPr lang="zh-CN" altLang="en-US" b="1">
                <a:latin typeface="幼圆" pitchFamily="49" charset="-122"/>
                <a:ea typeface="幼圆" pitchFamily="49" charset="-12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是无冲撞的(先天假设)</a:t>
            </a:r>
          </a:p>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不需考虑</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y</a:t>
            </a:r>
            <a:r>
              <a:rPr lang="en-US" altLang="en-US" b="1">
                <a:latin typeface="幼圆" pitchFamily="49" charset="-122"/>
                <a:ea typeface="幼圆" pitchFamily="49" charset="-122"/>
              </a:rPr>
              <a:t>(s) </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K(s)-W(t</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,s)</a:t>
            </a:r>
          </a:p>
          <a:p>
            <a:pPr>
              <a:buFontTx/>
              <a:buNone/>
            </a:pP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 t</a:t>
            </a:r>
            <a:r>
              <a:rPr lang="en-US" altLang="en-US" b="1" baseline="-25000">
                <a:latin typeface="幼圆" pitchFamily="49" charset="-122"/>
                <a:ea typeface="幼圆" pitchFamily="49" charset="-122"/>
              </a:rPr>
              <a:t>k</a:t>
            </a:r>
            <a:r>
              <a:rPr lang="zh-CN" altLang="en-US" b="1">
                <a:latin typeface="幼圆" pitchFamily="49" charset="-122"/>
                <a:ea typeface="幼圆" pitchFamily="49" charset="-122"/>
              </a:rPr>
              <a:t>在</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y</a:t>
            </a:r>
            <a:r>
              <a:rPr lang="zh-CN" altLang="zh-CN" b="1">
                <a:latin typeface="幼圆" pitchFamily="49" charset="-122"/>
                <a:ea typeface="幼圆" pitchFamily="49" charset="-122"/>
              </a:rPr>
              <a:t>有发生权</a:t>
            </a:r>
            <a:r>
              <a:rPr lang="zh-CN" altLang="en-US" b="1">
                <a:latin typeface="幼圆" pitchFamily="49" charset="-122"/>
                <a:ea typeface="幼圆" pitchFamily="49" charset="-122"/>
              </a:rPr>
              <a:t>,令</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y</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&gt; </a:t>
            </a:r>
            <a:r>
              <a:rPr lang="en-US" altLang="en-US" b="1">
                <a:solidFill>
                  <a:srgbClr val="FF3300"/>
                </a:solidFill>
                <a:latin typeface="幼圆" pitchFamily="49" charset="-122"/>
                <a:ea typeface="幼圆" pitchFamily="49" charset="-122"/>
              </a:rPr>
              <a:t>M</a:t>
            </a:r>
            <a:r>
              <a:rPr lang="en-US" altLang="en-US" b="1">
                <a:solidFill>
                  <a:srgbClr val="FF3300"/>
                </a:solidFill>
                <a:latin typeface="幼圆" pitchFamily="49" charset="-122"/>
                <a:ea typeface="幼圆" pitchFamily="49" charset="-122"/>
                <a:sym typeface="Symbol" pitchFamily="18" charset="2"/>
              </a:rPr>
              <a:t></a:t>
            </a:r>
            <a:r>
              <a:rPr lang="en-US" altLang="en-US" b="1">
                <a:solidFill>
                  <a:srgbClr val="FFFF00"/>
                </a:solidFill>
                <a:latin typeface="幼圆" pitchFamily="49" charset="-122"/>
                <a:ea typeface="幼圆" pitchFamily="49" charset="-122"/>
                <a:sym typeface="Symbol" pitchFamily="18" charset="2"/>
              </a:rPr>
              <a:t> </a:t>
            </a:r>
            <a:endParaRPr lang="zh-CN" altLang="en-US" b="1">
              <a:latin typeface="幼圆" pitchFamily="49" charset="-122"/>
              <a:ea typeface="幼圆" pitchFamily="49" charset="-122"/>
            </a:endParaRPr>
          </a:p>
          <a:p>
            <a:pPr>
              <a:buFontTx/>
              <a:buNone/>
            </a:pPr>
            <a:r>
              <a:rPr lang="zh-CN" altLang="en-US" b="1">
                <a:latin typeface="幼圆" pitchFamily="49" charset="-122"/>
                <a:ea typeface="幼圆" pitchFamily="49" charset="-122"/>
              </a:rPr>
              <a:t>∵</a:t>
            </a:r>
            <a:r>
              <a:rPr lang="zh-CN" altLang="zh-CN" b="1">
                <a:latin typeface="幼圆" pitchFamily="49" charset="-122"/>
                <a:ea typeface="幼圆" pitchFamily="49" charset="-122"/>
              </a:rPr>
              <a:t> </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k</a:t>
            </a:r>
            <a:r>
              <a:rPr lang="en-US"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y </a:t>
            </a:r>
            <a:r>
              <a:rPr lang="en-US" altLang="zh-CN" b="1">
                <a:latin typeface="幼圆" pitchFamily="49" charset="-122"/>
                <a:ea typeface="幼圆" pitchFamily="49" charset="-122"/>
              </a:rPr>
              <a:t>,     </a:t>
            </a:r>
            <a:r>
              <a:rPr lang="zh-CN" altLang="zh-CN" b="1">
                <a:latin typeface="幼圆" pitchFamily="49" charset="-122"/>
                <a:ea typeface="幼圆" pitchFamily="49" charset="-122"/>
              </a:rPr>
              <a:t>又</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k</a:t>
            </a:r>
            <a:r>
              <a:rPr lang="en-US" altLang="zh-CN" b="1">
                <a:latin typeface="幼圆" pitchFamily="49" charset="-122"/>
                <a:ea typeface="幼圆" pitchFamily="49" charset="-122"/>
              </a:rPr>
              <a:t>[t</a:t>
            </a:r>
            <a:r>
              <a:rPr lang="en-US" altLang="zh-CN" b="1" baseline="-25000">
                <a:latin typeface="幼圆" pitchFamily="49" charset="-122"/>
                <a:ea typeface="幼圆" pitchFamily="49" charset="-122"/>
              </a:rPr>
              <a:t>k</a:t>
            </a:r>
            <a:r>
              <a:rPr lang="en-US" altLang="zh-CN" b="1">
                <a:latin typeface="幼圆" pitchFamily="49" charset="-122"/>
                <a:ea typeface="幼圆" pitchFamily="49" charset="-122"/>
              </a:rPr>
              <a:t>&gt;M</a:t>
            </a:r>
            <a:r>
              <a:rPr lang="en-US" altLang="zh-CN" b="1" baseline="-25000">
                <a:latin typeface="幼圆" pitchFamily="49" charset="-122"/>
                <a:ea typeface="幼圆" pitchFamily="49" charset="-122"/>
              </a:rPr>
              <a:t>k+1</a:t>
            </a:r>
            <a:r>
              <a:rPr lang="en-US" altLang="zh-CN" b="1">
                <a:latin typeface="幼圆" pitchFamily="49" charset="-122"/>
                <a:ea typeface="幼圆" pitchFamily="49" charset="-122"/>
              </a:rPr>
              <a:t>=M</a:t>
            </a:r>
          </a:p>
          <a:p>
            <a:pPr>
              <a:buFontTx/>
              <a:buNone/>
            </a:pPr>
            <a:endParaRPr lang="zh-CN" altLang="en-US" b="1">
              <a:latin typeface="幼圆" pitchFamily="49" charset="-122"/>
              <a:ea typeface="幼圆" pitchFamily="49" charset="-122"/>
            </a:endParaRPr>
          </a:p>
        </p:txBody>
      </p:sp>
      <p:sp>
        <p:nvSpPr>
          <p:cNvPr id="48132" name="Text Box 4"/>
          <p:cNvSpPr txBox="1">
            <a:spLocks noChangeArrowheads="1"/>
          </p:cNvSpPr>
          <p:nvPr/>
        </p:nvSpPr>
        <p:spPr bwMode="auto">
          <a:xfrm>
            <a:off x="1447800" y="2209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b="0"/>
              <a:t>t</a:t>
            </a:r>
            <a:r>
              <a:rPr lang="en-US" altLang="zh-CN" b="0" baseline="-25000"/>
              <a:t>k</a:t>
            </a:r>
            <a:endParaRPr lang="en-US" altLang="zh-CN" b="0"/>
          </a:p>
        </p:txBody>
      </p:sp>
      <p:sp>
        <p:nvSpPr>
          <p:cNvPr id="48133" name="AutoShape 5"/>
          <p:cNvSpPr>
            <a:spLocks/>
          </p:cNvSpPr>
          <p:nvPr/>
        </p:nvSpPr>
        <p:spPr bwMode="auto">
          <a:xfrm>
            <a:off x="5715000" y="4800600"/>
            <a:ext cx="152400" cy="914400"/>
          </a:xfrm>
          <a:prstGeom prst="rightBrace">
            <a:avLst>
              <a:gd name="adj1" fmla="val 50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 name="Text Box 6"/>
          <p:cNvSpPr txBox="1">
            <a:spLocks noChangeArrowheads="1"/>
          </p:cNvSpPr>
          <p:nvPr/>
        </p:nvSpPr>
        <p:spPr bwMode="auto">
          <a:xfrm>
            <a:off x="6804025" y="4941888"/>
            <a:ext cx="2117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zh-CN" sz="3200">
                <a:latin typeface="幼圆" pitchFamily="49" charset="-122"/>
                <a:ea typeface="幼圆" pitchFamily="49" charset="-122"/>
                <a:sym typeface="Symbol" pitchFamily="18" charset="2"/>
              </a:rPr>
              <a:t></a:t>
            </a:r>
            <a:r>
              <a:rPr lang="en-US" altLang="zh-CN" sz="3200">
                <a:latin typeface="幼圆" pitchFamily="49" charset="-122"/>
                <a:ea typeface="幼圆" pitchFamily="49" charset="-122"/>
              </a:rPr>
              <a:t>M </a:t>
            </a:r>
            <a:r>
              <a:rPr kumimoji="0" lang="zh-CN" altLang="en-US" sz="3200">
                <a:latin typeface="幼圆" pitchFamily="49" charset="-122"/>
                <a:ea typeface="幼圆" pitchFamily="49" charset="-122"/>
                <a:sym typeface="Symbol" pitchFamily="18" charset="2"/>
              </a:rPr>
              <a:t>≦</a:t>
            </a:r>
            <a:r>
              <a:rPr lang="en-US" altLang="zh-CN" sz="3200">
                <a:latin typeface="幼圆" pitchFamily="49" charset="-122"/>
                <a:ea typeface="幼圆" pitchFamily="49" charset="-122"/>
              </a:rPr>
              <a:t> M </a:t>
            </a:r>
            <a:r>
              <a:rPr kumimoji="0" lang="en-US" altLang="en-US" sz="3200">
                <a:latin typeface="幼圆" pitchFamily="49" charset="-122"/>
                <a:ea typeface="幼圆" pitchFamily="49" charset="-122"/>
                <a:sym typeface="Symbol" pitchFamily="18" charset="2"/>
              </a:rPr>
              <a:t></a:t>
            </a:r>
            <a:endParaRPr kumimoji="0" lang="en-US" altLang="zh-CN" sz="3200">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zh-CN" altLang="en-US"/>
          </a:p>
        </p:txBody>
      </p:sp>
      <p:sp>
        <p:nvSpPr>
          <p:cNvPr id="49155" name="Rectangle 3"/>
          <p:cNvSpPr>
            <a:spLocks noGrp="1" noChangeArrowheads="1"/>
          </p:cNvSpPr>
          <p:nvPr>
            <p:ph type="body" idx="1"/>
          </p:nvPr>
        </p:nvSpPr>
        <p:spPr>
          <a:xfrm>
            <a:off x="685800" y="1981200"/>
            <a:ext cx="7772400" cy="4400550"/>
          </a:xfrm>
        </p:spPr>
        <p:txBody>
          <a:bodyPr/>
          <a:lstStyle/>
          <a:p>
            <a:pPr>
              <a:buFontTx/>
              <a:buNone/>
            </a:pPr>
            <a:r>
              <a:rPr lang="zh-CN" altLang="en-US" b="1">
                <a:latin typeface="幼圆" pitchFamily="49" charset="-122"/>
                <a:ea typeface="幼圆" pitchFamily="49" charset="-122"/>
              </a:rPr>
              <a:t>根据</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)的构造</a:t>
            </a:r>
            <a:r>
              <a:rPr lang="zh-CN" altLang="en-US" b="1">
                <a:latin typeface="幼圆" pitchFamily="49" charset="-122"/>
                <a:ea typeface="幼圆" pitchFamily="49" charset="-122"/>
              </a:rPr>
              <a:t>算法</a:t>
            </a:r>
            <a:endParaRPr lang="en-US" altLang="zh-CN" b="1">
              <a:latin typeface="幼圆" pitchFamily="49" charset="-122"/>
              <a:ea typeface="幼圆" pitchFamily="49" charset="-122"/>
            </a:endParaRPr>
          </a:p>
          <a:p>
            <a:pPr>
              <a:buFontTx/>
              <a:buNone/>
            </a:pPr>
            <a:r>
              <a:rPr lang="zh-CN" altLang="en-US" b="1">
                <a:latin typeface="幼圆" pitchFamily="49" charset="-122"/>
                <a:ea typeface="幼圆" pitchFamily="49" charset="-122"/>
              </a:rPr>
              <a:t>节点</a:t>
            </a:r>
            <a:r>
              <a:rPr lang="en-US" altLang="zh-CN" b="1">
                <a:latin typeface="幼圆" pitchFamily="49" charset="-122"/>
                <a:ea typeface="幼圆" pitchFamily="49" charset="-122"/>
              </a:rPr>
              <a:t>y</a:t>
            </a:r>
            <a:r>
              <a:rPr lang="zh-CN" altLang="en-US" b="1">
                <a:latin typeface="幼圆" pitchFamily="49" charset="-122"/>
                <a:ea typeface="幼圆" pitchFamily="49" charset="-122"/>
              </a:rPr>
              <a:t>有</a:t>
            </a:r>
            <a:r>
              <a:rPr lang="zh-CN" altLang="zh-CN" b="1">
                <a:latin typeface="幼圆" pitchFamily="49" charset="-122"/>
                <a:ea typeface="幼圆" pitchFamily="49" charset="-122"/>
              </a:rPr>
              <a:t>子节点</a:t>
            </a:r>
            <a:r>
              <a:rPr lang="en-US" altLang="zh-CN" b="1">
                <a:latin typeface="幼圆" pitchFamily="49" charset="-122"/>
                <a:ea typeface="幼圆" pitchFamily="49" charset="-122"/>
              </a:rPr>
              <a:t>x,</a:t>
            </a:r>
            <a:r>
              <a:rPr lang="zh-CN" altLang="en-US" b="1">
                <a:latin typeface="幼圆" pitchFamily="49" charset="-122"/>
                <a:ea typeface="幼圆" pitchFamily="49" charset="-122"/>
              </a:rPr>
              <a:t>且</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endParaRPr lang="en-US" altLang="zh-CN" b="1">
              <a:latin typeface="幼圆" pitchFamily="49" charset="-122"/>
              <a:ea typeface="幼圆" pitchFamily="49" charset="-122"/>
            </a:endParaRPr>
          </a:p>
          <a:p>
            <a:pPr>
              <a:buFontTx/>
              <a:buNone/>
            </a:pPr>
            <a:r>
              <a:rPr lang="zh-CN" altLang="en-US" b="1">
                <a:latin typeface="幼圆" pitchFamily="49" charset="-122"/>
                <a:ea typeface="幼圆" pitchFamily="49" charset="-122"/>
              </a:rPr>
              <a:t>而</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x</a:t>
            </a:r>
            <a:r>
              <a:rPr lang="zh-CN" altLang="en-US" b="1">
                <a:latin typeface="幼圆" pitchFamily="49" charset="-122"/>
                <a:ea typeface="幼圆" pitchFamily="49" charset="-122"/>
              </a:rPr>
              <a:t>由</a:t>
            </a:r>
            <a:r>
              <a:rPr lang="en-US" altLang="zh-CN"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计算得来</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由公式知</a:t>
            </a:r>
            <a:r>
              <a:rPr lang="zh-CN" altLang="zh-CN" b="1">
                <a:latin typeface="幼圆" pitchFamily="49" charset="-122"/>
                <a:ea typeface="幼圆" pitchFamily="49" charset="-122"/>
              </a:rPr>
              <a:t> </a:t>
            </a:r>
            <a:r>
              <a:rPr lang="en-US" altLang="zh-CN"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x</a:t>
            </a:r>
            <a:endParaRPr lang="en-US" altLang="zh-CN" b="1">
              <a:latin typeface="幼圆" pitchFamily="49" charset="-122"/>
              <a:ea typeface="幼圆" pitchFamily="49" charset="-122"/>
            </a:endParaRPr>
          </a:p>
          <a:p>
            <a:pPr>
              <a:buFontTx/>
              <a:buNone/>
            </a:pP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M</a:t>
            </a:r>
            <a:r>
              <a:rPr lang="en-US" altLang="zh-CN" b="1" baseline="-25000">
                <a:latin typeface="幼圆" pitchFamily="49" charset="-122"/>
                <a:ea typeface="幼圆" pitchFamily="49" charset="-122"/>
              </a:rPr>
              <a:t>x</a:t>
            </a:r>
            <a:endParaRPr lang="en-US" altLang="zh-CN" b="1">
              <a:latin typeface="幼圆" pitchFamily="49" charset="-122"/>
              <a:ea typeface="幼圆" pitchFamily="49" charset="-122"/>
            </a:endParaRPr>
          </a:p>
          <a:p>
            <a:pPr>
              <a:buFontTx/>
              <a:buNone/>
            </a:pPr>
            <a:r>
              <a:rPr lang="zh-CN" altLang="en-US" b="1">
                <a:latin typeface="幼圆" pitchFamily="49" charset="-122"/>
                <a:ea typeface="幼圆" pitchFamily="49" charset="-122"/>
              </a:rPr>
              <a:t>若</a:t>
            </a:r>
            <a:r>
              <a:rPr lang="en-US" altLang="en-US" b="1">
                <a:latin typeface="幼圆" pitchFamily="49" charset="-122"/>
                <a:ea typeface="幼圆" pitchFamily="49" charset="-122"/>
              </a:rPr>
              <a:t>Mx</a:t>
            </a:r>
            <a:r>
              <a:rPr lang="zh-CN" altLang="en-US" b="1">
                <a:latin typeface="幼圆" pitchFamily="49" charset="-122"/>
                <a:ea typeface="幼圆" pitchFamily="49" charset="-122"/>
              </a:rPr>
              <a:t>不以</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为分量</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y</a:t>
            </a:r>
            <a:r>
              <a:rPr lang="zh-CN" altLang="en-US" b="1">
                <a:latin typeface="幼圆" pitchFamily="49" charset="-122"/>
                <a:ea typeface="幼圆" pitchFamily="49" charset="-122"/>
              </a:rPr>
              <a:t>也不含</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,且</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x</a:t>
            </a:r>
            <a:r>
              <a:rPr lang="en-US" altLang="en-US"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a:t>
            </a:r>
            <a:endParaRPr lang="en-US" altLang="en-US" b="1">
              <a:latin typeface="幼圆" pitchFamily="49" charset="-122"/>
              <a:ea typeface="幼圆" pitchFamily="49" charset="-122"/>
            </a:endParaRPr>
          </a:p>
          <a:p>
            <a:pPr>
              <a:buFontTx/>
              <a:buNone/>
            </a:pPr>
            <a:r>
              <a:rPr lang="zh-CN" altLang="en-US" b="1">
                <a:latin typeface="幼圆" pitchFamily="49" charset="-122"/>
                <a:ea typeface="幼圆" pitchFamily="49" charset="-122"/>
                <a:sym typeface="Symbol" pitchFamily="18" charset="2"/>
              </a:rPr>
              <a:t>由归纳假设 </a:t>
            </a:r>
            <a:r>
              <a:rPr lang="en-US" altLang="en-US" b="1">
                <a:latin typeface="幼圆" pitchFamily="49" charset="-122"/>
                <a:ea typeface="幼圆" pitchFamily="49" charset="-122"/>
                <a:sym typeface="Symbol" pitchFamily="18" charset="2"/>
              </a:rPr>
              <a:t>M</a:t>
            </a:r>
            <a:r>
              <a:rPr lang="en-US" altLang="en-US" b="1" baseline="-25000">
                <a:latin typeface="幼圆" pitchFamily="49" charset="-122"/>
                <a:ea typeface="幼圆" pitchFamily="49" charset="-122"/>
                <a:sym typeface="Symbol" pitchFamily="18" charset="2"/>
              </a:rPr>
              <a:t>k</a:t>
            </a:r>
            <a:r>
              <a:rPr lang="en-US" altLang="en-US" b="1">
                <a:latin typeface="幼圆" pitchFamily="49" charset="-122"/>
                <a:ea typeface="幼圆" pitchFamily="49" charset="-122"/>
                <a:sym typeface="Symbol" pitchFamily="18" charset="2"/>
              </a:rPr>
              <a:t>=M</a:t>
            </a:r>
            <a:r>
              <a:rPr lang="en-US" altLang="en-US" b="1" baseline="-25000">
                <a:latin typeface="幼圆" pitchFamily="49" charset="-122"/>
                <a:ea typeface="幼圆" pitchFamily="49" charset="-122"/>
                <a:sym typeface="Symbol" pitchFamily="18" charset="2"/>
              </a:rPr>
              <a:t>y</a:t>
            </a:r>
            <a:r>
              <a:rPr lang="en-US"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当不含)</a:t>
            </a:r>
            <a:endParaRPr lang="zh-CN" altLang="en-US" b="1">
              <a:latin typeface="幼圆" pitchFamily="49" charset="-122"/>
              <a:ea typeface="幼圆" pitchFamily="49" charset="-122"/>
            </a:endParaRPr>
          </a:p>
          <a:p>
            <a:pPr>
              <a:buFontTx/>
              <a:buNone/>
            </a:pPr>
            <a:r>
              <a:rPr lang="zh-CN" altLang="zh-CN"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&gt;M</a:t>
            </a:r>
            <a:r>
              <a:rPr lang="en-US" altLang="en-US" b="1" baseline="-25000">
                <a:latin typeface="幼圆" pitchFamily="49" charset="-122"/>
                <a:ea typeface="幼圆" pitchFamily="49" charset="-122"/>
              </a:rPr>
              <a:t>k+1</a:t>
            </a:r>
            <a:r>
              <a:rPr lang="en-US" altLang="en-US" b="1">
                <a:latin typeface="幼圆" pitchFamily="49" charset="-122"/>
                <a:ea typeface="幼圆" pitchFamily="49" charset="-122"/>
              </a:rPr>
              <a:t>=M=M</a:t>
            </a:r>
            <a:r>
              <a:rPr lang="en-US" altLang="en-US" b="1" baseline="-25000">
                <a:latin typeface="幼圆" pitchFamily="49" charset="-122"/>
                <a:ea typeface="幼圆" pitchFamily="49" charset="-122"/>
              </a:rPr>
              <a:t>y</a:t>
            </a:r>
            <a:r>
              <a:rPr lang="en-US" altLang="en-US" b="1">
                <a:latin typeface="幼圆" pitchFamily="49" charset="-122"/>
                <a:ea typeface="幼圆" pitchFamily="49" charset="-122"/>
              </a:rPr>
              <a:t>[t</a:t>
            </a:r>
            <a:r>
              <a:rPr lang="en-US" altLang="en-US" b="1" baseline="-25000">
                <a:latin typeface="幼圆" pitchFamily="49" charset="-122"/>
                <a:ea typeface="幼圆" pitchFamily="49" charset="-122"/>
              </a:rPr>
              <a:t>k</a:t>
            </a:r>
            <a:r>
              <a:rPr lang="en-US" altLang="en-US" b="1">
                <a:latin typeface="幼圆" pitchFamily="49" charset="-122"/>
                <a:ea typeface="幼圆" pitchFamily="49" charset="-122"/>
              </a:rPr>
              <a:t>&gt;Mx </a:t>
            </a:r>
            <a:r>
              <a:rPr lang="zh-CN" altLang="en-US" b="1">
                <a:latin typeface="幼圆" pitchFamily="49" charset="-122"/>
                <a:ea typeface="幼圆" pitchFamily="49" charset="-122"/>
              </a:rPr>
              <a:t>成立</a:t>
            </a:r>
          </a:p>
          <a:p>
            <a:pPr>
              <a:buFontTx/>
              <a:buNone/>
            </a:pPr>
            <a:endParaRPr lang="zh-CN" altLang="en-US"/>
          </a:p>
        </p:txBody>
      </p:sp>
      <p:sp>
        <p:nvSpPr>
          <p:cNvPr id="49156" name="Text Box 4"/>
          <p:cNvSpPr txBox="1">
            <a:spLocks noChangeArrowheads="1"/>
          </p:cNvSpPr>
          <p:nvPr/>
        </p:nvSpPr>
        <p:spPr bwMode="auto">
          <a:xfrm>
            <a:off x="4572000" y="24209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en-US" b="0"/>
              <a:t>t</a:t>
            </a:r>
            <a:r>
              <a:rPr lang="en-US" altLang="en-US" b="0" baseline="-25000"/>
              <a:t>k</a:t>
            </a:r>
            <a:endParaRPr lang="en-US" altLang="zh-CN" b="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685800" y="1412875"/>
            <a:ext cx="8153400" cy="4683125"/>
          </a:xfrm>
        </p:spPr>
        <p:txBody>
          <a:bodyPr/>
          <a:lstStyle/>
          <a:p>
            <a:pPr>
              <a:buFontTx/>
              <a:buChar char="2"/>
            </a:pPr>
            <a:r>
              <a:rPr lang="zh-CN" altLang="en-US" b="1">
                <a:latin typeface="幼圆" pitchFamily="49" charset="-122"/>
                <a:ea typeface="幼圆" pitchFamily="49" charset="-122"/>
              </a:rPr>
              <a:t>.若</a:t>
            </a:r>
            <a:r>
              <a:rPr lang="en-US" altLang="en-US" b="1">
                <a:latin typeface="幼圆" pitchFamily="49" charset="-122"/>
                <a:ea typeface="幼圆" pitchFamily="49" charset="-122"/>
              </a:rPr>
              <a:t>M[t&gt;,t</a:t>
            </a:r>
            <a:r>
              <a:rPr lang="zh-CN" altLang="en-US" b="1">
                <a:latin typeface="幼圆" pitchFamily="49" charset="-122"/>
                <a:ea typeface="幼圆" pitchFamily="49" charset="-122"/>
              </a:rPr>
              <a:t>可以发生,则</a:t>
            </a:r>
            <a:r>
              <a:rPr lang="en-US" altLang="zh-CN" b="1">
                <a:latin typeface="幼圆" pitchFamily="49" charset="-122"/>
                <a:ea typeface="幼圆" pitchFamily="49" charset="-122"/>
              </a:rPr>
              <a:t>M</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为</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 </a:t>
            </a:r>
            <a:r>
              <a:rPr lang="zh-CN" altLang="en-US" b="1">
                <a:latin typeface="幼圆" pitchFamily="49" charset="-122"/>
                <a:ea typeface="幼圆" pitchFamily="49" charset="-122"/>
              </a:rPr>
              <a:t>对</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sS, </a:t>
            </a:r>
            <a:r>
              <a:rPr lang="en-US" altLang="zh-CN" b="1">
                <a:latin typeface="幼圆" pitchFamily="49" charset="-122"/>
                <a:ea typeface="幼圆" pitchFamily="49" charset="-122"/>
              </a:rPr>
              <a:t>M</a:t>
            </a: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(s)= M(s)-W(s,t)+W(t,s)</a:t>
            </a:r>
            <a:br>
              <a:rPr lang="en-US" altLang="en-US" b="1">
                <a:latin typeface="幼圆" pitchFamily="49" charset="-122"/>
                <a:ea typeface="幼圆" pitchFamily="49" charset="-122"/>
                <a:sym typeface="Symbol" pitchFamily="18" charset="2"/>
              </a:rPr>
            </a:br>
            <a:r>
              <a:rPr lang="en-US" altLang="en-US"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记</a:t>
            </a:r>
            <a:r>
              <a:rPr lang="en-US" altLang="en-US" b="1">
                <a:latin typeface="幼圆" pitchFamily="49" charset="-122"/>
                <a:ea typeface="幼圆" pitchFamily="49" charset="-122"/>
                <a:sym typeface="Symbol" pitchFamily="18" charset="2"/>
              </a:rPr>
              <a:t>M[t&gt;</a:t>
            </a:r>
            <a:r>
              <a:rPr lang="en-US" altLang="zh-CN" b="1">
                <a:latin typeface="幼圆" pitchFamily="49" charset="-122"/>
                <a:ea typeface="幼圆" pitchFamily="49" charset="-122"/>
              </a:rPr>
              <a:t>M</a:t>
            </a:r>
            <a:r>
              <a:rPr lang="en-US" altLang="zh-CN" b="1">
                <a:latin typeface="幼圆" pitchFamily="49" charset="-122"/>
                <a:ea typeface="幼圆" pitchFamily="49" charset="-122"/>
                <a:sym typeface="Symbol" pitchFamily="18" charset="2"/>
              </a:rPr>
              <a:t></a:t>
            </a:r>
            <a:br>
              <a:rPr lang="en-US" altLang="zh-CN" b="1">
                <a:latin typeface="幼圆" pitchFamily="49" charset="-122"/>
                <a:ea typeface="幼圆" pitchFamily="49" charset="-122"/>
                <a:sym typeface="Symbol" pitchFamily="18" charset="2"/>
              </a:rPr>
            </a:br>
            <a:endParaRPr lang="en-US" altLang="zh-CN"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	理解:可视每对节点都有两条方向相反     的弧,但认为假弧上的</a:t>
            </a:r>
            <a:r>
              <a:rPr lang="en-US" altLang="zh-CN" b="1">
                <a:latin typeface="幼圆" pitchFamily="49" charset="-122"/>
                <a:ea typeface="幼圆" pitchFamily="49" charset="-122"/>
                <a:sym typeface="Symbol" pitchFamily="18" charset="2"/>
              </a:rPr>
              <a:t>W</a:t>
            </a:r>
            <a:r>
              <a:rPr lang="zh-CN" altLang="en-US" b="1">
                <a:latin typeface="幼圆" pitchFamily="49" charset="-122"/>
                <a:ea typeface="幼圆" pitchFamily="49" charset="-122"/>
                <a:sym typeface="Symbol" pitchFamily="18" charset="2"/>
              </a:rPr>
              <a:t>为0</a:t>
            </a:r>
            <a:endParaRPr lang="zh-CN" altLang="en-US">
              <a:sym typeface="Symbol" pitchFamily="18"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a:p>
        </p:txBody>
      </p:sp>
      <p:sp>
        <p:nvSpPr>
          <p:cNvPr id="50179" name="Rectangle 3"/>
          <p:cNvSpPr>
            <a:spLocks noGrp="1" noChangeArrowheads="1"/>
          </p:cNvSpPr>
          <p:nvPr>
            <p:ph type="body" sz="half" idx="1"/>
          </p:nvPr>
        </p:nvSpPr>
        <p:spPr>
          <a:xfrm>
            <a:off x="611188" y="1916113"/>
            <a:ext cx="3741737" cy="4114800"/>
          </a:xfrm>
        </p:spPr>
        <p:txBody>
          <a:bodyPr/>
          <a:lstStyle/>
          <a:p>
            <a:pPr>
              <a:buFontTx/>
              <a:buNone/>
            </a:pPr>
            <a:r>
              <a:rPr lang="zh-CN" altLang="en-US" sz="3600" b="1">
                <a:latin typeface="幼圆" pitchFamily="49" charset="-122"/>
                <a:ea typeface="幼圆" pitchFamily="49" charset="-122"/>
                <a:sym typeface="Symbol" pitchFamily="18" charset="2"/>
              </a:rPr>
              <a:t> </a:t>
            </a:r>
          </a:p>
          <a:p>
            <a:pPr>
              <a:buFontTx/>
              <a:buNone/>
            </a:pPr>
            <a:r>
              <a:rPr lang="zh-CN" altLang="en-US" sz="3600" b="1">
                <a:latin typeface="幼圆" pitchFamily="49" charset="-122"/>
                <a:ea typeface="幼圆" pitchFamily="49" charset="-122"/>
                <a:sym typeface="Symbol" pitchFamily="18" charset="2"/>
              </a:rPr>
              <a:t>  </a:t>
            </a:r>
            <a:r>
              <a:rPr lang="en-US" altLang="en-US" sz="3600" b="1">
                <a:latin typeface="幼圆" pitchFamily="49" charset="-122"/>
                <a:ea typeface="幼圆" pitchFamily="49" charset="-122"/>
                <a:sym typeface="Symbol" pitchFamily="18" charset="2"/>
              </a:rPr>
              <a:t>M</a:t>
            </a:r>
            <a:r>
              <a:rPr lang="en-US" altLang="en-US" sz="3600" b="1" baseline="-25000">
                <a:latin typeface="幼圆" pitchFamily="49" charset="-122"/>
                <a:ea typeface="幼圆" pitchFamily="49" charset="-122"/>
                <a:sym typeface="Symbol" pitchFamily="18" charset="2"/>
              </a:rPr>
              <a:t>k </a:t>
            </a:r>
            <a:r>
              <a:rPr lang="en-US" altLang="zh-CN" sz="3600" b="1" baseline="-25000">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  </a:t>
            </a:r>
            <a:r>
              <a:rPr lang="en-US" altLang="en-US" sz="3600" b="1">
                <a:latin typeface="幼圆" pitchFamily="49" charset="-122"/>
                <a:ea typeface="幼圆" pitchFamily="49" charset="-122"/>
                <a:sym typeface="Symbol" pitchFamily="18" charset="2"/>
              </a:rPr>
              <a:t>M</a:t>
            </a:r>
            <a:r>
              <a:rPr lang="en-US" altLang="en-US" sz="3600" b="1" baseline="-25000">
                <a:latin typeface="幼圆" pitchFamily="49" charset="-122"/>
                <a:ea typeface="幼圆" pitchFamily="49" charset="-122"/>
                <a:sym typeface="Symbol" pitchFamily="18" charset="2"/>
              </a:rPr>
              <a:t>y</a:t>
            </a:r>
            <a:endParaRPr lang="en-US" altLang="en-US" sz="3600" b="1">
              <a:latin typeface="幼圆" pitchFamily="49" charset="-122"/>
              <a:ea typeface="幼圆" pitchFamily="49" charset="-122"/>
              <a:sym typeface="Symbol" pitchFamily="18" charset="2"/>
            </a:endParaRPr>
          </a:p>
          <a:p>
            <a:pPr>
              <a:buFontTx/>
              <a:buNone/>
            </a:pPr>
            <a:r>
              <a:rPr lang="en-US" altLang="en-US" sz="3600" b="1">
                <a:latin typeface="幼圆" pitchFamily="49" charset="-122"/>
                <a:ea typeface="幼圆" pitchFamily="49" charset="-122"/>
                <a:sym typeface="Symbol" pitchFamily="18" charset="2"/>
              </a:rPr>
              <a:t>  </a:t>
            </a:r>
          </a:p>
          <a:p>
            <a:pPr>
              <a:buFontTx/>
              <a:buNone/>
            </a:pPr>
            <a:r>
              <a:rPr lang="en-US" altLang="zh-CN" sz="3600" b="1">
                <a:latin typeface="幼圆" pitchFamily="49" charset="-122"/>
                <a:ea typeface="幼圆" pitchFamily="49" charset="-122"/>
                <a:sym typeface="Symbol" pitchFamily="18" charset="2"/>
              </a:rPr>
              <a:t>  </a:t>
            </a:r>
            <a:r>
              <a:rPr lang="en-US" altLang="en-US" sz="3600" b="1">
                <a:latin typeface="幼圆" pitchFamily="49" charset="-122"/>
                <a:ea typeface="幼圆" pitchFamily="49" charset="-122"/>
                <a:sym typeface="Symbol" pitchFamily="18" charset="2"/>
              </a:rPr>
              <a:t>M </a:t>
            </a:r>
            <a:r>
              <a:rPr lang="en-US" altLang="zh-CN" sz="3600"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  </a:t>
            </a:r>
            <a:r>
              <a:rPr lang="en-US" altLang="en-US" sz="3600" b="1">
                <a:latin typeface="幼圆" pitchFamily="49" charset="-122"/>
                <a:ea typeface="幼圆" pitchFamily="49" charset="-122"/>
                <a:sym typeface="Symbol" pitchFamily="18" charset="2"/>
              </a:rPr>
              <a:t>M</a:t>
            </a:r>
            <a:r>
              <a:rPr lang="zh-CN" altLang="en-US" sz="3600"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a:t>
            </a:r>
            <a:r>
              <a:rPr lang="zh-CN" altLang="en-US" sz="3600" b="1">
                <a:latin typeface="幼圆" pitchFamily="49" charset="-122"/>
                <a:ea typeface="幼圆" pitchFamily="49" charset="-122"/>
                <a:sym typeface="Symbol" pitchFamily="18" charset="2"/>
              </a:rPr>
              <a:t> </a:t>
            </a:r>
            <a:r>
              <a:rPr lang="en-US" altLang="en-US" sz="3600" b="1">
                <a:latin typeface="幼圆" pitchFamily="49" charset="-122"/>
                <a:ea typeface="幼圆" pitchFamily="49" charset="-122"/>
                <a:sym typeface="Symbol" pitchFamily="18" charset="2"/>
              </a:rPr>
              <a:t>M</a:t>
            </a:r>
            <a:r>
              <a:rPr lang="en-US" altLang="en-US" sz="3200" b="1" baseline="-25000">
                <a:latin typeface="幼圆" pitchFamily="49" charset="-122"/>
                <a:ea typeface="幼圆" pitchFamily="49" charset="-122"/>
                <a:sym typeface="Symbol" pitchFamily="18" charset="2"/>
              </a:rPr>
              <a:t>x</a:t>
            </a:r>
            <a:endParaRPr lang="zh-CN" altLang="en-US" sz="3600" b="1">
              <a:latin typeface="幼圆" pitchFamily="49" charset="-122"/>
              <a:ea typeface="幼圆" pitchFamily="49" charset="-122"/>
              <a:sym typeface="Symbol" pitchFamily="18" charset="2"/>
            </a:endParaRPr>
          </a:p>
        </p:txBody>
      </p:sp>
      <p:sp>
        <p:nvSpPr>
          <p:cNvPr id="50181" name="Text Box 5"/>
          <p:cNvSpPr txBox="1">
            <a:spLocks noChangeArrowheads="1"/>
          </p:cNvSpPr>
          <p:nvPr/>
        </p:nvSpPr>
        <p:spPr bwMode="auto">
          <a:xfrm>
            <a:off x="684213" y="321310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a:latin typeface="幼圆" pitchFamily="49" charset="-122"/>
                <a:ea typeface="幼圆" pitchFamily="49" charset="-122"/>
              </a:rPr>
              <a:t>t</a:t>
            </a:r>
            <a:r>
              <a:rPr lang="en-US" altLang="zh-CN" sz="3200" baseline="-25000">
                <a:latin typeface="幼圆" pitchFamily="49" charset="-122"/>
                <a:ea typeface="幼圆" pitchFamily="49" charset="-122"/>
              </a:rPr>
              <a:t>k</a:t>
            </a:r>
            <a:endParaRPr lang="en-US" altLang="zh-CN" sz="3200">
              <a:latin typeface="幼圆" pitchFamily="49" charset="-122"/>
              <a:ea typeface="幼圆" pitchFamily="49" charset="-122"/>
            </a:endParaRPr>
          </a:p>
        </p:txBody>
      </p:sp>
      <p:sp>
        <p:nvSpPr>
          <p:cNvPr id="50184" name="Line 8"/>
          <p:cNvSpPr>
            <a:spLocks noChangeShapeType="1"/>
          </p:cNvSpPr>
          <p:nvPr/>
        </p:nvSpPr>
        <p:spPr bwMode="auto">
          <a:xfrm>
            <a:off x="3132138" y="3141663"/>
            <a:ext cx="649287" cy="863600"/>
          </a:xfrm>
          <a:prstGeom prst="line">
            <a:avLst/>
          </a:prstGeom>
          <a:noFill/>
          <a:ln w="127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5" name="Text Box 9"/>
          <p:cNvSpPr txBox="1">
            <a:spLocks noChangeArrowheads="1"/>
          </p:cNvSpPr>
          <p:nvPr/>
        </p:nvSpPr>
        <p:spPr bwMode="auto">
          <a:xfrm>
            <a:off x="4356100" y="4149725"/>
            <a:ext cx="193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kumimoji="0" lang="zh-CN" altLang="en-US"/>
              <a:t>节点</a:t>
            </a:r>
            <a:r>
              <a:rPr kumimoji="0" lang="en-US" altLang="zh-CN"/>
              <a:t>x</a:t>
            </a:r>
            <a:r>
              <a:rPr kumimoji="0" lang="zh-CN" altLang="en-US"/>
              <a:t>的标记</a:t>
            </a:r>
            <a:r>
              <a:rPr kumimoji="0" lang="zh-CN" altLang="en-US" b="0"/>
              <a:t> </a:t>
            </a:r>
          </a:p>
        </p:txBody>
      </p:sp>
      <p:sp>
        <p:nvSpPr>
          <p:cNvPr id="50186" name="Rectangle 10"/>
          <p:cNvSpPr>
            <a:spLocks noChangeArrowheads="1"/>
          </p:cNvSpPr>
          <p:nvPr/>
        </p:nvSpPr>
        <p:spPr bwMode="auto">
          <a:xfrm>
            <a:off x="2555875" y="34290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pPr>
            <a:r>
              <a:rPr lang="en-US" altLang="en-US">
                <a:sym typeface="Symbol" pitchFamily="18" charset="2"/>
              </a:rPr>
              <a:t></a:t>
            </a:r>
            <a:endParaRPr lang="zh-CN" altLang="en-US">
              <a:sym typeface="Symbol" pitchFamily="18" charset="2"/>
            </a:endParaRPr>
          </a:p>
        </p:txBody>
      </p:sp>
      <p:sp>
        <p:nvSpPr>
          <p:cNvPr id="50189" name="Text Box 13"/>
          <p:cNvSpPr txBox="1">
            <a:spLocks noChangeArrowheads="1"/>
          </p:cNvSpPr>
          <p:nvPr/>
        </p:nvSpPr>
        <p:spPr bwMode="auto">
          <a:xfrm>
            <a:off x="2124075" y="3284538"/>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a:latin typeface="幼圆" pitchFamily="49" charset="-122"/>
                <a:ea typeface="幼圆" pitchFamily="49" charset="-122"/>
              </a:rPr>
              <a:t>t</a:t>
            </a:r>
            <a:r>
              <a:rPr lang="en-US" altLang="zh-CN" sz="3200" baseline="-25000">
                <a:latin typeface="幼圆" pitchFamily="49" charset="-122"/>
                <a:ea typeface="幼圆" pitchFamily="49" charset="-122"/>
              </a:rPr>
              <a:t>k</a:t>
            </a:r>
            <a:endParaRPr lang="en-US" altLang="zh-CN" sz="3200">
              <a:latin typeface="幼圆" pitchFamily="49" charset="-122"/>
              <a:ea typeface="幼圆" pitchFamily="49" charset="-122"/>
            </a:endParaRPr>
          </a:p>
        </p:txBody>
      </p:sp>
      <p:sp>
        <p:nvSpPr>
          <p:cNvPr id="50191" name="Text Box 15"/>
          <p:cNvSpPr txBox="1">
            <a:spLocks noChangeArrowheads="1"/>
          </p:cNvSpPr>
          <p:nvPr/>
        </p:nvSpPr>
        <p:spPr bwMode="auto">
          <a:xfrm>
            <a:off x="3563938" y="3141663"/>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a:latin typeface="幼圆" pitchFamily="49" charset="-122"/>
                <a:ea typeface="幼圆" pitchFamily="49" charset="-122"/>
              </a:rPr>
              <a:t>t</a:t>
            </a:r>
            <a:r>
              <a:rPr lang="en-US" altLang="zh-CN" sz="3200" baseline="-25000">
                <a:latin typeface="幼圆" pitchFamily="49" charset="-122"/>
                <a:ea typeface="幼圆" pitchFamily="49" charset="-122"/>
              </a:rPr>
              <a:t>k</a:t>
            </a:r>
            <a:endParaRPr lang="en-US" altLang="zh-CN" sz="320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611188" y="2297113"/>
            <a:ext cx="7772400" cy="3733800"/>
          </a:xfrm>
        </p:spPr>
        <p:txBody>
          <a:bodyPr/>
          <a:lstStyle/>
          <a:p>
            <a:pPr>
              <a:buFontTx/>
              <a:buChar char="1"/>
            </a:pPr>
            <a:r>
              <a:rPr lang="zh-CN" altLang="en-US" b="1">
                <a:latin typeface="幼圆" pitchFamily="49" charset="-122"/>
                <a:ea typeface="幼圆" pitchFamily="49" charset="-122"/>
              </a:rPr>
              <a:t>.若</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r>
              <a:rPr lang="zh-CN" altLang="en-US" b="1">
                <a:latin typeface="幼圆" pitchFamily="49" charset="-122"/>
                <a:ea typeface="幼圆" pitchFamily="49" charset="-122"/>
              </a:rPr>
              <a:t>的分量均不为</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,则</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r>
              <a:rPr lang="zh-CN" altLang="en-US" b="1">
                <a:latin typeface="幼圆" pitchFamily="49" charset="-122"/>
                <a:ea typeface="幼圆" pitchFamily="49" charset="-122"/>
                <a:sym typeface="Symbol" pitchFamily="18" charset="2"/>
              </a:rPr>
              <a:t></a:t>
            </a:r>
            <a:r>
              <a:rPr lang="en-US" altLang="zh-CN" b="1" baseline="-25000">
                <a:latin typeface="幼圆" pitchFamily="49" charset="-122"/>
                <a:ea typeface="幼圆" pitchFamily="49" charset="-122"/>
              </a:rPr>
              <a:t> </a:t>
            </a:r>
            <a:r>
              <a:rPr lang="zh-CN" altLang="en-US" b="1">
                <a:latin typeface="幼圆" pitchFamily="49" charset="-122"/>
                <a:ea typeface="幼圆" pitchFamily="49" charset="-122"/>
              </a:rPr>
              <a:t>[</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0</a:t>
            </a:r>
            <a:r>
              <a:rPr lang="en-US" altLang="zh-CN" b="1">
                <a:latin typeface="幼圆" pitchFamily="49" charset="-122"/>
                <a:ea typeface="幼圆" pitchFamily="49" charset="-122"/>
              </a:rPr>
              <a:t>&gt;</a:t>
            </a:r>
          </a:p>
          <a:p>
            <a:pPr>
              <a:buFontTx/>
              <a:buChar char="2"/>
            </a:pPr>
            <a:r>
              <a:rPr lang="zh-CN" altLang="en-US" b="1">
                <a:latin typeface="幼圆" pitchFamily="49" charset="-122"/>
                <a:ea typeface="幼圆" pitchFamily="49" charset="-122"/>
              </a:rPr>
              <a:t>.若</a:t>
            </a:r>
            <a:r>
              <a:rPr lang="en-US" altLang="zh-CN" b="1">
                <a:latin typeface="幼圆" pitchFamily="49" charset="-122"/>
                <a:ea typeface="幼圆" pitchFamily="49" charset="-122"/>
              </a:rPr>
              <a:t>M</a:t>
            </a:r>
            <a:r>
              <a:rPr lang="en-US" altLang="zh-CN" b="1" baseline="-25000">
                <a:latin typeface="幼圆" pitchFamily="49" charset="-122"/>
                <a:ea typeface="幼圆" pitchFamily="49" charset="-122"/>
              </a:rPr>
              <a:t>x</a:t>
            </a:r>
            <a:r>
              <a:rPr lang="zh-CN" altLang="en-US" b="1">
                <a:latin typeface="幼圆" pitchFamily="49" charset="-122"/>
                <a:ea typeface="幼圆" pitchFamily="49" charset="-122"/>
              </a:rPr>
              <a:t>以</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为分量,则</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1</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2</a:t>
            </a:r>
            <a:r>
              <a:rPr lang="en-US" altLang="en-US" b="1">
                <a:latin typeface="Times New Roman"/>
                <a:ea typeface="幼圆" pitchFamily="49" charset="-12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i</a:t>
            </a:r>
            <a:r>
              <a:rPr lang="en-US" altLang="en-US" b="1">
                <a:latin typeface="Times New Roman"/>
                <a:ea typeface="幼圆" pitchFamily="49" charset="-122"/>
              </a:rPr>
              <a:t>…</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rPr>
              <a:t>[M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rPr>
              <a:t>&gt;,</a:t>
            </a:r>
            <a:br>
              <a:rPr lang="en-US" altLang="en-US" b="1">
                <a:latin typeface="幼圆" pitchFamily="49" charset="-122"/>
                <a:ea typeface="幼圆" pitchFamily="49" charset="-122"/>
              </a:rPr>
            </a:br>
            <a:r>
              <a:rPr lang="en-US" altLang="en-US" b="1">
                <a:latin typeface="幼圆" pitchFamily="49" charset="-122"/>
                <a:ea typeface="幼圆" pitchFamily="49" charset="-122"/>
              </a:rPr>
              <a:t> </a:t>
            </a:r>
            <a:r>
              <a:rPr lang="zh-CN" altLang="en-US" b="1">
                <a:latin typeface="幼圆" pitchFamily="49" charset="-122"/>
                <a:ea typeface="幼圆" pitchFamily="49" charset="-122"/>
              </a:rPr>
              <a:t>使得</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s</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S:</a:t>
            </a:r>
            <a:br>
              <a:rPr lang="en-US" altLang="zh-CN" b="1">
                <a:latin typeface="幼圆" pitchFamily="49" charset="-122"/>
                <a:ea typeface="幼圆" pitchFamily="49" charset="-122"/>
              </a:rPr>
            </a:br>
            <a:r>
              <a:rPr lang="en-US" altLang="zh-CN" b="1">
                <a:latin typeface="幼圆" pitchFamily="49" charset="-122"/>
                <a:ea typeface="幼圆" pitchFamily="49" charset="-122"/>
              </a:rPr>
              <a:t>         = M</a:t>
            </a:r>
            <a:r>
              <a:rPr lang="en-US" altLang="zh-CN" b="1" baseline="-25000">
                <a:latin typeface="幼圆" pitchFamily="49" charset="-122"/>
                <a:ea typeface="幼圆" pitchFamily="49" charset="-122"/>
              </a:rPr>
              <a:t>x</a:t>
            </a:r>
            <a:r>
              <a:rPr lang="en-US" altLang="zh-CN" b="1">
                <a:latin typeface="幼圆" pitchFamily="49" charset="-122"/>
                <a:ea typeface="幼圆" pitchFamily="49" charset="-122"/>
              </a:rPr>
              <a:t>(s) M</a:t>
            </a:r>
            <a:r>
              <a:rPr lang="en-US" altLang="zh-CN" b="1" baseline="-25000">
                <a:latin typeface="幼圆" pitchFamily="49" charset="-122"/>
                <a:ea typeface="幼圆" pitchFamily="49" charset="-122"/>
              </a:rPr>
              <a:t>x</a:t>
            </a:r>
            <a:r>
              <a:rPr lang="en-US" altLang="zh-CN" b="1">
                <a:latin typeface="幼圆" pitchFamily="49" charset="-122"/>
                <a:ea typeface="幼圆" pitchFamily="49" charset="-122"/>
              </a:rPr>
              <a:t>(s)≠</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a:r>
            <a:br>
              <a:rPr lang="en-US" altLang="zh-CN" b="1">
                <a:latin typeface="幼圆" pitchFamily="49" charset="-122"/>
                <a:ea typeface="幼圆" pitchFamily="49" charset="-122"/>
              </a:rPr>
            </a:br>
            <a:r>
              <a:rPr lang="en-US" altLang="zh-CN" b="1">
                <a:latin typeface="幼圆" pitchFamily="49" charset="-122"/>
                <a:ea typeface="幼圆" pitchFamily="49" charset="-122"/>
              </a:rPr>
              <a:t>         </a:t>
            </a:r>
            <a:br>
              <a:rPr lang="en-US" altLang="zh-CN" b="1">
                <a:latin typeface="幼圆" pitchFamily="49" charset="-122"/>
                <a:ea typeface="幼圆" pitchFamily="49" charset="-122"/>
              </a:rPr>
            </a:br>
            <a:r>
              <a:rPr lang="en-US" altLang="zh-CN" b="1">
                <a:latin typeface="幼圆" pitchFamily="49" charset="-122"/>
                <a:ea typeface="幼圆" pitchFamily="49" charset="-122"/>
              </a:rPr>
              <a:t>         ≧ i    M</a:t>
            </a:r>
            <a:r>
              <a:rPr lang="en-US" altLang="zh-CN" b="1" baseline="-25000">
                <a:latin typeface="幼圆" pitchFamily="49" charset="-122"/>
                <a:ea typeface="幼圆" pitchFamily="49" charset="-122"/>
              </a:rPr>
              <a:t>x</a:t>
            </a:r>
            <a:r>
              <a:rPr lang="en-US" altLang="zh-CN" b="1">
                <a:latin typeface="幼圆" pitchFamily="49" charset="-122"/>
                <a:ea typeface="幼圆" pitchFamily="49" charset="-122"/>
              </a:rPr>
              <a:t>(s)=</a:t>
            </a:r>
            <a:r>
              <a:rPr lang="zh-CN" altLang="en-US" b="1">
                <a:latin typeface="幼圆" pitchFamily="49" charset="-122"/>
                <a:ea typeface="幼圆" pitchFamily="49" charset="-122"/>
                <a:sym typeface="Symbol" pitchFamily="18" charset="2"/>
              </a:rPr>
              <a:t></a:t>
            </a:r>
            <a:endParaRPr lang="en-US" altLang="zh-CN" b="1">
              <a:latin typeface="幼圆" pitchFamily="49" charset="-122"/>
              <a:ea typeface="幼圆" pitchFamily="49" charset="-122"/>
              <a:sym typeface="Symbol" pitchFamily="18" charset="2"/>
            </a:endParaRPr>
          </a:p>
        </p:txBody>
      </p:sp>
      <p:sp>
        <p:nvSpPr>
          <p:cNvPr id="51204" name="AutoShape 4"/>
          <p:cNvSpPr>
            <a:spLocks/>
          </p:cNvSpPr>
          <p:nvPr/>
        </p:nvSpPr>
        <p:spPr bwMode="auto">
          <a:xfrm>
            <a:off x="2514600" y="4114800"/>
            <a:ext cx="152400" cy="1143000"/>
          </a:xfrm>
          <a:prstGeom prst="leftBrace">
            <a:avLst>
              <a:gd name="adj1" fmla="val 625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Text Box 5"/>
          <p:cNvSpPr txBox="1">
            <a:spLocks noChangeArrowheads="1"/>
          </p:cNvSpPr>
          <p:nvPr/>
        </p:nvSpPr>
        <p:spPr bwMode="auto">
          <a:xfrm>
            <a:off x="1371600" y="4343400"/>
            <a:ext cx="1138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3200">
                <a:latin typeface="幼圆" pitchFamily="49" charset="-122"/>
                <a:ea typeface="幼圆" pitchFamily="49" charset="-122"/>
              </a:rPr>
              <a:t>M</a:t>
            </a:r>
            <a:r>
              <a:rPr lang="en-US" altLang="zh-CN" sz="3200" baseline="-25000">
                <a:latin typeface="幼圆" pitchFamily="49" charset="-122"/>
                <a:ea typeface="幼圆" pitchFamily="49" charset="-122"/>
              </a:rPr>
              <a:t>i</a:t>
            </a:r>
            <a:r>
              <a:rPr lang="en-US" altLang="zh-CN" sz="3200">
                <a:latin typeface="幼圆" pitchFamily="49" charset="-122"/>
                <a:ea typeface="幼圆" pitchFamily="49" charset="-122"/>
              </a:rPr>
              <a:t>(s)</a:t>
            </a:r>
            <a:endParaRPr lang="en-US" altLang="zh-CN" b="0"/>
          </a:p>
        </p:txBody>
      </p:sp>
      <p:sp>
        <p:nvSpPr>
          <p:cNvPr id="51206" name="Rectangle 6"/>
          <p:cNvSpPr>
            <a:spLocks noChangeArrowheads="1"/>
          </p:cNvSpPr>
          <p:nvPr/>
        </p:nvSpPr>
        <p:spPr bwMode="auto">
          <a:xfrm>
            <a:off x="684213" y="14128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200">
                <a:solidFill>
                  <a:schemeClr val="bg2"/>
                </a:solidFill>
                <a:latin typeface="幼圆" pitchFamily="49" charset="-122"/>
                <a:ea typeface="幼圆" pitchFamily="49" charset="-122"/>
              </a:rPr>
              <a:t>M</a:t>
            </a:r>
            <a:r>
              <a:rPr lang="en-US" altLang="zh-CN" sz="3200" baseline="-25000">
                <a:solidFill>
                  <a:schemeClr val="bg2"/>
                </a:solidFill>
                <a:latin typeface="幼圆" pitchFamily="49" charset="-122"/>
                <a:ea typeface="幼圆" pitchFamily="49" charset="-122"/>
              </a:rPr>
              <a:t>x</a:t>
            </a:r>
            <a:r>
              <a:rPr lang="zh-CN" altLang="zh-CN" sz="3200">
                <a:solidFill>
                  <a:schemeClr val="bg2"/>
                </a:solidFill>
                <a:latin typeface="幼圆" pitchFamily="49" charset="-122"/>
                <a:ea typeface="幼圆" pitchFamily="49" charset="-122"/>
              </a:rPr>
              <a:t>为</a:t>
            </a:r>
            <a:r>
              <a:rPr lang="en-US" altLang="zh-CN" sz="3200">
                <a:solidFill>
                  <a:schemeClr val="bg2"/>
                </a:solidFill>
                <a:latin typeface="幼圆" pitchFamily="49" charset="-122"/>
                <a:ea typeface="幼圆" pitchFamily="49" charset="-122"/>
                <a:sym typeface="Symbol" pitchFamily="18" charset="2"/>
              </a:rPr>
              <a:t>T(</a:t>
            </a:r>
            <a:r>
              <a:rPr lang="zh-CN" altLang="en-US" sz="3200">
                <a:solidFill>
                  <a:schemeClr val="bg2"/>
                </a:solidFill>
                <a:latin typeface="幼圆" pitchFamily="49" charset="-122"/>
                <a:ea typeface="幼圆" pitchFamily="49" charset="-122"/>
                <a:sym typeface="Symbol" pitchFamily="18" charset="2"/>
              </a:rPr>
              <a:t>)</a:t>
            </a:r>
            <a:r>
              <a:rPr lang="zh-CN" altLang="zh-CN" sz="3200">
                <a:solidFill>
                  <a:schemeClr val="bg2"/>
                </a:solidFill>
                <a:latin typeface="幼圆" pitchFamily="49" charset="-122"/>
                <a:ea typeface="幼圆" pitchFamily="49" charset="-122"/>
              </a:rPr>
              <a:t>上节点x的标记,则</a:t>
            </a:r>
          </a:p>
        </p:txBody>
      </p:sp>
      <p:sp>
        <p:nvSpPr>
          <p:cNvPr id="51208" name="Rectangle 8"/>
          <p:cNvSpPr>
            <a:spLocks noGrp="1" noChangeArrowheads="1"/>
          </p:cNvSpPr>
          <p:nvPr>
            <p:ph type="title"/>
          </p:nvPr>
        </p:nvSpPr>
        <p:spPr>
          <a:noFill/>
          <a:ln/>
        </p:spPr>
        <p:txBody>
          <a:bodyPr/>
          <a:lstStyle/>
          <a:p>
            <a:pPr algn="l"/>
            <a:r>
              <a:rPr lang="zh-CN" altLang="en-US"/>
              <a:t>定理3.3</a:t>
            </a:r>
            <a:endParaRPr lang="zh-CN" altLang="zh-CN"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zh-CN" altLang="en-US"/>
          </a:p>
        </p:txBody>
      </p:sp>
      <p:sp>
        <p:nvSpPr>
          <p:cNvPr id="52227" name="Rectangle 3"/>
          <p:cNvSpPr>
            <a:spLocks noGrp="1" noChangeArrowheads="1"/>
          </p:cNvSpPr>
          <p:nvPr>
            <p:ph type="body" idx="1"/>
          </p:nvPr>
        </p:nvSpPr>
        <p:spPr/>
        <p:txBody>
          <a:bodyPr/>
          <a:lstStyle/>
          <a:p>
            <a:endParaRPr lang="zh-CN" altLang="en-US"/>
          </a:p>
          <a:p>
            <a:r>
              <a:rPr lang="zh-CN" altLang="en-US" b="1">
                <a:latin typeface="幼圆" pitchFamily="49" charset="-122"/>
                <a:ea typeface="幼圆" pitchFamily="49" charset="-122"/>
              </a:rPr>
              <a:t>结论1显然</a:t>
            </a:r>
            <a:br>
              <a:rPr lang="zh-CN" altLang="en-US" b="1">
                <a:latin typeface="幼圆" pitchFamily="49" charset="-122"/>
                <a:ea typeface="幼圆" pitchFamily="49" charset="-122"/>
              </a:rPr>
            </a:br>
            <a:endParaRPr lang="zh-CN" altLang="en-US" b="1">
              <a:latin typeface="幼圆" pitchFamily="49" charset="-122"/>
              <a:ea typeface="幼圆" pitchFamily="49" charset="-122"/>
            </a:endParaRPr>
          </a:p>
          <a:p>
            <a:r>
              <a:rPr lang="zh-CN" altLang="en-US" b="1">
                <a:latin typeface="幼圆" pitchFamily="49" charset="-122"/>
                <a:ea typeface="幼圆" pitchFamily="49" charset="-122"/>
              </a:rPr>
              <a:t>结论2直观理解,</a:t>
            </a:r>
            <a:r>
              <a:rPr lang="en-US" altLang="en-US" b="1">
                <a:latin typeface="幼圆" pitchFamily="49" charset="-122"/>
                <a:ea typeface="幼圆" pitchFamily="49" charset="-122"/>
              </a:rPr>
              <a:t>M&lt;</a:t>
            </a:r>
            <a:r>
              <a:rPr lang="en-US" altLang="zh-CN" b="1">
                <a:latin typeface="幼圆" pitchFamily="49" charset="-122"/>
                <a:ea typeface="幼圆" pitchFamily="49" charset="-122"/>
              </a:rPr>
              <a:t>M</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 严格递增</a:t>
            </a:r>
            <a:br>
              <a:rPr lang="zh-CN" altLang="en-US" b="1">
                <a:latin typeface="幼圆" pitchFamily="49" charset="-122"/>
                <a:ea typeface="幼圆" pitchFamily="49" charset="-122"/>
              </a:rPr>
            </a:br>
            <a:r>
              <a:rPr lang="zh-CN" altLang="en-US" b="1">
                <a:latin typeface="幼圆" pitchFamily="49" charset="-122"/>
                <a:ea typeface="幼圆" pitchFamily="49" charset="-122"/>
              </a:rPr>
              <a:t>(∵有分量为</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lstStyle/>
          <a:p>
            <a:pPr>
              <a:buFontTx/>
              <a:buNone/>
            </a:pPr>
            <a:r>
              <a:rPr lang="zh-CN" altLang="en-US" sz="3600" b="1">
                <a:latin typeface="幼圆" pitchFamily="49" charset="-122"/>
                <a:ea typeface="幼圆" pitchFamily="49" charset="-122"/>
              </a:rPr>
              <a:t>若</a:t>
            </a:r>
            <a:r>
              <a:rPr lang="en-US" altLang="zh-CN" sz="3600" b="1">
                <a:latin typeface="幼圆" pitchFamily="49" charset="-122"/>
                <a:ea typeface="幼圆" pitchFamily="49" charset="-122"/>
                <a:sym typeface="Symbol" pitchFamily="18" charset="2"/>
              </a:rPr>
              <a:t>T(</a:t>
            </a:r>
            <a:r>
              <a:rPr lang="zh-CN" altLang="en-US" sz="3600" b="1">
                <a:latin typeface="幼圆" pitchFamily="49" charset="-122"/>
                <a:ea typeface="幼圆" pitchFamily="49" charset="-122"/>
                <a:sym typeface="Symbol" pitchFamily="18" charset="2"/>
              </a:rPr>
              <a:t>)</a:t>
            </a:r>
            <a:r>
              <a:rPr lang="zh-CN" altLang="en-US" sz="3600" b="1">
                <a:latin typeface="幼圆" pitchFamily="49" charset="-122"/>
                <a:ea typeface="幼圆" pitchFamily="49" charset="-122"/>
              </a:rPr>
              <a:t>不出现</a:t>
            </a:r>
            <a:r>
              <a:rPr lang="zh-CN" altLang="en-US" sz="3600" b="1">
                <a:latin typeface="幼圆" pitchFamily="49" charset="-122"/>
                <a:ea typeface="幼圆" pitchFamily="49" charset="-122"/>
                <a:sym typeface="Symbol" pitchFamily="18" charset="2"/>
              </a:rPr>
              <a:t></a:t>
            </a:r>
            <a:r>
              <a:rPr lang="zh-CN" altLang="en-US" sz="3600" b="1">
                <a:latin typeface="幼圆" pitchFamily="49" charset="-122"/>
                <a:ea typeface="幼圆" pitchFamily="49" charset="-122"/>
              </a:rPr>
              <a:t>,则[</a:t>
            </a:r>
            <a:r>
              <a:rPr lang="en-US" altLang="zh-CN" sz="3600" b="1">
                <a:latin typeface="幼圆" pitchFamily="49" charset="-122"/>
                <a:ea typeface="幼圆" pitchFamily="49" charset="-122"/>
              </a:rPr>
              <a:t>M</a:t>
            </a:r>
            <a:r>
              <a:rPr lang="en-US" altLang="zh-CN" sz="3600" b="1" baseline="-25000">
                <a:latin typeface="幼圆" pitchFamily="49" charset="-122"/>
                <a:ea typeface="幼圆" pitchFamily="49" charset="-122"/>
              </a:rPr>
              <a:t>0</a:t>
            </a:r>
            <a:r>
              <a:rPr lang="en-US" altLang="zh-CN" sz="3600" b="1">
                <a:latin typeface="幼圆" pitchFamily="49" charset="-122"/>
                <a:ea typeface="幼圆" pitchFamily="49" charset="-122"/>
              </a:rPr>
              <a:t>&gt;</a:t>
            </a:r>
            <a:r>
              <a:rPr lang="zh-CN" altLang="zh-CN" sz="3600" b="1">
                <a:latin typeface="幼圆" pitchFamily="49" charset="-122"/>
                <a:ea typeface="幼圆" pitchFamily="49" charset="-122"/>
              </a:rPr>
              <a:t>就是</a:t>
            </a:r>
            <a:r>
              <a:rPr lang="en-US" altLang="zh-CN" sz="3600" b="1">
                <a:latin typeface="幼圆" pitchFamily="49" charset="-122"/>
                <a:ea typeface="幼圆" pitchFamily="49" charset="-122"/>
                <a:sym typeface="Symbol" pitchFamily="18" charset="2"/>
              </a:rPr>
              <a:t>T(</a:t>
            </a:r>
            <a:r>
              <a:rPr lang="zh-CN" altLang="en-US" sz="3600" b="1">
                <a:latin typeface="幼圆" pitchFamily="49" charset="-122"/>
                <a:ea typeface="幼圆" pitchFamily="49" charset="-122"/>
                <a:sym typeface="Symbol" pitchFamily="18" charset="2"/>
              </a:rPr>
              <a:t>)</a:t>
            </a:r>
            <a:r>
              <a:rPr lang="zh-CN" altLang="zh-CN" sz="3600" b="1">
                <a:latin typeface="幼圆" pitchFamily="49" charset="-122"/>
                <a:ea typeface="幼圆" pitchFamily="49" charset="-122"/>
              </a:rPr>
              <a:t>的节</a:t>
            </a:r>
          </a:p>
          <a:p>
            <a:pPr>
              <a:buFontTx/>
              <a:buNone/>
            </a:pPr>
            <a:r>
              <a:rPr lang="zh-CN" altLang="zh-CN" sz="3600" b="1">
                <a:latin typeface="幼圆" pitchFamily="49" charset="-122"/>
                <a:ea typeface="幼圆" pitchFamily="49" charset="-122"/>
              </a:rPr>
              <a:t>点标记集合。</a:t>
            </a:r>
            <a:endParaRPr lang="zh-CN" altLang="en-US" sz="3600" b="1"/>
          </a:p>
        </p:txBody>
      </p:sp>
      <p:sp>
        <p:nvSpPr>
          <p:cNvPr id="53253" name="Rectangle 5"/>
          <p:cNvSpPr>
            <a:spLocks noGrp="1" noChangeArrowheads="1"/>
          </p:cNvSpPr>
          <p:nvPr>
            <p:ph type="title"/>
          </p:nvPr>
        </p:nvSpPr>
        <p:spPr>
          <a:noFill/>
          <a:ln/>
        </p:spPr>
        <p:txBody>
          <a:bodyPr/>
          <a:lstStyle/>
          <a:p>
            <a:pPr algn="l"/>
            <a:r>
              <a:rPr lang="zh-CN" altLang="en-US"/>
              <a:t>推论3.4</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685800" y="1676400"/>
            <a:ext cx="8458200" cy="4724400"/>
          </a:xfrm>
        </p:spPr>
        <p:txBody>
          <a:bodyPr/>
          <a:lstStyle/>
          <a:p>
            <a:pPr>
              <a:buFontTx/>
              <a:buChar char="1"/>
            </a:pP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出现在</a:t>
            </a: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)，则无界；</a:t>
            </a:r>
          </a:p>
          <a:p>
            <a:pPr>
              <a:buFontTx/>
              <a:buChar char="2"/>
            </a:pPr>
            <a:r>
              <a:rPr lang="zh-CN" altLang="en-US" b="1">
                <a:latin typeface="幼圆" pitchFamily="49" charset="-122"/>
                <a:ea typeface="幼圆" pitchFamily="49" charset="-122"/>
                <a:sym typeface="Symbol" pitchFamily="18" charset="2"/>
              </a:rPr>
              <a:t>.不</a:t>
            </a:r>
            <a:r>
              <a:rPr lang="zh-CN" altLang="en-US" b="1">
                <a:latin typeface="幼圆" pitchFamily="49" charset="-122"/>
                <a:ea typeface="幼圆" pitchFamily="49" charset="-122"/>
              </a:rPr>
              <a:t>出现，则</a:t>
            </a:r>
            <a:r>
              <a:rPr lang="zh-CN" altLang="en-US" b="1">
                <a:latin typeface="幼圆" pitchFamily="49" charset="-122"/>
                <a:ea typeface="幼圆" pitchFamily="49" charset="-122"/>
                <a:sym typeface="Symbol" pitchFamily="18" charset="2"/>
              </a:rPr>
              <a:t>有界，的最小界就是</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)之节点标记所含最大分量；</a:t>
            </a:r>
          </a:p>
          <a:p>
            <a:pPr>
              <a:buFontTx/>
              <a:buChar char="3"/>
            </a:pP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)的叶节点</a:t>
            </a:r>
            <a:r>
              <a:rPr lang="en-US" altLang="zh-CN" b="1">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的标记</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只出现在从</a:t>
            </a:r>
            <a:r>
              <a:rPr lang="en-US" altLang="zh-CN" b="1">
                <a:latin typeface="幼圆" pitchFamily="49" charset="-122"/>
                <a:ea typeface="幼圆" pitchFamily="49" charset="-122"/>
                <a:sym typeface="Symbol" pitchFamily="18" charset="2"/>
              </a:rPr>
              <a:t>r</a:t>
            </a:r>
            <a:r>
              <a:rPr lang="zh-CN" altLang="en-US" b="1">
                <a:latin typeface="幼圆" pitchFamily="49" charset="-122"/>
                <a:ea typeface="幼圆" pitchFamily="49" charset="-122"/>
                <a:sym typeface="Symbol" pitchFamily="18" charset="2"/>
              </a:rPr>
              <a:t>根到</a:t>
            </a:r>
            <a:r>
              <a:rPr lang="en-US" altLang="zh-CN" b="1">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的路径上一次，则</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sym typeface="Symbol" pitchFamily="18" charset="2"/>
              </a:rPr>
              <a:t>代表一个或多个无穷多个死标识（ 出现为无穷多个）；</a:t>
            </a:r>
          </a:p>
          <a:p>
            <a:pPr>
              <a:buFontTx/>
              <a:buChar char="4"/>
            </a:pPr>
            <a:r>
              <a:rPr lang="zh-CN" altLang="en-US" b="1">
                <a:latin typeface="幼圆" pitchFamily="49" charset="-122"/>
                <a:ea typeface="幼圆" pitchFamily="49" charset="-122"/>
                <a:sym typeface="Symbol" pitchFamily="18" charset="2"/>
              </a:rPr>
              <a:t>.的标识</a:t>
            </a: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或标识集{</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i</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能被[</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复盖</a:t>
            </a:r>
            <a:r>
              <a:rPr lang="en-US" altLang="zh-CN" b="1">
                <a:latin typeface="幼圆" pitchFamily="49" charset="-122"/>
                <a:ea typeface="幼圆" pitchFamily="49" charset="-122"/>
                <a:sym typeface="Symbol" pitchFamily="18" charset="2"/>
              </a:rPr>
              <a:t>iff</a:t>
            </a:r>
            <a:br>
              <a:rPr lang="en-US" altLang="zh-CN" b="1">
                <a:latin typeface="幼圆" pitchFamily="49" charset="-122"/>
                <a:ea typeface="幼圆" pitchFamily="49" charset="-122"/>
                <a:sym typeface="Symbol" pitchFamily="18" charset="2"/>
              </a:rPr>
            </a:br>
            <a:r>
              <a:rPr lang="en-US" altLang="zh-CN" b="1">
                <a:latin typeface="幼圆" pitchFamily="49" charset="-122"/>
                <a:ea typeface="幼圆" pitchFamily="49" charset="-122"/>
                <a:sym typeface="Symbol" pitchFamily="18" charset="2"/>
              </a:rPr>
              <a:t>M</a:t>
            </a:r>
            <a:r>
              <a:rPr lang="zh-CN" altLang="en-US" b="1">
                <a:latin typeface="幼圆" pitchFamily="49" charset="-122"/>
                <a:ea typeface="幼圆" pitchFamily="49" charset="-122"/>
                <a:sym typeface="Symbol" pitchFamily="18" charset="2"/>
              </a:rPr>
              <a:t>或{</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i</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能被</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)复盖。</a:t>
            </a:r>
          </a:p>
        </p:txBody>
      </p:sp>
      <p:sp>
        <p:nvSpPr>
          <p:cNvPr id="54277" name="Rectangle 5"/>
          <p:cNvSpPr>
            <a:spLocks noGrp="1" noChangeArrowheads="1"/>
          </p:cNvSpPr>
          <p:nvPr>
            <p:ph type="title"/>
          </p:nvPr>
        </p:nvSpPr>
        <p:spPr>
          <a:noFill/>
          <a:ln/>
        </p:spPr>
        <p:txBody>
          <a:bodyPr/>
          <a:lstStyle/>
          <a:p>
            <a:pPr algn="l"/>
            <a:r>
              <a:rPr lang="en-US" altLang="zh-CN">
                <a:sym typeface="Symbol" pitchFamily="18" charset="2"/>
              </a:rPr>
              <a:t>T(</a:t>
            </a:r>
            <a:r>
              <a:rPr lang="zh-CN" altLang="en-US">
                <a:sym typeface="Symbol" pitchFamily="18" charset="2"/>
              </a:rPr>
              <a:t>)来判断的性质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539750" y="620713"/>
            <a:ext cx="8101013" cy="5256212"/>
          </a:xfrm>
        </p:spPr>
        <p:txBody>
          <a:bodyPr/>
          <a:lstStyle/>
          <a:p>
            <a:pPr>
              <a:buFontTx/>
              <a:buNone/>
            </a:pPr>
            <a:r>
              <a:rPr lang="zh-CN" altLang="en-US" sz="4000" b="1">
                <a:solidFill>
                  <a:srgbClr val="FF3300"/>
                </a:solidFill>
                <a:latin typeface="幼圆" pitchFamily="49" charset="-122"/>
                <a:ea typeface="幼圆" pitchFamily="49" charset="-122"/>
              </a:rPr>
              <a:t>可达树局限性</a:t>
            </a:r>
          </a:p>
          <a:p>
            <a:pPr>
              <a:buFontTx/>
              <a:buNone/>
            </a:pPr>
            <a:endParaRPr lang="zh-CN" altLang="en-US" b="1">
              <a:solidFill>
                <a:srgbClr val="FF3300"/>
              </a:solidFill>
              <a:latin typeface="幼圆" pitchFamily="49" charset="-122"/>
              <a:ea typeface="幼圆" pitchFamily="49" charset="-122"/>
            </a:endParaRPr>
          </a:p>
          <a:p>
            <a:pPr>
              <a:lnSpc>
                <a:spcPct val="125000"/>
              </a:lnSpc>
              <a:spcBef>
                <a:spcPct val="50000"/>
              </a:spcBef>
            </a:pPr>
            <a:r>
              <a:rPr lang="zh-CN" altLang="en-US" sz="2800" b="1">
                <a:latin typeface="幼圆" pitchFamily="49" charset="-122"/>
                <a:ea typeface="幼圆" pitchFamily="49" charset="-122"/>
              </a:rPr>
              <a:t>冲突和并发混淆</a:t>
            </a:r>
            <a:r>
              <a:rPr lang="zh-CN" altLang="en-US" sz="2800" b="1">
                <a:solidFill>
                  <a:srgbClr val="00FFCC"/>
                </a:solidFill>
                <a:latin typeface="幼圆" pitchFamily="49" charset="-122"/>
                <a:ea typeface="幼圆" pitchFamily="49" charset="-122"/>
              </a:rPr>
              <a:t/>
            </a:r>
            <a:br>
              <a:rPr lang="zh-CN" altLang="en-US" sz="2800" b="1">
                <a:solidFill>
                  <a:srgbClr val="00FFCC"/>
                </a:solidFill>
                <a:latin typeface="幼圆" pitchFamily="49" charset="-122"/>
                <a:ea typeface="幼圆" pitchFamily="49" charset="-122"/>
              </a:rPr>
            </a:br>
            <a:r>
              <a:rPr lang="en-US" altLang="en-US" sz="2800" b="1">
                <a:latin typeface="幼圆" pitchFamily="49" charset="-122"/>
                <a:ea typeface="幼圆" pitchFamily="49" charset="-122"/>
              </a:rPr>
              <a:t>t</a:t>
            </a:r>
            <a:r>
              <a:rPr lang="en-US" altLang="en-US" sz="2800" b="1" baseline="-25000">
                <a:latin typeface="幼圆" pitchFamily="49" charset="-122"/>
                <a:ea typeface="幼圆" pitchFamily="49" charset="-122"/>
              </a:rPr>
              <a:t>1</a:t>
            </a:r>
            <a:r>
              <a:rPr lang="en-US" altLang="en-US" sz="2800" b="1">
                <a:latin typeface="幼圆" pitchFamily="49" charset="-122"/>
                <a:ea typeface="幼圆" pitchFamily="49" charset="-122"/>
              </a:rPr>
              <a:t>,t</a:t>
            </a:r>
            <a:r>
              <a:rPr lang="en-US" altLang="en-US" sz="2800" b="1" baseline="-25000">
                <a:latin typeface="幼圆" pitchFamily="49" charset="-122"/>
                <a:ea typeface="幼圆" pitchFamily="49" charset="-122"/>
              </a:rPr>
              <a:t>2</a:t>
            </a:r>
            <a:r>
              <a:rPr lang="zh-CN" altLang="en-US" sz="2800" b="1">
                <a:latin typeface="幼圆" pitchFamily="49" charset="-122"/>
                <a:ea typeface="幼圆" pitchFamily="49" charset="-122"/>
              </a:rPr>
              <a:t>在</a:t>
            </a:r>
            <a:r>
              <a:rPr lang="en-US" altLang="zh-CN" sz="2800" b="1">
                <a:latin typeface="幼圆" pitchFamily="49" charset="-122"/>
                <a:ea typeface="幼圆" pitchFamily="49" charset="-122"/>
              </a:rPr>
              <a:t>M</a:t>
            </a:r>
            <a:r>
              <a:rPr lang="zh-CN" altLang="en-US" sz="2800" b="1">
                <a:latin typeface="幼圆" pitchFamily="49" charset="-122"/>
                <a:ea typeface="幼圆" pitchFamily="49" charset="-122"/>
              </a:rPr>
              <a:t>都有发生权, </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中对应着二个节点,与</a:t>
            </a:r>
            <a:r>
              <a:rPr lang="en-US" altLang="en-US" sz="2800" b="1">
                <a:latin typeface="幼圆" pitchFamily="49" charset="-122"/>
                <a:ea typeface="幼圆" pitchFamily="49" charset="-122"/>
              </a:rPr>
              <a:t>t</a:t>
            </a:r>
            <a:r>
              <a:rPr lang="en-US" altLang="en-US" sz="2800" b="1" baseline="-25000">
                <a:latin typeface="幼圆" pitchFamily="49" charset="-122"/>
                <a:ea typeface="幼圆" pitchFamily="49" charset="-122"/>
              </a:rPr>
              <a:t>1</a:t>
            </a:r>
            <a:r>
              <a:rPr lang="en-US" altLang="en-US" sz="2800" b="1">
                <a:latin typeface="幼圆" pitchFamily="49" charset="-122"/>
                <a:ea typeface="幼圆" pitchFamily="49" charset="-122"/>
              </a:rPr>
              <a:t>,t</a:t>
            </a:r>
            <a:r>
              <a:rPr lang="en-US" altLang="en-US" sz="2800" b="1" baseline="-25000">
                <a:latin typeface="幼圆" pitchFamily="49" charset="-122"/>
                <a:ea typeface="幼圆" pitchFamily="49" charset="-122"/>
              </a:rPr>
              <a:t>2</a:t>
            </a:r>
            <a:r>
              <a:rPr lang="zh-CN" altLang="en-US" sz="2800" b="1">
                <a:latin typeface="幼圆" pitchFamily="49" charset="-122"/>
                <a:ea typeface="幼圆" pitchFamily="49" charset="-122"/>
              </a:rPr>
              <a:t>是否冲突并发无关。</a:t>
            </a:r>
          </a:p>
          <a:p>
            <a:pPr>
              <a:lnSpc>
                <a:spcPct val="125000"/>
              </a:lnSpc>
              <a:spcBef>
                <a:spcPct val="50000"/>
              </a:spcBef>
            </a:pPr>
            <a:r>
              <a:rPr lang="zh-CN" altLang="en-US" sz="2800" b="1">
                <a:latin typeface="幼圆" pitchFamily="49" charset="-122"/>
                <a:ea typeface="幼圆" pitchFamily="49" charset="-122"/>
              </a:rPr>
              <a:t>死标识和非死标识不醒目  </a:t>
            </a:r>
            <a:r>
              <a:rPr lang="zh-CN" altLang="en-US" sz="2800" b="1">
                <a:solidFill>
                  <a:srgbClr val="FF3300"/>
                </a:solidFill>
                <a:latin typeface="幼圆" pitchFamily="49" charset="-122"/>
                <a:ea typeface="幼圆" pitchFamily="49" charset="-122"/>
              </a:rPr>
              <a:t>可达图</a:t>
            </a:r>
            <a:endParaRPr lang="zh-CN" altLang="en-US" sz="2800" b="1">
              <a:latin typeface="幼圆" pitchFamily="49" charset="-122"/>
              <a:ea typeface="幼圆" pitchFamily="49" charset="-122"/>
            </a:endParaRPr>
          </a:p>
          <a:p>
            <a:pPr>
              <a:lnSpc>
                <a:spcPct val="125000"/>
              </a:lnSpc>
              <a:buFontTx/>
              <a:buNone/>
            </a:pPr>
            <a:r>
              <a:rPr lang="zh-CN" altLang="en-US" sz="2800" b="1">
                <a:latin typeface="幼圆" pitchFamily="49" charset="-122"/>
                <a:ea typeface="幼圆" pitchFamily="49" charset="-122"/>
              </a:rPr>
              <a:t>			</a:t>
            </a:r>
          </a:p>
          <a:p>
            <a:pPr>
              <a:lnSpc>
                <a:spcPct val="125000"/>
              </a:lnSpc>
            </a:pPr>
            <a:r>
              <a:rPr lang="zh-CN" altLang="en-US" sz="2800" b="1">
                <a:latin typeface="幼圆" pitchFamily="49" charset="-122"/>
                <a:ea typeface="幼圆" pitchFamily="49" charset="-122"/>
              </a:rPr>
              <a:t>有限序列与无限序列分不清 </a:t>
            </a:r>
            <a:r>
              <a:rPr lang="zh-CN" altLang="en-US" sz="2800" b="1">
                <a:solidFill>
                  <a:srgbClr val="FF3300"/>
                </a:solidFill>
                <a:latin typeface="幼圆" pitchFamily="49" charset="-122"/>
                <a:ea typeface="幼圆" pitchFamily="49" charset="-122"/>
              </a:rPr>
              <a:t>变迁序列</a:t>
            </a:r>
            <a:r>
              <a:rPr lang="zh-CN" altLang="en-US" sz="2800" b="1">
                <a:latin typeface="幼圆" pitchFamily="49" charset="-122"/>
                <a:ea typeface="幼圆" pitchFamily="49" charset="-122"/>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3908" name="Object 4"/>
          <p:cNvGraphicFramePr>
            <a:graphicFrameLocks noChangeAspect="1"/>
          </p:cNvGraphicFramePr>
          <p:nvPr>
            <p:ph type="body" idx="1"/>
          </p:nvPr>
        </p:nvGraphicFramePr>
        <p:xfrm>
          <a:off x="971550" y="692150"/>
          <a:ext cx="7545388" cy="5562600"/>
        </p:xfrm>
        <a:graphic>
          <a:graphicData uri="http://schemas.openxmlformats.org/presentationml/2006/ole">
            <mc:AlternateContent xmlns:mc="http://schemas.openxmlformats.org/markup-compatibility/2006">
              <mc:Choice xmlns:v="urn:schemas-microsoft-com:vml" Requires="v">
                <p:oleObj spid="_x0000_s123909" name="图片" r:id="rId3" imgW="2428920" imgH="1790640" progId="Word.Picture.8">
                  <p:embed/>
                </p:oleObj>
              </mc:Choice>
              <mc:Fallback>
                <p:oleObj name="图片" r:id="rId3" imgW="2428920" imgH="179064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92150"/>
                        <a:ext cx="754538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685800" y="1066800"/>
            <a:ext cx="7772400" cy="5257800"/>
          </a:xfrm>
        </p:spPr>
        <p:txBody>
          <a:bodyPr/>
          <a:lstStyle/>
          <a:p>
            <a:endParaRPr lang="zh-CN" altLang="en-US"/>
          </a:p>
        </p:txBody>
      </p:sp>
      <p:sp>
        <p:nvSpPr>
          <p:cNvPr id="124933" name="Rectangle 5"/>
          <p:cNvSpPr>
            <a:spLocks noChangeArrowheads="1"/>
          </p:cNvSpPr>
          <p:nvPr/>
        </p:nvSpPr>
        <p:spPr bwMode="auto">
          <a:xfrm>
            <a:off x="685800" y="914400"/>
            <a:ext cx="7772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3200">
                <a:solidFill>
                  <a:schemeClr val="bg2"/>
                </a:solidFill>
                <a:latin typeface="Times New Roman" pitchFamily="18" charset="0"/>
                <a:ea typeface="宋体" pitchFamily="2" charset="-122"/>
              </a:defRPr>
            </a:lvl1pPr>
            <a:lvl2pPr marL="742950" indent="-285750" algn="l">
              <a:buChar char="–"/>
              <a:defRPr kumimoji="1" sz="2800">
                <a:solidFill>
                  <a:schemeClr val="bg2"/>
                </a:solidFill>
                <a:latin typeface="Times New Roman" pitchFamily="18" charset="0"/>
                <a:ea typeface="宋体" pitchFamily="2" charset="-122"/>
              </a:defRPr>
            </a:lvl2pPr>
            <a:lvl3pPr marL="1143000" indent="-228600" algn="l">
              <a:defRPr kumimoji="1" sz="2400">
                <a:solidFill>
                  <a:schemeClr val="bg2"/>
                </a:solidFill>
                <a:latin typeface="Times New Roman" pitchFamily="18" charset="0"/>
                <a:ea typeface="宋体" pitchFamily="2" charset="-122"/>
              </a:defRPr>
            </a:lvl3pPr>
            <a:lvl4pPr marL="1600200" indent="-228600" algn="l">
              <a:buChar char="–"/>
              <a:defRPr kumimoji="1" sz="2000">
                <a:solidFill>
                  <a:schemeClr val="bg2"/>
                </a:solidFill>
                <a:latin typeface="Times New Roman" pitchFamily="18" charset="0"/>
                <a:ea typeface="宋体" pitchFamily="2" charset="-122"/>
              </a:defRPr>
            </a:lvl4pPr>
            <a:lvl5pPr marL="2057400" indent="-228600" algn="l">
              <a:defRPr kumimoji="1" sz="2000">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bg2"/>
                </a:solidFill>
                <a:latin typeface="Times New Roman" pitchFamily="18" charset="0"/>
                <a:ea typeface="宋体" pitchFamily="2" charset="-122"/>
              </a:defRPr>
            </a:lvl9pPr>
          </a:lstStyle>
          <a:p>
            <a:pPr>
              <a:buFontTx/>
              <a:buNone/>
            </a:pPr>
            <a:r>
              <a:rPr lang="zh-CN" altLang="en-US" sz="2800">
                <a:latin typeface="幼圆" pitchFamily="49" charset="-122"/>
                <a:ea typeface="幼圆" pitchFamily="49" charset="-122"/>
              </a:rPr>
              <a:t>(1,0,0)</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(0,0,1)</a:t>
            </a:r>
          </a:p>
          <a:p>
            <a:pPr>
              <a:buFontTx/>
              <a:buNone/>
            </a:pP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rPr>
              <a:t>(1,1,0)</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(0,1,1)</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(0,1,1) </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(0,1,1) </a:t>
            </a: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rPr>
              <a:t>(1,2,0)</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(0,2,1)</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(0,2,1) </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(0,2,1) </a:t>
            </a: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rPr>
              <a:t>(1,3,0)</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(0,3,1)</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(0,3,1) </a:t>
            </a:r>
            <a:r>
              <a:rPr lang="zh-CN" altLang="en-US" sz="2800">
                <a:latin typeface="幼圆" pitchFamily="49" charset="-122"/>
                <a:ea typeface="幼圆" pitchFamily="49" charset="-122"/>
                <a:sym typeface="Symbol" pitchFamily="18" charset="2"/>
              </a:rPr>
              <a:t></a:t>
            </a:r>
            <a:r>
              <a:rPr lang="zh-CN" altLang="en-US" sz="2800">
                <a:latin typeface="幼圆" pitchFamily="49" charset="-122"/>
                <a:ea typeface="幼圆" pitchFamily="49" charset="-122"/>
              </a:rPr>
              <a:t>(0,3,1) </a:t>
            </a: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a:p>
            <a:pPr>
              <a:buFontTx/>
              <a:buNone/>
            </a:pPr>
            <a:r>
              <a:rPr lang="zh-CN" altLang="en-US" sz="2800">
                <a:latin typeface="幼圆" pitchFamily="49" charset="-122"/>
                <a:ea typeface="幼圆" pitchFamily="49" charset="-122"/>
                <a:sym typeface="Symbol" pitchFamily="18" charset="2"/>
              </a:rPr>
              <a:t>   </a:t>
            </a:r>
          </a:p>
          <a:p>
            <a:pPr>
              <a:buFontTx/>
              <a:buNone/>
            </a:pPr>
            <a:r>
              <a:rPr lang="zh-CN" altLang="en-US" sz="2800">
                <a:latin typeface="幼圆" pitchFamily="49" charset="-122"/>
                <a:ea typeface="幼圆" pitchFamily="49" charset="-122"/>
                <a:sym typeface="Symbol" pitchFamily="18" charset="2"/>
              </a:rPr>
              <a:t>   </a:t>
            </a:r>
            <a:endParaRPr lang="zh-CN" altLang="en-US" sz="2800">
              <a:latin typeface="幼圆" pitchFamily="49" charset="-122"/>
              <a:ea typeface="幼圆" pitchFamily="49" charset="-122"/>
            </a:endParaRPr>
          </a:p>
        </p:txBody>
      </p:sp>
      <p:sp>
        <p:nvSpPr>
          <p:cNvPr id="124935" name="Text Box 7"/>
          <p:cNvSpPr txBox="1">
            <a:spLocks noChangeArrowheads="1"/>
          </p:cNvSpPr>
          <p:nvPr/>
        </p:nvSpPr>
        <p:spPr bwMode="auto">
          <a:xfrm>
            <a:off x="1981200" y="609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en-US"/>
              <a:t>b</a:t>
            </a:r>
            <a:endParaRPr lang="en-US" altLang="zh-CN" b="0"/>
          </a:p>
        </p:txBody>
      </p:sp>
      <p:sp>
        <p:nvSpPr>
          <p:cNvPr id="124936" name="Text Box 8"/>
          <p:cNvSpPr txBox="1">
            <a:spLocks noChangeArrowheads="1"/>
          </p:cNvSpPr>
          <p:nvPr/>
        </p:nvSpPr>
        <p:spPr bwMode="auto">
          <a:xfrm>
            <a:off x="1981200" y="1676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24937" name="Text Box 9"/>
          <p:cNvSpPr txBox="1">
            <a:spLocks noChangeArrowheads="1"/>
          </p:cNvSpPr>
          <p:nvPr/>
        </p:nvSpPr>
        <p:spPr bwMode="auto">
          <a:xfrm>
            <a:off x="1981200" y="2667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24938" name="Text Box 10"/>
          <p:cNvSpPr txBox="1">
            <a:spLocks noChangeArrowheads="1"/>
          </p:cNvSpPr>
          <p:nvPr/>
        </p:nvSpPr>
        <p:spPr bwMode="auto">
          <a:xfrm>
            <a:off x="1981200" y="3733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24939" name="Text Box 11"/>
          <p:cNvSpPr txBox="1">
            <a:spLocks noChangeArrowheads="1"/>
          </p:cNvSpPr>
          <p:nvPr/>
        </p:nvSpPr>
        <p:spPr bwMode="auto">
          <a:xfrm>
            <a:off x="3581400" y="1676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40" name="Text Box 12"/>
          <p:cNvSpPr txBox="1">
            <a:spLocks noChangeArrowheads="1"/>
          </p:cNvSpPr>
          <p:nvPr/>
        </p:nvSpPr>
        <p:spPr bwMode="auto">
          <a:xfrm>
            <a:off x="5334000" y="1676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41" name="Text Box 13"/>
          <p:cNvSpPr txBox="1">
            <a:spLocks noChangeArrowheads="1"/>
          </p:cNvSpPr>
          <p:nvPr/>
        </p:nvSpPr>
        <p:spPr bwMode="auto">
          <a:xfrm>
            <a:off x="3581400" y="2667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p>
        </p:txBody>
      </p:sp>
      <p:sp>
        <p:nvSpPr>
          <p:cNvPr id="124942" name="Text Box 14"/>
          <p:cNvSpPr txBox="1">
            <a:spLocks noChangeArrowheads="1"/>
          </p:cNvSpPr>
          <p:nvPr/>
        </p:nvSpPr>
        <p:spPr bwMode="auto">
          <a:xfrm>
            <a:off x="5334000" y="2667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43" name="Text Box 15"/>
          <p:cNvSpPr txBox="1">
            <a:spLocks noChangeArrowheads="1"/>
          </p:cNvSpPr>
          <p:nvPr/>
        </p:nvSpPr>
        <p:spPr bwMode="auto">
          <a:xfrm>
            <a:off x="3581400" y="3733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44" name="Text Box 16"/>
          <p:cNvSpPr txBox="1">
            <a:spLocks noChangeArrowheads="1"/>
          </p:cNvSpPr>
          <p:nvPr/>
        </p:nvSpPr>
        <p:spPr bwMode="auto">
          <a:xfrm>
            <a:off x="5334000" y="3733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45" name="Text Box 17"/>
          <p:cNvSpPr txBox="1">
            <a:spLocks noChangeArrowheads="1"/>
          </p:cNvSpPr>
          <p:nvPr/>
        </p:nvSpPr>
        <p:spPr bwMode="auto">
          <a:xfrm>
            <a:off x="990600" y="1447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4946" name="Text Box 18"/>
          <p:cNvSpPr txBox="1">
            <a:spLocks noChangeArrowheads="1"/>
          </p:cNvSpPr>
          <p:nvPr/>
        </p:nvSpPr>
        <p:spPr bwMode="auto">
          <a:xfrm>
            <a:off x="9906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4947" name="Text Box 19"/>
          <p:cNvSpPr txBox="1">
            <a:spLocks noChangeArrowheads="1"/>
          </p:cNvSpPr>
          <p:nvPr/>
        </p:nvSpPr>
        <p:spPr bwMode="auto">
          <a:xfrm>
            <a:off x="1295400" y="4495800"/>
            <a:ext cx="260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endParaRPr lang="zh-CN" altLang="en-US" b="0"/>
          </a:p>
          <a:p>
            <a:pPr algn="l">
              <a:spcBef>
                <a:spcPct val="0"/>
              </a:spcBef>
              <a:buFontTx/>
              <a:buNone/>
            </a:pPr>
            <a:r>
              <a:rPr lang="zh-CN" altLang="en-US"/>
              <a:t>.</a:t>
            </a:r>
            <a:endParaRPr lang="zh-CN" altLang="en-US" b="0"/>
          </a:p>
          <a:p>
            <a:pPr algn="l">
              <a:spcBef>
                <a:spcPct val="0"/>
              </a:spcBef>
              <a:buFontTx/>
              <a:buNone/>
            </a:pPr>
            <a:r>
              <a:rPr lang="zh-CN" altLang="en-US"/>
              <a:t>.</a:t>
            </a:r>
            <a:endParaRPr lang="zh-CN" altLang="en-US" b="0"/>
          </a:p>
        </p:txBody>
      </p:sp>
      <p:sp>
        <p:nvSpPr>
          <p:cNvPr id="124949" name="Text Box 21"/>
          <p:cNvSpPr txBox="1">
            <a:spLocks noChangeArrowheads="1"/>
          </p:cNvSpPr>
          <p:nvPr/>
        </p:nvSpPr>
        <p:spPr bwMode="auto">
          <a:xfrm>
            <a:off x="990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4950" name="Text Box 22"/>
          <p:cNvSpPr txBox="1">
            <a:spLocks noChangeArrowheads="1"/>
          </p:cNvSpPr>
          <p:nvPr/>
        </p:nvSpPr>
        <p:spPr bwMode="auto">
          <a:xfrm>
            <a:off x="9906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4951" name="Text Box 23"/>
          <p:cNvSpPr txBox="1">
            <a:spLocks noChangeArrowheads="1"/>
          </p:cNvSpPr>
          <p:nvPr/>
        </p:nvSpPr>
        <p:spPr bwMode="auto">
          <a:xfrm>
            <a:off x="7086600" y="1752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52" name="Text Box 24"/>
          <p:cNvSpPr txBox="1">
            <a:spLocks noChangeArrowheads="1"/>
          </p:cNvSpPr>
          <p:nvPr/>
        </p:nvSpPr>
        <p:spPr bwMode="auto">
          <a:xfrm>
            <a:off x="7086600" y="2819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
        <p:nvSpPr>
          <p:cNvPr id="124954" name="Text Box 26"/>
          <p:cNvSpPr txBox="1">
            <a:spLocks noChangeArrowheads="1"/>
          </p:cNvSpPr>
          <p:nvPr/>
        </p:nvSpPr>
        <p:spPr bwMode="auto">
          <a:xfrm>
            <a:off x="7113588" y="3789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latin typeface="幼圆" pitchFamily="49" charset="-122"/>
                <a:ea typeface="幼圆" pitchFamily="49" charset="-122"/>
              </a:rPr>
              <a:t>c</a:t>
            </a:r>
            <a:endParaRPr lang="en-US" altLang="zh-CN" b="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7" name="Rectangle 5"/>
          <p:cNvSpPr>
            <a:spLocks noChangeArrowheads="1"/>
          </p:cNvSpPr>
          <p:nvPr/>
        </p:nvSpPr>
        <p:spPr bwMode="auto">
          <a:xfrm>
            <a:off x="1524000" y="1981200"/>
            <a:ext cx="5943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3200">
                <a:solidFill>
                  <a:schemeClr val="bg2"/>
                </a:solidFill>
                <a:latin typeface="Times New Roman" pitchFamily="18" charset="0"/>
                <a:ea typeface="宋体" pitchFamily="2" charset="-122"/>
              </a:defRPr>
            </a:lvl1pPr>
            <a:lvl2pPr marL="742950" indent="-285750" algn="l">
              <a:buChar char="–"/>
              <a:defRPr kumimoji="1" sz="2800">
                <a:solidFill>
                  <a:schemeClr val="bg2"/>
                </a:solidFill>
                <a:latin typeface="Times New Roman" pitchFamily="18" charset="0"/>
                <a:ea typeface="宋体" pitchFamily="2" charset="-122"/>
              </a:defRPr>
            </a:lvl2pPr>
            <a:lvl3pPr marL="1143000" indent="-228600" algn="l">
              <a:defRPr kumimoji="1" sz="2400">
                <a:solidFill>
                  <a:schemeClr val="bg2"/>
                </a:solidFill>
                <a:latin typeface="Times New Roman" pitchFamily="18" charset="0"/>
                <a:ea typeface="宋体" pitchFamily="2" charset="-122"/>
              </a:defRPr>
            </a:lvl3pPr>
            <a:lvl4pPr marL="1600200" indent="-228600" algn="l">
              <a:buChar char="–"/>
              <a:defRPr kumimoji="1" sz="2000">
                <a:solidFill>
                  <a:schemeClr val="bg2"/>
                </a:solidFill>
                <a:latin typeface="Times New Roman" pitchFamily="18" charset="0"/>
                <a:ea typeface="宋体" pitchFamily="2" charset="-122"/>
              </a:defRPr>
            </a:lvl4pPr>
            <a:lvl5pPr marL="2057400" indent="-228600" algn="l">
              <a:defRPr kumimoji="1" sz="2000">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bg2"/>
                </a:solidFill>
                <a:latin typeface="Times New Roman" pitchFamily="18" charset="0"/>
                <a:ea typeface="宋体" pitchFamily="2" charset="-122"/>
              </a:defRPr>
            </a:lvl9pPr>
          </a:lstStyle>
          <a:p>
            <a:pPr>
              <a:buFontTx/>
              <a:buNone/>
            </a:pPr>
            <a:r>
              <a:rPr lang="zh-CN" altLang="en-US" b="0"/>
              <a:t>   </a:t>
            </a:r>
            <a:r>
              <a:rPr lang="zh-CN" altLang="en-US">
                <a:latin typeface="幼圆" pitchFamily="49" charset="-122"/>
                <a:ea typeface="幼圆" pitchFamily="49" charset="-122"/>
              </a:rPr>
              <a:t>(1,0,0)</a:t>
            </a:r>
            <a:r>
              <a:rPr lang="zh-CN" altLang="en-US">
                <a:latin typeface="幼圆" pitchFamily="49" charset="-122"/>
                <a:ea typeface="幼圆" pitchFamily="49" charset="-122"/>
                <a:sym typeface="Symbol" pitchFamily="18" charset="2"/>
              </a:rPr>
              <a:t></a:t>
            </a:r>
            <a:r>
              <a:rPr lang="zh-CN" altLang="en-US">
                <a:latin typeface="幼圆" pitchFamily="49" charset="-122"/>
                <a:ea typeface="幼圆" pitchFamily="49" charset="-122"/>
              </a:rPr>
              <a:t>(0,0,1)</a:t>
            </a:r>
          </a:p>
          <a:p>
            <a:pPr>
              <a:buFontTx/>
              <a:buNone/>
            </a:pPr>
            <a:r>
              <a:rPr lang="zh-CN" altLang="en-US">
                <a:latin typeface="幼圆" pitchFamily="49" charset="-122"/>
                <a:ea typeface="幼圆" pitchFamily="49" charset="-122"/>
                <a:sym typeface="Symbol" pitchFamily="18" charset="2"/>
              </a:rPr>
              <a:t>     </a:t>
            </a:r>
            <a:endParaRPr lang="zh-CN" altLang="en-US">
              <a:latin typeface="幼圆" pitchFamily="49" charset="-122"/>
              <a:ea typeface="幼圆" pitchFamily="49" charset="-122"/>
            </a:endParaRPr>
          </a:p>
          <a:p>
            <a:pPr>
              <a:buFontTx/>
              <a:buNone/>
            </a:pPr>
            <a:r>
              <a:rPr lang="zh-CN" altLang="en-US">
                <a:latin typeface="幼圆" pitchFamily="49" charset="-122"/>
                <a:ea typeface="幼圆" pitchFamily="49" charset="-122"/>
              </a:rPr>
              <a:t>  (1,</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en-US">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,1)</a:t>
            </a:r>
            <a:r>
              <a:rPr lang="zh-CN" altLang="en-US">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,1)</a:t>
            </a:r>
          </a:p>
          <a:p>
            <a:pPr>
              <a:buFontTx/>
              <a:buNone/>
            </a:pPr>
            <a:r>
              <a:rPr lang="zh-CN" altLang="zh-CN">
                <a:latin typeface="幼圆" pitchFamily="49" charset="-122"/>
                <a:ea typeface="幼圆" pitchFamily="49" charset="-122"/>
              </a:rPr>
              <a:t>     </a:t>
            </a:r>
            <a:r>
              <a:rPr lang="zh-CN" altLang="en-US">
                <a:latin typeface="幼圆" pitchFamily="49" charset="-122"/>
                <a:ea typeface="幼圆" pitchFamily="49" charset="-122"/>
                <a:sym typeface="Symbol" pitchFamily="18" charset="2"/>
              </a:rPr>
              <a:t> </a:t>
            </a:r>
            <a:r>
              <a:rPr lang="zh-CN" altLang="zh-CN">
                <a:latin typeface="幼圆" pitchFamily="49" charset="-122"/>
                <a:ea typeface="幼圆" pitchFamily="49" charset="-122"/>
              </a:rPr>
              <a:t> </a:t>
            </a:r>
          </a:p>
          <a:p>
            <a:pPr>
              <a:buFontTx/>
              <a:buNone/>
            </a:pPr>
            <a:r>
              <a:rPr lang="zh-CN" altLang="zh-CN">
                <a:latin typeface="幼圆" pitchFamily="49" charset="-122"/>
                <a:ea typeface="幼圆" pitchFamily="49" charset="-122"/>
              </a:rPr>
              <a:t>  (1,</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b="0"/>
              <a:t>	</a:t>
            </a:r>
            <a:endParaRPr lang="zh-CN" altLang="zh-CN">
              <a:latin typeface="幼圆" pitchFamily="49" charset="-122"/>
              <a:ea typeface="幼圆" pitchFamily="49" charset="-122"/>
            </a:endParaRPr>
          </a:p>
        </p:txBody>
      </p:sp>
      <p:sp>
        <p:nvSpPr>
          <p:cNvPr id="125958" name="Text Box 6"/>
          <p:cNvSpPr txBox="1">
            <a:spLocks noChangeArrowheads="1"/>
          </p:cNvSpPr>
          <p:nvPr/>
        </p:nvSpPr>
        <p:spPr bwMode="auto">
          <a:xfrm>
            <a:off x="3352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25959" name="Text Box 7"/>
          <p:cNvSpPr txBox="1">
            <a:spLocks noChangeArrowheads="1"/>
          </p:cNvSpPr>
          <p:nvPr/>
        </p:nvSpPr>
        <p:spPr bwMode="auto">
          <a:xfrm>
            <a:off x="22860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5960" name="Text Box 8"/>
          <p:cNvSpPr txBox="1">
            <a:spLocks noChangeArrowheads="1"/>
          </p:cNvSpPr>
          <p:nvPr/>
        </p:nvSpPr>
        <p:spPr bwMode="auto">
          <a:xfrm>
            <a:off x="228600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a</a:t>
            </a:r>
            <a:endParaRPr lang="en-US" altLang="zh-CN" b="0"/>
          </a:p>
        </p:txBody>
      </p:sp>
      <p:sp>
        <p:nvSpPr>
          <p:cNvPr id="125961" name="Text Box 9"/>
          <p:cNvSpPr txBox="1">
            <a:spLocks noChangeArrowheads="1"/>
          </p:cNvSpPr>
          <p:nvPr/>
        </p:nvSpPr>
        <p:spPr bwMode="auto">
          <a:xfrm>
            <a:off x="3532188" y="3048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b</a:t>
            </a:r>
            <a:endParaRPr lang="en-US" altLang="zh-CN" b="0"/>
          </a:p>
        </p:txBody>
      </p:sp>
      <p:sp>
        <p:nvSpPr>
          <p:cNvPr id="125962" name="Text Box 10"/>
          <p:cNvSpPr txBox="1">
            <a:spLocks noChangeArrowheads="1"/>
          </p:cNvSpPr>
          <p:nvPr/>
        </p:nvSpPr>
        <p:spPr bwMode="auto">
          <a:xfrm>
            <a:off x="5395913" y="3048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c</a:t>
            </a:r>
            <a:endParaRPr lang="en-US" altLang="zh-CN" b="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76200" y="1752600"/>
            <a:ext cx="8991600" cy="4648200"/>
          </a:xfrm>
        </p:spPr>
        <p:txBody>
          <a:bodyPr/>
          <a:lstStyle/>
          <a:p>
            <a:r>
              <a:rPr lang="zh-CN" altLang="en-US" sz="2800" b="1">
                <a:latin typeface="幼圆" pitchFamily="49" charset="-122"/>
                <a:ea typeface="幼圆" pitchFamily="49" charset="-122"/>
                <a:sym typeface="Symbol" pitchFamily="18" charset="2"/>
              </a:rPr>
              <a:t>根据</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)算法，真叶节点有两类：</a:t>
            </a:r>
          </a:p>
          <a:p>
            <a:pPr>
              <a:buFontTx/>
              <a:buNone/>
            </a:pPr>
            <a:r>
              <a:rPr lang="zh-CN" altLang="en-US" sz="2800" b="1">
                <a:latin typeface="幼圆" pitchFamily="49" charset="-122"/>
                <a:ea typeface="幼圆" pitchFamily="49" charset="-122"/>
                <a:sym typeface="Symbol" pitchFamily="18" charset="2"/>
              </a:rPr>
              <a:t>	其标记不能使任何变迁发生的一类； 	  </a:t>
            </a:r>
            <a:r>
              <a:rPr lang="zh-CN" altLang="en-US" sz="2800" b="1">
                <a:solidFill>
                  <a:srgbClr val="FF3300"/>
                </a:solidFill>
                <a:latin typeface="幼圆" pitchFamily="49" charset="-122"/>
                <a:ea typeface="幼圆" pitchFamily="49" charset="-122"/>
                <a:sym typeface="Symbol" pitchFamily="18" charset="2"/>
              </a:rPr>
              <a:t>死节点</a:t>
            </a:r>
          </a:p>
          <a:p>
            <a:pPr>
              <a:buFontTx/>
              <a:buNone/>
            </a:pPr>
            <a:r>
              <a:rPr lang="zh-CN" altLang="en-US" sz="2800" b="1">
                <a:latin typeface="幼圆" pitchFamily="49" charset="-122"/>
                <a:ea typeface="幼圆" pitchFamily="49" charset="-122"/>
                <a:sym typeface="Symbol" pitchFamily="18" charset="2"/>
              </a:rPr>
              <a:t>	其标记能使某些变迁发生的一类；   	  </a:t>
            </a:r>
            <a:r>
              <a:rPr lang="zh-CN" altLang="en-US" sz="2800" b="1">
                <a:solidFill>
                  <a:srgbClr val="FF3300"/>
                </a:solidFill>
                <a:latin typeface="幼圆" pitchFamily="49" charset="-122"/>
                <a:ea typeface="幼圆" pitchFamily="49" charset="-122"/>
                <a:sym typeface="Symbol" pitchFamily="18" charset="2"/>
              </a:rPr>
              <a:t>活节点</a:t>
            </a:r>
          </a:p>
          <a:p>
            <a:pPr>
              <a:buFontTx/>
              <a:buNone/>
            </a:pPr>
            <a:r>
              <a:rPr lang="zh-CN" altLang="en-US" sz="2800" b="1">
                <a:solidFill>
                  <a:srgbClr val="FFFF00"/>
                </a:solidFill>
                <a:latin typeface="幼圆" pitchFamily="49" charset="-122"/>
                <a:ea typeface="幼圆" pitchFamily="49" charset="-122"/>
                <a:sym typeface="Symbol" pitchFamily="18" charset="2"/>
              </a:rPr>
              <a:t>	</a:t>
            </a:r>
            <a:r>
              <a:rPr lang="zh-CN" altLang="en-US" sz="2800" b="1">
                <a:solidFill>
                  <a:srgbClr val="FF3300"/>
                </a:solidFill>
                <a:latin typeface="幼圆" pitchFamily="49" charset="-122"/>
                <a:ea typeface="幼圆" pitchFamily="49" charset="-122"/>
                <a:sym typeface="Symbol" pitchFamily="18" charset="2"/>
              </a:rPr>
              <a:t>死节点</a:t>
            </a:r>
            <a:r>
              <a:rPr lang="zh-CN" altLang="en-US" sz="2800" b="1">
                <a:latin typeface="幼圆" pitchFamily="49" charset="-122"/>
                <a:ea typeface="幼圆" pitchFamily="49" charset="-122"/>
                <a:sym typeface="Symbol" pitchFamily="18" charset="2"/>
              </a:rPr>
              <a:t>和</a:t>
            </a:r>
            <a:r>
              <a:rPr lang="zh-CN" altLang="en-US" sz="2800" b="1">
                <a:solidFill>
                  <a:srgbClr val="FF3300"/>
                </a:solidFill>
                <a:latin typeface="幼圆" pitchFamily="49" charset="-122"/>
                <a:ea typeface="幼圆" pitchFamily="49" charset="-122"/>
                <a:sym typeface="Symbol" pitchFamily="18" charset="2"/>
              </a:rPr>
              <a:t>活节点</a:t>
            </a:r>
            <a:r>
              <a:rPr lang="zh-CN" altLang="en-US"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)都是叶节点，因而两种节点不易从图上区分。</a:t>
            </a:r>
          </a:p>
          <a:p>
            <a:r>
              <a:rPr lang="zh-CN" altLang="en-US" sz="2800" b="1">
                <a:latin typeface="幼圆" pitchFamily="49" charset="-122"/>
                <a:ea typeface="幼圆" pitchFamily="49" charset="-122"/>
                <a:sym typeface="Symbol" pitchFamily="18" charset="2"/>
              </a:rPr>
              <a:t>活节点：从根</a:t>
            </a:r>
            <a:r>
              <a:rPr lang="en-US" altLang="zh-CN" sz="2800" b="1">
                <a:latin typeface="幼圆" pitchFamily="49" charset="-122"/>
                <a:ea typeface="幼圆" pitchFamily="49" charset="-122"/>
                <a:sym typeface="Symbol" pitchFamily="18" charset="2"/>
              </a:rPr>
              <a:t>r</a:t>
            </a:r>
            <a:r>
              <a:rPr lang="zh-CN" altLang="en-US" sz="2800" b="1">
                <a:latin typeface="幼圆" pitchFamily="49" charset="-122"/>
                <a:ea typeface="幼圆" pitchFamily="49" charset="-122"/>
                <a:sym typeface="Symbol" pitchFamily="18" charset="2"/>
              </a:rPr>
              <a:t>到叶节点</a:t>
            </a:r>
            <a:r>
              <a:rPr lang="en-US" altLang="zh-CN"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路径上出现与</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相同标记</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y</a:t>
            </a:r>
            <a:endParaRPr lang="zh-CN" altLang="zh-CN" sz="2800" b="1">
              <a:latin typeface="幼圆" pitchFamily="49" charset="-122"/>
              <a:ea typeface="幼圆" pitchFamily="49" charset="-122"/>
              <a:sym typeface="Symbol" pitchFamily="18" charset="2"/>
            </a:endParaRPr>
          </a:p>
          <a:p>
            <a:r>
              <a:rPr lang="zh-CN" altLang="en-US"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)上重迭这种节点</a:t>
            </a:r>
            <a:r>
              <a:rPr lang="en-US" altLang="en-US"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和节点</a:t>
            </a:r>
            <a:r>
              <a:rPr lang="en-US" altLang="en-US" sz="2800" b="1">
                <a:latin typeface="幼圆" pitchFamily="49" charset="-122"/>
                <a:ea typeface="幼圆" pitchFamily="49" charset="-122"/>
                <a:sym typeface="Symbol" pitchFamily="18" charset="2"/>
              </a:rPr>
              <a:t>y</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y</a:t>
            </a:r>
            <a:r>
              <a:rPr lang="zh-CN" altLang="en-US" sz="2800" b="1">
                <a:latin typeface="幼圆" pitchFamily="49" charset="-122"/>
                <a:ea typeface="幼圆" pitchFamily="49" charset="-122"/>
                <a:sym typeface="Symbol" pitchFamily="18" charset="2"/>
              </a:rPr>
              <a:t>）,得到一个圈；如果重迭所有这种</a:t>
            </a:r>
            <a:r>
              <a:rPr lang="en-US" altLang="en-US"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y</a:t>
            </a:r>
            <a:r>
              <a:rPr lang="zh-CN" altLang="en-US" sz="2800" b="1">
                <a:latin typeface="幼圆" pitchFamily="49" charset="-122"/>
                <a:ea typeface="幼圆" pitchFamily="49" charset="-122"/>
                <a:sym typeface="Symbol" pitchFamily="18" charset="2"/>
              </a:rPr>
              <a:t>节点，得到可达图</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a:t>
            </a:r>
          </a:p>
          <a:p>
            <a:r>
              <a:rPr lang="zh-CN" altLang="en-US" sz="2800" b="1">
                <a:latin typeface="幼圆" pitchFamily="49" charset="-122"/>
                <a:ea typeface="幼圆" pitchFamily="49" charset="-122"/>
                <a:sym typeface="Symbol" pitchFamily="18" charset="2"/>
              </a:rPr>
              <a:t>可达图中死活节点一目了然</a:t>
            </a:r>
          </a:p>
        </p:txBody>
      </p:sp>
      <p:sp>
        <p:nvSpPr>
          <p:cNvPr id="56325" name="Rectangle 5"/>
          <p:cNvSpPr>
            <a:spLocks noGrp="1" noChangeArrowheads="1"/>
          </p:cNvSpPr>
          <p:nvPr>
            <p:ph type="title"/>
          </p:nvPr>
        </p:nvSpPr>
        <p:spPr>
          <a:noFill/>
          <a:ln/>
        </p:spPr>
        <p:txBody>
          <a:bodyPr/>
          <a:lstStyle/>
          <a:p>
            <a:pPr algn="l"/>
            <a:r>
              <a:rPr lang="zh-CN" altLang="en-US" b="1">
                <a:sym typeface="Symbol" pitchFamily="18" charset="2"/>
              </a:rPr>
              <a:t>死节点和活节点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Rectangle 3"/>
          <p:cNvSpPr>
            <a:spLocks noGrp="1" noChangeArrowheads="1"/>
          </p:cNvSpPr>
          <p:nvPr>
            <p:ph type="body" sz="half" idx="1"/>
          </p:nvPr>
        </p:nvSpPr>
        <p:spPr>
          <a:xfrm>
            <a:off x="685800" y="1176338"/>
            <a:ext cx="5715000" cy="4114800"/>
          </a:xfrm>
        </p:spPr>
        <p:txBody>
          <a:bodyPr/>
          <a:lstStyle/>
          <a:p>
            <a:pPr>
              <a:buFontTx/>
              <a:buNone/>
            </a:pPr>
            <a:r>
              <a:rPr lang="zh-CN" altLang="en-US" b="1">
                <a:latin typeface="幼圆" pitchFamily="49" charset="-122"/>
                <a:ea typeface="幼圆" pitchFamily="49" charset="-122"/>
              </a:rPr>
              <a:t>原来:</a:t>
            </a:r>
            <a:br>
              <a:rPr lang="zh-CN" altLang="en-US" b="1">
                <a:latin typeface="幼圆" pitchFamily="49" charset="-122"/>
                <a:ea typeface="幼圆" pitchFamily="49" charset="-122"/>
              </a:rPr>
            </a:br>
            <a:r>
              <a:rPr lang="zh-CN" altLang="en-US" b="1">
                <a:latin typeface="幼圆" pitchFamily="49" charset="-122"/>
                <a:ea typeface="幼圆" pitchFamily="49" charset="-122"/>
              </a:rPr>
              <a:t>  </a:t>
            </a:r>
            <a:r>
              <a:rPr lang="zh-CN" altLang="en-US" sz="900" b="1">
                <a:latin typeface="幼圆" pitchFamily="49" charset="-122"/>
                <a:ea typeface="幼圆" pitchFamily="49" charset="-122"/>
              </a:rPr>
              <a:t> </a:t>
            </a:r>
            <a:r>
              <a:rPr lang="zh-CN" altLang="en-US" b="1">
                <a:latin typeface="幼圆" pitchFamily="49" charset="-122"/>
                <a:ea typeface="幼圆" pitchFamily="49" charset="-122"/>
              </a:rPr>
              <a:t> </a:t>
            </a:r>
            <a:r>
              <a:rPr lang="en-US" altLang="zh-CN" sz="3200" b="1">
                <a:latin typeface="幼圆" pitchFamily="49" charset="-122"/>
                <a:ea typeface="幼圆" pitchFamily="49" charset="-122"/>
              </a:rPr>
              <a:t>M(s)-W(s,t)</a:t>
            </a:r>
            <a:br>
              <a:rPr lang="en-US" altLang="zh-CN" sz="3200" b="1">
                <a:latin typeface="幼圆" pitchFamily="49" charset="-122"/>
                <a:ea typeface="幼圆" pitchFamily="49" charset="-122"/>
              </a:rPr>
            </a:br>
            <a:r>
              <a:rPr lang="en-US" altLang="en-US" sz="3200" b="1">
                <a:latin typeface="幼圆" pitchFamily="49" charset="-122"/>
                <a:ea typeface="幼圆" pitchFamily="49" charset="-122"/>
              </a:rPr>
              <a:t>   M(s)+W(t,s)</a:t>
            </a:r>
            <a:br>
              <a:rPr lang="en-US" altLang="en-US" sz="3200" b="1">
                <a:latin typeface="幼圆" pitchFamily="49" charset="-122"/>
                <a:ea typeface="幼圆" pitchFamily="49" charset="-122"/>
              </a:rPr>
            </a:br>
            <a:r>
              <a:rPr lang="en-US" altLang="en-US" sz="3200" b="1">
                <a:latin typeface="幼圆" pitchFamily="49" charset="-122"/>
                <a:ea typeface="幼圆" pitchFamily="49" charset="-122"/>
              </a:rPr>
              <a:t>   M(s)-W(s,t)+W(t,s)</a:t>
            </a:r>
            <a:br>
              <a:rPr lang="en-US" altLang="en-US" sz="3200" b="1">
                <a:latin typeface="幼圆" pitchFamily="49" charset="-122"/>
                <a:ea typeface="幼圆" pitchFamily="49" charset="-122"/>
              </a:rPr>
            </a:br>
            <a:r>
              <a:rPr lang="en-US" altLang="en-US" sz="3200" b="1">
                <a:latin typeface="幼圆" pitchFamily="49" charset="-122"/>
                <a:ea typeface="幼圆" pitchFamily="49" charset="-122"/>
              </a:rPr>
              <a:t>   M(s)</a:t>
            </a:r>
            <a:endParaRPr lang="en-US" altLang="zh-CN" sz="3200" b="1">
              <a:latin typeface="幼圆" pitchFamily="49" charset="-122"/>
              <a:ea typeface="幼圆" pitchFamily="49" charset="-122"/>
            </a:endParaRPr>
          </a:p>
          <a:p>
            <a:pPr>
              <a:buFontTx/>
              <a:buNone/>
            </a:pPr>
            <a:endParaRPr lang="zh-CN" altLang="en-US"/>
          </a:p>
        </p:txBody>
      </p:sp>
      <p:sp>
        <p:nvSpPr>
          <p:cNvPr id="72708" name="Rectangle 4"/>
          <p:cNvSpPr>
            <a:spLocks noGrp="1" noChangeArrowheads="1"/>
          </p:cNvSpPr>
          <p:nvPr>
            <p:ph type="body" sz="half" idx="2"/>
          </p:nvPr>
        </p:nvSpPr>
        <p:spPr>
          <a:xfrm>
            <a:off x="4495800" y="1557338"/>
            <a:ext cx="3810000" cy="4114800"/>
          </a:xfrm>
        </p:spPr>
        <p:txBody>
          <a:bodyPr/>
          <a:lstStyle/>
          <a:p>
            <a:pPr algn="ctr">
              <a:buFontTx/>
              <a:buNone/>
            </a:pPr>
            <a:r>
              <a:rPr lang="zh-CN" altLang="en-US" sz="3200" b="1">
                <a:latin typeface="幼圆" pitchFamily="49" charset="-122"/>
                <a:ea typeface="幼圆" pitchFamily="49" charset="-122"/>
              </a:rPr>
              <a:t>若</a:t>
            </a:r>
            <a:r>
              <a:rPr lang="en-US" altLang="zh-CN" sz="3200" b="1">
                <a:latin typeface="幼圆" pitchFamily="49" charset="-122"/>
                <a:ea typeface="幼圆" pitchFamily="49" charset="-122"/>
              </a:rPr>
              <a:t>s</a:t>
            </a:r>
            <a:r>
              <a:rPr lang="en-US" altLang="zh-CN" sz="3200" b="1">
                <a:latin typeface="幼圆" pitchFamily="49" charset="-122"/>
                <a:ea typeface="幼圆" pitchFamily="49" charset="-122"/>
                <a:sym typeface="Symbol" pitchFamily="18" charset="2"/>
              </a:rPr>
              <a:t></a:t>
            </a:r>
            <a:r>
              <a:rPr lang="en-US" altLang="en-US" b="1" baseline="50000">
                <a:latin typeface="幼圆" pitchFamily="49" charset="-122"/>
                <a:ea typeface="幼圆" pitchFamily="49" charset="-122"/>
              </a:rPr>
              <a:t>.</a:t>
            </a:r>
            <a:r>
              <a:rPr lang="en-US" altLang="zh-CN" sz="3200" b="1">
                <a:latin typeface="幼圆" pitchFamily="49" charset="-122"/>
                <a:ea typeface="幼圆" pitchFamily="49" charset="-122"/>
              </a:rPr>
              <a:t>t-t</a:t>
            </a:r>
            <a:r>
              <a:rPr lang="en-US" altLang="en-US" b="1" baseline="50000">
                <a:latin typeface="幼圆" pitchFamily="49" charset="-122"/>
                <a:ea typeface="幼圆" pitchFamily="49" charset="-122"/>
              </a:rPr>
              <a:t>.</a:t>
            </a:r>
            <a:endParaRPr lang="en-US" altLang="zh-CN" sz="3200" b="1">
              <a:latin typeface="幼圆" pitchFamily="49" charset="-122"/>
              <a:ea typeface="幼圆" pitchFamily="49" charset="-122"/>
            </a:endParaRPr>
          </a:p>
          <a:p>
            <a:pPr algn="ctr">
              <a:buFontTx/>
              <a:buNone/>
            </a:pPr>
            <a:r>
              <a:rPr lang="zh-CN" altLang="zh-CN" sz="3200" b="1">
                <a:latin typeface="幼圆" pitchFamily="49" charset="-122"/>
                <a:ea typeface="幼圆" pitchFamily="49" charset="-122"/>
              </a:rPr>
              <a:t>若</a:t>
            </a:r>
            <a:r>
              <a:rPr lang="en-US" altLang="zh-CN" sz="3200" b="1">
                <a:latin typeface="幼圆" pitchFamily="49" charset="-122"/>
                <a:ea typeface="幼圆" pitchFamily="49" charset="-122"/>
              </a:rPr>
              <a:t>s</a:t>
            </a:r>
            <a:r>
              <a:rPr lang="en-US" altLang="zh-CN" sz="3200" b="1">
                <a:latin typeface="幼圆" pitchFamily="49" charset="-122"/>
                <a:ea typeface="幼圆" pitchFamily="49" charset="-122"/>
                <a:sym typeface="Symbol" pitchFamily="18" charset="2"/>
              </a:rPr>
              <a:t></a:t>
            </a:r>
            <a:r>
              <a:rPr lang="en-US" altLang="zh-CN" sz="3200" b="1">
                <a:latin typeface="幼圆" pitchFamily="49" charset="-122"/>
                <a:ea typeface="幼圆" pitchFamily="49" charset="-122"/>
              </a:rPr>
              <a:t>t</a:t>
            </a:r>
            <a:r>
              <a:rPr lang="en-US" altLang="en-US" b="1" baseline="50000">
                <a:latin typeface="幼圆" pitchFamily="49" charset="-122"/>
                <a:ea typeface="幼圆" pitchFamily="49" charset="-122"/>
              </a:rPr>
              <a:t>.</a:t>
            </a:r>
            <a:r>
              <a:rPr lang="en-US" altLang="zh-CN" sz="3200" b="1">
                <a:latin typeface="幼圆" pitchFamily="49" charset="-122"/>
                <a:ea typeface="幼圆" pitchFamily="49" charset="-122"/>
              </a:rPr>
              <a:t>-</a:t>
            </a:r>
            <a:r>
              <a:rPr lang="en-US" altLang="en-US" b="1" baseline="50000">
                <a:latin typeface="幼圆" pitchFamily="49" charset="-122"/>
                <a:ea typeface="幼圆" pitchFamily="49" charset="-122"/>
              </a:rPr>
              <a:t>.</a:t>
            </a:r>
            <a:r>
              <a:rPr lang="en-US" altLang="zh-CN" sz="3200" b="1">
                <a:latin typeface="幼圆" pitchFamily="49" charset="-122"/>
                <a:ea typeface="幼圆" pitchFamily="49" charset="-122"/>
              </a:rPr>
              <a:t>t</a:t>
            </a:r>
          </a:p>
          <a:p>
            <a:pPr algn="ctr">
              <a:buFontTx/>
              <a:buNone/>
            </a:pPr>
            <a:r>
              <a:rPr lang="zh-CN" altLang="en-US" sz="3200" b="1">
                <a:latin typeface="幼圆" pitchFamily="49" charset="-122"/>
                <a:ea typeface="幼圆" pitchFamily="49" charset="-122"/>
              </a:rPr>
              <a:t>若</a:t>
            </a:r>
            <a:r>
              <a:rPr lang="en-US" altLang="zh-CN" sz="3200" b="1">
                <a:latin typeface="幼圆" pitchFamily="49" charset="-122"/>
                <a:ea typeface="幼圆" pitchFamily="49" charset="-122"/>
              </a:rPr>
              <a:t>s</a:t>
            </a:r>
            <a:r>
              <a:rPr lang="en-US" altLang="zh-CN" sz="3200" b="1">
                <a:latin typeface="幼圆" pitchFamily="49" charset="-122"/>
                <a:ea typeface="幼圆" pitchFamily="49" charset="-122"/>
                <a:sym typeface="Symbol" pitchFamily="18" charset="2"/>
              </a:rPr>
              <a:t></a:t>
            </a:r>
            <a:r>
              <a:rPr lang="en-US" altLang="en-US" b="1" baseline="50000">
                <a:latin typeface="幼圆" pitchFamily="49" charset="-122"/>
                <a:ea typeface="幼圆" pitchFamily="49" charset="-122"/>
              </a:rPr>
              <a:t>.</a:t>
            </a:r>
            <a:r>
              <a:rPr lang="en-US" altLang="zh-CN" sz="3200" b="1">
                <a:latin typeface="幼圆" pitchFamily="49" charset="-122"/>
                <a:ea typeface="幼圆" pitchFamily="49" charset="-122"/>
              </a:rPr>
              <a:t>t</a:t>
            </a:r>
            <a:r>
              <a:rPr lang="en-US" altLang="zh-CN" sz="3200" b="1">
                <a:latin typeface="幼圆" pitchFamily="49" charset="-122"/>
                <a:ea typeface="幼圆" pitchFamily="49" charset="-122"/>
                <a:sym typeface="Symbol" pitchFamily="18" charset="2"/>
              </a:rPr>
              <a:t></a:t>
            </a:r>
            <a:r>
              <a:rPr lang="en-US" altLang="zh-CN" sz="3200" b="1">
                <a:latin typeface="幼圆" pitchFamily="49" charset="-122"/>
                <a:ea typeface="幼圆" pitchFamily="49" charset="-122"/>
              </a:rPr>
              <a:t>t</a:t>
            </a:r>
            <a:r>
              <a:rPr lang="en-US" altLang="en-US" b="1" baseline="50000">
                <a:latin typeface="幼圆" pitchFamily="49" charset="-122"/>
                <a:ea typeface="幼圆" pitchFamily="49" charset="-122"/>
              </a:rPr>
              <a:t>.</a:t>
            </a:r>
            <a:endParaRPr lang="en-US" altLang="zh-CN" sz="3200" b="1">
              <a:latin typeface="幼圆" pitchFamily="49" charset="-122"/>
              <a:ea typeface="幼圆" pitchFamily="49" charset="-122"/>
            </a:endParaRPr>
          </a:p>
          <a:p>
            <a:pPr algn="ctr">
              <a:buFontTx/>
              <a:buNone/>
            </a:pPr>
            <a:r>
              <a:rPr lang="zh-CN" altLang="en-US" sz="3200" b="1">
                <a:latin typeface="幼圆" pitchFamily="49" charset="-122"/>
                <a:ea typeface="幼圆" pitchFamily="49" charset="-122"/>
              </a:rPr>
              <a:t>若</a:t>
            </a:r>
            <a:r>
              <a:rPr lang="en-US" altLang="zh-CN" sz="3200" b="1">
                <a:latin typeface="幼圆" pitchFamily="49" charset="-122"/>
                <a:ea typeface="幼圆" pitchFamily="49" charset="-122"/>
              </a:rPr>
              <a:t>s</a:t>
            </a:r>
            <a:r>
              <a:rPr lang="en-US" altLang="zh-CN" sz="3200" b="1">
                <a:latin typeface="幼圆" pitchFamily="49" charset="-122"/>
                <a:ea typeface="幼圆" pitchFamily="49" charset="-122"/>
                <a:sym typeface="Symbol" pitchFamily="18" charset="2"/>
              </a:rPr>
              <a:t></a:t>
            </a:r>
            <a:r>
              <a:rPr lang="en-US" altLang="en-US" b="1" baseline="50000">
                <a:latin typeface="幼圆" pitchFamily="49" charset="-122"/>
                <a:ea typeface="幼圆" pitchFamily="49" charset="-122"/>
              </a:rPr>
              <a:t>.</a:t>
            </a:r>
            <a:r>
              <a:rPr lang="en-US" altLang="zh-CN" sz="3200" b="1">
                <a:latin typeface="幼圆" pitchFamily="49" charset="-122"/>
                <a:ea typeface="幼圆" pitchFamily="49" charset="-122"/>
              </a:rPr>
              <a:t>t</a:t>
            </a:r>
            <a:r>
              <a:rPr lang="en-US" altLang="zh-CN" sz="3200" b="1">
                <a:latin typeface="幼圆" pitchFamily="49" charset="-122"/>
                <a:ea typeface="幼圆" pitchFamily="49" charset="-122"/>
                <a:sym typeface="Symbol" pitchFamily="18" charset="2"/>
              </a:rPr>
              <a:t></a:t>
            </a:r>
            <a:r>
              <a:rPr lang="en-US" altLang="zh-CN" sz="3200" b="1">
                <a:latin typeface="幼圆" pitchFamily="49" charset="-122"/>
                <a:ea typeface="幼圆" pitchFamily="49" charset="-122"/>
              </a:rPr>
              <a:t>t</a:t>
            </a:r>
            <a:r>
              <a:rPr lang="en-US" altLang="en-US" b="1" baseline="50000">
                <a:latin typeface="幼圆" pitchFamily="49" charset="-122"/>
                <a:ea typeface="幼圆" pitchFamily="49" charset="-122"/>
              </a:rPr>
              <a:t>.</a:t>
            </a:r>
            <a:endParaRPr lang="en-US" altLang="zh-CN" b="1" baseline="50000">
              <a:latin typeface="幼圆" pitchFamily="49" charset="-122"/>
              <a:ea typeface="幼圆" pitchFamily="49" charset="-122"/>
            </a:endParaRPr>
          </a:p>
          <a:p>
            <a:endParaRPr lang="zh-CN" altLang="en-US"/>
          </a:p>
        </p:txBody>
      </p:sp>
      <p:sp>
        <p:nvSpPr>
          <p:cNvPr id="72709" name="Text Box 5"/>
          <p:cNvSpPr txBox="1">
            <a:spLocks noChangeArrowheads="1"/>
          </p:cNvSpPr>
          <p:nvPr/>
        </p:nvSpPr>
        <p:spPr bwMode="auto">
          <a:xfrm>
            <a:off x="7821613" y="2197100"/>
            <a:ext cx="1176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kumimoji="0" lang="zh-CN" altLang="en-US" sz="3200" baseline="50000">
                <a:latin typeface="幼圆" pitchFamily="49" charset="-122"/>
                <a:ea typeface="幼圆" pitchFamily="49" charset="-122"/>
              </a:rPr>
              <a:t>.</a:t>
            </a:r>
            <a:r>
              <a:rPr kumimoji="0" lang="en-US" altLang="zh-CN" sz="3200">
                <a:latin typeface="幼圆" pitchFamily="49" charset="-122"/>
                <a:ea typeface="幼圆" pitchFamily="49" charset="-122"/>
              </a:rPr>
              <a:t>t</a:t>
            </a:r>
            <a:r>
              <a:rPr kumimoji="0" lang="en-US" altLang="zh-CN" sz="3200">
                <a:latin typeface="幼圆" pitchFamily="49" charset="-122"/>
                <a:ea typeface="幼圆" pitchFamily="49" charset="-122"/>
                <a:sym typeface="Symbol" pitchFamily="18" charset="2"/>
              </a:rPr>
              <a:t></a:t>
            </a:r>
            <a:r>
              <a:rPr kumimoji="0" lang="en-US" altLang="zh-CN" sz="3200">
                <a:latin typeface="幼圆" pitchFamily="49" charset="-122"/>
                <a:ea typeface="幼圆" pitchFamily="49" charset="-122"/>
              </a:rPr>
              <a:t>t</a:t>
            </a:r>
            <a:r>
              <a:rPr kumimoji="0" lang="en-US" altLang="en-US" sz="3200" baseline="50000">
                <a:latin typeface="幼圆" pitchFamily="49" charset="-122"/>
                <a:ea typeface="幼圆" pitchFamily="49" charset="-122"/>
              </a:rPr>
              <a:t>.</a:t>
            </a:r>
            <a:endParaRPr kumimoji="0" lang="zh-CN" altLang="en-US" sz="3200" baseline="50000">
              <a:latin typeface="幼圆" pitchFamily="49" charset="-122"/>
              <a:ea typeface="幼圆" pitchFamily="49" charset="-122"/>
            </a:endParaRPr>
          </a:p>
        </p:txBody>
      </p:sp>
      <p:sp>
        <p:nvSpPr>
          <p:cNvPr id="72710" name="Text Box 6"/>
          <p:cNvSpPr txBox="1">
            <a:spLocks noChangeArrowheads="1"/>
          </p:cNvSpPr>
          <p:nvPr/>
        </p:nvSpPr>
        <p:spPr bwMode="auto">
          <a:xfrm>
            <a:off x="0" y="2395538"/>
            <a:ext cx="1308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kumimoji="0" lang="en-US" altLang="en-US" sz="3200">
                <a:latin typeface="幼圆" pitchFamily="49" charset="-122"/>
                <a:ea typeface="幼圆" pitchFamily="49" charset="-122"/>
              </a:rPr>
              <a:t>M</a:t>
            </a:r>
            <a:r>
              <a:rPr kumimoji="0" lang="en-US" altLang="zh-CN" sz="3200">
                <a:latin typeface="幼圆" pitchFamily="49" charset="-122"/>
                <a:ea typeface="幼圆" pitchFamily="49" charset="-122"/>
                <a:sym typeface="Symbol" pitchFamily="18" charset="2"/>
              </a:rPr>
              <a:t></a:t>
            </a:r>
            <a:r>
              <a:rPr kumimoji="0" lang="en-US" altLang="en-US" sz="3200">
                <a:latin typeface="幼圆" pitchFamily="49" charset="-122"/>
                <a:ea typeface="幼圆" pitchFamily="49" charset="-122"/>
              </a:rPr>
              <a:t>(s)=</a:t>
            </a:r>
            <a:endParaRPr kumimoji="0" lang="zh-CN" altLang="en-US" sz="3200" b="0">
              <a:latin typeface="幼圆" pitchFamily="49" charset="-122"/>
              <a:ea typeface="幼圆" pitchFamily="49" charset="-122"/>
            </a:endParaRPr>
          </a:p>
        </p:txBody>
      </p:sp>
      <p:sp>
        <p:nvSpPr>
          <p:cNvPr id="72711" name="AutoShape 7"/>
          <p:cNvSpPr>
            <a:spLocks/>
          </p:cNvSpPr>
          <p:nvPr/>
        </p:nvSpPr>
        <p:spPr bwMode="auto">
          <a:xfrm>
            <a:off x="1371600" y="1862138"/>
            <a:ext cx="228600" cy="1600200"/>
          </a:xfrm>
          <a:prstGeom prst="leftBrace">
            <a:avLst>
              <a:gd name="adj1" fmla="val 58333"/>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2" name="AutoShape 8"/>
          <p:cNvSpPr>
            <a:spLocks/>
          </p:cNvSpPr>
          <p:nvPr/>
        </p:nvSpPr>
        <p:spPr bwMode="auto">
          <a:xfrm>
            <a:off x="7391400" y="1862138"/>
            <a:ext cx="381000" cy="1219200"/>
          </a:xfrm>
          <a:prstGeom prst="rightBrace">
            <a:avLst>
              <a:gd name="adj1" fmla="val 26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4" name="Text Box 10"/>
          <p:cNvSpPr txBox="1">
            <a:spLocks noChangeArrowheads="1"/>
          </p:cNvSpPr>
          <p:nvPr/>
        </p:nvSpPr>
        <p:spPr bwMode="auto">
          <a:xfrm>
            <a:off x="1066800" y="4148138"/>
            <a:ext cx="77724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kumimoji="0" lang="zh-CN" altLang="en-US" sz="2800">
                <a:solidFill>
                  <a:schemeClr val="tx1"/>
                </a:solidFill>
                <a:latin typeface="幼圆" pitchFamily="49" charset="-122"/>
                <a:ea typeface="幼圆" pitchFamily="49" charset="-122"/>
              </a:rPr>
              <a:t>              </a:t>
            </a:r>
            <a:r>
              <a:rPr kumimoji="0" lang="zh-CN" altLang="en-US" sz="2800">
                <a:latin typeface="幼圆" pitchFamily="49" charset="-122"/>
                <a:ea typeface="幼圆" pitchFamily="49" charset="-122"/>
              </a:rPr>
              <a:t>0   </a:t>
            </a:r>
            <a:r>
              <a:rPr kumimoji="0" lang="en-US" altLang="zh-CN" sz="2800">
                <a:latin typeface="幼圆" pitchFamily="49" charset="-122"/>
                <a:ea typeface="幼圆" pitchFamily="49" charset="-122"/>
              </a:rPr>
              <a:t>s</a:t>
            </a:r>
            <a:r>
              <a:rPr kumimoji="0" lang="en-US" altLang="zh-CN" sz="2800">
                <a:latin typeface="幼圆" pitchFamily="49" charset="-122"/>
                <a:ea typeface="幼圆" pitchFamily="49" charset="-122"/>
                <a:sym typeface="Symbol" pitchFamily="18" charset="2"/>
              </a:rPr>
              <a:t></a:t>
            </a:r>
            <a:r>
              <a:rPr kumimoji="0" lang="en-US" altLang="en-US" baseline="50000">
                <a:latin typeface="幼圆" pitchFamily="49" charset="-122"/>
                <a:ea typeface="幼圆" pitchFamily="49" charset="-122"/>
              </a:rPr>
              <a:t>.</a:t>
            </a:r>
            <a:r>
              <a:rPr kumimoji="0" lang="en-US" altLang="zh-CN" sz="2800">
                <a:latin typeface="幼圆" pitchFamily="49" charset="-122"/>
                <a:ea typeface="幼圆" pitchFamily="49" charset="-122"/>
              </a:rPr>
              <a:t>t-t</a:t>
            </a:r>
            <a:r>
              <a:rPr kumimoji="0" lang="en-US" altLang="en-US" baseline="50000">
                <a:latin typeface="幼圆" pitchFamily="49" charset="-122"/>
                <a:ea typeface="幼圆" pitchFamily="49" charset="-122"/>
              </a:rPr>
              <a:t>.</a:t>
            </a:r>
            <a:endParaRPr kumimoji="0" lang="en-US" altLang="en-US" sz="2800">
              <a:latin typeface="幼圆" pitchFamily="49" charset="-122"/>
              <a:ea typeface="幼圆" pitchFamily="49" charset="-122"/>
            </a:endParaRPr>
          </a:p>
          <a:p>
            <a:pPr algn="l">
              <a:spcBef>
                <a:spcPct val="50000"/>
              </a:spcBef>
              <a:buFontTx/>
              <a:buNone/>
            </a:pPr>
            <a:r>
              <a:rPr kumimoji="0" lang="en-US" altLang="en-US" sz="2800">
                <a:latin typeface="幼圆" pitchFamily="49" charset="-122"/>
                <a:ea typeface="幼圆" pitchFamily="49" charset="-122"/>
              </a:rPr>
              <a:t>M(s)-W(s,t)+W(t,s)     M(s)- 0 + 0 </a:t>
            </a:r>
            <a:endParaRPr lang="en-US" altLang="en-US" b="0" baseline="-25000"/>
          </a:p>
          <a:p>
            <a:pPr algn="l">
              <a:spcBef>
                <a:spcPct val="50000"/>
              </a:spcBef>
              <a:buFontTx/>
              <a:buNone/>
            </a:pPr>
            <a:r>
              <a:rPr lang="en-US" altLang="zh-CN" b="0" baseline="-25000"/>
              <a:t>                       </a:t>
            </a:r>
            <a:r>
              <a:rPr lang="en-US" altLang="zh-CN" b="0">
                <a:latin typeface="幼圆" pitchFamily="49" charset="-122"/>
                <a:ea typeface="幼圆" pitchFamily="49" charset="-122"/>
              </a:rPr>
              <a:t> </a:t>
            </a:r>
            <a:r>
              <a:rPr lang="en-US" altLang="zh-CN" sz="2800">
                <a:latin typeface="幼圆" pitchFamily="49" charset="-122"/>
                <a:ea typeface="幼圆" pitchFamily="49" charset="-122"/>
              </a:rPr>
              <a:t>0</a:t>
            </a:r>
            <a:r>
              <a:rPr lang="en-US" altLang="zh-CN" baseline="-25000">
                <a:latin typeface="幼圆" pitchFamily="49" charset="-122"/>
                <a:ea typeface="幼圆" pitchFamily="49" charset="-122"/>
              </a:rPr>
              <a:t> </a:t>
            </a:r>
            <a:r>
              <a:rPr lang="en-US" altLang="zh-CN" b="0" baseline="-25000"/>
              <a:t>	 </a:t>
            </a:r>
            <a:r>
              <a:rPr kumimoji="0" lang="en-US" altLang="zh-CN" sz="2800">
                <a:latin typeface="幼圆" pitchFamily="49" charset="-122"/>
                <a:ea typeface="幼圆" pitchFamily="49" charset="-122"/>
              </a:rPr>
              <a:t>s</a:t>
            </a:r>
            <a:r>
              <a:rPr kumimoji="0" lang="en-US" altLang="zh-CN" sz="2800">
                <a:latin typeface="幼圆" pitchFamily="49" charset="-122"/>
                <a:ea typeface="幼圆" pitchFamily="49" charset="-122"/>
                <a:sym typeface="Symbol" pitchFamily="18" charset="2"/>
              </a:rPr>
              <a:t></a:t>
            </a:r>
            <a:r>
              <a:rPr kumimoji="0" lang="en-US" altLang="zh-CN" sz="2800">
                <a:latin typeface="幼圆" pitchFamily="49" charset="-122"/>
                <a:ea typeface="幼圆" pitchFamily="49" charset="-122"/>
              </a:rPr>
              <a:t>t</a:t>
            </a:r>
            <a:r>
              <a:rPr kumimoji="0" lang="en-US" altLang="en-US" baseline="50000">
                <a:latin typeface="幼圆" pitchFamily="49" charset="-122"/>
                <a:ea typeface="幼圆" pitchFamily="49" charset="-122"/>
              </a:rPr>
              <a:t>.</a:t>
            </a:r>
            <a:r>
              <a:rPr kumimoji="0" lang="en-US" altLang="zh-CN" sz="2800">
                <a:latin typeface="幼圆" pitchFamily="49" charset="-122"/>
                <a:ea typeface="幼圆" pitchFamily="49" charset="-122"/>
              </a:rPr>
              <a:t>-</a:t>
            </a:r>
            <a:r>
              <a:rPr kumimoji="0" lang="en-US" altLang="en-US" baseline="50000">
                <a:latin typeface="幼圆" pitchFamily="49" charset="-122"/>
                <a:ea typeface="幼圆" pitchFamily="49" charset="-122"/>
              </a:rPr>
              <a:t>.</a:t>
            </a:r>
            <a:r>
              <a:rPr kumimoji="0" lang="en-US" altLang="zh-CN" sz="2800">
                <a:latin typeface="幼圆" pitchFamily="49" charset="-122"/>
                <a:ea typeface="幼圆" pitchFamily="49" charset="-122"/>
              </a:rPr>
              <a:t>t        s</a:t>
            </a:r>
            <a:r>
              <a:rPr kumimoji="0" lang="en-US" altLang="zh-CN" sz="2800">
                <a:latin typeface="幼圆" pitchFamily="49" charset="-122"/>
                <a:ea typeface="幼圆" pitchFamily="49" charset="-122"/>
                <a:sym typeface="Symbol" pitchFamily="18" charset="2"/>
              </a:rPr>
              <a:t></a:t>
            </a:r>
            <a:r>
              <a:rPr kumimoji="0" lang="en-US" altLang="en-US" baseline="50000">
                <a:latin typeface="幼圆" pitchFamily="49" charset="-122"/>
                <a:ea typeface="幼圆" pitchFamily="49" charset="-122"/>
              </a:rPr>
              <a:t>.</a:t>
            </a:r>
            <a:r>
              <a:rPr kumimoji="0" lang="en-US" altLang="zh-CN" sz="2800">
                <a:latin typeface="幼圆" pitchFamily="49" charset="-122"/>
                <a:ea typeface="幼圆" pitchFamily="49" charset="-122"/>
              </a:rPr>
              <a:t>t</a:t>
            </a:r>
            <a:r>
              <a:rPr kumimoji="0" lang="en-US" altLang="zh-CN" sz="2800">
                <a:latin typeface="幼圆" pitchFamily="49" charset="-122"/>
                <a:ea typeface="幼圆" pitchFamily="49" charset="-122"/>
                <a:sym typeface="Symbol" pitchFamily="18" charset="2"/>
              </a:rPr>
              <a:t></a:t>
            </a:r>
            <a:r>
              <a:rPr kumimoji="0" lang="en-US" altLang="zh-CN" sz="2800">
                <a:latin typeface="幼圆" pitchFamily="49" charset="-122"/>
                <a:ea typeface="幼圆" pitchFamily="49" charset="-122"/>
              </a:rPr>
              <a:t>t</a:t>
            </a:r>
            <a:r>
              <a:rPr kumimoji="0" lang="en-US" altLang="en-US" baseline="50000">
                <a:latin typeface="幼圆" pitchFamily="49" charset="-122"/>
                <a:ea typeface="幼圆" pitchFamily="49" charset="-122"/>
              </a:rPr>
              <a:t>.</a:t>
            </a:r>
            <a:endParaRPr kumimoji="0" lang="en-US" altLang="zh-CN" baseline="50000">
              <a:latin typeface="幼圆" pitchFamily="49" charset="-122"/>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714">
                                            <p:txEl>
                                              <p:pRg st="0" end="0"/>
                                            </p:txEl>
                                          </p:spTgt>
                                        </p:tgtEl>
                                        <p:attrNameLst>
                                          <p:attrName>style.visibility</p:attrName>
                                        </p:attrNameLst>
                                      </p:cBhvr>
                                      <p:to>
                                        <p:strVal val="visible"/>
                                      </p:to>
                                    </p:set>
                                    <p:anim calcmode="lin" valueType="num">
                                      <p:cBhvr additive="base">
                                        <p:cTn id="7" dur="500" fill="hold"/>
                                        <p:tgtEl>
                                          <p:spTgt spid="7271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2714">
                                            <p:txEl>
                                              <p:pRg st="1" end="1"/>
                                            </p:txEl>
                                          </p:spTgt>
                                        </p:tgtEl>
                                        <p:attrNameLst>
                                          <p:attrName>style.visibility</p:attrName>
                                        </p:attrNameLst>
                                      </p:cBhvr>
                                      <p:to>
                                        <p:strVal val="visible"/>
                                      </p:to>
                                    </p:set>
                                    <p:anim calcmode="lin" valueType="num">
                                      <p:cBhvr additive="base">
                                        <p:cTn id="13" dur="500" fill="hold"/>
                                        <p:tgtEl>
                                          <p:spTgt spid="7271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27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2714">
                                            <p:txEl>
                                              <p:pRg st="2" end="2"/>
                                            </p:txEl>
                                          </p:spTgt>
                                        </p:tgtEl>
                                        <p:attrNameLst>
                                          <p:attrName>style.visibility</p:attrName>
                                        </p:attrNameLst>
                                      </p:cBhvr>
                                      <p:to>
                                        <p:strVal val="visible"/>
                                      </p:to>
                                    </p:set>
                                    <p:anim calcmode="lin" valueType="num">
                                      <p:cBhvr additive="base">
                                        <p:cTn id="19" dur="500" fill="hold"/>
                                        <p:tgtEl>
                                          <p:spTgt spid="7271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271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2971" name="Object 91"/>
          <p:cNvGraphicFramePr>
            <a:graphicFrameLocks noChangeAspect="1"/>
          </p:cNvGraphicFramePr>
          <p:nvPr/>
        </p:nvGraphicFramePr>
        <p:xfrm>
          <a:off x="4211638" y="2060575"/>
          <a:ext cx="4394200" cy="4575175"/>
        </p:xfrm>
        <a:graphic>
          <a:graphicData uri="http://schemas.openxmlformats.org/presentationml/2006/ole">
            <mc:AlternateContent xmlns:mc="http://schemas.openxmlformats.org/markup-compatibility/2006">
              <mc:Choice xmlns:v="urn:schemas-microsoft-com:vml" Requires="v">
                <p:oleObj spid="_x0000_s122976" name="图片" r:id="rId3" imgW="2324160" imgH="2379960" progId="Word.Picture.8">
                  <p:embed/>
                </p:oleObj>
              </mc:Choice>
              <mc:Fallback>
                <p:oleObj name="图片" r:id="rId3" imgW="2324160" imgH="2379960" progId="Word.Picture.8">
                  <p:embed/>
                  <p:pic>
                    <p:nvPicPr>
                      <p:cNvPr id="0"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060575"/>
                        <a:ext cx="43942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2" name="Rectangle 92"/>
          <p:cNvSpPr>
            <a:spLocks noChangeArrowheads="1"/>
          </p:cNvSpPr>
          <p:nvPr/>
        </p:nvSpPr>
        <p:spPr bwMode="auto">
          <a:xfrm>
            <a:off x="179388" y="404813"/>
            <a:ext cx="59436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3200">
                <a:solidFill>
                  <a:schemeClr val="bg2"/>
                </a:solidFill>
                <a:latin typeface="Times New Roman" pitchFamily="18" charset="0"/>
                <a:ea typeface="宋体" pitchFamily="2" charset="-122"/>
              </a:defRPr>
            </a:lvl1pPr>
            <a:lvl2pPr marL="742950" indent="-285750" algn="l">
              <a:buChar char="–"/>
              <a:defRPr kumimoji="1" sz="2800">
                <a:solidFill>
                  <a:schemeClr val="bg2"/>
                </a:solidFill>
                <a:latin typeface="Times New Roman" pitchFamily="18" charset="0"/>
                <a:ea typeface="宋体" pitchFamily="2" charset="-122"/>
              </a:defRPr>
            </a:lvl2pPr>
            <a:lvl3pPr marL="1143000" indent="-228600" algn="l">
              <a:defRPr kumimoji="1" sz="2400">
                <a:solidFill>
                  <a:schemeClr val="bg2"/>
                </a:solidFill>
                <a:latin typeface="Times New Roman" pitchFamily="18" charset="0"/>
                <a:ea typeface="宋体" pitchFamily="2" charset="-122"/>
              </a:defRPr>
            </a:lvl3pPr>
            <a:lvl4pPr marL="1600200" indent="-228600" algn="l">
              <a:buChar char="–"/>
              <a:defRPr kumimoji="1" sz="2000">
                <a:solidFill>
                  <a:schemeClr val="bg2"/>
                </a:solidFill>
                <a:latin typeface="Times New Roman" pitchFamily="18" charset="0"/>
                <a:ea typeface="宋体" pitchFamily="2" charset="-122"/>
              </a:defRPr>
            </a:lvl4pPr>
            <a:lvl5pPr marL="2057400" indent="-228600" algn="l">
              <a:defRPr kumimoji="1" sz="2000">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bg2"/>
                </a:solidFill>
                <a:latin typeface="Times New Roman" pitchFamily="18" charset="0"/>
                <a:ea typeface="宋体" pitchFamily="2" charset="-122"/>
              </a:defRPr>
            </a:lvl9pPr>
          </a:lstStyle>
          <a:p>
            <a:pPr>
              <a:buFontTx/>
              <a:buNone/>
            </a:pPr>
            <a:r>
              <a:rPr lang="zh-CN" altLang="en-US" b="0"/>
              <a:t>   </a:t>
            </a:r>
            <a:r>
              <a:rPr lang="zh-CN" altLang="en-US">
                <a:latin typeface="幼圆" pitchFamily="49" charset="-122"/>
                <a:ea typeface="幼圆" pitchFamily="49" charset="-122"/>
              </a:rPr>
              <a:t>(1,0,0)</a:t>
            </a:r>
            <a:r>
              <a:rPr lang="en-US" altLang="zh-CN">
                <a:latin typeface="幼圆" pitchFamily="49" charset="-122"/>
                <a:ea typeface="幼圆" pitchFamily="49" charset="-122"/>
                <a:sym typeface="Symbol" pitchFamily="18" charset="2"/>
              </a:rPr>
              <a:t></a:t>
            </a:r>
            <a:r>
              <a:rPr lang="en-US" altLang="zh-CN">
                <a:latin typeface="幼圆" pitchFamily="49" charset="-122"/>
                <a:ea typeface="幼圆" pitchFamily="49" charset="-122"/>
              </a:rPr>
              <a:t>(0,0,1)</a:t>
            </a:r>
          </a:p>
          <a:p>
            <a:pPr>
              <a:buFontTx/>
              <a:buNone/>
            </a:pPr>
            <a:r>
              <a:rPr lang="zh-CN" altLang="en-US">
                <a:latin typeface="幼圆" pitchFamily="49" charset="-122"/>
                <a:ea typeface="幼圆" pitchFamily="49" charset="-122"/>
                <a:sym typeface="Symbol" pitchFamily="18" charset="2"/>
              </a:rPr>
              <a:t>     </a:t>
            </a:r>
            <a:r>
              <a:rPr lang="en-US" altLang="zh-CN">
                <a:latin typeface="幼圆" pitchFamily="49" charset="-122"/>
                <a:ea typeface="幼圆" pitchFamily="49" charset="-122"/>
                <a:sym typeface="Symbol" pitchFamily="18" charset="2"/>
              </a:rPr>
              <a:t>a</a:t>
            </a:r>
            <a:endParaRPr lang="en-US" altLang="zh-CN">
              <a:latin typeface="幼圆" pitchFamily="49" charset="-122"/>
              <a:ea typeface="幼圆" pitchFamily="49" charset="-122"/>
            </a:endParaRPr>
          </a:p>
          <a:p>
            <a:pPr>
              <a:buFontTx/>
              <a:buNone/>
            </a:pPr>
            <a:r>
              <a:rPr lang="zh-CN" altLang="en-US">
                <a:latin typeface="幼圆" pitchFamily="49" charset="-122"/>
                <a:ea typeface="幼圆" pitchFamily="49" charset="-122"/>
              </a:rPr>
              <a:t>  (1,</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en-US">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,1)</a:t>
            </a:r>
            <a:r>
              <a:rPr lang="zh-CN" altLang="en-US">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,1)</a:t>
            </a:r>
          </a:p>
          <a:p>
            <a:pPr>
              <a:buFontTx/>
              <a:buNone/>
            </a:pPr>
            <a:r>
              <a:rPr lang="zh-CN" altLang="zh-CN">
                <a:latin typeface="幼圆" pitchFamily="49" charset="-122"/>
                <a:ea typeface="幼圆" pitchFamily="49" charset="-122"/>
              </a:rPr>
              <a:t>     </a:t>
            </a:r>
            <a:r>
              <a:rPr lang="zh-CN" altLang="en-US">
                <a:latin typeface="幼圆" pitchFamily="49" charset="-122"/>
                <a:ea typeface="幼圆" pitchFamily="49" charset="-122"/>
              </a:rPr>
              <a:t>a</a:t>
            </a:r>
            <a:r>
              <a:rPr lang="en-US" altLang="zh-CN">
                <a:latin typeface="幼圆" pitchFamily="49" charset="-122"/>
                <a:ea typeface="幼圆" pitchFamily="49" charset="-122"/>
                <a:sym typeface="Symbol" pitchFamily="18" charset="2"/>
              </a:rPr>
              <a:t> </a:t>
            </a:r>
            <a:r>
              <a:rPr lang="zh-CN" altLang="zh-CN">
                <a:latin typeface="幼圆" pitchFamily="49" charset="-122"/>
                <a:ea typeface="幼圆" pitchFamily="49" charset="-122"/>
              </a:rPr>
              <a:t> </a:t>
            </a:r>
          </a:p>
          <a:p>
            <a:pPr>
              <a:buFontTx/>
              <a:buNone/>
            </a:pPr>
            <a:r>
              <a:rPr lang="zh-CN" altLang="zh-CN">
                <a:latin typeface="幼圆" pitchFamily="49" charset="-122"/>
                <a:ea typeface="幼圆" pitchFamily="49" charset="-122"/>
              </a:rPr>
              <a:t>  (1,</a:t>
            </a:r>
            <a:r>
              <a:rPr lang="zh-CN" altLang="zh-CN">
                <a:latin typeface="幼圆" pitchFamily="49" charset="-122"/>
                <a:ea typeface="幼圆" pitchFamily="49" charset="-122"/>
                <a:sym typeface="Symbol" pitchFamily="18" charset="2"/>
              </a:rPr>
              <a:t></a:t>
            </a:r>
            <a:r>
              <a:rPr lang="zh-CN" altLang="zh-CN">
                <a:latin typeface="幼圆" pitchFamily="49" charset="-122"/>
                <a:ea typeface="幼圆" pitchFamily="49" charset="-122"/>
              </a:rPr>
              <a:t>,0)</a:t>
            </a:r>
            <a:r>
              <a:rPr lang="zh-CN" altLang="zh-CN" b="0"/>
              <a:t>	</a:t>
            </a:r>
            <a:endParaRPr lang="zh-CN" altLang="zh-CN">
              <a:latin typeface="幼圆" pitchFamily="49" charset="-122"/>
              <a:ea typeface="幼圆" pitchFamily="49" charset="-122"/>
            </a:endParaRPr>
          </a:p>
        </p:txBody>
      </p:sp>
      <p:sp>
        <p:nvSpPr>
          <p:cNvPr id="122973" name="Text Box 93"/>
          <p:cNvSpPr txBox="1">
            <a:spLocks noChangeArrowheads="1"/>
          </p:cNvSpPr>
          <p:nvPr/>
        </p:nvSpPr>
        <p:spPr bwMode="auto">
          <a:xfrm>
            <a:off x="2195513" y="14843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kumimoji="0" lang="en-US" altLang="zh-CN" b="0"/>
              <a:t>b</a:t>
            </a:r>
          </a:p>
        </p:txBody>
      </p:sp>
      <p:sp>
        <p:nvSpPr>
          <p:cNvPr id="122974" name="Text Box 94"/>
          <p:cNvSpPr txBox="1">
            <a:spLocks noChangeArrowheads="1"/>
          </p:cNvSpPr>
          <p:nvPr/>
        </p:nvSpPr>
        <p:spPr bwMode="auto">
          <a:xfrm>
            <a:off x="1979613" y="333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kumimoji="0" lang="en-US" altLang="zh-CN" b="0"/>
              <a:t>b</a:t>
            </a:r>
          </a:p>
        </p:txBody>
      </p:sp>
      <p:sp>
        <p:nvSpPr>
          <p:cNvPr id="122975" name="Text Box 95"/>
          <p:cNvSpPr txBox="1">
            <a:spLocks noChangeArrowheads="1"/>
          </p:cNvSpPr>
          <p:nvPr/>
        </p:nvSpPr>
        <p:spPr bwMode="auto">
          <a:xfrm>
            <a:off x="3995738" y="141287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kumimoji="0" lang="en-US" altLang="zh-CN" b="0"/>
              <a:t>c</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23850" y="2636838"/>
            <a:ext cx="8458200" cy="3581400"/>
          </a:xfrm>
        </p:spPr>
        <p:txBody>
          <a:bodyPr/>
          <a:lstStyle/>
          <a:p>
            <a:pPr>
              <a:buFontTx/>
              <a:buNone/>
            </a:pPr>
            <a:r>
              <a:rPr lang="zh-CN" altLang="zh-CN" b="1">
                <a:latin typeface="幼圆" pitchFamily="49" charset="-122"/>
                <a:ea typeface="幼圆" pitchFamily="49" charset="-122"/>
              </a:rPr>
              <a:t>1.</a:t>
            </a:r>
            <a:r>
              <a:rPr lang="en-US" altLang="zh-CN" b="1">
                <a:latin typeface="幼圆" pitchFamily="49" charset="-122"/>
                <a:ea typeface="幼圆" pitchFamily="49" charset="-122"/>
              </a:rPr>
              <a:t>x</a:t>
            </a:r>
            <a:r>
              <a:rPr lang="zh-CN" altLang="en-US" b="1">
                <a:latin typeface="幼圆" pitchFamily="49" charset="-122"/>
                <a:ea typeface="幼圆" pitchFamily="49" charset="-122"/>
              </a:rPr>
              <a:t>为</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)的</a:t>
            </a:r>
            <a:r>
              <a:rPr lang="zh-CN" altLang="en-US" b="1">
                <a:latin typeface="幼圆" pitchFamily="49" charset="-122"/>
                <a:ea typeface="幼圆" pitchFamily="49" charset="-122"/>
              </a:rPr>
              <a:t>节点，则</a:t>
            </a:r>
            <a:r>
              <a:rPr lang="en-US" altLang="zh-CN" b="1">
                <a:latin typeface="幼圆" pitchFamily="49" charset="-122"/>
                <a:ea typeface="幼圆" pitchFamily="49" charset="-122"/>
              </a:rPr>
              <a:t>h(x)</a:t>
            </a:r>
            <a:r>
              <a:rPr lang="zh-CN" altLang="en-US" b="1">
                <a:latin typeface="幼圆" pitchFamily="49" charset="-122"/>
                <a:ea typeface="幼圆" pitchFamily="49" charset="-122"/>
              </a:rPr>
              <a:t>为</a:t>
            </a:r>
            <a:r>
              <a:rPr lang="en-US" altLang="en-US" b="1">
                <a:latin typeface="幼圆" pitchFamily="49" charset="-122"/>
                <a:ea typeface="幼圆" pitchFamily="49" charset="-122"/>
              </a:rPr>
              <a:t>G</a:t>
            </a:r>
            <a:r>
              <a:rPr lang="zh-CN" altLang="en-US" b="1">
                <a:latin typeface="幼圆" pitchFamily="49" charset="-122"/>
                <a:ea typeface="幼圆" pitchFamily="49" charset="-122"/>
              </a:rPr>
              <a:t>的节点，且</a:t>
            </a:r>
            <a:r>
              <a:rPr lang="en-US" altLang="zh-CN" b="1">
                <a:latin typeface="幼圆" pitchFamily="49" charset="-122"/>
                <a:ea typeface="幼圆" pitchFamily="49" charset="-122"/>
              </a:rPr>
              <a:t>h(x)</a:t>
            </a:r>
            <a:r>
              <a:rPr lang="zh-CN" altLang="en-US" b="1">
                <a:latin typeface="幼圆" pitchFamily="49" charset="-122"/>
                <a:ea typeface="幼圆" pitchFamily="49" charset="-122"/>
              </a:rPr>
              <a:t>以</a:t>
            </a:r>
            <a:r>
              <a:rPr lang="en-US" altLang="en-US" b="1">
                <a:latin typeface="幼圆" pitchFamily="49" charset="-122"/>
                <a:ea typeface="幼圆" pitchFamily="49" charset="-122"/>
              </a:rPr>
              <a:t>x</a:t>
            </a:r>
            <a:r>
              <a:rPr lang="zh-CN" altLang="en-US" b="1">
                <a:latin typeface="幼圆" pitchFamily="49" charset="-122"/>
                <a:ea typeface="幼圆" pitchFamily="49" charset="-122"/>
              </a:rPr>
              <a:t>在</a:t>
            </a:r>
            <a:r>
              <a:rPr lang="en-US" altLang="en-US"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)中的标记</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zh-CN" altLang="en-US" b="1">
                <a:latin typeface="幼圆" pitchFamily="49" charset="-122"/>
                <a:ea typeface="幼圆" pitchFamily="49" charset="-122"/>
              </a:rPr>
              <a:t>为标记；</a:t>
            </a:r>
          </a:p>
          <a:p>
            <a:pPr>
              <a:buFontTx/>
              <a:buNone/>
            </a:pPr>
            <a:r>
              <a:rPr lang="zh-CN" altLang="zh-CN" b="1">
                <a:latin typeface="幼圆" pitchFamily="49" charset="-122"/>
                <a:ea typeface="幼圆" pitchFamily="49" charset="-122"/>
              </a:rPr>
              <a:t>2.(</a:t>
            </a:r>
            <a:r>
              <a:rPr lang="en-US" altLang="zh-CN" b="1">
                <a:latin typeface="幼圆" pitchFamily="49" charset="-122"/>
                <a:ea typeface="幼圆" pitchFamily="49" charset="-122"/>
              </a:rPr>
              <a:t>x,y)</a:t>
            </a:r>
            <a:r>
              <a:rPr lang="zh-CN" altLang="en-US" b="1">
                <a:latin typeface="幼圆" pitchFamily="49" charset="-122"/>
                <a:ea typeface="幼圆" pitchFamily="49" charset="-122"/>
              </a:rPr>
              <a:t>为</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)上以变迁</a:t>
            </a:r>
            <a:r>
              <a:rPr lang="en-US" altLang="en-US"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为标记的有向弧，则</a:t>
            </a:r>
            <a:r>
              <a:rPr lang="zh-CN" altLang="en-US" b="1">
                <a:latin typeface="幼圆" pitchFamily="49" charset="-122"/>
                <a:ea typeface="幼圆" pitchFamily="49" charset="-122"/>
              </a:rPr>
              <a:t> (</a:t>
            </a:r>
            <a:r>
              <a:rPr lang="en-US" altLang="zh-CN" b="1">
                <a:latin typeface="幼圆" pitchFamily="49" charset="-122"/>
                <a:ea typeface="幼圆" pitchFamily="49" charset="-122"/>
              </a:rPr>
              <a:t>h(x),h(y))</a:t>
            </a:r>
            <a:r>
              <a:rPr lang="zh-CN" altLang="en-US" b="1">
                <a:latin typeface="幼圆" pitchFamily="49" charset="-122"/>
                <a:ea typeface="幼圆" pitchFamily="49" charset="-122"/>
              </a:rPr>
              <a:t>为</a:t>
            </a:r>
            <a:r>
              <a:rPr lang="en-US" altLang="en-US" b="1">
                <a:latin typeface="幼圆" pitchFamily="49" charset="-122"/>
                <a:ea typeface="幼圆" pitchFamily="49" charset="-122"/>
              </a:rPr>
              <a:t>G</a:t>
            </a:r>
            <a:r>
              <a:rPr lang="zh-CN" altLang="en-US" b="1">
                <a:latin typeface="幼圆" pitchFamily="49" charset="-122"/>
                <a:ea typeface="幼圆" pitchFamily="49" charset="-122"/>
              </a:rPr>
              <a:t>上</a:t>
            </a:r>
            <a:r>
              <a:rPr lang="zh-CN" altLang="en-US" b="1">
                <a:latin typeface="幼圆" pitchFamily="49" charset="-122"/>
                <a:ea typeface="幼圆" pitchFamily="49" charset="-122"/>
                <a:sym typeface="Symbol" pitchFamily="18" charset="2"/>
              </a:rPr>
              <a:t>以</a:t>
            </a:r>
            <a:r>
              <a:rPr lang="en-US" altLang="en-US"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为标记的有向弧；</a:t>
            </a:r>
            <a:endParaRPr lang="zh-CN" altLang="zh-CN" b="1">
              <a:latin typeface="幼圆" pitchFamily="49" charset="-122"/>
              <a:ea typeface="幼圆" pitchFamily="49" charset="-122"/>
              <a:sym typeface="Symbol" pitchFamily="18" charset="2"/>
            </a:endParaRPr>
          </a:p>
          <a:p>
            <a:pPr>
              <a:buFontTx/>
              <a:buNone/>
            </a:pPr>
            <a:r>
              <a:rPr lang="zh-CN" altLang="zh-CN" b="1">
                <a:latin typeface="幼圆" pitchFamily="49" charset="-122"/>
                <a:ea typeface="幼圆" pitchFamily="49" charset="-122"/>
                <a:sym typeface="Symbol" pitchFamily="18" charset="2"/>
              </a:rPr>
              <a:t>3.</a:t>
            </a:r>
            <a:r>
              <a:rPr lang="en-US" altLang="zh-CN" b="1">
                <a:latin typeface="幼圆" pitchFamily="49" charset="-122"/>
                <a:ea typeface="幼圆" pitchFamily="49" charset="-122"/>
                <a:sym typeface="Symbol" pitchFamily="18" charset="2"/>
              </a:rPr>
              <a:t>x≠y</a:t>
            </a:r>
            <a:r>
              <a:rPr lang="zh-CN" altLang="en-US" b="1">
                <a:latin typeface="幼圆" pitchFamily="49" charset="-122"/>
                <a:ea typeface="幼圆" pitchFamily="49" charset="-122"/>
                <a:sym typeface="Symbol" pitchFamily="18" charset="2"/>
              </a:rPr>
              <a:t>为</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)的不同节点，则当且仅当</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x</a:t>
            </a:r>
            <a:r>
              <a:rPr lang="en-US"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y</a:t>
            </a:r>
            <a:r>
              <a:rPr lang="zh-CN" altLang="zh-CN"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x</a:t>
            </a:r>
            <a:r>
              <a:rPr lang="zh-CN" altLang="zh-CN" b="1">
                <a:latin typeface="幼圆" pitchFamily="49" charset="-122"/>
                <a:ea typeface="幼圆" pitchFamily="49" charset="-122"/>
                <a:sym typeface="Symbol" pitchFamily="18" charset="2"/>
              </a:rPr>
              <a:t>和</a:t>
            </a:r>
            <a:r>
              <a:rPr lang="en-US" altLang="zh-CN" b="1">
                <a:latin typeface="幼圆" pitchFamily="49" charset="-122"/>
                <a:ea typeface="幼圆" pitchFamily="49" charset="-122"/>
                <a:sym typeface="Symbol" pitchFamily="18" charset="2"/>
              </a:rPr>
              <a:t>y</a:t>
            </a:r>
            <a:r>
              <a:rPr lang="zh-CN" altLang="zh-CN" b="1">
                <a:latin typeface="幼圆" pitchFamily="49" charset="-122"/>
                <a:ea typeface="幼圆" pitchFamily="49" charset="-122"/>
                <a:sym typeface="Symbol" pitchFamily="18" charset="2"/>
              </a:rPr>
              <a:t>同在从</a:t>
            </a:r>
            <a:r>
              <a:rPr lang="en-US" altLang="zh-CN"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)根节点</a:t>
            </a:r>
            <a:r>
              <a:rPr lang="en-US" altLang="en-US" b="1">
                <a:latin typeface="幼圆" pitchFamily="49" charset="-122"/>
                <a:ea typeface="幼圆" pitchFamily="49" charset="-122"/>
                <a:sym typeface="Symbol" pitchFamily="18" charset="2"/>
              </a:rPr>
              <a:t>r</a:t>
            </a:r>
            <a:r>
              <a:rPr lang="zh-CN" altLang="en-US" b="1">
                <a:latin typeface="幼圆" pitchFamily="49" charset="-122"/>
                <a:ea typeface="幼圆" pitchFamily="49" charset="-122"/>
                <a:sym typeface="Symbol" pitchFamily="18" charset="2"/>
              </a:rPr>
              <a:t>出发的同一条路径时，才有</a:t>
            </a:r>
            <a:r>
              <a:rPr lang="en-US" altLang="zh-CN" b="1">
                <a:latin typeface="幼圆" pitchFamily="49" charset="-122"/>
                <a:ea typeface="幼圆" pitchFamily="49" charset="-122"/>
              </a:rPr>
              <a:t>h(x)=h(y)。</a:t>
            </a:r>
            <a:endParaRPr lang="zh-CN" altLang="zh-CN" b="1">
              <a:latin typeface="幼圆" pitchFamily="49" charset="-122"/>
              <a:ea typeface="幼圆" pitchFamily="49" charset="-122"/>
              <a:sym typeface="Symbol" pitchFamily="18" charset="2"/>
            </a:endParaRPr>
          </a:p>
        </p:txBody>
      </p:sp>
      <p:sp>
        <p:nvSpPr>
          <p:cNvPr id="59396" name="Rectangle 4"/>
          <p:cNvSpPr>
            <a:spLocks noChangeArrowheads="1"/>
          </p:cNvSpPr>
          <p:nvPr/>
        </p:nvSpPr>
        <p:spPr bwMode="auto">
          <a:xfrm>
            <a:off x="539750" y="1052513"/>
            <a:ext cx="8064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zh-CN" altLang="en-US" sz="3200">
                <a:solidFill>
                  <a:schemeClr val="bg2"/>
                </a:solidFill>
                <a:latin typeface="幼圆" pitchFamily="49" charset="-122"/>
                <a:ea typeface="幼圆" pitchFamily="49" charset="-122"/>
              </a:rPr>
              <a:t>设</a:t>
            </a:r>
            <a:r>
              <a:rPr lang="zh-CN" altLang="en-US" sz="3200">
                <a:solidFill>
                  <a:schemeClr val="bg2"/>
                </a:solidFill>
                <a:latin typeface="幼圆" pitchFamily="49" charset="-122"/>
                <a:ea typeface="幼圆" pitchFamily="49" charset="-122"/>
                <a:sym typeface="Symbol" pitchFamily="18" charset="2"/>
              </a:rPr>
              <a:t>为有限无冲撞</a:t>
            </a:r>
            <a:r>
              <a:rPr lang="en-US" altLang="zh-CN" sz="3200">
                <a:solidFill>
                  <a:schemeClr val="bg2"/>
                </a:solidFill>
                <a:latin typeface="幼圆" pitchFamily="49" charset="-122"/>
                <a:ea typeface="幼圆" pitchFamily="49" charset="-122"/>
                <a:sym typeface="Symbol" pitchFamily="18" charset="2"/>
              </a:rPr>
              <a:t>P/T</a:t>
            </a:r>
            <a:r>
              <a:rPr lang="zh-CN" altLang="en-US" sz="3200">
                <a:solidFill>
                  <a:schemeClr val="bg2"/>
                </a:solidFill>
                <a:latin typeface="幼圆" pitchFamily="49" charset="-122"/>
                <a:ea typeface="幼圆" pitchFamily="49" charset="-122"/>
                <a:sym typeface="Symbol" pitchFamily="18" charset="2"/>
              </a:rPr>
              <a:t>系统</a:t>
            </a:r>
            <a:r>
              <a:rPr lang="en-US" altLang="zh-CN" sz="3200">
                <a:solidFill>
                  <a:schemeClr val="bg2"/>
                </a:solidFill>
                <a:latin typeface="幼圆" pitchFamily="49" charset="-122"/>
                <a:ea typeface="幼圆" pitchFamily="49" charset="-122"/>
                <a:sym typeface="Symbol" pitchFamily="18" charset="2"/>
              </a:rPr>
              <a:t>, T(</a:t>
            </a:r>
            <a:r>
              <a:rPr lang="zh-CN" altLang="en-US" sz="3200">
                <a:solidFill>
                  <a:schemeClr val="bg2"/>
                </a:solidFill>
                <a:latin typeface="幼圆" pitchFamily="49" charset="-122"/>
                <a:ea typeface="幼圆" pitchFamily="49" charset="-122"/>
                <a:sym typeface="Symbol" pitchFamily="18" charset="2"/>
              </a:rPr>
              <a:t>)为其可达树</a:t>
            </a:r>
            <a:r>
              <a:rPr lang="en-US" altLang="zh-CN" sz="3200">
                <a:solidFill>
                  <a:schemeClr val="bg2"/>
                </a:solidFill>
                <a:latin typeface="幼圆" pitchFamily="49" charset="-122"/>
                <a:ea typeface="幼圆" pitchFamily="49" charset="-122"/>
                <a:sym typeface="Symbol" pitchFamily="18" charset="2"/>
              </a:rPr>
              <a:t>,</a:t>
            </a:r>
            <a:r>
              <a:rPr lang="zh-CN" altLang="en-US" sz="3200">
                <a:solidFill>
                  <a:schemeClr val="bg2"/>
                </a:solidFill>
                <a:latin typeface="幼圆" pitchFamily="49" charset="-122"/>
                <a:ea typeface="幼圆" pitchFamily="49" charset="-122"/>
              </a:rPr>
              <a:t>有向图</a:t>
            </a:r>
            <a:r>
              <a:rPr lang="en-US" altLang="zh-CN" sz="3200">
                <a:solidFill>
                  <a:schemeClr val="bg2"/>
                </a:solidFill>
                <a:latin typeface="幼圆" pitchFamily="49" charset="-122"/>
                <a:ea typeface="幼圆" pitchFamily="49" charset="-122"/>
              </a:rPr>
              <a:t>G</a:t>
            </a:r>
            <a:r>
              <a:rPr lang="zh-CN" altLang="en-US" sz="3200">
                <a:solidFill>
                  <a:schemeClr val="bg2"/>
                </a:solidFill>
                <a:latin typeface="幼圆" pitchFamily="49" charset="-122"/>
                <a:ea typeface="幼圆" pitchFamily="49" charset="-122"/>
              </a:rPr>
              <a:t>是</a:t>
            </a:r>
            <a:r>
              <a:rPr lang="zh-CN" altLang="en-US" sz="3200">
                <a:solidFill>
                  <a:schemeClr val="bg2"/>
                </a:solidFill>
                <a:latin typeface="幼圆" pitchFamily="49" charset="-122"/>
                <a:ea typeface="幼圆" pitchFamily="49" charset="-122"/>
                <a:sym typeface="Symbol" pitchFamily="18" charset="2"/>
              </a:rPr>
              <a:t>的可达图 </a:t>
            </a:r>
            <a:r>
              <a:rPr lang="en-US" altLang="zh-CN" sz="3200">
                <a:solidFill>
                  <a:schemeClr val="bg2"/>
                </a:solidFill>
                <a:latin typeface="幼圆" pitchFamily="49" charset="-122"/>
                <a:ea typeface="幼圆" pitchFamily="49" charset="-122"/>
                <a:sym typeface="Symbol" pitchFamily="18" charset="2"/>
              </a:rPr>
              <a:t>iff</a:t>
            </a:r>
            <a:br>
              <a:rPr lang="en-US" altLang="zh-CN" sz="3200">
                <a:solidFill>
                  <a:schemeClr val="bg2"/>
                </a:solidFill>
                <a:latin typeface="幼圆" pitchFamily="49" charset="-122"/>
                <a:ea typeface="幼圆" pitchFamily="49" charset="-122"/>
                <a:sym typeface="Symbol" pitchFamily="18" charset="2"/>
              </a:rPr>
            </a:br>
            <a:r>
              <a:rPr lang="en-US" altLang="zh-CN" sz="3200">
                <a:solidFill>
                  <a:schemeClr val="bg2"/>
                </a:solidFill>
                <a:latin typeface="幼圆" pitchFamily="49" charset="-122"/>
                <a:ea typeface="幼圆" pitchFamily="49" charset="-122"/>
                <a:sym typeface="Symbol" pitchFamily="18" charset="2"/>
              </a:rPr>
              <a:t></a:t>
            </a:r>
            <a:r>
              <a:rPr lang="zh-CN" altLang="en-US" sz="3200">
                <a:latin typeface="幼圆" pitchFamily="49" charset="-122"/>
                <a:ea typeface="幼圆" pitchFamily="49" charset="-122"/>
                <a:sym typeface="Symbol" pitchFamily="18" charset="2"/>
              </a:rPr>
              <a:t>满映射</a:t>
            </a:r>
            <a:r>
              <a:rPr lang="zh-CN" altLang="en-US" sz="3200">
                <a:solidFill>
                  <a:schemeClr val="bg2"/>
                </a:solidFill>
                <a:latin typeface="幼圆" pitchFamily="49" charset="-122"/>
                <a:ea typeface="幼圆" pitchFamily="49" charset="-122"/>
                <a:sym typeface="Symbol" pitchFamily="18" charset="2"/>
              </a:rPr>
              <a:t> </a:t>
            </a:r>
            <a:r>
              <a:rPr lang="en-US" altLang="zh-CN" sz="3200">
                <a:solidFill>
                  <a:schemeClr val="bg2"/>
                </a:solidFill>
                <a:latin typeface="幼圆" pitchFamily="49" charset="-122"/>
                <a:ea typeface="幼圆" pitchFamily="49" charset="-122"/>
                <a:sym typeface="Symbol" pitchFamily="18" charset="2"/>
              </a:rPr>
              <a:t>h: T(</a:t>
            </a:r>
            <a:r>
              <a:rPr lang="zh-CN" altLang="en-US" sz="3200">
                <a:solidFill>
                  <a:schemeClr val="bg2"/>
                </a:solidFill>
                <a:latin typeface="幼圆" pitchFamily="49" charset="-122"/>
                <a:ea typeface="幼圆" pitchFamily="49" charset="-122"/>
                <a:sym typeface="Symbol" pitchFamily="18" charset="2"/>
              </a:rPr>
              <a:t>)</a:t>
            </a:r>
            <a:r>
              <a:rPr lang="en-US" altLang="zh-CN" sz="3200">
                <a:solidFill>
                  <a:schemeClr val="bg2"/>
                </a:solidFill>
                <a:latin typeface="幼圆" pitchFamily="49" charset="-122"/>
                <a:ea typeface="幼圆" pitchFamily="49" charset="-122"/>
                <a:sym typeface="Symbol" pitchFamily="18" charset="2"/>
              </a:rPr>
              <a:t>G,</a:t>
            </a:r>
            <a:r>
              <a:rPr lang="zh-CN" altLang="en-US" sz="3200">
                <a:solidFill>
                  <a:schemeClr val="bg2"/>
                </a:solidFill>
                <a:latin typeface="幼圆" pitchFamily="49" charset="-122"/>
                <a:ea typeface="幼圆" pitchFamily="49" charset="-122"/>
                <a:sym typeface="Symbol" pitchFamily="18" charset="2"/>
              </a:rPr>
              <a:t>使得</a:t>
            </a:r>
          </a:p>
        </p:txBody>
      </p:sp>
      <p:sp>
        <p:nvSpPr>
          <p:cNvPr id="59398" name="Rectangle 6"/>
          <p:cNvSpPr>
            <a:spLocks noGrp="1" noChangeArrowheads="1"/>
          </p:cNvSpPr>
          <p:nvPr>
            <p:ph type="title"/>
          </p:nvPr>
        </p:nvSpPr>
        <p:spPr>
          <a:xfrm>
            <a:off x="468313" y="0"/>
            <a:ext cx="7772400" cy="1143000"/>
          </a:xfrm>
          <a:noFill/>
          <a:ln/>
        </p:spPr>
        <p:txBody>
          <a:bodyPr/>
          <a:lstStyle/>
          <a:p>
            <a:pPr algn="l"/>
            <a:r>
              <a:rPr lang="zh-CN" altLang="en-US"/>
              <a:t>定义3.6</a:t>
            </a:r>
            <a:r>
              <a:rPr lang="en-US" altLang="zh-CN"/>
              <a:t>(</a:t>
            </a:r>
            <a:r>
              <a:rPr lang="zh-CN" altLang="en-US"/>
              <a:t>可达图定义</a:t>
            </a:r>
            <a:r>
              <a:rPr lang="en-US" altLang="zh-CN"/>
              <a:t>)</a:t>
            </a:r>
            <a:endParaRPr lang="en-US" altLang="zh-CN" b="1">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685800" y="1752600"/>
            <a:ext cx="8153400" cy="4572000"/>
          </a:xfrm>
        </p:spPr>
        <p:txBody>
          <a:bodyPr/>
          <a:lstStyle/>
          <a:p>
            <a:pPr>
              <a:buFontTx/>
              <a:buNone/>
            </a:pPr>
            <a:r>
              <a:rPr lang="zh-CN" altLang="zh-CN" sz="2800" b="1">
                <a:latin typeface="幼圆" pitchFamily="49" charset="-122"/>
                <a:ea typeface="幼圆" pitchFamily="49" charset="-122"/>
                <a:sym typeface="Symbol" pitchFamily="18" charset="2"/>
              </a:rPr>
              <a:t>1</a:t>
            </a:r>
            <a:r>
              <a:rPr lang="zh-CN" altLang="en-US" sz="2800" b="1">
                <a:latin typeface="幼圆" pitchFamily="49" charset="-122"/>
                <a:ea typeface="幼圆" pitchFamily="49" charset="-122"/>
                <a:sym typeface="Symbol" pitchFamily="18" charset="2"/>
              </a:rPr>
              <a:t>.若</a:t>
            </a:r>
            <a:r>
              <a:rPr lang="en-US" altLang="zh-CN"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是</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)的死节点，则</a:t>
            </a:r>
            <a:r>
              <a:rPr lang="en-US" altLang="zh-CN" sz="2800" b="1">
                <a:latin typeface="幼圆" pitchFamily="49" charset="-122"/>
                <a:ea typeface="幼圆" pitchFamily="49" charset="-122"/>
                <a:sym typeface="Symbol" pitchFamily="18" charset="2"/>
              </a:rPr>
              <a:t>h(x)</a:t>
            </a:r>
            <a:r>
              <a:rPr lang="zh-CN" altLang="en-US" sz="2800" b="1">
                <a:latin typeface="幼圆" pitchFamily="49" charset="-122"/>
                <a:ea typeface="幼圆" pitchFamily="49" charset="-122"/>
                <a:sym typeface="Symbol" pitchFamily="18" charset="2"/>
              </a:rPr>
              <a:t>称为</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)的末端节点；</a:t>
            </a:r>
          </a:p>
          <a:p>
            <a:pPr>
              <a:buFontTx/>
              <a:buNone/>
            </a:pPr>
            <a:r>
              <a:rPr lang="zh-CN" altLang="en-US" sz="2800" b="1">
                <a:latin typeface="幼圆" pitchFamily="49" charset="-122"/>
                <a:ea typeface="幼圆" pitchFamily="49" charset="-122"/>
                <a:sym typeface="Symbol" pitchFamily="18" charset="2"/>
              </a:rPr>
              <a:t>2.若</a:t>
            </a:r>
            <a:r>
              <a:rPr lang="en-US" altLang="zh-CN"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是</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)的活节点，</a:t>
            </a:r>
            <a:r>
              <a:rPr lang="en-US" altLang="en-US" sz="2800" b="1">
                <a:latin typeface="幼圆" pitchFamily="49" charset="-122"/>
                <a:ea typeface="幼圆" pitchFamily="49" charset="-122"/>
                <a:sym typeface="Symbol" pitchFamily="18" charset="2"/>
              </a:rPr>
              <a:t>y</a:t>
            </a:r>
            <a:r>
              <a:rPr lang="zh-CN" altLang="en-US" sz="2800" b="1">
                <a:latin typeface="幼圆" pitchFamily="49" charset="-122"/>
                <a:ea typeface="幼圆" pitchFamily="49" charset="-122"/>
                <a:sym typeface="Symbol" pitchFamily="18" charset="2"/>
              </a:rPr>
              <a:t>是路径(</a:t>
            </a:r>
            <a:r>
              <a:rPr lang="en-US" altLang="zh-CN" sz="2800" b="1">
                <a:latin typeface="幼圆" pitchFamily="49" charset="-122"/>
                <a:ea typeface="幼圆" pitchFamily="49" charset="-122"/>
                <a:sym typeface="Symbol" pitchFamily="18" charset="2"/>
              </a:rPr>
              <a:t>r→x)</a:t>
            </a:r>
            <a:r>
              <a:rPr lang="zh-CN" altLang="en-US" sz="2800" b="1">
                <a:latin typeface="幼圆" pitchFamily="49" charset="-122"/>
                <a:ea typeface="幼圆" pitchFamily="49" charset="-122"/>
                <a:sym typeface="Symbol" pitchFamily="18" charset="2"/>
              </a:rPr>
              <a:t>上与</a:t>
            </a:r>
            <a:r>
              <a:rPr lang="en-US" altLang="en-US"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标记相同的中间节点，则</a:t>
            </a:r>
            <a:r>
              <a:rPr lang="en-US" altLang="zh-CN" sz="2800" b="1">
                <a:latin typeface="幼圆" pitchFamily="49" charset="-122"/>
                <a:ea typeface="幼圆" pitchFamily="49" charset="-122"/>
              </a:rPr>
              <a:t>h(x)=h(y)，</a:t>
            </a:r>
            <a:r>
              <a:rPr lang="zh-CN" altLang="en-US" sz="2800" b="1">
                <a:latin typeface="幼圆" pitchFamily="49" charset="-122"/>
                <a:ea typeface="幼圆" pitchFamily="49" charset="-122"/>
              </a:rPr>
              <a:t>且路径</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y→x)</a:t>
            </a:r>
            <a:r>
              <a:rPr lang="zh-CN" altLang="en-US" sz="2800" b="1">
                <a:latin typeface="幼圆" pitchFamily="49" charset="-122"/>
                <a:ea typeface="幼圆" pitchFamily="49" charset="-122"/>
                <a:sym typeface="Symbol" pitchFamily="18" charset="2"/>
              </a:rPr>
              <a:t>在</a:t>
            </a:r>
            <a:r>
              <a:rPr lang="en-US" altLang="en-US" sz="2800" b="1">
                <a:latin typeface="幼圆" pitchFamily="49" charset="-122"/>
                <a:ea typeface="幼圆" pitchFamily="49" charset="-122"/>
                <a:sym typeface="Symbol" pitchFamily="18" charset="2"/>
              </a:rPr>
              <a:t>h</a:t>
            </a:r>
            <a:r>
              <a:rPr lang="zh-CN" altLang="en-US" sz="2800" b="1">
                <a:latin typeface="幼圆" pitchFamily="49" charset="-122"/>
                <a:ea typeface="幼圆" pitchFamily="49" charset="-122"/>
                <a:sym typeface="Symbol" pitchFamily="18" charset="2"/>
              </a:rPr>
              <a:t>下映射为</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)的简单有向圈，记作</a:t>
            </a:r>
            <a:r>
              <a:rPr lang="en-US" altLang="en-US" sz="2800" b="1">
                <a:latin typeface="幼圆" pitchFamily="49" charset="-122"/>
                <a:ea typeface="幼圆" pitchFamily="49" charset="-122"/>
                <a:sym typeface="Symbol" pitchFamily="18" charset="2"/>
              </a:rPr>
              <a:t>l(x)</a:t>
            </a:r>
            <a:r>
              <a:rPr lang="en-US" altLang="zh-CN"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sym typeface="Symbol" pitchFamily="18" charset="2"/>
              </a:rPr>
              <a:t>这种对应于</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)上有向路径的圈称为</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)的基本圈，</a:t>
            </a:r>
            <a:r>
              <a:rPr lang="en-US" altLang="zh-CN" sz="2800" b="1">
                <a:latin typeface="幼圆" pitchFamily="49" charset="-122"/>
                <a:ea typeface="幼圆" pitchFamily="49" charset="-122"/>
              </a:rPr>
              <a:t>h(x)</a:t>
            </a:r>
            <a:r>
              <a:rPr lang="zh-CN" altLang="en-US" sz="2800" b="1">
                <a:latin typeface="幼圆" pitchFamily="49" charset="-122"/>
                <a:ea typeface="幼圆" pitchFamily="49" charset="-122"/>
              </a:rPr>
              <a:t>称为</a:t>
            </a:r>
            <a:r>
              <a:rPr lang="en-US" altLang="en-US" sz="2800" b="1">
                <a:latin typeface="幼圆" pitchFamily="49" charset="-122"/>
                <a:ea typeface="幼圆" pitchFamily="49" charset="-122"/>
                <a:sym typeface="Symbol" pitchFamily="18" charset="2"/>
              </a:rPr>
              <a:t>l(x)</a:t>
            </a:r>
            <a:r>
              <a:rPr lang="zh-CN" altLang="en-US" sz="2800" b="1">
                <a:latin typeface="幼圆" pitchFamily="49" charset="-122"/>
                <a:ea typeface="幼圆" pitchFamily="49" charset="-122"/>
                <a:sym typeface="Symbol" pitchFamily="18" charset="2"/>
              </a:rPr>
              <a:t>的起点；</a:t>
            </a:r>
          </a:p>
          <a:p>
            <a:pPr>
              <a:buFontTx/>
              <a:buNone/>
            </a:pPr>
            <a:r>
              <a:rPr lang="zh-CN" altLang="en-US" sz="2800" b="1">
                <a:latin typeface="幼圆" pitchFamily="49" charset="-122"/>
                <a:ea typeface="幼圆" pitchFamily="49" charset="-122"/>
                <a:sym typeface="Symbol" pitchFamily="18" charset="2"/>
              </a:rPr>
              <a:t>3.对</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)的节点</a:t>
            </a:r>
            <a:r>
              <a:rPr lang="en-US" altLang="en-US" sz="2800" b="1">
                <a:latin typeface="幼圆" pitchFamily="49" charset="-122"/>
                <a:ea typeface="幼圆" pitchFamily="49" charset="-122"/>
                <a:sym typeface="Symbol" pitchFamily="18" charset="2"/>
              </a:rPr>
              <a:t>a</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若</a:t>
            </a:r>
            <a:r>
              <a:rPr lang="en-US" altLang="zh-CN" sz="2800" b="1">
                <a:latin typeface="幼圆" pitchFamily="49" charset="-122"/>
                <a:ea typeface="幼圆" pitchFamily="49" charset="-122"/>
                <a:sym typeface="Symbol" pitchFamily="18" charset="2"/>
              </a:rPr>
              <a:t>G(</a:t>
            </a:r>
            <a:r>
              <a:rPr lang="zh-CN" altLang="en-US" sz="2800" b="1">
                <a:latin typeface="幼圆" pitchFamily="49" charset="-122"/>
                <a:ea typeface="幼圆" pitchFamily="49" charset="-122"/>
                <a:sym typeface="Symbol" pitchFamily="18" charset="2"/>
              </a:rPr>
              <a:t>)上有从</a:t>
            </a:r>
            <a:r>
              <a:rPr lang="en-US" altLang="en-US" sz="2800" b="1">
                <a:latin typeface="幼圆" pitchFamily="49" charset="-122"/>
                <a:ea typeface="幼圆" pitchFamily="49" charset="-122"/>
                <a:sym typeface="Symbol" pitchFamily="18" charset="2"/>
              </a:rPr>
              <a:t>a</a:t>
            </a:r>
            <a:r>
              <a:rPr lang="zh-CN" altLang="en-US" sz="2800" b="1">
                <a:latin typeface="幼圆" pitchFamily="49" charset="-122"/>
                <a:ea typeface="幼圆" pitchFamily="49" charset="-122"/>
                <a:sym typeface="Symbol" pitchFamily="18" charset="2"/>
              </a:rPr>
              <a:t>出发到基本圈</a:t>
            </a:r>
            <a:r>
              <a:rPr lang="en-US" altLang="en-US" sz="2800" b="1">
                <a:latin typeface="幼圆" pitchFamily="49" charset="-122"/>
                <a:ea typeface="幼圆" pitchFamily="49" charset="-122"/>
                <a:sym typeface="Symbol" pitchFamily="18" charset="2"/>
              </a:rPr>
              <a:t>l(x)</a:t>
            </a:r>
            <a:r>
              <a:rPr lang="zh-CN" altLang="en-US" sz="2800" b="1">
                <a:latin typeface="幼圆" pitchFamily="49" charset="-122"/>
                <a:ea typeface="幼圆" pitchFamily="49" charset="-122"/>
                <a:sym typeface="Symbol" pitchFamily="18" charset="2"/>
              </a:rPr>
              <a:t>的起点</a:t>
            </a:r>
            <a:r>
              <a:rPr lang="en-US" altLang="zh-CN" sz="2800" b="1">
                <a:latin typeface="幼圆" pitchFamily="49" charset="-122"/>
                <a:ea typeface="幼圆" pitchFamily="49" charset="-122"/>
              </a:rPr>
              <a:t>h(x)</a:t>
            </a:r>
            <a:r>
              <a:rPr lang="zh-CN" altLang="en-US" sz="2800" b="1">
                <a:latin typeface="幼圆" pitchFamily="49" charset="-122"/>
                <a:ea typeface="幼圆" pitchFamily="49" charset="-122"/>
              </a:rPr>
              <a:t>的有向路径，就说</a:t>
            </a:r>
            <a:r>
              <a:rPr lang="en-US" altLang="en-US" sz="2800" b="1">
                <a:latin typeface="幼圆" pitchFamily="49" charset="-122"/>
                <a:ea typeface="幼圆" pitchFamily="49" charset="-122"/>
                <a:sym typeface="Symbol" pitchFamily="18" charset="2"/>
              </a:rPr>
              <a:t>l(x)</a:t>
            </a:r>
            <a:r>
              <a:rPr lang="zh-CN" altLang="zh-CN" sz="2800" b="1">
                <a:latin typeface="幼圆" pitchFamily="49" charset="-122"/>
                <a:ea typeface="幼圆" pitchFamily="49" charset="-122"/>
                <a:sym typeface="Symbol" pitchFamily="18" charset="2"/>
              </a:rPr>
              <a:t>是</a:t>
            </a:r>
            <a:r>
              <a:rPr lang="en-US" altLang="zh-CN" sz="2800" b="1">
                <a:latin typeface="幼圆" pitchFamily="49" charset="-122"/>
                <a:ea typeface="幼圆" pitchFamily="49" charset="-122"/>
                <a:sym typeface="Symbol" pitchFamily="18" charset="2"/>
              </a:rPr>
              <a:t>a</a:t>
            </a:r>
            <a:r>
              <a:rPr lang="zh-CN" altLang="zh-CN" sz="2800" b="1">
                <a:latin typeface="幼圆" pitchFamily="49" charset="-122"/>
                <a:ea typeface="幼圆" pitchFamily="49" charset="-122"/>
                <a:sym typeface="Symbol" pitchFamily="18" charset="2"/>
              </a:rPr>
              <a:t>之下的基本圈。</a:t>
            </a:r>
            <a:endParaRPr lang="zh-CN" altLang="en-US" sz="2800" b="1">
              <a:latin typeface="幼圆" pitchFamily="49" charset="-122"/>
              <a:ea typeface="幼圆" pitchFamily="49" charset="-122"/>
              <a:sym typeface="Symbol" pitchFamily="18" charset="2"/>
            </a:endParaRPr>
          </a:p>
        </p:txBody>
      </p:sp>
      <p:sp>
        <p:nvSpPr>
          <p:cNvPr id="60421" name="Rectangle 5"/>
          <p:cNvSpPr>
            <a:spLocks noGrp="1" noChangeArrowheads="1"/>
          </p:cNvSpPr>
          <p:nvPr>
            <p:ph type="title"/>
          </p:nvPr>
        </p:nvSpPr>
        <p:spPr>
          <a:noFill/>
          <a:ln/>
        </p:spPr>
        <p:txBody>
          <a:bodyPr/>
          <a:lstStyle/>
          <a:p>
            <a:pPr algn="l"/>
            <a:r>
              <a:rPr lang="zh-CN" altLang="en-US"/>
              <a:t>定义3.7</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85800" y="1828800"/>
            <a:ext cx="8077200" cy="4572000"/>
          </a:xfrm>
        </p:spPr>
        <p:txBody>
          <a:bodyPr/>
          <a:lstStyle/>
          <a:p>
            <a:pPr>
              <a:buFontTx/>
              <a:buNone/>
            </a:pPr>
            <a:r>
              <a:rPr lang="zh-CN" altLang="en-US" b="1">
                <a:latin typeface="幼圆" pitchFamily="49" charset="-122"/>
                <a:ea typeface="幼圆" pitchFamily="49" charset="-122"/>
                <a:sym typeface="Symbol" pitchFamily="18" charset="2"/>
              </a:rPr>
              <a:t>1.若</a:t>
            </a:r>
            <a:r>
              <a:rPr lang="en-US" altLang="zh-CN" b="1">
                <a:latin typeface="幼圆" pitchFamily="49" charset="-122"/>
                <a:ea typeface="幼圆" pitchFamily="49" charset="-122"/>
                <a:sym typeface="Symbol" pitchFamily="18" charset="2"/>
              </a:rPr>
              <a:t>G(</a:t>
            </a:r>
            <a:r>
              <a:rPr lang="zh-CN" altLang="en-US" b="1">
                <a:latin typeface="幼圆" pitchFamily="49" charset="-122"/>
                <a:ea typeface="幼圆" pitchFamily="49" charset="-122"/>
                <a:sym typeface="Symbol" pitchFamily="18" charset="2"/>
              </a:rPr>
              <a:t>)有末端节点,则的任何变迁都不是活的；</a:t>
            </a:r>
          </a:p>
          <a:p>
            <a:pPr>
              <a:buFontTx/>
              <a:buNone/>
            </a:pPr>
            <a:r>
              <a:rPr lang="zh-CN" altLang="en-US" b="1">
                <a:latin typeface="幼圆" pitchFamily="49" charset="-122"/>
                <a:ea typeface="幼圆" pitchFamily="49" charset="-122"/>
                <a:sym typeface="Symbol" pitchFamily="18" charset="2"/>
              </a:rPr>
              <a:t>2.若的变迁</a:t>
            </a:r>
            <a:r>
              <a:rPr lang="en-US" altLang="en-US" b="1">
                <a:latin typeface="幼圆" pitchFamily="49" charset="-122"/>
                <a:ea typeface="幼圆" pitchFamily="49" charset="-122"/>
              </a:rPr>
              <a:t>t</a:t>
            </a:r>
            <a:r>
              <a:rPr lang="zh-CN" altLang="zh-CN" b="1">
                <a:latin typeface="幼圆" pitchFamily="49" charset="-122"/>
                <a:ea typeface="幼圆" pitchFamily="49" charset="-122"/>
                <a:sym typeface="Symbol" pitchFamily="18" charset="2"/>
              </a:rPr>
              <a:t>是</a:t>
            </a:r>
            <a:r>
              <a:rPr lang="zh-CN" altLang="en-US" b="1">
                <a:latin typeface="幼圆" pitchFamily="49" charset="-122"/>
                <a:ea typeface="幼圆" pitchFamily="49" charset="-122"/>
                <a:sym typeface="Symbol" pitchFamily="18" charset="2"/>
              </a:rPr>
              <a:t>活的，则</a:t>
            </a:r>
            <a:r>
              <a:rPr lang="en-US" altLang="zh-CN" b="1">
                <a:latin typeface="幼圆" pitchFamily="49" charset="-122"/>
                <a:ea typeface="幼圆" pitchFamily="49" charset="-122"/>
                <a:sym typeface="Symbol" pitchFamily="18" charset="2"/>
              </a:rPr>
              <a:t>G(</a:t>
            </a:r>
            <a:r>
              <a:rPr lang="zh-CN" altLang="en-US" b="1">
                <a:latin typeface="幼圆" pitchFamily="49" charset="-122"/>
                <a:ea typeface="幼圆" pitchFamily="49" charset="-122"/>
                <a:sym typeface="Symbol" pitchFamily="18" charset="2"/>
              </a:rPr>
              <a:t>)的每个节点之下都含有以</a:t>
            </a:r>
            <a:r>
              <a:rPr lang="en-US" altLang="en-US"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为标记的有向弧的基本圈；</a:t>
            </a:r>
          </a:p>
          <a:p>
            <a:pPr>
              <a:buFontTx/>
              <a:buNone/>
            </a:pPr>
            <a:r>
              <a:rPr lang="zh-CN" altLang="en-US" b="1">
                <a:latin typeface="幼圆" pitchFamily="49" charset="-122"/>
                <a:ea typeface="幼圆" pitchFamily="49" charset="-122"/>
                <a:sym typeface="Symbol" pitchFamily="18" charset="2"/>
              </a:rPr>
              <a:t>3.若</a:t>
            </a:r>
            <a:r>
              <a:rPr lang="zh-CN" altLang="zh-CN" b="1">
                <a:latin typeface="幼圆" pitchFamily="49" charset="-122"/>
                <a:ea typeface="幼圆" pitchFamily="49" charset="-122"/>
                <a:sym typeface="Symbol" pitchFamily="18" charset="2"/>
              </a:rPr>
              <a:t>是</a:t>
            </a:r>
            <a:r>
              <a:rPr lang="zh-CN" altLang="en-US" b="1">
                <a:latin typeface="幼圆" pitchFamily="49" charset="-122"/>
                <a:ea typeface="幼圆" pitchFamily="49" charset="-122"/>
                <a:sym typeface="Symbol" pitchFamily="18" charset="2"/>
              </a:rPr>
              <a:t>活的，则对任何</a:t>
            </a:r>
            <a:r>
              <a:rPr lang="en-US" altLang="en-US" b="1">
                <a:latin typeface="幼圆" pitchFamily="49" charset="-122"/>
                <a:ea typeface="幼圆" pitchFamily="49" charset="-122"/>
                <a:sym typeface="Symbol" pitchFamily="18" charset="2"/>
              </a:rPr>
              <a:t>t</a:t>
            </a:r>
            <a:r>
              <a:rPr lang="en-US" altLang="zh-CN" sz="3600" b="1">
                <a:latin typeface="幼圆" pitchFamily="49" charset="-122"/>
                <a:ea typeface="幼圆" pitchFamily="49" charset="-122"/>
                <a:sym typeface="Symbol" pitchFamily="18" charset="2"/>
              </a:rPr>
              <a:t>T，</a:t>
            </a:r>
            <a:r>
              <a:rPr lang="en-US" altLang="zh-CN" b="1">
                <a:latin typeface="幼圆" pitchFamily="49" charset="-122"/>
                <a:ea typeface="幼圆" pitchFamily="49" charset="-122"/>
                <a:sym typeface="Symbol" pitchFamily="18" charset="2"/>
              </a:rPr>
              <a:t>G(</a:t>
            </a:r>
            <a:r>
              <a:rPr lang="zh-CN" altLang="en-US" b="1">
                <a:latin typeface="幼圆" pitchFamily="49" charset="-122"/>
                <a:ea typeface="幼圆" pitchFamily="49" charset="-122"/>
                <a:sym typeface="Symbol" pitchFamily="18" charset="2"/>
              </a:rPr>
              <a:t>)的每个节点之下都含有以</a:t>
            </a:r>
            <a:r>
              <a:rPr lang="en-US" altLang="en-US"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为标记的有向弧的基本圈。</a:t>
            </a:r>
          </a:p>
        </p:txBody>
      </p:sp>
      <p:sp>
        <p:nvSpPr>
          <p:cNvPr id="61446" name="Rectangle 6"/>
          <p:cNvSpPr>
            <a:spLocks noGrp="1" noChangeArrowheads="1"/>
          </p:cNvSpPr>
          <p:nvPr>
            <p:ph type="title"/>
          </p:nvPr>
        </p:nvSpPr>
        <p:spPr>
          <a:noFill/>
          <a:ln/>
        </p:spPr>
        <p:txBody>
          <a:bodyPr/>
          <a:lstStyle/>
          <a:p>
            <a:pPr algn="l"/>
            <a:r>
              <a:rPr lang="zh-CN" altLang="en-US"/>
              <a:t/>
            </a:r>
            <a:br>
              <a:rPr lang="zh-CN" altLang="en-US"/>
            </a:br>
            <a:r>
              <a:rPr lang="zh-CN" altLang="en-US"/>
              <a:t>定理3.8</a:t>
            </a:r>
            <a:br>
              <a:rPr lang="zh-CN" altLang="en-US"/>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日期占位符 3"/>
          <p:cNvSpPr>
            <a:spLocks noGrp="1"/>
          </p:cNvSpPr>
          <p:nvPr>
            <p:ph type="dt" sz="half" idx="10"/>
          </p:nvPr>
        </p:nvSpPr>
        <p:spPr/>
        <p:txBody>
          <a:bodyPr/>
          <a:lstStyle/>
          <a:p>
            <a:fld id="{2FD9CAF3-CF85-4B7F-A521-3469EE9964FB}" type="datetime1">
              <a:rPr lang="zh-CN" altLang="en-US"/>
              <a:pPr/>
              <a:t>2014/9/27</a:t>
            </a:fld>
            <a:endParaRPr lang="en-US" altLang="zh-CN"/>
          </a:p>
        </p:txBody>
      </p:sp>
      <p:sp>
        <p:nvSpPr>
          <p:cNvPr id="108" name="灯片编号占位符 5"/>
          <p:cNvSpPr>
            <a:spLocks noGrp="1"/>
          </p:cNvSpPr>
          <p:nvPr>
            <p:ph type="sldNum" sz="quarter" idx="12"/>
          </p:nvPr>
        </p:nvSpPr>
        <p:spPr/>
        <p:txBody>
          <a:bodyPr/>
          <a:lstStyle/>
          <a:p>
            <a:fld id="{49B835DE-C3D5-474E-9828-0F3876BCDBCF}" type="slidenum">
              <a:rPr lang="zh-CN" altLang="en-US"/>
              <a:pPr/>
              <a:t>54</a:t>
            </a:fld>
            <a:endParaRPr lang="en-US" altLang="zh-CN"/>
          </a:p>
        </p:txBody>
      </p:sp>
      <p:graphicFrame>
        <p:nvGraphicFramePr>
          <p:cNvPr id="166916" name="Object 4"/>
          <p:cNvGraphicFramePr>
            <a:graphicFrameLocks noChangeAspect="1"/>
          </p:cNvGraphicFramePr>
          <p:nvPr/>
        </p:nvGraphicFramePr>
        <p:xfrm>
          <a:off x="395288" y="404813"/>
          <a:ext cx="3646487" cy="3733800"/>
        </p:xfrm>
        <a:graphic>
          <a:graphicData uri="http://schemas.openxmlformats.org/presentationml/2006/ole">
            <mc:AlternateContent xmlns:mc="http://schemas.openxmlformats.org/markup-compatibility/2006">
              <mc:Choice xmlns:v="urn:schemas-microsoft-com:vml" Requires="v">
                <p:oleObj spid="_x0000_s167021" name="图片" r:id="rId3" imgW="2324160" imgH="2379960" progId="Word.Picture.8">
                  <p:embed/>
                </p:oleObj>
              </mc:Choice>
              <mc:Fallback>
                <p:oleObj name="图片" r:id="rId3" imgW="2324160" imgH="2379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36464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6917" name="Text Box 5"/>
          <p:cNvSpPr txBox="1">
            <a:spLocks noChangeArrowheads="1"/>
          </p:cNvSpPr>
          <p:nvPr/>
        </p:nvSpPr>
        <p:spPr bwMode="auto">
          <a:xfrm>
            <a:off x="381000" y="4862513"/>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a:ea typeface="幼圆" pitchFamily="49" charset="-122"/>
              </a:rPr>
              <a:t>根据定理</a:t>
            </a:r>
            <a:r>
              <a:rPr lang="en-US" altLang="zh-CN">
                <a:ea typeface="幼圆" pitchFamily="49" charset="-122"/>
              </a:rPr>
              <a:t>3.8</a:t>
            </a:r>
            <a:r>
              <a:rPr lang="zh-CN" altLang="en-US">
                <a:ea typeface="幼圆" pitchFamily="49" charset="-122"/>
              </a:rPr>
              <a:t>第</a:t>
            </a:r>
            <a:r>
              <a:rPr lang="en-US" altLang="zh-CN">
                <a:ea typeface="幼圆" pitchFamily="49" charset="-122"/>
              </a:rPr>
              <a:t>1</a:t>
            </a:r>
            <a:r>
              <a:rPr lang="zh-CN" altLang="en-US">
                <a:ea typeface="幼圆" pitchFamily="49" charset="-122"/>
              </a:rPr>
              <a:t>点，</a:t>
            </a:r>
            <a:r>
              <a:rPr lang="zh-CN" altLang="zh-CN">
                <a:ea typeface="幼圆" pitchFamily="49" charset="-122"/>
              </a:rPr>
              <a:t>(0, 0, 1)</a:t>
            </a:r>
            <a:r>
              <a:rPr lang="zh-CN" altLang="en-US">
                <a:ea typeface="幼圆" pitchFamily="49" charset="-122"/>
              </a:rPr>
              <a:t>是末端节点，右边两个</a:t>
            </a:r>
            <a:r>
              <a:rPr lang="en-US" altLang="en-US">
                <a:ea typeface="幼圆" pitchFamily="49" charset="-122"/>
              </a:rPr>
              <a:t>P/T</a:t>
            </a:r>
            <a:r>
              <a:rPr lang="zh-CN" altLang="en-US">
                <a:ea typeface="幼圆" pitchFamily="49" charset="-122"/>
              </a:rPr>
              <a:t>网均无活变迁。</a:t>
            </a:r>
            <a:endParaRPr lang="zh-CN" altLang="en-US" b="0" baseline="-25000"/>
          </a:p>
        </p:txBody>
      </p:sp>
      <p:sp>
        <p:nvSpPr>
          <p:cNvPr id="166918" name="Rectangle 6"/>
          <p:cNvSpPr>
            <a:spLocks noChangeArrowheads="1"/>
          </p:cNvSpPr>
          <p:nvPr/>
        </p:nvSpPr>
        <p:spPr bwMode="auto">
          <a:xfrm>
            <a:off x="6257925" y="177800"/>
            <a:ext cx="123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grpSp>
        <p:nvGrpSpPr>
          <p:cNvPr id="166919" name="Group 7"/>
          <p:cNvGrpSpPr>
            <a:grpSpLocks/>
          </p:cNvGrpSpPr>
          <p:nvPr/>
        </p:nvGrpSpPr>
        <p:grpSpPr bwMode="auto">
          <a:xfrm>
            <a:off x="4356100" y="228600"/>
            <a:ext cx="4254500" cy="3167063"/>
            <a:chOff x="2744" y="144"/>
            <a:chExt cx="2680" cy="1995"/>
          </a:xfrm>
        </p:grpSpPr>
        <p:sp>
          <p:nvSpPr>
            <p:cNvPr id="166920" name="AutoShape 8"/>
            <p:cNvSpPr>
              <a:spLocks noChangeAspect="1" noChangeArrowheads="1" noTextEdit="1"/>
            </p:cNvSpPr>
            <p:nvPr/>
          </p:nvSpPr>
          <p:spPr bwMode="auto">
            <a:xfrm>
              <a:off x="2744" y="144"/>
              <a:ext cx="2680" cy="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21" name="Rectangle 9"/>
            <p:cNvSpPr>
              <a:spLocks noChangeArrowheads="1"/>
            </p:cNvSpPr>
            <p:nvPr/>
          </p:nvSpPr>
          <p:spPr bwMode="auto">
            <a:xfrm>
              <a:off x="2744" y="407"/>
              <a:ext cx="515" cy="23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22" name="Rectangle 10"/>
            <p:cNvSpPr>
              <a:spLocks noChangeArrowheads="1"/>
            </p:cNvSpPr>
            <p:nvPr/>
          </p:nvSpPr>
          <p:spPr bwMode="auto">
            <a:xfrm>
              <a:off x="4888" y="407"/>
              <a:ext cx="515" cy="23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23" name="Rectangle 11"/>
            <p:cNvSpPr>
              <a:spLocks noChangeArrowheads="1"/>
            </p:cNvSpPr>
            <p:nvPr/>
          </p:nvSpPr>
          <p:spPr bwMode="auto">
            <a:xfrm>
              <a:off x="3879" y="1615"/>
              <a:ext cx="515" cy="23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24" name="Oval 12"/>
            <p:cNvSpPr>
              <a:spLocks noChangeArrowheads="1"/>
            </p:cNvSpPr>
            <p:nvPr/>
          </p:nvSpPr>
          <p:spPr bwMode="auto">
            <a:xfrm>
              <a:off x="2765" y="1573"/>
              <a:ext cx="515"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6925" name="Oval 13"/>
            <p:cNvSpPr>
              <a:spLocks noChangeArrowheads="1"/>
            </p:cNvSpPr>
            <p:nvPr/>
          </p:nvSpPr>
          <p:spPr bwMode="auto">
            <a:xfrm>
              <a:off x="3774" y="354"/>
              <a:ext cx="515"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6926" name="Oval 14"/>
            <p:cNvSpPr>
              <a:spLocks noChangeArrowheads="1"/>
            </p:cNvSpPr>
            <p:nvPr/>
          </p:nvSpPr>
          <p:spPr bwMode="auto">
            <a:xfrm>
              <a:off x="4909" y="1552"/>
              <a:ext cx="515" cy="347"/>
            </a:xfrm>
            <a:prstGeom prst="ellipse">
              <a:avLst/>
            </a:prstGeom>
            <a:solidFill>
              <a:srgbClr val="FFFFFF"/>
            </a:solidFill>
            <a:ln w="17463">
              <a:solidFill>
                <a:srgbClr val="000000"/>
              </a:solidFill>
              <a:round/>
              <a:headEnd/>
              <a:tailEnd/>
            </a:ln>
          </p:spPr>
          <p:txBody>
            <a:bodyPr/>
            <a:lstStyle/>
            <a:p>
              <a:endParaRPr lang="zh-CN" altLang="en-US"/>
            </a:p>
          </p:txBody>
        </p:sp>
        <p:grpSp>
          <p:nvGrpSpPr>
            <p:cNvPr id="166927" name="Group 15"/>
            <p:cNvGrpSpPr>
              <a:grpSpLocks/>
            </p:cNvGrpSpPr>
            <p:nvPr/>
          </p:nvGrpSpPr>
          <p:grpSpPr bwMode="auto">
            <a:xfrm>
              <a:off x="3248" y="459"/>
              <a:ext cx="526" cy="116"/>
              <a:chOff x="3248" y="459"/>
              <a:chExt cx="526" cy="116"/>
            </a:xfrm>
          </p:grpSpPr>
          <p:sp>
            <p:nvSpPr>
              <p:cNvPr id="166928" name="Line 16"/>
              <p:cNvSpPr>
                <a:spLocks noChangeShapeType="1"/>
              </p:cNvSpPr>
              <p:nvPr/>
            </p:nvSpPr>
            <p:spPr bwMode="auto">
              <a:xfrm>
                <a:off x="3248" y="512"/>
                <a:ext cx="44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29" name="Freeform 17"/>
              <p:cNvSpPr>
                <a:spLocks/>
              </p:cNvSpPr>
              <p:nvPr/>
            </p:nvSpPr>
            <p:spPr bwMode="auto">
              <a:xfrm>
                <a:off x="3669" y="459"/>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30" name="Group 18"/>
            <p:cNvGrpSpPr>
              <a:grpSpLocks/>
            </p:cNvGrpSpPr>
            <p:nvPr/>
          </p:nvGrpSpPr>
          <p:grpSpPr bwMode="auto">
            <a:xfrm>
              <a:off x="4278" y="417"/>
              <a:ext cx="610" cy="116"/>
              <a:chOff x="4278" y="417"/>
              <a:chExt cx="610" cy="116"/>
            </a:xfrm>
          </p:grpSpPr>
          <p:sp>
            <p:nvSpPr>
              <p:cNvPr id="166931" name="Line 19"/>
              <p:cNvSpPr>
                <a:spLocks noChangeShapeType="1"/>
              </p:cNvSpPr>
              <p:nvPr/>
            </p:nvSpPr>
            <p:spPr bwMode="auto">
              <a:xfrm>
                <a:off x="4278" y="470"/>
                <a:ext cx="526" cy="1"/>
              </a:xfrm>
              <a:prstGeom prst="line">
                <a:avLst/>
              </a:prstGeom>
              <a:noFill/>
              <a:ln w="1746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32" name="Freeform 20"/>
              <p:cNvSpPr>
                <a:spLocks/>
              </p:cNvSpPr>
              <p:nvPr/>
            </p:nvSpPr>
            <p:spPr bwMode="auto">
              <a:xfrm>
                <a:off x="4783" y="417"/>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33" name="Group 21"/>
            <p:cNvGrpSpPr>
              <a:grpSpLocks/>
            </p:cNvGrpSpPr>
            <p:nvPr/>
          </p:nvGrpSpPr>
          <p:grpSpPr bwMode="auto">
            <a:xfrm>
              <a:off x="4972" y="627"/>
              <a:ext cx="116" cy="946"/>
              <a:chOff x="4972" y="627"/>
              <a:chExt cx="116" cy="946"/>
            </a:xfrm>
          </p:grpSpPr>
          <p:sp>
            <p:nvSpPr>
              <p:cNvPr id="166934" name="Line 22"/>
              <p:cNvSpPr>
                <a:spLocks noChangeShapeType="1"/>
              </p:cNvSpPr>
              <p:nvPr/>
            </p:nvSpPr>
            <p:spPr bwMode="auto">
              <a:xfrm>
                <a:off x="5035" y="627"/>
                <a:ext cx="1" cy="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35" name="Freeform 23"/>
              <p:cNvSpPr>
                <a:spLocks/>
              </p:cNvSpPr>
              <p:nvPr/>
            </p:nvSpPr>
            <p:spPr bwMode="auto">
              <a:xfrm>
                <a:off x="4972" y="1468"/>
                <a:ext cx="116" cy="105"/>
              </a:xfrm>
              <a:custGeom>
                <a:avLst/>
                <a:gdLst>
                  <a:gd name="T0" fmla="*/ 0 w 116"/>
                  <a:gd name="T1" fmla="*/ 0 h 105"/>
                  <a:gd name="T2" fmla="*/ 63 w 116"/>
                  <a:gd name="T3" fmla="*/ 105 h 105"/>
                  <a:gd name="T4" fmla="*/ 116 w 116"/>
                  <a:gd name="T5" fmla="*/ 0 h 105"/>
                  <a:gd name="T6" fmla="*/ 0 w 116"/>
                  <a:gd name="T7" fmla="*/ 0 h 105"/>
                </a:gdLst>
                <a:ahLst/>
                <a:cxnLst>
                  <a:cxn ang="0">
                    <a:pos x="T0" y="T1"/>
                  </a:cxn>
                  <a:cxn ang="0">
                    <a:pos x="T2" y="T3"/>
                  </a:cxn>
                  <a:cxn ang="0">
                    <a:pos x="T4" y="T5"/>
                  </a:cxn>
                  <a:cxn ang="0">
                    <a:pos x="T6" y="T7"/>
                  </a:cxn>
                </a:cxnLst>
                <a:rect l="0" t="0" r="r" b="b"/>
                <a:pathLst>
                  <a:path w="116" h="105">
                    <a:moveTo>
                      <a:pt x="0" y="0"/>
                    </a:moveTo>
                    <a:lnTo>
                      <a:pt x="63" y="105"/>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36" name="Group 24"/>
            <p:cNvGrpSpPr>
              <a:grpSpLocks/>
            </p:cNvGrpSpPr>
            <p:nvPr/>
          </p:nvGrpSpPr>
          <p:grpSpPr bwMode="auto">
            <a:xfrm>
              <a:off x="5161" y="627"/>
              <a:ext cx="116" cy="925"/>
              <a:chOff x="5161" y="627"/>
              <a:chExt cx="116" cy="925"/>
            </a:xfrm>
          </p:grpSpPr>
          <p:sp>
            <p:nvSpPr>
              <p:cNvPr id="166937" name="Line 25"/>
              <p:cNvSpPr>
                <a:spLocks noChangeShapeType="1"/>
              </p:cNvSpPr>
              <p:nvPr/>
            </p:nvSpPr>
            <p:spPr bwMode="auto">
              <a:xfrm flipV="1">
                <a:off x="5214" y="712"/>
                <a:ext cx="1" cy="8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38" name="Freeform 26"/>
              <p:cNvSpPr>
                <a:spLocks/>
              </p:cNvSpPr>
              <p:nvPr/>
            </p:nvSpPr>
            <p:spPr bwMode="auto">
              <a:xfrm>
                <a:off x="5161" y="627"/>
                <a:ext cx="116" cy="106"/>
              </a:xfrm>
              <a:custGeom>
                <a:avLst/>
                <a:gdLst>
                  <a:gd name="T0" fmla="*/ 116 w 116"/>
                  <a:gd name="T1" fmla="*/ 106 h 106"/>
                  <a:gd name="T2" fmla="*/ 53 w 116"/>
                  <a:gd name="T3" fmla="*/ 0 h 106"/>
                  <a:gd name="T4" fmla="*/ 0 w 116"/>
                  <a:gd name="T5" fmla="*/ 106 h 106"/>
                  <a:gd name="T6" fmla="*/ 116 w 116"/>
                  <a:gd name="T7" fmla="*/ 106 h 106"/>
                </a:gdLst>
                <a:ahLst/>
                <a:cxnLst>
                  <a:cxn ang="0">
                    <a:pos x="T0" y="T1"/>
                  </a:cxn>
                  <a:cxn ang="0">
                    <a:pos x="T2" y="T3"/>
                  </a:cxn>
                  <a:cxn ang="0">
                    <a:pos x="T4" y="T5"/>
                  </a:cxn>
                  <a:cxn ang="0">
                    <a:pos x="T6" y="T7"/>
                  </a:cxn>
                </a:cxnLst>
                <a:rect l="0" t="0" r="r" b="b"/>
                <a:pathLst>
                  <a:path w="116" h="106">
                    <a:moveTo>
                      <a:pt x="116" y="106"/>
                    </a:moveTo>
                    <a:lnTo>
                      <a:pt x="53" y="0"/>
                    </a:lnTo>
                    <a:lnTo>
                      <a:pt x="0" y="106"/>
                    </a:lnTo>
                    <a:lnTo>
                      <a:pt x="116"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39" name="Group 27"/>
            <p:cNvGrpSpPr>
              <a:grpSpLocks/>
            </p:cNvGrpSpPr>
            <p:nvPr/>
          </p:nvGrpSpPr>
          <p:grpSpPr bwMode="auto">
            <a:xfrm>
              <a:off x="3280" y="1689"/>
              <a:ext cx="599" cy="116"/>
              <a:chOff x="3280" y="1689"/>
              <a:chExt cx="599" cy="116"/>
            </a:xfrm>
          </p:grpSpPr>
          <p:sp>
            <p:nvSpPr>
              <p:cNvPr id="166940" name="Line 28"/>
              <p:cNvSpPr>
                <a:spLocks noChangeShapeType="1"/>
              </p:cNvSpPr>
              <p:nvPr/>
            </p:nvSpPr>
            <p:spPr bwMode="auto">
              <a:xfrm>
                <a:off x="3280" y="1742"/>
                <a:ext cx="515"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1" name="Freeform 29"/>
              <p:cNvSpPr>
                <a:spLocks/>
              </p:cNvSpPr>
              <p:nvPr/>
            </p:nvSpPr>
            <p:spPr bwMode="auto">
              <a:xfrm>
                <a:off x="3774" y="1689"/>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42" name="Group 30"/>
            <p:cNvGrpSpPr>
              <a:grpSpLocks/>
            </p:cNvGrpSpPr>
            <p:nvPr/>
          </p:nvGrpSpPr>
          <p:grpSpPr bwMode="auto">
            <a:xfrm>
              <a:off x="4384" y="1689"/>
              <a:ext cx="525" cy="116"/>
              <a:chOff x="4384" y="1689"/>
              <a:chExt cx="525" cy="116"/>
            </a:xfrm>
          </p:grpSpPr>
          <p:sp>
            <p:nvSpPr>
              <p:cNvPr id="166943" name="Line 31"/>
              <p:cNvSpPr>
                <a:spLocks noChangeShapeType="1"/>
              </p:cNvSpPr>
              <p:nvPr/>
            </p:nvSpPr>
            <p:spPr bwMode="auto">
              <a:xfrm>
                <a:off x="4384" y="1742"/>
                <a:ext cx="44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4" name="Freeform 32"/>
              <p:cNvSpPr>
                <a:spLocks/>
              </p:cNvSpPr>
              <p:nvPr/>
            </p:nvSpPr>
            <p:spPr bwMode="auto">
              <a:xfrm>
                <a:off x="4804" y="1689"/>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45" name="Group 33"/>
            <p:cNvGrpSpPr>
              <a:grpSpLocks/>
            </p:cNvGrpSpPr>
            <p:nvPr/>
          </p:nvGrpSpPr>
          <p:grpSpPr bwMode="auto">
            <a:xfrm>
              <a:off x="2828" y="627"/>
              <a:ext cx="116" cy="967"/>
              <a:chOff x="2828" y="627"/>
              <a:chExt cx="116" cy="967"/>
            </a:xfrm>
          </p:grpSpPr>
          <p:sp>
            <p:nvSpPr>
              <p:cNvPr id="166946" name="Line 34"/>
              <p:cNvSpPr>
                <a:spLocks noChangeShapeType="1"/>
              </p:cNvSpPr>
              <p:nvPr/>
            </p:nvSpPr>
            <p:spPr bwMode="auto">
              <a:xfrm>
                <a:off x="2891" y="627"/>
                <a:ext cx="1" cy="88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7" name="Freeform 35"/>
              <p:cNvSpPr>
                <a:spLocks/>
              </p:cNvSpPr>
              <p:nvPr/>
            </p:nvSpPr>
            <p:spPr bwMode="auto">
              <a:xfrm>
                <a:off x="2828" y="1489"/>
                <a:ext cx="116" cy="105"/>
              </a:xfrm>
              <a:custGeom>
                <a:avLst/>
                <a:gdLst>
                  <a:gd name="T0" fmla="*/ 0 w 116"/>
                  <a:gd name="T1" fmla="*/ 0 h 105"/>
                  <a:gd name="T2" fmla="*/ 63 w 116"/>
                  <a:gd name="T3" fmla="*/ 105 h 105"/>
                  <a:gd name="T4" fmla="*/ 116 w 116"/>
                  <a:gd name="T5" fmla="*/ 0 h 105"/>
                  <a:gd name="T6" fmla="*/ 0 w 116"/>
                  <a:gd name="T7" fmla="*/ 0 h 105"/>
                </a:gdLst>
                <a:ahLst/>
                <a:cxnLst>
                  <a:cxn ang="0">
                    <a:pos x="T0" y="T1"/>
                  </a:cxn>
                  <a:cxn ang="0">
                    <a:pos x="T2" y="T3"/>
                  </a:cxn>
                  <a:cxn ang="0">
                    <a:pos x="T4" y="T5"/>
                  </a:cxn>
                  <a:cxn ang="0">
                    <a:pos x="T6" y="T7"/>
                  </a:cxn>
                </a:cxnLst>
                <a:rect l="0" t="0" r="r" b="b"/>
                <a:pathLst>
                  <a:path w="116" h="105">
                    <a:moveTo>
                      <a:pt x="0" y="0"/>
                    </a:moveTo>
                    <a:lnTo>
                      <a:pt x="63" y="105"/>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48" name="Group 36"/>
            <p:cNvGrpSpPr>
              <a:grpSpLocks/>
            </p:cNvGrpSpPr>
            <p:nvPr/>
          </p:nvGrpSpPr>
          <p:grpSpPr bwMode="auto">
            <a:xfrm>
              <a:off x="3017" y="627"/>
              <a:ext cx="116" cy="946"/>
              <a:chOff x="3017" y="627"/>
              <a:chExt cx="116" cy="946"/>
            </a:xfrm>
          </p:grpSpPr>
          <p:sp>
            <p:nvSpPr>
              <p:cNvPr id="166949" name="Line 37"/>
              <p:cNvSpPr>
                <a:spLocks noChangeShapeType="1"/>
              </p:cNvSpPr>
              <p:nvPr/>
            </p:nvSpPr>
            <p:spPr bwMode="auto">
              <a:xfrm flipV="1">
                <a:off x="3070" y="712"/>
                <a:ext cx="1" cy="86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0" name="Freeform 38"/>
              <p:cNvSpPr>
                <a:spLocks/>
              </p:cNvSpPr>
              <p:nvPr/>
            </p:nvSpPr>
            <p:spPr bwMode="auto">
              <a:xfrm>
                <a:off x="3017" y="627"/>
                <a:ext cx="116" cy="106"/>
              </a:xfrm>
              <a:custGeom>
                <a:avLst/>
                <a:gdLst>
                  <a:gd name="T0" fmla="*/ 116 w 116"/>
                  <a:gd name="T1" fmla="*/ 106 h 106"/>
                  <a:gd name="T2" fmla="*/ 53 w 116"/>
                  <a:gd name="T3" fmla="*/ 0 h 106"/>
                  <a:gd name="T4" fmla="*/ 0 w 116"/>
                  <a:gd name="T5" fmla="*/ 106 h 106"/>
                  <a:gd name="T6" fmla="*/ 116 w 116"/>
                  <a:gd name="T7" fmla="*/ 106 h 106"/>
                </a:gdLst>
                <a:ahLst/>
                <a:cxnLst>
                  <a:cxn ang="0">
                    <a:pos x="T0" y="T1"/>
                  </a:cxn>
                  <a:cxn ang="0">
                    <a:pos x="T2" y="T3"/>
                  </a:cxn>
                  <a:cxn ang="0">
                    <a:pos x="T4" y="T5"/>
                  </a:cxn>
                  <a:cxn ang="0">
                    <a:pos x="T6" y="T7"/>
                  </a:cxn>
                </a:cxnLst>
                <a:rect l="0" t="0" r="r" b="b"/>
                <a:pathLst>
                  <a:path w="116" h="106">
                    <a:moveTo>
                      <a:pt x="116" y="106"/>
                    </a:moveTo>
                    <a:lnTo>
                      <a:pt x="53" y="0"/>
                    </a:lnTo>
                    <a:lnTo>
                      <a:pt x="0" y="106"/>
                    </a:lnTo>
                    <a:lnTo>
                      <a:pt x="116"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6951" name="Rectangle 39"/>
            <p:cNvSpPr>
              <a:spLocks noChangeArrowheads="1"/>
            </p:cNvSpPr>
            <p:nvPr/>
          </p:nvSpPr>
          <p:spPr bwMode="auto">
            <a:xfrm>
              <a:off x="2870" y="176"/>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52" name="Rectangle 40"/>
            <p:cNvSpPr>
              <a:spLocks noChangeArrowheads="1"/>
            </p:cNvSpPr>
            <p:nvPr/>
          </p:nvSpPr>
          <p:spPr bwMode="auto">
            <a:xfrm>
              <a:off x="2954" y="144"/>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a</a:t>
              </a:r>
              <a:endParaRPr kumimoji="0" lang="en-US" altLang="zh-CN" b="0" baseline="-25000">
                <a:solidFill>
                  <a:schemeClr val="tx1"/>
                </a:solidFill>
              </a:endParaRPr>
            </a:p>
          </p:txBody>
        </p:sp>
        <p:sp>
          <p:nvSpPr>
            <p:cNvPr id="166953" name="Rectangle 41"/>
            <p:cNvSpPr>
              <a:spLocks noChangeArrowheads="1"/>
            </p:cNvSpPr>
            <p:nvPr/>
          </p:nvSpPr>
          <p:spPr bwMode="auto">
            <a:xfrm>
              <a:off x="4005" y="1395"/>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54" name="Rectangle 42"/>
            <p:cNvSpPr>
              <a:spLocks noChangeArrowheads="1"/>
            </p:cNvSpPr>
            <p:nvPr/>
          </p:nvSpPr>
          <p:spPr bwMode="auto">
            <a:xfrm>
              <a:off x="4079" y="136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b</a:t>
              </a:r>
              <a:endParaRPr kumimoji="0" lang="en-US" altLang="zh-CN" b="0" baseline="-25000">
                <a:solidFill>
                  <a:schemeClr val="tx1"/>
                </a:solidFill>
              </a:endParaRPr>
            </a:p>
          </p:txBody>
        </p:sp>
        <p:sp>
          <p:nvSpPr>
            <p:cNvPr id="166955" name="Rectangle 43"/>
            <p:cNvSpPr>
              <a:spLocks noChangeArrowheads="1"/>
            </p:cNvSpPr>
            <p:nvPr/>
          </p:nvSpPr>
          <p:spPr bwMode="auto">
            <a:xfrm>
              <a:off x="5004" y="186"/>
              <a:ext cx="26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56" name="Rectangle 44"/>
            <p:cNvSpPr>
              <a:spLocks noChangeArrowheads="1"/>
            </p:cNvSpPr>
            <p:nvPr/>
          </p:nvSpPr>
          <p:spPr bwMode="auto">
            <a:xfrm>
              <a:off x="5077" y="155"/>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c</a:t>
              </a:r>
              <a:endParaRPr kumimoji="0" lang="en-US" altLang="zh-CN" b="0" baseline="-25000">
                <a:solidFill>
                  <a:schemeClr val="tx1"/>
                </a:solidFill>
              </a:endParaRPr>
            </a:p>
          </p:txBody>
        </p:sp>
        <p:sp>
          <p:nvSpPr>
            <p:cNvPr id="166957" name="Rectangle 45"/>
            <p:cNvSpPr>
              <a:spLocks noChangeArrowheads="1"/>
            </p:cNvSpPr>
            <p:nvPr/>
          </p:nvSpPr>
          <p:spPr bwMode="auto">
            <a:xfrm>
              <a:off x="3900" y="144"/>
              <a:ext cx="25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58" name="Rectangle 46"/>
            <p:cNvSpPr>
              <a:spLocks noChangeArrowheads="1"/>
            </p:cNvSpPr>
            <p:nvPr/>
          </p:nvSpPr>
          <p:spPr bwMode="auto">
            <a:xfrm>
              <a:off x="4026" y="144"/>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2</a:t>
              </a:r>
              <a:endParaRPr kumimoji="0" lang="en-US" altLang="zh-CN" b="0" baseline="-25000">
                <a:solidFill>
                  <a:schemeClr val="tx1"/>
                </a:solidFill>
              </a:endParaRPr>
            </a:p>
          </p:txBody>
        </p:sp>
        <p:sp>
          <p:nvSpPr>
            <p:cNvPr id="166959" name="Rectangle 47"/>
            <p:cNvSpPr>
              <a:spLocks noChangeArrowheads="1"/>
            </p:cNvSpPr>
            <p:nvPr/>
          </p:nvSpPr>
          <p:spPr bwMode="auto">
            <a:xfrm>
              <a:off x="2902" y="1931"/>
              <a:ext cx="2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60" name="Rectangle 48"/>
            <p:cNvSpPr>
              <a:spLocks noChangeArrowheads="1"/>
            </p:cNvSpPr>
            <p:nvPr/>
          </p:nvSpPr>
          <p:spPr bwMode="auto">
            <a:xfrm>
              <a:off x="2944" y="1899"/>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6961" name="Rectangle 49"/>
            <p:cNvSpPr>
              <a:spLocks noChangeArrowheads="1"/>
            </p:cNvSpPr>
            <p:nvPr/>
          </p:nvSpPr>
          <p:spPr bwMode="auto">
            <a:xfrm>
              <a:off x="3028" y="193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1</a:t>
              </a:r>
              <a:endParaRPr kumimoji="0" lang="en-US" altLang="zh-CN" b="0" baseline="-25000">
                <a:solidFill>
                  <a:schemeClr val="tx1"/>
                </a:solidFill>
              </a:endParaRPr>
            </a:p>
          </p:txBody>
        </p:sp>
        <p:sp>
          <p:nvSpPr>
            <p:cNvPr id="166962" name="Rectangle 50"/>
            <p:cNvSpPr>
              <a:spLocks noChangeArrowheads="1"/>
            </p:cNvSpPr>
            <p:nvPr/>
          </p:nvSpPr>
          <p:spPr bwMode="auto">
            <a:xfrm>
              <a:off x="5056" y="1910"/>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63" name="Rectangle 51"/>
            <p:cNvSpPr>
              <a:spLocks noChangeArrowheads="1"/>
            </p:cNvSpPr>
            <p:nvPr/>
          </p:nvSpPr>
          <p:spPr bwMode="auto">
            <a:xfrm>
              <a:off x="5098" y="1878"/>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6964" name="Rectangle 52"/>
            <p:cNvSpPr>
              <a:spLocks noChangeArrowheads="1"/>
            </p:cNvSpPr>
            <p:nvPr/>
          </p:nvSpPr>
          <p:spPr bwMode="auto">
            <a:xfrm>
              <a:off x="5182" y="19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3</a:t>
              </a:r>
              <a:endParaRPr kumimoji="0" lang="en-US" altLang="zh-CN" b="0" baseline="-25000">
                <a:solidFill>
                  <a:schemeClr val="tx1"/>
                </a:solidFill>
              </a:endParaRPr>
            </a:p>
          </p:txBody>
        </p:sp>
        <p:grpSp>
          <p:nvGrpSpPr>
            <p:cNvPr id="166965" name="Group 53"/>
            <p:cNvGrpSpPr>
              <a:grpSpLocks/>
            </p:cNvGrpSpPr>
            <p:nvPr/>
          </p:nvGrpSpPr>
          <p:grpSpPr bwMode="auto">
            <a:xfrm>
              <a:off x="4257" y="522"/>
              <a:ext cx="631" cy="116"/>
              <a:chOff x="4257" y="522"/>
              <a:chExt cx="631" cy="116"/>
            </a:xfrm>
          </p:grpSpPr>
          <p:sp>
            <p:nvSpPr>
              <p:cNvPr id="166966" name="Line 54"/>
              <p:cNvSpPr>
                <a:spLocks noChangeShapeType="1"/>
              </p:cNvSpPr>
              <p:nvPr/>
            </p:nvSpPr>
            <p:spPr bwMode="auto">
              <a:xfrm flipH="1">
                <a:off x="4341" y="585"/>
                <a:ext cx="547" cy="1"/>
              </a:xfrm>
              <a:prstGeom prst="line">
                <a:avLst/>
              </a:prstGeom>
              <a:noFill/>
              <a:ln w="1746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67" name="Freeform 55"/>
              <p:cNvSpPr>
                <a:spLocks/>
              </p:cNvSpPr>
              <p:nvPr/>
            </p:nvSpPr>
            <p:spPr bwMode="auto">
              <a:xfrm>
                <a:off x="4257" y="522"/>
                <a:ext cx="106" cy="116"/>
              </a:xfrm>
              <a:custGeom>
                <a:avLst/>
                <a:gdLst>
                  <a:gd name="T0" fmla="*/ 106 w 106"/>
                  <a:gd name="T1" fmla="*/ 0 h 116"/>
                  <a:gd name="T2" fmla="*/ 0 w 106"/>
                  <a:gd name="T3" fmla="*/ 63 h 116"/>
                  <a:gd name="T4" fmla="*/ 106 w 106"/>
                  <a:gd name="T5" fmla="*/ 116 h 116"/>
                  <a:gd name="T6" fmla="*/ 106 w 106"/>
                  <a:gd name="T7" fmla="*/ 0 h 116"/>
                </a:gdLst>
                <a:ahLst/>
                <a:cxnLst>
                  <a:cxn ang="0">
                    <a:pos x="T0" y="T1"/>
                  </a:cxn>
                  <a:cxn ang="0">
                    <a:pos x="T2" y="T3"/>
                  </a:cxn>
                  <a:cxn ang="0">
                    <a:pos x="T4" y="T5"/>
                  </a:cxn>
                  <a:cxn ang="0">
                    <a:pos x="T6" y="T7"/>
                  </a:cxn>
                </a:cxnLst>
                <a:rect l="0" t="0" r="r" b="b"/>
                <a:pathLst>
                  <a:path w="106" h="116">
                    <a:moveTo>
                      <a:pt x="106" y="0"/>
                    </a:moveTo>
                    <a:lnTo>
                      <a:pt x="0" y="63"/>
                    </a:lnTo>
                    <a:lnTo>
                      <a:pt x="106" y="116"/>
                    </a:lnTo>
                    <a:lnTo>
                      <a:pt x="106" y="0"/>
                    </a:lnTo>
                    <a:close/>
                  </a:path>
                </a:pathLst>
              </a:custGeom>
              <a:solidFill>
                <a:srgbClr val="FF3300"/>
              </a:solidFill>
              <a:ln w="9525">
                <a:solidFill>
                  <a:srgbClr val="FF3300"/>
                </a:solidFill>
                <a:round/>
                <a:headEnd/>
                <a:tailEnd/>
              </a:ln>
            </p:spPr>
            <p:txBody>
              <a:bodyPr/>
              <a:lstStyle/>
              <a:p>
                <a:endParaRPr lang="zh-CN" altLang="en-US"/>
              </a:p>
            </p:txBody>
          </p:sp>
        </p:grpSp>
        <p:sp>
          <p:nvSpPr>
            <p:cNvPr id="166968" name="Rectangle 56"/>
            <p:cNvSpPr>
              <a:spLocks noChangeArrowheads="1"/>
            </p:cNvSpPr>
            <p:nvPr/>
          </p:nvSpPr>
          <p:spPr bwMode="auto">
            <a:xfrm>
              <a:off x="2839" y="1689"/>
              <a:ext cx="5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69" name="Rectangle 57"/>
            <p:cNvSpPr>
              <a:spLocks noChangeArrowheads="1"/>
            </p:cNvSpPr>
            <p:nvPr/>
          </p:nvSpPr>
          <p:spPr bwMode="auto">
            <a:xfrm>
              <a:off x="2954" y="1647"/>
              <a:ext cx="1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latin typeface="Wingdings" pitchFamily="2" charset="2"/>
                </a:rPr>
                <a:t>l</a:t>
              </a:r>
              <a:endParaRPr kumimoji="0" lang="en-US" altLang="zh-CN" b="0" baseline="-25000">
                <a:solidFill>
                  <a:schemeClr val="tx1"/>
                </a:solidFill>
              </a:endParaRPr>
            </a:p>
          </p:txBody>
        </p:sp>
        <p:sp>
          <p:nvSpPr>
            <p:cNvPr id="166970" name="Rectangle 58"/>
            <p:cNvSpPr>
              <a:spLocks noChangeArrowheads="1"/>
            </p:cNvSpPr>
            <p:nvPr/>
          </p:nvSpPr>
          <p:spPr bwMode="auto">
            <a:xfrm>
              <a:off x="3101" y="1637"/>
              <a:ext cx="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2500" b="0">
                  <a:solidFill>
                    <a:srgbClr val="000000"/>
                  </a:solidFill>
                  <a:latin typeface="Arial" charset="0"/>
                </a:rPr>
                <a:t> </a:t>
              </a:r>
              <a:endParaRPr kumimoji="0" lang="zh-CN" altLang="en-US" b="0" baseline="-25000">
                <a:solidFill>
                  <a:schemeClr val="tx1"/>
                </a:solidFill>
              </a:endParaRPr>
            </a:p>
          </p:txBody>
        </p:sp>
      </p:grpSp>
      <p:grpSp>
        <p:nvGrpSpPr>
          <p:cNvPr id="166971" name="Group 59"/>
          <p:cNvGrpSpPr>
            <a:grpSpLocks/>
          </p:cNvGrpSpPr>
          <p:nvPr/>
        </p:nvGrpSpPr>
        <p:grpSpPr bwMode="auto">
          <a:xfrm>
            <a:off x="4419600" y="3660775"/>
            <a:ext cx="4267200" cy="3227388"/>
            <a:chOff x="2784" y="2306"/>
            <a:chExt cx="2688" cy="2033"/>
          </a:xfrm>
        </p:grpSpPr>
        <p:sp>
          <p:nvSpPr>
            <p:cNvPr id="166972" name="AutoShape 60"/>
            <p:cNvSpPr>
              <a:spLocks noChangeAspect="1" noChangeArrowheads="1" noTextEdit="1"/>
            </p:cNvSpPr>
            <p:nvPr/>
          </p:nvSpPr>
          <p:spPr bwMode="auto">
            <a:xfrm>
              <a:off x="2784" y="2338"/>
              <a:ext cx="2688" cy="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73" name="Rectangle 61"/>
            <p:cNvSpPr>
              <a:spLocks noChangeArrowheads="1"/>
            </p:cNvSpPr>
            <p:nvPr/>
          </p:nvSpPr>
          <p:spPr bwMode="auto">
            <a:xfrm>
              <a:off x="2784" y="2602"/>
              <a:ext cx="517" cy="23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74" name="Rectangle 62"/>
            <p:cNvSpPr>
              <a:spLocks noChangeArrowheads="1"/>
            </p:cNvSpPr>
            <p:nvPr/>
          </p:nvSpPr>
          <p:spPr bwMode="auto">
            <a:xfrm>
              <a:off x="4934" y="2602"/>
              <a:ext cx="517" cy="23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75" name="Rectangle 63"/>
            <p:cNvSpPr>
              <a:spLocks noChangeArrowheads="1"/>
            </p:cNvSpPr>
            <p:nvPr/>
          </p:nvSpPr>
          <p:spPr bwMode="auto">
            <a:xfrm>
              <a:off x="3922" y="3814"/>
              <a:ext cx="517" cy="23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6976" name="Oval 64"/>
            <p:cNvSpPr>
              <a:spLocks noChangeArrowheads="1"/>
            </p:cNvSpPr>
            <p:nvPr/>
          </p:nvSpPr>
          <p:spPr bwMode="auto">
            <a:xfrm>
              <a:off x="2805" y="3772"/>
              <a:ext cx="517"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6977" name="Oval 65"/>
            <p:cNvSpPr>
              <a:spLocks noChangeArrowheads="1"/>
            </p:cNvSpPr>
            <p:nvPr/>
          </p:nvSpPr>
          <p:spPr bwMode="auto">
            <a:xfrm>
              <a:off x="3817" y="2549"/>
              <a:ext cx="517"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6978" name="Oval 66"/>
            <p:cNvSpPr>
              <a:spLocks noChangeArrowheads="1"/>
            </p:cNvSpPr>
            <p:nvPr/>
          </p:nvSpPr>
          <p:spPr bwMode="auto">
            <a:xfrm>
              <a:off x="4955" y="3751"/>
              <a:ext cx="517" cy="348"/>
            </a:xfrm>
            <a:prstGeom prst="ellipse">
              <a:avLst/>
            </a:prstGeom>
            <a:solidFill>
              <a:srgbClr val="FFFFFF"/>
            </a:solidFill>
            <a:ln w="17463">
              <a:solidFill>
                <a:srgbClr val="000000"/>
              </a:solidFill>
              <a:round/>
              <a:headEnd/>
              <a:tailEnd/>
            </a:ln>
          </p:spPr>
          <p:txBody>
            <a:bodyPr/>
            <a:lstStyle/>
            <a:p>
              <a:endParaRPr lang="zh-CN" altLang="en-US"/>
            </a:p>
          </p:txBody>
        </p:sp>
        <p:grpSp>
          <p:nvGrpSpPr>
            <p:cNvPr id="166979" name="Group 67"/>
            <p:cNvGrpSpPr>
              <a:grpSpLocks/>
            </p:cNvGrpSpPr>
            <p:nvPr/>
          </p:nvGrpSpPr>
          <p:grpSpPr bwMode="auto">
            <a:xfrm>
              <a:off x="3290" y="2654"/>
              <a:ext cx="527" cy="116"/>
              <a:chOff x="3290" y="2654"/>
              <a:chExt cx="527" cy="116"/>
            </a:xfrm>
          </p:grpSpPr>
          <p:sp>
            <p:nvSpPr>
              <p:cNvPr id="166980" name="Line 68"/>
              <p:cNvSpPr>
                <a:spLocks noChangeShapeType="1"/>
              </p:cNvSpPr>
              <p:nvPr/>
            </p:nvSpPr>
            <p:spPr bwMode="auto">
              <a:xfrm>
                <a:off x="3290" y="2707"/>
                <a:ext cx="44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81" name="Freeform 69"/>
              <p:cNvSpPr>
                <a:spLocks/>
              </p:cNvSpPr>
              <p:nvPr/>
            </p:nvSpPr>
            <p:spPr bwMode="auto">
              <a:xfrm>
                <a:off x="3712" y="2654"/>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82" name="Group 70"/>
            <p:cNvGrpSpPr>
              <a:grpSpLocks/>
            </p:cNvGrpSpPr>
            <p:nvPr/>
          </p:nvGrpSpPr>
          <p:grpSpPr bwMode="auto">
            <a:xfrm>
              <a:off x="4323" y="2654"/>
              <a:ext cx="611" cy="116"/>
              <a:chOff x="4323" y="2654"/>
              <a:chExt cx="611" cy="116"/>
            </a:xfrm>
          </p:grpSpPr>
          <p:sp>
            <p:nvSpPr>
              <p:cNvPr id="166983" name="Line 71"/>
              <p:cNvSpPr>
                <a:spLocks noChangeShapeType="1"/>
              </p:cNvSpPr>
              <p:nvPr/>
            </p:nvSpPr>
            <p:spPr bwMode="auto">
              <a:xfrm>
                <a:off x="4323" y="2707"/>
                <a:ext cx="527" cy="1"/>
              </a:xfrm>
              <a:prstGeom prst="line">
                <a:avLst/>
              </a:prstGeom>
              <a:noFill/>
              <a:ln w="1746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84" name="Freeform 72"/>
              <p:cNvSpPr>
                <a:spLocks/>
              </p:cNvSpPr>
              <p:nvPr/>
            </p:nvSpPr>
            <p:spPr bwMode="auto">
              <a:xfrm>
                <a:off x="4829" y="2654"/>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FF3300"/>
              </a:solidFill>
              <a:ln w="9525">
                <a:solidFill>
                  <a:srgbClr val="FF3300"/>
                </a:solidFill>
                <a:round/>
                <a:headEnd/>
                <a:tailEnd/>
              </a:ln>
            </p:spPr>
            <p:txBody>
              <a:bodyPr/>
              <a:lstStyle/>
              <a:p>
                <a:endParaRPr lang="zh-CN" altLang="en-US"/>
              </a:p>
            </p:txBody>
          </p:sp>
        </p:grpSp>
        <p:grpSp>
          <p:nvGrpSpPr>
            <p:cNvPr id="166985" name="Group 73"/>
            <p:cNvGrpSpPr>
              <a:grpSpLocks/>
            </p:cNvGrpSpPr>
            <p:nvPr/>
          </p:nvGrpSpPr>
          <p:grpSpPr bwMode="auto">
            <a:xfrm>
              <a:off x="5019" y="2823"/>
              <a:ext cx="116" cy="949"/>
              <a:chOff x="5019" y="2823"/>
              <a:chExt cx="116" cy="949"/>
            </a:xfrm>
          </p:grpSpPr>
          <p:sp>
            <p:nvSpPr>
              <p:cNvPr id="166986" name="Line 74"/>
              <p:cNvSpPr>
                <a:spLocks noChangeShapeType="1"/>
              </p:cNvSpPr>
              <p:nvPr/>
            </p:nvSpPr>
            <p:spPr bwMode="auto">
              <a:xfrm>
                <a:off x="5082" y="2823"/>
                <a:ext cx="1" cy="86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87" name="Freeform 75"/>
              <p:cNvSpPr>
                <a:spLocks/>
              </p:cNvSpPr>
              <p:nvPr/>
            </p:nvSpPr>
            <p:spPr bwMode="auto">
              <a:xfrm>
                <a:off x="5019" y="3666"/>
                <a:ext cx="116" cy="106"/>
              </a:xfrm>
              <a:custGeom>
                <a:avLst/>
                <a:gdLst>
                  <a:gd name="T0" fmla="*/ 0 w 116"/>
                  <a:gd name="T1" fmla="*/ 0 h 106"/>
                  <a:gd name="T2" fmla="*/ 63 w 116"/>
                  <a:gd name="T3" fmla="*/ 106 h 106"/>
                  <a:gd name="T4" fmla="*/ 116 w 116"/>
                  <a:gd name="T5" fmla="*/ 0 h 106"/>
                  <a:gd name="T6" fmla="*/ 0 w 116"/>
                  <a:gd name="T7" fmla="*/ 0 h 106"/>
                </a:gdLst>
                <a:ahLst/>
                <a:cxnLst>
                  <a:cxn ang="0">
                    <a:pos x="T0" y="T1"/>
                  </a:cxn>
                  <a:cxn ang="0">
                    <a:pos x="T2" y="T3"/>
                  </a:cxn>
                  <a:cxn ang="0">
                    <a:pos x="T4" y="T5"/>
                  </a:cxn>
                  <a:cxn ang="0">
                    <a:pos x="T6" y="T7"/>
                  </a:cxn>
                </a:cxnLst>
                <a:rect l="0" t="0" r="r" b="b"/>
                <a:pathLst>
                  <a:path w="116" h="106">
                    <a:moveTo>
                      <a:pt x="0" y="0"/>
                    </a:moveTo>
                    <a:lnTo>
                      <a:pt x="63" y="106"/>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88" name="Group 76"/>
            <p:cNvGrpSpPr>
              <a:grpSpLocks/>
            </p:cNvGrpSpPr>
            <p:nvPr/>
          </p:nvGrpSpPr>
          <p:grpSpPr bwMode="auto">
            <a:xfrm>
              <a:off x="5208" y="2823"/>
              <a:ext cx="116" cy="928"/>
              <a:chOff x="5208" y="2823"/>
              <a:chExt cx="116" cy="928"/>
            </a:xfrm>
          </p:grpSpPr>
          <p:sp>
            <p:nvSpPr>
              <p:cNvPr id="166989" name="Line 77"/>
              <p:cNvSpPr>
                <a:spLocks noChangeShapeType="1"/>
              </p:cNvSpPr>
              <p:nvPr/>
            </p:nvSpPr>
            <p:spPr bwMode="auto">
              <a:xfrm flipV="1">
                <a:off x="5261" y="2907"/>
                <a:ext cx="1" cy="8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90" name="Freeform 78"/>
              <p:cNvSpPr>
                <a:spLocks/>
              </p:cNvSpPr>
              <p:nvPr/>
            </p:nvSpPr>
            <p:spPr bwMode="auto">
              <a:xfrm>
                <a:off x="5208" y="2823"/>
                <a:ext cx="116" cy="105"/>
              </a:xfrm>
              <a:custGeom>
                <a:avLst/>
                <a:gdLst>
                  <a:gd name="T0" fmla="*/ 116 w 116"/>
                  <a:gd name="T1" fmla="*/ 105 h 105"/>
                  <a:gd name="T2" fmla="*/ 53 w 116"/>
                  <a:gd name="T3" fmla="*/ 0 h 105"/>
                  <a:gd name="T4" fmla="*/ 0 w 116"/>
                  <a:gd name="T5" fmla="*/ 105 h 105"/>
                  <a:gd name="T6" fmla="*/ 116 w 116"/>
                  <a:gd name="T7" fmla="*/ 105 h 105"/>
                </a:gdLst>
                <a:ahLst/>
                <a:cxnLst>
                  <a:cxn ang="0">
                    <a:pos x="T0" y="T1"/>
                  </a:cxn>
                  <a:cxn ang="0">
                    <a:pos x="T2" y="T3"/>
                  </a:cxn>
                  <a:cxn ang="0">
                    <a:pos x="T4" y="T5"/>
                  </a:cxn>
                  <a:cxn ang="0">
                    <a:pos x="T6" y="T7"/>
                  </a:cxn>
                </a:cxnLst>
                <a:rect l="0" t="0" r="r" b="b"/>
                <a:pathLst>
                  <a:path w="116" h="105">
                    <a:moveTo>
                      <a:pt x="116" y="105"/>
                    </a:moveTo>
                    <a:lnTo>
                      <a:pt x="53" y="0"/>
                    </a:lnTo>
                    <a:lnTo>
                      <a:pt x="0" y="105"/>
                    </a:lnTo>
                    <a:lnTo>
                      <a:pt x="116"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91" name="Group 79"/>
            <p:cNvGrpSpPr>
              <a:grpSpLocks/>
            </p:cNvGrpSpPr>
            <p:nvPr/>
          </p:nvGrpSpPr>
          <p:grpSpPr bwMode="auto">
            <a:xfrm>
              <a:off x="3322" y="3888"/>
              <a:ext cx="600" cy="116"/>
              <a:chOff x="3322" y="3888"/>
              <a:chExt cx="600" cy="116"/>
            </a:xfrm>
          </p:grpSpPr>
          <p:sp>
            <p:nvSpPr>
              <p:cNvPr id="166992" name="Line 80"/>
              <p:cNvSpPr>
                <a:spLocks noChangeShapeType="1"/>
              </p:cNvSpPr>
              <p:nvPr/>
            </p:nvSpPr>
            <p:spPr bwMode="auto">
              <a:xfrm>
                <a:off x="3322" y="3940"/>
                <a:ext cx="51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93" name="Freeform 81"/>
              <p:cNvSpPr>
                <a:spLocks/>
              </p:cNvSpPr>
              <p:nvPr/>
            </p:nvSpPr>
            <p:spPr bwMode="auto">
              <a:xfrm>
                <a:off x="3817" y="3888"/>
                <a:ext cx="105" cy="116"/>
              </a:xfrm>
              <a:custGeom>
                <a:avLst/>
                <a:gdLst>
                  <a:gd name="T0" fmla="*/ 0 w 105"/>
                  <a:gd name="T1" fmla="*/ 116 h 116"/>
                  <a:gd name="T2" fmla="*/ 105 w 105"/>
                  <a:gd name="T3" fmla="*/ 52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2"/>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94" name="Group 82"/>
            <p:cNvGrpSpPr>
              <a:grpSpLocks/>
            </p:cNvGrpSpPr>
            <p:nvPr/>
          </p:nvGrpSpPr>
          <p:grpSpPr bwMode="auto">
            <a:xfrm>
              <a:off x="4428" y="3888"/>
              <a:ext cx="527" cy="116"/>
              <a:chOff x="4428" y="3888"/>
              <a:chExt cx="527" cy="116"/>
            </a:xfrm>
          </p:grpSpPr>
          <p:sp>
            <p:nvSpPr>
              <p:cNvPr id="166995" name="Line 83"/>
              <p:cNvSpPr>
                <a:spLocks noChangeShapeType="1"/>
              </p:cNvSpPr>
              <p:nvPr/>
            </p:nvSpPr>
            <p:spPr bwMode="auto">
              <a:xfrm>
                <a:off x="4428" y="3940"/>
                <a:ext cx="44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96" name="Freeform 84"/>
              <p:cNvSpPr>
                <a:spLocks/>
              </p:cNvSpPr>
              <p:nvPr/>
            </p:nvSpPr>
            <p:spPr bwMode="auto">
              <a:xfrm>
                <a:off x="4850" y="3888"/>
                <a:ext cx="105" cy="116"/>
              </a:xfrm>
              <a:custGeom>
                <a:avLst/>
                <a:gdLst>
                  <a:gd name="T0" fmla="*/ 0 w 105"/>
                  <a:gd name="T1" fmla="*/ 116 h 116"/>
                  <a:gd name="T2" fmla="*/ 105 w 105"/>
                  <a:gd name="T3" fmla="*/ 52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2"/>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6997" name="Group 85"/>
            <p:cNvGrpSpPr>
              <a:grpSpLocks/>
            </p:cNvGrpSpPr>
            <p:nvPr/>
          </p:nvGrpSpPr>
          <p:grpSpPr bwMode="auto">
            <a:xfrm>
              <a:off x="2868" y="2823"/>
              <a:ext cx="116" cy="970"/>
              <a:chOff x="2868" y="2823"/>
              <a:chExt cx="116" cy="970"/>
            </a:xfrm>
          </p:grpSpPr>
          <p:sp>
            <p:nvSpPr>
              <p:cNvPr id="166998" name="Line 86"/>
              <p:cNvSpPr>
                <a:spLocks noChangeShapeType="1"/>
              </p:cNvSpPr>
              <p:nvPr/>
            </p:nvSpPr>
            <p:spPr bwMode="auto">
              <a:xfrm>
                <a:off x="2932" y="2823"/>
                <a:ext cx="1" cy="8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99" name="Freeform 87"/>
              <p:cNvSpPr>
                <a:spLocks/>
              </p:cNvSpPr>
              <p:nvPr/>
            </p:nvSpPr>
            <p:spPr bwMode="auto">
              <a:xfrm>
                <a:off x="2868" y="3687"/>
                <a:ext cx="116" cy="106"/>
              </a:xfrm>
              <a:custGeom>
                <a:avLst/>
                <a:gdLst>
                  <a:gd name="T0" fmla="*/ 0 w 116"/>
                  <a:gd name="T1" fmla="*/ 0 h 106"/>
                  <a:gd name="T2" fmla="*/ 64 w 116"/>
                  <a:gd name="T3" fmla="*/ 106 h 106"/>
                  <a:gd name="T4" fmla="*/ 116 w 116"/>
                  <a:gd name="T5" fmla="*/ 0 h 106"/>
                  <a:gd name="T6" fmla="*/ 0 w 116"/>
                  <a:gd name="T7" fmla="*/ 0 h 106"/>
                </a:gdLst>
                <a:ahLst/>
                <a:cxnLst>
                  <a:cxn ang="0">
                    <a:pos x="T0" y="T1"/>
                  </a:cxn>
                  <a:cxn ang="0">
                    <a:pos x="T2" y="T3"/>
                  </a:cxn>
                  <a:cxn ang="0">
                    <a:pos x="T4" y="T5"/>
                  </a:cxn>
                  <a:cxn ang="0">
                    <a:pos x="T6" y="T7"/>
                  </a:cxn>
                </a:cxnLst>
                <a:rect l="0" t="0" r="r" b="b"/>
                <a:pathLst>
                  <a:path w="116" h="106">
                    <a:moveTo>
                      <a:pt x="0" y="0"/>
                    </a:moveTo>
                    <a:lnTo>
                      <a:pt x="64" y="106"/>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000" name="Group 88"/>
            <p:cNvGrpSpPr>
              <a:grpSpLocks/>
            </p:cNvGrpSpPr>
            <p:nvPr/>
          </p:nvGrpSpPr>
          <p:grpSpPr bwMode="auto">
            <a:xfrm>
              <a:off x="3058" y="2823"/>
              <a:ext cx="116" cy="949"/>
              <a:chOff x="3058" y="2823"/>
              <a:chExt cx="116" cy="949"/>
            </a:xfrm>
          </p:grpSpPr>
          <p:sp>
            <p:nvSpPr>
              <p:cNvPr id="167001" name="Line 89"/>
              <p:cNvSpPr>
                <a:spLocks noChangeShapeType="1"/>
              </p:cNvSpPr>
              <p:nvPr/>
            </p:nvSpPr>
            <p:spPr bwMode="auto">
              <a:xfrm flipV="1">
                <a:off x="3111" y="2907"/>
                <a:ext cx="1" cy="8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002" name="Freeform 90"/>
              <p:cNvSpPr>
                <a:spLocks/>
              </p:cNvSpPr>
              <p:nvPr/>
            </p:nvSpPr>
            <p:spPr bwMode="auto">
              <a:xfrm>
                <a:off x="3058" y="2823"/>
                <a:ext cx="116" cy="105"/>
              </a:xfrm>
              <a:custGeom>
                <a:avLst/>
                <a:gdLst>
                  <a:gd name="T0" fmla="*/ 116 w 116"/>
                  <a:gd name="T1" fmla="*/ 105 h 105"/>
                  <a:gd name="T2" fmla="*/ 53 w 116"/>
                  <a:gd name="T3" fmla="*/ 0 h 105"/>
                  <a:gd name="T4" fmla="*/ 0 w 116"/>
                  <a:gd name="T5" fmla="*/ 105 h 105"/>
                  <a:gd name="T6" fmla="*/ 116 w 116"/>
                  <a:gd name="T7" fmla="*/ 105 h 105"/>
                </a:gdLst>
                <a:ahLst/>
                <a:cxnLst>
                  <a:cxn ang="0">
                    <a:pos x="T0" y="T1"/>
                  </a:cxn>
                  <a:cxn ang="0">
                    <a:pos x="T2" y="T3"/>
                  </a:cxn>
                  <a:cxn ang="0">
                    <a:pos x="T4" y="T5"/>
                  </a:cxn>
                  <a:cxn ang="0">
                    <a:pos x="T6" y="T7"/>
                  </a:cxn>
                </a:cxnLst>
                <a:rect l="0" t="0" r="r" b="b"/>
                <a:pathLst>
                  <a:path w="116" h="105">
                    <a:moveTo>
                      <a:pt x="116" y="105"/>
                    </a:moveTo>
                    <a:lnTo>
                      <a:pt x="53" y="0"/>
                    </a:lnTo>
                    <a:lnTo>
                      <a:pt x="0" y="105"/>
                    </a:lnTo>
                    <a:lnTo>
                      <a:pt x="116"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7003" name="Rectangle 91"/>
            <p:cNvSpPr>
              <a:spLocks noChangeArrowheads="1"/>
            </p:cNvSpPr>
            <p:nvPr/>
          </p:nvSpPr>
          <p:spPr bwMode="auto">
            <a:xfrm>
              <a:off x="2910" y="2370"/>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04" name="Rectangle 92"/>
            <p:cNvSpPr>
              <a:spLocks noChangeArrowheads="1"/>
            </p:cNvSpPr>
            <p:nvPr/>
          </p:nvSpPr>
          <p:spPr bwMode="auto">
            <a:xfrm>
              <a:off x="2995" y="2338"/>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a</a:t>
              </a:r>
              <a:endParaRPr kumimoji="0" lang="en-US" altLang="zh-CN" b="0" baseline="-25000">
                <a:solidFill>
                  <a:schemeClr val="tx1"/>
                </a:solidFill>
              </a:endParaRPr>
            </a:p>
          </p:txBody>
        </p:sp>
        <p:sp>
          <p:nvSpPr>
            <p:cNvPr id="167005" name="Rectangle 93"/>
            <p:cNvSpPr>
              <a:spLocks noChangeArrowheads="1"/>
            </p:cNvSpPr>
            <p:nvPr/>
          </p:nvSpPr>
          <p:spPr bwMode="auto">
            <a:xfrm>
              <a:off x="4049" y="3593"/>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06" name="Rectangle 94"/>
            <p:cNvSpPr>
              <a:spLocks noChangeArrowheads="1"/>
            </p:cNvSpPr>
            <p:nvPr/>
          </p:nvSpPr>
          <p:spPr bwMode="auto">
            <a:xfrm>
              <a:off x="4123" y="356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b</a:t>
              </a:r>
              <a:endParaRPr kumimoji="0" lang="en-US" altLang="zh-CN" b="0" baseline="-25000">
                <a:solidFill>
                  <a:schemeClr val="tx1"/>
                </a:solidFill>
              </a:endParaRPr>
            </a:p>
          </p:txBody>
        </p:sp>
        <p:sp>
          <p:nvSpPr>
            <p:cNvPr id="167007" name="Rectangle 95"/>
            <p:cNvSpPr>
              <a:spLocks noChangeArrowheads="1"/>
            </p:cNvSpPr>
            <p:nvPr/>
          </p:nvSpPr>
          <p:spPr bwMode="auto">
            <a:xfrm>
              <a:off x="5050" y="2380"/>
              <a:ext cx="2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08" name="Rectangle 96"/>
            <p:cNvSpPr>
              <a:spLocks noChangeArrowheads="1"/>
            </p:cNvSpPr>
            <p:nvPr/>
          </p:nvSpPr>
          <p:spPr bwMode="auto">
            <a:xfrm>
              <a:off x="5124" y="2349"/>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c</a:t>
              </a:r>
              <a:endParaRPr kumimoji="0" lang="en-US" altLang="zh-CN" b="0" baseline="-25000">
                <a:solidFill>
                  <a:schemeClr val="tx1"/>
                </a:solidFill>
              </a:endParaRPr>
            </a:p>
          </p:txBody>
        </p:sp>
        <p:sp>
          <p:nvSpPr>
            <p:cNvPr id="167009" name="Rectangle 97"/>
            <p:cNvSpPr>
              <a:spLocks noChangeArrowheads="1"/>
            </p:cNvSpPr>
            <p:nvPr/>
          </p:nvSpPr>
          <p:spPr bwMode="auto">
            <a:xfrm>
              <a:off x="3944" y="2338"/>
              <a:ext cx="2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10" name="Rectangle 98"/>
            <p:cNvSpPr>
              <a:spLocks noChangeArrowheads="1"/>
            </p:cNvSpPr>
            <p:nvPr/>
          </p:nvSpPr>
          <p:spPr bwMode="auto">
            <a:xfrm>
              <a:off x="3986" y="2306"/>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011" name="Rectangle 99"/>
            <p:cNvSpPr>
              <a:spLocks noChangeArrowheads="1"/>
            </p:cNvSpPr>
            <p:nvPr/>
          </p:nvSpPr>
          <p:spPr bwMode="auto">
            <a:xfrm>
              <a:off x="4070" y="233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900" b="0">
                  <a:solidFill>
                    <a:srgbClr val="000000"/>
                  </a:solidFill>
                </a:rPr>
                <a:t>2</a:t>
              </a:r>
              <a:endParaRPr kumimoji="0" lang="en-US" altLang="zh-CN" b="0" baseline="-25000">
                <a:solidFill>
                  <a:schemeClr val="tx1"/>
                </a:solidFill>
              </a:endParaRPr>
            </a:p>
          </p:txBody>
        </p:sp>
        <p:sp>
          <p:nvSpPr>
            <p:cNvPr id="167012" name="Rectangle 100"/>
            <p:cNvSpPr>
              <a:spLocks noChangeArrowheads="1"/>
            </p:cNvSpPr>
            <p:nvPr/>
          </p:nvSpPr>
          <p:spPr bwMode="auto">
            <a:xfrm>
              <a:off x="2942" y="4130"/>
              <a:ext cx="26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13" name="Rectangle 101"/>
            <p:cNvSpPr>
              <a:spLocks noChangeArrowheads="1"/>
            </p:cNvSpPr>
            <p:nvPr/>
          </p:nvSpPr>
          <p:spPr bwMode="auto">
            <a:xfrm>
              <a:off x="2984" y="4099"/>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014" name="Rectangle 102"/>
            <p:cNvSpPr>
              <a:spLocks noChangeArrowheads="1"/>
            </p:cNvSpPr>
            <p:nvPr/>
          </p:nvSpPr>
          <p:spPr bwMode="auto">
            <a:xfrm>
              <a:off x="3069" y="413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900" b="0">
                  <a:solidFill>
                    <a:srgbClr val="000000"/>
                  </a:solidFill>
                </a:rPr>
                <a:t>1</a:t>
              </a:r>
              <a:endParaRPr kumimoji="0" lang="en-US" altLang="zh-CN" b="0" baseline="-25000">
                <a:solidFill>
                  <a:schemeClr val="tx1"/>
                </a:solidFill>
              </a:endParaRPr>
            </a:p>
          </p:txBody>
        </p:sp>
        <p:sp>
          <p:nvSpPr>
            <p:cNvPr id="167015" name="Rectangle 103"/>
            <p:cNvSpPr>
              <a:spLocks noChangeArrowheads="1"/>
            </p:cNvSpPr>
            <p:nvPr/>
          </p:nvSpPr>
          <p:spPr bwMode="auto">
            <a:xfrm>
              <a:off x="5103" y="4109"/>
              <a:ext cx="2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16" name="Rectangle 104"/>
            <p:cNvSpPr>
              <a:spLocks noChangeArrowheads="1"/>
            </p:cNvSpPr>
            <p:nvPr/>
          </p:nvSpPr>
          <p:spPr bwMode="auto">
            <a:xfrm>
              <a:off x="5145" y="4078"/>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017" name="Rectangle 105"/>
            <p:cNvSpPr>
              <a:spLocks noChangeArrowheads="1"/>
            </p:cNvSpPr>
            <p:nvPr/>
          </p:nvSpPr>
          <p:spPr bwMode="auto">
            <a:xfrm>
              <a:off x="5230" y="410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900" b="0">
                  <a:solidFill>
                    <a:srgbClr val="000000"/>
                  </a:solidFill>
                </a:rPr>
                <a:t>3</a:t>
              </a:r>
              <a:endParaRPr kumimoji="0" lang="en-US" altLang="zh-CN" b="0" baseline="-25000">
                <a:solidFill>
                  <a:schemeClr val="tx1"/>
                </a:solidFill>
              </a:endParaRPr>
            </a:p>
          </p:txBody>
        </p:sp>
        <p:sp>
          <p:nvSpPr>
            <p:cNvPr id="167018" name="Rectangle 106"/>
            <p:cNvSpPr>
              <a:spLocks noChangeArrowheads="1"/>
            </p:cNvSpPr>
            <p:nvPr/>
          </p:nvSpPr>
          <p:spPr bwMode="auto">
            <a:xfrm>
              <a:off x="2879" y="3888"/>
              <a:ext cx="50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019" name="Rectangle 107"/>
            <p:cNvSpPr>
              <a:spLocks noChangeArrowheads="1"/>
            </p:cNvSpPr>
            <p:nvPr/>
          </p:nvSpPr>
          <p:spPr bwMode="auto">
            <a:xfrm>
              <a:off x="2995" y="3846"/>
              <a:ext cx="1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latin typeface="Wingdings" pitchFamily="2" charset="2"/>
                </a:rPr>
                <a:t>l</a:t>
              </a:r>
              <a:endParaRPr kumimoji="0" lang="en-US" altLang="zh-CN" b="0" baseline="-25000">
                <a:solidFill>
                  <a:schemeClr val="tx1"/>
                </a:solidFill>
              </a:endParaRPr>
            </a:p>
          </p:txBody>
        </p:sp>
        <p:sp>
          <p:nvSpPr>
            <p:cNvPr id="167020" name="Rectangle 108"/>
            <p:cNvSpPr>
              <a:spLocks noChangeArrowheads="1"/>
            </p:cNvSpPr>
            <p:nvPr/>
          </p:nvSpPr>
          <p:spPr bwMode="auto">
            <a:xfrm>
              <a:off x="3142" y="3835"/>
              <a:ext cx="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2500" b="0">
                  <a:solidFill>
                    <a:srgbClr val="000000"/>
                  </a:solidFill>
                  <a:latin typeface="Arial" charset="0"/>
                </a:rPr>
                <a:t> </a:t>
              </a:r>
              <a:endParaRPr kumimoji="0" lang="zh-CN" altLang="en-US" b="0" baseline="-250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7">
                                            <p:txEl>
                                              <p:pRg st="0" end="0"/>
                                            </p:txEl>
                                          </p:spTgt>
                                        </p:tgtEl>
                                        <p:attrNameLst>
                                          <p:attrName>style.visibility</p:attrName>
                                        </p:attrNameLst>
                                      </p:cBhvr>
                                      <p:to>
                                        <p:strVal val="visible"/>
                                      </p:to>
                                    </p:set>
                                    <p:anim calcmode="lin" valueType="num">
                                      <p:cBhvr additive="base">
                                        <p:cTn id="7" dur="500" fill="hold"/>
                                        <p:tgtEl>
                                          <p:spTgt spid="1669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69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3"/>
          <p:cNvSpPr>
            <a:spLocks noGrp="1"/>
          </p:cNvSpPr>
          <p:nvPr>
            <p:ph type="dt" sz="half" idx="10"/>
          </p:nvPr>
        </p:nvSpPr>
        <p:spPr/>
        <p:txBody>
          <a:bodyPr/>
          <a:lstStyle/>
          <a:p>
            <a:fld id="{53A42008-86B5-41D2-AFF5-362CE22F1EE2}" type="datetime1">
              <a:rPr lang="zh-CN" altLang="en-US"/>
              <a:pPr/>
              <a:t>2014/9/27</a:t>
            </a:fld>
            <a:endParaRPr lang="en-US" altLang="zh-CN"/>
          </a:p>
        </p:txBody>
      </p:sp>
      <p:sp>
        <p:nvSpPr>
          <p:cNvPr id="61" name="灯片编号占位符 5"/>
          <p:cNvSpPr>
            <a:spLocks noGrp="1"/>
          </p:cNvSpPr>
          <p:nvPr>
            <p:ph type="sldNum" sz="quarter" idx="12"/>
          </p:nvPr>
        </p:nvSpPr>
        <p:spPr/>
        <p:txBody>
          <a:bodyPr/>
          <a:lstStyle/>
          <a:p>
            <a:fld id="{B0E9A237-C50A-4D44-A3BC-188EF46848CD}" type="slidenum">
              <a:rPr lang="zh-CN" altLang="en-US"/>
              <a:pPr/>
              <a:t>55</a:t>
            </a:fld>
            <a:endParaRPr lang="en-US" altLang="zh-CN"/>
          </a:p>
        </p:txBody>
      </p:sp>
      <p:graphicFrame>
        <p:nvGraphicFramePr>
          <p:cNvPr id="167940" name="Object 4"/>
          <p:cNvGraphicFramePr>
            <a:graphicFrameLocks noChangeAspect="1"/>
          </p:cNvGraphicFramePr>
          <p:nvPr/>
        </p:nvGraphicFramePr>
        <p:xfrm>
          <a:off x="5029200" y="836613"/>
          <a:ext cx="3944938" cy="4038600"/>
        </p:xfrm>
        <a:graphic>
          <a:graphicData uri="http://schemas.openxmlformats.org/presentationml/2006/ole">
            <mc:AlternateContent xmlns:mc="http://schemas.openxmlformats.org/markup-compatibility/2006">
              <mc:Choice xmlns:v="urn:schemas-microsoft-com:vml" Requires="v">
                <p:oleObj spid="_x0000_s167998" name="图片" r:id="rId3" imgW="2324160" imgH="2379960" progId="Word.Picture.8">
                  <p:embed/>
                </p:oleObj>
              </mc:Choice>
              <mc:Fallback>
                <p:oleObj name="图片" r:id="rId3" imgW="2324160" imgH="2379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836613"/>
                        <a:ext cx="394493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7941" name="Text Box 5"/>
          <p:cNvSpPr txBox="1">
            <a:spLocks noChangeArrowheads="1"/>
          </p:cNvSpPr>
          <p:nvPr/>
        </p:nvSpPr>
        <p:spPr bwMode="auto">
          <a:xfrm>
            <a:off x="684213" y="5013325"/>
            <a:ext cx="568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sz="2800">
                <a:ea typeface="幼圆" pitchFamily="49" charset="-122"/>
              </a:rPr>
              <a:t>不难看出，变迁</a:t>
            </a:r>
            <a:r>
              <a:rPr lang="en-US" altLang="zh-CN" sz="2800">
                <a:ea typeface="幼圆" pitchFamily="49" charset="-122"/>
              </a:rPr>
              <a:t>c</a:t>
            </a:r>
            <a:r>
              <a:rPr lang="zh-CN" altLang="en-US" sz="2800">
                <a:ea typeface="幼圆" pitchFamily="49" charset="-122"/>
              </a:rPr>
              <a:t>满足定理</a:t>
            </a:r>
            <a:r>
              <a:rPr lang="en-US" altLang="zh-CN" sz="2800">
                <a:ea typeface="幼圆" pitchFamily="49" charset="-122"/>
              </a:rPr>
              <a:t>3.8</a:t>
            </a:r>
            <a:r>
              <a:rPr lang="zh-CN" altLang="en-US" sz="2800">
                <a:ea typeface="幼圆" pitchFamily="49" charset="-122"/>
              </a:rPr>
              <a:t>第</a:t>
            </a:r>
            <a:r>
              <a:rPr lang="en-US" altLang="zh-CN" sz="2800">
                <a:ea typeface="幼圆" pitchFamily="49" charset="-122"/>
              </a:rPr>
              <a:t>2</a:t>
            </a:r>
            <a:r>
              <a:rPr lang="zh-CN" altLang="en-US" sz="2800">
                <a:ea typeface="幼圆" pitchFamily="49" charset="-122"/>
              </a:rPr>
              <a:t>点，事实上 </a:t>
            </a:r>
            <a:r>
              <a:rPr lang="en-US" altLang="en-US" sz="2800">
                <a:ea typeface="幼圆" pitchFamily="49" charset="-122"/>
              </a:rPr>
              <a:t>c</a:t>
            </a:r>
            <a:r>
              <a:rPr lang="zh-CN" altLang="en-US" sz="2800">
                <a:ea typeface="幼圆" pitchFamily="49" charset="-122"/>
              </a:rPr>
              <a:t>是唯一的活变迁。</a:t>
            </a:r>
            <a:endParaRPr lang="zh-CN" altLang="en-US" b="0" baseline="-25000"/>
          </a:p>
        </p:txBody>
      </p:sp>
      <p:grpSp>
        <p:nvGrpSpPr>
          <p:cNvPr id="167942" name="Group 6"/>
          <p:cNvGrpSpPr>
            <a:grpSpLocks/>
          </p:cNvGrpSpPr>
          <p:nvPr/>
        </p:nvGrpSpPr>
        <p:grpSpPr bwMode="auto">
          <a:xfrm>
            <a:off x="304800" y="1077913"/>
            <a:ext cx="4254500" cy="3217862"/>
            <a:chOff x="192" y="679"/>
            <a:chExt cx="2680" cy="2027"/>
          </a:xfrm>
        </p:grpSpPr>
        <p:sp>
          <p:nvSpPr>
            <p:cNvPr id="167943" name="AutoShape 7"/>
            <p:cNvSpPr>
              <a:spLocks noChangeAspect="1" noChangeArrowheads="1" noTextEdit="1"/>
            </p:cNvSpPr>
            <p:nvPr/>
          </p:nvSpPr>
          <p:spPr bwMode="auto">
            <a:xfrm>
              <a:off x="192" y="711"/>
              <a:ext cx="2680" cy="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44" name="Rectangle 8"/>
            <p:cNvSpPr>
              <a:spLocks noChangeArrowheads="1"/>
            </p:cNvSpPr>
            <p:nvPr/>
          </p:nvSpPr>
          <p:spPr bwMode="auto">
            <a:xfrm>
              <a:off x="192" y="974"/>
              <a:ext cx="515" cy="23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7945" name="Rectangle 9"/>
            <p:cNvSpPr>
              <a:spLocks noChangeArrowheads="1"/>
            </p:cNvSpPr>
            <p:nvPr/>
          </p:nvSpPr>
          <p:spPr bwMode="auto">
            <a:xfrm>
              <a:off x="2336" y="974"/>
              <a:ext cx="515" cy="23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7946" name="Rectangle 10"/>
            <p:cNvSpPr>
              <a:spLocks noChangeArrowheads="1"/>
            </p:cNvSpPr>
            <p:nvPr/>
          </p:nvSpPr>
          <p:spPr bwMode="auto">
            <a:xfrm>
              <a:off x="1327" y="2182"/>
              <a:ext cx="515" cy="23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67947" name="Oval 11"/>
            <p:cNvSpPr>
              <a:spLocks noChangeArrowheads="1"/>
            </p:cNvSpPr>
            <p:nvPr/>
          </p:nvSpPr>
          <p:spPr bwMode="auto">
            <a:xfrm>
              <a:off x="213" y="2140"/>
              <a:ext cx="515"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7948" name="Oval 12"/>
            <p:cNvSpPr>
              <a:spLocks noChangeArrowheads="1"/>
            </p:cNvSpPr>
            <p:nvPr/>
          </p:nvSpPr>
          <p:spPr bwMode="auto">
            <a:xfrm>
              <a:off x="1222" y="921"/>
              <a:ext cx="515" cy="337"/>
            </a:xfrm>
            <a:prstGeom prst="ellipse">
              <a:avLst/>
            </a:prstGeom>
            <a:solidFill>
              <a:srgbClr val="FFFFFF"/>
            </a:solidFill>
            <a:ln w="17463">
              <a:solidFill>
                <a:srgbClr val="000000"/>
              </a:solidFill>
              <a:round/>
              <a:headEnd/>
              <a:tailEnd/>
            </a:ln>
          </p:spPr>
          <p:txBody>
            <a:bodyPr/>
            <a:lstStyle/>
            <a:p>
              <a:endParaRPr lang="zh-CN" altLang="en-US"/>
            </a:p>
          </p:txBody>
        </p:sp>
        <p:sp>
          <p:nvSpPr>
            <p:cNvPr id="167949" name="Oval 13"/>
            <p:cNvSpPr>
              <a:spLocks noChangeArrowheads="1"/>
            </p:cNvSpPr>
            <p:nvPr/>
          </p:nvSpPr>
          <p:spPr bwMode="auto">
            <a:xfrm>
              <a:off x="2357" y="2119"/>
              <a:ext cx="515" cy="347"/>
            </a:xfrm>
            <a:prstGeom prst="ellipse">
              <a:avLst/>
            </a:prstGeom>
            <a:solidFill>
              <a:srgbClr val="FFFFFF"/>
            </a:solidFill>
            <a:ln w="17463">
              <a:solidFill>
                <a:srgbClr val="000000"/>
              </a:solidFill>
              <a:round/>
              <a:headEnd/>
              <a:tailEnd/>
            </a:ln>
          </p:spPr>
          <p:txBody>
            <a:bodyPr/>
            <a:lstStyle/>
            <a:p>
              <a:endParaRPr lang="zh-CN" altLang="en-US"/>
            </a:p>
          </p:txBody>
        </p:sp>
        <p:grpSp>
          <p:nvGrpSpPr>
            <p:cNvPr id="167950" name="Group 14"/>
            <p:cNvGrpSpPr>
              <a:grpSpLocks/>
            </p:cNvGrpSpPr>
            <p:nvPr/>
          </p:nvGrpSpPr>
          <p:grpSpPr bwMode="auto">
            <a:xfrm>
              <a:off x="696" y="1026"/>
              <a:ext cx="526" cy="116"/>
              <a:chOff x="696" y="1026"/>
              <a:chExt cx="526" cy="116"/>
            </a:xfrm>
          </p:grpSpPr>
          <p:sp>
            <p:nvSpPr>
              <p:cNvPr id="167951" name="Line 15"/>
              <p:cNvSpPr>
                <a:spLocks noChangeShapeType="1"/>
              </p:cNvSpPr>
              <p:nvPr/>
            </p:nvSpPr>
            <p:spPr bwMode="auto">
              <a:xfrm>
                <a:off x="696" y="1079"/>
                <a:ext cx="44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2" name="Freeform 16"/>
              <p:cNvSpPr>
                <a:spLocks/>
              </p:cNvSpPr>
              <p:nvPr/>
            </p:nvSpPr>
            <p:spPr bwMode="auto">
              <a:xfrm>
                <a:off x="1117" y="1026"/>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53" name="Group 17"/>
            <p:cNvGrpSpPr>
              <a:grpSpLocks/>
            </p:cNvGrpSpPr>
            <p:nvPr/>
          </p:nvGrpSpPr>
          <p:grpSpPr bwMode="auto">
            <a:xfrm>
              <a:off x="1726" y="984"/>
              <a:ext cx="610" cy="116"/>
              <a:chOff x="1726" y="984"/>
              <a:chExt cx="610" cy="116"/>
            </a:xfrm>
          </p:grpSpPr>
          <p:sp>
            <p:nvSpPr>
              <p:cNvPr id="167954" name="Line 18"/>
              <p:cNvSpPr>
                <a:spLocks noChangeShapeType="1"/>
              </p:cNvSpPr>
              <p:nvPr/>
            </p:nvSpPr>
            <p:spPr bwMode="auto">
              <a:xfrm>
                <a:off x="1726" y="1037"/>
                <a:ext cx="526" cy="1"/>
              </a:xfrm>
              <a:prstGeom prst="line">
                <a:avLst/>
              </a:prstGeom>
              <a:noFill/>
              <a:ln w="1746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5" name="Freeform 19"/>
              <p:cNvSpPr>
                <a:spLocks/>
              </p:cNvSpPr>
              <p:nvPr/>
            </p:nvSpPr>
            <p:spPr bwMode="auto">
              <a:xfrm>
                <a:off x="2231" y="984"/>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FF3300"/>
              </a:solidFill>
              <a:ln w="9525">
                <a:solidFill>
                  <a:srgbClr val="FF3300"/>
                </a:solidFill>
                <a:round/>
                <a:headEnd/>
                <a:tailEnd/>
              </a:ln>
            </p:spPr>
            <p:txBody>
              <a:bodyPr/>
              <a:lstStyle/>
              <a:p>
                <a:endParaRPr lang="zh-CN" altLang="en-US"/>
              </a:p>
            </p:txBody>
          </p:sp>
        </p:grpSp>
        <p:grpSp>
          <p:nvGrpSpPr>
            <p:cNvPr id="167956" name="Group 20"/>
            <p:cNvGrpSpPr>
              <a:grpSpLocks/>
            </p:cNvGrpSpPr>
            <p:nvPr/>
          </p:nvGrpSpPr>
          <p:grpSpPr bwMode="auto">
            <a:xfrm>
              <a:off x="2420" y="1194"/>
              <a:ext cx="116" cy="946"/>
              <a:chOff x="2420" y="1194"/>
              <a:chExt cx="116" cy="946"/>
            </a:xfrm>
          </p:grpSpPr>
          <p:sp>
            <p:nvSpPr>
              <p:cNvPr id="167957" name="Line 21"/>
              <p:cNvSpPr>
                <a:spLocks noChangeShapeType="1"/>
              </p:cNvSpPr>
              <p:nvPr/>
            </p:nvSpPr>
            <p:spPr bwMode="auto">
              <a:xfrm>
                <a:off x="2483" y="1194"/>
                <a:ext cx="1" cy="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8" name="Freeform 22"/>
              <p:cNvSpPr>
                <a:spLocks/>
              </p:cNvSpPr>
              <p:nvPr/>
            </p:nvSpPr>
            <p:spPr bwMode="auto">
              <a:xfrm>
                <a:off x="2420" y="2035"/>
                <a:ext cx="116" cy="105"/>
              </a:xfrm>
              <a:custGeom>
                <a:avLst/>
                <a:gdLst>
                  <a:gd name="T0" fmla="*/ 0 w 116"/>
                  <a:gd name="T1" fmla="*/ 0 h 105"/>
                  <a:gd name="T2" fmla="*/ 63 w 116"/>
                  <a:gd name="T3" fmla="*/ 105 h 105"/>
                  <a:gd name="T4" fmla="*/ 116 w 116"/>
                  <a:gd name="T5" fmla="*/ 0 h 105"/>
                  <a:gd name="T6" fmla="*/ 0 w 116"/>
                  <a:gd name="T7" fmla="*/ 0 h 105"/>
                </a:gdLst>
                <a:ahLst/>
                <a:cxnLst>
                  <a:cxn ang="0">
                    <a:pos x="T0" y="T1"/>
                  </a:cxn>
                  <a:cxn ang="0">
                    <a:pos x="T2" y="T3"/>
                  </a:cxn>
                  <a:cxn ang="0">
                    <a:pos x="T4" y="T5"/>
                  </a:cxn>
                  <a:cxn ang="0">
                    <a:pos x="T6" y="T7"/>
                  </a:cxn>
                </a:cxnLst>
                <a:rect l="0" t="0" r="r" b="b"/>
                <a:pathLst>
                  <a:path w="116" h="105">
                    <a:moveTo>
                      <a:pt x="0" y="0"/>
                    </a:moveTo>
                    <a:lnTo>
                      <a:pt x="63" y="105"/>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59" name="Group 23"/>
            <p:cNvGrpSpPr>
              <a:grpSpLocks/>
            </p:cNvGrpSpPr>
            <p:nvPr/>
          </p:nvGrpSpPr>
          <p:grpSpPr bwMode="auto">
            <a:xfrm>
              <a:off x="2609" y="1194"/>
              <a:ext cx="116" cy="925"/>
              <a:chOff x="2609" y="1194"/>
              <a:chExt cx="116" cy="925"/>
            </a:xfrm>
          </p:grpSpPr>
          <p:sp>
            <p:nvSpPr>
              <p:cNvPr id="167960" name="Line 24"/>
              <p:cNvSpPr>
                <a:spLocks noChangeShapeType="1"/>
              </p:cNvSpPr>
              <p:nvPr/>
            </p:nvSpPr>
            <p:spPr bwMode="auto">
              <a:xfrm flipV="1">
                <a:off x="2662" y="1279"/>
                <a:ext cx="1" cy="8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1" name="Freeform 25"/>
              <p:cNvSpPr>
                <a:spLocks/>
              </p:cNvSpPr>
              <p:nvPr/>
            </p:nvSpPr>
            <p:spPr bwMode="auto">
              <a:xfrm>
                <a:off x="2609" y="1194"/>
                <a:ext cx="116" cy="106"/>
              </a:xfrm>
              <a:custGeom>
                <a:avLst/>
                <a:gdLst>
                  <a:gd name="T0" fmla="*/ 116 w 116"/>
                  <a:gd name="T1" fmla="*/ 106 h 106"/>
                  <a:gd name="T2" fmla="*/ 53 w 116"/>
                  <a:gd name="T3" fmla="*/ 0 h 106"/>
                  <a:gd name="T4" fmla="*/ 0 w 116"/>
                  <a:gd name="T5" fmla="*/ 106 h 106"/>
                  <a:gd name="T6" fmla="*/ 116 w 116"/>
                  <a:gd name="T7" fmla="*/ 106 h 106"/>
                </a:gdLst>
                <a:ahLst/>
                <a:cxnLst>
                  <a:cxn ang="0">
                    <a:pos x="T0" y="T1"/>
                  </a:cxn>
                  <a:cxn ang="0">
                    <a:pos x="T2" y="T3"/>
                  </a:cxn>
                  <a:cxn ang="0">
                    <a:pos x="T4" y="T5"/>
                  </a:cxn>
                  <a:cxn ang="0">
                    <a:pos x="T6" y="T7"/>
                  </a:cxn>
                </a:cxnLst>
                <a:rect l="0" t="0" r="r" b="b"/>
                <a:pathLst>
                  <a:path w="116" h="106">
                    <a:moveTo>
                      <a:pt x="116" y="106"/>
                    </a:moveTo>
                    <a:lnTo>
                      <a:pt x="53" y="0"/>
                    </a:lnTo>
                    <a:lnTo>
                      <a:pt x="0" y="106"/>
                    </a:lnTo>
                    <a:lnTo>
                      <a:pt x="116"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62" name="Group 26"/>
            <p:cNvGrpSpPr>
              <a:grpSpLocks/>
            </p:cNvGrpSpPr>
            <p:nvPr/>
          </p:nvGrpSpPr>
          <p:grpSpPr bwMode="auto">
            <a:xfrm>
              <a:off x="728" y="2256"/>
              <a:ext cx="599" cy="116"/>
              <a:chOff x="728" y="2256"/>
              <a:chExt cx="599" cy="116"/>
            </a:xfrm>
          </p:grpSpPr>
          <p:sp>
            <p:nvSpPr>
              <p:cNvPr id="167963" name="Line 27"/>
              <p:cNvSpPr>
                <a:spLocks noChangeShapeType="1"/>
              </p:cNvSpPr>
              <p:nvPr/>
            </p:nvSpPr>
            <p:spPr bwMode="auto">
              <a:xfrm>
                <a:off x="728" y="2309"/>
                <a:ext cx="515"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4" name="Freeform 28"/>
              <p:cNvSpPr>
                <a:spLocks/>
              </p:cNvSpPr>
              <p:nvPr/>
            </p:nvSpPr>
            <p:spPr bwMode="auto">
              <a:xfrm>
                <a:off x="1222" y="2256"/>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65" name="Group 29"/>
            <p:cNvGrpSpPr>
              <a:grpSpLocks/>
            </p:cNvGrpSpPr>
            <p:nvPr/>
          </p:nvGrpSpPr>
          <p:grpSpPr bwMode="auto">
            <a:xfrm>
              <a:off x="1832" y="2256"/>
              <a:ext cx="525" cy="116"/>
              <a:chOff x="1832" y="2256"/>
              <a:chExt cx="525" cy="116"/>
            </a:xfrm>
          </p:grpSpPr>
          <p:sp>
            <p:nvSpPr>
              <p:cNvPr id="167966" name="Line 30"/>
              <p:cNvSpPr>
                <a:spLocks noChangeShapeType="1"/>
              </p:cNvSpPr>
              <p:nvPr/>
            </p:nvSpPr>
            <p:spPr bwMode="auto">
              <a:xfrm>
                <a:off x="1832" y="2309"/>
                <a:ext cx="44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7" name="Freeform 31"/>
              <p:cNvSpPr>
                <a:spLocks/>
              </p:cNvSpPr>
              <p:nvPr/>
            </p:nvSpPr>
            <p:spPr bwMode="auto">
              <a:xfrm>
                <a:off x="2252" y="2256"/>
                <a:ext cx="105" cy="116"/>
              </a:xfrm>
              <a:custGeom>
                <a:avLst/>
                <a:gdLst>
                  <a:gd name="T0" fmla="*/ 0 w 105"/>
                  <a:gd name="T1" fmla="*/ 116 h 116"/>
                  <a:gd name="T2" fmla="*/ 105 w 105"/>
                  <a:gd name="T3" fmla="*/ 53 h 116"/>
                  <a:gd name="T4" fmla="*/ 0 w 105"/>
                  <a:gd name="T5" fmla="*/ 0 h 116"/>
                  <a:gd name="T6" fmla="*/ 0 w 105"/>
                  <a:gd name="T7" fmla="*/ 116 h 116"/>
                </a:gdLst>
                <a:ahLst/>
                <a:cxnLst>
                  <a:cxn ang="0">
                    <a:pos x="T0" y="T1"/>
                  </a:cxn>
                  <a:cxn ang="0">
                    <a:pos x="T2" y="T3"/>
                  </a:cxn>
                  <a:cxn ang="0">
                    <a:pos x="T4" y="T5"/>
                  </a:cxn>
                  <a:cxn ang="0">
                    <a:pos x="T6" y="T7"/>
                  </a:cxn>
                </a:cxnLst>
                <a:rect l="0" t="0" r="r" b="b"/>
                <a:pathLst>
                  <a:path w="105" h="116">
                    <a:moveTo>
                      <a:pt x="0" y="116"/>
                    </a:moveTo>
                    <a:lnTo>
                      <a:pt x="105" y="53"/>
                    </a:lnTo>
                    <a:lnTo>
                      <a:pt x="0"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68" name="Group 32"/>
            <p:cNvGrpSpPr>
              <a:grpSpLocks/>
            </p:cNvGrpSpPr>
            <p:nvPr/>
          </p:nvGrpSpPr>
          <p:grpSpPr bwMode="auto">
            <a:xfrm>
              <a:off x="276" y="1194"/>
              <a:ext cx="116" cy="967"/>
              <a:chOff x="276" y="1194"/>
              <a:chExt cx="116" cy="967"/>
            </a:xfrm>
          </p:grpSpPr>
          <p:sp>
            <p:nvSpPr>
              <p:cNvPr id="167969" name="Line 33"/>
              <p:cNvSpPr>
                <a:spLocks noChangeShapeType="1"/>
              </p:cNvSpPr>
              <p:nvPr/>
            </p:nvSpPr>
            <p:spPr bwMode="auto">
              <a:xfrm>
                <a:off x="339" y="1194"/>
                <a:ext cx="1" cy="88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70" name="Freeform 34"/>
              <p:cNvSpPr>
                <a:spLocks/>
              </p:cNvSpPr>
              <p:nvPr/>
            </p:nvSpPr>
            <p:spPr bwMode="auto">
              <a:xfrm>
                <a:off x="276" y="2056"/>
                <a:ext cx="116" cy="105"/>
              </a:xfrm>
              <a:custGeom>
                <a:avLst/>
                <a:gdLst>
                  <a:gd name="T0" fmla="*/ 0 w 116"/>
                  <a:gd name="T1" fmla="*/ 0 h 105"/>
                  <a:gd name="T2" fmla="*/ 63 w 116"/>
                  <a:gd name="T3" fmla="*/ 105 h 105"/>
                  <a:gd name="T4" fmla="*/ 116 w 116"/>
                  <a:gd name="T5" fmla="*/ 0 h 105"/>
                  <a:gd name="T6" fmla="*/ 0 w 116"/>
                  <a:gd name="T7" fmla="*/ 0 h 105"/>
                </a:gdLst>
                <a:ahLst/>
                <a:cxnLst>
                  <a:cxn ang="0">
                    <a:pos x="T0" y="T1"/>
                  </a:cxn>
                  <a:cxn ang="0">
                    <a:pos x="T2" y="T3"/>
                  </a:cxn>
                  <a:cxn ang="0">
                    <a:pos x="T4" y="T5"/>
                  </a:cxn>
                  <a:cxn ang="0">
                    <a:pos x="T6" y="T7"/>
                  </a:cxn>
                </a:cxnLst>
                <a:rect l="0" t="0" r="r" b="b"/>
                <a:pathLst>
                  <a:path w="116" h="105">
                    <a:moveTo>
                      <a:pt x="0" y="0"/>
                    </a:moveTo>
                    <a:lnTo>
                      <a:pt x="63" y="105"/>
                    </a:lnTo>
                    <a:lnTo>
                      <a:pt x="1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7971" name="Group 35"/>
            <p:cNvGrpSpPr>
              <a:grpSpLocks/>
            </p:cNvGrpSpPr>
            <p:nvPr/>
          </p:nvGrpSpPr>
          <p:grpSpPr bwMode="auto">
            <a:xfrm>
              <a:off x="465" y="1194"/>
              <a:ext cx="116" cy="946"/>
              <a:chOff x="465" y="1194"/>
              <a:chExt cx="116" cy="946"/>
            </a:xfrm>
          </p:grpSpPr>
          <p:sp>
            <p:nvSpPr>
              <p:cNvPr id="167972" name="Line 36"/>
              <p:cNvSpPr>
                <a:spLocks noChangeShapeType="1"/>
              </p:cNvSpPr>
              <p:nvPr/>
            </p:nvSpPr>
            <p:spPr bwMode="auto">
              <a:xfrm flipV="1">
                <a:off x="518" y="1279"/>
                <a:ext cx="1" cy="86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73" name="Freeform 37"/>
              <p:cNvSpPr>
                <a:spLocks/>
              </p:cNvSpPr>
              <p:nvPr/>
            </p:nvSpPr>
            <p:spPr bwMode="auto">
              <a:xfrm>
                <a:off x="465" y="1194"/>
                <a:ext cx="116" cy="106"/>
              </a:xfrm>
              <a:custGeom>
                <a:avLst/>
                <a:gdLst>
                  <a:gd name="T0" fmla="*/ 116 w 116"/>
                  <a:gd name="T1" fmla="*/ 106 h 106"/>
                  <a:gd name="T2" fmla="*/ 53 w 116"/>
                  <a:gd name="T3" fmla="*/ 0 h 106"/>
                  <a:gd name="T4" fmla="*/ 0 w 116"/>
                  <a:gd name="T5" fmla="*/ 106 h 106"/>
                  <a:gd name="T6" fmla="*/ 116 w 116"/>
                  <a:gd name="T7" fmla="*/ 106 h 106"/>
                </a:gdLst>
                <a:ahLst/>
                <a:cxnLst>
                  <a:cxn ang="0">
                    <a:pos x="T0" y="T1"/>
                  </a:cxn>
                  <a:cxn ang="0">
                    <a:pos x="T2" y="T3"/>
                  </a:cxn>
                  <a:cxn ang="0">
                    <a:pos x="T4" y="T5"/>
                  </a:cxn>
                  <a:cxn ang="0">
                    <a:pos x="T6" y="T7"/>
                  </a:cxn>
                </a:cxnLst>
                <a:rect l="0" t="0" r="r" b="b"/>
                <a:pathLst>
                  <a:path w="116" h="106">
                    <a:moveTo>
                      <a:pt x="116" y="106"/>
                    </a:moveTo>
                    <a:lnTo>
                      <a:pt x="53" y="0"/>
                    </a:lnTo>
                    <a:lnTo>
                      <a:pt x="0" y="106"/>
                    </a:lnTo>
                    <a:lnTo>
                      <a:pt x="116"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7974" name="Rectangle 38"/>
            <p:cNvSpPr>
              <a:spLocks noChangeArrowheads="1"/>
            </p:cNvSpPr>
            <p:nvPr/>
          </p:nvSpPr>
          <p:spPr bwMode="auto">
            <a:xfrm>
              <a:off x="318" y="743"/>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75" name="Rectangle 39"/>
            <p:cNvSpPr>
              <a:spLocks noChangeArrowheads="1"/>
            </p:cNvSpPr>
            <p:nvPr/>
          </p:nvSpPr>
          <p:spPr bwMode="auto">
            <a:xfrm>
              <a:off x="402" y="711"/>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a</a:t>
              </a:r>
              <a:endParaRPr kumimoji="0" lang="en-US" altLang="zh-CN" b="0" baseline="-25000">
                <a:solidFill>
                  <a:schemeClr val="tx1"/>
                </a:solidFill>
              </a:endParaRPr>
            </a:p>
          </p:txBody>
        </p:sp>
        <p:sp>
          <p:nvSpPr>
            <p:cNvPr id="167976" name="Rectangle 40"/>
            <p:cNvSpPr>
              <a:spLocks noChangeArrowheads="1"/>
            </p:cNvSpPr>
            <p:nvPr/>
          </p:nvSpPr>
          <p:spPr bwMode="auto">
            <a:xfrm>
              <a:off x="1453" y="1962"/>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77" name="Rectangle 41"/>
            <p:cNvSpPr>
              <a:spLocks noChangeArrowheads="1"/>
            </p:cNvSpPr>
            <p:nvPr/>
          </p:nvSpPr>
          <p:spPr bwMode="auto">
            <a:xfrm>
              <a:off x="1527" y="193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b</a:t>
              </a:r>
              <a:endParaRPr kumimoji="0" lang="en-US" altLang="zh-CN" b="0" baseline="-25000">
                <a:solidFill>
                  <a:schemeClr val="tx1"/>
                </a:solidFill>
              </a:endParaRPr>
            </a:p>
          </p:txBody>
        </p:sp>
        <p:sp>
          <p:nvSpPr>
            <p:cNvPr id="167978" name="Rectangle 42"/>
            <p:cNvSpPr>
              <a:spLocks noChangeArrowheads="1"/>
            </p:cNvSpPr>
            <p:nvPr/>
          </p:nvSpPr>
          <p:spPr bwMode="auto">
            <a:xfrm>
              <a:off x="2452" y="753"/>
              <a:ext cx="26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79" name="Rectangle 43"/>
            <p:cNvSpPr>
              <a:spLocks noChangeArrowheads="1"/>
            </p:cNvSpPr>
            <p:nvPr/>
          </p:nvSpPr>
          <p:spPr bwMode="auto">
            <a:xfrm>
              <a:off x="2525" y="722"/>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c</a:t>
              </a:r>
              <a:endParaRPr kumimoji="0" lang="en-US" altLang="zh-CN" b="0" baseline="-25000">
                <a:solidFill>
                  <a:schemeClr val="tx1"/>
                </a:solidFill>
              </a:endParaRPr>
            </a:p>
          </p:txBody>
        </p:sp>
        <p:sp>
          <p:nvSpPr>
            <p:cNvPr id="167980" name="Rectangle 44"/>
            <p:cNvSpPr>
              <a:spLocks noChangeArrowheads="1"/>
            </p:cNvSpPr>
            <p:nvPr/>
          </p:nvSpPr>
          <p:spPr bwMode="auto">
            <a:xfrm>
              <a:off x="1348" y="711"/>
              <a:ext cx="25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81" name="Rectangle 45"/>
            <p:cNvSpPr>
              <a:spLocks noChangeArrowheads="1"/>
            </p:cNvSpPr>
            <p:nvPr/>
          </p:nvSpPr>
          <p:spPr bwMode="auto">
            <a:xfrm>
              <a:off x="1390" y="679"/>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982" name="Rectangle 46"/>
            <p:cNvSpPr>
              <a:spLocks noChangeArrowheads="1"/>
            </p:cNvSpPr>
            <p:nvPr/>
          </p:nvSpPr>
          <p:spPr bwMode="auto">
            <a:xfrm>
              <a:off x="1474" y="71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2</a:t>
              </a:r>
              <a:endParaRPr kumimoji="0" lang="en-US" altLang="zh-CN" b="0" baseline="-25000">
                <a:solidFill>
                  <a:schemeClr val="tx1"/>
                </a:solidFill>
              </a:endParaRPr>
            </a:p>
          </p:txBody>
        </p:sp>
        <p:sp>
          <p:nvSpPr>
            <p:cNvPr id="167983" name="Rectangle 47"/>
            <p:cNvSpPr>
              <a:spLocks noChangeArrowheads="1"/>
            </p:cNvSpPr>
            <p:nvPr/>
          </p:nvSpPr>
          <p:spPr bwMode="auto">
            <a:xfrm>
              <a:off x="350" y="2498"/>
              <a:ext cx="2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84" name="Rectangle 48"/>
            <p:cNvSpPr>
              <a:spLocks noChangeArrowheads="1"/>
            </p:cNvSpPr>
            <p:nvPr/>
          </p:nvSpPr>
          <p:spPr bwMode="auto">
            <a:xfrm>
              <a:off x="392" y="2466"/>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985" name="Rectangle 49"/>
            <p:cNvSpPr>
              <a:spLocks noChangeArrowheads="1"/>
            </p:cNvSpPr>
            <p:nvPr/>
          </p:nvSpPr>
          <p:spPr bwMode="auto">
            <a:xfrm>
              <a:off x="476" y="249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1</a:t>
              </a:r>
              <a:endParaRPr kumimoji="0" lang="en-US" altLang="zh-CN" b="0" baseline="-25000">
                <a:solidFill>
                  <a:schemeClr val="tx1"/>
                </a:solidFill>
              </a:endParaRPr>
            </a:p>
          </p:txBody>
        </p:sp>
        <p:sp>
          <p:nvSpPr>
            <p:cNvPr id="167986" name="Rectangle 50"/>
            <p:cNvSpPr>
              <a:spLocks noChangeArrowheads="1"/>
            </p:cNvSpPr>
            <p:nvPr/>
          </p:nvSpPr>
          <p:spPr bwMode="auto">
            <a:xfrm>
              <a:off x="2504" y="2477"/>
              <a:ext cx="26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87" name="Rectangle 51"/>
            <p:cNvSpPr>
              <a:spLocks noChangeArrowheads="1"/>
            </p:cNvSpPr>
            <p:nvPr/>
          </p:nvSpPr>
          <p:spPr bwMode="auto">
            <a:xfrm>
              <a:off x="2546" y="2445"/>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7988" name="Rectangle 52"/>
            <p:cNvSpPr>
              <a:spLocks noChangeArrowheads="1"/>
            </p:cNvSpPr>
            <p:nvPr/>
          </p:nvSpPr>
          <p:spPr bwMode="auto">
            <a:xfrm>
              <a:off x="2630" y="247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3</a:t>
              </a:r>
              <a:endParaRPr kumimoji="0" lang="en-US" altLang="zh-CN" b="0" baseline="-25000">
                <a:solidFill>
                  <a:schemeClr val="tx1"/>
                </a:solidFill>
              </a:endParaRPr>
            </a:p>
          </p:txBody>
        </p:sp>
        <p:grpSp>
          <p:nvGrpSpPr>
            <p:cNvPr id="167989" name="Group 53"/>
            <p:cNvGrpSpPr>
              <a:grpSpLocks/>
            </p:cNvGrpSpPr>
            <p:nvPr/>
          </p:nvGrpSpPr>
          <p:grpSpPr bwMode="auto">
            <a:xfrm>
              <a:off x="1705" y="1089"/>
              <a:ext cx="631" cy="116"/>
              <a:chOff x="1705" y="1089"/>
              <a:chExt cx="631" cy="116"/>
            </a:xfrm>
          </p:grpSpPr>
          <p:sp>
            <p:nvSpPr>
              <p:cNvPr id="167990" name="Line 54"/>
              <p:cNvSpPr>
                <a:spLocks noChangeShapeType="1"/>
              </p:cNvSpPr>
              <p:nvPr/>
            </p:nvSpPr>
            <p:spPr bwMode="auto">
              <a:xfrm flipH="1">
                <a:off x="1789" y="1152"/>
                <a:ext cx="547" cy="1"/>
              </a:xfrm>
              <a:prstGeom prst="line">
                <a:avLst/>
              </a:prstGeom>
              <a:noFill/>
              <a:ln w="17463">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91" name="Freeform 55"/>
              <p:cNvSpPr>
                <a:spLocks/>
              </p:cNvSpPr>
              <p:nvPr/>
            </p:nvSpPr>
            <p:spPr bwMode="auto">
              <a:xfrm>
                <a:off x="1705" y="1089"/>
                <a:ext cx="106" cy="116"/>
              </a:xfrm>
              <a:custGeom>
                <a:avLst/>
                <a:gdLst>
                  <a:gd name="T0" fmla="*/ 106 w 106"/>
                  <a:gd name="T1" fmla="*/ 0 h 116"/>
                  <a:gd name="T2" fmla="*/ 0 w 106"/>
                  <a:gd name="T3" fmla="*/ 63 h 116"/>
                  <a:gd name="T4" fmla="*/ 106 w 106"/>
                  <a:gd name="T5" fmla="*/ 116 h 116"/>
                  <a:gd name="T6" fmla="*/ 106 w 106"/>
                  <a:gd name="T7" fmla="*/ 0 h 116"/>
                </a:gdLst>
                <a:ahLst/>
                <a:cxnLst>
                  <a:cxn ang="0">
                    <a:pos x="T0" y="T1"/>
                  </a:cxn>
                  <a:cxn ang="0">
                    <a:pos x="T2" y="T3"/>
                  </a:cxn>
                  <a:cxn ang="0">
                    <a:pos x="T4" y="T5"/>
                  </a:cxn>
                  <a:cxn ang="0">
                    <a:pos x="T6" y="T7"/>
                  </a:cxn>
                </a:cxnLst>
                <a:rect l="0" t="0" r="r" b="b"/>
                <a:pathLst>
                  <a:path w="106" h="116">
                    <a:moveTo>
                      <a:pt x="106" y="0"/>
                    </a:moveTo>
                    <a:lnTo>
                      <a:pt x="0" y="63"/>
                    </a:lnTo>
                    <a:lnTo>
                      <a:pt x="106" y="116"/>
                    </a:lnTo>
                    <a:lnTo>
                      <a:pt x="106" y="0"/>
                    </a:lnTo>
                    <a:close/>
                  </a:path>
                </a:pathLst>
              </a:custGeom>
              <a:solidFill>
                <a:srgbClr val="FF3300"/>
              </a:solidFill>
              <a:ln w="9525">
                <a:solidFill>
                  <a:srgbClr val="FF3300"/>
                </a:solidFill>
                <a:round/>
                <a:headEnd/>
                <a:tailEnd/>
              </a:ln>
            </p:spPr>
            <p:txBody>
              <a:bodyPr/>
              <a:lstStyle/>
              <a:p>
                <a:endParaRPr lang="zh-CN" altLang="en-US"/>
              </a:p>
            </p:txBody>
          </p:sp>
        </p:grpSp>
        <p:sp>
          <p:nvSpPr>
            <p:cNvPr id="167992" name="Rectangle 56"/>
            <p:cNvSpPr>
              <a:spLocks noChangeArrowheads="1"/>
            </p:cNvSpPr>
            <p:nvPr/>
          </p:nvSpPr>
          <p:spPr bwMode="auto">
            <a:xfrm>
              <a:off x="287" y="2256"/>
              <a:ext cx="5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93" name="Rectangle 57"/>
            <p:cNvSpPr>
              <a:spLocks noChangeArrowheads="1"/>
            </p:cNvSpPr>
            <p:nvPr/>
          </p:nvSpPr>
          <p:spPr bwMode="auto">
            <a:xfrm>
              <a:off x="402" y="2214"/>
              <a:ext cx="1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latin typeface="Wingdings" pitchFamily="2" charset="2"/>
                </a:rPr>
                <a:t>l</a:t>
              </a:r>
              <a:endParaRPr kumimoji="0" lang="en-US" altLang="zh-CN" b="0" baseline="-25000">
                <a:solidFill>
                  <a:schemeClr val="tx1"/>
                </a:solidFill>
              </a:endParaRPr>
            </a:p>
          </p:txBody>
        </p:sp>
        <p:sp>
          <p:nvSpPr>
            <p:cNvPr id="167994" name="Rectangle 58"/>
            <p:cNvSpPr>
              <a:spLocks noChangeArrowheads="1"/>
            </p:cNvSpPr>
            <p:nvPr/>
          </p:nvSpPr>
          <p:spPr bwMode="auto">
            <a:xfrm>
              <a:off x="549" y="2204"/>
              <a:ext cx="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2500" b="0">
                  <a:solidFill>
                    <a:srgbClr val="000000"/>
                  </a:solidFill>
                  <a:latin typeface="Arial" charset="0"/>
                </a:rPr>
                <a:t> </a:t>
              </a:r>
              <a:endParaRPr kumimoji="0" lang="zh-CN" altLang="en-US" b="0" baseline="-25000">
                <a:solidFill>
                  <a:schemeClr val="tx1"/>
                </a:solidFill>
              </a:endParaRPr>
            </a:p>
          </p:txBody>
        </p:sp>
        <p:sp>
          <p:nvSpPr>
            <p:cNvPr id="167995" name="Rectangle 59"/>
            <p:cNvSpPr>
              <a:spLocks noChangeArrowheads="1"/>
            </p:cNvSpPr>
            <p:nvPr/>
          </p:nvSpPr>
          <p:spPr bwMode="auto">
            <a:xfrm>
              <a:off x="1296" y="1037"/>
              <a:ext cx="50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96" name="Rectangle 60"/>
            <p:cNvSpPr>
              <a:spLocks noChangeArrowheads="1"/>
            </p:cNvSpPr>
            <p:nvPr/>
          </p:nvSpPr>
          <p:spPr bwMode="auto">
            <a:xfrm>
              <a:off x="1411" y="995"/>
              <a:ext cx="1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FF0000"/>
                  </a:solidFill>
                  <a:latin typeface="Wingdings" pitchFamily="2" charset="2"/>
                </a:rPr>
                <a:t>l</a:t>
              </a:r>
              <a:endParaRPr kumimoji="0" lang="en-US" altLang="zh-CN" b="0" baseline="-25000">
                <a:solidFill>
                  <a:schemeClr val="tx1"/>
                </a:solidFill>
              </a:endParaRPr>
            </a:p>
          </p:txBody>
        </p:sp>
        <p:sp>
          <p:nvSpPr>
            <p:cNvPr id="167997" name="Rectangle 61"/>
            <p:cNvSpPr>
              <a:spLocks noChangeArrowheads="1"/>
            </p:cNvSpPr>
            <p:nvPr/>
          </p:nvSpPr>
          <p:spPr bwMode="auto">
            <a:xfrm>
              <a:off x="1558" y="984"/>
              <a:ext cx="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2500" b="0">
                  <a:solidFill>
                    <a:srgbClr val="FF0000"/>
                  </a:solidFill>
                  <a:latin typeface="Arial" charset="0"/>
                </a:rPr>
                <a:t> </a:t>
              </a:r>
              <a:endParaRPr kumimoji="0" lang="zh-CN" altLang="en-US" b="0" baseline="-250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1+#ppt_w/2"/>
                                          </p:val>
                                        </p:tav>
                                        <p:tav tm="100000">
                                          <p:val>
                                            <p:strVal val="#ppt_x"/>
                                          </p:val>
                                        </p:tav>
                                      </p:tavLst>
                                    </p:anim>
                                    <p:anim calcmode="lin" valueType="num">
                                      <p:cBhvr additive="base">
                                        <p:cTn id="8" dur="500" fill="hold"/>
                                        <p:tgtEl>
                                          <p:spTgt spid="167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7941">
                                            <p:txEl>
                                              <p:pRg st="0" end="0"/>
                                            </p:txEl>
                                          </p:spTgt>
                                        </p:tgtEl>
                                        <p:attrNameLst>
                                          <p:attrName>style.visibility</p:attrName>
                                        </p:attrNameLst>
                                      </p:cBhvr>
                                      <p:to>
                                        <p:strVal val="visible"/>
                                      </p:to>
                                    </p:set>
                                    <p:anim calcmode="lin" valueType="num">
                                      <p:cBhvr additive="base">
                                        <p:cTn id="13" dur="500" fill="hold"/>
                                        <p:tgtEl>
                                          <p:spTgt spid="16794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794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日期占位符 3"/>
          <p:cNvSpPr>
            <a:spLocks noGrp="1"/>
          </p:cNvSpPr>
          <p:nvPr>
            <p:ph type="dt" sz="half" idx="10"/>
          </p:nvPr>
        </p:nvSpPr>
        <p:spPr/>
        <p:txBody>
          <a:bodyPr/>
          <a:lstStyle/>
          <a:p>
            <a:fld id="{C2264DFF-9666-4136-8BC6-95FC6B55FE9B}" type="datetime1">
              <a:rPr lang="zh-CN" altLang="en-US"/>
              <a:pPr/>
              <a:t>2014/9/27</a:t>
            </a:fld>
            <a:endParaRPr lang="en-US" altLang="zh-CN"/>
          </a:p>
        </p:txBody>
      </p:sp>
      <p:sp>
        <p:nvSpPr>
          <p:cNvPr id="66" name="灯片编号占位符 5"/>
          <p:cNvSpPr>
            <a:spLocks noGrp="1"/>
          </p:cNvSpPr>
          <p:nvPr>
            <p:ph type="sldNum" sz="quarter" idx="12"/>
          </p:nvPr>
        </p:nvSpPr>
        <p:spPr/>
        <p:txBody>
          <a:bodyPr/>
          <a:lstStyle/>
          <a:p>
            <a:fld id="{044ACCA6-790A-42BE-A29B-24E7086F9072}" type="slidenum">
              <a:rPr lang="zh-CN" altLang="en-US"/>
              <a:pPr/>
              <a:t>56</a:t>
            </a:fld>
            <a:endParaRPr lang="en-US" altLang="zh-CN"/>
          </a:p>
        </p:txBody>
      </p:sp>
      <p:graphicFrame>
        <p:nvGraphicFramePr>
          <p:cNvPr id="168964" name="Object 4"/>
          <p:cNvGraphicFramePr>
            <a:graphicFrameLocks noChangeAspect="1"/>
          </p:cNvGraphicFramePr>
          <p:nvPr/>
        </p:nvGraphicFramePr>
        <p:xfrm>
          <a:off x="4876800" y="836613"/>
          <a:ext cx="3944938" cy="4038600"/>
        </p:xfrm>
        <a:graphic>
          <a:graphicData uri="http://schemas.openxmlformats.org/presentationml/2006/ole">
            <mc:AlternateContent xmlns:mc="http://schemas.openxmlformats.org/markup-compatibility/2006">
              <mc:Choice xmlns:v="urn:schemas-microsoft-com:vml" Requires="v">
                <p:oleObj spid="_x0000_s169028" name="图片" r:id="rId3" imgW="2324160" imgH="2379960" progId="Word.Picture.8">
                  <p:embed/>
                </p:oleObj>
              </mc:Choice>
              <mc:Fallback>
                <p:oleObj name="图片" r:id="rId3" imgW="2324160" imgH="2379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836613"/>
                        <a:ext cx="394493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8965" name="Text Box 5"/>
          <p:cNvSpPr txBox="1">
            <a:spLocks noChangeArrowheads="1"/>
          </p:cNvSpPr>
          <p:nvPr/>
        </p:nvSpPr>
        <p:spPr bwMode="auto">
          <a:xfrm>
            <a:off x="1187450" y="5229225"/>
            <a:ext cx="5616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sz="3200">
                <a:ea typeface="幼圆" pitchFamily="49" charset="-122"/>
              </a:rPr>
              <a:t>这是一个活系统，它的可达图具有定理</a:t>
            </a:r>
            <a:r>
              <a:rPr lang="en-US" altLang="zh-CN" sz="3200">
                <a:ea typeface="幼圆" pitchFamily="49" charset="-122"/>
              </a:rPr>
              <a:t>3.8</a:t>
            </a:r>
            <a:r>
              <a:rPr lang="zh-CN" altLang="en-US" sz="3200">
                <a:ea typeface="幼圆" pitchFamily="49" charset="-122"/>
              </a:rPr>
              <a:t>第</a:t>
            </a:r>
            <a:r>
              <a:rPr lang="en-US" altLang="zh-CN" sz="3200">
                <a:ea typeface="幼圆" pitchFamily="49" charset="-122"/>
              </a:rPr>
              <a:t>3</a:t>
            </a:r>
            <a:r>
              <a:rPr lang="zh-CN" altLang="en-US" sz="3200">
                <a:ea typeface="幼圆" pitchFamily="49" charset="-122"/>
              </a:rPr>
              <a:t>点性质。</a:t>
            </a:r>
            <a:endParaRPr lang="zh-CN" altLang="en-US" sz="3200" b="0" baseline="-25000"/>
          </a:p>
        </p:txBody>
      </p:sp>
      <p:sp>
        <p:nvSpPr>
          <p:cNvPr id="168967" name="AutoShape 7"/>
          <p:cNvSpPr>
            <a:spLocks noChangeAspect="1" noChangeArrowheads="1" noTextEdit="1"/>
          </p:cNvSpPr>
          <p:nvPr/>
        </p:nvSpPr>
        <p:spPr bwMode="auto">
          <a:xfrm>
            <a:off x="381000" y="989013"/>
            <a:ext cx="41910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8968" name="Rectangle 8"/>
          <p:cNvSpPr>
            <a:spLocks noChangeArrowheads="1"/>
          </p:cNvSpPr>
          <p:nvPr/>
        </p:nvSpPr>
        <p:spPr bwMode="auto">
          <a:xfrm>
            <a:off x="381000" y="1400175"/>
            <a:ext cx="804863" cy="36195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68969" name="Rectangle 9"/>
          <p:cNvSpPr>
            <a:spLocks noChangeArrowheads="1"/>
          </p:cNvSpPr>
          <p:nvPr/>
        </p:nvSpPr>
        <p:spPr bwMode="auto">
          <a:xfrm>
            <a:off x="3733800" y="1400175"/>
            <a:ext cx="804863" cy="36195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68970" name="Rectangle 10"/>
          <p:cNvSpPr>
            <a:spLocks noChangeArrowheads="1"/>
          </p:cNvSpPr>
          <p:nvPr/>
        </p:nvSpPr>
        <p:spPr bwMode="auto">
          <a:xfrm>
            <a:off x="2155825" y="3289300"/>
            <a:ext cx="804863" cy="36195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68971" name="Oval 11"/>
          <p:cNvSpPr>
            <a:spLocks noChangeArrowheads="1"/>
          </p:cNvSpPr>
          <p:nvPr/>
        </p:nvSpPr>
        <p:spPr bwMode="auto">
          <a:xfrm>
            <a:off x="414338" y="3224213"/>
            <a:ext cx="804862" cy="525462"/>
          </a:xfrm>
          <a:prstGeom prst="ellipse">
            <a:avLst/>
          </a:prstGeom>
          <a:solidFill>
            <a:srgbClr val="FFFFFF"/>
          </a:solidFill>
          <a:ln w="15875">
            <a:solidFill>
              <a:srgbClr val="000000"/>
            </a:solidFill>
            <a:round/>
            <a:headEnd/>
            <a:tailEnd/>
          </a:ln>
        </p:spPr>
        <p:txBody>
          <a:bodyPr/>
          <a:lstStyle/>
          <a:p>
            <a:endParaRPr lang="zh-CN" altLang="en-US"/>
          </a:p>
        </p:txBody>
      </p:sp>
      <p:sp>
        <p:nvSpPr>
          <p:cNvPr id="168972" name="Oval 12"/>
          <p:cNvSpPr>
            <a:spLocks noChangeArrowheads="1"/>
          </p:cNvSpPr>
          <p:nvPr/>
        </p:nvSpPr>
        <p:spPr bwMode="auto">
          <a:xfrm>
            <a:off x="1992313" y="1317625"/>
            <a:ext cx="804862" cy="525463"/>
          </a:xfrm>
          <a:prstGeom prst="ellipse">
            <a:avLst/>
          </a:prstGeom>
          <a:solidFill>
            <a:srgbClr val="FFFFFF"/>
          </a:solidFill>
          <a:ln w="15875">
            <a:solidFill>
              <a:srgbClr val="000000"/>
            </a:solidFill>
            <a:round/>
            <a:headEnd/>
            <a:tailEnd/>
          </a:ln>
        </p:spPr>
        <p:txBody>
          <a:bodyPr/>
          <a:lstStyle/>
          <a:p>
            <a:endParaRPr lang="zh-CN" altLang="en-US"/>
          </a:p>
        </p:txBody>
      </p:sp>
      <p:sp>
        <p:nvSpPr>
          <p:cNvPr id="168973" name="Oval 13"/>
          <p:cNvSpPr>
            <a:spLocks noChangeArrowheads="1"/>
          </p:cNvSpPr>
          <p:nvPr/>
        </p:nvSpPr>
        <p:spPr bwMode="auto">
          <a:xfrm>
            <a:off x="3767138" y="3190875"/>
            <a:ext cx="804862" cy="542925"/>
          </a:xfrm>
          <a:prstGeom prst="ellipse">
            <a:avLst/>
          </a:prstGeom>
          <a:solidFill>
            <a:srgbClr val="FFFFFF"/>
          </a:solidFill>
          <a:ln w="15875">
            <a:solidFill>
              <a:srgbClr val="000000"/>
            </a:solidFill>
            <a:round/>
            <a:headEnd/>
            <a:tailEnd/>
          </a:ln>
        </p:spPr>
        <p:txBody>
          <a:bodyPr/>
          <a:lstStyle/>
          <a:p>
            <a:endParaRPr lang="zh-CN" altLang="en-US"/>
          </a:p>
        </p:txBody>
      </p:sp>
      <p:grpSp>
        <p:nvGrpSpPr>
          <p:cNvPr id="168974" name="Group 14"/>
          <p:cNvGrpSpPr>
            <a:grpSpLocks/>
          </p:cNvGrpSpPr>
          <p:nvPr/>
        </p:nvGrpSpPr>
        <p:grpSpPr bwMode="auto">
          <a:xfrm>
            <a:off x="1169988" y="1482725"/>
            <a:ext cx="822325" cy="179388"/>
            <a:chOff x="737" y="934"/>
            <a:chExt cx="518" cy="113"/>
          </a:xfrm>
        </p:grpSpPr>
        <p:sp>
          <p:nvSpPr>
            <p:cNvPr id="168975" name="Line 15"/>
            <p:cNvSpPr>
              <a:spLocks noChangeShapeType="1"/>
            </p:cNvSpPr>
            <p:nvPr/>
          </p:nvSpPr>
          <p:spPr bwMode="auto">
            <a:xfrm>
              <a:off x="737" y="985"/>
              <a:ext cx="4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Freeform 16"/>
            <p:cNvSpPr>
              <a:spLocks/>
            </p:cNvSpPr>
            <p:nvPr/>
          </p:nvSpPr>
          <p:spPr bwMode="auto">
            <a:xfrm>
              <a:off x="1151" y="934"/>
              <a:ext cx="104" cy="113"/>
            </a:xfrm>
            <a:custGeom>
              <a:avLst/>
              <a:gdLst>
                <a:gd name="T0" fmla="*/ 0 w 104"/>
                <a:gd name="T1" fmla="*/ 113 h 113"/>
                <a:gd name="T2" fmla="*/ 104 w 104"/>
                <a:gd name="T3" fmla="*/ 51 h 113"/>
                <a:gd name="T4" fmla="*/ 0 w 104"/>
                <a:gd name="T5" fmla="*/ 0 h 113"/>
                <a:gd name="T6" fmla="*/ 0 w 104"/>
                <a:gd name="T7" fmla="*/ 113 h 113"/>
              </a:gdLst>
              <a:ahLst/>
              <a:cxnLst>
                <a:cxn ang="0">
                  <a:pos x="T0" y="T1"/>
                </a:cxn>
                <a:cxn ang="0">
                  <a:pos x="T2" y="T3"/>
                </a:cxn>
                <a:cxn ang="0">
                  <a:pos x="T4" y="T5"/>
                </a:cxn>
                <a:cxn ang="0">
                  <a:pos x="T6" y="T7"/>
                </a:cxn>
              </a:cxnLst>
              <a:rect l="0" t="0" r="r" b="b"/>
              <a:pathLst>
                <a:path w="104" h="113">
                  <a:moveTo>
                    <a:pt x="0" y="113"/>
                  </a:moveTo>
                  <a:lnTo>
                    <a:pt x="104" y="51"/>
                  </a:lnTo>
                  <a:lnTo>
                    <a:pt x="0" y="0"/>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77" name="Group 17"/>
          <p:cNvGrpSpPr>
            <a:grpSpLocks/>
          </p:cNvGrpSpPr>
          <p:nvPr/>
        </p:nvGrpSpPr>
        <p:grpSpPr bwMode="auto">
          <a:xfrm>
            <a:off x="2781300" y="1416050"/>
            <a:ext cx="952500" cy="180975"/>
            <a:chOff x="1752" y="892"/>
            <a:chExt cx="600" cy="114"/>
          </a:xfrm>
        </p:grpSpPr>
        <p:sp>
          <p:nvSpPr>
            <p:cNvPr id="168978" name="Line 18"/>
            <p:cNvSpPr>
              <a:spLocks noChangeShapeType="1"/>
            </p:cNvSpPr>
            <p:nvPr/>
          </p:nvSpPr>
          <p:spPr bwMode="auto">
            <a:xfrm>
              <a:off x="1752" y="944"/>
              <a:ext cx="517" cy="1"/>
            </a:xfrm>
            <a:prstGeom prst="line">
              <a:avLst/>
            </a:prstGeom>
            <a:noFill/>
            <a:ln w="158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9" name="Freeform 19"/>
            <p:cNvSpPr>
              <a:spLocks/>
            </p:cNvSpPr>
            <p:nvPr/>
          </p:nvSpPr>
          <p:spPr bwMode="auto">
            <a:xfrm>
              <a:off x="2248" y="892"/>
              <a:ext cx="104" cy="114"/>
            </a:xfrm>
            <a:custGeom>
              <a:avLst/>
              <a:gdLst>
                <a:gd name="T0" fmla="*/ 0 w 104"/>
                <a:gd name="T1" fmla="*/ 114 h 114"/>
                <a:gd name="T2" fmla="*/ 104 w 104"/>
                <a:gd name="T3" fmla="*/ 52 h 114"/>
                <a:gd name="T4" fmla="*/ 0 w 104"/>
                <a:gd name="T5" fmla="*/ 0 h 114"/>
                <a:gd name="T6" fmla="*/ 0 w 104"/>
                <a:gd name="T7" fmla="*/ 114 h 114"/>
              </a:gdLst>
              <a:ahLst/>
              <a:cxnLst>
                <a:cxn ang="0">
                  <a:pos x="T0" y="T1"/>
                </a:cxn>
                <a:cxn ang="0">
                  <a:pos x="T2" y="T3"/>
                </a:cxn>
                <a:cxn ang="0">
                  <a:pos x="T4" y="T5"/>
                </a:cxn>
                <a:cxn ang="0">
                  <a:pos x="T6" y="T7"/>
                </a:cxn>
              </a:cxnLst>
              <a:rect l="0" t="0" r="r" b="b"/>
              <a:pathLst>
                <a:path w="104" h="114">
                  <a:moveTo>
                    <a:pt x="0" y="114"/>
                  </a:moveTo>
                  <a:lnTo>
                    <a:pt x="104" y="52"/>
                  </a:lnTo>
                  <a:lnTo>
                    <a:pt x="0" y="0"/>
                  </a:lnTo>
                  <a:lnTo>
                    <a:pt x="0" y="114"/>
                  </a:lnTo>
                  <a:close/>
                </a:path>
              </a:pathLst>
            </a:custGeom>
            <a:solidFill>
              <a:srgbClr val="FF3300"/>
            </a:solidFill>
            <a:ln w="9525">
              <a:solidFill>
                <a:srgbClr val="FF3300"/>
              </a:solidFill>
              <a:round/>
              <a:headEnd/>
              <a:tailEnd/>
            </a:ln>
          </p:spPr>
          <p:txBody>
            <a:bodyPr/>
            <a:lstStyle/>
            <a:p>
              <a:endParaRPr lang="zh-CN" altLang="en-US"/>
            </a:p>
          </p:txBody>
        </p:sp>
      </p:grpSp>
      <p:grpSp>
        <p:nvGrpSpPr>
          <p:cNvPr id="168980" name="Group 20"/>
          <p:cNvGrpSpPr>
            <a:grpSpLocks/>
          </p:cNvGrpSpPr>
          <p:nvPr/>
        </p:nvGrpSpPr>
        <p:grpSpPr bwMode="auto">
          <a:xfrm>
            <a:off x="3865563" y="1744663"/>
            <a:ext cx="180975" cy="1479550"/>
            <a:chOff x="2435" y="1099"/>
            <a:chExt cx="114" cy="932"/>
          </a:xfrm>
        </p:grpSpPr>
        <p:sp>
          <p:nvSpPr>
            <p:cNvPr id="168981" name="Line 21"/>
            <p:cNvSpPr>
              <a:spLocks noChangeShapeType="1"/>
            </p:cNvSpPr>
            <p:nvPr/>
          </p:nvSpPr>
          <p:spPr bwMode="auto">
            <a:xfrm>
              <a:off x="2497" y="1099"/>
              <a:ext cx="1" cy="84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Freeform 22"/>
            <p:cNvSpPr>
              <a:spLocks/>
            </p:cNvSpPr>
            <p:nvPr/>
          </p:nvSpPr>
          <p:spPr bwMode="auto">
            <a:xfrm>
              <a:off x="2435" y="1927"/>
              <a:ext cx="114" cy="104"/>
            </a:xfrm>
            <a:custGeom>
              <a:avLst/>
              <a:gdLst>
                <a:gd name="T0" fmla="*/ 0 w 114"/>
                <a:gd name="T1" fmla="*/ 0 h 104"/>
                <a:gd name="T2" fmla="*/ 62 w 114"/>
                <a:gd name="T3" fmla="*/ 104 h 104"/>
                <a:gd name="T4" fmla="*/ 114 w 114"/>
                <a:gd name="T5" fmla="*/ 0 h 104"/>
                <a:gd name="T6" fmla="*/ 0 w 114"/>
                <a:gd name="T7" fmla="*/ 0 h 104"/>
              </a:gdLst>
              <a:ahLst/>
              <a:cxnLst>
                <a:cxn ang="0">
                  <a:pos x="T0" y="T1"/>
                </a:cxn>
                <a:cxn ang="0">
                  <a:pos x="T2" y="T3"/>
                </a:cxn>
                <a:cxn ang="0">
                  <a:pos x="T4" y="T5"/>
                </a:cxn>
                <a:cxn ang="0">
                  <a:pos x="T6" y="T7"/>
                </a:cxn>
              </a:cxnLst>
              <a:rect l="0" t="0" r="r" b="b"/>
              <a:pathLst>
                <a:path w="114" h="104">
                  <a:moveTo>
                    <a:pt x="0" y="0"/>
                  </a:moveTo>
                  <a:lnTo>
                    <a:pt x="62" y="104"/>
                  </a:lnTo>
                  <a:lnTo>
                    <a:pt x="11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83" name="Group 23"/>
          <p:cNvGrpSpPr>
            <a:grpSpLocks/>
          </p:cNvGrpSpPr>
          <p:nvPr/>
        </p:nvGrpSpPr>
        <p:grpSpPr bwMode="auto">
          <a:xfrm>
            <a:off x="4160838" y="1744663"/>
            <a:ext cx="180975" cy="1446212"/>
            <a:chOff x="2621" y="1099"/>
            <a:chExt cx="114" cy="911"/>
          </a:xfrm>
        </p:grpSpPr>
        <p:sp>
          <p:nvSpPr>
            <p:cNvPr id="168984" name="Line 24"/>
            <p:cNvSpPr>
              <a:spLocks noChangeShapeType="1"/>
            </p:cNvSpPr>
            <p:nvPr/>
          </p:nvSpPr>
          <p:spPr bwMode="auto">
            <a:xfrm flipV="1">
              <a:off x="2673" y="1182"/>
              <a:ext cx="1" cy="8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Freeform 25"/>
            <p:cNvSpPr>
              <a:spLocks/>
            </p:cNvSpPr>
            <p:nvPr/>
          </p:nvSpPr>
          <p:spPr bwMode="auto">
            <a:xfrm>
              <a:off x="2621" y="1099"/>
              <a:ext cx="114" cy="104"/>
            </a:xfrm>
            <a:custGeom>
              <a:avLst/>
              <a:gdLst>
                <a:gd name="T0" fmla="*/ 114 w 114"/>
                <a:gd name="T1" fmla="*/ 104 h 104"/>
                <a:gd name="T2" fmla="*/ 52 w 114"/>
                <a:gd name="T3" fmla="*/ 0 h 104"/>
                <a:gd name="T4" fmla="*/ 0 w 114"/>
                <a:gd name="T5" fmla="*/ 104 h 104"/>
                <a:gd name="T6" fmla="*/ 114 w 114"/>
                <a:gd name="T7" fmla="*/ 104 h 104"/>
              </a:gdLst>
              <a:ahLst/>
              <a:cxnLst>
                <a:cxn ang="0">
                  <a:pos x="T0" y="T1"/>
                </a:cxn>
                <a:cxn ang="0">
                  <a:pos x="T2" y="T3"/>
                </a:cxn>
                <a:cxn ang="0">
                  <a:pos x="T4" y="T5"/>
                </a:cxn>
                <a:cxn ang="0">
                  <a:pos x="T6" y="T7"/>
                </a:cxn>
              </a:cxnLst>
              <a:rect l="0" t="0" r="r" b="b"/>
              <a:pathLst>
                <a:path w="114" h="104">
                  <a:moveTo>
                    <a:pt x="114" y="104"/>
                  </a:moveTo>
                  <a:lnTo>
                    <a:pt x="52" y="0"/>
                  </a:lnTo>
                  <a:lnTo>
                    <a:pt x="0" y="104"/>
                  </a:lnTo>
                  <a:lnTo>
                    <a:pt x="11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86" name="Group 26"/>
          <p:cNvGrpSpPr>
            <a:grpSpLocks/>
          </p:cNvGrpSpPr>
          <p:nvPr/>
        </p:nvGrpSpPr>
        <p:grpSpPr bwMode="auto">
          <a:xfrm>
            <a:off x="1219200" y="3405188"/>
            <a:ext cx="936625" cy="180975"/>
            <a:chOff x="768" y="2145"/>
            <a:chExt cx="590" cy="114"/>
          </a:xfrm>
        </p:grpSpPr>
        <p:sp>
          <p:nvSpPr>
            <p:cNvPr id="168987" name="Line 27"/>
            <p:cNvSpPr>
              <a:spLocks noChangeShapeType="1"/>
            </p:cNvSpPr>
            <p:nvPr/>
          </p:nvSpPr>
          <p:spPr bwMode="auto">
            <a:xfrm>
              <a:off x="768" y="2197"/>
              <a:ext cx="50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8" name="Freeform 28"/>
            <p:cNvSpPr>
              <a:spLocks/>
            </p:cNvSpPr>
            <p:nvPr/>
          </p:nvSpPr>
          <p:spPr bwMode="auto">
            <a:xfrm>
              <a:off x="1255" y="2145"/>
              <a:ext cx="103" cy="114"/>
            </a:xfrm>
            <a:custGeom>
              <a:avLst/>
              <a:gdLst>
                <a:gd name="T0" fmla="*/ 0 w 103"/>
                <a:gd name="T1" fmla="*/ 114 h 114"/>
                <a:gd name="T2" fmla="*/ 103 w 103"/>
                <a:gd name="T3" fmla="*/ 52 h 114"/>
                <a:gd name="T4" fmla="*/ 0 w 103"/>
                <a:gd name="T5" fmla="*/ 0 h 114"/>
                <a:gd name="T6" fmla="*/ 0 w 103"/>
                <a:gd name="T7" fmla="*/ 114 h 114"/>
              </a:gdLst>
              <a:ahLst/>
              <a:cxnLst>
                <a:cxn ang="0">
                  <a:pos x="T0" y="T1"/>
                </a:cxn>
                <a:cxn ang="0">
                  <a:pos x="T2" y="T3"/>
                </a:cxn>
                <a:cxn ang="0">
                  <a:pos x="T4" y="T5"/>
                </a:cxn>
                <a:cxn ang="0">
                  <a:pos x="T6" y="T7"/>
                </a:cxn>
              </a:cxnLst>
              <a:rect l="0" t="0" r="r" b="b"/>
              <a:pathLst>
                <a:path w="103" h="114">
                  <a:moveTo>
                    <a:pt x="0" y="114"/>
                  </a:moveTo>
                  <a:lnTo>
                    <a:pt x="103" y="52"/>
                  </a:lnTo>
                  <a:lnTo>
                    <a:pt x="0" y="0"/>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89" name="Group 29"/>
          <p:cNvGrpSpPr>
            <a:grpSpLocks/>
          </p:cNvGrpSpPr>
          <p:nvPr/>
        </p:nvGrpSpPr>
        <p:grpSpPr bwMode="auto">
          <a:xfrm>
            <a:off x="2944813" y="3405188"/>
            <a:ext cx="822325" cy="180975"/>
            <a:chOff x="1855" y="2145"/>
            <a:chExt cx="518" cy="114"/>
          </a:xfrm>
        </p:grpSpPr>
        <p:sp>
          <p:nvSpPr>
            <p:cNvPr id="168990" name="Line 30"/>
            <p:cNvSpPr>
              <a:spLocks noChangeShapeType="1"/>
            </p:cNvSpPr>
            <p:nvPr/>
          </p:nvSpPr>
          <p:spPr bwMode="auto">
            <a:xfrm>
              <a:off x="1855" y="2197"/>
              <a:ext cx="4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1" name="Freeform 31"/>
            <p:cNvSpPr>
              <a:spLocks/>
            </p:cNvSpPr>
            <p:nvPr/>
          </p:nvSpPr>
          <p:spPr bwMode="auto">
            <a:xfrm>
              <a:off x="2269" y="2145"/>
              <a:ext cx="104" cy="114"/>
            </a:xfrm>
            <a:custGeom>
              <a:avLst/>
              <a:gdLst>
                <a:gd name="T0" fmla="*/ 0 w 104"/>
                <a:gd name="T1" fmla="*/ 114 h 114"/>
                <a:gd name="T2" fmla="*/ 104 w 104"/>
                <a:gd name="T3" fmla="*/ 52 h 114"/>
                <a:gd name="T4" fmla="*/ 0 w 104"/>
                <a:gd name="T5" fmla="*/ 0 h 114"/>
                <a:gd name="T6" fmla="*/ 0 w 104"/>
                <a:gd name="T7" fmla="*/ 114 h 114"/>
              </a:gdLst>
              <a:ahLst/>
              <a:cxnLst>
                <a:cxn ang="0">
                  <a:pos x="T0" y="T1"/>
                </a:cxn>
                <a:cxn ang="0">
                  <a:pos x="T2" y="T3"/>
                </a:cxn>
                <a:cxn ang="0">
                  <a:pos x="T4" y="T5"/>
                </a:cxn>
                <a:cxn ang="0">
                  <a:pos x="T6" y="T7"/>
                </a:cxn>
              </a:cxnLst>
              <a:rect l="0" t="0" r="r" b="b"/>
              <a:pathLst>
                <a:path w="104" h="114">
                  <a:moveTo>
                    <a:pt x="0" y="114"/>
                  </a:moveTo>
                  <a:lnTo>
                    <a:pt x="104" y="52"/>
                  </a:lnTo>
                  <a:lnTo>
                    <a:pt x="0" y="0"/>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92" name="Group 32"/>
          <p:cNvGrpSpPr>
            <a:grpSpLocks/>
          </p:cNvGrpSpPr>
          <p:nvPr/>
        </p:nvGrpSpPr>
        <p:grpSpPr bwMode="auto">
          <a:xfrm>
            <a:off x="512763" y="1744663"/>
            <a:ext cx="180975" cy="1512887"/>
            <a:chOff x="323" y="1099"/>
            <a:chExt cx="114" cy="953"/>
          </a:xfrm>
        </p:grpSpPr>
        <p:sp>
          <p:nvSpPr>
            <p:cNvPr id="168993" name="Line 33"/>
            <p:cNvSpPr>
              <a:spLocks noChangeShapeType="1"/>
            </p:cNvSpPr>
            <p:nvPr/>
          </p:nvSpPr>
          <p:spPr bwMode="auto">
            <a:xfrm>
              <a:off x="385" y="1099"/>
              <a:ext cx="1" cy="87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Freeform 34"/>
            <p:cNvSpPr>
              <a:spLocks/>
            </p:cNvSpPr>
            <p:nvPr/>
          </p:nvSpPr>
          <p:spPr bwMode="auto">
            <a:xfrm>
              <a:off x="323" y="1948"/>
              <a:ext cx="114" cy="104"/>
            </a:xfrm>
            <a:custGeom>
              <a:avLst/>
              <a:gdLst>
                <a:gd name="T0" fmla="*/ 0 w 114"/>
                <a:gd name="T1" fmla="*/ 0 h 104"/>
                <a:gd name="T2" fmla="*/ 62 w 114"/>
                <a:gd name="T3" fmla="*/ 104 h 104"/>
                <a:gd name="T4" fmla="*/ 114 w 114"/>
                <a:gd name="T5" fmla="*/ 0 h 104"/>
                <a:gd name="T6" fmla="*/ 0 w 114"/>
                <a:gd name="T7" fmla="*/ 0 h 104"/>
              </a:gdLst>
              <a:ahLst/>
              <a:cxnLst>
                <a:cxn ang="0">
                  <a:pos x="T0" y="T1"/>
                </a:cxn>
                <a:cxn ang="0">
                  <a:pos x="T2" y="T3"/>
                </a:cxn>
                <a:cxn ang="0">
                  <a:pos x="T4" y="T5"/>
                </a:cxn>
                <a:cxn ang="0">
                  <a:pos x="T6" y="T7"/>
                </a:cxn>
              </a:cxnLst>
              <a:rect l="0" t="0" r="r" b="b"/>
              <a:pathLst>
                <a:path w="114" h="104">
                  <a:moveTo>
                    <a:pt x="0" y="0"/>
                  </a:moveTo>
                  <a:lnTo>
                    <a:pt x="62" y="104"/>
                  </a:lnTo>
                  <a:lnTo>
                    <a:pt x="11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8995" name="Group 35"/>
          <p:cNvGrpSpPr>
            <a:grpSpLocks/>
          </p:cNvGrpSpPr>
          <p:nvPr/>
        </p:nvGrpSpPr>
        <p:grpSpPr bwMode="auto">
          <a:xfrm>
            <a:off x="808038" y="1744663"/>
            <a:ext cx="180975" cy="1479550"/>
            <a:chOff x="509" y="1099"/>
            <a:chExt cx="114" cy="932"/>
          </a:xfrm>
        </p:grpSpPr>
        <p:sp>
          <p:nvSpPr>
            <p:cNvPr id="168996" name="Line 36"/>
            <p:cNvSpPr>
              <a:spLocks noChangeShapeType="1"/>
            </p:cNvSpPr>
            <p:nvPr/>
          </p:nvSpPr>
          <p:spPr bwMode="auto">
            <a:xfrm flipV="1">
              <a:off x="561" y="1182"/>
              <a:ext cx="1" cy="84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7" name="Freeform 37"/>
            <p:cNvSpPr>
              <a:spLocks/>
            </p:cNvSpPr>
            <p:nvPr/>
          </p:nvSpPr>
          <p:spPr bwMode="auto">
            <a:xfrm>
              <a:off x="509" y="1099"/>
              <a:ext cx="114" cy="104"/>
            </a:xfrm>
            <a:custGeom>
              <a:avLst/>
              <a:gdLst>
                <a:gd name="T0" fmla="*/ 114 w 114"/>
                <a:gd name="T1" fmla="*/ 104 h 104"/>
                <a:gd name="T2" fmla="*/ 52 w 114"/>
                <a:gd name="T3" fmla="*/ 0 h 104"/>
                <a:gd name="T4" fmla="*/ 0 w 114"/>
                <a:gd name="T5" fmla="*/ 104 h 104"/>
                <a:gd name="T6" fmla="*/ 114 w 114"/>
                <a:gd name="T7" fmla="*/ 104 h 104"/>
              </a:gdLst>
              <a:ahLst/>
              <a:cxnLst>
                <a:cxn ang="0">
                  <a:pos x="T0" y="T1"/>
                </a:cxn>
                <a:cxn ang="0">
                  <a:pos x="T2" y="T3"/>
                </a:cxn>
                <a:cxn ang="0">
                  <a:pos x="T4" y="T5"/>
                </a:cxn>
                <a:cxn ang="0">
                  <a:pos x="T6" y="T7"/>
                </a:cxn>
              </a:cxnLst>
              <a:rect l="0" t="0" r="r" b="b"/>
              <a:pathLst>
                <a:path w="114" h="104">
                  <a:moveTo>
                    <a:pt x="114" y="104"/>
                  </a:moveTo>
                  <a:lnTo>
                    <a:pt x="52" y="0"/>
                  </a:lnTo>
                  <a:lnTo>
                    <a:pt x="0" y="104"/>
                  </a:lnTo>
                  <a:lnTo>
                    <a:pt x="11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8998" name="Rectangle 38"/>
          <p:cNvSpPr>
            <a:spLocks noChangeArrowheads="1"/>
          </p:cNvSpPr>
          <p:nvPr/>
        </p:nvSpPr>
        <p:spPr bwMode="auto">
          <a:xfrm>
            <a:off x="577850" y="1038225"/>
            <a:ext cx="4111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8999" name="Rectangle 39"/>
          <p:cNvSpPr>
            <a:spLocks noChangeArrowheads="1"/>
          </p:cNvSpPr>
          <p:nvPr/>
        </p:nvSpPr>
        <p:spPr bwMode="auto">
          <a:xfrm>
            <a:off x="709613" y="989013"/>
            <a:ext cx="1412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a</a:t>
            </a:r>
            <a:endParaRPr kumimoji="0" lang="en-US" altLang="zh-CN" b="0" baseline="-25000">
              <a:solidFill>
                <a:schemeClr val="tx1"/>
              </a:solidFill>
            </a:endParaRPr>
          </a:p>
        </p:txBody>
      </p:sp>
      <p:sp>
        <p:nvSpPr>
          <p:cNvPr id="169000" name="Rectangle 40"/>
          <p:cNvSpPr>
            <a:spLocks noChangeArrowheads="1"/>
          </p:cNvSpPr>
          <p:nvPr/>
        </p:nvSpPr>
        <p:spPr bwMode="auto">
          <a:xfrm>
            <a:off x="2352675" y="2944813"/>
            <a:ext cx="4111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01" name="Rectangle 41"/>
          <p:cNvSpPr>
            <a:spLocks noChangeArrowheads="1"/>
          </p:cNvSpPr>
          <p:nvPr/>
        </p:nvSpPr>
        <p:spPr bwMode="auto">
          <a:xfrm>
            <a:off x="2468563" y="2895600"/>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b</a:t>
            </a:r>
            <a:endParaRPr kumimoji="0" lang="en-US" altLang="zh-CN" b="0" baseline="-25000">
              <a:solidFill>
                <a:schemeClr val="tx1"/>
              </a:solidFill>
            </a:endParaRPr>
          </a:p>
        </p:txBody>
      </p:sp>
      <p:sp>
        <p:nvSpPr>
          <p:cNvPr id="169002" name="Rectangle 42"/>
          <p:cNvSpPr>
            <a:spLocks noChangeArrowheads="1"/>
          </p:cNvSpPr>
          <p:nvPr/>
        </p:nvSpPr>
        <p:spPr bwMode="auto">
          <a:xfrm>
            <a:off x="3914775" y="1054100"/>
            <a:ext cx="4111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03" name="Rectangle 43"/>
          <p:cNvSpPr>
            <a:spLocks noChangeArrowheads="1"/>
          </p:cNvSpPr>
          <p:nvPr/>
        </p:nvSpPr>
        <p:spPr bwMode="auto">
          <a:xfrm>
            <a:off x="4029075" y="1004888"/>
            <a:ext cx="141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c</a:t>
            </a:r>
            <a:endParaRPr kumimoji="0" lang="en-US" altLang="zh-CN" b="0" baseline="-25000">
              <a:solidFill>
                <a:schemeClr val="tx1"/>
              </a:solidFill>
            </a:endParaRPr>
          </a:p>
        </p:txBody>
      </p:sp>
      <p:sp>
        <p:nvSpPr>
          <p:cNvPr id="169004" name="Rectangle 44"/>
          <p:cNvSpPr>
            <a:spLocks noChangeArrowheads="1"/>
          </p:cNvSpPr>
          <p:nvPr/>
        </p:nvSpPr>
        <p:spPr bwMode="auto">
          <a:xfrm>
            <a:off x="2189163" y="989013"/>
            <a:ext cx="3937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05" name="Rectangle 45"/>
          <p:cNvSpPr>
            <a:spLocks noChangeArrowheads="1"/>
          </p:cNvSpPr>
          <p:nvPr/>
        </p:nvSpPr>
        <p:spPr bwMode="auto">
          <a:xfrm>
            <a:off x="2254250" y="939800"/>
            <a:ext cx="123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9006" name="Rectangle 46"/>
          <p:cNvSpPr>
            <a:spLocks noChangeArrowheads="1"/>
          </p:cNvSpPr>
          <p:nvPr/>
        </p:nvSpPr>
        <p:spPr bwMode="auto">
          <a:xfrm>
            <a:off x="2386013" y="98901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2</a:t>
            </a:r>
            <a:endParaRPr kumimoji="0" lang="en-US" altLang="zh-CN" b="0" baseline="-25000">
              <a:solidFill>
                <a:schemeClr val="tx1"/>
              </a:solidFill>
            </a:endParaRPr>
          </a:p>
        </p:txBody>
      </p:sp>
      <p:sp>
        <p:nvSpPr>
          <p:cNvPr id="169007" name="Rectangle 47"/>
          <p:cNvSpPr>
            <a:spLocks noChangeArrowheads="1"/>
          </p:cNvSpPr>
          <p:nvPr/>
        </p:nvSpPr>
        <p:spPr bwMode="auto">
          <a:xfrm>
            <a:off x="627063" y="3783013"/>
            <a:ext cx="4111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08" name="Rectangle 48"/>
          <p:cNvSpPr>
            <a:spLocks noChangeArrowheads="1"/>
          </p:cNvSpPr>
          <p:nvPr/>
        </p:nvSpPr>
        <p:spPr bwMode="auto">
          <a:xfrm>
            <a:off x="693738" y="3733800"/>
            <a:ext cx="123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9009" name="Rectangle 49"/>
          <p:cNvSpPr>
            <a:spLocks noChangeArrowheads="1"/>
          </p:cNvSpPr>
          <p:nvPr/>
        </p:nvSpPr>
        <p:spPr bwMode="auto">
          <a:xfrm>
            <a:off x="825500" y="378301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1</a:t>
            </a:r>
            <a:endParaRPr kumimoji="0" lang="en-US" altLang="zh-CN" b="0" baseline="-25000">
              <a:solidFill>
                <a:schemeClr val="tx1"/>
              </a:solidFill>
            </a:endParaRPr>
          </a:p>
        </p:txBody>
      </p:sp>
      <p:sp>
        <p:nvSpPr>
          <p:cNvPr id="169010" name="Rectangle 50"/>
          <p:cNvSpPr>
            <a:spLocks noChangeArrowheads="1"/>
          </p:cNvSpPr>
          <p:nvPr/>
        </p:nvSpPr>
        <p:spPr bwMode="auto">
          <a:xfrm>
            <a:off x="3997325" y="3749675"/>
            <a:ext cx="4095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11" name="Rectangle 51"/>
          <p:cNvSpPr>
            <a:spLocks noChangeArrowheads="1"/>
          </p:cNvSpPr>
          <p:nvPr/>
        </p:nvSpPr>
        <p:spPr bwMode="auto">
          <a:xfrm>
            <a:off x="4062413" y="3700463"/>
            <a:ext cx="123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s</a:t>
            </a:r>
            <a:endParaRPr kumimoji="0" lang="en-US" altLang="zh-CN" b="0" baseline="-25000">
              <a:solidFill>
                <a:schemeClr val="tx1"/>
              </a:solidFill>
            </a:endParaRPr>
          </a:p>
        </p:txBody>
      </p:sp>
      <p:sp>
        <p:nvSpPr>
          <p:cNvPr id="169012" name="Rectangle 52"/>
          <p:cNvSpPr>
            <a:spLocks noChangeArrowheads="1"/>
          </p:cNvSpPr>
          <p:nvPr/>
        </p:nvSpPr>
        <p:spPr bwMode="auto">
          <a:xfrm>
            <a:off x="4194175" y="37496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1800" b="0">
                <a:solidFill>
                  <a:srgbClr val="000000"/>
                </a:solidFill>
              </a:rPr>
              <a:t>3</a:t>
            </a:r>
            <a:endParaRPr kumimoji="0" lang="en-US" altLang="zh-CN" b="0" baseline="-25000">
              <a:solidFill>
                <a:schemeClr val="tx1"/>
              </a:solidFill>
            </a:endParaRPr>
          </a:p>
        </p:txBody>
      </p:sp>
      <p:grpSp>
        <p:nvGrpSpPr>
          <p:cNvPr id="169013" name="Group 53"/>
          <p:cNvGrpSpPr>
            <a:grpSpLocks/>
          </p:cNvGrpSpPr>
          <p:nvPr/>
        </p:nvGrpSpPr>
        <p:grpSpPr bwMode="auto">
          <a:xfrm>
            <a:off x="2747963" y="1581150"/>
            <a:ext cx="985837" cy="180975"/>
            <a:chOff x="1731" y="996"/>
            <a:chExt cx="621" cy="114"/>
          </a:xfrm>
        </p:grpSpPr>
        <p:sp>
          <p:nvSpPr>
            <p:cNvPr id="169014" name="Line 54"/>
            <p:cNvSpPr>
              <a:spLocks noChangeShapeType="1"/>
            </p:cNvSpPr>
            <p:nvPr/>
          </p:nvSpPr>
          <p:spPr bwMode="auto">
            <a:xfrm flipH="1">
              <a:off x="1814" y="1058"/>
              <a:ext cx="538" cy="1"/>
            </a:xfrm>
            <a:prstGeom prst="line">
              <a:avLst/>
            </a:prstGeom>
            <a:noFill/>
            <a:ln w="158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15" name="Freeform 55"/>
            <p:cNvSpPr>
              <a:spLocks/>
            </p:cNvSpPr>
            <p:nvPr/>
          </p:nvSpPr>
          <p:spPr bwMode="auto">
            <a:xfrm>
              <a:off x="1731" y="996"/>
              <a:ext cx="103" cy="114"/>
            </a:xfrm>
            <a:custGeom>
              <a:avLst/>
              <a:gdLst>
                <a:gd name="T0" fmla="*/ 103 w 103"/>
                <a:gd name="T1" fmla="*/ 0 h 114"/>
                <a:gd name="T2" fmla="*/ 0 w 103"/>
                <a:gd name="T3" fmla="*/ 62 h 114"/>
                <a:gd name="T4" fmla="*/ 103 w 103"/>
                <a:gd name="T5" fmla="*/ 114 h 114"/>
                <a:gd name="T6" fmla="*/ 103 w 103"/>
                <a:gd name="T7" fmla="*/ 0 h 114"/>
              </a:gdLst>
              <a:ahLst/>
              <a:cxnLst>
                <a:cxn ang="0">
                  <a:pos x="T0" y="T1"/>
                </a:cxn>
                <a:cxn ang="0">
                  <a:pos x="T2" y="T3"/>
                </a:cxn>
                <a:cxn ang="0">
                  <a:pos x="T4" y="T5"/>
                </a:cxn>
                <a:cxn ang="0">
                  <a:pos x="T6" y="T7"/>
                </a:cxn>
              </a:cxnLst>
              <a:rect l="0" t="0" r="r" b="b"/>
              <a:pathLst>
                <a:path w="103" h="114">
                  <a:moveTo>
                    <a:pt x="103" y="0"/>
                  </a:moveTo>
                  <a:lnTo>
                    <a:pt x="0" y="62"/>
                  </a:lnTo>
                  <a:lnTo>
                    <a:pt x="103" y="114"/>
                  </a:lnTo>
                  <a:lnTo>
                    <a:pt x="103" y="0"/>
                  </a:lnTo>
                  <a:close/>
                </a:path>
              </a:pathLst>
            </a:custGeom>
            <a:solidFill>
              <a:srgbClr val="FF3300"/>
            </a:solidFill>
            <a:ln w="9525">
              <a:solidFill>
                <a:srgbClr val="FF3300"/>
              </a:solidFill>
              <a:round/>
              <a:headEnd/>
              <a:tailEnd/>
            </a:ln>
          </p:spPr>
          <p:txBody>
            <a:bodyPr/>
            <a:lstStyle/>
            <a:p>
              <a:endParaRPr lang="zh-CN" altLang="en-US"/>
            </a:p>
          </p:txBody>
        </p:sp>
      </p:grpSp>
      <p:sp>
        <p:nvSpPr>
          <p:cNvPr id="169016" name="Rectangle 56"/>
          <p:cNvSpPr>
            <a:spLocks noChangeArrowheads="1"/>
          </p:cNvSpPr>
          <p:nvPr/>
        </p:nvSpPr>
        <p:spPr bwMode="auto">
          <a:xfrm>
            <a:off x="528638" y="3405188"/>
            <a:ext cx="7889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17" name="Rectangle 57"/>
          <p:cNvSpPr>
            <a:spLocks noChangeArrowheads="1"/>
          </p:cNvSpPr>
          <p:nvPr/>
        </p:nvSpPr>
        <p:spPr bwMode="auto">
          <a:xfrm>
            <a:off x="709613" y="3338513"/>
            <a:ext cx="2365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latin typeface="Wingdings" pitchFamily="2" charset="2"/>
              </a:rPr>
              <a:t>l</a:t>
            </a:r>
            <a:endParaRPr kumimoji="0" lang="en-US" altLang="zh-CN" b="0" baseline="-25000">
              <a:solidFill>
                <a:schemeClr val="tx1"/>
              </a:solidFill>
            </a:endParaRPr>
          </a:p>
        </p:txBody>
      </p:sp>
      <p:sp>
        <p:nvSpPr>
          <p:cNvPr id="169018" name="Rectangle 58"/>
          <p:cNvSpPr>
            <a:spLocks noChangeArrowheads="1"/>
          </p:cNvSpPr>
          <p:nvPr/>
        </p:nvSpPr>
        <p:spPr bwMode="auto">
          <a:xfrm>
            <a:off x="939800" y="3322638"/>
            <a:ext cx="88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2500" b="0">
                <a:solidFill>
                  <a:srgbClr val="000000"/>
                </a:solidFill>
                <a:latin typeface="Arial" charset="0"/>
              </a:rPr>
              <a:t> </a:t>
            </a:r>
            <a:endParaRPr kumimoji="0" lang="zh-CN" altLang="en-US" b="0" baseline="-25000">
              <a:solidFill>
                <a:schemeClr val="tx1"/>
              </a:solidFill>
            </a:endParaRPr>
          </a:p>
        </p:txBody>
      </p:sp>
      <p:sp>
        <p:nvSpPr>
          <p:cNvPr id="169019" name="Rectangle 59"/>
          <p:cNvSpPr>
            <a:spLocks noChangeArrowheads="1"/>
          </p:cNvSpPr>
          <p:nvPr/>
        </p:nvSpPr>
        <p:spPr bwMode="auto">
          <a:xfrm>
            <a:off x="2171700" y="4538663"/>
            <a:ext cx="806450" cy="361950"/>
          </a:xfrm>
          <a:prstGeom prst="rect">
            <a:avLst/>
          </a:prstGeom>
          <a:solidFill>
            <a:srgbClr val="FF0000"/>
          </a:solidFill>
          <a:ln w="15875">
            <a:solidFill>
              <a:srgbClr val="000000"/>
            </a:solidFill>
            <a:miter lim="800000"/>
            <a:headEnd/>
            <a:tailEnd/>
          </a:ln>
        </p:spPr>
        <p:txBody>
          <a:bodyPr/>
          <a:lstStyle/>
          <a:p>
            <a:endParaRPr lang="zh-CN" altLang="en-US"/>
          </a:p>
        </p:txBody>
      </p:sp>
      <p:grpSp>
        <p:nvGrpSpPr>
          <p:cNvPr id="169020" name="Group 60"/>
          <p:cNvGrpSpPr>
            <a:grpSpLocks/>
          </p:cNvGrpSpPr>
          <p:nvPr/>
        </p:nvGrpSpPr>
        <p:grpSpPr bwMode="auto">
          <a:xfrm>
            <a:off x="2960688" y="3668713"/>
            <a:ext cx="987425" cy="869950"/>
            <a:chOff x="1865" y="2311"/>
            <a:chExt cx="622" cy="548"/>
          </a:xfrm>
        </p:grpSpPr>
        <p:sp>
          <p:nvSpPr>
            <p:cNvPr id="169021" name="Line 61"/>
            <p:cNvSpPr>
              <a:spLocks noChangeShapeType="1"/>
            </p:cNvSpPr>
            <p:nvPr/>
          </p:nvSpPr>
          <p:spPr bwMode="auto">
            <a:xfrm flipH="1">
              <a:off x="1917" y="2311"/>
              <a:ext cx="570" cy="496"/>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22" name="Freeform 62"/>
            <p:cNvSpPr>
              <a:spLocks/>
            </p:cNvSpPr>
            <p:nvPr/>
          </p:nvSpPr>
          <p:spPr bwMode="auto">
            <a:xfrm>
              <a:off x="1865" y="2745"/>
              <a:ext cx="114" cy="114"/>
            </a:xfrm>
            <a:custGeom>
              <a:avLst/>
              <a:gdLst>
                <a:gd name="T0" fmla="*/ 31 w 114"/>
                <a:gd name="T1" fmla="*/ 0 h 114"/>
                <a:gd name="T2" fmla="*/ 0 w 114"/>
                <a:gd name="T3" fmla="*/ 114 h 114"/>
                <a:gd name="T4" fmla="*/ 114 w 114"/>
                <a:gd name="T5" fmla="*/ 73 h 114"/>
                <a:gd name="T6" fmla="*/ 31 w 114"/>
                <a:gd name="T7" fmla="*/ 0 h 114"/>
              </a:gdLst>
              <a:ahLst/>
              <a:cxnLst>
                <a:cxn ang="0">
                  <a:pos x="T0" y="T1"/>
                </a:cxn>
                <a:cxn ang="0">
                  <a:pos x="T2" y="T3"/>
                </a:cxn>
                <a:cxn ang="0">
                  <a:pos x="T4" y="T5"/>
                </a:cxn>
                <a:cxn ang="0">
                  <a:pos x="T6" y="T7"/>
                </a:cxn>
              </a:cxnLst>
              <a:rect l="0" t="0" r="r" b="b"/>
              <a:pathLst>
                <a:path w="114" h="114">
                  <a:moveTo>
                    <a:pt x="31" y="0"/>
                  </a:moveTo>
                  <a:lnTo>
                    <a:pt x="0" y="114"/>
                  </a:lnTo>
                  <a:lnTo>
                    <a:pt x="114" y="73"/>
                  </a:lnTo>
                  <a:lnTo>
                    <a:pt x="3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9023" name="Group 63"/>
          <p:cNvGrpSpPr>
            <a:grpSpLocks/>
          </p:cNvGrpSpPr>
          <p:nvPr/>
        </p:nvGrpSpPr>
        <p:grpSpPr bwMode="auto">
          <a:xfrm>
            <a:off x="1087438" y="3700463"/>
            <a:ext cx="1084262" cy="838200"/>
            <a:chOff x="685" y="2331"/>
            <a:chExt cx="683" cy="528"/>
          </a:xfrm>
        </p:grpSpPr>
        <p:sp>
          <p:nvSpPr>
            <p:cNvPr id="169024" name="Line 64"/>
            <p:cNvSpPr>
              <a:spLocks noChangeShapeType="1"/>
            </p:cNvSpPr>
            <p:nvPr/>
          </p:nvSpPr>
          <p:spPr bwMode="auto">
            <a:xfrm flipH="1" flipV="1">
              <a:off x="747" y="2373"/>
              <a:ext cx="621" cy="486"/>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25" name="Freeform 65"/>
            <p:cNvSpPr>
              <a:spLocks/>
            </p:cNvSpPr>
            <p:nvPr/>
          </p:nvSpPr>
          <p:spPr bwMode="auto">
            <a:xfrm>
              <a:off x="685" y="2331"/>
              <a:ext cx="124" cy="104"/>
            </a:xfrm>
            <a:custGeom>
              <a:avLst/>
              <a:gdLst>
                <a:gd name="T0" fmla="*/ 124 w 124"/>
                <a:gd name="T1" fmla="*/ 11 h 104"/>
                <a:gd name="T2" fmla="*/ 0 w 124"/>
                <a:gd name="T3" fmla="*/ 0 h 104"/>
                <a:gd name="T4" fmla="*/ 52 w 124"/>
                <a:gd name="T5" fmla="*/ 104 h 104"/>
                <a:gd name="T6" fmla="*/ 124 w 124"/>
                <a:gd name="T7" fmla="*/ 11 h 104"/>
              </a:gdLst>
              <a:ahLst/>
              <a:cxnLst>
                <a:cxn ang="0">
                  <a:pos x="T0" y="T1"/>
                </a:cxn>
                <a:cxn ang="0">
                  <a:pos x="T2" y="T3"/>
                </a:cxn>
                <a:cxn ang="0">
                  <a:pos x="T4" y="T5"/>
                </a:cxn>
                <a:cxn ang="0">
                  <a:pos x="T6" y="T7"/>
                </a:cxn>
              </a:cxnLst>
              <a:rect l="0" t="0" r="r" b="b"/>
              <a:pathLst>
                <a:path w="124" h="104">
                  <a:moveTo>
                    <a:pt x="124" y="11"/>
                  </a:moveTo>
                  <a:lnTo>
                    <a:pt x="0" y="0"/>
                  </a:lnTo>
                  <a:lnTo>
                    <a:pt x="52" y="104"/>
                  </a:lnTo>
                  <a:lnTo>
                    <a:pt x="124" y="1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9026" name="Rectangle 66"/>
          <p:cNvSpPr>
            <a:spLocks noChangeArrowheads="1"/>
          </p:cNvSpPr>
          <p:nvPr/>
        </p:nvSpPr>
        <p:spPr bwMode="auto">
          <a:xfrm>
            <a:off x="2370138" y="4194175"/>
            <a:ext cx="41116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27" name="Rectangle 67"/>
          <p:cNvSpPr>
            <a:spLocks noChangeArrowheads="1"/>
          </p:cNvSpPr>
          <p:nvPr/>
        </p:nvSpPr>
        <p:spPr bwMode="auto">
          <a:xfrm>
            <a:off x="2484438" y="4144963"/>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500" b="0">
                <a:solidFill>
                  <a:srgbClr val="000000"/>
                </a:solidFill>
              </a:rPr>
              <a:t>d</a:t>
            </a:r>
            <a:endParaRPr kumimoji="0" lang="en-US" altLang="zh-CN" b="0" baseline="-25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1+#ppt_w/2"/>
                                          </p:val>
                                        </p:tav>
                                        <p:tav tm="100000">
                                          <p:val>
                                            <p:strVal val="#ppt_x"/>
                                          </p:val>
                                        </p:tav>
                                      </p:tavLst>
                                    </p:anim>
                                    <p:anim calcmode="lin" valueType="num">
                                      <p:cBhvr additive="base">
                                        <p:cTn id="8"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8965">
                                            <p:txEl>
                                              <p:pRg st="0" end="0"/>
                                            </p:txEl>
                                          </p:spTgt>
                                        </p:tgtEl>
                                        <p:attrNameLst>
                                          <p:attrName>style.visibility</p:attrName>
                                        </p:attrNameLst>
                                      </p:cBhvr>
                                      <p:to>
                                        <p:strVal val="visible"/>
                                      </p:to>
                                    </p:set>
                                    <p:anim calcmode="lin" valueType="num">
                                      <p:cBhvr additive="base">
                                        <p:cTn id="13" dur="500" fill="hold"/>
                                        <p:tgtEl>
                                          <p:spTgt spid="16896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896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250825" y="2924175"/>
            <a:ext cx="8353425" cy="2305050"/>
          </a:xfrm>
        </p:spPr>
        <p:txBody>
          <a:bodyPr/>
          <a:lstStyle/>
          <a:p>
            <a:pPr>
              <a:buFontTx/>
              <a:buNone/>
            </a:pPr>
            <a:r>
              <a:rPr lang="zh-CN" altLang="en-US" b="1">
                <a:latin typeface="幼圆" pitchFamily="49" charset="-122"/>
                <a:ea typeface="幼圆" pitchFamily="49" charset="-122"/>
                <a:sym typeface="Symbol" pitchFamily="18" charset="2"/>
              </a:rPr>
              <a:t>	对于无界</a:t>
            </a:r>
            <a:r>
              <a:rPr lang="en-US" altLang="zh-CN" b="1"/>
              <a:t>Petri</a:t>
            </a:r>
            <a:r>
              <a:rPr lang="zh-CN" altLang="en-US" b="1"/>
              <a:t>网，</a:t>
            </a:r>
            <a:r>
              <a:rPr lang="en-US" altLang="zh-CN" b="1">
                <a:latin typeface="幼圆" pitchFamily="49" charset="-122"/>
                <a:ea typeface="幼圆" pitchFamily="49" charset="-122"/>
                <a:sym typeface="Symbol" pitchFamily="18" charset="2"/>
              </a:rPr>
              <a:t>G(</a:t>
            </a:r>
            <a:r>
              <a:rPr lang="zh-CN" altLang="en-US" b="1">
                <a:latin typeface="幼圆" pitchFamily="49" charset="-122"/>
                <a:ea typeface="幼圆" pitchFamily="49" charset="-122"/>
                <a:sym typeface="Symbol" pitchFamily="18" charset="2"/>
              </a:rPr>
              <a:t>)的每个节点之下都有含以变迁</a:t>
            </a:r>
            <a:r>
              <a:rPr lang="en-US" altLang="en-US" b="1">
                <a:latin typeface="幼圆" pitchFamily="49" charset="-122"/>
                <a:ea typeface="幼圆" pitchFamily="49" charset="-122"/>
                <a:sym typeface="Symbol" pitchFamily="18" charset="2"/>
              </a:rPr>
              <a:t>t</a:t>
            </a:r>
            <a:r>
              <a:rPr lang="zh-CN" altLang="en-US" b="1">
                <a:latin typeface="幼圆" pitchFamily="49" charset="-122"/>
                <a:ea typeface="幼圆" pitchFamily="49" charset="-122"/>
                <a:sym typeface="Symbol" pitchFamily="18" charset="2"/>
              </a:rPr>
              <a:t>为标记的有向弧的基本圈，但有可能的这个</a:t>
            </a:r>
            <a:r>
              <a:rPr lang="en-US" altLang="en-US" b="1">
                <a:latin typeface="幼圆" pitchFamily="49" charset="-122"/>
                <a:ea typeface="幼圆" pitchFamily="49" charset="-122"/>
              </a:rPr>
              <a:t>t</a:t>
            </a:r>
            <a:r>
              <a:rPr lang="zh-CN" altLang="en-US" b="1">
                <a:latin typeface="幼圆" pitchFamily="49" charset="-122"/>
                <a:ea typeface="幼圆" pitchFamily="49" charset="-122"/>
                <a:sym typeface="Symbol" pitchFamily="18" charset="2"/>
              </a:rPr>
              <a:t>不是活的。</a:t>
            </a:r>
          </a:p>
        </p:txBody>
      </p:sp>
      <p:sp>
        <p:nvSpPr>
          <p:cNvPr id="134150" name="Rectangle 6"/>
          <p:cNvSpPr>
            <a:spLocks noGrp="1" noChangeArrowheads="1"/>
          </p:cNvSpPr>
          <p:nvPr>
            <p:ph type="title"/>
          </p:nvPr>
        </p:nvSpPr>
        <p:spPr>
          <a:noFill/>
          <a:ln/>
        </p:spPr>
        <p:txBody>
          <a:bodyPr/>
          <a:lstStyle/>
          <a:p>
            <a:pPr algn="just"/>
            <a:r>
              <a:rPr lang="zh-CN" altLang="en-US" sz="4000" b="1"/>
              <a:t> 对于有界</a:t>
            </a:r>
            <a:r>
              <a:rPr lang="en-US" altLang="zh-CN" sz="4000" b="1"/>
              <a:t>Petri</a:t>
            </a:r>
            <a:r>
              <a:rPr lang="zh-CN" altLang="en-US" sz="4000" b="1"/>
              <a:t>网，定理3.8是一个充要条件，对于无界</a:t>
            </a:r>
            <a:r>
              <a:rPr lang="en-US" altLang="zh-CN" sz="4000" b="1"/>
              <a:t>Petri</a:t>
            </a:r>
            <a:r>
              <a:rPr lang="zh-CN" altLang="en-US" sz="4000" b="1"/>
              <a:t>网是一个必要条件，非充分条件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日期占位符 3"/>
          <p:cNvSpPr>
            <a:spLocks noGrp="1"/>
          </p:cNvSpPr>
          <p:nvPr>
            <p:ph type="dt" sz="half" idx="10"/>
          </p:nvPr>
        </p:nvSpPr>
        <p:spPr/>
        <p:txBody>
          <a:bodyPr/>
          <a:lstStyle/>
          <a:p>
            <a:fld id="{5E6E5633-5410-40B5-9C1C-F120AF3199C9}" type="datetime1">
              <a:rPr lang="zh-CN" altLang="en-US"/>
              <a:pPr/>
              <a:t>2014/9/27</a:t>
            </a:fld>
            <a:endParaRPr lang="en-US" altLang="zh-CN"/>
          </a:p>
        </p:txBody>
      </p:sp>
      <p:sp>
        <p:nvSpPr>
          <p:cNvPr id="64" name="灯片编号占位符 5"/>
          <p:cNvSpPr>
            <a:spLocks noGrp="1"/>
          </p:cNvSpPr>
          <p:nvPr>
            <p:ph type="sldNum" sz="quarter" idx="12"/>
          </p:nvPr>
        </p:nvSpPr>
        <p:spPr/>
        <p:txBody>
          <a:bodyPr/>
          <a:lstStyle/>
          <a:p>
            <a:fld id="{225CAAF5-4DEF-4178-92E1-C25D7DC6146B}" type="slidenum">
              <a:rPr lang="zh-CN" altLang="en-US"/>
              <a:pPr/>
              <a:t>58</a:t>
            </a:fld>
            <a:endParaRPr lang="en-US" altLang="zh-CN"/>
          </a:p>
        </p:txBody>
      </p:sp>
      <p:sp>
        <p:nvSpPr>
          <p:cNvPr id="169988" name="Text Box 4"/>
          <p:cNvSpPr txBox="1">
            <a:spLocks noChangeArrowheads="1"/>
          </p:cNvSpPr>
          <p:nvPr/>
        </p:nvSpPr>
        <p:spPr bwMode="auto">
          <a:xfrm>
            <a:off x="685800" y="4367213"/>
            <a:ext cx="78486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zh-CN" sz="2800">
                <a:ea typeface="幼圆" pitchFamily="49" charset="-122"/>
              </a:rPr>
              <a:t>1. b</a:t>
            </a:r>
            <a:r>
              <a:rPr lang="zh-CN" altLang="zh-CN" sz="2800">
                <a:ea typeface="幼圆" pitchFamily="49" charset="-122"/>
              </a:rPr>
              <a:t>仅能发生一次；当</a:t>
            </a:r>
            <a:r>
              <a:rPr lang="en-US" altLang="zh-CN" sz="2800">
                <a:ea typeface="幼圆" pitchFamily="49" charset="-122"/>
              </a:rPr>
              <a:t>b</a:t>
            </a:r>
            <a:r>
              <a:rPr lang="zh-CN" altLang="zh-CN" sz="2800">
                <a:ea typeface="幼圆" pitchFamily="49" charset="-122"/>
              </a:rPr>
              <a:t>发生后，</a:t>
            </a:r>
            <a:r>
              <a:rPr lang="en-US" altLang="zh-CN" sz="2800">
                <a:ea typeface="幼圆" pitchFamily="49" charset="-122"/>
              </a:rPr>
              <a:t>a</a:t>
            </a:r>
            <a:r>
              <a:rPr lang="zh-CN" altLang="en-US" sz="2800">
                <a:ea typeface="幼圆" pitchFamily="49" charset="-122"/>
              </a:rPr>
              <a:t>也失去发生权；    因此，</a:t>
            </a:r>
            <a:r>
              <a:rPr lang="en-US" altLang="zh-CN" sz="2800">
                <a:ea typeface="幼圆" pitchFamily="49" charset="-122"/>
              </a:rPr>
              <a:t>a, b</a:t>
            </a:r>
            <a:r>
              <a:rPr lang="zh-CN" altLang="zh-CN" sz="2800">
                <a:ea typeface="幼圆" pitchFamily="49" charset="-122"/>
              </a:rPr>
              <a:t>均不是活的。</a:t>
            </a:r>
          </a:p>
          <a:p>
            <a:pPr algn="l">
              <a:spcBef>
                <a:spcPct val="50000"/>
              </a:spcBef>
              <a:buFontTx/>
              <a:buNone/>
            </a:pPr>
            <a:r>
              <a:rPr lang="zh-CN" altLang="zh-CN" sz="2800">
                <a:ea typeface="幼圆" pitchFamily="49" charset="-122"/>
              </a:rPr>
              <a:t>2</a:t>
            </a:r>
            <a:r>
              <a:rPr lang="en-US" altLang="zh-CN" sz="2800">
                <a:ea typeface="幼圆" pitchFamily="49" charset="-122"/>
              </a:rPr>
              <a:t>. c</a:t>
            </a:r>
            <a:r>
              <a:rPr lang="zh-CN" altLang="zh-CN" sz="2800">
                <a:ea typeface="幼圆" pitchFamily="49" charset="-122"/>
              </a:rPr>
              <a:t>在消耗完</a:t>
            </a:r>
            <a:r>
              <a:rPr lang="en-US" altLang="zh-CN" sz="2800">
                <a:ea typeface="幼圆" pitchFamily="49" charset="-122"/>
              </a:rPr>
              <a:t>s2</a:t>
            </a:r>
            <a:r>
              <a:rPr lang="zh-CN" altLang="zh-CN" sz="2800">
                <a:ea typeface="幼圆" pitchFamily="49" charset="-122"/>
              </a:rPr>
              <a:t>中的</a:t>
            </a:r>
            <a:r>
              <a:rPr lang="en-US" altLang="zh-CN" sz="2800">
                <a:ea typeface="幼圆" pitchFamily="49" charset="-122"/>
              </a:rPr>
              <a:t>a</a:t>
            </a:r>
            <a:r>
              <a:rPr lang="zh-CN" altLang="zh-CN" sz="2800">
                <a:ea typeface="幼圆" pitchFamily="49" charset="-122"/>
              </a:rPr>
              <a:t>产生的托肯以后也就不能再发生，</a:t>
            </a:r>
            <a:r>
              <a:rPr lang="en-US" altLang="zh-CN" sz="2800">
                <a:ea typeface="幼圆" pitchFamily="49" charset="-122"/>
              </a:rPr>
              <a:t>c</a:t>
            </a:r>
            <a:r>
              <a:rPr lang="zh-CN" altLang="zh-CN" sz="2800">
                <a:ea typeface="幼圆" pitchFamily="49" charset="-122"/>
              </a:rPr>
              <a:t>也不是活的。</a:t>
            </a:r>
            <a:endParaRPr lang="zh-CN" altLang="en-US" b="0"/>
          </a:p>
        </p:txBody>
      </p:sp>
      <p:grpSp>
        <p:nvGrpSpPr>
          <p:cNvPr id="169989" name="Group 5"/>
          <p:cNvGrpSpPr>
            <a:grpSpLocks/>
          </p:cNvGrpSpPr>
          <p:nvPr/>
        </p:nvGrpSpPr>
        <p:grpSpPr bwMode="auto">
          <a:xfrm>
            <a:off x="1830388" y="225425"/>
            <a:ext cx="5334000" cy="4029075"/>
            <a:chOff x="1153" y="142"/>
            <a:chExt cx="3360" cy="2538"/>
          </a:xfrm>
        </p:grpSpPr>
        <p:sp>
          <p:nvSpPr>
            <p:cNvPr id="169990" name="AutoShape 6"/>
            <p:cNvSpPr>
              <a:spLocks noChangeAspect="1" noChangeArrowheads="1" noTextEdit="1"/>
            </p:cNvSpPr>
            <p:nvPr/>
          </p:nvSpPr>
          <p:spPr bwMode="auto">
            <a:xfrm>
              <a:off x="1153" y="182"/>
              <a:ext cx="3360" cy="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991" name="Rectangle 7"/>
            <p:cNvSpPr>
              <a:spLocks noChangeArrowheads="1"/>
            </p:cNvSpPr>
            <p:nvPr/>
          </p:nvSpPr>
          <p:spPr bwMode="auto">
            <a:xfrm>
              <a:off x="1153"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169992" name="Rectangle 8"/>
            <p:cNvSpPr>
              <a:spLocks noChangeArrowheads="1"/>
            </p:cNvSpPr>
            <p:nvPr/>
          </p:nvSpPr>
          <p:spPr bwMode="auto">
            <a:xfrm>
              <a:off x="3841"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169993" name="Rectangle 9"/>
            <p:cNvSpPr>
              <a:spLocks noChangeArrowheads="1"/>
            </p:cNvSpPr>
            <p:nvPr/>
          </p:nvSpPr>
          <p:spPr bwMode="auto">
            <a:xfrm>
              <a:off x="2576" y="2027"/>
              <a:ext cx="646" cy="289"/>
            </a:xfrm>
            <a:prstGeom prst="rect">
              <a:avLst/>
            </a:prstGeom>
            <a:solidFill>
              <a:srgbClr val="FFFFFF"/>
            </a:solidFill>
            <a:ln w="20638">
              <a:solidFill>
                <a:srgbClr val="000000"/>
              </a:solidFill>
              <a:miter lim="800000"/>
              <a:headEnd/>
              <a:tailEnd/>
            </a:ln>
          </p:spPr>
          <p:txBody>
            <a:bodyPr/>
            <a:lstStyle/>
            <a:p>
              <a:endParaRPr lang="zh-CN" altLang="en-US"/>
            </a:p>
          </p:txBody>
        </p:sp>
        <p:sp>
          <p:nvSpPr>
            <p:cNvPr id="169994" name="Oval 10"/>
            <p:cNvSpPr>
              <a:spLocks noChangeArrowheads="1"/>
            </p:cNvSpPr>
            <p:nvPr/>
          </p:nvSpPr>
          <p:spPr bwMode="auto">
            <a:xfrm>
              <a:off x="1179" y="1974"/>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169995" name="Oval 11"/>
            <p:cNvSpPr>
              <a:spLocks noChangeArrowheads="1"/>
            </p:cNvSpPr>
            <p:nvPr/>
          </p:nvSpPr>
          <p:spPr bwMode="auto">
            <a:xfrm>
              <a:off x="2444" y="446"/>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169996" name="Oval 12"/>
            <p:cNvSpPr>
              <a:spLocks noChangeArrowheads="1"/>
            </p:cNvSpPr>
            <p:nvPr/>
          </p:nvSpPr>
          <p:spPr bwMode="auto">
            <a:xfrm>
              <a:off x="3867" y="1948"/>
              <a:ext cx="646" cy="434"/>
            </a:xfrm>
            <a:prstGeom prst="ellipse">
              <a:avLst/>
            </a:prstGeom>
            <a:solidFill>
              <a:srgbClr val="FFFFFF"/>
            </a:solidFill>
            <a:ln w="20638">
              <a:solidFill>
                <a:srgbClr val="000000"/>
              </a:solidFill>
              <a:round/>
              <a:headEnd/>
              <a:tailEnd/>
            </a:ln>
          </p:spPr>
          <p:txBody>
            <a:bodyPr/>
            <a:lstStyle/>
            <a:p>
              <a:endParaRPr lang="zh-CN" altLang="en-US"/>
            </a:p>
          </p:txBody>
        </p:sp>
        <p:grpSp>
          <p:nvGrpSpPr>
            <p:cNvPr id="169997" name="Group 13"/>
            <p:cNvGrpSpPr>
              <a:grpSpLocks/>
            </p:cNvGrpSpPr>
            <p:nvPr/>
          </p:nvGrpSpPr>
          <p:grpSpPr bwMode="auto">
            <a:xfrm>
              <a:off x="1785" y="577"/>
              <a:ext cx="659" cy="145"/>
              <a:chOff x="1785" y="577"/>
              <a:chExt cx="659" cy="145"/>
            </a:xfrm>
          </p:grpSpPr>
          <p:sp>
            <p:nvSpPr>
              <p:cNvPr id="169998" name="Line 14"/>
              <p:cNvSpPr>
                <a:spLocks noChangeShapeType="1"/>
              </p:cNvSpPr>
              <p:nvPr/>
            </p:nvSpPr>
            <p:spPr bwMode="auto">
              <a:xfrm>
                <a:off x="1785" y="643"/>
                <a:ext cx="5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999" name="Freeform 15"/>
              <p:cNvSpPr>
                <a:spLocks/>
              </p:cNvSpPr>
              <p:nvPr/>
            </p:nvSpPr>
            <p:spPr bwMode="auto">
              <a:xfrm>
                <a:off x="2313" y="577"/>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00" name="Group 16"/>
            <p:cNvGrpSpPr>
              <a:grpSpLocks/>
            </p:cNvGrpSpPr>
            <p:nvPr/>
          </p:nvGrpSpPr>
          <p:grpSpPr bwMode="auto">
            <a:xfrm>
              <a:off x="3077" y="577"/>
              <a:ext cx="764" cy="145"/>
              <a:chOff x="3077" y="577"/>
              <a:chExt cx="764" cy="145"/>
            </a:xfrm>
          </p:grpSpPr>
          <p:sp>
            <p:nvSpPr>
              <p:cNvPr id="170001" name="Line 17"/>
              <p:cNvSpPr>
                <a:spLocks noChangeShapeType="1"/>
              </p:cNvSpPr>
              <p:nvPr/>
            </p:nvSpPr>
            <p:spPr bwMode="auto">
              <a:xfrm>
                <a:off x="3077" y="643"/>
                <a:ext cx="659" cy="1"/>
              </a:xfrm>
              <a:prstGeom prst="line">
                <a:avLst/>
              </a:prstGeom>
              <a:noFill/>
              <a:ln w="20638">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2" name="Freeform 18"/>
              <p:cNvSpPr>
                <a:spLocks/>
              </p:cNvSpPr>
              <p:nvPr/>
            </p:nvSpPr>
            <p:spPr bwMode="auto">
              <a:xfrm>
                <a:off x="3709" y="577"/>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FF3300"/>
              </a:solidFill>
              <a:ln w="9525">
                <a:solidFill>
                  <a:srgbClr val="FF3300"/>
                </a:solidFill>
                <a:round/>
                <a:headEnd/>
                <a:tailEnd/>
              </a:ln>
            </p:spPr>
            <p:txBody>
              <a:bodyPr/>
              <a:lstStyle/>
              <a:p>
                <a:endParaRPr lang="zh-CN" altLang="en-US"/>
              </a:p>
            </p:txBody>
          </p:sp>
        </p:grpSp>
        <p:grpSp>
          <p:nvGrpSpPr>
            <p:cNvPr id="170003" name="Group 19"/>
            <p:cNvGrpSpPr>
              <a:grpSpLocks/>
            </p:cNvGrpSpPr>
            <p:nvPr/>
          </p:nvGrpSpPr>
          <p:grpSpPr bwMode="auto">
            <a:xfrm>
              <a:off x="3946" y="788"/>
              <a:ext cx="145" cy="1186"/>
              <a:chOff x="3946" y="788"/>
              <a:chExt cx="145" cy="1186"/>
            </a:xfrm>
          </p:grpSpPr>
          <p:sp>
            <p:nvSpPr>
              <p:cNvPr id="170004" name="Line 20"/>
              <p:cNvSpPr>
                <a:spLocks noChangeShapeType="1"/>
              </p:cNvSpPr>
              <p:nvPr/>
            </p:nvSpPr>
            <p:spPr bwMode="auto">
              <a:xfrm>
                <a:off x="4025" y="788"/>
                <a:ext cx="1" cy="108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21"/>
              <p:cNvSpPr>
                <a:spLocks/>
              </p:cNvSpPr>
              <p:nvPr/>
            </p:nvSpPr>
            <p:spPr bwMode="auto">
              <a:xfrm>
                <a:off x="3946" y="1842"/>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06" name="Group 22"/>
            <p:cNvGrpSpPr>
              <a:grpSpLocks/>
            </p:cNvGrpSpPr>
            <p:nvPr/>
          </p:nvGrpSpPr>
          <p:grpSpPr bwMode="auto">
            <a:xfrm>
              <a:off x="4184" y="788"/>
              <a:ext cx="145" cy="1160"/>
              <a:chOff x="4184" y="788"/>
              <a:chExt cx="145" cy="1160"/>
            </a:xfrm>
          </p:grpSpPr>
          <p:sp>
            <p:nvSpPr>
              <p:cNvPr id="170007" name="Line 23"/>
              <p:cNvSpPr>
                <a:spLocks noChangeShapeType="1"/>
              </p:cNvSpPr>
              <p:nvPr/>
            </p:nvSpPr>
            <p:spPr bwMode="auto">
              <a:xfrm flipV="1">
                <a:off x="4249" y="893"/>
                <a:ext cx="1" cy="10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8" name="Freeform 24"/>
              <p:cNvSpPr>
                <a:spLocks/>
              </p:cNvSpPr>
              <p:nvPr/>
            </p:nvSpPr>
            <p:spPr bwMode="auto">
              <a:xfrm>
                <a:off x="4184"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09" name="Group 25"/>
            <p:cNvGrpSpPr>
              <a:grpSpLocks/>
            </p:cNvGrpSpPr>
            <p:nvPr/>
          </p:nvGrpSpPr>
          <p:grpSpPr bwMode="auto">
            <a:xfrm>
              <a:off x="1825" y="2119"/>
              <a:ext cx="751" cy="145"/>
              <a:chOff x="1825" y="2119"/>
              <a:chExt cx="751" cy="145"/>
            </a:xfrm>
          </p:grpSpPr>
          <p:sp>
            <p:nvSpPr>
              <p:cNvPr id="170010" name="Line 26"/>
              <p:cNvSpPr>
                <a:spLocks noChangeShapeType="1"/>
              </p:cNvSpPr>
              <p:nvPr/>
            </p:nvSpPr>
            <p:spPr bwMode="auto">
              <a:xfrm>
                <a:off x="1825" y="2185"/>
                <a:ext cx="64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1" name="Freeform 27"/>
              <p:cNvSpPr>
                <a:spLocks/>
              </p:cNvSpPr>
              <p:nvPr/>
            </p:nvSpPr>
            <p:spPr bwMode="auto">
              <a:xfrm>
                <a:off x="2444" y="2119"/>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12" name="Group 28"/>
            <p:cNvGrpSpPr>
              <a:grpSpLocks/>
            </p:cNvGrpSpPr>
            <p:nvPr/>
          </p:nvGrpSpPr>
          <p:grpSpPr bwMode="auto">
            <a:xfrm>
              <a:off x="3209" y="2119"/>
              <a:ext cx="658" cy="145"/>
              <a:chOff x="3209" y="2119"/>
              <a:chExt cx="658" cy="145"/>
            </a:xfrm>
          </p:grpSpPr>
          <p:sp>
            <p:nvSpPr>
              <p:cNvPr id="170013" name="Line 29"/>
              <p:cNvSpPr>
                <a:spLocks noChangeShapeType="1"/>
              </p:cNvSpPr>
              <p:nvPr/>
            </p:nvSpPr>
            <p:spPr bwMode="auto">
              <a:xfrm>
                <a:off x="3209" y="2185"/>
                <a:ext cx="55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4" name="Freeform 30"/>
              <p:cNvSpPr>
                <a:spLocks/>
              </p:cNvSpPr>
              <p:nvPr/>
            </p:nvSpPr>
            <p:spPr bwMode="auto">
              <a:xfrm>
                <a:off x="3736" y="2119"/>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15" name="Group 31"/>
            <p:cNvGrpSpPr>
              <a:grpSpLocks/>
            </p:cNvGrpSpPr>
            <p:nvPr/>
          </p:nvGrpSpPr>
          <p:grpSpPr bwMode="auto">
            <a:xfrm>
              <a:off x="1258" y="788"/>
              <a:ext cx="145" cy="1212"/>
              <a:chOff x="1258" y="788"/>
              <a:chExt cx="145" cy="1212"/>
            </a:xfrm>
          </p:grpSpPr>
          <p:sp>
            <p:nvSpPr>
              <p:cNvPr id="170016" name="Line 32"/>
              <p:cNvSpPr>
                <a:spLocks noChangeShapeType="1"/>
              </p:cNvSpPr>
              <p:nvPr/>
            </p:nvSpPr>
            <p:spPr bwMode="auto">
              <a:xfrm>
                <a:off x="1337" y="788"/>
                <a:ext cx="1" cy="110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7" name="Freeform 33"/>
              <p:cNvSpPr>
                <a:spLocks/>
              </p:cNvSpPr>
              <p:nvPr/>
            </p:nvSpPr>
            <p:spPr bwMode="auto">
              <a:xfrm>
                <a:off x="1258" y="1868"/>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18" name="Group 34"/>
            <p:cNvGrpSpPr>
              <a:grpSpLocks/>
            </p:cNvGrpSpPr>
            <p:nvPr/>
          </p:nvGrpSpPr>
          <p:grpSpPr bwMode="auto">
            <a:xfrm>
              <a:off x="1496" y="788"/>
              <a:ext cx="145" cy="1186"/>
              <a:chOff x="1496" y="788"/>
              <a:chExt cx="145" cy="1186"/>
            </a:xfrm>
          </p:grpSpPr>
          <p:sp>
            <p:nvSpPr>
              <p:cNvPr id="170019" name="Line 35"/>
              <p:cNvSpPr>
                <a:spLocks noChangeShapeType="1"/>
              </p:cNvSpPr>
              <p:nvPr/>
            </p:nvSpPr>
            <p:spPr bwMode="auto">
              <a:xfrm flipV="1">
                <a:off x="1561" y="893"/>
                <a:ext cx="1" cy="10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20" name="Freeform 36"/>
              <p:cNvSpPr>
                <a:spLocks/>
              </p:cNvSpPr>
              <p:nvPr/>
            </p:nvSpPr>
            <p:spPr bwMode="auto">
              <a:xfrm>
                <a:off x="1496"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0021" name="Rectangle 37"/>
            <p:cNvSpPr>
              <a:spLocks noChangeArrowheads="1"/>
            </p:cNvSpPr>
            <p:nvPr/>
          </p:nvSpPr>
          <p:spPr bwMode="auto">
            <a:xfrm>
              <a:off x="1311" y="222"/>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22" name="Rectangle 38"/>
            <p:cNvSpPr>
              <a:spLocks noChangeArrowheads="1"/>
            </p:cNvSpPr>
            <p:nvPr/>
          </p:nvSpPr>
          <p:spPr bwMode="auto">
            <a:xfrm>
              <a:off x="1417" y="182"/>
              <a:ext cx="11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a</a:t>
              </a:r>
              <a:endParaRPr kumimoji="0" lang="en-US" altLang="zh-CN" b="0" baseline="-25000">
                <a:solidFill>
                  <a:schemeClr val="tx1"/>
                </a:solidFill>
              </a:endParaRPr>
            </a:p>
          </p:txBody>
        </p:sp>
        <p:sp>
          <p:nvSpPr>
            <p:cNvPr id="170023" name="Rectangle 39"/>
            <p:cNvSpPr>
              <a:spLocks noChangeArrowheads="1"/>
            </p:cNvSpPr>
            <p:nvPr/>
          </p:nvSpPr>
          <p:spPr bwMode="auto">
            <a:xfrm>
              <a:off x="2734" y="1750"/>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24" name="Rectangle 40"/>
            <p:cNvSpPr>
              <a:spLocks noChangeArrowheads="1"/>
            </p:cNvSpPr>
            <p:nvPr/>
          </p:nvSpPr>
          <p:spPr bwMode="auto">
            <a:xfrm>
              <a:off x="2826" y="1710"/>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b</a:t>
              </a:r>
              <a:endParaRPr kumimoji="0" lang="en-US" altLang="zh-CN" b="0" baseline="-25000">
                <a:solidFill>
                  <a:schemeClr val="tx1"/>
                </a:solidFill>
              </a:endParaRPr>
            </a:p>
          </p:txBody>
        </p:sp>
        <p:sp>
          <p:nvSpPr>
            <p:cNvPr id="170025" name="Rectangle 41"/>
            <p:cNvSpPr>
              <a:spLocks noChangeArrowheads="1"/>
            </p:cNvSpPr>
            <p:nvPr/>
          </p:nvSpPr>
          <p:spPr bwMode="auto">
            <a:xfrm>
              <a:off x="3986" y="235"/>
              <a:ext cx="32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26" name="Rectangle 42"/>
            <p:cNvSpPr>
              <a:spLocks noChangeArrowheads="1"/>
            </p:cNvSpPr>
            <p:nvPr/>
          </p:nvSpPr>
          <p:spPr bwMode="auto">
            <a:xfrm>
              <a:off x="4078" y="195"/>
              <a:ext cx="11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c</a:t>
              </a:r>
              <a:endParaRPr kumimoji="0" lang="en-US" altLang="zh-CN" b="0" baseline="-25000">
                <a:solidFill>
                  <a:schemeClr val="tx1"/>
                </a:solidFill>
              </a:endParaRPr>
            </a:p>
          </p:txBody>
        </p:sp>
        <p:sp>
          <p:nvSpPr>
            <p:cNvPr id="170027" name="Rectangle 43"/>
            <p:cNvSpPr>
              <a:spLocks noChangeArrowheads="1"/>
            </p:cNvSpPr>
            <p:nvPr/>
          </p:nvSpPr>
          <p:spPr bwMode="auto">
            <a:xfrm>
              <a:off x="2602" y="182"/>
              <a:ext cx="31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28" name="Rectangle 44"/>
            <p:cNvSpPr>
              <a:spLocks noChangeArrowheads="1"/>
            </p:cNvSpPr>
            <p:nvPr/>
          </p:nvSpPr>
          <p:spPr bwMode="auto">
            <a:xfrm>
              <a:off x="2655" y="142"/>
              <a:ext cx="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170029" name="Rectangle 45"/>
            <p:cNvSpPr>
              <a:spLocks noChangeArrowheads="1"/>
            </p:cNvSpPr>
            <p:nvPr/>
          </p:nvSpPr>
          <p:spPr bwMode="auto">
            <a:xfrm>
              <a:off x="2761" y="18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2</a:t>
              </a:r>
              <a:endParaRPr kumimoji="0" lang="en-US" altLang="zh-CN" b="0" baseline="-25000">
                <a:solidFill>
                  <a:schemeClr val="tx1"/>
                </a:solidFill>
              </a:endParaRPr>
            </a:p>
          </p:txBody>
        </p:sp>
        <p:sp>
          <p:nvSpPr>
            <p:cNvPr id="170030" name="Rectangle 46"/>
            <p:cNvSpPr>
              <a:spLocks noChangeArrowheads="1"/>
            </p:cNvSpPr>
            <p:nvPr/>
          </p:nvSpPr>
          <p:spPr bwMode="auto">
            <a:xfrm>
              <a:off x="1351" y="2422"/>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31" name="Rectangle 47"/>
            <p:cNvSpPr>
              <a:spLocks noChangeArrowheads="1"/>
            </p:cNvSpPr>
            <p:nvPr/>
          </p:nvSpPr>
          <p:spPr bwMode="auto">
            <a:xfrm>
              <a:off x="1403" y="2382"/>
              <a:ext cx="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170032" name="Rectangle 48"/>
            <p:cNvSpPr>
              <a:spLocks noChangeArrowheads="1"/>
            </p:cNvSpPr>
            <p:nvPr/>
          </p:nvSpPr>
          <p:spPr bwMode="auto">
            <a:xfrm>
              <a:off x="1509" y="242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1</a:t>
              </a:r>
              <a:endParaRPr kumimoji="0" lang="en-US" altLang="zh-CN" b="0" baseline="-25000">
                <a:solidFill>
                  <a:schemeClr val="tx1"/>
                </a:solidFill>
              </a:endParaRPr>
            </a:p>
          </p:txBody>
        </p:sp>
        <p:sp>
          <p:nvSpPr>
            <p:cNvPr id="170033" name="Rectangle 49"/>
            <p:cNvSpPr>
              <a:spLocks noChangeArrowheads="1"/>
            </p:cNvSpPr>
            <p:nvPr/>
          </p:nvSpPr>
          <p:spPr bwMode="auto">
            <a:xfrm>
              <a:off x="4052" y="2395"/>
              <a:ext cx="32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34" name="Rectangle 50"/>
            <p:cNvSpPr>
              <a:spLocks noChangeArrowheads="1"/>
            </p:cNvSpPr>
            <p:nvPr/>
          </p:nvSpPr>
          <p:spPr bwMode="auto">
            <a:xfrm>
              <a:off x="4105" y="2356"/>
              <a:ext cx="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170035" name="Rectangle 51"/>
            <p:cNvSpPr>
              <a:spLocks noChangeArrowheads="1"/>
            </p:cNvSpPr>
            <p:nvPr/>
          </p:nvSpPr>
          <p:spPr bwMode="auto">
            <a:xfrm>
              <a:off x="4210" y="2395"/>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3</a:t>
              </a:r>
              <a:endParaRPr kumimoji="0" lang="en-US" altLang="zh-CN" b="0" baseline="-25000">
                <a:solidFill>
                  <a:schemeClr val="tx1"/>
                </a:solidFill>
              </a:endParaRPr>
            </a:p>
          </p:txBody>
        </p:sp>
        <p:sp>
          <p:nvSpPr>
            <p:cNvPr id="170036" name="Rectangle 52"/>
            <p:cNvSpPr>
              <a:spLocks noChangeArrowheads="1"/>
            </p:cNvSpPr>
            <p:nvPr/>
          </p:nvSpPr>
          <p:spPr bwMode="auto">
            <a:xfrm>
              <a:off x="1272" y="2119"/>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37" name="Rectangle 53"/>
            <p:cNvSpPr>
              <a:spLocks noChangeArrowheads="1"/>
            </p:cNvSpPr>
            <p:nvPr/>
          </p:nvSpPr>
          <p:spPr bwMode="auto">
            <a:xfrm>
              <a:off x="1417" y="2066"/>
              <a:ext cx="18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latin typeface="Wingdings" pitchFamily="2" charset="2"/>
                </a:rPr>
                <a:t>l</a:t>
              </a:r>
              <a:endParaRPr kumimoji="0" lang="en-US" altLang="zh-CN" b="0" baseline="-25000">
                <a:solidFill>
                  <a:schemeClr val="tx1"/>
                </a:solidFill>
              </a:endParaRPr>
            </a:p>
          </p:txBody>
        </p:sp>
        <p:sp>
          <p:nvSpPr>
            <p:cNvPr id="170038" name="Rectangle 54"/>
            <p:cNvSpPr>
              <a:spLocks noChangeArrowheads="1"/>
            </p:cNvSpPr>
            <p:nvPr/>
          </p:nvSpPr>
          <p:spPr bwMode="auto">
            <a:xfrm>
              <a:off x="1601" y="2053"/>
              <a:ext cx="6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3100" b="0">
                  <a:solidFill>
                    <a:srgbClr val="000000"/>
                  </a:solidFill>
                  <a:latin typeface="Arial" charset="0"/>
                </a:rPr>
                <a:t> </a:t>
              </a:r>
              <a:endParaRPr kumimoji="0" lang="zh-CN" altLang="en-US" b="0" baseline="-25000">
                <a:solidFill>
                  <a:schemeClr val="tx1"/>
                </a:solidFill>
              </a:endParaRPr>
            </a:p>
          </p:txBody>
        </p:sp>
        <p:sp>
          <p:nvSpPr>
            <p:cNvPr id="170039" name="Oval 55"/>
            <p:cNvSpPr>
              <a:spLocks noChangeArrowheads="1"/>
            </p:cNvSpPr>
            <p:nvPr/>
          </p:nvSpPr>
          <p:spPr bwMode="auto">
            <a:xfrm>
              <a:off x="1891" y="1183"/>
              <a:ext cx="646" cy="422"/>
            </a:xfrm>
            <a:prstGeom prst="ellipse">
              <a:avLst/>
            </a:prstGeom>
            <a:solidFill>
              <a:srgbClr val="FF0000"/>
            </a:solidFill>
            <a:ln w="20638">
              <a:solidFill>
                <a:srgbClr val="000000"/>
              </a:solidFill>
              <a:round/>
              <a:headEnd/>
              <a:tailEnd/>
            </a:ln>
          </p:spPr>
          <p:txBody>
            <a:bodyPr/>
            <a:lstStyle/>
            <a:p>
              <a:endParaRPr lang="zh-CN" altLang="en-US"/>
            </a:p>
          </p:txBody>
        </p:sp>
        <p:sp>
          <p:nvSpPr>
            <p:cNvPr id="170040" name="Rectangle 56"/>
            <p:cNvSpPr>
              <a:spLocks noChangeArrowheads="1"/>
            </p:cNvSpPr>
            <p:nvPr/>
          </p:nvSpPr>
          <p:spPr bwMode="auto">
            <a:xfrm>
              <a:off x="2563" y="1197"/>
              <a:ext cx="31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041" name="Rectangle 57"/>
            <p:cNvSpPr>
              <a:spLocks noChangeArrowheads="1"/>
            </p:cNvSpPr>
            <p:nvPr/>
          </p:nvSpPr>
          <p:spPr bwMode="auto">
            <a:xfrm>
              <a:off x="2616" y="1157"/>
              <a:ext cx="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170042" name="Rectangle 58"/>
            <p:cNvSpPr>
              <a:spLocks noChangeArrowheads="1"/>
            </p:cNvSpPr>
            <p:nvPr/>
          </p:nvSpPr>
          <p:spPr bwMode="auto">
            <a:xfrm>
              <a:off x="2721" y="1197"/>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4</a:t>
              </a:r>
              <a:endParaRPr kumimoji="0" lang="en-US" altLang="zh-CN" b="0" baseline="-25000">
                <a:solidFill>
                  <a:schemeClr val="tx1"/>
                </a:solidFill>
              </a:endParaRPr>
            </a:p>
          </p:txBody>
        </p:sp>
        <p:grpSp>
          <p:nvGrpSpPr>
            <p:cNvPr id="170043" name="Group 59"/>
            <p:cNvGrpSpPr>
              <a:grpSpLocks/>
            </p:cNvGrpSpPr>
            <p:nvPr/>
          </p:nvGrpSpPr>
          <p:grpSpPr bwMode="auto">
            <a:xfrm>
              <a:off x="1785" y="775"/>
              <a:ext cx="304" cy="422"/>
              <a:chOff x="1785" y="775"/>
              <a:chExt cx="304" cy="422"/>
            </a:xfrm>
          </p:grpSpPr>
          <p:sp>
            <p:nvSpPr>
              <p:cNvPr id="170044" name="Line 60"/>
              <p:cNvSpPr>
                <a:spLocks noChangeShapeType="1"/>
              </p:cNvSpPr>
              <p:nvPr/>
            </p:nvSpPr>
            <p:spPr bwMode="auto">
              <a:xfrm>
                <a:off x="1785" y="775"/>
                <a:ext cx="251" cy="342"/>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45" name="Freeform 61"/>
              <p:cNvSpPr>
                <a:spLocks/>
              </p:cNvSpPr>
              <p:nvPr/>
            </p:nvSpPr>
            <p:spPr bwMode="auto">
              <a:xfrm>
                <a:off x="1944" y="1052"/>
                <a:ext cx="145" cy="145"/>
              </a:xfrm>
              <a:custGeom>
                <a:avLst/>
                <a:gdLst>
                  <a:gd name="T0" fmla="*/ 0 w 145"/>
                  <a:gd name="T1" fmla="*/ 92 h 145"/>
                  <a:gd name="T2" fmla="*/ 145 w 145"/>
                  <a:gd name="T3" fmla="*/ 145 h 145"/>
                  <a:gd name="T4" fmla="*/ 118 w 145"/>
                  <a:gd name="T5" fmla="*/ 0 h 145"/>
                  <a:gd name="T6" fmla="*/ 0 w 145"/>
                  <a:gd name="T7" fmla="*/ 92 h 145"/>
                </a:gdLst>
                <a:ahLst/>
                <a:cxnLst>
                  <a:cxn ang="0">
                    <a:pos x="T0" y="T1"/>
                  </a:cxn>
                  <a:cxn ang="0">
                    <a:pos x="T2" y="T3"/>
                  </a:cxn>
                  <a:cxn ang="0">
                    <a:pos x="T4" y="T5"/>
                  </a:cxn>
                  <a:cxn ang="0">
                    <a:pos x="T6" y="T7"/>
                  </a:cxn>
                </a:cxnLst>
                <a:rect l="0" t="0" r="r" b="b"/>
                <a:pathLst>
                  <a:path w="145" h="145">
                    <a:moveTo>
                      <a:pt x="0" y="92"/>
                    </a:moveTo>
                    <a:lnTo>
                      <a:pt x="145" y="145"/>
                    </a:lnTo>
                    <a:lnTo>
                      <a:pt x="118" y="0"/>
                    </a:lnTo>
                    <a:lnTo>
                      <a:pt x="0"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0046" name="Group 62"/>
            <p:cNvGrpSpPr>
              <a:grpSpLocks/>
            </p:cNvGrpSpPr>
            <p:nvPr/>
          </p:nvGrpSpPr>
          <p:grpSpPr bwMode="auto">
            <a:xfrm>
              <a:off x="2313" y="1605"/>
              <a:ext cx="263" cy="422"/>
              <a:chOff x="2313" y="1605"/>
              <a:chExt cx="263" cy="422"/>
            </a:xfrm>
          </p:grpSpPr>
          <p:sp>
            <p:nvSpPr>
              <p:cNvPr id="170047" name="Line 63"/>
              <p:cNvSpPr>
                <a:spLocks noChangeShapeType="1"/>
              </p:cNvSpPr>
              <p:nvPr/>
            </p:nvSpPr>
            <p:spPr bwMode="auto">
              <a:xfrm>
                <a:off x="2313" y="1605"/>
                <a:ext cx="224" cy="343"/>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48" name="Freeform 64"/>
              <p:cNvSpPr>
                <a:spLocks/>
              </p:cNvSpPr>
              <p:nvPr/>
            </p:nvSpPr>
            <p:spPr bwMode="auto">
              <a:xfrm>
                <a:off x="2444" y="1882"/>
                <a:ext cx="132" cy="145"/>
              </a:xfrm>
              <a:custGeom>
                <a:avLst/>
                <a:gdLst>
                  <a:gd name="T0" fmla="*/ 0 w 132"/>
                  <a:gd name="T1" fmla="*/ 79 h 145"/>
                  <a:gd name="T2" fmla="*/ 132 w 132"/>
                  <a:gd name="T3" fmla="*/ 145 h 145"/>
                  <a:gd name="T4" fmla="*/ 119 w 132"/>
                  <a:gd name="T5" fmla="*/ 0 h 145"/>
                  <a:gd name="T6" fmla="*/ 0 w 132"/>
                  <a:gd name="T7" fmla="*/ 79 h 145"/>
                </a:gdLst>
                <a:ahLst/>
                <a:cxnLst>
                  <a:cxn ang="0">
                    <a:pos x="T0" y="T1"/>
                  </a:cxn>
                  <a:cxn ang="0">
                    <a:pos x="T2" y="T3"/>
                  </a:cxn>
                  <a:cxn ang="0">
                    <a:pos x="T4" y="T5"/>
                  </a:cxn>
                  <a:cxn ang="0">
                    <a:pos x="T6" y="T7"/>
                  </a:cxn>
                </a:cxnLst>
                <a:rect l="0" t="0" r="r" b="b"/>
                <a:pathLst>
                  <a:path w="132" h="145">
                    <a:moveTo>
                      <a:pt x="0" y="79"/>
                    </a:moveTo>
                    <a:lnTo>
                      <a:pt x="132" y="145"/>
                    </a:lnTo>
                    <a:lnTo>
                      <a:pt x="119" y="0"/>
                    </a:lnTo>
                    <a:lnTo>
                      <a:pt x="0" y="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a:xfrm>
            <a:off x="762000" y="5233988"/>
            <a:ext cx="7848600" cy="1219200"/>
          </a:xfrm>
        </p:spPr>
        <p:txBody>
          <a:bodyPr/>
          <a:lstStyle/>
          <a:p>
            <a:pPr>
              <a:buFontTx/>
              <a:buNone/>
            </a:pPr>
            <a:r>
              <a:rPr lang="zh-CN" altLang="en-US"/>
              <a:t>	</a:t>
            </a:r>
            <a:r>
              <a:rPr lang="zh-CN" altLang="en-US" sz="2800" b="1">
                <a:ea typeface="幼圆" pitchFamily="49" charset="-122"/>
              </a:rPr>
              <a:t>但对于变迁</a:t>
            </a:r>
            <a:r>
              <a:rPr lang="en-US" altLang="en-US" sz="2800" b="1">
                <a:ea typeface="幼圆" pitchFamily="49" charset="-122"/>
              </a:rPr>
              <a:t>c</a:t>
            </a:r>
            <a:r>
              <a:rPr lang="zh-CN" altLang="en-US" sz="2800" b="1">
                <a:ea typeface="幼圆" pitchFamily="49" charset="-122"/>
              </a:rPr>
              <a:t>来讲，可达图中的每个节点之下都含以</a:t>
            </a:r>
            <a:r>
              <a:rPr lang="en-US" altLang="en-US" sz="2800" b="1">
                <a:ea typeface="幼圆" pitchFamily="49" charset="-122"/>
              </a:rPr>
              <a:t>c</a:t>
            </a:r>
            <a:r>
              <a:rPr lang="zh-CN" altLang="en-US" sz="2800" b="1">
                <a:ea typeface="幼圆" pitchFamily="49" charset="-122"/>
              </a:rPr>
              <a:t>标记之有向弧的基本圈。</a:t>
            </a:r>
            <a:endParaRPr lang="zh-CN" altLang="en-US"/>
          </a:p>
        </p:txBody>
      </p:sp>
      <p:graphicFrame>
        <p:nvGraphicFramePr>
          <p:cNvPr id="136196" name="Object 4"/>
          <p:cNvGraphicFramePr>
            <a:graphicFrameLocks noChangeAspect="1"/>
          </p:cNvGraphicFramePr>
          <p:nvPr/>
        </p:nvGraphicFramePr>
        <p:xfrm>
          <a:off x="2824163" y="549275"/>
          <a:ext cx="3403600" cy="4071938"/>
        </p:xfrm>
        <a:graphic>
          <a:graphicData uri="http://schemas.openxmlformats.org/presentationml/2006/ole">
            <mc:AlternateContent xmlns:mc="http://schemas.openxmlformats.org/markup-compatibility/2006">
              <mc:Choice xmlns:v="urn:schemas-microsoft-com:vml" Requires="v">
                <p:oleObj spid="_x0000_s136197" name="图片" r:id="rId3" imgW="1943280" imgH="2324160" progId="Word.Picture.8">
                  <p:embed/>
                </p:oleObj>
              </mc:Choice>
              <mc:Fallback>
                <p:oleObj name="图片" r:id="rId3" imgW="1943280" imgH="23241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163" y="549275"/>
                        <a:ext cx="34036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1D9BC1-8FF9-42E2-A97B-F0639F317EB6}" type="datetime1">
              <a:rPr lang="zh-CN" altLang="en-US"/>
              <a:pPr/>
              <a:t>2014/9/27</a:t>
            </a:fld>
            <a:endParaRPr lang="en-US" altLang="zh-CN"/>
          </a:p>
        </p:txBody>
      </p:sp>
      <p:sp>
        <p:nvSpPr>
          <p:cNvPr id="5" name="灯片编号占位符 5"/>
          <p:cNvSpPr>
            <a:spLocks noGrp="1"/>
          </p:cNvSpPr>
          <p:nvPr>
            <p:ph type="sldNum" sz="quarter" idx="12"/>
          </p:nvPr>
        </p:nvSpPr>
        <p:spPr/>
        <p:txBody>
          <a:bodyPr/>
          <a:lstStyle/>
          <a:p>
            <a:fld id="{4429D0B6-BE38-4827-9B0A-1ECCB3A2B681}" type="slidenum">
              <a:rPr lang="zh-CN" altLang="en-US"/>
              <a:pPr/>
              <a:t>6</a:t>
            </a:fld>
            <a:endParaRPr lang="en-US" altLang="zh-CN"/>
          </a:p>
        </p:txBody>
      </p:sp>
      <p:sp>
        <p:nvSpPr>
          <p:cNvPr id="190466" name="Rectangle 2"/>
          <p:cNvSpPr>
            <a:spLocks noGrp="1" noChangeArrowheads="1"/>
          </p:cNvSpPr>
          <p:nvPr>
            <p:ph type="body" idx="1"/>
          </p:nvPr>
        </p:nvSpPr>
        <p:spPr>
          <a:xfrm>
            <a:off x="381000" y="1143000"/>
            <a:ext cx="8458200" cy="4953000"/>
          </a:xfrm>
        </p:spPr>
        <p:txBody>
          <a:bodyPr/>
          <a:lstStyle/>
          <a:p>
            <a:pPr>
              <a:buFontTx/>
              <a:buChar char="1"/>
            </a:pPr>
            <a:r>
              <a:rPr lang="zh-CN" altLang="zh-CN"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s</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S</a:t>
            </a:r>
            <a:r>
              <a:rPr lang="zh-CN" altLang="zh-CN"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下冲撞</a:t>
            </a:r>
            <a:r>
              <a:rPr lang="en-US" altLang="zh-CN" sz="2800" b="1">
                <a:latin typeface="幼圆" pitchFamily="49" charset="-122"/>
                <a:ea typeface="幼圆" pitchFamily="49" charset="-122"/>
                <a:sym typeface="Symbol" pitchFamily="18" charset="2"/>
              </a:rPr>
              <a:t>iff</a:t>
            </a:r>
            <a:br>
              <a:rPr lang="en-US" altLang="zh-CN"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a:t>
            </a:r>
            <a:r>
              <a:rPr lang="en-US" altLang="en-US" sz="2800" b="1">
                <a:latin typeface="幼圆" pitchFamily="49" charset="-122"/>
                <a:ea typeface="幼圆" pitchFamily="49" charset="-122"/>
                <a:sym typeface="Symbol" pitchFamily="18" charset="2"/>
              </a:rPr>
              <a:t>T,</a:t>
            </a:r>
            <a:r>
              <a:rPr lang="zh-CN" altLang="zh-CN" sz="2800" b="1">
                <a:latin typeface="幼圆" pitchFamily="49" charset="-122"/>
                <a:ea typeface="幼圆" pitchFamily="49" charset="-122"/>
                <a:sym typeface="Symbol" pitchFamily="18" charset="2"/>
              </a:rPr>
              <a:t>使</a:t>
            </a:r>
            <a:r>
              <a:rPr lang="en-US" altLang="en-US" sz="2800" b="1">
                <a:latin typeface="幼圆" pitchFamily="49" charset="-122"/>
                <a:ea typeface="幼圆" pitchFamily="49" charset="-122"/>
                <a:sym typeface="Symbol" pitchFamily="18" charset="2"/>
              </a:rPr>
              <a:t>sS:W(s,t)</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M(s)</a:t>
            </a:r>
            <a:br>
              <a:rPr lang="en-US" altLang="en-US"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但</a:t>
            </a:r>
            <a:r>
              <a:rPr lang="en-US" altLang="en-US" sz="2800" b="1">
                <a:latin typeface="幼圆" pitchFamily="49" charset="-122"/>
                <a:ea typeface="幼圆" pitchFamily="49" charset="-122"/>
                <a:sym typeface="Symbol" pitchFamily="18" charset="2"/>
              </a:rPr>
              <a:t>M(s</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)&gt;K(s</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)-W(t,s</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a:t>
            </a:r>
            <a:br>
              <a:rPr lang="en-US" altLang="en-US"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若在任何</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下无冲撞为无冲撞系统</a:t>
            </a:r>
          </a:p>
          <a:p>
            <a:pPr>
              <a:buFontTx/>
              <a:buNone/>
            </a:pPr>
            <a:r>
              <a:rPr lang="zh-CN" altLang="en-US" sz="2800" b="1">
                <a:latin typeface="幼圆" pitchFamily="49" charset="-122"/>
                <a:ea typeface="幼圆" pitchFamily="49" charset="-122"/>
                <a:sym typeface="Symbol" pitchFamily="18" charset="2"/>
              </a:rPr>
              <a:t>  同样，可以通过增加补库所来消除冲撞</a:t>
            </a:r>
          </a:p>
          <a:p>
            <a:pPr>
              <a:buFontTx/>
              <a:buChar char="2"/>
            </a:pPr>
            <a:r>
              <a:rPr lang="zh-CN" altLang="zh-CN"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2</a:t>
            </a:r>
            <a:r>
              <a:rPr lang="en-US"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和</a:t>
            </a:r>
            <a:r>
              <a:rPr lang="en-US" altLang="zh-CN" sz="2800" b="1">
                <a:latin typeface="幼圆" pitchFamily="49" charset="-122"/>
                <a:ea typeface="幼圆" pitchFamily="49" charset="-122"/>
                <a:sym typeface="Symbol" pitchFamily="18" charset="2"/>
              </a:rPr>
              <a:t>M </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sS</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有</a:t>
            </a:r>
            <a:r>
              <a:rPr lang="en-US" altLang="en-US" sz="2800" b="1">
                <a:latin typeface="幼圆" pitchFamily="49" charset="-122"/>
                <a:ea typeface="幼圆" pitchFamily="49" charset="-122"/>
                <a:sym typeface="Symbol" pitchFamily="18" charset="2"/>
              </a:rPr>
              <a:t>W(s,t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)+W(s,t</a:t>
            </a:r>
            <a:r>
              <a:rPr lang="en-US" altLang="en-US" sz="2800" b="1" baseline="-25000">
                <a:latin typeface="幼圆" pitchFamily="49" charset="-122"/>
                <a:ea typeface="幼圆" pitchFamily="49" charset="-122"/>
                <a:sym typeface="Symbol" pitchFamily="18" charset="2"/>
              </a:rPr>
              <a:t>2</a:t>
            </a:r>
            <a:r>
              <a:rPr lang="en-US"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M(s)</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K(s)-W(t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,s)-W(t</a:t>
            </a:r>
            <a:r>
              <a:rPr lang="en-US" altLang="en-US" sz="2800" b="1" baseline="-25000">
                <a:latin typeface="幼圆" pitchFamily="49" charset="-122"/>
                <a:ea typeface="幼圆" pitchFamily="49" charset="-122"/>
                <a:sym typeface="Symbol" pitchFamily="18" charset="2"/>
              </a:rPr>
              <a:t>2</a:t>
            </a:r>
            <a:r>
              <a:rPr lang="en-US" altLang="en-US" sz="2800" b="1">
                <a:latin typeface="幼圆" pitchFamily="49" charset="-122"/>
                <a:ea typeface="幼圆" pitchFamily="49" charset="-122"/>
                <a:sym typeface="Symbol" pitchFamily="18" charset="2"/>
              </a:rPr>
              <a:t>,s)</a:t>
            </a:r>
            <a:r>
              <a:rPr lang="zh-CN" altLang="en-US" sz="2800" b="1">
                <a:latin typeface="幼圆" pitchFamily="49" charset="-122"/>
                <a:ea typeface="幼圆" pitchFamily="49" charset="-122"/>
                <a:sym typeface="Symbol" pitchFamily="18" charset="2"/>
              </a:rPr>
              <a:t>称</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zh-CN" altLang="en-US"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有并发权  </a:t>
            </a:r>
          </a:p>
          <a:p>
            <a:pPr>
              <a:buFontTx/>
              <a:buNone/>
            </a:pPr>
            <a:r>
              <a:rPr lang="zh-CN" altLang="en-US" sz="2800" b="1">
                <a:latin typeface="幼圆" pitchFamily="49" charset="-122"/>
                <a:ea typeface="幼圆" pitchFamily="49" charset="-122"/>
                <a:sym typeface="Symbol" pitchFamily="18" charset="2"/>
              </a:rPr>
              <a:t>  </a:t>
            </a:r>
          </a:p>
          <a:p>
            <a:pPr>
              <a:buFontTx/>
              <a:buChar char="3"/>
            </a:pPr>
            <a:r>
              <a:rPr lang="zh-CN" altLang="zh-CN"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2</a:t>
            </a:r>
            <a:r>
              <a:rPr lang="zh-CN" altLang="en-US"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都有发生权，但无并发权</a:t>
            </a:r>
            <a:br>
              <a:rPr lang="zh-CN" altLang="en-US"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zh-CN" altLang="en-US" sz="2800" b="1">
                <a:latin typeface="幼圆" pitchFamily="49" charset="-122"/>
                <a:ea typeface="幼圆" pitchFamily="49" charset="-122"/>
                <a:sym typeface="Symbol" pitchFamily="18" charset="2"/>
              </a:rPr>
              <a:t>和</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zh-CN" altLang="zh-CN" sz="2800" b="1">
                <a:latin typeface="幼圆" pitchFamily="49" charset="-122"/>
                <a:ea typeface="幼圆" pitchFamily="49" charset="-122"/>
                <a:sym typeface="Symbol" pitchFamily="18" charset="2"/>
              </a:rPr>
              <a:t>在</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互相冲突</a:t>
            </a:r>
          </a:p>
        </p:txBody>
      </p:sp>
      <p:sp>
        <p:nvSpPr>
          <p:cNvPr id="190467" name="Rectangle 3"/>
          <p:cNvSpPr>
            <a:spLocks noGrp="1" noChangeArrowheads="1"/>
          </p:cNvSpPr>
          <p:nvPr>
            <p:ph type="title"/>
          </p:nvPr>
        </p:nvSpPr>
        <p:spPr>
          <a:xfrm>
            <a:off x="381000" y="152400"/>
            <a:ext cx="7772400" cy="1143000"/>
          </a:xfrm>
          <a:noFill/>
          <a:ln/>
        </p:spPr>
        <p:txBody>
          <a:bodyPr/>
          <a:lstStyle/>
          <a:p>
            <a:pPr algn="l"/>
            <a:r>
              <a:rPr lang="zh-CN" altLang="en-US"/>
              <a:t>冲撞、并发、冲突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additive="base">
                                        <p:cTn id="7" dur="500" fill="hold"/>
                                        <p:tgtEl>
                                          <p:spTgt spid="1904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0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0466">
                                            <p:txEl>
                                              <p:pRg st="1" end="1"/>
                                            </p:txEl>
                                          </p:spTgt>
                                        </p:tgtEl>
                                        <p:attrNameLst>
                                          <p:attrName>style.visibility</p:attrName>
                                        </p:attrNameLst>
                                      </p:cBhvr>
                                      <p:to>
                                        <p:strVal val="visible"/>
                                      </p:to>
                                    </p:set>
                                    <p:anim calcmode="lin" valueType="num">
                                      <p:cBhvr additive="base">
                                        <p:cTn id="13" dur="500" fill="hold"/>
                                        <p:tgtEl>
                                          <p:spTgt spid="19046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04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0466">
                                            <p:txEl>
                                              <p:pRg st="2" end="2"/>
                                            </p:txEl>
                                          </p:spTgt>
                                        </p:tgtEl>
                                        <p:attrNameLst>
                                          <p:attrName>style.visibility</p:attrName>
                                        </p:attrNameLst>
                                      </p:cBhvr>
                                      <p:to>
                                        <p:strVal val="visible"/>
                                      </p:to>
                                    </p:set>
                                    <p:anim calcmode="lin" valueType="num">
                                      <p:cBhvr additive="base">
                                        <p:cTn id="19" dur="500" fill="hold"/>
                                        <p:tgtEl>
                                          <p:spTgt spid="19046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04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466">
                                            <p:txEl>
                                              <p:pRg st="3" end="3"/>
                                            </p:txEl>
                                          </p:spTgt>
                                        </p:tgtEl>
                                        <p:attrNameLst>
                                          <p:attrName>style.visibility</p:attrName>
                                        </p:attrNameLst>
                                      </p:cBhvr>
                                      <p:to>
                                        <p:strVal val="visible"/>
                                      </p:to>
                                    </p:set>
                                    <p:anim calcmode="lin" valueType="num">
                                      <p:cBhvr additive="base">
                                        <p:cTn id="25" dur="500" fill="hold"/>
                                        <p:tgtEl>
                                          <p:spTgt spid="19046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04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0466">
                                            <p:txEl>
                                              <p:pRg st="4" end="4"/>
                                            </p:txEl>
                                          </p:spTgt>
                                        </p:tgtEl>
                                        <p:attrNameLst>
                                          <p:attrName>style.visibility</p:attrName>
                                        </p:attrNameLst>
                                      </p:cBhvr>
                                      <p:to>
                                        <p:strVal val="visible"/>
                                      </p:to>
                                    </p:set>
                                    <p:anim calcmode="lin" valueType="num">
                                      <p:cBhvr additive="base">
                                        <p:cTn id="31" dur="500" fill="hold"/>
                                        <p:tgtEl>
                                          <p:spTgt spid="19046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04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日期占位符 3"/>
          <p:cNvSpPr>
            <a:spLocks noGrp="1"/>
          </p:cNvSpPr>
          <p:nvPr>
            <p:ph type="dt" sz="half" idx="10"/>
          </p:nvPr>
        </p:nvSpPr>
        <p:spPr/>
        <p:txBody>
          <a:bodyPr/>
          <a:lstStyle/>
          <a:p>
            <a:fld id="{4398CEDD-1598-4B72-962A-F6A5D7083292}" type="datetime1">
              <a:rPr lang="zh-CN" altLang="en-US"/>
              <a:pPr/>
              <a:t>2014/9/27</a:t>
            </a:fld>
            <a:endParaRPr lang="en-US" altLang="zh-CN"/>
          </a:p>
        </p:txBody>
      </p:sp>
      <p:sp>
        <p:nvSpPr>
          <p:cNvPr id="65" name="灯片编号占位符 5"/>
          <p:cNvSpPr>
            <a:spLocks noGrp="1"/>
          </p:cNvSpPr>
          <p:nvPr>
            <p:ph type="sldNum" sz="quarter" idx="12"/>
          </p:nvPr>
        </p:nvSpPr>
        <p:spPr/>
        <p:txBody>
          <a:bodyPr/>
          <a:lstStyle/>
          <a:p>
            <a:fld id="{26753B85-DF94-4E8B-BAB8-673ADDBA3068}" type="slidenum">
              <a:rPr lang="zh-CN" altLang="en-US"/>
              <a:pPr/>
              <a:t>60</a:t>
            </a:fld>
            <a:endParaRPr lang="en-US" altLang="zh-CN"/>
          </a:p>
        </p:txBody>
      </p:sp>
      <p:sp>
        <p:nvSpPr>
          <p:cNvPr id="230402" name="Rectangle 2"/>
          <p:cNvSpPr>
            <a:spLocks noGrp="1" noChangeArrowheads="1"/>
          </p:cNvSpPr>
          <p:nvPr>
            <p:ph type="title"/>
          </p:nvPr>
        </p:nvSpPr>
        <p:spPr>
          <a:xfrm>
            <a:off x="827088" y="0"/>
            <a:ext cx="7772400" cy="1143000"/>
          </a:xfrm>
        </p:spPr>
        <p:txBody>
          <a:bodyPr/>
          <a:lstStyle/>
          <a:p>
            <a:r>
              <a:rPr lang="zh-CN" altLang="en-US"/>
              <a:t>问题在哪呢？</a:t>
            </a:r>
          </a:p>
        </p:txBody>
      </p:sp>
      <p:sp>
        <p:nvSpPr>
          <p:cNvPr id="230403" name="Rectangle 3"/>
          <p:cNvSpPr>
            <a:spLocks noGrp="1" noChangeArrowheads="1"/>
          </p:cNvSpPr>
          <p:nvPr>
            <p:ph type="body" idx="1"/>
          </p:nvPr>
        </p:nvSpPr>
        <p:spPr>
          <a:xfrm>
            <a:off x="4572000" y="1412875"/>
            <a:ext cx="3887788" cy="5040313"/>
          </a:xfrm>
        </p:spPr>
        <p:txBody>
          <a:bodyPr/>
          <a:lstStyle/>
          <a:p>
            <a:pPr>
              <a:lnSpc>
                <a:spcPct val="90000"/>
              </a:lnSpc>
            </a:pPr>
            <a:r>
              <a:rPr lang="zh-CN" altLang="en-US"/>
              <a:t>当</a:t>
            </a:r>
            <a:r>
              <a:rPr lang="en-US" altLang="zh-CN"/>
              <a:t>a</a:t>
            </a:r>
            <a:r>
              <a:rPr lang="zh-CN" altLang="en-US"/>
              <a:t>发生时，按算法，把（</a:t>
            </a:r>
            <a:r>
              <a:rPr lang="en-US" altLang="zh-CN"/>
              <a:t>1,0,0,0</a:t>
            </a:r>
            <a:r>
              <a:rPr lang="zh-CN" altLang="en-US"/>
              <a:t>）</a:t>
            </a:r>
            <a:r>
              <a:rPr lang="en-US" altLang="zh-CN">
                <a:sym typeface="Wingdings" pitchFamily="2" charset="2"/>
              </a:rPr>
              <a:t>(1,1,0,1)</a:t>
            </a:r>
            <a:r>
              <a:rPr lang="zh-CN" altLang="en-US">
                <a:sym typeface="Wingdings" pitchFamily="2" charset="2"/>
              </a:rPr>
              <a:t>改为</a:t>
            </a:r>
            <a:r>
              <a:rPr lang="zh-CN" altLang="en-US"/>
              <a:t>（</a:t>
            </a:r>
            <a:r>
              <a:rPr lang="en-US" altLang="zh-CN"/>
              <a:t>1,0,0,0</a:t>
            </a:r>
            <a:r>
              <a:rPr lang="zh-CN" altLang="en-US"/>
              <a:t>）</a:t>
            </a:r>
            <a:r>
              <a:rPr lang="en-US" altLang="zh-CN">
                <a:sym typeface="Wingdings" pitchFamily="2" charset="2"/>
              </a:rPr>
              <a:t></a:t>
            </a:r>
            <a:r>
              <a:rPr lang="zh-CN" altLang="en-US">
                <a:sym typeface="Wingdings" pitchFamily="2" charset="2"/>
              </a:rPr>
              <a:t>（</a:t>
            </a:r>
            <a:r>
              <a:rPr lang="en-US" altLang="zh-CN">
                <a:sym typeface="Wingdings" pitchFamily="2" charset="2"/>
              </a:rPr>
              <a:t>1, </a:t>
            </a:r>
            <a:r>
              <a:rPr lang="zh-CN" altLang="zh-CN" b="1">
                <a:latin typeface="幼圆" pitchFamily="49" charset="-122"/>
                <a:ea typeface="幼圆" pitchFamily="49" charset="-122"/>
                <a:sym typeface="Symbol" pitchFamily="18" charset="2"/>
              </a:rPr>
              <a:t></a:t>
            </a:r>
            <a:r>
              <a:rPr lang="en-US" altLang="zh-CN">
                <a:sym typeface="Wingdings" pitchFamily="2" charset="2"/>
              </a:rPr>
              <a:t> ,0, </a:t>
            </a:r>
            <a:r>
              <a:rPr lang="zh-CN" altLang="zh-CN" b="1">
                <a:latin typeface="幼圆" pitchFamily="49" charset="-122"/>
                <a:ea typeface="幼圆" pitchFamily="49" charset="-122"/>
                <a:sym typeface="Symbol" pitchFamily="18" charset="2"/>
              </a:rPr>
              <a:t></a:t>
            </a:r>
            <a:r>
              <a:rPr lang="en-US" altLang="zh-CN">
                <a:sym typeface="Wingdings" pitchFamily="2" charset="2"/>
              </a:rPr>
              <a:t> </a:t>
            </a:r>
            <a:r>
              <a:rPr lang="zh-CN" altLang="en-US">
                <a:sym typeface="Wingdings" pitchFamily="2" charset="2"/>
              </a:rPr>
              <a:t>）。</a:t>
            </a:r>
          </a:p>
          <a:p>
            <a:pPr>
              <a:lnSpc>
                <a:spcPct val="90000"/>
              </a:lnSpc>
            </a:pPr>
            <a:r>
              <a:rPr lang="zh-CN" altLang="en-US">
                <a:sym typeface="Wingdings" pitchFamily="2" charset="2"/>
              </a:rPr>
              <a:t>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并非真正的无穷，只是个任意大的整数，我们用</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a:t>
            </a:r>
            <a:r>
              <a:rPr lang="zh-CN" altLang="en-US" b="1">
                <a:latin typeface="幼圆" pitchFamily="49" charset="-122"/>
                <a:ea typeface="幼圆" pitchFamily="49" charset="-122"/>
                <a:sym typeface="Symbol" pitchFamily="18" charset="2"/>
              </a:rPr>
              <a:t>来代表</a:t>
            </a:r>
            <a:r>
              <a:rPr lang="en-US" altLang="zh-CN" b="1">
                <a:latin typeface="幼圆" pitchFamily="49" charset="-122"/>
                <a:ea typeface="幼圆" pitchFamily="49" charset="-122"/>
                <a:sym typeface="Symbol" pitchFamily="18" charset="2"/>
              </a:rPr>
              <a:t>(1,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a),0,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a:t>
            </a:r>
          </a:p>
        </p:txBody>
      </p:sp>
      <p:grpSp>
        <p:nvGrpSpPr>
          <p:cNvPr id="230404" name="Group 4"/>
          <p:cNvGrpSpPr>
            <a:grpSpLocks/>
          </p:cNvGrpSpPr>
          <p:nvPr/>
        </p:nvGrpSpPr>
        <p:grpSpPr bwMode="auto">
          <a:xfrm>
            <a:off x="539750" y="1844675"/>
            <a:ext cx="3924300" cy="3524250"/>
            <a:chOff x="1153" y="142"/>
            <a:chExt cx="3360" cy="2587"/>
          </a:xfrm>
        </p:grpSpPr>
        <p:sp>
          <p:nvSpPr>
            <p:cNvPr id="230405" name="AutoShape 5"/>
            <p:cNvSpPr>
              <a:spLocks noChangeAspect="1" noChangeArrowheads="1" noTextEdit="1"/>
            </p:cNvSpPr>
            <p:nvPr/>
          </p:nvSpPr>
          <p:spPr bwMode="auto">
            <a:xfrm>
              <a:off x="1153" y="182"/>
              <a:ext cx="3360" cy="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06" name="Rectangle 6"/>
            <p:cNvSpPr>
              <a:spLocks noChangeArrowheads="1"/>
            </p:cNvSpPr>
            <p:nvPr/>
          </p:nvSpPr>
          <p:spPr bwMode="auto">
            <a:xfrm>
              <a:off x="1153"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0407" name="Rectangle 7"/>
            <p:cNvSpPr>
              <a:spLocks noChangeArrowheads="1"/>
            </p:cNvSpPr>
            <p:nvPr/>
          </p:nvSpPr>
          <p:spPr bwMode="auto">
            <a:xfrm>
              <a:off x="3841"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0408" name="Rectangle 8"/>
            <p:cNvSpPr>
              <a:spLocks noChangeArrowheads="1"/>
            </p:cNvSpPr>
            <p:nvPr/>
          </p:nvSpPr>
          <p:spPr bwMode="auto">
            <a:xfrm>
              <a:off x="2576" y="2027"/>
              <a:ext cx="646" cy="289"/>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0409" name="Oval 9"/>
            <p:cNvSpPr>
              <a:spLocks noChangeArrowheads="1"/>
            </p:cNvSpPr>
            <p:nvPr/>
          </p:nvSpPr>
          <p:spPr bwMode="auto">
            <a:xfrm>
              <a:off x="1179" y="1974"/>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230410" name="Oval 10"/>
            <p:cNvSpPr>
              <a:spLocks noChangeArrowheads="1"/>
            </p:cNvSpPr>
            <p:nvPr/>
          </p:nvSpPr>
          <p:spPr bwMode="auto">
            <a:xfrm>
              <a:off x="2444" y="446"/>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230411" name="Oval 11"/>
            <p:cNvSpPr>
              <a:spLocks noChangeArrowheads="1"/>
            </p:cNvSpPr>
            <p:nvPr/>
          </p:nvSpPr>
          <p:spPr bwMode="auto">
            <a:xfrm>
              <a:off x="3867" y="1948"/>
              <a:ext cx="646" cy="434"/>
            </a:xfrm>
            <a:prstGeom prst="ellipse">
              <a:avLst/>
            </a:prstGeom>
            <a:solidFill>
              <a:srgbClr val="FFFFFF"/>
            </a:solidFill>
            <a:ln w="20638">
              <a:solidFill>
                <a:srgbClr val="000000"/>
              </a:solidFill>
              <a:round/>
              <a:headEnd/>
              <a:tailEnd/>
            </a:ln>
          </p:spPr>
          <p:txBody>
            <a:bodyPr/>
            <a:lstStyle/>
            <a:p>
              <a:endParaRPr lang="zh-CN" altLang="en-US"/>
            </a:p>
          </p:txBody>
        </p:sp>
        <p:grpSp>
          <p:nvGrpSpPr>
            <p:cNvPr id="230412" name="Group 12"/>
            <p:cNvGrpSpPr>
              <a:grpSpLocks/>
            </p:cNvGrpSpPr>
            <p:nvPr/>
          </p:nvGrpSpPr>
          <p:grpSpPr bwMode="auto">
            <a:xfrm>
              <a:off x="1785" y="577"/>
              <a:ext cx="659" cy="145"/>
              <a:chOff x="1785" y="577"/>
              <a:chExt cx="659" cy="145"/>
            </a:xfrm>
          </p:grpSpPr>
          <p:sp>
            <p:nvSpPr>
              <p:cNvPr id="230413" name="Line 13"/>
              <p:cNvSpPr>
                <a:spLocks noChangeShapeType="1"/>
              </p:cNvSpPr>
              <p:nvPr/>
            </p:nvSpPr>
            <p:spPr bwMode="auto">
              <a:xfrm>
                <a:off x="1785" y="643"/>
                <a:ext cx="5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4" name="Freeform 14"/>
              <p:cNvSpPr>
                <a:spLocks/>
              </p:cNvSpPr>
              <p:nvPr/>
            </p:nvSpPr>
            <p:spPr bwMode="auto">
              <a:xfrm>
                <a:off x="2313" y="577"/>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15" name="Group 15"/>
            <p:cNvGrpSpPr>
              <a:grpSpLocks/>
            </p:cNvGrpSpPr>
            <p:nvPr/>
          </p:nvGrpSpPr>
          <p:grpSpPr bwMode="auto">
            <a:xfrm>
              <a:off x="3077" y="577"/>
              <a:ext cx="764" cy="145"/>
              <a:chOff x="3077" y="577"/>
              <a:chExt cx="764" cy="145"/>
            </a:xfrm>
          </p:grpSpPr>
          <p:sp>
            <p:nvSpPr>
              <p:cNvPr id="230416" name="Line 16"/>
              <p:cNvSpPr>
                <a:spLocks noChangeShapeType="1"/>
              </p:cNvSpPr>
              <p:nvPr/>
            </p:nvSpPr>
            <p:spPr bwMode="auto">
              <a:xfrm>
                <a:off x="3077" y="643"/>
                <a:ext cx="659" cy="1"/>
              </a:xfrm>
              <a:prstGeom prst="line">
                <a:avLst/>
              </a:prstGeom>
              <a:noFill/>
              <a:ln w="20638">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7" name="Freeform 17"/>
              <p:cNvSpPr>
                <a:spLocks/>
              </p:cNvSpPr>
              <p:nvPr/>
            </p:nvSpPr>
            <p:spPr bwMode="auto">
              <a:xfrm>
                <a:off x="3709" y="577"/>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FF3300"/>
              </a:solidFill>
              <a:ln w="9525">
                <a:solidFill>
                  <a:srgbClr val="FF3300"/>
                </a:solidFill>
                <a:round/>
                <a:headEnd/>
                <a:tailEnd/>
              </a:ln>
            </p:spPr>
            <p:txBody>
              <a:bodyPr/>
              <a:lstStyle/>
              <a:p>
                <a:endParaRPr lang="zh-CN" altLang="en-US"/>
              </a:p>
            </p:txBody>
          </p:sp>
        </p:grpSp>
        <p:grpSp>
          <p:nvGrpSpPr>
            <p:cNvPr id="230418" name="Group 18"/>
            <p:cNvGrpSpPr>
              <a:grpSpLocks/>
            </p:cNvGrpSpPr>
            <p:nvPr/>
          </p:nvGrpSpPr>
          <p:grpSpPr bwMode="auto">
            <a:xfrm>
              <a:off x="3946" y="788"/>
              <a:ext cx="145" cy="1186"/>
              <a:chOff x="3946" y="788"/>
              <a:chExt cx="145" cy="1186"/>
            </a:xfrm>
          </p:grpSpPr>
          <p:sp>
            <p:nvSpPr>
              <p:cNvPr id="230419" name="Line 19"/>
              <p:cNvSpPr>
                <a:spLocks noChangeShapeType="1"/>
              </p:cNvSpPr>
              <p:nvPr/>
            </p:nvSpPr>
            <p:spPr bwMode="auto">
              <a:xfrm>
                <a:off x="4025" y="788"/>
                <a:ext cx="1" cy="108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20" name="Freeform 20"/>
              <p:cNvSpPr>
                <a:spLocks/>
              </p:cNvSpPr>
              <p:nvPr/>
            </p:nvSpPr>
            <p:spPr bwMode="auto">
              <a:xfrm>
                <a:off x="3946" y="1842"/>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21" name="Group 21"/>
            <p:cNvGrpSpPr>
              <a:grpSpLocks/>
            </p:cNvGrpSpPr>
            <p:nvPr/>
          </p:nvGrpSpPr>
          <p:grpSpPr bwMode="auto">
            <a:xfrm>
              <a:off x="4184" y="788"/>
              <a:ext cx="145" cy="1160"/>
              <a:chOff x="4184" y="788"/>
              <a:chExt cx="145" cy="1160"/>
            </a:xfrm>
          </p:grpSpPr>
          <p:sp>
            <p:nvSpPr>
              <p:cNvPr id="230422" name="Line 22"/>
              <p:cNvSpPr>
                <a:spLocks noChangeShapeType="1"/>
              </p:cNvSpPr>
              <p:nvPr/>
            </p:nvSpPr>
            <p:spPr bwMode="auto">
              <a:xfrm flipV="1">
                <a:off x="4249" y="893"/>
                <a:ext cx="1" cy="10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23" name="Freeform 23"/>
              <p:cNvSpPr>
                <a:spLocks/>
              </p:cNvSpPr>
              <p:nvPr/>
            </p:nvSpPr>
            <p:spPr bwMode="auto">
              <a:xfrm>
                <a:off x="4184"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24" name="Group 24"/>
            <p:cNvGrpSpPr>
              <a:grpSpLocks/>
            </p:cNvGrpSpPr>
            <p:nvPr/>
          </p:nvGrpSpPr>
          <p:grpSpPr bwMode="auto">
            <a:xfrm>
              <a:off x="1825" y="2119"/>
              <a:ext cx="751" cy="145"/>
              <a:chOff x="1825" y="2119"/>
              <a:chExt cx="751" cy="145"/>
            </a:xfrm>
          </p:grpSpPr>
          <p:sp>
            <p:nvSpPr>
              <p:cNvPr id="230425" name="Line 25"/>
              <p:cNvSpPr>
                <a:spLocks noChangeShapeType="1"/>
              </p:cNvSpPr>
              <p:nvPr/>
            </p:nvSpPr>
            <p:spPr bwMode="auto">
              <a:xfrm>
                <a:off x="1825" y="2185"/>
                <a:ext cx="64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26" name="Freeform 26"/>
              <p:cNvSpPr>
                <a:spLocks/>
              </p:cNvSpPr>
              <p:nvPr/>
            </p:nvSpPr>
            <p:spPr bwMode="auto">
              <a:xfrm>
                <a:off x="2444" y="2119"/>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27" name="Group 27"/>
            <p:cNvGrpSpPr>
              <a:grpSpLocks/>
            </p:cNvGrpSpPr>
            <p:nvPr/>
          </p:nvGrpSpPr>
          <p:grpSpPr bwMode="auto">
            <a:xfrm>
              <a:off x="3209" y="2119"/>
              <a:ext cx="658" cy="145"/>
              <a:chOff x="3209" y="2119"/>
              <a:chExt cx="658" cy="145"/>
            </a:xfrm>
          </p:grpSpPr>
          <p:sp>
            <p:nvSpPr>
              <p:cNvPr id="230428" name="Line 28"/>
              <p:cNvSpPr>
                <a:spLocks noChangeShapeType="1"/>
              </p:cNvSpPr>
              <p:nvPr/>
            </p:nvSpPr>
            <p:spPr bwMode="auto">
              <a:xfrm>
                <a:off x="3209" y="2185"/>
                <a:ext cx="55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29" name="Freeform 29"/>
              <p:cNvSpPr>
                <a:spLocks/>
              </p:cNvSpPr>
              <p:nvPr/>
            </p:nvSpPr>
            <p:spPr bwMode="auto">
              <a:xfrm>
                <a:off x="3736" y="2119"/>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30" name="Group 30"/>
            <p:cNvGrpSpPr>
              <a:grpSpLocks/>
            </p:cNvGrpSpPr>
            <p:nvPr/>
          </p:nvGrpSpPr>
          <p:grpSpPr bwMode="auto">
            <a:xfrm>
              <a:off x="1258" y="788"/>
              <a:ext cx="145" cy="1212"/>
              <a:chOff x="1258" y="788"/>
              <a:chExt cx="145" cy="1212"/>
            </a:xfrm>
          </p:grpSpPr>
          <p:sp>
            <p:nvSpPr>
              <p:cNvPr id="230431" name="Line 31"/>
              <p:cNvSpPr>
                <a:spLocks noChangeShapeType="1"/>
              </p:cNvSpPr>
              <p:nvPr/>
            </p:nvSpPr>
            <p:spPr bwMode="auto">
              <a:xfrm>
                <a:off x="1337" y="788"/>
                <a:ext cx="1" cy="110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32" name="Freeform 32"/>
              <p:cNvSpPr>
                <a:spLocks/>
              </p:cNvSpPr>
              <p:nvPr/>
            </p:nvSpPr>
            <p:spPr bwMode="auto">
              <a:xfrm>
                <a:off x="1258" y="1868"/>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33" name="Group 33"/>
            <p:cNvGrpSpPr>
              <a:grpSpLocks/>
            </p:cNvGrpSpPr>
            <p:nvPr/>
          </p:nvGrpSpPr>
          <p:grpSpPr bwMode="auto">
            <a:xfrm>
              <a:off x="1496" y="788"/>
              <a:ext cx="145" cy="1186"/>
              <a:chOff x="1496" y="788"/>
              <a:chExt cx="145" cy="1186"/>
            </a:xfrm>
          </p:grpSpPr>
          <p:sp>
            <p:nvSpPr>
              <p:cNvPr id="230434" name="Line 34"/>
              <p:cNvSpPr>
                <a:spLocks noChangeShapeType="1"/>
              </p:cNvSpPr>
              <p:nvPr/>
            </p:nvSpPr>
            <p:spPr bwMode="auto">
              <a:xfrm flipV="1">
                <a:off x="1561" y="893"/>
                <a:ext cx="1" cy="10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35" name="Freeform 35"/>
              <p:cNvSpPr>
                <a:spLocks/>
              </p:cNvSpPr>
              <p:nvPr/>
            </p:nvSpPr>
            <p:spPr bwMode="auto">
              <a:xfrm>
                <a:off x="1496"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0436" name="Rectangle 36"/>
            <p:cNvSpPr>
              <a:spLocks noChangeArrowheads="1"/>
            </p:cNvSpPr>
            <p:nvPr/>
          </p:nvSpPr>
          <p:spPr bwMode="auto">
            <a:xfrm>
              <a:off x="1311" y="222"/>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37" name="Rectangle 37"/>
            <p:cNvSpPr>
              <a:spLocks noChangeArrowheads="1"/>
            </p:cNvSpPr>
            <p:nvPr/>
          </p:nvSpPr>
          <p:spPr bwMode="auto">
            <a:xfrm>
              <a:off x="1417" y="182"/>
              <a:ext cx="14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a</a:t>
              </a:r>
              <a:endParaRPr kumimoji="0" lang="en-US" altLang="zh-CN" b="0" baseline="-25000">
                <a:solidFill>
                  <a:schemeClr val="tx1"/>
                </a:solidFill>
              </a:endParaRPr>
            </a:p>
          </p:txBody>
        </p:sp>
        <p:sp>
          <p:nvSpPr>
            <p:cNvPr id="230438" name="Rectangle 38"/>
            <p:cNvSpPr>
              <a:spLocks noChangeArrowheads="1"/>
            </p:cNvSpPr>
            <p:nvPr/>
          </p:nvSpPr>
          <p:spPr bwMode="auto">
            <a:xfrm>
              <a:off x="2734" y="1750"/>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39" name="Rectangle 39"/>
            <p:cNvSpPr>
              <a:spLocks noChangeArrowheads="1"/>
            </p:cNvSpPr>
            <p:nvPr/>
          </p:nvSpPr>
          <p:spPr bwMode="auto">
            <a:xfrm>
              <a:off x="2826" y="1711"/>
              <a:ext cx="16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b</a:t>
              </a:r>
              <a:endParaRPr kumimoji="0" lang="en-US" altLang="zh-CN" b="0" baseline="-25000">
                <a:solidFill>
                  <a:schemeClr val="tx1"/>
                </a:solidFill>
              </a:endParaRPr>
            </a:p>
          </p:txBody>
        </p:sp>
        <p:sp>
          <p:nvSpPr>
            <p:cNvPr id="230440" name="Rectangle 40"/>
            <p:cNvSpPr>
              <a:spLocks noChangeArrowheads="1"/>
            </p:cNvSpPr>
            <p:nvPr/>
          </p:nvSpPr>
          <p:spPr bwMode="auto">
            <a:xfrm>
              <a:off x="3986" y="235"/>
              <a:ext cx="32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41" name="Rectangle 41"/>
            <p:cNvSpPr>
              <a:spLocks noChangeArrowheads="1"/>
            </p:cNvSpPr>
            <p:nvPr/>
          </p:nvSpPr>
          <p:spPr bwMode="auto">
            <a:xfrm>
              <a:off x="4078" y="194"/>
              <a:ext cx="15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c</a:t>
              </a:r>
              <a:endParaRPr kumimoji="0" lang="en-US" altLang="zh-CN" b="0" baseline="-25000">
                <a:solidFill>
                  <a:schemeClr val="tx1"/>
                </a:solidFill>
              </a:endParaRPr>
            </a:p>
          </p:txBody>
        </p:sp>
        <p:sp>
          <p:nvSpPr>
            <p:cNvPr id="230442" name="Rectangle 42"/>
            <p:cNvSpPr>
              <a:spLocks noChangeArrowheads="1"/>
            </p:cNvSpPr>
            <p:nvPr/>
          </p:nvSpPr>
          <p:spPr bwMode="auto">
            <a:xfrm>
              <a:off x="2602" y="182"/>
              <a:ext cx="31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43" name="Rectangle 43"/>
            <p:cNvSpPr>
              <a:spLocks noChangeArrowheads="1"/>
            </p:cNvSpPr>
            <p:nvPr/>
          </p:nvSpPr>
          <p:spPr bwMode="auto">
            <a:xfrm>
              <a:off x="2655" y="142"/>
              <a:ext cx="13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0444" name="Rectangle 44"/>
            <p:cNvSpPr>
              <a:spLocks noChangeArrowheads="1"/>
            </p:cNvSpPr>
            <p:nvPr/>
          </p:nvSpPr>
          <p:spPr bwMode="auto">
            <a:xfrm>
              <a:off x="2761" y="182"/>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2</a:t>
              </a:r>
              <a:endParaRPr kumimoji="0" lang="en-US" altLang="zh-CN" b="0" baseline="-25000">
                <a:solidFill>
                  <a:schemeClr val="tx1"/>
                </a:solidFill>
              </a:endParaRPr>
            </a:p>
          </p:txBody>
        </p:sp>
        <p:sp>
          <p:nvSpPr>
            <p:cNvPr id="230445" name="Rectangle 45"/>
            <p:cNvSpPr>
              <a:spLocks noChangeArrowheads="1"/>
            </p:cNvSpPr>
            <p:nvPr/>
          </p:nvSpPr>
          <p:spPr bwMode="auto">
            <a:xfrm>
              <a:off x="1351" y="2422"/>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46" name="Rectangle 46"/>
            <p:cNvSpPr>
              <a:spLocks noChangeArrowheads="1"/>
            </p:cNvSpPr>
            <p:nvPr/>
          </p:nvSpPr>
          <p:spPr bwMode="auto">
            <a:xfrm>
              <a:off x="1403" y="2381"/>
              <a:ext cx="13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0447" name="Rectangle 47"/>
            <p:cNvSpPr>
              <a:spLocks noChangeArrowheads="1"/>
            </p:cNvSpPr>
            <p:nvPr/>
          </p:nvSpPr>
          <p:spPr bwMode="auto">
            <a:xfrm>
              <a:off x="1509" y="2422"/>
              <a:ext cx="1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1</a:t>
              </a:r>
              <a:endParaRPr kumimoji="0" lang="en-US" altLang="zh-CN" b="0" baseline="-25000">
                <a:solidFill>
                  <a:schemeClr val="tx1"/>
                </a:solidFill>
              </a:endParaRPr>
            </a:p>
          </p:txBody>
        </p:sp>
        <p:sp>
          <p:nvSpPr>
            <p:cNvPr id="230448" name="Rectangle 48"/>
            <p:cNvSpPr>
              <a:spLocks noChangeArrowheads="1"/>
            </p:cNvSpPr>
            <p:nvPr/>
          </p:nvSpPr>
          <p:spPr bwMode="auto">
            <a:xfrm>
              <a:off x="4052" y="2395"/>
              <a:ext cx="32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49" name="Rectangle 49"/>
            <p:cNvSpPr>
              <a:spLocks noChangeArrowheads="1"/>
            </p:cNvSpPr>
            <p:nvPr/>
          </p:nvSpPr>
          <p:spPr bwMode="auto">
            <a:xfrm>
              <a:off x="4105" y="2356"/>
              <a:ext cx="13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0450" name="Rectangle 50"/>
            <p:cNvSpPr>
              <a:spLocks noChangeArrowheads="1"/>
            </p:cNvSpPr>
            <p:nvPr/>
          </p:nvSpPr>
          <p:spPr bwMode="auto">
            <a:xfrm>
              <a:off x="4210" y="2395"/>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3</a:t>
              </a:r>
              <a:endParaRPr kumimoji="0" lang="en-US" altLang="zh-CN" b="0" baseline="-25000">
                <a:solidFill>
                  <a:schemeClr val="tx1"/>
                </a:solidFill>
              </a:endParaRPr>
            </a:p>
          </p:txBody>
        </p:sp>
        <p:sp>
          <p:nvSpPr>
            <p:cNvPr id="230451" name="Rectangle 51"/>
            <p:cNvSpPr>
              <a:spLocks noChangeArrowheads="1"/>
            </p:cNvSpPr>
            <p:nvPr/>
          </p:nvSpPr>
          <p:spPr bwMode="auto">
            <a:xfrm>
              <a:off x="1272" y="2119"/>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52" name="Rectangle 52"/>
            <p:cNvSpPr>
              <a:spLocks noChangeArrowheads="1"/>
            </p:cNvSpPr>
            <p:nvPr/>
          </p:nvSpPr>
          <p:spPr bwMode="auto">
            <a:xfrm>
              <a:off x="1417" y="2066"/>
              <a:ext cx="25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latin typeface="Wingdings" pitchFamily="2" charset="2"/>
                </a:rPr>
                <a:t>l</a:t>
              </a:r>
              <a:endParaRPr kumimoji="0" lang="en-US" altLang="zh-CN" b="0" baseline="-25000">
                <a:solidFill>
                  <a:schemeClr val="tx1"/>
                </a:solidFill>
              </a:endParaRPr>
            </a:p>
          </p:txBody>
        </p:sp>
        <p:sp>
          <p:nvSpPr>
            <p:cNvPr id="230453" name="Rectangle 53"/>
            <p:cNvSpPr>
              <a:spLocks noChangeArrowheads="1"/>
            </p:cNvSpPr>
            <p:nvPr/>
          </p:nvSpPr>
          <p:spPr bwMode="auto">
            <a:xfrm>
              <a:off x="1602" y="2053"/>
              <a:ext cx="9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3100" b="0">
                  <a:solidFill>
                    <a:srgbClr val="000000"/>
                  </a:solidFill>
                  <a:latin typeface="Arial" charset="0"/>
                </a:rPr>
                <a:t> </a:t>
              </a:r>
              <a:endParaRPr kumimoji="0" lang="zh-CN" altLang="en-US" b="0" baseline="-25000">
                <a:solidFill>
                  <a:schemeClr val="tx1"/>
                </a:solidFill>
              </a:endParaRPr>
            </a:p>
          </p:txBody>
        </p:sp>
        <p:sp>
          <p:nvSpPr>
            <p:cNvPr id="230454" name="Oval 54"/>
            <p:cNvSpPr>
              <a:spLocks noChangeArrowheads="1"/>
            </p:cNvSpPr>
            <p:nvPr/>
          </p:nvSpPr>
          <p:spPr bwMode="auto">
            <a:xfrm>
              <a:off x="1891" y="1183"/>
              <a:ext cx="646" cy="422"/>
            </a:xfrm>
            <a:prstGeom prst="ellipse">
              <a:avLst/>
            </a:prstGeom>
            <a:solidFill>
              <a:srgbClr val="FF0000"/>
            </a:solidFill>
            <a:ln w="20638">
              <a:solidFill>
                <a:srgbClr val="000000"/>
              </a:solidFill>
              <a:round/>
              <a:headEnd/>
              <a:tailEnd/>
            </a:ln>
          </p:spPr>
          <p:txBody>
            <a:bodyPr/>
            <a:lstStyle/>
            <a:p>
              <a:endParaRPr lang="zh-CN" altLang="en-US"/>
            </a:p>
          </p:txBody>
        </p:sp>
        <p:sp>
          <p:nvSpPr>
            <p:cNvPr id="230455" name="Rectangle 55"/>
            <p:cNvSpPr>
              <a:spLocks noChangeArrowheads="1"/>
            </p:cNvSpPr>
            <p:nvPr/>
          </p:nvSpPr>
          <p:spPr bwMode="auto">
            <a:xfrm>
              <a:off x="2563" y="1197"/>
              <a:ext cx="31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56" name="Rectangle 56"/>
            <p:cNvSpPr>
              <a:spLocks noChangeArrowheads="1"/>
            </p:cNvSpPr>
            <p:nvPr/>
          </p:nvSpPr>
          <p:spPr bwMode="auto">
            <a:xfrm>
              <a:off x="2616" y="1157"/>
              <a:ext cx="13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0457" name="Rectangle 57"/>
            <p:cNvSpPr>
              <a:spLocks noChangeArrowheads="1"/>
            </p:cNvSpPr>
            <p:nvPr/>
          </p:nvSpPr>
          <p:spPr bwMode="auto">
            <a:xfrm>
              <a:off x="2722" y="1197"/>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4</a:t>
              </a:r>
              <a:endParaRPr kumimoji="0" lang="en-US" altLang="zh-CN" b="0" baseline="-25000">
                <a:solidFill>
                  <a:schemeClr val="tx1"/>
                </a:solidFill>
              </a:endParaRPr>
            </a:p>
          </p:txBody>
        </p:sp>
        <p:grpSp>
          <p:nvGrpSpPr>
            <p:cNvPr id="230458" name="Group 58"/>
            <p:cNvGrpSpPr>
              <a:grpSpLocks/>
            </p:cNvGrpSpPr>
            <p:nvPr/>
          </p:nvGrpSpPr>
          <p:grpSpPr bwMode="auto">
            <a:xfrm>
              <a:off x="1785" y="775"/>
              <a:ext cx="304" cy="422"/>
              <a:chOff x="1785" y="775"/>
              <a:chExt cx="304" cy="422"/>
            </a:xfrm>
          </p:grpSpPr>
          <p:sp>
            <p:nvSpPr>
              <p:cNvPr id="230459" name="Line 59"/>
              <p:cNvSpPr>
                <a:spLocks noChangeShapeType="1"/>
              </p:cNvSpPr>
              <p:nvPr/>
            </p:nvSpPr>
            <p:spPr bwMode="auto">
              <a:xfrm>
                <a:off x="1785" y="775"/>
                <a:ext cx="251" cy="342"/>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60" name="Freeform 60"/>
              <p:cNvSpPr>
                <a:spLocks/>
              </p:cNvSpPr>
              <p:nvPr/>
            </p:nvSpPr>
            <p:spPr bwMode="auto">
              <a:xfrm>
                <a:off x="1944" y="1052"/>
                <a:ext cx="145" cy="145"/>
              </a:xfrm>
              <a:custGeom>
                <a:avLst/>
                <a:gdLst>
                  <a:gd name="T0" fmla="*/ 0 w 145"/>
                  <a:gd name="T1" fmla="*/ 92 h 145"/>
                  <a:gd name="T2" fmla="*/ 145 w 145"/>
                  <a:gd name="T3" fmla="*/ 145 h 145"/>
                  <a:gd name="T4" fmla="*/ 118 w 145"/>
                  <a:gd name="T5" fmla="*/ 0 h 145"/>
                  <a:gd name="T6" fmla="*/ 0 w 145"/>
                  <a:gd name="T7" fmla="*/ 92 h 145"/>
                </a:gdLst>
                <a:ahLst/>
                <a:cxnLst>
                  <a:cxn ang="0">
                    <a:pos x="T0" y="T1"/>
                  </a:cxn>
                  <a:cxn ang="0">
                    <a:pos x="T2" y="T3"/>
                  </a:cxn>
                  <a:cxn ang="0">
                    <a:pos x="T4" y="T5"/>
                  </a:cxn>
                  <a:cxn ang="0">
                    <a:pos x="T6" y="T7"/>
                  </a:cxn>
                </a:cxnLst>
                <a:rect l="0" t="0" r="r" b="b"/>
                <a:pathLst>
                  <a:path w="145" h="145">
                    <a:moveTo>
                      <a:pt x="0" y="92"/>
                    </a:moveTo>
                    <a:lnTo>
                      <a:pt x="145" y="145"/>
                    </a:lnTo>
                    <a:lnTo>
                      <a:pt x="118" y="0"/>
                    </a:lnTo>
                    <a:lnTo>
                      <a:pt x="0"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0461" name="Group 61"/>
            <p:cNvGrpSpPr>
              <a:grpSpLocks/>
            </p:cNvGrpSpPr>
            <p:nvPr/>
          </p:nvGrpSpPr>
          <p:grpSpPr bwMode="auto">
            <a:xfrm>
              <a:off x="2313" y="1605"/>
              <a:ext cx="263" cy="422"/>
              <a:chOff x="2313" y="1605"/>
              <a:chExt cx="263" cy="422"/>
            </a:xfrm>
          </p:grpSpPr>
          <p:sp>
            <p:nvSpPr>
              <p:cNvPr id="230462" name="Line 62"/>
              <p:cNvSpPr>
                <a:spLocks noChangeShapeType="1"/>
              </p:cNvSpPr>
              <p:nvPr/>
            </p:nvSpPr>
            <p:spPr bwMode="auto">
              <a:xfrm>
                <a:off x="2313" y="1605"/>
                <a:ext cx="224" cy="343"/>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63" name="Freeform 63"/>
              <p:cNvSpPr>
                <a:spLocks/>
              </p:cNvSpPr>
              <p:nvPr/>
            </p:nvSpPr>
            <p:spPr bwMode="auto">
              <a:xfrm>
                <a:off x="2444" y="1882"/>
                <a:ext cx="132" cy="145"/>
              </a:xfrm>
              <a:custGeom>
                <a:avLst/>
                <a:gdLst>
                  <a:gd name="T0" fmla="*/ 0 w 132"/>
                  <a:gd name="T1" fmla="*/ 79 h 145"/>
                  <a:gd name="T2" fmla="*/ 132 w 132"/>
                  <a:gd name="T3" fmla="*/ 145 h 145"/>
                  <a:gd name="T4" fmla="*/ 119 w 132"/>
                  <a:gd name="T5" fmla="*/ 0 h 145"/>
                  <a:gd name="T6" fmla="*/ 0 w 132"/>
                  <a:gd name="T7" fmla="*/ 79 h 145"/>
                </a:gdLst>
                <a:ahLst/>
                <a:cxnLst>
                  <a:cxn ang="0">
                    <a:pos x="T0" y="T1"/>
                  </a:cxn>
                  <a:cxn ang="0">
                    <a:pos x="T2" y="T3"/>
                  </a:cxn>
                  <a:cxn ang="0">
                    <a:pos x="T4" y="T5"/>
                  </a:cxn>
                  <a:cxn ang="0">
                    <a:pos x="T6" y="T7"/>
                  </a:cxn>
                </a:cxnLst>
                <a:rect l="0" t="0" r="r" b="b"/>
                <a:pathLst>
                  <a:path w="132" h="145">
                    <a:moveTo>
                      <a:pt x="0" y="79"/>
                    </a:moveTo>
                    <a:lnTo>
                      <a:pt x="132" y="145"/>
                    </a:lnTo>
                    <a:lnTo>
                      <a:pt x="119" y="0"/>
                    </a:lnTo>
                    <a:lnTo>
                      <a:pt x="0" y="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3"/>
          <p:cNvSpPr>
            <a:spLocks noGrp="1"/>
          </p:cNvSpPr>
          <p:nvPr>
            <p:ph type="dt" sz="half" idx="10"/>
          </p:nvPr>
        </p:nvSpPr>
        <p:spPr/>
        <p:txBody>
          <a:bodyPr/>
          <a:lstStyle/>
          <a:p>
            <a:fld id="{86EC9674-C843-4D02-AB1E-5A99A2A618BF}" type="datetime1">
              <a:rPr lang="zh-CN" altLang="en-US"/>
              <a:pPr/>
              <a:t>2014/9/27</a:t>
            </a:fld>
            <a:endParaRPr lang="en-US" altLang="zh-CN"/>
          </a:p>
        </p:txBody>
      </p:sp>
      <p:sp>
        <p:nvSpPr>
          <p:cNvPr id="79" name="灯片编号占位符 5"/>
          <p:cNvSpPr>
            <a:spLocks noGrp="1"/>
          </p:cNvSpPr>
          <p:nvPr>
            <p:ph type="sldNum" sz="quarter" idx="12"/>
          </p:nvPr>
        </p:nvSpPr>
        <p:spPr/>
        <p:txBody>
          <a:bodyPr/>
          <a:lstStyle/>
          <a:p>
            <a:fld id="{E1ED7BC1-38AA-48F7-A1AD-D424432254DB}" type="slidenum">
              <a:rPr lang="zh-CN" altLang="en-US"/>
              <a:pPr/>
              <a:t>61</a:t>
            </a:fld>
            <a:endParaRPr lang="en-US" altLang="zh-CN"/>
          </a:p>
        </p:txBody>
      </p:sp>
      <p:grpSp>
        <p:nvGrpSpPr>
          <p:cNvPr id="233494" name="Group 22"/>
          <p:cNvGrpSpPr>
            <a:grpSpLocks/>
          </p:cNvGrpSpPr>
          <p:nvPr/>
        </p:nvGrpSpPr>
        <p:grpSpPr bwMode="auto">
          <a:xfrm>
            <a:off x="3384550" y="404813"/>
            <a:ext cx="5759450" cy="4826000"/>
            <a:chOff x="1474" y="935"/>
            <a:chExt cx="3628" cy="3040"/>
          </a:xfrm>
        </p:grpSpPr>
        <p:sp>
          <p:nvSpPr>
            <p:cNvPr id="233477" name="Text Box 5"/>
            <p:cNvSpPr txBox="1">
              <a:spLocks noChangeArrowheads="1"/>
            </p:cNvSpPr>
            <p:nvPr/>
          </p:nvSpPr>
          <p:spPr bwMode="auto">
            <a:xfrm>
              <a:off x="1701" y="935"/>
              <a:ext cx="1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(1,0,0,0)</a:t>
              </a:r>
            </a:p>
          </p:txBody>
        </p:sp>
        <p:sp>
          <p:nvSpPr>
            <p:cNvPr id="233479" name="Text Box 7"/>
            <p:cNvSpPr txBox="1">
              <a:spLocks noChangeArrowheads="1"/>
            </p:cNvSpPr>
            <p:nvPr/>
          </p:nvSpPr>
          <p:spPr bwMode="auto">
            <a:xfrm>
              <a:off x="1474" y="1706"/>
              <a:ext cx="2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(1, </a:t>
              </a:r>
              <a:r>
                <a:rPr lang="zh-CN" altLang="zh-CN">
                  <a:solidFill>
                    <a:schemeClr val="bg2"/>
                  </a:solidFill>
                  <a:sym typeface="Symbol" pitchFamily="18" charset="2"/>
                </a:rPr>
                <a:t></a:t>
              </a:r>
              <a:r>
                <a:rPr lang="zh-CN" altLang="en-US">
                  <a:solidFill>
                    <a:schemeClr val="bg2"/>
                  </a:solidFill>
                  <a:sym typeface="Symbol" pitchFamily="18" charset="2"/>
                </a:rPr>
                <a:t>(</a:t>
              </a:r>
              <a:r>
                <a:rPr lang="en-US" altLang="zh-CN">
                  <a:solidFill>
                    <a:schemeClr val="bg2"/>
                  </a:solidFill>
                  <a:sym typeface="Symbol" pitchFamily="18" charset="2"/>
                </a:rPr>
                <a:t>a)</a:t>
              </a:r>
              <a:r>
                <a:rPr lang="en-US" altLang="zh-CN">
                  <a:solidFill>
                    <a:schemeClr val="bg2"/>
                  </a:solidFill>
                </a:rPr>
                <a:t> ,0, </a:t>
              </a:r>
              <a:r>
                <a:rPr lang="zh-CN" altLang="zh-CN">
                  <a:solidFill>
                    <a:schemeClr val="bg2"/>
                  </a:solidFill>
                  <a:sym typeface="Symbol" pitchFamily="18" charset="2"/>
                </a:rPr>
                <a:t></a:t>
              </a:r>
              <a:r>
                <a:rPr lang="en-US" altLang="zh-CN">
                  <a:solidFill>
                    <a:schemeClr val="bg2"/>
                  </a:solidFill>
                </a:rPr>
                <a:t> (a)) </a:t>
              </a:r>
            </a:p>
          </p:txBody>
        </p:sp>
        <p:sp>
          <p:nvSpPr>
            <p:cNvPr id="233490" name="Text Box 18"/>
            <p:cNvSpPr txBox="1">
              <a:spLocks noChangeArrowheads="1"/>
            </p:cNvSpPr>
            <p:nvPr/>
          </p:nvSpPr>
          <p:spPr bwMode="auto">
            <a:xfrm>
              <a:off x="1746" y="2069"/>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a:t>
              </a:r>
            </a:p>
          </p:txBody>
        </p:sp>
        <p:grpSp>
          <p:nvGrpSpPr>
            <p:cNvPr id="233493" name="Group 21"/>
            <p:cNvGrpSpPr>
              <a:grpSpLocks/>
            </p:cNvGrpSpPr>
            <p:nvPr/>
          </p:nvGrpSpPr>
          <p:grpSpPr bwMode="auto">
            <a:xfrm>
              <a:off x="1973" y="1207"/>
              <a:ext cx="3129" cy="2768"/>
              <a:chOff x="1973" y="1207"/>
              <a:chExt cx="3129" cy="2768"/>
            </a:xfrm>
          </p:grpSpPr>
          <p:sp>
            <p:nvSpPr>
              <p:cNvPr id="233478" name="Line 6"/>
              <p:cNvSpPr>
                <a:spLocks noChangeShapeType="1"/>
              </p:cNvSpPr>
              <p:nvPr/>
            </p:nvSpPr>
            <p:spPr bwMode="auto">
              <a:xfrm>
                <a:off x="2699" y="1207"/>
                <a:ext cx="0" cy="499"/>
              </a:xfrm>
              <a:prstGeom prst="line">
                <a:avLst/>
              </a:prstGeom>
              <a:noFill/>
              <a:ln w="28575">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33480" name="AutoShape 8"/>
              <p:cNvSpPr>
                <a:spLocks noChangeArrowheads="1"/>
              </p:cNvSpPr>
              <p:nvPr/>
            </p:nvSpPr>
            <p:spPr bwMode="auto">
              <a:xfrm rot="4307654">
                <a:off x="2132" y="1865"/>
                <a:ext cx="454" cy="772"/>
              </a:xfrm>
              <a:prstGeom prst="curvedLeftArrow">
                <a:avLst>
                  <a:gd name="adj1" fmla="val 34009"/>
                  <a:gd name="adj2" fmla="val 68018"/>
                  <a:gd name="adj3" fmla="val 33333"/>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33482" name="Text Box 10"/>
              <p:cNvSpPr txBox="1">
                <a:spLocks noChangeArrowheads="1"/>
              </p:cNvSpPr>
              <p:nvPr/>
            </p:nvSpPr>
            <p:spPr bwMode="auto">
              <a:xfrm>
                <a:off x="2472" y="2523"/>
                <a:ext cx="2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(0, </a:t>
                </a:r>
                <a:r>
                  <a:rPr lang="zh-CN" altLang="zh-CN">
                    <a:solidFill>
                      <a:schemeClr val="bg2"/>
                    </a:solidFill>
                    <a:sym typeface="Symbol" pitchFamily="18" charset="2"/>
                  </a:rPr>
                  <a:t></a:t>
                </a:r>
                <a:r>
                  <a:rPr lang="zh-CN" altLang="en-US">
                    <a:solidFill>
                      <a:schemeClr val="bg2"/>
                    </a:solidFill>
                    <a:sym typeface="Symbol" pitchFamily="18" charset="2"/>
                  </a:rPr>
                  <a:t>(</a:t>
                </a:r>
                <a:r>
                  <a:rPr lang="en-US" altLang="zh-CN">
                    <a:solidFill>
                      <a:schemeClr val="bg2"/>
                    </a:solidFill>
                    <a:sym typeface="Symbol" pitchFamily="18" charset="2"/>
                  </a:rPr>
                  <a:t>a)</a:t>
                </a:r>
                <a:r>
                  <a:rPr lang="en-US" altLang="zh-CN">
                    <a:solidFill>
                      <a:schemeClr val="bg2"/>
                    </a:solidFill>
                  </a:rPr>
                  <a:t> ,1, </a:t>
                </a:r>
                <a:r>
                  <a:rPr lang="zh-CN" altLang="zh-CN">
                    <a:solidFill>
                      <a:schemeClr val="bg2"/>
                    </a:solidFill>
                    <a:sym typeface="Symbol" pitchFamily="18" charset="2"/>
                  </a:rPr>
                  <a:t></a:t>
                </a:r>
                <a:r>
                  <a:rPr lang="en-US" altLang="zh-CN">
                    <a:solidFill>
                      <a:schemeClr val="bg2"/>
                    </a:solidFill>
                  </a:rPr>
                  <a:t> (a)) </a:t>
                </a:r>
              </a:p>
            </p:txBody>
          </p:sp>
          <p:sp>
            <p:nvSpPr>
              <p:cNvPr id="233484" name="Text Box 12"/>
              <p:cNvSpPr txBox="1">
                <a:spLocks noChangeArrowheads="1"/>
              </p:cNvSpPr>
              <p:nvPr/>
            </p:nvSpPr>
            <p:spPr bwMode="auto">
              <a:xfrm>
                <a:off x="2336" y="3203"/>
                <a:ext cx="2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(0, </a:t>
                </a:r>
                <a:r>
                  <a:rPr lang="zh-CN" altLang="zh-CN">
                    <a:solidFill>
                      <a:schemeClr val="bg2"/>
                    </a:solidFill>
                    <a:sym typeface="Symbol" pitchFamily="18" charset="2"/>
                  </a:rPr>
                  <a:t></a:t>
                </a:r>
                <a:r>
                  <a:rPr lang="zh-CN" altLang="en-US">
                    <a:solidFill>
                      <a:schemeClr val="bg2"/>
                    </a:solidFill>
                    <a:sym typeface="Symbol" pitchFamily="18" charset="2"/>
                  </a:rPr>
                  <a:t>(</a:t>
                </a:r>
                <a:r>
                  <a:rPr lang="en-US" altLang="zh-CN">
                    <a:solidFill>
                      <a:schemeClr val="bg2"/>
                    </a:solidFill>
                    <a:sym typeface="Symbol" pitchFamily="18" charset="2"/>
                  </a:rPr>
                  <a:t>a)-</a:t>
                </a:r>
                <a:r>
                  <a:rPr lang="en-US" altLang="zh-CN">
                    <a:solidFill>
                      <a:schemeClr val="bg2"/>
                    </a:solidFill>
                  </a:rPr>
                  <a:t> </a:t>
                </a:r>
                <a:r>
                  <a:rPr lang="zh-CN" altLang="zh-CN">
                    <a:solidFill>
                      <a:schemeClr val="bg2"/>
                    </a:solidFill>
                    <a:sym typeface="Symbol" pitchFamily="18" charset="2"/>
                  </a:rPr>
                  <a:t></a:t>
                </a:r>
                <a:r>
                  <a:rPr lang="zh-CN" altLang="en-US">
                    <a:solidFill>
                      <a:schemeClr val="bg2"/>
                    </a:solidFill>
                    <a:sym typeface="Symbol" pitchFamily="18" charset="2"/>
                  </a:rPr>
                  <a:t>(</a:t>
                </a:r>
                <a:r>
                  <a:rPr lang="en-US" altLang="zh-CN">
                    <a:solidFill>
                      <a:schemeClr val="bg2"/>
                    </a:solidFill>
                    <a:sym typeface="Symbol" pitchFamily="18" charset="2"/>
                  </a:rPr>
                  <a:t>c)</a:t>
                </a:r>
                <a:r>
                  <a:rPr lang="en-US" altLang="zh-CN">
                    <a:solidFill>
                      <a:schemeClr val="bg2"/>
                    </a:solidFill>
                  </a:rPr>
                  <a:t> ,1, </a:t>
                </a:r>
                <a:r>
                  <a:rPr lang="zh-CN" altLang="zh-CN">
                    <a:solidFill>
                      <a:schemeClr val="bg2"/>
                    </a:solidFill>
                    <a:sym typeface="Symbol" pitchFamily="18" charset="2"/>
                  </a:rPr>
                  <a:t></a:t>
                </a:r>
                <a:r>
                  <a:rPr lang="en-US" altLang="zh-CN">
                    <a:solidFill>
                      <a:schemeClr val="bg2"/>
                    </a:solidFill>
                  </a:rPr>
                  <a:t> (a)) </a:t>
                </a:r>
              </a:p>
            </p:txBody>
          </p:sp>
          <p:sp>
            <p:nvSpPr>
              <p:cNvPr id="233485" name="AutoShape 13"/>
              <p:cNvSpPr>
                <a:spLocks noChangeArrowheads="1"/>
              </p:cNvSpPr>
              <p:nvPr/>
            </p:nvSpPr>
            <p:spPr bwMode="auto">
              <a:xfrm rot="4307654">
                <a:off x="3447" y="3362"/>
                <a:ext cx="454" cy="772"/>
              </a:xfrm>
              <a:prstGeom prst="curvedLeftArrow">
                <a:avLst>
                  <a:gd name="adj1" fmla="val 34009"/>
                  <a:gd name="adj2" fmla="val 68018"/>
                  <a:gd name="adj3" fmla="val 33333"/>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33486" name="Text Box 14"/>
              <p:cNvSpPr txBox="1">
                <a:spLocks noChangeArrowheads="1"/>
              </p:cNvSpPr>
              <p:nvPr/>
            </p:nvSpPr>
            <p:spPr bwMode="auto">
              <a:xfrm>
                <a:off x="2245" y="1298"/>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a</a:t>
                </a:r>
              </a:p>
            </p:txBody>
          </p:sp>
          <p:sp>
            <p:nvSpPr>
              <p:cNvPr id="233487" name="Line 15"/>
              <p:cNvSpPr>
                <a:spLocks noChangeShapeType="1"/>
              </p:cNvSpPr>
              <p:nvPr/>
            </p:nvSpPr>
            <p:spPr bwMode="auto">
              <a:xfrm>
                <a:off x="3787" y="2795"/>
                <a:ext cx="0" cy="499"/>
              </a:xfrm>
              <a:prstGeom prst="line">
                <a:avLst/>
              </a:prstGeom>
              <a:noFill/>
              <a:ln w="28575">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33488" name="Line 16"/>
              <p:cNvSpPr>
                <a:spLocks noChangeShapeType="1"/>
              </p:cNvSpPr>
              <p:nvPr/>
            </p:nvSpPr>
            <p:spPr bwMode="auto">
              <a:xfrm>
                <a:off x="3016" y="1979"/>
                <a:ext cx="590" cy="544"/>
              </a:xfrm>
              <a:prstGeom prst="line">
                <a:avLst/>
              </a:prstGeom>
              <a:noFill/>
              <a:ln w="28575">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33489" name="Text Box 17"/>
              <p:cNvSpPr txBox="1">
                <a:spLocks noChangeArrowheads="1"/>
              </p:cNvSpPr>
              <p:nvPr/>
            </p:nvSpPr>
            <p:spPr bwMode="auto">
              <a:xfrm>
                <a:off x="2880" y="2069"/>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b</a:t>
                </a:r>
              </a:p>
            </p:txBody>
          </p:sp>
          <p:sp>
            <p:nvSpPr>
              <p:cNvPr id="233491" name="Text Box 19"/>
              <p:cNvSpPr txBox="1">
                <a:spLocks noChangeArrowheads="1"/>
              </p:cNvSpPr>
              <p:nvPr/>
            </p:nvSpPr>
            <p:spPr bwMode="auto">
              <a:xfrm>
                <a:off x="3334" y="2886"/>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c</a:t>
                </a:r>
              </a:p>
            </p:txBody>
          </p:sp>
          <p:sp>
            <p:nvSpPr>
              <p:cNvPr id="233492" name="Text Box 20"/>
              <p:cNvSpPr txBox="1">
                <a:spLocks noChangeArrowheads="1"/>
              </p:cNvSpPr>
              <p:nvPr/>
            </p:nvSpPr>
            <p:spPr bwMode="auto">
              <a:xfrm>
                <a:off x="3061" y="3566"/>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c</a:t>
                </a:r>
              </a:p>
            </p:txBody>
          </p:sp>
        </p:grpSp>
      </p:grpSp>
      <p:grpSp>
        <p:nvGrpSpPr>
          <p:cNvPr id="233495" name="Group 23"/>
          <p:cNvGrpSpPr>
            <a:grpSpLocks/>
          </p:cNvGrpSpPr>
          <p:nvPr/>
        </p:nvGrpSpPr>
        <p:grpSpPr bwMode="auto">
          <a:xfrm>
            <a:off x="323850" y="2565400"/>
            <a:ext cx="3924300" cy="3524250"/>
            <a:chOff x="1153" y="142"/>
            <a:chExt cx="3360" cy="2587"/>
          </a:xfrm>
        </p:grpSpPr>
        <p:sp>
          <p:nvSpPr>
            <p:cNvPr id="233496" name="AutoShape 24"/>
            <p:cNvSpPr>
              <a:spLocks noChangeAspect="1" noChangeArrowheads="1" noTextEdit="1"/>
            </p:cNvSpPr>
            <p:nvPr/>
          </p:nvSpPr>
          <p:spPr bwMode="auto">
            <a:xfrm>
              <a:off x="1153" y="182"/>
              <a:ext cx="3360" cy="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497" name="Rectangle 25"/>
            <p:cNvSpPr>
              <a:spLocks noChangeArrowheads="1"/>
            </p:cNvSpPr>
            <p:nvPr/>
          </p:nvSpPr>
          <p:spPr bwMode="auto">
            <a:xfrm>
              <a:off x="1153"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3498" name="Rectangle 26"/>
            <p:cNvSpPr>
              <a:spLocks noChangeArrowheads="1"/>
            </p:cNvSpPr>
            <p:nvPr/>
          </p:nvSpPr>
          <p:spPr bwMode="auto">
            <a:xfrm>
              <a:off x="3841" y="511"/>
              <a:ext cx="646" cy="290"/>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3499" name="Rectangle 27"/>
            <p:cNvSpPr>
              <a:spLocks noChangeArrowheads="1"/>
            </p:cNvSpPr>
            <p:nvPr/>
          </p:nvSpPr>
          <p:spPr bwMode="auto">
            <a:xfrm>
              <a:off x="2576" y="2027"/>
              <a:ext cx="646" cy="289"/>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33500" name="Oval 28"/>
            <p:cNvSpPr>
              <a:spLocks noChangeArrowheads="1"/>
            </p:cNvSpPr>
            <p:nvPr/>
          </p:nvSpPr>
          <p:spPr bwMode="auto">
            <a:xfrm>
              <a:off x="1179" y="1974"/>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233501" name="Oval 29"/>
            <p:cNvSpPr>
              <a:spLocks noChangeArrowheads="1"/>
            </p:cNvSpPr>
            <p:nvPr/>
          </p:nvSpPr>
          <p:spPr bwMode="auto">
            <a:xfrm>
              <a:off x="2444" y="446"/>
              <a:ext cx="646" cy="421"/>
            </a:xfrm>
            <a:prstGeom prst="ellipse">
              <a:avLst/>
            </a:prstGeom>
            <a:solidFill>
              <a:srgbClr val="FFFFFF"/>
            </a:solidFill>
            <a:ln w="20638">
              <a:solidFill>
                <a:srgbClr val="000000"/>
              </a:solidFill>
              <a:round/>
              <a:headEnd/>
              <a:tailEnd/>
            </a:ln>
          </p:spPr>
          <p:txBody>
            <a:bodyPr/>
            <a:lstStyle/>
            <a:p>
              <a:endParaRPr lang="zh-CN" altLang="en-US"/>
            </a:p>
          </p:txBody>
        </p:sp>
        <p:sp>
          <p:nvSpPr>
            <p:cNvPr id="233502" name="Oval 30"/>
            <p:cNvSpPr>
              <a:spLocks noChangeArrowheads="1"/>
            </p:cNvSpPr>
            <p:nvPr/>
          </p:nvSpPr>
          <p:spPr bwMode="auto">
            <a:xfrm>
              <a:off x="3867" y="1948"/>
              <a:ext cx="646" cy="434"/>
            </a:xfrm>
            <a:prstGeom prst="ellipse">
              <a:avLst/>
            </a:prstGeom>
            <a:solidFill>
              <a:srgbClr val="FFFFFF"/>
            </a:solidFill>
            <a:ln w="20638">
              <a:solidFill>
                <a:srgbClr val="000000"/>
              </a:solidFill>
              <a:round/>
              <a:headEnd/>
              <a:tailEnd/>
            </a:ln>
          </p:spPr>
          <p:txBody>
            <a:bodyPr/>
            <a:lstStyle/>
            <a:p>
              <a:endParaRPr lang="zh-CN" altLang="en-US"/>
            </a:p>
          </p:txBody>
        </p:sp>
        <p:grpSp>
          <p:nvGrpSpPr>
            <p:cNvPr id="233503" name="Group 31"/>
            <p:cNvGrpSpPr>
              <a:grpSpLocks/>
            </p:cNvGrpSpPr>
            <p:nvPr/>
          </p:nvGrpSpPr>
          <p:grpSpPr bwMode="auto">
            <a:xfrm>
              <a:off x="1785" y="577"/>
              <a:ext cx="659" cy="145"/>
              <a:chOff x="1785" y="577"/>
              <a:chExt cx="659" cy="145"/>
            </a:xfrm>
          </p:grpSpPr>
          <p:sp>
            <p:nvSpPr>
              <p:cNvPr id="233504" name="Line 32"/>
              <p:cNvSpPr>
                <a:spLocks noChangeShapeType="1"/>
              </p:cNvSpPr>
              <p:nvPr/>
            </p:nvSpPr>
            <p:spPr bwMode="auto">
              <a:xfrm>
                <a:off x="1785" y="643"/>
                <a:ext cx="5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05" name="Freeform 33"/>
              <p:cNvSpPr>
                <a:spLocks/>
              </p:cNvSpPr>
              <p:nvPr/>
            </p:nvSpPr>
            <p:spPr bwMode="auto">
              <a:xfrm>
                <a:off x="2313" y="577"/>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06" name="Group 34"/>
            <p:cNvGrpSpPr>
              <a:grpSpLocks/>
            </p:cNvGrpSpPr>
            <p:nvPr/>
          </p:nvGrpSpPr>
          <p:grpSpPr bwMode="auto">
            <a:xfrm>
              <a:off x="3077" y="577"/>
              <a:ext cx="764" cy="145"/>
              <a:chOff x="3077" y="577"/>
              <a:chExt cx="764" cy="145"/>
            </a:xfrm>
          </p:grpSpPr>
          <p:sp>
            <p:nvSpPr>
              <p:cNvPr id="233507" name="Line 35"/>
              <p:cNvSpPr>
                <a:spLocks noChangeShapeType="1"/>
              </p:cNvSpPr>
              <p:nvPr/>
            </p:nvSpPr>
            <p:spPr bwMode="auto">
              <a:xfrm>
                <a:off x="3077" y="643"/>
                <a:ext cx="659" cy="1"/>
              </a:xfrm>
              <a:prstGeom prst="line">
                <a:avLst/>
              </a:prstGeom>
              <a:noFill/>
              <a:ln w="20638">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08" name="Freeform 36"/>
              <p:cNvSpPr>
                <a:spLocks/>
              </p:cNvSpPr>
              <p:nvPr/>
            </p:nvSpPr>
            <p:spPr bwMode="auto">
              <a:xfrm>
                <a:off x="3709" y="577"/>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FF3300"/>
              </a:solidFill>
              <a:ln w="9525">
                <a:solidFill>
                  <a:srgbClr val="FF3300"/>
                </a:solidFill>
                <a:round/>
                <a:headEnd/>
                <a:tailEnd/>
              </a:ln>
            </p:spPr>
            <p:txBody>
              <a:bodyPr/>
              <a:lstStyle/>
              <a:p>
                <a:endParaRPr lang="zh-CN" altLang="en-US"/>
              </a:p>
            </p:txBody>
          </p:sp>
        </p:grpSp>
        <p:grpSp>
          <p:nvGrpSpPr>
            <p:cNvPr id="233509" name="Group 37"/>
            <p:cNvGrpSpPr>
              <a:grpSpLocks/>
            </p:cNvGrpSpPr>
            <p:nvPr/>
          </p:nvGrpSpPr>
          <p:grpSpPr bwMode="auto">
            <a:xfrm>
              <a:off x="3946" y="788"/>
              <a:ext cx="145" cy="1186"/>
              <a:chOff x="3946" y="788"/>
              <a:chExt cx="145" cy="1186"/>
            </a:xfrm>
          </p:grpSpPr>
          <p:sp>
            <p:nvSpPr>
              <p:cNvPr id="233510" name="Line 38"/>
              <p:cNvSpPr>
                <a:spLocks noChangeShapeType="1"/>
              </p:cNvSpPr>
              <p:nvPr/>
            </p:nvSpPr>
            <p:spPr bwMode="auto">
              <a:xfrm>
                <a:off x="4025" y="788"/>
                <a:ext cx="1" cy="108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11" name="Freeform 39"/>
              <p:cNvSpPr>
                <a:spLocks/>
              </p:cNvSpPr>
              <p:nvPr/>
            </p:nvSpPr>
            <p:spPr bwMode="auto">
              <a:xfrm>
                <a:off x="3946" y="1842"/>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12" name="Group 40"/>
            <p:cNvGrpSpPr>
              <a:grpSpLocks/>
            </p:cNvGrpSpPr>
            <p:nvPr/>
          </p:nvGrpSpPr>
          <p:grpSpPr bwMode="auto">
            <a:xfrm>
              <a:off x="4184" y="788"/>
              <a:ext cx="145" cy="1160"/>
              <a:chOff x="4184" y="788"/>
              <a:chExt cx="145" cy="1160"/>
            </a:xfrm>
          </p:grpSpPr>
          <p:sp>
            <p:nvSpPr>
              <p:cNvPr id="233513" name="Line 41"/>
              <p:cNvSpPr>
                <a:spLocks noChangeShapeType="1"/>
              </p:cNvSpPr>
              <p:nvPr/>
            </p:nvSpPr>
            <p:spPr bwMode="auto">
              <a:xfrm flipV="1">
                <a:off x="4249" y="893"/>
                <a:ext cx="1" cy="10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14" name="Freeform 42"/>
              <p:cNvSpPr>
                <a:spLocks/>
              </p:cNvSpPr>
              <p:nvPr/>
            </p:nvSpPr>
            <p:spPr bwMode="auto">
              <a:xfrm>
                <a:off x="4184"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15" name="Group 43"/>
            <p:cNvGrpSpPr>
              <a:grpSpLocks/>
            </p:cNvGrpSpPr>
            <p:nvPr/>
          </p:nvGrpSpPr>
          <p:grpSpPr bwMode="auto">
            <a:xfrm>
              <a:off x="1825" y="2119"/>
              <a:ext cx="751" cy="145"/>
              <a:chOff x="1825" y="2119"/>
              <a:chExt cx="751" cy="145"/>
            </a:xfrm>
          </p:grpSpPr>
          <p:sp>
            <p:nvSpPr>
              <p:cNvPr id="233516" name="Line 44"/>
              <p:cNvSpPr>
                <a:spLocks noChangeShapeType="1"/>
              </p:cNvSpPr>
              <p:nvPr/>
            </p:nvSpPr>
            <p:spPr bwMode="auto">
              <a:xfrm>
                <a:off x="1825" y="2185"/>
                <a:ext cx="64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17" name="Freeform 45"/>
              <p:cNvSpPr>
                <a:spLocks/>
              </p:cNvSpPr>
              <p:nvPr/>
            </p:nvSpPr>
            <p:spPr bwMode="auto">
              <a:xfrm>
                <a:off x="2444" y="2119"/>
                <a:ext cx="132" cy="145"/>
              </a:xfrm>
              <a:custGeom>
                <a:avLst/>
                <a:gdLst>
                  <a:gd name="T0" fmla="*/ 0 w 132"/>
                  <a:gd name="T1" fmla="*/ 145 h 145"/>
                  <a:gd name="T2" fmla="*/ 132 w 132"/>
                  <a:gd name="T3" fmla="*/ 66 h 145"/>
                  <a:gd name="T4" fmla="*/ 0 w 132"/>
                  <a:gd name="T5" fmla="*/ 0 h 145"/>
                  <a:gd name="T6" fmla="*/ 0 w 132"/>
                  <a:gd name="T7" fmla="*/ 145 h 145"/>
                </a:gdLst>
                <a:ahLst/>
                <a:cxnLst>
                  <a:cxn ang="0">
                    <a:pos x="T0" y="T1"/>
                  </a:cxn>
                  <a:cxn ang="0">
                    <a:pos x="T2" y="T3"/>
                  </a:cxn>
                  <a:cxn ang="0">
                    <a:pos x="T4" y="T5"/>
                  </a:cxn>
                  <a:cxn ang="0">
                    <a:pos x="T6" y="T7"/>
                  </a:cxn>
                </a:cxnLst>
                <a:rect l="0" t="0" r="r" b="b"/>
                <a:pathLst>
                  <a:path w="132" h="145">
                    <a:moveTo>
                      <a:pt x="0" y="145"/>
                    </a:moveTo>
                    <a:lnTo>
                      <a:pt x="132"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18" name="Group 46"/>
            <p:cNvGrpSpPr>
              <a:grpSpLocks/>
            </p:cNvGrpSpPr>
            <p:nvPr/>
          </p:nvGrpSpPr>
          <p:grpSpPr bwMode="auto">
            <a:xfrm>
              <a:off x="3209" y="2119"/>
              <a:ext cx="658" cy="145"/>
              <a:chOff x="3209" y="2119"/>
              <a:chExt cx="658" cy="145"/>
            </a:xfrm>
          </p:grpSpPr>
          <p:sp>
            <p:nvSpPr>
              <p:cNvPr id="233519" name="Line 47"/>
              <p:cNvSpPr>
                <a:spLocks noChangeShapeType="1"/>
              </p:cNvSpPr>
              <p:nvPr/>
            </p:nvSpPr>
            <p:spPr bwMode="auto">
              <a:xfrm>
                <a:off x="3209" y="2185"/>
                <a:ext cx="55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0" name="Freeform 48"/>
              <p:cNvSpPr>
                <a:spLocks/>
              </p:cNvSpPr>
              <p:nvPr/>
            </p:nvSpPr>
            <p:spPr bwMode="auto">
              <a:xfrm>
                <a:off x="3736" y="2119"/>
                <a:ext cx="131" cy="145"/>
              </a:xfrm>
              <a:custGeom>
                <a:avLst/>
                <a:gdLst>
                  <a:gd name="T0" fmla="*/ 0 w 131"/>
                  <a:gd name="T1" fmla="*/ 145 h 145"/>
                  <a:gd name="T2" fmla="*/ 131 w 131"/>
                  <a:gd name="T3" fmla="*/ 66 h 145"/>
                  <a:gd name="T4" fmla="*/ 0 w 131"/>
                  <a:gd name="T5" fmla="*/ 0 h 145"/>
                  <a:gd name="T6" fmla="*/ 0 w 131"/>
                  <a:gd name="T7" fmla="*/ 145 h 145"/>
                </a:gdLst>
                <a:ahLst/>
                <a:cxnLst>
                  <a:cxn ang="0">
                    <a:pos x="T0" y="T1"/>
                  </a:cxn>
                  <a:cxn ang="0">
                    <a:pos x="T2" y="T3"/>
                  </a:cxn>
                  <a:cxn ang="0">
                    <a:pos x="T4" y="T5"/>
                  </a:cxn>
                  <a:cxn ang="0">
                    <a:pos x="T6" y="T7"/>
                  </a:cxn>
                </a:cxnLst>
                <a:rect l="0" t="0" r="r" b="b"/>
                <a:pathLst>
                  <a:path w="131" h="145">
                    <a:moveTo>
                      <a:pt x="0" y="145"/>
                    </a:moveTo>
                    <a:lnTo>
                      <a:pt x="131" y="66"/>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21" name="Group 49"/>
            <p:cNvGrpSpPr>
              <a:grpSpLocks/>
            </p:cNvGrpSpPr>
            <p:nvPr/>
          </p:nvGrpSpPr>
          <p:grpSpPr bwMode="auto">
            <a:xfrm>
              <a:off x="1258" y="788"/>
              <a:ext cx="145" cy="1212"/>
              <a:chOff x="1258" y="788"/>
              <a:chExt cx="145" cy="1212"/>
            </a:xfrm>
          </p:grpSpPr>
          <p:sp>
            <p:nvSpPr>
              <p:cNvPr id="233522" name="Line 50"/>
              <p:cNvSpPr>
                <a:spLocks noChangeShapeType="1"/>
              </p:cNvSpPr>
              <p:nvPr/>
            </p:nvSpPr>
            <p:spPr bwMode="auto">
              <a:xfrm>
                <a:off x="1337" y="788"/>
                <a:ext cx="1" cy="110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3" name="Freeform 51"/>
              <p:cNvSpPr>
                <a:spLocks/>
              </p:cNvSpPr>
              <p:nvPr/>
            </p:nvSpPr>
            <p:spPr bwMode="auto">
              <a:xfrm>
                <a:off x="1258" y="1868"/>
                <a:ext cx="145" cy="132"/>
              </a:xfrm>
              <a:custGeom>
                <a:avLst/>
                <a:gdLst>
                  <a:gd name="T0" fmla="*/ 0 w 145"/>
                  <a:gd name="T1" fmla="*/ 0 h 132"/>
                  <a:gd name="T2" fmla="*/ 79 w 145"/>
                  <a:gd name="T3" fmla="*/ 132 h 132"/>
                  <a:gd name="T4" fmla="*/ 145 w 145"/>
                  <a:gd name="T5" fmla="*/ 0 h 132"/>
                  <a:gd name="T6" fmla="*/ 0 w 145"/>
                  <a:gd name="T7" fmla="*/ 0 h 132"/>
                </a:gdLst>
                <a:ahLst/>
                <a:cxnLst>
                  <a:cxn ang="0">
                    <a:pos x="T0" y="T1"/>
                  </a:cxn>
                  <a:cxn ang="0">
                    <a:pos x="T2" y="T3"/>
                  </a:cxn>
                  <a:cxn ang="0">
                    <a:pos x="T4" y="T5"/>
                  </a:cxn>
                  <a:cxn ang="0">
                    <a:pos x="T6" y="T7"/>
                  </a:cxn>
                </a:cxnLst>
                <a:rect l="0" t="0" r="r" b="b"/>
                <a:pathLst>
                  <a:path w="145" h="132">
                    <a:moveTo>
                      <a:pt x="0" y="0"/>
                    </a:moveTo>
                    <a:lnTo>
                      <a:pt x="79" y="132"/>
                    </a:lnTo>
                    <a:lnTo>
                      <a:pt x="1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24" name="Group 52"/>
            <p:cNvGrpSpPr>
              <a:grpSpLocks/>
            </p:cNvGrpSpPr>
            <p:nvPr/>
          </p:nvGrpSpPr>
          <p:grpSpPr bwMode="auto">
            <a:xfrm>
              <a:off x="1496" y="788"/>
              <a:ext cx="145" cy="1186"/>
              <a:chOff x="1496" y="788"/>
              <a:chExt cx="145" cy="1186"/>
            </a:xfrm>
          </p:grpSpPr>
          <p:sp>
            <p:nvSpPr>
              <p:cNvPr id="233525" name="Line 53"/>
              <p:cNvSpPr>
                <a:spLocks noChangeShapeType="1"/>
              </p:cNvSpPr>
              <p:nvPr/>
            </p:nvSpPr>
            <p:spPr bwMode="auto">
              <a:xfrm flipV="1">
                <a:off x="1561" y="893"/>
                <a:ext cx="1" cy="108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26" name="Freeform 54"/>
              <p:cNvSpPr>
                <a:spLocks/>
              </p:cNvSpPr>
              <p:nvPr/>
            </p:nvSpPr>
            <p:spPr bwMode="auto">
              <a:xfrm>
                <a:off x="1496" y="788"/>
                <a:ext cx="145" cy="132"/>
              </a:xfrm>
              <a:custGeom>
                <a:avLst/>
                <a:gdLst>
                  <a:gd name="T0" fmla="*/ 145 w 145"/>
                  <a:gd name="T1" fmla="*/ 132 h 132"/>
                  <a:gd name="T2" fmla="*/ 65 w 145"/>
                  <a:gd name="T3" fmla="*/ 0 h 132"/>
                  <a:gd name="T4" fmla="*/ 0 w 145"/>
                  <a:gd name="T5" fmla="*/ 132 h 132"/>
                  <a:gd name="T6" fmla="*/ 145 w 145"/>
                  <a:gd name="T7" fmla="*/ 132 h 132"/>
                </a:gdLst>
                <a:ahLst/>
                <a:cxnLst>
                  <a:cxn ang="0">
                    <a:pos x="T0" y="T1"/>
                  </a:cxn>
                  <a:cxn ang="0">
                    <a:pos x="T2" y="T3"/>
                  </a:cxn>
                  <a:cxn ang="0">
                    <a:pos x="T4" y="T5"/>
                  </a:cxn>
                  <a:cxn ang="0">
                    <a:pos x="T6" y="T7"/>
                  </a:cxn>
                </a:cxnLst>
                <a:rect l="0" t="0" r="r" b="b"/>
                <a:pathLst>
                  <a:path w="145" h="132">
                    <a:moveTo>
                      <a:pt x="145" y="132"/>
                    </a:moveTo>
                    <a:lnTo>
                      <a:pt x="65" y="0"/>
                    </a:lnTo>
                    <a:lnTo>
                      <a:pt x="0" y="132"/>
                    </a:lnTo>
                    <a:lnTo>
                      <a:pt x="145"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3527" name="Rectangle 55"/>
            <p:cNvSpPr>
              <a:spLocks noChangeArrowheads="1"/>
            </p:cNvSpPr>
            <p:nvPr/>
          </p:nvSpPr>
          <p:spPr bwMode="auto">
            <a:xfrm>
              <a:off x="1311" y="222"/>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28" name="Rectangle 56"/>
            <p:cNvSpPr>
              <a:spLocks noChangeArrowheads="1"/>
            </p:cNvSpPr>
            <p:nvPr/>
          </p:nvSpPr>
          <p:spPr bwMode="auto">
            <a:xfrm>
              <a:off x="1417" y="182"/>
              <a:ext cx="14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a</a:t>
              </a:r>
              <a:endParaRPr kumimoji="0" lang="en-US" altLang="zh-CN" b="0" baseline="-25000">
                <a:solidFill>
                  <a:schemeClr val="tx1"/>
                </a:solidFill>
              </a:endParaRPr>
            </a:p>
          </p:txBody>
        </p:sp>
        <p:sp>
          <p:nvSpPr>
            <p:cNvPr id="233529" name="Rectangle 57"/>
            <p:cNvSpPr>
              <a:spLocks noChangeArrowheads="1"/>
            </p:cNvSpPr>
            <p:nvPr/>
          </p:nvSpPr>
          <p:spPr bwMode="auto">
            <a:xfrm>
              <a:off x="2734" y="1750"/>
              <a:ext cx="33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30" name="Rectangle 58"/>
            <p:cNvSpPr>
              <a:spLocks noChangeArrowheads="1"/>
            </p:cNvSpPr>
            <p:nvPr/>
          </p:nvSpPr>
          <p:spPr bwMode="auto">
            <a:xfrm>
              <a:off x="2826" y="1711"/>
              <a:ext cx="16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b</a:t>
              </a:r>
              <a:endParaRPr kumimoji="0" lang="en-US" altLang="zh-CN" b="0" baseline="-25000">
                <a:solidFill>
                  <a:schemeClr val="tx1"/>
                </a:solidFill>
              </a:endParaRPr>
            </a:p>
          </p:txBody>
        </p:sp>
        <p:sp>
          <p:nvSpPr>
            <p:cNvPr id="233531" name="Rectangle 59"/>
            <p:cNvSpPr>
              <a:spLocks noChangeArrowheads="1"/>
            </p:cNvSpPr>
            <p:nvPr/>
          </p:nvSpPr>
          <p:spPr bwMode="auto">
            <a:xfrm>
              <a:off x="3986" y="235"/>
              <a:ext cx="32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32" name="Rectangle 60"/>
            <p:cNvSpPr>
              <a:spLocks noChangeArrowheads="1"/>
            </p:cNvSpPr>
            <p:nvPr/>
          </p:nvSpPr>
          <p:spPr bwMode="auto">
            <a:xfrm>
              <a:off x="4078" y="194"/>
              <a:ext cx="15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c</a:t>
              </a:r>
              <a:endParaRPr kumimoji="0" lang="en-US" altLang="zh-CN" b="0" baseline="-25000">
                <a:solidFill>
                  <a:schemeClr val="tx1"/>
                </a:solidFill>
              </a:endParaRPr>
            </a:p>
          </p:txBody>
        </p:sp>
        <p:sp>
          <p:nvSpPr>
            <p:cNvPr id="233533" name="Rectangle 61"/>
            <p:cNvSpPr>
              <a:spLocks noChangeArrowheads="1"/>
            </p:cNvSpPr>
            <p:nvPr/>
          </p:nvSpPr>
          <p:spPr bwMode="auto">
            <a:xfrm>
              <a:off x="2602" y="182"/>
              <a:ext cx="31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34" name="Rectangle 62"/>
            <p:cNvSpPr>
              <a:spLocks noChangeArrowheads="1"/>
            </p:cNvSpPr>
            <p:nvPr/>
          </p:nvSpPr>
          <p:spPr bwMode="auto">
            <a:xfrm>
              <a:off x="2655" y="142"/>
              <a:ext cx="13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3535" name="Rectangle 63"/>
            <p:cNvSpPr>
              <a:spLocks noChangeArrowheads="1"/>
            </p:cNvSpPr>
            <p:nvPr/>
          </p:nvSpPr>
          <p:spPr bwMode="auto">
            <a:xfrm>
              <a:off x="2761" y="182"/>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2</a:t>
              </a:r>
              <a:endParaRPr kumimoji="0" lang="en-US" altLang="zh-CN" b="0" baseline="-25000">
                <a:solidFill>
                  <a:schemeClr val="tx1"/>
                </a:solidFill>
              </a:endParaRPr>
            </a:p>
          </p:txBody>
        </p:sp>
        <p:sp>
          <p:nvSpPr>
            <p:cNvPr id="233536" name="Rectangle 64"/>
            <p:cNvSpPr>
              <a:spLocks noChangeArrowheads="1"/>
            </p:cNvSpPr>
            <p:nvPr/>
          </p:nvSpPr>
          <p:spPr bwMode="auto">
            <a:xfrm>
              <a:off x="1351" y="2422"/>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37" name="Rectangle 65"/>
            <p:cNvSpPr>
              <a:spLocks noChangeArrowheads="1"/>
            </p:cNvSpPr>
            <p:nvPr/>
          </p:nvSpPr>
          <p:spPr bwMode="auto">
            <a:xfrm>
              <a:off x="1403" y="2381"/>
              <a:ext cx="13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3538" name="Rectangle 66"/>
            <p:cNvSpPr>
              <a:spLocks noChangeArrowheads="1"/>
            </p:cNvSpPr>
            <p:nvPr/>
          </p:nvSpPr>
          <p:spPr bwMode="auto">
            <a:xfrm>
              <a:off x="1509" y="2422"/>
              <a:ext cx="1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1</a:t>
              </a:r>
              <a:endParaRPr kumimoji="0" lang="en-US" altLang="zh-CN" b="0" baseline="-25000">
                <a:solidFill>
                  <a:schemeClr val="tx1"/>
                </a:solidFill>
              </a:endParaRPr>
            </a:p>
          </p:txBody>
        </p:sp>
        <p:sp>
          <p:nvSpPr>
            <p:cNvPr id="233539" name="Rectangle 67"/>
            <p:cNvSpPr>
              <a:spLocks noChangeArrowheads="1"/>
            </p:cNvSpPr>
            <p:nvPr/>
          </p:nvSpPr>
          <p:spPr bwMode="auto">
            <a:xfrm>
              <a:off x="4052" y="2395"/>
              <a:ext cx="32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40" name="Rectangle 68"/>
            <p:cNvSpPr>
              <a:spLocks noChangeArrowheads="1"/>
            </p:cNvSpPr>
            <p:nvPr/>
          </p:nvSpPr>
          <p:spPr bwMode="auto">
            <a:xfrm>
              <a:off x="4105" y="2356"/>
              <a:ext cx="13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3541" name="Rectangle 69"/>
            <p:cNvSpPr>
              <a:spLocks noChangeArrowheads="1"/>
            </p:cNvSpPr>
            <p:nvPr/>
          </p:nvSpPr>
          <p:spPr bwMode="auto">
            <a:xfrm>
              <a:off x="4210" y="2395"/>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3</a:t>
              </a:r>
              <a:endParaRPr kumimoji="0" lang="en-US" altLang="zh-CN" b="0" baseline="-25000">
                <a:solidFill>
                  <a:schemeClr val="tx1"/>
                </a:solidFill>
              </a:endParaRPr>
            </a:p>
          </p:txBody>
        </p:sp>
        <p:sp>
          <p:nvSpPr>
            <p:cNvPr id="233542" name="Rectangle 70"/>
            <p:cNvSpPr>
              <a:spLocks noChangeArrowheads="1"/>
            </p:cNvSpPr>
            <p:nvPr/>
          </p:nvSpPr>
          <p:spPr bwMode="auto">
            <a:xfrm>
              <a:off x="1272" y="2119"/>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43" name="Rectangle 71"/>
            <p:cNvSpPr>
              <a:spLocks noChangeArrowheads="1"/>
            </p:cNvSpPr>
            <p:nvPr/>
          </p:nvSpPr>
          <p:spPr bwMode="auto">
            <a:xfrm>
              <a:off x="1417" y="2066"/>
              <a:ext cx="25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latin typeface="Wingdings" pitchFamily="2" charset="2"/>
                </a:rPr>
                <a:t>l</a:t>
              </a:r>
              <a:endParaRPr kumimoji="0" lang="en-US" altLang="zh-CN" b="0" baseline="-25000">
                <a:solidFill>
                  <a:schemeClr val="tx1"/>
                </a:solidFill>
              </a:endParaRPr>
            </a:p>
          </p:txBody>
        </p:sp>
        <p:sp>
          <p:nvSpPr>
            <p:cNvPr id="233544" name="Rectangle 72"/>
            <p:cNvSpPr>
              <a:spLocks noChangeArrowheads="1"/>
            </p:cNvSpPr>
            <p:nvPr/>
          </p:nvSpPr>
          <p:spPr bwMode="auto">
            <a:xfrm>
              <a:off x="1602" y="2053"/>
              <a:ext cx="9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zh-CN" altLang="en-US" sz="3100" b="0">
                  <a:solidFill>
                    <a:srgbClr val="000000"/>
                  </a:solidFill>
                  <a:latin typeface="Arial" charset="0"/>
                </a:rPr>
                <a:t> </a:t>
              </a:r>
              <a:endParaRPr kumimoji="0" lang="zh-CN" altLang="en-US" b="0" baseline="-25000">
                <a:solidFill>
                  <a:schemeClr val="tx1"/>
                </a:solidFill>
              </a:endParaRPr>
            </a:p>
          </p:txBody>
        </p:sp>
        <p:sp>
          <p:nvSpPr>
            <p:cNvPr id="233545" name="Oval 73"/>
            <p:cNvSpPr>
              <a:spLocks noChangeArrowheads="1"/>
            </p:cNvSpPr>
            <p:nvPr/>
          </p:nvSpPr>
          <p:spPr bwMode="auto">
            <a:xfrm>
              <a:off x="1891" y="1183"/>
              <a:ext cx="646" cy="422"/>
            </a:xfrm>
            <a:prstGeom prst="ellipse">
              <a:avLst/>
            </a:prstGeom>
            <a:solidFill>
              <a:srgbClr val="FF0000"/>
            </a:solidFill>
            <a:ln w="20638">
              <a:solidFill>
                <a:srgbClr val="000000"/>
              </a:solidFill>
              <a:round/>
              <a:headEnd/>
              <a:tailEnd/>
            </a:ln>
          </p:spPr>
          <p:txBody>
            <a:bodyPr/>
            <a:lstStyle/>
            <a:p>
              <a:endParaRPr lang="zh-CN" altLang="en-US"/>
            </a:p>
          </p:txBody>
        </p:sp>
        <p:sp>
          <p:nvSpPr>
            <p:cNvPr id="233546" name="Rectangle 74"/>
            <p:cNvSpPr>
              <a:spLocks noChangeArrowheads="1"/>
            </p:cNvSpPr>
            <p:nvPr/>
          </p:nvSpPr>
          <p:spPr bwMode="auto">
            <a:xfrm>
              <a:off x="2563" y="1197"/>
              <a:ext cx="31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47" name="Rectangle 75"/>
            <p:cNvSpPr>
              <a:spLocks noChangeArrowheads="1"/>
            </p:cNvSpPr>
            <p:nvPr/>
          </p:nvSpPr>
          <p:spPr bwMode="auto">
            <a:xfrm>
              <a:off x="2616" y="1157"/>
              <a:ext cx="13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3100" b="0">
                  <a:solidFill>
                    <a:srgbClr val="000000"/>
                  </a:solidFill>
                </a:rPr>
                <a:t>s</a:t>
              </a:r>
              <a:endParaRPr kumimoji="0" lang="en-US" altLang="zh-CN" b="0" baseline="-25000">
                <a:solidFill>
                  <a:schemeClr val="tx1"/>
                </a:solidFill>
              </a:endParaRPr>
            </a:p>
          </p:txBody>
        </p:sp>
        <p:sp>
          <p:nvSpPr>
            <p:cNvPr id="233548" name="Rectangle 76"/>
            <p:cNvSpPr>
              <a:spLocks noChangeArrowheads="1"/>
            </p:cNvSpPr>
            <p:nvPr/>
          </p:nvSpPr>
          <p:spPr bwMode="auto">
            <a:xfrm>
              <a:off x="2722" y="1197"/>
              <a:ext cx="1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0"/>
                </a:spcBef>
                <a:buFontTx/>
                <a:buNone/>
              </a:pPr>
              <a:r>
                <a:rPr kumimoji="0" lang="en-US" altLang="zh-CN" sz="2300" b="0">
                  <a:solidFill>
                    <a:srgbClr val="000000"/>
                  </a:solidFill>
                </a:rPr>
                <a:t>4</a:t>
              </a:r>
              <a:endParaRPr kumimoji="0" lang="en-US" altLang="zh-CN" b="0" baseline="-25000">
                <a:solidFill>
                  <a:schemeClr val="tx1"/>
                </a:solidFill>
              </a:endParaRPr>
            </a:p>
          </p:txBody>
        </p:sp>
        <p:grpSp>
          <p:nvGrpSpPr>
            <p:cNvPr id="233549" name="Group 77"/>
            <p:cNvGrpSpPr>
              <a:grpSpLocks/>
            </p:cNvGrpSpPr>
            <p:nvPr/>
          </p:nvGrpSpPr>
          <p:grpSpPr bwMode="auto">
            <a:xfrm>
              <a:off x="1785" y="775"/>
              <a:ext cx="304" cy="422"/>
              <a:chOff x="1785" y="775"/>
              <a:chExt cx="304" cy="422"/>
            </a:xfrm>
          </p:grpSpPr>
          <p:sp>
            <p:nvSpPr>
              <p:cNvPr id="233550" name="Line 78"/>
              <p:cNvSpPr>
                <a:spLocks noChangeShapeType="1"/>
              </p:cNvSpPr>
              <p:nvPr/>
            </p:nvSpPr>
            <p:spPr bwMode="auto">
              <a:xfrm>
                <a:off x="1785" y="775"/>
                <a:ext cx="251" cy="342"/>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51" name="Freeform 79"/>
              <p:cNvSpPr>
                <a:spLocks/>
              </p:cNvSpPr>
              <p:nvPr/>
            </p:nvSpPr>
            <p:spPr bwMode="auto">
              <a:xfrm>
                <a:off x="1944" y="1052"/>
                <a:ext cx="145" cy="145"/>
              </a:xfrm>
              <a:custGeom>
                <a:avLst/>
                <a:gdLst>
                  <a:gd name="T0" fmla="*/ 0 w 145"/>
                  <a:gd name="T1" fmla="*/ 92 h 145"/>
                  <a:gd name="T2" fmla="*/ 145 w 145"/>
                  <a:gd name="T3" fmla="*/ 145 h 145"/>
                  <a:gd name="T4" fmla="*/ 118 w 145"/>
                  <a:gd name="T5" fmla="*/ 0 h 145"/>
                  <a:gd name="T6" fmla="*/ 0 w 145"/>
                  <a:gd name="T7" fmla="*/ 92 h 145"/>
                </a:gdLst>
                <a:ahLst/>
                <a:cxnLst>
                  <a:cxn ang="0">
                    <a:pos x="T0" y="T1"/>
                  </a:cxn>
                  <a:cxn ang="0">
                    <a:pos x="T2" y="T3"/>
                  </a:cxn>
                  <a:cxn ang="0">
                    <a:pos x="T4" y="T5"/>
                  </a:cxn>
                  <a:cxn ang="0">
                    <a:pos x="T6" y="T7"/>
                  </a:cxn>
                </a:cxnLst>
                <a:rect l="0" t="0" r="r" b="b"/>
                <a:pathLst>
                  <a:path w="145" h="145">
                    <a:moveTo>
                      <a:pt x="0" y="92"/>
                    </a:moveTo>
                    <a:lnTo>
                      <a:pt x="145" y="145"/>
                    </a:lnTo>
                    <a:lnTo>
                      <a:pt x="118" y="0"/>
                    </a:lnTo>
                    <a:lnTo>
                      <a:pt x="0"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3552" name="Group 80"/>
            <p:cNvGrpSpPr>
              <a:grpSpLocks/>
            </p:cNvGrpSpPr>
            <p:nvPr/>
          </p:nvGrpSpPr>
          <p:grpSpPr bwMode="auto">
            <a:xfrm>
              <a:off x="2313" y="1605"/>
              <a:ext cx="263" cy="422"/>
              <a:chOff x="2313" y="1605"/>
              <a:chExt cx="263" cy="422"/>
            </a:xfrm>
          </p:grpSpPr>
          <p:sp>
            <p:nvSpPr>
              <p:cNvPr id="233553" name="Line 81"/>
              <p:cNvSpPr>
                <a:spLocks noChangeShapeType="1"/>
              </p:cNvSpPr>
              <p:nvPr/>
            </p:nvSpPr>
            <p:spPr bwMode="auto">
              <a:xfrm>
                <a:off x="2313" y="1605"/>
                <a:ext cx="224" cy="343"/>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554" name="Freeform 82"/>
              <p:cNvSpPr>
                <a:spLocks/>
              </p:cNvSpPr>
              <p:nvPr/>
            </p:nvSpPr>
            <p:spPr bwMode="auto">
              <a:xfrm>
                <a:off x="2444" y="1882"/>
                <a:ext cx="132" cy="145"/>
              </a:xfrm>
              <a:custGeom>
                <a:avLst/>
                <a:gdLst>
                  <a:gd name="T0" fmla="*/ 0 w 132"/>
                  <a:gd name="T1" fmla="*/ 79 h 145"/>
                  <a:gd name="T2" fmla="*/ 132 w 132"/>
                  <a:gd name="T3" fmla="*/ 145 h 145"/>
                  <a:gd name="T4" fmla="*/ 119 w 132"/>
                  <a:gd name="T5" fmla="*/ 0 h 145"/>
                  <a:gd name="T6" fmla="*/ 0 w 132"/>
                  <a:gd name="T7" fmla="*/ 79 h 145"/>
                </a:gdLst>
                <a:ahLst/>
                <a:cxnLst>
                  <a:cxn ang="0">
                    <a:pos x="T0" y="T1"/>
                  </a:cxn>
                  <a:cxn ang="0">
                    <a:pos x="T2" y="T3"/>
                  </a:cxn>
                  <a:cxn ang="0">
                    <a:pos x="T4" y="T5"/>
                  </a:cxn>
                  <a:cxn ang="0">
                    <a:pos x="T6" y="T7"/>
                  </a:cxn>
                </a:cxnLst>
                <a:rect l="0" t="0" r="r" b="b"/>
                <a:pathLst>
                  <a:path w="132" h="145">
                    <a:moveTo>
                      <a:pt x="0" y="79"/>
                    </a:moveTo>
                    <a:lnTo>
                      <a:pt x="132" y="145"/>
                    </a:lnTo>
                    <a:lnTo>
                      <a:pt x="119" y="0"/>
                    </a:lnTo>
                    <a:lnTo>
                      <a:pt x="0" y="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484141-D155-4927-B106-E86E2EA0B391}" type="datetime1">
              <a:rPr lang="zh-CN" altLang="en-US"/>
              <a:pPr/>
              <a:t>2014/9/27</a:t>
            </a:fld>
            <a:endParaRPr lang="en-US" altLang="zh-CN"/>
          </a:p>
        </p:txBody>
      </p:sp>
      <p:sp>
        <p:nvSpPr>
          <p:cNvPr id="5" name="灯片编号占位符 5"/>
          <p:cNvSpPr>
            <a:spLocks noGrp="1"/>
          </p:cNvSpPr>
          <p:nvPr>
            <p:ph type="sldNum" sz="quarter" idx="12"/>
          </p:nvPr>
        </p:nvSpPr>
        <p:spPr/>
        <p:txBody>
          <a:bodyPr/>
          <a:lstStyle/>
          <a:p>
            <a:fld id="{51FC26ED-B697-4B66-8C39-6A79B9ABC439}" type="slidenum">
              <a:rPr lang="zh-CN" altLang="en-US"/>
              <a:pPr/>
              <a:t>62</a:t>
            </a:fld>
            <a:endParaRPr lang="en-US" altLang="zh-CN"/>
          </a:p>
        </p:txBody>
      </p:sp>
      <p:sp>
        <p:nvSpPr>
          <p:cNvPr id="171010" name="Rectangle 2"/>
          <p:cNvSpPr>
            <a:spLocks noGrp="1" noChangeArrowheads="1"/>
          </p:cNvSpPr>
          <p:nvPr>
            <p:ph type="title"/>
          </p:nvPr>
        </p:nvSpPr>
        <p:spPr/>
        <p:txBody>
          <a:bodyPr/>
          <a:lstStyle/>
          <a:p>
            <a:r>
              <a:rPr lang="zh-CN" altLang="en-US"/>
              <a:t>总   结 </a:t>
            </a:r>
          </a:p>
        </p:txBody>
      </p:sp>
      <p:sp>
        <p:nvSpPr>
          <p:cNvPr id="171011" name="Rectangle 3"/>
          <p:cNvSpPr>
            <a:spLocks noGrp="1" noChangeArrowheads="1"/>
          </p:cNvSpPr>
          <p:nvPr>
            <p:ph type="body" idx="1"/>
          </p:nvPr>
        </p:nvSpPr>
        <p:spPr/>
        <p:txBody>
          <a:bodyPr/>
          <a:lstStyle/>
          <a:p>
            <a:r>
              <a:rPr lang="zh-CN" altLang="en-US" b="1"/>
              <a:t>可达树和可达图能够反映一个网系统的动态行为和一些特征</a:t>
            </a:r>
          </a:p>
          <a:p>
            <a:r>
              <a:rPr lang="zh-CN" altLang="en-US" b="1"/>
              <a:t>对于一个有界网，是准确的刻画</a:t>
            </a:r>
          </a:p>
          <a:p>
            <a:r>
              <a:rPr lang="zh-CN" altLang="en-US" b="1"/>
              <a:t>对于无界网，只能部分刻画</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9" name="Rectangle 5"/>
          <p:cNvSpPr>
            <a:spLocks noGrp="1" noChangeArrowheads="1"/>
          </p:cNvSpPr>
          <p:nvPr>
            <p:ph type="ctrTitle"/>
          </p:nvPr>
        </p:nvSpPr>
        <p:spPr>
          <a:xfrm>
            <a:off x="539750" y="2205038"/>
            <a:ext cx="7772400" cy="1143000"/>
          </a:xfrm>
          <a:noFill/>
          <a:ln/>
        </p:spPr>
        <p:txBody>
          <a:bodyPr/>
          <a:lstStyle/>
          <a:p>
            <a:r>
              <a:rPr lang="zh-CN" altLang="en-US"/>
              <a:t>二、变迁序列</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685800" y="2420938"/>
            <a:ext cx="8077200" cy="4208462"/>
          </a:xfrm>
        </p:spPr>
        <p:txBody>
          <a:bodyPr/>
          <a:lstStyle/>
          <a:p>
            <a:pPr>
              <a:lnSpc>
                <a:spcPct val="80000"/>
              </a:lnSpc>
            </a:pP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en-US" altLang="en-US" sz="2800" b="1">
                <a:latin typeface="Times New Roman"/>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n</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为的一个有限出现序列 </a:t>
            </a:r>
            <a:r>
              <a:rPr lang="en-US" altLang="zh-CN" sz="2800" b="1">
                <a:latin typeface="幼圆" pitchFamily="49" charset="-122"/>
                <a:ea typeface="幼圆" pitchFamily="49" charset="-122"/>
                <a:sym typeface="Symbol" pitchFamily="18" charset="2"/>
              </a:rPr>
              <a:t>iff M</a:t>
            </a:r>
            <a:r>
              <a:rPr lang="en-US" altLang="zh-CN" sz="2800" b="1" baseline="-25000">
                <a:latin typeface="幼圆" pitchFamily="49" charset="-122"/>
                <a:ea typeface="幼圆" pitchFamily="49" charset="-122"/>
                <a:sym typeface="Symbol" pitchFamily="18" charset="2"/>
              </a:rPr>
              <a:t>i-1</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i</a:t>
            </a:r>
            <a:r>
              <a:rPr lang="en-US" altLang="zh-CN" sz="2800" b="1">
                <a:latin typeface="幼圆" pitchFamily="49" charset="-122"/>
                <a:ea typeface="幼圆" pitchFamily="49" charset="-122"/>
                <a:sym typeface="Symbol" pitchFamily="18" charset="2"/>
              </a:rPr>
              <a:t>&gt;M</a:t>
            </a:r>
            <a:r>
              <a:rPr lang="en-US" altLang="zh-CN" sz="2800" b="1" baseline="-25000">
                <a:latin typeface="幼圆" pitchFamily="49" charset="-122"/>
                <a:ea typeface="幼圆" pitchFamily="49" charset="-122"/>
                <a:sym typeface="Symbol" pitchFamily="18" charset="2"/>
              </a:rPr>
              <a:t>i</a:t>
            </a:r>
            <a:r>
              <a:rPr lang="en-US" altLang="zh-CN" sz="2800" b="1">
                <a:latin typeface="幼圆" pitchFamily="49" charset="-122"/>
                <a:ea typeface="幼圆" pitchFamily="49" charset="-122"/>
                <a:sym typeface="Symbol" pitchFamily="18" charset="2"/>
              </a:rPr>
              <a:t>(i=1,2,</a:t>
            </a:r>
            <a:r>
              <a:rPr lang="en-US" altLang="zh-CN" sz="2800" b="1">
                <a:latin typeface="Times New Roman"/>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,n) n</a:t>
            </a:r>
            <a:r>
              <a:rPr lang="zh-CN" altLang="zh-CN" sz="2800" b="1">
                <a:latin typeface="幼圆" pitchFamily="49" charset="-122"/>
                <a:ea typeface="幼圆" pitchFamily="49" charset="-122"/>
                <a:sym typeface="Symbol" pitchFamily="18" charset="2"/>
              </a:rPr>
              <a:t>称为</a:t>
            </a:r>
            <a:r>
              <a:rPr lang="zh-CN" altLang="en-US"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sym typeface="Symbol" pitchFamily="18" charset="2"/>
              </a:rPr>
              <a:t>的长度</a:t>
            </a:r>
          </a:p>
          <a:p>
            <a:pPr>
              <a:lnSpc>
                <a:spcPct val="80000"/>
              </a:lnSpc>
            </a:pP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en-US" altLang="en-US" sz="2800" b="1">
                <a:latin typeface="Times New Roman"/>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为的一个无限出现序列 </a:t>
            </a:r>
            <a:r>
              <a:rPr lang="en-US" altLang="zh-CN" sz="2800" b="1">
                <a:latin typeface="幼圆" pitchFamily="49" charset="-122"/>
                <a:ea typeface="幼圆" pitchFamily="49" charset="-122"/>
                <a:sym typeface="Symbol" pitchFamily="18" charset="2"/>
              </a:rPr>
              <a:t>iff M</a:t>
            </a:r>
            <a:r>
              <a:rPr lang="en-US" altLang="zh-CN" sz="2800" b="1" baseline="-25000">
                <a:latin typeface="幼圆" pitchFamily="49" charset="-122"/>
                <a:ea typeface="幼圆" pitchFamily="49" charset="-122"/>
                <a:sym typeface="Symbol" pitchFamily="18" charset="2"/>
              </a:rPr>
              <a:t>i-1</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i</a:t>
            </a:r>
            <a:r>
              <a:rPr lang="en-US" altLang="zh-CN" sz="2800" b="1">
                <a:latin typeface="幼圆" pitchFamily="49" charset="-122"/>
                <a:ea typeface="幼圆" pitchFamily="49" charset="-122"/>
                <a:sym typeface="Symbol" pitchFamily="18" charset="2"/>
              </a:rPr>
              <a:t>&gt;M</a:t>
            </a:r>
            <a:r>
              <a:rPr lang="en-US" altLang="zh-CN" sz="2800" b="1" baseline="-25000">
                <a:latin typeface="幼圆" pitchFamily="49" charset="-122"/>
                <a:ea typeface="幼圆" pitchFamily="49" charset="-122"/>
                <a:sym typeface="Symbol" pitchFamily="18" charset="2"/>
              </a:rPr>
              <a:t>i</a:t>
            </a:r>
            <a:r>
              <a:rPr lang="en-US" altLang="zh-CN" sz="2800" b="1">
                <a:latin typeface="幼圆" pitchFamily="49" charset="-122"/>
                <a:ea typeface="幼圆" pitchFamily="49" charset="-122"/>
                <a:sym typeface="Symbol" pitchFamily="18" charset="2"/>
              </a:rPr>
              <a:t>(i=1,2,</a:t>
            </a:r>
            <a:r>
              <a:rPr lang="en-US" altLang="zh-CN" sz="2800" b="1">
                <a:latin typeface="Times New Roman"/>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 </a:t>
            </a:r>
          </a:p>
          <a:p>
            <a:pPr>
              <a:lnSpc>
                <a:spcPct val="80000"/>
              </a:lnSpc>
            </a:pP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2</a:t>
            </a:r>
            <a:r>
              <a:rPr lang="en-US" altLang="zh-CN" sz="2800" b="1">
                <a:latin typeface="幼圆" pitchFamily="49" charset="-122"/>
                <a:ea typeface="幼圆" pitchFamily="49" charset="-122"/>
                <a:sym typeface="Symbol" pitchFamily="18" charset="2"/>
              </a:rPr>
              <a:t>t</a:t>
            </a:r>
            <a:r>
              <a:rPr lang="en-US" altLang="zh-CN" sz="2800" b="1" baseline="-25000">
                <a:latin typeface="幼圆" pitchFamily="49" charset="-122"/>
                <a:ea typeface="幼圆" pitchFamily="49" charset="-122"/>
                <a:sym typeface="Symbol" pitchFamily="18" charset="2"/>
              </a:rPr>
              <a:t>3</a:t>
            </a:r>
            <a:r>
              <a:rPr lang="en-US" altLang="zh-CN" sz="2800" b="1">
                <a:latin typeface="Times New Roman"/>
                <a:ea typeface="幼圆" pitchFamily="49" charset="-122"/>
                <a:sym typeface="Symbol" pitchFamily="18" charset="2"/>
              </a:rPr>
              <a:t>…</a:t>
            </a:r>
            <a:r>
              <a:rPr lang="zh-CN" altLang="zh-CN" sz="2800" b="1">
                <a:latin typeface="幼圆" pitchFamily="49" charset="-122"/>
                <a:ea typeface="幼圆" pitchFamily="49" charset="-122"/>
                <a:sym typeface="Symbol" pitchFamily="18" charset="2"/>
              </a:rPr>
              <a:t>称为</a:t>
            </a:r>
            <a:r>
              <a:rPr lang="zh-CN" altLang="en-US" sz="2800" b="1">
                <a:latin typeface="幼圆" pitchFamily="49" charset="-122"/>
                <a:ea typeface="幼圆" pitchFamily="49" charset="-122"/>
                <a:sym typeface="Symbol" pitchFamily="18" charset="2"/>
              </a:rPr>
              <a:t>的变迁序列 </a:t>
            </a:r>
            <a:r>
              <a:rPr lang="en-US" altLang="zh-CN" sz="2800" b="1">
                <a:latin typeface="幼圆" pitchFamily="49" charset="-122"/>
                <a:ea typeface="幼圆" pitchFamily="49" charset="-122"/>
                <a:sym typeface="Symbol" pitchFamily="18" charset="2"/>
              </a:rPr>
              <a:t>iff </a:t>
            </a:r>
            <a:r>
              <a:rPr lang="zh-CN" altLang="en-US" sz="2800" b="1">
                <a:latin typeface="幼圆" pitchFamily="49" charset="-122"/>
                <a:ea typeface="幼圆" pitchFamily="49" charset="-122"/>
                <a:sym typeface="Symbol" pitchFamily="18" charset="2"/>
              </a:rPr>
              <a:t>的出现序列</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en-US" altLang="en-US" sz="2800" b="1">
                <a:latin typeface="Times New Roman"/>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 </a:t>
            </a:r>
          </a:p>
          <a:p>
            <a:pPr>
              <a:lnSpc>
                <a:spcPct val="80000"/>
              </a:lnSpc>
              <a:buFontTx/>
              <a:buNone/>
            </a:pPr>
            <a:r>
              <a:rPr lang="zh-CN" altLang="en-US" sz="2800" b="1">
                <a:latin typeface="幼圆" pitchFamily="49" charset="-122"/>
                <a:ea typeface="幼圆" pitchFamily="49" charset="-122"/>
                <a:sym typeface="Symbol" pitchFamily="18" charset="2"/>
              </a:rPr>
              <a:t>  变迁序列是上世纪70年代网论研究主要内容之一。当时提出的</a:t>
            </a:r>
            <a:r>
              <a:rPr lang="en-US" altLang="zh-CN" sz="2800" b="1">
                <a:latin typeface="幼圆" pitchFamily="49" charset="-122"/>
                <a:ea typeface="幼圆" pitchFamily="49" charset="-122"/>
                <a:sym typeface="Symbol" pitchFamily="18" charset="2"/>
              </a:rPr>
              <a:t>Petri</a:t>
            </a:r>
            <a:r>
              <a:rPr lang="zh-CN" altLang="en-US" sz="2800" b="1">
                <a:latin typeface="幼圆" pitchFamily="49" charset="-122"/>
                <a:ea typeface="幼圆" pitchFamily="49" charset="-122"/>
                <a:sym typeface="Symbol" pitchFamily="18" charset="2"/>
              </a:rPr>
              <a:t>网语言就是变迁序列的一个应用实力</a:t>
            </a:r>
            <a:r>
              <a:rPr lang="en-US" altLang="zh-CN" sz="2800" b="1">
                <a:latin typeface="幼圆" pitchFamily="49" charset="-122"/>
                <a:ea typeface="幼圆" pitchFamily="49" charset="-122"/>
                <a:sym typeface="Symbol" pitchFamily="18" charset="2"/>
              </a:rPr>
              <a:t>.</a:t>
            </a:r>
          </a:p>
          <a:p>
            <a:pPr>
              <a:lnSpc>
                <a:spcPct val="80000"/>
              </a:lnSpc>
              <a:buFontTx/>
              <a:buNone/>
            </a:pPr>
            <a:r>
              <a:rPr lang="zh-CN" altLang="en-US" sz="2800" b="1">
                <a:latin typeface="幼圆" pitchFamily="49" charset="-122"/>
                <a:ea typeface="幼圆" pitchFamily="49" charset="-122"/>
                <a:sym typeface="Symbol" pitchFamily="18" charset="2"/>
              </a:rPr>
              <a:t>下面定理给出了变迁序列和可达图的关系。</a:t>
            </a:r>
          </a:p>
        </p:txBody>
      </p:sp>
      <p:sp>
        <p:nvSpPr>
          <p:cNvPr id="63493" name="Rectangle 5"/>
          <p:cNvSpPr>
            <a:spLocks noGrp="1" noChangeArrowheads="1"/>
          </p:cNvSpPr>
          <p:nvPr>
            <p:ph type="title"/>
          </p:nvPr>
        </p:nvSpPr>
        <p:spPr>
          <a:xfrm>
            <a:off x="609600" y="228600"/>
            <a:ext cx="7772400" cy="1143000"/>
          </a:xfrm>
          <a:noFill/>
          <a:ln/>
        </p:spPr>
        <p:txBody>
          <a:bodyPr/>
          <a:lstStyle/>
          <a:p>
            <a:pPr algn="l"/>
            <a:r>
              <a:rPr lang="zh-CN" altLang="en-US"/>
              <a:t>定义3.8</a:t>
            </a:r>
          </a:p>
        </p:txBody>
      </p:sp>
      <p:sp>
        <p:nvSpPr>
          <p:cNvPr id="63494" name="Rectangle 6"/>
          <p:cNvSpPr>
            <a:spLocks noChangeArrowheads="1"/>
          </p:cNvSpPr>
          <p:nvPr/>
        </p:nvSpPr>
        <p:spPr bwMode="auto">
          <a:xfrm>
            <a:off x="539750" y="1341438"/>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3200">
                <a:solidFill>
                  <a:schemeClr val="bg2"/>
                </a:solidFill>
                <a:latin typeface="Times New Roman" pitchFamily="18" charset="0"/>
                <a:ea typeface="宋体" pitchFamily="2" charset="-122"/>
              </a:defRPr>
            </a:lvl1pPr>
            <a:lvl2pPr marL="742950" indent="-285750" algn="l">
              <a:buChar char="–"/>
              <a:defRPr kumimoji="1" sz="2800">
                <a:solidFill>
                  <a:schemeClr val="bg2"/>
                </a:solidFill>
                <a:latin typeface="Times New Roman" pitchFamily="18" charset="0"/>
                <a:ea typeface="宋体" pitchFamily="2" charset="-122"/>
              </a:defRPr>
            </a:lvl2pPr>
            <a:lvl3pPr marL="1143000" indent="-228600" algn="l">
              <a:defRPr kumimoji="1" sz="2400">
                <a:solidFill>
                  <a:schemeClr val="bg2"/>
                </a:solidFill>
                <a:latin typeface="Times New Roman" pitchFamily="18" charset="0"/>
                <a:ea typeface="宋体" pitchFamily="2" charset="-122"/>
              </a:defRPr>
            </a:lvl3pPr>
            <a:lvl4pPr marL="1600200" indent="-228600" algn="l">
              <a:buChar char="–"/>
              <a:defRPr kumimoji="1" sz="2000">
                <a:solidFill>
                  <a:schemeClr val="bg2"/>
                </a:solidFill>
                <a:latin typeface="Times New Roman" pitchFamily="18" charset="0"/>
                <a:ea typeface="宋体" pitchFamily="2" charset="-122"/>
              </a:defRPr>
            </a:lvl4pPr>
            <a:lvl5pPr marL="2057400" indent="-228600" algn="l">
              <a:defRPr kumimoji="1" sz="2000">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sz="2000">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sz="2000">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sz="2000">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sz="2000">
                <a:solidFill>
                  <a:schemeClr val="bg2"/>
                </a:solidFill>
                <a:latin typeface="Times New Roman" pitchFamily="18" charset="0"/>
                <a:ea typeface="宋体" pitchFamily="2" charset="-122"/>
              </a:defRPr>
            </a:lvl9pPr>
          </a:lstStyle>
          <a:p>
            <a:pPr>
              <a:buFontTx/>
              <a:buNone/>
            </a:pPr>
            <a:r>
              <a:rPr lang="zh-CN" altLang="en-US" b="0"/>
              <a:t>	设</a:t>
            </a:r>
            <a:r>
              <a:rPr lang="zh-CN" altLang="en-US">
                <a:latin typeface="幼圆" pitchFamily="49" charset="-122"/>
                <a:ea typeface="幼圆" pitchFamily="49" charset="-122"/>
                <a:sym typeface="Symbol" pitchFamily="18" charset="2"/>
              </a:rPr>
              <a:t></a:t>
            </a:r>
            <a:r>
              <a:rPr lang="zh-CN" altLang="en-US" b="0"/>
              <a:t> </a:t>
            </a:r>
            <a:r>
              <a:rPr lang="en-US" altLang="zh-CN" b="0"/>
              <a:t>=</a:t>
            </a:r>
            <a:r>
              <a:rPr lang="zh-CN" altLang="en-US" b="0"/>
              <a:t>（</a:t>
            </a:r>
            <a:r>
              <a:rPr lang="en-US" altLang="zh-CN" b="0"/>
              <a:t>S</a:t>
            </a:r>
            <a:r>
              <a:rPr lang="zh-CN" altLang="en-US" b="0"/>
              <a:t>，</a:t>
            </a:r>
            <a:r>
              <a:rPr lang="en-US" altLang="zh-CN" b="0"/>
              <a:t>T</a:t>
            </a:r>
            <a:r>
              <a:rPr lang="zh-CN" altLang="en-US" b="0"/>
              <a:t>；</a:t>
            </a:r>
            <a:r>
              <a:rPr lang="en-US" altLang="zh-CN" b="0"/>
              <a:t>F</a:t>
            </a:r>
            <a:r>
              <a:rPr lang="zh-CN" altLang="en-US" b="0"/>
              <a:t>，</a:t>
            </a:r>
            <a:r>
              <a:rPr lang="en-US" altLang="zh-CN" b="0"/>
              <a:t>K</a:t>
            </a:r>
            <a:r>
              <a:rPr lang="zh-CN" altLang="en-US" b="0"/>
              <a:t>，</a:t>
            </a:r>
            <a:r>
              <a:rPr lang="en-US" altLang="zh-CN" b="0"/>
              <a:t>W</a:t>
            </a:r>
            <a:r>
              <a:rPr lang="zh-CN" altLang="en-US" b="0"/>
              <a:t>，</a:t>
            </a:r>
            <a:r>
              <a:rPr lang="en-US" altLang="zh-CN" b="0"/>
              <a:t>M</a:t>
            </a:r>
            <a:r>
              <a:rPr lang="en-US" altLang="zh-CN" b="0" baseline="-25000"/>
              <a:t>0</a:t>
            </a:r>
            <a:r>
              <a:rPr lang="zh-CN" altLang="en-US" b="0"/>
              <a:t>）为有限无冲撞</a:t>
            </a:r>
            <a:r>
              <a:rPr lang="en-US" altLang="zh-CN" b="0"/>
              <a:t>P/T</a:t>
            </a:r>
            <a:r>
              <a:rPr lang="zh-CN" altLang="en-US" b="0"/>
              <a:t>系统</a:t>
            </a:r>
            <a:r>
              <a:rPr lang="zh-CN" altLang="en-US" sz="2800">
                <a:ea typeface="幼圆" pitchFamily="49" charset="-122"/>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685800" y="1892300"/>
            <a:ext cx="7772400" cy="1752600"/>
          </a:xfrm>
        </p:spPr>
        <p:txBody>
          <a:bodyPr/>
          <a:lstStyle/>
          <a:p>
            <a:pPr>
              <a:buFontTx/>
              <a:buNone/>
            </a:pPr>
            <a:r>
              <a:rPr lang="zh-CN" altLang="en-US" b="1">
                <a:latin typeface="幼圆" pitchFamily="49" charset="-122"/>
                <a:ea typeface="幼圆" pitchFamily="49" charset="-122"/>
                <a:sym typeface="Symbol" pitchFamily="18" charset="2"/>
              </a:rPr>
              <a:t>	的每一变迁序列（有限或无限）都是可达图</a:t>
            </a:r>
            <a:r>
              <a:rPr lang="en-US" altLang="zh-CN" b="1">
                <a:latin typeface="幼圆" pitchFamily="49" charset="-122"/>
                <a:ea typeface="幼圆" pitchFamily="49" charset="-122"/>
                <a:sym typeface="Symbol" pitchFamily="18" charset="2"/>
              </a:rPr>
              <a:t>G()</a:t>
            </a:r>
            <a:r>
              <a:rPr lang="zh-CN" altLang="en-US" b="1">
                <a:latin typeface="幼圆" pitchFamily="49" charset="-122"/>
                <a:ea typeface="幼圆" pitchFamily="49" charset="-122"/>
                <a:sym typeface="Symbol" pitchFamily="18" charset="2"/>
              </a:rPr>
              <a:t>上一条</a:t>
            </a:r>
            <a:r>
              <a:rPr lang="en-US" altLang="zh-CN" b="1">
                <a:latin typeface="幼圆" pitchFamily="49" charset="-122"/>
                <a:ea typeface="幼圆" pitchFamily="49" charset="-122"/>
                <a:sym typeface="Symbol" pitchFamily="18" charset="2"/>
              </a:rPr>
              <a:t>h(r)</a:t>
            </a:r>
            <a:r>
              <a:rPr lang="zh-CN" altLang="en-US" b="1">
                <a:latin typeface="幼圆" pitchFamily="49" charset="-122"/>
                <a:ea typeface="幼圆" pitchFamily="49" charset="-122"/>
                <a:sym typeface="Symbol" pitchFamily="18" charset="2"/>
              </a:rPr>
              <a:t>出发的有向路径上有向弧的标记序列</a:t>
            </a:r>
          </a:p>
        </p:txBody>
      </p:sp>
      <p:sp>
        <p:nvSpPr>
          <p:cNvPr id="64516" name="Text Box 4"/>
          <p:cNvSpPr txBox="1">
            <a:spLocks noChangeArrowheads="1"/>
          </p:cNvSpPr>
          <p:nvPr/>
        </p:nvSpPr>
        <p:spPr bwMode="auto">
          <a:xfrm>
            <a:off x="684213" y="3573463"/>
            <a:ext cx="8001000"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pPr>
            <a:r>
              <a:rPr kumimoji="0" lang="zh-CN" altLang="en-US" sz="3200">
                <a:latin typeface="幼圆" pitchFamily="49" charset="-122"/>
                <a:ea typeface="幼圆" pitchFamily="49" charset="-122"/>
                <a:sym typeface="Symbol" pitchFamily="18" charset="2"/>
              </a:rPr>
              <a:t>  该定理的逆不成立。因为</a:t>
            </a:r>
            <a:r>
              <a:rPr lang="zh-CN" altLang="zh-CN" sz="3200">
                <a:latin typeface="幼圆" pitchFamily="49" charset="-122"/>
                <a:ea typeface="幼圆" pitchFamily="49" charset="-122"/>
                <a:sym typeface="Symbol" pitchFamily="18" charset="2"/>
              </a:rPr>
              <a:t>的引入会在</a:t>
            </a:r>
            <a:r>
              <a:rPr lang="en-US" altLang="zh-CN" sz="3200">
                <a:latin typeface="幼圆" pitchFamily="49" charset="-122"/>
                <a:ea typeface="幼圆" pitchFamily="49" charset="-122"/>
                <a:sym typeface="Symbol" pitchFamily="18" charset="2"/>
              </a:rPr>
              <a:t>G()</a:t>
            </a:r>
            <a:r>
              <a:rPr lang="zh-CN" altLang="en-US" sz="3200">
                <a:latin typeface="幼圆" pitchFamily="49" charset="-122"/>
                <a:ea typeface="幼圆" pitchFamily="49" charset="-122"/>
                <a:sym typeface="Symbol" pitchFamily="18" charset="2"/>
              </a:rPr>
              <a:t>上产生一些可以无限延伸的路径，而在</a:t>
            </a:r>
            <a:r>
              <a:rPr lang="en-US" altLang="zh-CN" sz="3200">
                <a:latin typeface="幼圆" pitchFamily="49" charset="-122"/>
                <a:ea typeface="幼圆" pitchFamily="49" charset="-122"/>
                <a:sym typeface="Symbol" pitchFamily="18" charset="2"/>
              </a:rPr>
              <a:t></a:t>
            </a:r>
            <a:r>
              <a:rPr lang="zh-CN" altLang="en-US" sz="3200">
                <a:latin typeface="幼圆" pitchFamily="49" charset="-122"/>
                <a:ea typeface="幼圆" pitchFamily="49" charset="-122"/>
                <a:sym typeface="Symbol" pitchFamily="18" charset="2"/>
              </a:rPr>
              <a:t>上，相应的变迁序列却不能无限延伸。</a:t>
            </a:r>
          </a:p>
          <a:p>
            <a:pPr algn="l" eaLnBrk="0" hangingPunct="0">
              <a:spcBef>
                <a:spcPct val="0"/>
              </a:spcBef>
              <a:buFontTx/>
              <a:buNone/>
            </a:pPr>
            <a:endParaRPr lang="zh-CN" altLang="en-US" sz="3200">
              <a:latin typeface="幼圆" pitchFamily="49" charset="-122"/>
              <a:ea typeface="幼圆" pitchFamily="49" charset="-122"/>
              <a:sym typeface="Symbol" pitchFamily="18" charset="2"/>
            </a:endParaRPr>
          </a:p>
          <a:p>
            <a:pPr algn="l" eaLnBrk="0" hangingPunct="0">
              <a:spcBef>
                <a:spcPct val="0"/>
              </a:spcBef>
              <a:buFontTx/>
              <a:buNone/>
            </a:pPr>
            <a:r>
              <a:rPr lang="zh-CN" altLang="en-US" sz="3200">
                <a:solidFill>
                  <a:srgbClr val="FF3300"/>
                </a:solidFill>
                <a:latin typeface="幼圆" pitchFamily="49" charset="-122"/>
                <a:ea typeface="幼圆" pitchFamily="49" charset="-122"/>
                <a:sym typeface="Symbol" pitchFamily="18" charset="2"/>
              </a:rPr>
              <a:t>系统</a:t>
            </a:r>
            <a:r>
              <a:rPr lang="en-US" altLang="zh-CN" sz="3200">
                <a:solidFill>
                  <a:srgbClr val="FF3300"/>
                </a:solidFill>
                <a:latin typeface="幼圆" pitchFamily="49" charset="-122"/>
                <a:ea typeface="幼圆" pitchFamily="49" charset="-122"/>
                <a:sym typeface="Symbol" pitchFamily="18" charset="2"/>
              </a:rPr>
              <a:t></a:t>
            </a:r>
            <a:r>
              <a:rPr lang="zh-CN" altLang="en-US" sz="3200">
                <a:solidFill>
                  <a:srgbClr val="FF3300"/>
                </a:solidFill>
                <a:latin typeface="幼圆" pitchFamily="49" charset="-122"/>
                <a:ea typeface="幼圆" pitchFamily="49" charset="-122"/>
                <a:sym typeface="Symbol" pitchFamily="18" charset="2"/>
              </a:rPr>
              <a:t>的一些性质可以用变迁序列来定义</a:t>
            </a:r>
            <a:endParaRPr kumimoji="0" lang="zh-CN" altLang="en-US" sz="3200">
              <a:solidFill>
                <a:srgbClr val="FF3300"/>
              </a:solidFill>
              <a:latin typeface="幼圆" pitchFamily="49" charset="-122"/>
              <a:ea typeface="幼圆" pitchFamily="49" charset="-122"/>
              <a:sym typeface="Symbol" pitchFamily="18" charset="2"/>
            </a:endParaRPr>
          </a:p>
          <a:p>
            <a:pPr algn="l" eaLnBrk="0" hangingPunct="0">
              <a:spcBef>
                <a:spcPct val="0"/>
              </a:spcBef>
              <a:buFontTx/>
              <a:buNone/>
            </a:pPr>
            <a:r>
              <a:rPr lang="zh-CN" altLang="en-US" b="0" baseline="-25000">
                <a:solidFill>
                  <a:schemeClr val="tx1"/>
                </a:solidFill>
              </a:rPr>
              <a:t>      </a:t>
            </a:r>
          </a:p>
        </p:txBody>
      </p:sp>
      <p:sp>
        <p:nvSpPr>
          <p:cNvPr id="64519" name="Rectangle 7"/>
          <p:cNvSpPr>
            <a:spLocks noGrp="1" noChangeArrowheads="1"/>
          </p:cNvSpPr>
          <p:nvPr>
            <p:ph type="title"/>
          </p:nvPr>
        </p:nvSpPr>
        <p:spPr>
          <a:noFill/>
          <a:ln/>
        </p:spPr>
        <p:txBody>
          <a:bodyPr/>
          <a:lstStyle/>
          <a:p>
            <a:pPr algn="l"/>
            <a:r>
              <a:rPr lang="zh-CN" altLang="en-US"/>
              <a:t>定理3.9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16">
                                            <p:txEl>
                                              <p:pRg st="2" end="2"/>
                                            </p:txEl>
                                          </p:spTgt>
                                        </p:tgtEl>
                                        <p:attrNameLst>
                                          <p:attrName>style.visibility</p:attrName>
                                        </p:attrNameLst>
                                      </p:cBhvr>
                                      <p:to>
                                        <p:strVal val="visible"/>
                                      </p:to>
                                    </p:set>
                                    <p:anim calcmode="lin" valueType="num">
                                      <p:cBhvr additive="base">
                                        <p:cTn id="13" dur="500" fill="hold"/>
                                        <p:tgtEl>
                                          <p:spTgt spid="6451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45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4516">
                                            <p:txEl>
                                              <p:pRg st="3" end="3"/>
                                            </p:txEl>
                                          </p:spTgt>
                                        </p:tgtEl>
                                        <p:attrNameLst>
                                          <p:attrName>style.visibility</p:attrName>
                                        </p:attrNameLst>
                                      </p:cBhvr>
                                      <p:to>
                                        <p:strVal val="visible"/>
                                      </p:to>
                                    </p:set>
                                    <p:anim calcmode="lin" valueType="num">
                                      <p:cBhvr additive="base">
                                        <p:cTn id="19" dur="500" fill="hold"/>
                                        <p:tgtEl>
                                          <p:spTgt spid="6451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45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50825" y="2060575"/>
            <a:ext cx="8458200" cy="4448175"/>
          </a:xfrm>
        </p:spPr>
        <p:txBody>
          <a:bodyPr/>
          <a:lstStyle/>
          <a:p>
            <a:pPr>
              <a:buFontTx/>
              <a:buNone/>
            </a:pPr>
            <a:r>
              <a:rPr lang="zh-CN" altLang="en-US" b="1">
                <a:latin typeface="幼圆" pitchFamily="49" charset="-122"/>
                <a:ea typeface="幼圆" pitchFamily="49" charset="-122"/>
              </a:rPr>
              <a:t>1.变迁集</a:t>
            </a:r>
            <a:r>
              <a:rPr lang="en-US" altLang="zh-CN" b="1">
                <a:latin typeface="幼圆" pitchFamily="49" charset="-122"/>
                <a:ea typeface="幼圆" pitchFamily="49" charset="-122"/>
              </a:rPr>
              <a:t>T</a:t>
            </a:r>
            <a:r>
              <a:rPr lang="en-US" altLang="zh-CN" b="1" baseline="-25000">
                <a:latin typeface="幼圆" pitchFamily="49" charset="-122"/>
                <a:ea typeface="幼圆" pitchFamily="49" charset="-122"/>
              </a:rPr>
              <a:t>1</a:t>
            </a:r>
            <a:r>
              <a:rPr lang="en-US" altLang="zh-CN" b="1">
                <a:latin typeface="幼圆" pitchFamily="49" charset="-122"/>
                <a:ea typeface="幼圆" pitchFamily="49" charset="-122"/>
              </a:rPr>
              <a:t>,T</a:t>
            </a:r>
            <a:r>
              <a:rPr lang="en-US" altLang="zh-CN" b="1" baseline="-25000">
                <a:latin typeface="幼圆" pitchFamily="49" charset="-122"/>
                <a:ea typeface="幼圆" pitchFamily="49" charset="-122"/>
              </a:rPr>
              <a:t>2</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T,T</a:t>
            </a:r>
            <a:r>
              <a:rPr lang="en-US" altLang="zh-CN" b="1" baseline="-25000">
                <a:latin typeface="幼圆" pitchFamily="49" charset="-122"/>
                <a:ea typeface="幼圆" pitchFamily="49" charset="-122"/>
              </a:rPr>
              <a:t>1</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T</a:t>
            </a:r>
            <a:r>
              <a:rPr lang="en-US" altLang="zh-CN" b="1" baseline="-25000">
                <a:latin typeface="幼圆" pitchFamily="49" charset="-122"/>
                <a:ea typeface="幼圆" pitchFamily="49" charset="-122"/>
              </a:rPr>
              <a:t>2</a:t>
            </a:r>
            <a:r>
              <a:rPr lang="en-US" altLang="zh-CN" b="1">
                <a:latin typeface="幼圆" pitchFamily="49" charset="-122"/>
                <a:ea typeface="幼圆" pitchFamily="49" charset="-122"/>
              </a:rPr>
              <a: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a:t>
            </a:r>
            <a:r>
              <a:rPr lang="zh-CN" altLang="zh-CN" b="1">
                <a:latin typeface="幼圆" pitchFamily="49" charset="-122"/>
                <a:ea typeface="幼圆" pitchFamily="49" charset="-122"/>
              </a:rPr>
              <a:t>若存在</a:t>
            </a:r>
            <a:r>
              <a:rPr lang="zh-CN" altLang="en-US"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M</a:t>
            </a:r>
            <a:r>
              <a:rPr lang="en-US" altLang="en-US" b="1" baseline="-25000">
                <a:latin typeface="幼圆" pitchFamily="49" charset="-122"/>
                <a:ea typeface="幼圆" pitchFamily="49" charset="-122"/>
                <a:sym typeface="Symbol" pitchFamily="18" charset="2"/>
              </a:rPr>
              <a:t>0</a:t>
            </a:r>
            <a:r>
              <a:rPr lang="en-US" altLang="en-US" b="1">
                <a:latin typeface="幼圆" pitchFamily="49" charset="-122"/>
                <a:ea typeface="幼圆" pitchFamily="49" charset="-122"/>
                <a:sym typeface="Symbol" pitchFamily="18" charset="2"/>
              </a:rPr>
              <a:t>t</a:t>
            </a:r>
            <a:r>
              <a:rPr lang="en-US" altLang="en-US" b="1" baseline="-25000">
                <a:latin typeface="幼圆" pitchFamily="49" charset="-122"/>
                <a:ea typeface="幼圆" pitchFamily="49" charset="-122"/>
                <a:sym typeface="Symbol" pitchFamily="18" charset="2"/>
              </a:rPr>
              <a:t>1</a:t>
            </a:r>
            <a:r>
              <a:rPr lang="en-US" altLang="en-US" b="1">
                <a:latin typeface="幼圆" pitchFamily="49" charset="-122"/>
                <a:ea typeface="幼圆" pitchFamily="49" charset="-122"/>
                <a:sym typeface="Symbol" pitchFamily="18" charset="2"/>
              </a:rPr>
              <a:t>M</a:t>
            </a:r>
            <a:r>
              <a:rPr lang="en-US" altLang="en-US" b="1" baseline="-25000">
                <a:latin typeface="幼圆" pitchFamily="49" charset="-122"/>
                <a:ea typeface="幼圆" pitchFamily="49" charset="-122"/>
                <a:sym typeface="Symbol" pitchFamily="18" charset="2"/>
              </a:rPr>
              <a:t>1</a:t>
            </a:r>
            <a:r>
              <a:rPr lang="en-US" altLang="en-US" b="1">
                <a:latin typeface="幼圆" pitchFamily="49" charset="-122"/>
                <a:ea typeface="幼圆" pitchFamily="49" charset="-122"/>
                <a:sym typeface="Symbol" pitchFamily="18" charset="2"/>
              </a:rPr>
              <a:t>t</a:t>
            </a:r>
            <a:r>
              <a:rPr lang="en-US" altLang="en-US" b="1" baseline="-25000">
                <a:latin typeface="幼圆" pitchFamily="49" charset="-122"/>
                <a:ea typeface="幼圆" pitchFamily="49" charset="-122"/>
                <a:sym typeface="Symbol" pitchFamily="18" charset="2"/>
              </a:rPr>
              <a:t>2</a:t>
            </a:r>
            <a:r>
              <a:rPr lang="en-US" altLang="en-US" b="1">
                <a:latin typeface="Times New Roman"/>
                <a:ea typeface="幼圆" pitchFamily="49" charset="-122"/>
                <a:sym typeface="Symbol" pitchFamily="18" charset="2"/>
              </a:rPr>
              <a:t>…</a:t>
            </a:r>
            <a:endParaRPr lang="en-US" altLang="en-US" b="1">
              <a:latin typeface="幼圆" pitchFamily="49" charset="-122"/>
              <a:ea typeface="幼圆" pitchFamily="49" charset="-122"/>
              <a:sym typeface="Symbol" pitchFamily="18" charset="2"/>
            </a:endParaRPr>
          </a:p>
          <a:p>
            <a:pPr>
              <a:buFontTx/>
              <a:buNone/>
            </a:pPr>
            <a:r>
              <a:rPr lang="en-US" altLang="en-US"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无限长出现序列)</a:t>
            </a:r>
          </a:p>
          <a:p>
            <a:pPr>
              <a:buFontTx/>
              <a:buNone/>
            </a:pP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使得#(</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)&lt;,</a:t>
            </a:r>
            <a:r>
              <a:rPr lang="zh-CN" altLang="zh-CN" b="1">
                <a:latin typeface="幼圆" pitchFamily="49" charset="-122"/>
                <a:ea typeface="幼圆" pitchFamily="49" charset="-122"/>
                <a:sym typeface="Symbol" pitchFamily="18" charset="2"/>
              </a:rPr>
              <a:t>称</a:t>
            </a:r>
            <a:r>
              <a:rPr lang="zh-CN" altLang="en-US" b="1">
                <a:latin typeface="幼圆" pitchFamily="49" charset="-122"/>
                <a:ea typeface="幼圆" pitchFamily="49" charset="-122"/>
                <a:sym typeface="Symbol" pitchFamily="18" charset="2"/>
              </a:rPr>
              <a:t>对</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zh-CN" altLang="en-US" b="1">
                <a:latin typeface="幼圆" pitchFamily="49" charset="-122"/>
                <a:ea typeface="幼圆" pitchFamily="49" charset="-122"/>
                <a:sym typeface="Symbol" pitchFamily="18" charset="2"/>
              </a:rPr>
              <a:t>是不公平的</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i</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表示</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i</a:t>
            </a:r>
            <a:r>
              <a:rPr lang="zh-CN" altLang="en-US" b="1">
                <a:latin typeface="幼圆" pitchFamily="49" charset="-122"/>
                <a:ea typeface="幼圆" pitchFamily="49" charset="-122"/>
                <a:sym typeface="Symbol" pitchFamily="18" charset="2"/>
              </a:rPr>
              <a:t>中变迁中出现的次数)</a:t>
            </a:r>
            <a:br>
              <a:rPr lang="zh-CN" altLang="en-US" b="1">
                <a:latin typeface="幼圆" pitchFamily="49" charset="-122"/>
                <a:ea typeface="幼圆" pitchFamily="49" charset="-122"/>
                <a:sym typeface="Symbol" pitchFamily="18" charset="2"/>
              </a:rPr>
            </a:b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)&lt;,</a:t>
            </a:r>
            <a:r>
              <a:rPr lang="zh-CN" altLang="en-US" b="1">
                <a:latin typeface="幼圆" pitchFamily="49" charset="-122"/>
                <a:ea typeface="幼圆" pitchFamily="49" charset="-122"/>
                <a:sym typeface="Symbol" pitchFamily="18" charset="2"/>
              </a:rPr>
              <a:t>称</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zh-CN" altLang="en-US" b="1">
                <a:latin typeface="幼圆" pitchFamily="49" charset="-122"/>
                <a:ea typeface="幼圆" pitchFamily="49" charset="-122"/>
                <a:sym typeface="Symbol" pitchFamily="18" charset="2"/>
              </a:rPr>
              <a:t>处在饥饿状态</a:t>
            </a:r>
          </a:p>
          <a:p>
            <a:pPr>
              <a:buFontTx/>
              <a:buNone/>
            </a:pPr>
            <a:r>
              <a:rPr lang="zh-CN" altLang="en-US" b="1">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对任意二个不交的变迁集都不是不公平的,称</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是公平系统</a:t>
            </a:r>
          </a:p>
        </p:txBody>
      </p:sp>
      <p:sp>
        <p:nvSpPr>
          <p:cNvPr id="65541" name="Rectangle 5"/>
          <p:cNvSpPr>
            <a:spLocks noGrp="1" noChangeArrowheads="1"/>
          </p:cNvSpPr>
          <p:nvPr>
            <p:ph type="title"/>
          </p:nvPr>
        </p:nvSpPr>
        <p:spPr>
          <a:xfrm>
            <a:off x="684213" y="908050"/>
            <a:ext cx="7772400" cy="1143000"/>
          </a:xfrm>
          <a:noFill/>
          <a:ln/>
        </p:spPr>
        <p:txBody>
          <a:bodyPr/>
          <a:lstStyle/>
          <a:p>
            <a:pPr algn="l"/>
            <a:r>
              <a:rPr lang="zh-CN" altLang="en-US"/>
              <a:t>定义3.9 公平性、循环系统、</a:t>
            </a:r>
            <a:br>
              <a:rPr lang="zh-CN" altLang="en-US"/>
            </a:br>
            <a:r>
              <a:rPr lang="zh-CN" altLang="en-US"/>
              <a:t>   		</a:t>
            </a:r>
            <a:r>
              <a:rPr lang="zh-CN" altLang="zh-CN" b="1">
                <a:latin typeface="幼圆" pitchFamily="49" charset="-122"/>
                <a:ea typeface="幼圆" pitchFamily="49" charset="-122"/>
                <a:sym typeface="Symbol" pitchFamily="18" charset="2"/>
              </a:rPr>
              <a:t>冻结托肯</a:t>
            </a:r>
            <a:endParaRPr lang="zh-CN" altLang="en-US"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685800" y="1981200"/>
            <a:ext cx="8458200" cy="4114800"/>
          </a:xfrm>
        </p:spPr>
        <p:txBody>
          <a:bodyPr/>
          <a:lstStyle/>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)&lt;  </a:t>
            </a:r>
            <a:r>
              <a:rPr lang="zh-CN" altLang="en-US" b="1">
                <a:latin typeface="幼圆" pitchFamily="49" charset="-122"/>
                <a:ea typeface="幼圆" pitchFamily="49" charset="-122"/>
                <a:sym typeface="Symbol" pitchFamily="18" charset="2"/>
              </a:rPr>
              <a:t>不公平</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T2</a:t>
            </a:r>
            <a:r>
              <a:rPr lang="zh-CN" altLang="en-US" b="1">
                <a:latin typeface="幼圆" pitchFamily="49" charset="-122"/>
                <a:ea typeface="幼圆" pitchFamily="49" charset="-122"/>
                <a:sym typeface="Symbol" pitchFamily="18" charset="2"/>
              </a:rPr>
              <a:t>处在饥饿状态   </a:t>
            </a:r>
          </a:p>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)&lt;,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不公平</a:t>
            </a:r>
          </a:p>
          <a:p>
            <a:pPr>
              <a:buFontTx/>
              <a:buNone/>
            </a:pPr>
            <a:r>
              <a:rPr lang="zh-CN"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T1</a:t>
            </a:r>
            <a:r>
              <a:rPr lang="zh-CN" altLang="en-US" b="1">
                <a:latin typeface="幼圆" pitchFamily="49" charset="-122"/>
                <a:ea typeface="幼圆" pitchFamily="49" charset="-122"/>
                <a:sym typeface="Symbol" pitchFamily="18" charset="2"/>
              </a:rPr>
              <a:t>处在饥饿状态 </a:t>
            </a:r>
          </a:p>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公平</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无饥饿 </a:t>
            </a:r>
            <a:endParaRPr lang="zh-CN" altLang="zh-CN" b="1">
              <a:latin typeface="幼圆" pitchFamily="49" charset="-122"/>
              <a:ea typeface="幼圆" pitchFamily="49" charset="-122"/>
              <a:sym typeface="Symbol" pitchFamily="18" charset="2"/>
            </a:endParaRPr>
          </a:p>
          <a:p>
            <a:pPr>
              <a:buFontTx/>
              <a:buNone/>
            </a:pP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)&lt;,</a:t>
            </a:r>
            <a:r>
              <a:rPr lang="zh-CN" altLang="en-US" b="1">
                <a:latin typeface="幼圆" pitchFamily="49" charset="-122"/>
                <a:ea typeface="幼圆" pitchFamily="49" charset="-122"/>
                <a:sym typeface="Symbol" pitchFamily="18" charset="2"/>
              </a:rPr>
              <a:t>且#(,</a:t>
            </a:r>
            <a:r>
              <a:rPr lang="en-US" altLang="zh-CN" b="1">
                <a:latin typeface="幼圆" pitchFamily="49" charset="-122"/>
                <a:ea typeface="幼圆" pitchFamily="49" charset="-122"/>
                <a:sym typeface="Symbol" pitchFamily="18" charset="2"/>
              </a:rPr>
              <a:t>T</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)&lt;  </a:t>
            </a:r>
            <a:r>
              <a:rPr lang="zh-CN" altLang="en-US" b="1">
                <a:latin typeface="幼圆" pitchFamily="49" charset="-122"/>
                <a:ea typeface="幼圆" pitchFamily="49" charset="-122"/>
                <a:sym typeface="Symbol" pitchFamily="18" charset="2"/>
              </a:rPr>
              <a:t>公平</a:t>
            </a:r>
          </a:p>
          <a:p>
            <a:pPr>
              <a:buFontTx/>
              <a:buNone/>
            </a:pPr>
            <a:r>
              <a:rPr lang="zh-CN" altLang="en-US" b="1">
                <a:latin typeface="幼圆" pitchFamily="49" charset="-122"/>
                <a:ea typeface="幼圆" pitchFamily="49" charset="-122"/>
                <a:sym typeface="Symbol" pitchFamily="18" charset="2"/>
              </a:rPr>
              <a:t>  					 </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无饥饿 </a:t>
            </a:r>
          </a:p>
        </p:txBody>
      </p:sp>
      <p:sp>
        <p:nvSpPr>
          <p:cNvPr id="66565" name="Rectangle 5"/>
          <p:cNvSpPr>
            <a:spLocks noGrp="1" noChangeArrowheads="1"/>
          </p:cNvSpPr>
          <p:nvPr>
            <p:ph type="title"/>
          </p:nvPr>
        </p:nvSpPr>
        <p:spPr>
          <a:noFill/>
          <a:ln/>
        </p:spPr>
        <p:txBody>
          <a:bodyPr/>
          <a:lstStyle/>
          <a:p>
            <a:pPr algn="l"/>
            <a:r>
              <a:rPr lang="zh-CN" altLang="en-US"/>
              <a:t>请看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476CA05-C2CD-4D98-9B69-2FB095D13A54}"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9638235D-EB38-409D-9801-A5E865C939D7}" type="slidenum">
              <a:rPr lang="zh-CN" altLang="en-US"/>
              <a:pPr/>
              <a:t>68</a:t>
            </a:fld>
            <a:endParaRPr lang="en-US" altLang="zh-CN"/>
          </a:p>
        </p:txBody>
      </p:sp>
      <p:sp>
        <p:nvSpPr>
          <p:cNvPr id="189443" name="Rectangle 3"/>
          <p:cNvSpPr>
            <a:spLocks noGrp="1" noChangeArrowheads="1"/>
          </p:cNvSpPr>
          <p:nvPr>
            <p:ph type="body" idx="1"/>
          </p:nvPr>
        </p:nvSpPr>
        <p:spPr>
          <a:xfrm>
            <a:off x="611188" y="836613"/>
            <a:ext cx="7993062" cy="5697537"/>
          </a:xfrm>
        </p:spPr>
        <p:txBody>
          <a:bodyPr/>
          <a:lstStyle/>
          <a:p>
            <a:r>
              <a:rPr lang="zh-CN" altLang="en-US" b="1">
                <a:latin typeface="幼圆" pitchFamily="49" charset="-122"/>
                <a:ea typeface="幼圆" pitchFamily="49" charset="-122"/>
              </a:rPr>
              <a:t>公平性的引入在于讨论网系统中两个变迁的发生之间的关系，这种关系反映的是被模拟系统的各个部分在资源竞争中的无饥饿性问题</a:t>
            </a:r>
          </a:p>
          <a:p>
            <a:r>
              <a:rPr lang="zh-CN" altLang="en-US" b="1">
                <a:latin typeface="幼圆" pitchFamily="49" charset="-122"/>
                <a:ea typeface="幼圆" pitchFamily="49" charset="-122"/>
              </a:rPr>
              <a:t>若不存在</a:t>
            </a:r>
            <a:r>
              <a:rPr lang="zh-CN" altLang="en-US" b="1">
                <a:latin typeface="幼圆" pitchFamily="49" charset="-122"/>
                <a:ea typeface="幼圆" pitchFamily="49" charset="-122"/>
                <a:sym typeface="Symbol" pitchFamily="18" charset="2"/>
              </a:rPr>
              <a:t>无限长出现序列，则这样的网系统总是</a:t>
            </a:r>
            <a:r>
              <a:rPr lang="zh-CN" altLang="en-US" b="1">
                <a:latin typeface="幼圆" pitchFamily="49" charset="-122"/>
                <a:ea typeface="幼圆" pitchFamily="49" charset="-122"/>
              </a:rPr>
              <a:t>公平性的</a:t>
            </a:r>
          </a:p>
          <a:p>
            <a:r>
              <a:rPr lang="zh-CN" altLang="en-US" b="1">
                <a:solidFill>
                  <a:srgbClr val="FF0066"/>
                </a:solidFill>
                <a:latin typeface="幼圆" pitchFamily="49" charset="-122"/>
                <a:ea typeface="幼圆" pitchFamily="49" charset="-122"/>
              </a:rPr>
              <a:t>变迁间的公平关系是一种等价关系</a:t>
            </a:r>
          </a:p>
          <a:p>
            <a:r>
              <a:rPr lang="en-US" altLang="zh-CN" b="1">
                <a:latin typeface="幼圆" pitchFamily="49" charset="-122"/>
                <a:ea typeface="幼圆" pitchFamily="49" charset="-122"/>
              </a:rPr>
              <a:t>Petri</a:t>
            </a:r>
            <a:r>
              <a:rPr lang="zh-CN" altLang="en-US" b="1">
                <a:latin typeface="幼圆" pitchFamily="49" charset="-122"/>
                <a:ea typeface="幼圆" pitchFamily="49" charset="-122"/>
              </a:rPr>
              <a:t>网是公平网的充分必要条件是</a:t>
            </a:r>
            <a:r>
              <a:rPr lang="zh-CN" altLang="en-US" b="1">
                <a:solidFill>
                  <a:srgbClr val="FF0066"/>
                </a:solidFill>
                <a:latin typeface="幼圆" pitchFamily="49" charset="-122"/>
                <a:ea typeface="幼圆" pitchFamily="49" charset="-122"/>
              </a:rPr>
              <a:t>在可达图的每个有向回路上，每个变迁都至少是回路中的一个标记</a:t>
            </a:r>
            <a:endParaRPr lang="en-US" altLang="zh-CN" b="1">
              <a:solidFill>
                <a:srgbClr val="FF0066"/>
              </a:solidFill>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539750" y="476250"/>
            <a:ext cx="8353425" cy="5832475"/>
          </a:xfrm>
        </p:spPr>
        <p:txBody>
          <a:bodyPr/>
          <a:lstStyle/>
          <a:p>
            <a:pPr>
              <a:buFontTx/>
              <a:buNone/>
            </a:pPr>
            <a:r>
              <a:rPr lang="en-US" altLang="zh-CN" sz="2800" b="1">
                <a:latin typeface="幼圆" pitchFamily="49" charset="-122"/>
                <a:ea typeface="幼圆" pitchFamily="49" charset="-122"/>
              </a:rPr>
              <a:t>3.</a:t>
            </a:r>
            <a:r>
              <a:rPr lang="zh-CN" altLang="en-US" sz="2800" b="1">
                <a:latin typeface="幼圆" pitchFamily="49" charset="-122"/>
                <a:ea typeface="幼圆" pitchFamily="49" charset="-122"/>
              </a:rPr>
              <a:t>若对于</a:t>
            </a: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的任一有限出现序列, 都存在</a:t>
            </a:r>
            <a:r>
              <a:rPr lang="en-US" altLang="zh-CN" sz="2800" b="1">
                <a:latin typeface="幼圆" pitchFamily="49" charset="-122"/>
                <a:ea typeface="幼圆" pitchFamily="49" charset="-122"/>
                <a:sym typeface="Symbol" pitchFamily="18" charset="2"/>
              </a:rPr>
              <a:t> </a:t>
            </a: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的出现序列(有限) </a:t>
            </a:r>
          </a:p>
          <a:p>
            <a:pPr>
              <a:buFontTx/>
              <a:buNone/>
            </a:pPr>
            <a:r>
              <a:rPr lang="zh-CN" altLang="en-US" sz="2800" b="1">
                <a:latin typeface="幼圆" pitchFamily="49" charset="-122"/>
                <a:ea typeface="幼圆" pitchFamily="49" charset="-122"/>
                <a:sym typeface="Symbol" pitchFamily="18" charset="2"/>
              </a:rPr>
              <a:t>  =</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0</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en-US" altLang="en-US" sz="2800" b="1">
                <a:latin typeface="Times New Roman"/>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n</a:t>
            </a:r>
            <a:r>
              <a:rPr lang="en-US" altLang="en-US" sz="2800" b="1">
                <a:latin typeface="幼圆" pitchFamily="49" charset="-122"/>
                <a:ea typeface="幼圆" pitchFamily="49" charset="-122"/>
                <a:sym typeface="Symbol" pitchFamily="18" charset="2"/>
              </a:rPr>
              <a:t>M</a:t>
            </a:r>
            <a:r>
              <a:rPr lang="en-US" altLang="en-US" sz="2800" b="1" baseline="-25000">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,使得</a:t>
            </a:r>
          </a:p>
          <a:p>
            <a:r>
              <a:rPr lang="zh-CN" altLang="en-US" sz="2800" b="1">
                <a:latin typeface="幼圆" pitchFamily="49" charset="-122"/>
                <a:ea typeface="幼圆" pitchFamily="49" charset="-122"/>
                <a:sym typeface="Symbol" pitchFamily="18" charset="2"/>
              </a:rPr>
              <a:t>是的前缀</a:t>
            </a:r>
          </a:p>
          <a:p>
            <a:r>
              <a:rPr lang="en-US" altLang="en-US" sz="2800" b="1">
                <a:latin typeface="幼圆" pitchFamily="49" charset="-122"/>
                <a:ea typeface="幼圆" pitchFamily="49" charset="-122"/>
                <a:sym typeface="Symbol" pitchFamily="18" charset="2"/>
              </a:rPr>
              <a:t>T={t</a:t>
            </a:r>
            <a:r>
              <a:rPr lang="en-US" altLang="en-US" sz="2800" b="1" baseline="-25000">
                <a:latin typeface="幼圆" pitchFamily="49" charset="-122"/>
                <a:ea typeface="幼圆" pitchFamily="49" charset="-122"/>
                <a:sym typeface="Symbol" pitchFamily="18" charset="2"/>
              </a:rPr>
              <a:t>1</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2</a:t>
            </a:r>
            <a:r>
              <a:rPr lang="en-US" altLang="en-US" sz="2800" b="1">
                <a:latin typeface="幼圆" pitchFamily="49" charset="-122"/>
                <a:ea typeface="幼圆" pitchFamily="49" charset="-122"/>
                <a:sym typeface="Symbol" pitchFamily="18" charset="2"/>
              </a:rPr>
              <a:t>,</a:t>
            </a:r>
            <a:r>
              <a:rPr lang="en-US" altLang="en-US" sz="2800" b="1">
                <a:latin typeface="Times New Roman"/>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,t</a:t>
            </a:r>
            <a:r>
              <a:rPr lang="en-US" altLang="en-US" sz="2800" b="1" baseline="-25000">
                <a:latin typeface="幼圆" pitchFamily="49" charset="-122"/>
                <a:ea typeface="幼圆" pitchFamily="49" charset="-122"/>
                <a:sym typeface="Symbol" pitchFamily="18" charset="2"/>
              </a:rPr>
              <a:t>n</a:t>
            </a:r>
            <a:r>
              <a:rPr lang="en-US"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且</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 M</a:t>
            </a:r>
            <a:r>
              <a:rPr lang="en-US" altLang="zh-CN" sz="2800" b="1" baseline="-25000">
                <a:latin typeface="幼圆" pitchFamily="49" charset="-122"/>
                <a:ea typeface="幼圆" pitchFamily="49" charset="-122"/>
                <a:sym typeface="Symbol" pitchFamily="18" charset="2"/>
              </a:rPr>
              <a:t>n</a:t>
            </a:r>
            <a:r>
              <a:rPr lang="en-US" altLang="zh-CN" sz="2800" b="1">
                <a:latin typeface="幼圆" pitchFamily="49" charset="-122"/>
                <a:ea typeface="幼圆" pitchFamily="49" charset="-122"/>
                <a:sym typeface="Symbol" pitchFamily="18" charset="2"/>
              </a:rPr>
              <a:t/>
            </a:r>
            <a:br>
              <a:rPr lang="en-US" altLang="zh-CN"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是循环系统</a:t>
            </a:r>
          </a:p>
          <a:p>
            <a:pPr>
              <a:buFontTx/>
              <a:buNone/>
            </a:pPr>
            <a:endParaRPr lang="zh-CN" altLang="en-US" sz="2800" b="1">
              <a:latin typeface="幼圆" pitchFamily="49" charset="-122"/>
              <a:ea typeface="幼圆" pitchFamily="49" charset="-122"/>
              <a:sym typeface="Symbol" pitchFamily="18" charset="2"/>
            </a:endParaRPr>
          </a:p>
          <a:p>
            <a:pPr>
              <a:buFontTx/>
              <a:buNone/>
            </a:pPr>
            <a:r>
              <a:rPr lang="zh-CN" altLang="en-US" sz="2800" b="1">
                <a:latin typeface="幼圆" pitchFamily="49" charset="-122"/>
                <a:ea typeface="幼圆" pitchFamily="49" charset="-122"/>
                <a:sym typeface="Symbol" pitchFamily="18" charset="2"/>
              </a:rPr>
              <a:t>循环系统</a:t>
            </a:r>
            <a:r>
              <a:rPr lang="zh-CN" altLang="en-US" sz="2800" b="1">
                <a:latin typeface="幼圆" pitchFamily="49" charset="-122"/>
                <a:ea typeface="幼圆" pitchFamily="49" charset="-122"/>
              </a:rPr>
              <a:t>是一种特别的活系统</a:t>
            </a:r>
          </a:p>
          <a:p>
            <a:pPr>
              <a:buFontTx/>
              <a:buNone/>
            </a:pPr>
            <a:r>
              <a:rPr lang="zh-CN" altLang="en-US" sz="2800" b="1">
                <a:latin typeface="幼圆" pitchFamily="49" charset="-122"/>
                <a:ea typeface="幼圆" pitchFamily="49" charset="-122"/>
              </a:rPr>
              <a:t>	</a:t>
            </a:r>
            <a:r>
              <a:rPr lang="en-US" altLang="en-US" sz="2800" b="1">
                <a:latin typeface="幼圆" pitchFamily="49" charset="-122"/>
                <a:ea typeface="幼圆" pitchFamily="49" charset="-122"/>
              </a:rPr>
              <a:t>a.</a:t>
            </a:r>
            <a:r>
              <a:rPr lang="zh-CN" altLang="en-US" sz="2800" b="1">
                <a:latin typeface="幼圆" pitchFamily="49" charset="-122"/>
                <a:ea typeface="幼圆" pitchFamily="49" charset="-122"/>
              </a:rPr>
              <a:t>每个变迁都是活的</a:t>
            </a:r>
            <a:br>
              <a:rPr lang="zh-CN" altLang="en-US" sz="2800" b="1">
                <a:latin typeface="幼圆" pitchFamily="49" charset="-122"/>
                <a:ea typeface="幼圆" pitchFamily="49" charset="-122"/>
              </a:rPr>
            </a:br>
            <a:r>
              <a:rPr lang="en-US" altLang="zh-CN" sz="2800" b="1">
                <a:latin typeface="幼圆" pitchFamily="49" charset="-122"/>
                <a:ea typeface="幼圆" pitchFamily="49" charset="-122"/>
              </a:rPr>
              <a:t>b.</a:t>
            </a:r>
            <a:r>
              <a:rPr lang="zh-CN" altLang="en-US" sz="2800" b="1">
                <a:latin typeface="幼圆" pitchFamily="49" charset="-122"/>
                <a:ea typeface="幼圆" pitchFamily="49" charset="-122"/>
              </a:rPr>
              <a:t>任何可达标识,都能恢复到能复盖</a:t>
            </a:r>
            <a:r>
              <a:rPr lang="en-US" altLang="zh-CN" sz="2800" b="1">
                <a:latin typeface="幼圆" pitchFamily="49" charset="-122"/>
                <a:ea typeface="幼圆" pitchFamily="49" charset="-122"/>
              </a:rPr>
              <a:t>M</a:t>
            </a:r>
            <a:r>
              <a:rPr lang="en-US" altLang="zh-CN" sz="2800" b="1" baseline="-25000">
                <a:latin typeface="幼圆" pitchFamily="49" charset="-122"/>
                <a:ea typeface="幼圆" pitchFamily="49" charset="-122"/>
              </a:rPr>
              <a:t>0</a:t>
            </a:r>
            <a:r>
              <a:rPr lang="zh-CN" altLang="en-US" sz="2800" b="1">
                <a:latin typeface="幼圆" pitchFamily="49" charset="-122"/>
                <a:ea typeface="幼圆" pitchFamily="49" charset="-122"/>
              </a:rPr>
              <a:t>的 </a:t>
            </a:r>
            <a:br>
              <a:rPr lang="zh-CN" altLang="en-US" sz="2800" b="1">
                <a:latin typeface="幼圆" pitchFamily="49" charset="-122"/>
                <a:ea typeface="幼圆" pitchFamily="49" charset="-122"/>
              </a:rPr>
            </a:br>
            <a:r>
              <a:rPr lang="zh-CN" altLang="en-US" sz="2800" b="1">
                <a:latin typeface="幼圆" pitchFamily="49" charset="-122"/>
                <a:ea typeface="幼圆" pitchFamily="49" charset="-122"/>
              </a:rPr>
              <a:t>  状态。即</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M[M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&gt;</a:t>
            </a:r>
            <a:r>
              <a:rPr lang="zh-CN" altLang="en-US" sz="2800" b="1">
                <a:latin typeface="幼圆" pitchFamily="49" charset="-122"/>
                <a:ea typeface="幼圆" pitchFamily="49" charset="-122"/>
              </a:rPr>
              <a:t> 都有</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[M&gt;</a:t>
            </a:r>
            <a:r>
              <a:rPr lang="zh-CN" altLang="en-US" sz="2800" b="1">
                <a:latin typeface="幼圆" pitchFamily="49" charset="-122"/>
                <a:ea typeface="幼圆" pitchFamily="49" charset="-122"/>
              </a:rPr>
              <a:t> 或者 </a:t>
            </a:r>
            <a:br>
              <a:rPr lang="zh-CN" altLang="en-US" sz="2800" b="1">
                <a:latin typeface="幼圆" pitchFamily="49" charset="-122"/>
                <a:ea typeface="幼圆" pitchFamily="49" charset="-122"/>
              </a:rPr>
            </a:br>
            <a:r>
              <a:rPr lang="zh-CN" altLang="en-US" sz="2800" b="1">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[M&gt;</a:t>
            </a:r>
            <a:r>
              <a:rPr lang="zh-CN" altLang="en-US" sz="2800" b="1">
                <a:latin typeface="幼圆" pitchFamily="49" charset="-122"/>
                <a:ea typeface="幼圆" pitchFamily="49" charset="-122"/>
              </a:rPr>
              <a:t> 使得</a:t>
            </a:r>
            <a:r>
              <a:rPr lang="en-US" altLang="zh-CN" sz="2800" b="1">
                <a:latin typeface="幼圆" pitchFamily="49" charset="-122"/>
                <a:ea typeface="幼圆" pitchFamily="49" charset="-122"/>
                <a:sym typeface="Symbol" pitchFamily="18" charset="2"/>
              </a:rPr>
              <a:t>M</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p>
          <a:p>
            <a:pPr>
              <a:buFontTx/>
              <a:buNone/>
            </a:pPr>
            <a:endParaRPr lang="zh-CN" altLang="en-US" sz="2800"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p:txBody>
          <a:bodyPr/>
          <a:lstStyle/>
          <a:p>
            <a:pPr>
              <a:buFontTx/>
              <a:buNone/>
            </a:pPr>
            <a:r>
              <a:rPr lang="zh-CN" altLang="en-US"/>
              <a:t/>
            </a:r>
            <a:br>
              <a:rPr lang="zh-CN" altLang="en-US"/>
            </a:br>
            <a:r>
              <a:rPr lang="zh-CN" altLang="en-US" b="1">
                <a:latin typeface="幼圆" pitchFamily="49" charset="-122"/>
                <a:ea typeface="幼圆" pitchFamily="49" charset="-122"/>
              </a:rPr>
              <a:t>（相当于</a:t>
            </a:r>
            <a:r>
              <a:rPr lang="en-US" altLang="zh-CN" b="1">
                <a:latin typeface="幼圆" pitchFamily="49" charset="-122"/>
                <a:ea typeface="幼圆" pitchFamily="49" charset="-122"/>
              </a:rPr>
              <a:t>EN</a:t>
            </a:r>
            <a:r>
              <a:rPr lang="zh-CN" altLang="en-US" b="1">
                <a:latin typeface="幼圆" pitchFamily="49" charset="-122"/>
                <a:ea typeface="幼圆" pitchFamily="49" charset="-122"/>
              </a:rPr>
              <a:t>系统的情态集</a:t>
            </a:r>
            <a:r>
              <a:rPr lang="en-US" altLang="zh-CN" b="1">
                <a:latin typeface="幼圆" pitchFamily="49" charset="-122"/>
                <a:ea typeface="幼圆" pitchFamily="49" charset="-122"/>
              </a:rPr>
              <a:t>C</a:t>
            </a:r>
            <a:r>
              <a:rPr lang="en-US" altLang="zh-CN" b="1" baseline="-25000">
                <a:latin typeface="幼圆" pitchFamily="49" charset="-122"/>
                <a:ea typeface="幼圆" pitchFamily="49" charset="-122"/>
              </a:rPr>
              <a:t>N</a:t>
            </a:r>
            <a:r>
              <a:rPr lang="en-US" altLang="zh-CN" b="1">
                <a:latin typeface="幼圆" pitchFamily="49" charset="-122"/>
                <a:ea typeface="幼圆" pitchFamily="49" charset="-122"/>
              </a:rPr>
              <a:t>）</a:t>
            </a:r>
            <a:br>
              <a:rPr lang="en-US" altLang="zh-CN" b="1">
                <a:latin typeface="幼圆" pitchFamily="49" charset="-122"/>
                <a:ea typeface="幼圆" pitchFamily="49" charset="-122"/>
              </a:rPr>
            </a:br>
            <a:endParaRPr lang="en-US" altLang="zh-CN" b="1">
              <a:latin typeface="幼圆" pitchFamily="49" charset="-122"/>
              <a:ea typeface="幼圆" pitchFamily="49" charset="-122"/>
            </a:endParaRPr>
          </a:p>
          <a:p>
            <a:r>
              <a:rPr lang="zh-CN" altLang="en-US" b="1">
                <a:latin typeface="幼圆" pitchFamily="49" charset="-122"/>
                <a:ea typeface="幼圆" pitchFamily="49" charset="-122"/>
              </a:rPr>
              <a:t>可达标识集</a:t>
            </a:r>
            <a:endParaRPr lang="zh-CN" altLang="en-US"/>
          </a:p>
        </p:txBody>
      </p:sp>
      <p:sp>
        <p:nvSpPr>
          <p:cNvPr id="73733" name="Rectangle 5"/>
          <p:cNvSpPr>
            <a:spLocks noGrp="1" noChangeArrowheads="1"/>
          </p:cNvSpPr>
          <p:nvPr>
            <p:ph type="title"/>
          </p:nvPr>
        </p:nvSpPr>
        <p:spPr>
          <a:noFill/>
          <a:ln/>
        </p:spPr>
        <p:txBody>
          <a:bodyPr/>
          <a:lstStyle/>
          <a:p>
            <a:pPr algn="l"/>
            <a:r>
              <a:rPr lang="zh-CN" altLang="en-US"/>
              <a:t>一、可到达标识集</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zh-CN" altLang="en-US"/>
          </a:p>
        </p:txBody>
      </p:sp>
      <p:sp>
        <p:nvSpPr>
          <p:cNvPr id="88067" name="Rectangle 3"/>
          <p:cNvSpPr>
            <a:spLocks noGrp="1" noChangeArrowheads="1"/>
          </p:cNvSpPr>
          <p:nvPr>
            <p:ph type="body" idx="1"/>
          </p:nvPr>
        </p:nvSpPr>
        <p:spPr/>
        <p:txBody>
          <a:bodyPr/>
          <a:lstStyle/>
          <a:p>
            <a:pPr>
              <a:buFontTx/>
              <a:buNone/>
            </a:pPr>
            <a:endParaRPr lang="zh-CN" altLang="en-US" b="1">
              <a:ea typeface="幼圆" pitchFamily="49" charset="-122"/>
            </a:endParaRPr>
          </a:p>
          <a:p>
            <a:pPr>
              <a:buFontTx/>
              <a:buNone/>
            </a:pPr>
            <a:r>
              <a:rPr lang="zh-CN" altLang="en-US" b="1">
                <a:ea typeface="幼圆" pitchFamily="49" charset="-122"/>
              </a:rPr>
              <a:t>变迁序列</a:t>
            </a:r>
          </a:p>
          <a:p>
            <a:pPr>
              <a:buFontTx/>
              <a:buNone/>
            </a:pPr>
            <a:r>
              <a:rPr lang="zh-CN" altLang="en-US" b="1">
                <a:ea typeface="幼圆" pitchFamily="49" charset="-122"/>
              </a:rPr>
              <a:t>——也不能区分系统中的并发和顺序现象</a:t>
            </a:r>
          </a:p>
          <a:p>
            <a:pPr>
              <a:buFontTx/>
              <a:buNone/>
            </a:pPr>
            <a:r>
              <a:rPr lang="zh-CN" altLang="en-US" b="1">
                <a:ea typeface="幼圆" pitchFamily="49" charset="-122"/>
              </a:rPr>
              <a:t>   </a:t>
            </a:r>
          </a:p>
          <a:p>
            <a:pPr>
              <a:buFontTx/>
              <a:buNone/>
            </a:pPr>
            <a:r>
              <a:rPr lang="zh-CN" altLang="en-US" b="1">
                <a:ea typeface="幼圆" pitchFamily="49" charset="-122"/>
              </a:rPr>
              <a:t> 					——系统进程引入</a:t>
            </a: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684213" y="1557338"/>
            <a:ext cx="7772400" cy="4876800"/>
          </a:xfrm>
        </p:spPr>
        <p:txBody>
          <a:bodyPr/>
          <a:lstStyle/>
          <a:p>
            <a:pPr>
              <a:lnSpc>
                <a:spcPct val="90000"/>
              </a:lnSpc>
              <a:buFontTx/>
              <a:buNone/>
            </a:pPr>
            <a:endParaRPr lang="zh-CN" altLang="en-US" sz="2800" b="1">
              <a:ea typeface="幼圆" pitchFamily="49" charset="-122"/>
            </a:endParaRPr>
          </a:p>
          <a:p>
            <a:pPr>
              <a:lnSpc>
                <a:spcPct val="90000"/>
              </a:lnSpc>
              <a:buFontTx/>
              <a:buNone/>
            </a:pPr>
            <a:r>
              <a:rPr lang="zh-CN" altLang="en-US" sz="2800" b="1">
                <a:ea typeface="幼圆" pitchFamily="49" charset="-122"/>
              </a:rPr>
              <a:t>把网系统中变迁的发生过程</a:t>
            </a:r>
            <a:r>
              <a:rPr lang="zh-CN" altLang="en-US" sz="2800" b="1">
                <a:solidFill>
                  <a:srgbClr val="FF0066"/>
                </a:solidFill>
                <a:ea typeface="幼圆" pitchFamily="49" charset="-122"/>
              </a:rPr>
              <a:t>如实</a:t>
            </a:r>
            <a:r>
              <a:rPr lang="zh-CN" altLang="en-US" sz="2800" b="1">
                <a:ea typeface="幼圆" pitchFamily="49" charset="-122"/>
              </a:rPr>
              <a:t>地</a:t>
            </a:r>
            <a:r>
              <a:rPr lang="zh-CN" altLang="en-US" sz="2800" b="1">
                <a:solidFill>
                  <a:srgbClr val="FF0066"/>
                </a:solidFill>
                <a:ea typeface="幼圆" pitchFamily="49" charset="-122"/>
              </a:rPr>
              <a:t>记录</a:t>
            </a:r>
            <a:endParaRPr lang="zh-CN" altLang="en-US" sz="2800" b="1">
              <a:ea typeface="幼圆" pitchFamily="49" charset="-122"/>
            </a:endParaRPr>
          </a:p>
          <a:p>
            <a:pPr>
              <a:lnSpc>
                <a:spcPct val="90000"/>
              </a:lnSpc>
              <a:buFontTx/>
              <a:buNone/>
            </a:pPr>
            <a:r>
              <a:rPr lang="zh-CN" altLang="en-US" sz="2800" b="1">
                <a:ea typeface="幼圆" pitchFamily="49" charset="-122"/>
              </a:rPr>
              <a:t>——系统的</a:t>
            </a:r>
            <a:r>
              <a:rPr lang="zh-CN" altLang="en-US" sz="2800" b="1">
                <a:solidFill>
                  <a:srgbClr val="FF0066"/>
                </a:solidFill>
                <a:ea typeface="幼圆" pitchFamily="49" charset="-122"/>
              </a:rPr>
              <a:t>进程</a:t>
            </a:r>
            <a:r>
              <a:rPr lang="en-US" altLang="zh-CN" sz="2800" b="1">
                <a:solidFill>
                  <a:srgbClr val="FF0066"/>
                </a:solidFill>
                <a:ea typeface="幼圆" pitchFamily="49" charset="-122"/>
              </a:rPr>
              <a:t>,</a:t>
            </a:r>
            <a:r>
              <a:rPr lang="zh-CN" altLang="en-US" sz="2800" b="1">
                <a:solidFill>
                  <a:srgbClr val="FF0066"/>
                </a:solidFill>
                <a:ea typeface="幼圆" pitchFamily="49" charset="-122"/>
              </a:rPr>
              <a:t>是用出现网表示的一个</a:t>
            </a:r>
            <a:r>
              <a:rPr lang="en-US" altLang="zh-CN" sz="2800" b="1">
                <a:solidFill>
                  <a:srgbClr val="FF0066"/>
                </a:solidFill>
                <a:ea typeface="幼圆" pitchFamily="49" charset="-122"/>
              </a:rPr>
              <a:t>Petri</a:t>
            </a:r>
            <a:r>
              <a:rPr lang="zh-CN" altLang="en-US" sz="2800" b="1">
                <a:solidFill>
                  <a:srgbClr val="FF0066"/>
                </a:solidFill>
                <a:ea typeface="幼圆" pitchFamily="49" charset="-122"/>
              </a:rPr>
              <a:t>网的一种可能的运行轨迹</a:t>
            </a:r>
            <a:endParaRPr lang="en-US" altLang="zh-CN" sz="2800" b="1">
              <a:solidFill>
                <a:srgbClr val="FF0066"/>
              </a:solidFill>
              <a:ea typeface="幼圆" pitchFamily="49" charset="-122"/>
            </a:endParaRPr>
          </a:p>
          <a:p>
            <a:pPr>
              <a:lnSpc>
                <a:spcPct val="90000"/>
              </a:lnSpc>
              <a:buFontTx/>
              <a:buNone/>
            </a:pPr>
            <a:endParaRPr lang="zh-CN" altLang="en-US" sz="2800" b="1">
              <a:solidFill>
                <a:srgbClr val="FF0066"/>
              </a:solidFill>
              <a:ea typeface="幼圆" pitchFamily="49" charset="-122"/>
            </a:endParaRPr>
          </a:p>
          <a:p>
            <a:pPr>
              <a:lnSpc>
                <a:spcPct val="90000"/>
              </a:lnSpc>
              <a:buFontTx/>
              <a:buNone/>
            </a:pPr>
            <a:endParaRPr lang="zh-CN" altLang="en-US" sz="2800" b="1">
              <a:solidFill>
                <a:srgbClr val="FF0066"/>
              </a:solidFill>
              <a:ea typeface="幼圆" pitchFamily="49" charset="-122"/>
            </a:endParaRPr>
          </a:p>
          <a:p>
            <a:pPr>
              <a:lnSpc>
                <a:spcPct val="90000"/>
              </a:lnSpc>
              <a:buFontTx/>
              <a:buNone/>
            </a:pPr>
            <a:r>
              <a:rPr lang="zh-CN" altLang="en-US" sz="2800" b="1">
                <a:ea typeface="幼圆" pitchFamily="49" charset="-122"/>
              </a:rPr>
              <a:t>   </a:t>
            </a:r>
          </a:p>
          <a:p>
            <a:pPr>
              <a:lnSpc>
                <a:spcPct val="90000"/>
              </a:lnSpc>
              <a:buFontTx/>
              <a:buNone/>
            </a:pPr>
            <a:r>
              <a:rPr lang="zh-CN" altLang="en-US" sz="2800" b="1">
                <a:ea typeface="幼圆" pitchFamily="49" charset="-122"/>
              </a:rPr>
              <a:t>    系统中，每个资源的自身发展构成一条线，在时间上全序。</a:t>
            </a:r>
            <a:r>
              <a:rPr lang="en-US" altLang="zh-CN" sz="2800" b="1">
                <a:ea typeface="幼圆" pitchFamily="49" charset="-122"/>
              </a:rPr>
              <a:t>2</a:t>
            </a:r>
            <a:r>
              <a:rPr lang="zh-CN" altLang="en-US" sz="2800" b="1">
                <a:ea typeface="幼圆" pitchFamily="49" charset="-122"/>
              </a:rPr>
              <a:t>个资源的</a:t>
            </a:r>
            <a:r>
              <a:rPr lang="en-US" altLang="zh-CN" sz="2800" b="1">
                <a:ea typeface="幼圆" pitchFamily="49" charset="-122"/>
              </a:rPr>
              <a:t>2</a:t>
            </a:r>
            <a:r>
              <a:rPr lang="zh-CN" altLang="en-US" sz="2800" b="1">
                <a:ea typeface="幼圆" pitchFamily="49" charset="-122"/>
              </a:rPr>
              <a:t>条轨迹线是</a:t>
            </a:r>
            <a:r>
              <a:rPr lang="en-US" altLang="zh-CN" sz="2800" b="1">
                <a:ea typeface="幼圆" pitchFamily="49" charset="-122"/>
              </a:rPr>
              <a:t>2</a:t>
            </a:r>
            <a:r>
              <a:rPr lang="zh-CN" altLang="en-US" sz="2800" b="1">
                <a:ea typeface="幼圆" pitchFamily="49" charset="-122"/>
              </a:rPr>
              <a:t>个时间系统。只有他们相交时，即</a:t>
            </a:r>
            <a:r>
              <a:rPr lang="en-US" altLang="zh-CN" sz="2800" b="1">
                <a:ea typeface="幼圆" pitchFamily="49" charset="-122"/>
              </a:rPr>
              <a:t>2</a:t>
            </a:r>
            <a:r>
              <a:rPr lang="zh-CN" altLang="en-US" sz="2800" b="1">
                <a:ea typeface="幼圆" pitchFamily="49" charset="-122"/>
              </a:rPr>
              <a:t>个资源参共同参与同一变化时，</a:t>
            </a:r>
            <a:r>
              <a:rPr lang="en-US" altLang="zh-CN" sz="2800" b="1">
                <a:ea typeface="幼圆" pitchFamily="49" charset="-122"/>
              </a:rPr>
              <a:t>2</a:t>
            </a:r>
            <a:r>
              <a:rPr lang="zh-CN" altLang="en-US" sz="2800" b="1">
                <a:ea typeface="幼圆" pitchFamily="49" charset="-122"/>
              </a:rPr>
              <a:t>个时间系统是同时的。</a:t>
            </a:r>
          </a:p>
        </p:txBody>
      </p:sp>
      <p:sp>
        <p:nvSpPr>
          <p:cNvPr id="89092" name="Text Box 4"/>
          <p:cNvSpPr txBox="1">
            <a:spLocks noChangeArrowheads="1"/>
          </p:cNvSpPr>
          <p:nvPr/>
        </p:nvSpPr>
        <p:spPr bwMode="auto">
          <a:xfrm>
            <a:off x="1116013" y="3500438"/>
            <a:ext cx="2057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pPr>
            <a:r>
              <a:rPr kumimoji="0" lang="zh-CN" altLang="en-US" sz="3200">
                <a:solidFill>
                  <a:srgbClr val="FF3300"/>
                </a:solidFill>
                <a:ea typeface="幼圆" pitchFamily="49" charset="-122"/>
              </a:rPr>
              <a:t>出现网</a:t>
            </a:r>
            <a:r>
              <a:rPr kumimoji="0" lang="zh-CN" altLang="en-US" sz="3200">
                <a:solidFill>
                  <a:srgbClr val="FFFF00"/>
                </a:solidFill>
                <a:ea typeface="幼圆" pitchFamily="49" charset="-122"/>
              </a:rPr>
              <a:t>         </a:t>
            </a:r>
            <a:r>
              <a:rPr kumimoji="0" lang="zh-CN" altLang="en-US" sz="3200">
                <a:ea typeface="幼圆" pitchFamily="49" charset="-122"/>
                <a:sym typeface="Symbol" pitchFamily="18" charset="2"/>
              </a:rPr>
              <a:t></a:t>
            </a:r>
            <a:r>
              <a:rPr kumimoji="0" lang="zh-CN" altLang="en-US" sz="3200">
                <a:solidFill>
                  <a:schemeClr val="tx1"/>
                </a:solidFill>
                <a:ea typeface="幼圆" pitchFamily="49" charset="-122"/>
                <a:sym typeface="Symbol" pitchFamily="18" charset="2"/>
              </a:rPr>
              <a:t>    </a:t>
            </a:r>
          </a:p>
        </p:txBody>
      </p:sp>
      <p:sp>
        <p:nvSpPr>
          <p:cNvPr id="89095" name="Text Box 7"/>
          <p:cNvSpPr txBox="1">
            <a:spLocks noChangeArrowheads="1"/>
          </p:cNvSpPr>
          <p:nvPr/>
        </p:nvSpPr>
        <p:spPr bwMode="auto">
          <a:xfrm>
            <a:off x="5292725" y="3068638"/>
            <a:ext cx="21939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kumimoji="0" lang="zh-CN" altLang="en-US" sz="3200">
                <a:ea typeface="幼圆" pitchFamily="49" charset="-122"/>
                <a:sym typeface="Symbol" pitchFamily="18" charset="2"/>
              </a:rPr>
              <a:t>      </a:t>
            </a:r>
            <a:r>
              <a:rPr kumimoji="0" lang="zh-CN" altLang="en-US" sz="3200">
                <a:ea typeface="幼圆" pitchFamily="49" charset="-122"/>
              </a:rPr>
              <a:t>         与观察和时间无关</a:t>
            </a:r>
            <a:endParaRPr kumimoji="0" lang="zh-CN" altLang="en-US">
              <a:ea typeface="幼圆" pitchFamily="49" charset="-122"/>
            </a:endParaRPr>
          </a:p>
        </p:txBody>
      </p:sp>
      <p:sp>
        <p:nvSpPr>
          <p:cNvPr id="89097" name="Rectangle 9"/>
          <p:cNvSpPr>
            <a:spLocks noGrp="1" noChangeArrowheads="1"/>
          </p:cNvSpPr>
          <p:nvPr>
            <p:ph type="title"/>
          </p:nvPr>
        </p:nvSpPr>
        <p:spPr>
          <a:noFill/>
          <a:ln/>
        </p:spPr>
        <p:txBody>
          <a:bodyPr/>
          <a:lstStyle/>
          <a:p>
            <a:pPr algn="l"/>
            <a:r>
              <a:rPr lang="zh-CN" altLang="en-US"/>
              <a:t>三、进程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additive="base">
                                        <p:cTn id="7" dur="500" fill="hold"/>
                                        <p:tgtEl>
                                          <p:spTgt spid="8909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anim calcmode="lin" valueType="num">
                                      <p:cBhvr additive="base">
                                        <p:cTn id="19" dur="500" fill="hold"/>
                                        <p:tgtEl>
                                          <p:spTgt spid="89091">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9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9091">
                                            <p:txEl>
                                              <p:pRg st="6" end="6"/>
                                            </p:txEl>
                                          </p:spTgt>
                                        </p:tgtEl>
                                        <p:attrNameLst>
                                          <p:attrName>style.visibility</p:attrName>
                                        </p:attrNameLst>
                                      </p:cBhvr>
                                      <p:to>
                                        <p:strVal val="visible"/>
                                      </p:to>
                                    </p:set>
                                    <p:anim calcmode="lin" valueType="num">
                                      <p:cBhvr additive="base">
                                        <p:cTn id="25" dur="500" fill="hold"/>
                                        <p:tgtEl>
                                          <p:spTgt spid="89091">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9095">
                                            <p:txEl>
                                              <p:pRg st="0" end="0"/>
                                            </p:txEl>
                                          </p:spTgt>
                                        </p:tgtEl>
                                        <p:attrNameLst>
                                          <p:attrName>style.visibility</p:attrName>
                                        </p:attrNameLst>
                                      </p:cBhvr>
                                      <p:to>
                                        <p:strVal val="visible"/>
                                      </p:to>
                                    </p:set>
                                    <p:anim calcmode="lin" valueType="num">
                                      <p:cBhvr additive="base">
                                        <p:cTn id="31" dur="500" fill="hold"/>
                                        <p:tgtEl>
                                          <p:spTgt spid="8909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0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092">
                                            <p:txEl>
                                              <p:pRg st="0" end="0"/>
                                            </p:txEl>
                                          </p:spTgt>
                                        </p:tgtEl>
                                        <p:attrNameLst>
                                          <p:attrName>style.visibility</p:attrName>
                                        </p:attrNameLst>
                                      </p:cBhvr>
                                      <p:to>
                                        <p:strVal val="visible"/>
                                      </p:to>
                                    </p:set>
                                    <p:anim calcmode="lin" valueType="num">
                                      <p:cBhvr additive="base">
                                        <p:cTn id="37" dur="500" fill="hold"/>
                                        <p:tgtEl>
                                          <p:spTgt spid="8909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09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2" grpId="0" build="p" autoUpdateAnimBg="0"/>
      <p:bldP spid="8909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685800" y="1981200"/>
            <a:ext cx="8458200" cy="4114800"/>
          </a:xfrm>
        </p:spPr>
        <p:txBody>
          <a:bodyPr/>
          <a:lstStyle/>
          <a:p>
            <a:pPr>
              <a:buFontTx/>
              <a:buNone/>
            </a:pPr>
            <a:r>
              <a:rPr lang="en-US" altLang="zh-CN" b="1">
                <a:latin typeface="幼圆" pitchFamily="49" charset="-122"/>
                <a:ea typeface="幼圆" pitchFamily="49" charset="-122"/>
              </a:rPr>
              <a:t>N=(B,E;F)</a:t>
            </a:r>
            <a:r>
              <a:rPr lang="zh-CN" altLang="en-US" b="1">
                <a:latin typeface="幼圆" pitchFamily="49" charset="-122"/>
                <a:ea typeface="幼圆" pitchFamily="49" charset="-122"/>
              </a:rPr>
              <a:t>是个出现网(仅是个基网,非</a:t>
            </a:r>
            <a:r>
              <a:rPr lang="en-US" altLang="zh-CN" b="1">
                <a:latin typeface="幼圆" pitchFamily="49" charset="-122"/>
                <a:ea typeface="幼圆" pitchFamily="49" charset="-122"/>
              </a:rPr>
              <a:t>EN</a:t>
            </a:r>
            <a:r>
              <a:rPr lang="zh-CN" altLang="en-US" b="1">
                <a:latin typeface="幼圆" pitchFamily="49" charset="-122"/>
                <a:ea typeface="幼圆" pitchFamily="49" charset="-122"/>
              </a:rPr>
              <a:t>系统) </a:t>
            </a:r>
          </a:p>
          <a:p>
            <a:pPr>
              <a:buFontTx/>
              <a:buNone/>
            </a:pPr>
            <a:r>
              <a:rPr lang="en-US" altLang="zh-CN" b="1">
                <a:latin typeface="幼圆" pitchFamily="49" charset="-122"/>
                <a:ea typeface="幼圆" pitchFamily="49" charset="-122"/>
              </a:rPr>
              <a:t>iff</a:t>
            </a:r>
          </a:p>
          <a:p>
            <a:pPr>
              <a:buFontTx/>
              <a:buNone/>
            </a:pPr>
            <a:r>
              <a:rPr lang="en-US" altLang="zh-CN" b="1">
                <a:latin typeface="幼圆" pitchFamily="49" charset="-122"/>
                <a:ea typeface="幼圆" pitchFamily="49" charset="-122"/>
              </a:rPr>
              <a:t>Net(B,E;F)</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b</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B:(|</a:t>
            </a:r>
            <a:r>
              <a:rPr lang="en-US" altLang="zh-CN" sz="3600" b="1" baseline="50000">
                <a:latin typeface="幼圆" pitchFamily="49" charset="-122"/>
                <a:ea typeface="幼圆" pitchFamily="49" charset="-122"/>
              </a:rPr>
              <a:t>.</a:t>
            </a:r>
            <a:r>
              <a:rPr lang="en-US" altLang="zh-CN" b="1">
                <a:latin typeface="幼圆" pitchFamily="49" charset="-122"/>
                <a:ea typeface="幼圆" pitchFamily="49" charset="-122"/>
              </a:rPr>
              <a:t>b|</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1</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|b</a:t>
            </a:r>
            <a:r>
              <a:rPr lang="en-US" altLang="zh-CN" sz="3600" b="1" baseline="50000">
                <a:latin typeface="幼圆" pitchFamily="49" charset="-122"/>
                <a:ea typeface="幼圆" pitchFamily="49" charset="-122"/>
              </a:rPr>
              <a:t>.</a:t>
            </a:r>
            <a:r>
              <a:rPr lang="en-US" altLang="zh-CN" b="1">
                <a:latin typeface="幼圆" pitchFamily="49" charset="-122"/>
                <a:ea typeface="幼圆" pitchFamily="49" charset="-12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1)</a:t>
            </a:r>
            <a:r>
              <a:rPr lang="en-US" altLang="zh-CN" b="1">
                <a:latin typeface="幼圆" pitchFamily="49" charset="-122"/>
                <a:ea typeface="幼圆" pitchFamily="49" charset="-122"/>
                <a:sym typeface="Symbol" pitchFamily="18" charset="2"/>
              </a:rPr>
              <a:t></a:t>
            </a:r>
            <a:br>
              <a:rPr lang="en-US" altLang="zh-CN" b="1">
                <a:latin typeface="幼圆" pitchFamily="49" charset="-122"/>
                <a:ea typeface="幼圆" pitchFamily="49" charset="-122"/>
                <a:sym typeface="Symbol" pitchFamily="18" charset="2"/>
              </a:rPr>
            </a:b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-1</a:t>
            </a:r>
            <a:r>
              <a:rPr lang="en-US" altLang="zh-CN" b="1">
                <a:latin typeface="幼圆" pitchFamily="49" charset="-122"/>
                <a:ea typeface="幼圆" pitchFamily="49" charset="-122"/>
              </a:rPr>
              <a:t>)</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rPr>
              <a:t>=Φ)</a:t>
            </a:r>
          </a:p>
          <a:p>
            <a:pPr>
              <a:buFontTx/>
              <a:buNone/>
            </a:pP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1</a:t>
            </a:r>
            <a:r>
              <a:rPr lang="en-US" altLang="zh-CN" b="1">
                <a:latin typeface="幼圆" pitchFamily="49" charset="-122"/>
                <a:ea typeface="幼圆" pitchFamily="49" charset="-122"/>
              </a:rPr>
              <a:t>=F</a:t>
            </a:r>
            <a:r>
              <a:rPr lang="zh-CN" altLang="en-US" b="1">
                <a:latin typeface="幼圆" pitchFamily="49" charset="-122"/>
                <a:ea typeface="幼圆" pitchFamily="49" charset="-122"/>
              </a:rPr>
              <a:t>， </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n</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n-1</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r>
              <a:rPr lang="en-US" altLang="zh-CN" b="1">
                <a:latin typeface="幼圆" pitchFamily="49" charset="-122"/>
                <a:ea typeface="幼圆" pitchFamily="49" charset="-122"/>
                <a:sym typeface="Symbol" pitchFamily="18" charset="2"/>
              </a:rPr>
              <a:t> </a:t>
            </a:r>
            <a:endParaRPr lang="zh-CN" altLang="en-US" b="1">
              <a:latin typeface="幼圆" pitchFamily="49" charset="-122"/>
              <a:ea typeface="幼圆" pitchFamily="49" charset="-122"/>
            </a:endParaRPr>
          </a:p>
          <a:p>
            <a:pPr>
              <a:buFontTx/>
              <a:buNone/>
            </a:pP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1</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2</a:t>
            </a:r>
            <a:r>
              <a:rPr lang="en-US" altLang="zh-CN" b="1">
                <a:latin typeface="幼圆" pitchFamily="49" charset="-122"/>
                <a:ea typeface="幼圆" pitchFamily="49" charset="-122"/>
                <a:sym typeface="Symbol" pitchFamily="18" charset="2"/>
              </a:rPr>
              <a:t> </a:t>
            </a:r>
            <a:r>
              <a:rPr lang="en-US" altLang="zh-CN" b="1">
                <a:latin typeface="Times New Roman"/>
                <a:ea typeface="幼圆" pitchFamily="49" charset="-122"/>
              </a:rPr>
              <a:t>…</a:t>
            </a:r>
            <a:r>
              <a:rPr lang="en-US" altLang="zh-CN" b="1">
                <a:latin typeface="幼圆" pitchFamily="49" charset="-122"/>
                <a:ea typeface="幼圆" pitchFamily="49" charset="-122"/>
              </a:rPr>
              <a:t> F</a:t>
            </a:r>
            <a:r>
              <a:rPr lang="en-US" altLang="zh-CN" b="1" baseline="30000">
                <a:latin typeface="幼圆" pitchFamily="49" charset="-122"/>
                <a:ea typeface="幼圆" pitchFamily="49" charset="-122"/>
              </a:rPr>
              <a:t>i</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 </a:t>
            </a:r>
            <a:r>
              <a:rPr lang="en-US" altLang="zh-CN" b="1">
                <a:latin typeface="Times New Roman"/>
                <a:ea typeface="幼圆" pitchFamily="49" charset="-122"/>
              </a:rPr>
              <a:t>…</a:t>
            </a:r>
            <a:r>
              <a:rPr lang="en-US" altLang="zh-CN" b="1">
                <a:latin typeface="幼圆" pitchFamily="49" charset="-122"/>
                <a:ea typeface="幼圆" pitchFamily="49" charset="-122"/>
              </a:rPr>
              <a:t> </a:t>
            </a:r>
            <a:endParaRPr lang="zh-CN" altLang="en-US" b="1">
              <a:latin typeface="幼圆" pitchFamily="49" charset="-122"/>
              <a:ea typeface="幼圆" pitchFamily="49" charset="-122"/>
            </a:endParaRPr>
          </a:p>
          <a:p>
            <a:pPr>
              <a:buFontTx/>
              <a:buNone/>
            </a:pP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-1</a:t>
            </a:r>
            <a:r>
              <a:rPr lang="en-US" altLang="zh-CN" b="1">
                <a:latin typeface="幼圆" pitchFamily="49" charset="-122"/>
                <a:ea typeface="幼圆" pitchFamily="49" charset="-122"/>
              </a:rPr>
              <a:t>={(y,x)|(x,y)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p>
        </p:txBody>
      </p:sp>
      <p:sp>
        <p:nvSpPr>
          <p:cNvPr id="90119" name="Text Box 7"/>
          <p:cNvSpPr txBox="1">
            <a:spLocks noChangeArrowheads="1"/>
          </p:cNvSpPr>
          <p:nvPr/>
        </p:nvSpPr>
        <p:spPr bwMode="auto">
          <a:xfrm>
            <a:off x="3886200" y="37084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zh-CN" altLang="en-US">
                <a:solidFill>
                  <a:srgbClr val="FF0066"/>
                </a:solidFill>
                <a:ea typeface="幼圆" pitchFamily="49" charset="-122"/>
                <a:sym typeface="Symbol" pitchFamily="18" charset="2"/>
              </a:rPr>
              <a:t></a:t>
            </a:r>
            <a:r>
              <a:rPr lang="zh-CN" altLang="en-US">
                <a:solidFill>
                  <a:srgbClr val="FF0066"/>
                </a:solidFill>
                <a:ea typeface="幼圆" pitchFamily="49" charset="-122"/>
              </a:rPr>
              <a:t>不包含环</a:t>
            </a:r>
            <a:endParaRPr lang="zh-CN" altLang="en-US" sz="3200">
              <a:solidFill>
                <a:srgbClr val="FF0066"/>
              </a:solidFill>
              <a:ea typeface="幼圆" pitchFamily="49" charset="-122"/>
            </a:endParaRPr>
          </a:p>
        </p:txBody>
      </p:sp>
      <p:sp>
        <p:nvSpPr>
          <p:cNvPr id="90120" name="Text Box 8"/>
          <p:cNvSpPr txBox="1">
            <a:spLocks noChangeArrowheads="1"/>
          </p:cNvSpPr>
          <p:nvPr/>
        </p:nvSpPr>
        <p:spPr bwMode="auto">
          <a:xfrm>
            <a:off x="4038600" y="2490788"/>
            <a:ext cx="4168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solidFill>
                  <a:srgbClr val="FF3300"/>
                </a:solidFill>
                <a:latin typeface="幼圆" pitchFamily="49" charset="-122"/>
                <a:ea typeface="幼圆" pitchFamily="49" charset="-122"/>
              </a:rPr>
              <a:t>S</a:t>
            </a:r>
            <a:r>
              <a:rPr lang="zh-CN" altLang="en-US">
                <a:solidFill>
                  <a:srgbClr val="FF3300"/>
                </a:solidFill>
                <a:latin typeface="幼圆" pitchFamily="49" charset="-122"/>
                <a:ea typeface="幼圆" pitchFamily="49" charset="-122"/>
              </a:rPr>
              <a:t>元素至多一个输入,一个输出</a:t>
            </a:r>
          </a:p>
          <a:p>
            <a:pPr algn="l">
              <a:spcBef>
                <a:spcPct val="0"/>
              </a:spcBef>
              <a:buFontTx/>
              <a:buNone/>
            </a:pPr>
            <a:r>
              <a:rPr lang="zh-CN" altLang="en-US">
                <a:solidFill>
                  <a:srgbClr val="FF3300"/>
                </a:solidFill>
                <a:latin typeface="幼圆" pitchFamily="49" charset="-122"/>
                <a:ea typeface="幼圆" pitchFamily="49" charset="-122"/>
              </a:rPr>
              <a:t> 		</a:t>
            </a:r>
            <a:r>
              <a:rPr lang="zh-CN" altLang="en-US">
                <a:solidFill>
                  <a:srgbClr val="FF3300"/>
                </a:solidFill>
                <a:latin typeface="幼圆" pitchFamily="49" charset="-122"/>
                <a:ea typeface="幼圆" pitchFamily="49" charset="-122"/>
                <a:sym typeface="Symbol" pitchFamily="18" charset="2"/>
              </a:rPr>
              <a:t></a:t>
            </a:r>
            <a:endParaRPr lang="zh-CN" altLang="en-US" b="0">
              <a:solidFill>
                <a:srgbClr val="FF3300"/>
              </a:solidFill>
            </a:endParaRPr>
          </a:p>
        </p:txBody>
      </p:sp>
      <p:sp>
        <p:nvSpPr>
          <p:cNvPr id="90122" name="Rectangle 10"/>
          <p:cNvSpPr>
            <a:spLocks noGrp="1" noChangeArrowheads="1"/>
          </p:cNvSpPr>
          <p:nvPr>
            <p:ph type="title"/>
          </p:nvPr>
        </p:nvSpPr>
        <p:spPr>
          <a:noFill/>
          <a:ln/>
        </p:spPr>
        <p:txBody>
          <a:bodyPr/>
          <a:lstStyle/>
          <a:p>
            <a:pPr algn="l"/>
            <a:r>
              <a:rPr lang="zh-CN" altLang="en-US"/>
              <a:t>定义3.11 出现网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utoUpdateAnimBg="0"/>
      <p:bldP spid="9012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half" idx="10"/>
          </p:nvPr>
        </p:nvSpPr>
        <p:spPr/>
        <p:txBody>
          <a:bodyPr/>
          <a:lstStyle/>
          <a:p>
            <a:fld id="{A22DC761-10C3-4A9E-99FB-446DE0D60113}" type="datetime1">
              <a:rPr lang="zh-CN" altLang="en-US"/>
              <a:pPr/>
              <a:t>2014/9/27</a:t>
            </a:fld>
            <a:endParaRPr lang="en-US" altLang="zh-CN"/>
          </a:p>
        </p:txBody>
      </p:sp>
      <p:sp>
        <p:nvSpPr>
          <p:cNvPr id="50" name="灯片编号占位符 5"/>
          <p:cNvSpPr>
            <a:spLocks noGrp="1"/>
          </p:cNvSpPr>
          <p:nvPr>
            <p:ph type="sldNum" sz="quarter" idx="12"/>
          </p:nvPr>
        </p:nvSpPr>
        <p:spPr/>
        <p:txBody>
          <a:bodyPr/>
          <a:lstStyle/>
          <a:p>
            <a:fld id="{678C2D5B-CF67-4EB8-BEF3-CFC4182BCE40}" type="slidenum">
              <a:rPr lang="zh-CN" altLang="en-US"/>
              <a:pPr/>
              <a:t>73</a:t>
            </a:fld>
            <a:endParaRPr lang="en-US" altLang="zh-CN"/>
          </a:p>
        </p:txBody>
      </p:sp>
      <p:sp>
        <p:nvSpPr>
          <p:cNvPr id="224293" name="Rectangle 37"/>
          <p:cNvSpPr>
            <a:spLocks noChangeArrowheads="1"/>
          </p:cNvSpPr>
          <p:nvPr/>
        </p:nvSpPr>
        <p:spPr bwMode="auto">
          <a:xfrm>
            <a:off x="1114425" y="2492375"/>
            <a:ext cx="360363"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4" name="Oval 38"/>
          <p:cNvSpPr>
            <a:spLocks noChangeArrowheads="1"/>
          </p:cNvSpPr>
          <p:nvPr/>
        </p:nvSpPr>
        <p:spPr bwMode="auto">
          <a:xfrm>
            <a:off x="395288" y="2492375"/>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5" name="Rectangle 39"/>
          <p:cNvSpPr>
            <a:spLocks noChangeArrowheads="1"/>
          </p:cNvSpPr>
          <p:nvPr/>
        </p:nvSpPr>
        <p:spPr bwMode="auto">
          <a:xfrm>
            <a:off x="5291138" y="2852738"/>
            <a:ext cx="360362"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6" name="Rectangle 40"/>
          <p:cNvSpPr>
            <a:spLocks noChangeArrowheads="1"/>
          </p:cNvSpPr>
          <p:nvPr/>
        </p:nvSpPr>
        <p:spPr bwMode="auto">
          <a:xfrm>
            <a:off x="6948488" y="2349500"/>
            <a:ext cx="360362"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7" name="Rectangle 41"/>
          <p:cNvSpPr>
            <a:spLocks noChangeArrowheads="1"/>
          </p:cNvSpPr>
          <p:nvPr/>
        </p:nvSpPr>
        <p:spPr bwMode="auto">
          <a:xfrm>
            <a:off x="3779838" y="2420938"/>
            <a:ext cx="360362"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8" name="Rectangle 42"/>
          <p:cNvSpPr>
            <a:spLocks noChangeArrowheads="1"/>
          </p:cNvSpPr>
          <p:nvPr/>
        </p:nvSpPr>
        <p:spPr bwMode="auto">
          <a:xfrm>
            <a:off x="2266950" y="2492375"/>
            <a:ext cx="360363"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299" name="Rectangle 43"/>
          <p:cNvSpPr>
            <a:spLocks noChangeArrowheads="1"/>
          </p:cNvSpPr>
          <p:nvPr/>
        </p:nvSpPr>
        <p:spPr bwMode="auto">
          <a:xfrm>
            <a:off x="5291138" y="1773238"/>
            <a:ext cx="360362"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0" name="Oval 44"/>
          <p:cNvSpPr>
            <a:spLocks noChangeArrowheads="1"/>
          </p:cNvSpPr>
          <p:nvPr/>
        </p:nvSpPr>
        <p:spPr bwMode="auto">
          <a:xfrm>
            <a:off x="1763713" y="1844675"/>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1" name="Oval 45"/>
          <p:cNvSpPr>
            <a:spLocks noChangeArrowheads="1"/>
          </p:cNvSpPr>
          <p:nvPr/>
        </p:nvSpPr>
        <p:spPr bwMode="auto">
          <a:xfrm>
            <a:off x="1763713" y="2925763"/>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2" name="Oval 46"/>
          <p:cNvSpPr>
            <a:spLocks noChangeArrowheads="1"/>
          </p:cNvSpPr>
          <p:nvPr/>
        </p:nvSpPr>
        <p:spPr bwMode="auto">
          <a:xfrm>
            <a:off x="3059113" y="2420938"/>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3" name="Oval 47"/>
          <p:cNvSpPr>
            <a:spLocks noChangeArrowheads="1"/>
          </p:cNvSpPr>
          <p:nvPr/>
        </p:nvSpPr>
        <p:spPr bwMode="auto">
          <a:xfrm>
            <a:off x="4427538" y="1773238"/>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4" name="Oval 48"/>
          <p:cNvSpPr>
            <a:spLocks noChangeArrowheads="1"/>
          </p:cNvSpPr>
          <p:nvPr/>
        </p:nvSpPr>
        <p:spPr bwMode="auto">
          <a:xfrm>
            <a:off x="4498975" y="2852738"/>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5" name="Oval 49"/>
          <p:cNvSpPr>
            <a:spLocks noChangeArrowheads="1"/>
          </p:cNvSpPr>
          <p:nvPr/>
        </p:nvSpPr>
        <p:spPr bwMode="auto">
          <a:xfrm>
            <a:off x="6227763" y="1701800"/>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6" name="Oval 50"/>
          <p:cNvSpPr>
            <a:spLocks noChangeArrowheads="1"/>
          </p:cNvSpPr>
          <p:nvPr/>
        </p:nvSpPr>
        <p:spPr bwMode="auto">
          <a:xfrm>
            <a:off x="6227763" y="2852738"/>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7" name="Oval 51"/>
          <p:cNvSpPr>
            <a:spLocks noChangeArrowheads="1"/>
          </p:cNvSpPr>
          <p:nvPr/>
        </p:nvSpPr>
        <p:spPr bwMode="auto">
          <a:xfrm>
            <a:off x="7956550" y="2349500"/>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24308" name="Line 52"/>
          <p:cNvSpPr>
            <a:spLocks noChangeShapeType="1"/>
          </p:cNvSpPr>
          <p:nvPr/>
        </p:nvSpPr>
        <p:spPr bwMode="auto">
          <a:xfrm>
            <a:off x="682625" y="2636838"/>
            <a:ext cx="3603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09" name="Line 53"/>
          <p:cNvSpPr>
            <a:spLocks noChangeShapeType="1"/>
          </p:cNvSpPr>
          <p:nvPr/>
        </p:nvSpPr>
        <p:spPr bwMode="auto">
          <a:xfrm flipV="1">
            <a:off x="1330325" y="2060575"/>
            <a:ext cx="433388"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0" name="Line 54"/>
          <p:cNvSpPr>
            <a:spLocks noChangeShapeType="1"/>
          </p:cNvSpPr>
          <p:nvPr/>
        </p:nvSpPr>
        <p:spPr bwMode="auto">
          <a:xfrm>
            <a:off x="1330325" y="2709863"/>
            <a:ext cx="433388" cy="35877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1" name="Line 55"/>
          <p:cNvSpPr>
            <a:spLocks noChangeShapeType="1"/>
          </p:cNvSpPr>
          <p:nvPr/>
        </p:nvSpPr>
        <p:spPr bwMode="auto">
          <a:xfrm>
            <a:off x="2051050" y="2060575"/>
            <a:ext cx="431800"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2" name="Line 56"/>
          <p:cNvSpPr>
            <a:spLocks noChangeShapeType="1"/>
          </p:cNvSpPr>
          <p:nvPr/>
        </p:nvSpPr>
        <p:spPr bwMode="auto">
          <a:xfrm flipV="1">
            <a:off x="2051050" y="2709863"/>
            <a:ext cx="431800"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3" name="Line 57"/>
          <p:cNvSpPr>
            <a:spLocks noChangeShapeType="1"/>
          </p:cNvSpPr>
          <p:nvPr/>
        </p:nvSpPr>
        <p:spPr bwMode="auto">
          <a:xfrm>
            <a:off x="2627313" y="2565400"/>
            <a:ext cx="4318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4" name="Line 58"/>
          <p:cNvSpPr>
            <a:spLocks noChangeShapeType="1"/>
          </p:cNvSpPr>
          <p:nvPr/>
        </p:nvSpPr>
        <p:spPr bwMode="auto">
          <a:xfrm>
            <a:off x="3348038" y="2565400"/>
            <a:ext cx="4318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5" name="Line 59"/>
          <p:cNvSpPr>
            <a:spLocks noChangeShapeType="1"/>
          </p:cNvSpPr>
          <p:nvPr/>
        </p:nvSpPr>
        <p:spPr bwMode="auto">
          <a:xfrm flipV="1">
            <a:off x="3922713" y="1917700"/>
            <a:ext cx="504825" cy="50323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6" name="Line 60"/>
          <p:cNvSpPr>
            <a:spLocks noChangeShapeType="1"/>
          </p:cNvSpPr>
          <p:nvPr/>
        </p:nvSpPr>
        <p:spPr bwMode="auto">
          <a:xfrm>
            <a:off x="3922713" y="2636838"/>
            <a:ext cx="576262" cy="36036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7" name="Line 61"/>
          <p:cNvSpPr>
            <a:spLocks noChangeShapeType="1"/>
          </p:cNvSpPr>
          <p:nvPr/>
        </p:nvSpPr>
        <p:spPr bwMode="auto">
          <a:xfrm>
            <a:off x="4714875" y="1917700"/>
            <a:ext cx="5762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8" name="Line 62"/>
          <p:cNvSpPr>
            <a:spLocks noChangeShapeType="1"/>
          </p:cNvSpPr>
          <p:nvPr/>
        </p:nvSpPr>
        <p:spPr bwMode="auto">
          <a:xfrm>
            <a:off x="4787900" y="2997200"/>
            <a:ext cx="503238"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19" name="Line 63"/>
          <p:cNvSpPr>
            <a:spLocks noChangeShapeType="1"/>
          </p:cNvSpPr>
          <p:nvPr/>
        </p:nvSpPr>
        <p:spPr bwMode="auto">
          <a:xfrm>
            <a:off x="5651500" y="2997200"/>
            <a:ext cx="5762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20" name="Line 64"/>
          <p:cNvSpPr>
            <a:spLocks noChangeShapeType="1"/>
          </p:cNvSpPr>
          <p:nvPr/>
        </p:nvSpPr>
        <p:spPr bwMode="auto">
          <a:xfrm>
            <a:off x="5651500" y="1844675"/>
            <a:ext cx="6477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21" name="Line 65"/>
          <p:cNvSpPr>
            <a:spLocks noChangeShapeType="1"/>
          </p:cNvSpPr>
          <p:nvPr/>
        </p:nvSpPr>
        <p:spPr bwMode="auto">
          <a:xfrm>
            <a:off x="6515100" y="1844675"/>
            <a:ext cx="649288" cy="5048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22" name="Line 66"/>
          <p:cNvSpPr>
            <a:spLocks noChangeShapeType="1"/>
          </p:cNvSpPr>
          <p:nvPr/>
        </p:nvSpPr>
        <p:spPr bwMode="auto">
          <a:xfrm flipV="1">
            <a:off x="6515100" y="2565400"/>
            <a:ext cx="649288" cy="5048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23" name="Line 67"/>
          <p:cNvSpPr>
            <a:spLocks noChangeShapeType="1"/>
          </p:cNvSpPr>
          <p:nvPr/>
        </p:nvSpPr>
        <p:spPr bwMode="auto">
          <a:xfrm>
            <a:off x="7380288" y="2492375"/>
            <a:ext cx="5762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24338" name="Rectangle 82"/>
          <p:cNvSpPr>
            <a:spLocks noChangeArrowheads="1"/>
          </p:cNvSpPr>
          <p:nvPr/>
        </p:nvSpPr>
        <p:spPr bwMode="auto">
          <a:xfrm>
            <a:off x="1042988" y="206057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e1</a:t>
            </a:r>
          </a:p>
        </p:txBody>
      </p:sp>
      <p:sp>
        <p:nvSpPr>
          <p:cNvPr id="224339" name="Rectangle 83"/>
          <p:cNvSpPr>
            <a:spLocks noChangeArrowheads="1"/>
          </p:cNvSpPr>
          <p:nvPr/>
        </p:nvSpPr>
        <p:spPr bwMode="auto">
          <a:xfrm>
            <a:off x="1619250" y="148431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b2</a:t>
            </a:r>
          </a:p>
        </p:txBody>
      </p:sp>
      <p:sp>
        <p:nvSpPr>
          <p:cNvPr id="224340" name="Rectangle 84"/>
          <p:cNvSpPr>
            <a:spLocks noChangeArrowheads="1"/>
          </p:cNvSpPr>
          <p:nvPr/>
        </p:nvSpPr>
        <p:spPr bwMode="auto">
          <a:xfrm>
            <a:off x="1474788" y="32131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b3</a:t>
            </a:r>
          </a:p>
        </p:txBody>
      </p:sp>
      <p:sp>
        <p:nvSpPr>
          <p:cNvPr id="224342" name="Rectangle 86"/>
          <p:cNvSpPr>
            <a:spLocks noChangeArrowheads="1"/>
          </p:cNvSpPr>
          <p:nvPr/>
        </p:nvSpPr>
        <p:spPr bwMode="auto">
          <a:xfrm>
            <a:off x="2914650" y="19177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b4</a:t>
            </a:r>
          </a:p>
        </p:txBody>
      </p:sp>
      <p:sp>
        <p:nvSpPr>
          <p:cNvPr id="224343" name="Rectangle 87"/>
          <p:cNvSpPr>
            <a:spLocks noChangeArrowheads="1"/>
          </p:cNvSpPr>
          <p:nvPr/>
        </p:nvSpPr>
        <p:spPr bwMode="auto">
          <a:xfrm>
            <a:off x="4138613" y="141287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b5</a:t>
            </a:r>
          </a:p>
        </p:txBody>
      </p:sp>
      <p:sp>
        <p:nvSpPr>
          <p:cNvPr id="224344" name="Rectangle 88"/>
          <p:cNvSpPr>
            <a:spLocks noChangeArrowheads="1"/>
          </p:cNvSpPr>
          <p:nvPr/>
        </p:nvSpPr>
        <p:spPr bwMode="auto">
          <a:xfrm>
            <a:off x="6156325" y="14128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b7</a:t>
            </a:r>
          </a:p>
        </p:txBody>
      </p:sp>
      <p:sp>
        <p:nvSpPr>
          <p:cNvPr id="224345" name="Rectangle 89"/>
          <p:cNvSpPr>
            <a:spLocks noChangeArrowheads="1"/>
          </p:cNvSpPr>
          <p:nvPr/>
        </p:nvSpPr>
        <p:spPr bwMode="auto">
          <a:xfrm>
            <a:off x="7812088" y="19177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b9</a:t>
            </a:r>
          </a:p>
        </p:txBody>
      </p:sp>
      <p:sp>
        <p:nvSpPr>
          <p:cNvPr id="224346" name="Rectangle 90"/>
          <p:cNvSpPr>
            <a:spLocks noChangeArrowheads="1"/>
          </p:cNvSpPr>
          <p:nvPr/>
        </p:nvSpPr>
        <p:spPr bwMode="auto">
          <a:xfrm>
            <a:off x="4427538" y="2420938"/>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b6</a:t>
            </a:r>
          </a:p>
        </p:txBody>
      </p:sp>
      <p:sp>
        <p:nvSpPr>
          <p:cNvPr id="224347" name="Rectangle 91"/>
          <p:cNvSpPr>
            <a:spLocks noChangeArrowheads="1"/>
          </p:cNvSpPr>
          <p:nvPr/>
        </p:nvSpPr>
        <p:spPr bwMode="auto">
          <a:xfrm>
            <a:off x="6083300" y="2420938"/>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b8</a:t>
            </a:r>
          </a:p>
        </p:txBody>
      </p:sp>
      <p:sp>
        <p:nvSpPr>
          <p:cNvPr id="224348" name="Rectangle 92"/>
          <p:cNvSpPr>
            <a:spLocks noChangeArrowheads="1"/>
          </p:cNvSpPr>
          <p:nvPr/>
        </p:nvSpPr>
        <p:spPr bwMode="auto">
          <a:xfrm>
            <a:off x="322263" y="21336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b1</a:t>
            </a:r>
          </a:p>
        </p:txBody>
      </p:sp>
      <p:sp>
        <p:nvSpPr>
          <p:cNvPr id="224349" name="Rectangle 93"/>
          <p:cNvSpPr>
            <a:spLocks noChangeArrowheads="1"/>
          </p:cNvSpPr>
          <p:nvPr/>
        </p:nvSpPr>
        <p:spPr bwMode="auto">
          <a:xfrm>
            <a:off x="2339975" y="20605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e2</a:t>
            </a:r>
          </a:p>
        </p:txBody>
      </p:sp>
      <p:sp>
        <p:nvSpPr>
          <p:cNvPr id="224350" name="Rectangle 94"/>
          <p:cNvSpPr>
            <a:spLocks noChangeArrowheads="1"/>
          </p:cNvSpPr>
          <p:nvPr/>
        </p:nvSpPr>
        <p:spPr bwMode="auto">
          <a:xfrm>
            <a:off x="3706813" y="206057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e3</a:t>
            </a:r>
          </a:p>
        </p:txBody>
      </p:sp>
      <p:sp>
        <p:nvSpPr>
          <p:cNvPr id="224351" name="Rectangle 95"/>
          <p:cNvSpPr>
            <a:spLocks noChangeArrowheads="1"/>
          </p:cNvSpPr>
          <p:nvPr/>
        </p:nvSpPr>
        <p:spPr bwMode="auto">
          <a:xfrm>
            <a:off x="5148263" y="1341438"/>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e4</a:t>
            </a:r>
          </a:p>
        </p:txBody>
      </p:sp>
      <p:sp>
        <p:nvSpPr>
          <p:cNvPr id="224352" name="Rectangle 96"/>
          <p:cNvSpPr>
            <a:spLocks noChangeArrowheads="1"/>
          </p:cNvSpPr>
          <p:nvPr/>
        </p:nvSpPr>
        <p:spPr bwMode="auto">
          <a:xfrm>
            <a:off x="6948488" y="19177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e6</a:t>
            </a:r>
          </a:p>
        </p:txBody>
      </p:sp>
      <p:sp>
        <p:nvSpPr>
          <p:cNvPr id="224353" name="Rectangle 97"/>
          <p:cNvSpPr>
            <a:spLocks noChangeArrowheads="1"/>
          </p:cNvSpPr>
          <p:nvPr/>
        </p:nvSpPr>
        <p:spPr bwMode="auto">
          <a:xfrm>
            <a:off x="5219700" y="24923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e5</a:t>
            </a:r>
          </a:p>
        </p:txBody>
      </p:sp>
      <p:sp>
        <p:nvSpPr>
          <p:cNvPr id="224356" name="Rectangle 100"/>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81000" y="1371600"/>
            <a:ext cx="8458200" cy="4419600"/>
          </a:xfrm>
        </p:spPr>
        <p:txBody>
          <a:bodyPr/>
          <a:lstStyle/>
          <a:p>
            <a:pPr>
              <a:lnSpc>
                <a:spcPct val="90000"/>
              </a:lnSpc>
              <a:buFontTx/>
              <a:buNone/>
            </a:pPr>
            <a:r>
              <a:rPr lang="zh-CN" altLang="en-US" sz="2800" b="1">
                <a:latin typeface="幼圆" pitchFamily="49" charset="-122"/>
                <a:ea typeface="幼圆" pitchFamily="49" charset="-122"/>
              </a:rPr>
              <a:t> 设</a:t>
            </a:r>
            <a:r>
              <a:rPr lang="en-US" altLang="zh-CN" sz="2800" b="1">
                <a:latin typeface="幼圆" pitchFamily="49" charset="-122"/>
                <a:ea typeface="幼圆" pitchFamily="49" charset="-122"/>
              </a:rPr>
              <a:t>N=(B,E;F</a:t>
            </a:r>
            <a:r>
              <a:rPr lang="en-US" altLang="zh-CN" sz="2800" b="1">
                <a:latin typeface="Times New Roman"/>
                <a:ea typeface="幼圆" pitchFamily="49" charset="-122"/>
              </a:rPr>
              <a:t>’</a:t>
            </a:r>
            <a:r>
              <a:rPr lang="en-US" altLang="zh-CN" sz="2800" b="1">
                <a:latin typeface="幼圆" pitchFamily="49" charset="-122"/>
                <a:ea typeface="幼圆" pitchFamily="49" charset="-122"/>
              </a:rPr>
              <a:t>)</a:t>
            </a:r>
            <a:r>
              <a:rPr lang="zh-CN" altLang="en-US" sz="2800" b="1">
                <a:latin typeface="幼圆" pitchFamily="49" charset="-122"/>
                <a:ea typeface="幼圆" pitchFamily="49" charset="-122"/>
              </a:rPr>
              <a:t>为出现网,</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a:t>
            </a:r>
            <a:r>
              <a:rPr lang="en-US" altLang="en-US" sz="2800" b="1">
                <a:latin typeface="幼圆" pitchFamily="49" charset="-122"/>
                <a:ea typeface="幼圆" pitchFamily="49" charset="-122"/>
              </a:rPr>
              <a:t>S,T;F,M</a:t>
            </a:r>
            <a:r>
              <a:rPr lang="en-US" altLang="en-US" sz="2800" b="1" baseline="-25000">
                <a:latin typeface="幼圆" pitchFamily="49" charset="-122"/>
                <a:ea typeface="幼圆" pitchFamily="49" charset="-122"/>
              </a:rPr>
              <a:t>0</a:t>
            </a:r>
            <a:r>
              <a:rPr lang="en-US" altLang="en-US" sz="2800" b="1">
                <a:latin typeface="幼圆" pitchFamily="49" charset="-122"/>
                <a:ea typeface="幼圆" pitchFamily="49" charset="-122"/>
              </a:rPr>
              <a:t>)</a:t>
            </a:r>
            <a:r>
              <a:rPr lang="zh-CN" altLang="zh-CN" sz="2800" b="1">
                <a:latin typeface="幼圆" pitchFamily="49" charset="-122"/>
                <a:ea typeface="幼圆" pitchFamily="49" charset="-122"/>
              </a:rPr>
              <a:t>为</a:t>
            </a:r>
            <a:r>
              <a:rPr lang="en-US" altLang="zh-CN" sz="2800" b="1">
                <a:latin typeface="幼圆" pitchFamily="49" charset="-122"/>
                <a:ea typeface="幼圆" pitchFamily="49" charset="-122"/>
              </a:rPr>
              <a:t>P/T</a:t>
            </a:r>
            <a:r>
              <a:rPr lang="zh-CN" altLang="en-US" sz="2800" b="1">
                <a:latin typeface="幼圆" pitchFamily="49" charset="-122"/>
                <a:ea typeface="幼圆" pitchFamily="49" charset="-122"/>
              </a:rPr>
              <a:t>网。若</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映射</a:t>
            </a:r>
            <a:r>
              <a:rPr lang="zh-CN" altLang="en-US" sz="2800" b="1">
                <a:latin typeface="幼圆" pitchFamily="49" charset="-122"/>
                <a:ea typeface="幼圆" pitchFamily="49" charset="-122"/>
                <a:sym typeface="Symbol" pitchFamily="18" charset="2"/>
              </a:rPr>
              <a:t>（标记）</a:t>
            </a:r>
            <a:r>
              <a:rPr lang="zh-CN" altLang="en-US" sz="2800" b="1">
                <a:latin typeface="幼圆" pitchFamily="49" charset="-122"/>
                <a:ea typeface="幼圆" pitchFamily="49" charset="-122"/>
              </a:rPr>
              <a:t>:</a:t>
            </a:r>
            <a:r>
              <a:rPr lang="en-US" altLang="zh-CN" sz="2800" b="1">
                <a:latin typeface="幼圆" pitchFamily="49" charset="-122"/>
                <a:ea typeface="幼圆" pitchFamily="49" charset="-122"/>
              </a:rPr>
              <a:t>N</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  </a:t>
            </a:r>
            <a:r>
              <a:rPr lang="zh-CN" altLang="zh-CN" sz="2800" b="1">
                <a:latin typeface="幼圆" pitchFamily="49" charset="-122"/>
                <a:ea typeface="幼圆" pitchFamily="49" charset="-122"/>
                <a:sym typeface="Symbol" pitchFamily="18" charset="2"/>
              </a:rPr>
              <a:t>满足</a:t>
            </a:r>
            <a:r>
              <a:rPr lang="zh-CN" altLang="en-US" sz="2800" b="1">
                <a:latin typeface="幼圆" pitchFamily="49" charset="-122"/>
                <a:ea typeface="幼圆" pitchFamily="49" charset="-122"/>
                <a:sym typeface="Symbol" pitchFamily="18" charset="2"/>
              </a:rPr>
              <a:t>以下条件,称(</a:t>
            </a:r>
            <a:r>
              <a:rPr lang="en-US" altLang="zh-CN" sz="2800" b="1">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是</a:t>
            </a:r>
            <a:r>
              <a:rPr lang="zh-CN" altLang="zh-CN" sz="2800" b="1">
                <a:latin typeface="幼圆" pitchFamily="49" charset="-122"/>
                <a:ea typeface="幼圆" pitchFamily="49" charset="-122"/>
                <a:sym typeface="Symbol" pitchFamily="18" charset="2"/>
              </a:rPr>
              <a:t>的</a:t>
            </a:r>
            <a:r>
              <a:rPr lang="zh-CN" altLang="en-US" sz="2800" b="1">
                <a:latin typeface="幼圆" pitchFamily="49" charset="-122"/>
                <a:ea typeface="幼圆" pitchFamily="49" charset="-122"/>
                <a:sym typeface="Symbol" pitchFamily="18" charset="2"/>
              </a:rPr>
              <a:t>一个进程</a:t>
            </a:r>
          </a:p>
          <a:p>
            <a:pPr>
              <a:lnSpc>
                <a:spcPct val="90000"/>
              </a:lnSpc>
              <a:buFontTx/>
              <a:buNone/>
            </a:pPr>
            <a:endParaRPr lang="zh-CN" altLang="en-US" sz="2800" b="1">
              <a:latin typeface="幼圆" pitchFamily="49" charset="-122"/>
              <a:ea typeface="幼圆" pitchFamily="49" charset="-122"/>
              <a:sym typeface="Symbol" pitchFamily="18" charset="2"/>
            </a:endParaRPr>
          </a:p>
          <a:p>
            <a:pPr>
              <a:lnSpc>
                <a:spcPct val="90000"/>
              </a:lnSpc>
              <a:buFontTx/>
              <a:buNone/>
            </a:pPr>
            <a:r>
              <a:rPr lang="zh-CN" altLang="en-US" sz="2800" b="1">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B)</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S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(E)</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(x,y)</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F</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(x,y)=</a:t>
            </a:r>
            <a:br>
              <a:rPr lang="en-US" altLang="zh-CN" sz="2800" b="1">
                <a:latin typeface="幼圆" pitchFamily="49" charset="-122"/>
                <a:ea typeface="幼圆" pitchFamily="49" charset="-122"/>
                <a:sym typeface="Symbol" pitchFamily="18" charset="2"/>
              </a:rPr>
            </a:b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(y))</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F</a:t>
            </a:r>
            <a:br>
              <a:rPr lang="en-US" altLang="zh-CN" sz="2800" b="1">
                <a:latin typeface="幼圆" pitchFamily="49" charset="-122"/>
                <a:ea typeface="幼圆" pitchFamily="49" charset="-122"/>
                <a:sym typeface="Symbol" pitchFamily="18" charset="2"/>
              </a:rPr>
            </a:br>
            <a:r>
              <a:rPr lang="zh-CN" altLang="en-US" sz="2800" b="1">
                <a:latin typeface="幼圆" pitchFamily="49" charset="-122"/>
                <a:ea typeface="幼圆" pitchFamily="49" charset="-122"/>
                <a:sym typeface="Symbol" pitchFamily="18" charset="2"/>
              </a:rPr>
              <a:t>库所只能用库所标记，变迁只能用变迁标记，有向弧只能由其两头元素的标记所决定</a:t>
            </a:r>
          </a:p>
          <a:p>
            <a:pPr>
              <a:lnSpc>
                <a:spcPct val="90000"/>
              </a:lnSpc>
              <a:buFontTx/>
              <a:buNone/>
            </a:pPr>
            <a:r>
              <a:rPr lang="zh-CN" altLang="en-US" sz="2800" b="1">
                <a:latin typeface="幼圆" pitchFamily="49" charset="-122"/>
                <a:ea typeface="幼圆" pitchFamily="49" charset="-122"/>
                <a:sym typeface="Symbol" pitchFamily="18" charset="2"/>
              </a:rPr>
              <a:t>2.</a:t>
            </a:r>
            <a:r>
              <a:rPr lang="en-US" altLang="zh-CN" sz="2800" b="1">
                <a:latin typeface="幼圆" pitchFamily="49" charset="-122"/>
                <a:ea typeface="幼圆" pitchFamily="49" charset="-122"/>
                <a:sym typeface="Symbol" pitchFamily="18" charset="2"/>
              </a:rPr>
              <a:t>e</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E: </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a:t>
            </a:r>
            <a:r>
              <a:rPr lang="en-US" altLang="zh-CN" sz="2800" b="1" baseline="50000">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e)=</a:t>
            </a:r>
            <a:r>
              <a:rPr lang="en-US" altLang="zh-CN" sz="2800" b="1" baseline="50000">
                <a:latin typeface="幼圆" pitchFamily="49" charset="-122"/>
                <a:ea typeface="幼圆" pitchFamily="49" charset="-122"/>
              </a:rPr>
              <a:t>.</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(e)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(e</a:t>
            </a:r>
            <a:r>
              <a:rPr lang="en-US" altLang="zh-CN" sz="2800" b="1" baseline="50000">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(e)</a:t>
            </a:r>
            <a:r>
              <a:rPr lang="en-US" altLang="zh-CN" sz="2800" b="1" baseline="50000">
                <a:latin typeface="幼圆" pitchFamily="49" charset="-122"/>
                <a:ea typeface="幼圆" pitchFamily="49" charset="-122"/>
              </a:rPr>
              <a:t>.</a:t>
            </a:r>
            <a:br>
              <a:rPr lang="en-US" altLang="zh-CN" sz="2800" b="1" baseline="50000">
                <a:latin typeface="幼圆" pitchFamily="49" charset="-122"/>
                <a:ea typeface="幼圆" pitchFamily="49" charset="-122"/>
              </a:rPr>
            </a:br>
            <a:r>
              <a:rPr lang="en-US" altLang="zh-CN" sz="2800" b="1">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的每个变迁的前后集标记为该变迁标记的前后集</a:t>
            </a:r>
          </a:p>
          <a:p>
            <a:pPr>
              <a:lnSpc>
                <a:spcPct val="90000"/>
              </a:lnSpc>
              <a:buFontTx/>
              <a:buNone/>
            </a:pPr>
            <a:r>
              <a:rPr lang="zh-CN" altLang="en-US" sz="2800" b="1">
                <a:latin typeface="幼圆" pitchFamily="49" charset="-122"/>
                <a:ea typeface="幼圆" pitchFamily="49" charset="-122"/>
                <a:sym typeface="Symbol" pitchFamily="18" charset="2"/>
              </a:rPr>
              <a:t>  即</a:t>
            </a:r>
            <a:r>
              <a:rPr lang="en-US" altLang="zh-CN" sz="2800" b="1">
                <a:latin typeface="幼圆" pitchFamily="49" charset="-122"/>
                <a:ea typeface="幼圆" pitchFamily="49" charset="-122"/>
                <a:sym typeface="Symbol" pitchFamily="18" charset="2"/>
              </a:rPr>
              <a:t>e</a:t>
            </a:r>
            <a:r>
              <a:rPr lang="zh-CN" altLang="en-US" sz="2800" b="1">
                <a:latin typeface="幼圆" pitchFamily="49" charset="-122"/>
                <a:ea typeface="幼圆" pitchFamily="49" charset="-122"/>
                <a:sym typeface="Symbol" pitchFamily="18" charset="2"/>
              </a:rPr>
              <a:t>必须确实是</a:t>
            </a:r>
            <a:r>
              <a:rPr lang="en-US" altLang="zh-CN" sz="2800" b="1">
                <a:latin typeface="幼圆" pitchFamily="49" charset="-122"/>
                <a:ea typeface="幼圆" pitchFamily="49" charset="-122"/>
                <a:sym typeface="Symbol" pitchFamily="18" charset="2"/>
              </a:rPr>
              <a:t>(e) </a:t>
            </a:r>
            <a:r>
              <a:rPr lang="zh-CN" altLang="en-US" sz="2800" b="1">
                <a:latin typeface="幼圆" pitchFamily="49" charset="-122"/>
                <a:ea typeface="幼圆" pitchFamily="49" charset="-122"/>
                <a:sym typeface="Symbol" pitchFamily="18" charset="2"/>
              </a:rPr>
              <a:t>发生的记录</a:t>
            </a:r>
          </a:p>
          <a:p>
            <a:pPr>
              <a:lnSpc>
                <a:spcPct val="90000"/>
              </a:lnSpc>
              <a:buFontTx/>
              <a:buNone/>
            </a:pPr>
            <a:endParaRPr lang="zh-CN" altLang="en-US" sz="2800" b="1">
              <a:latin typeface="幼圆" pitchFamily="49" charset="-122"/>
              <a:ea typeface="幼圆" pitchFamily="49" charset="-122"/>
              <a:sym typeface="Symbol" pitchFamily="18" charset="2"/>
            </a:endParaRPr>
          </a:p>
        </p:txBody>
      </p:sp>
      <p:sp>
        <p:nvSpPr>
          <p:cNvPr id="92165" name="Rectangle 5"/>
          <p:cNvSpPr>
            <a:spLocks noGrp="1" noChangeArrowheads="1"/>
          </p:cNvSpPr>
          <p:nvPr>
            <p:ph type="title"/>
          </p:nvPr>
        </p:nvSpPr>
        <p:spPr>
          <a:xfrm>
            <a:off x="533400" y="304800"/>
            <a:ext cx="7772400" cy="1143000"/>
          </a:xfrm>
          <a:noFill/>
          <a:ln/>
        </p:spPr>
        <p:txBody>
          <a:bodyPr/>
          <a:lstStyle/>
          <a:p>
            <a:pPr algn="l"/>
            <a:r>
              <a:rPr lang="zh-CN" altLang="en-US"/>
              <a:t>定义   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out)">
                                      <p:cBhvr>
                                        <p:cTn id="7" dur="500"/>
                                        <p:tgtEl>
                                          <p:spTgt spid="92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box(out)">
                                      <p:cBhvr>
                                        <p:cTn id="12" dur="500"/>
                                        <p:tgtEl>
                                          <p:spTgt spid="92163">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163">
                                            <p:txEl>
                                              <p:pRg st="3" end="3"/>
                                            </p:txEl>
                                          </p:spTgt>
                                        </p:tgtEl>
                                        <p:attrNameLst>
                                          <p:attrName>style.visibility</p:attrName>
                                        </p:attrNameLst>
                                      </p:cBhvr>
                                      <p:to>
                                        <p:strVal val="visible"/>
                                      </p:to>
                                    </p:set>
                                    <p:animEffect transition="in" filter="box(out)">
                                      <p:cBhvr>
                                        <p:cTn id="17" dur="500"/>
                                        <p:tgtEl>
                                          <p:spTgt spid="92163">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2163">
                                            <p:txEl>
                                              <p:pRg st="4" end="4"/>
                                            </p:txEl>
                                          </p:spTgt>
                                        </p:tgtEl>
                                        <p:attrNameLst>
                                          <p:attrName>style.visibility</p:attrName>
                                        </p:attrNameLst>
                                      </p:cBhvr>
                                      <p:to>
                                        <p:strVal val="visible"/>
                                      </p:to>
                                    </p:set>
                                    <p:animEffect transition="in" filter="box(out)">
                                      <p:cBhvr>
                                        <p:cTn id="22" dur="500"/>
                                        <p:tgtEl>
                                          <p:spTgt spid="92163">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179388" y="0"/>
            <a:ext cx="8610600" cy="2879725"/>
          </a:xfrm>
        </p:spPr>
        <p:txBody>
          <a:bodyPr/>
          <a:lstStyle/>
          <a:p>
            <a:pPr>
              <a:buFontTx/>
              <a:buNone/>
            </a:pPr>
            <a:r>
              <a:rPr lang="zh-CN" altLang="en-US" sz="2800" b="1">
                <a:latin typeface="幼圆" pitchFamily="49" charset="-122"/>
                <a:ea typeface="幼圆" pitchFamily="49" charset="-122"/>
                <a:sym typeface="Symbol" pitchFamily="18" charset="2"/>
              </a:rPr>
              <a:t>3.</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2</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B: b</a:t>
            </a:r>
            <a:r>
              <a:rPr lang="en-US" altLang="zh-CN" sz="2800" b="1" baseline="-25000">
                <a:latin typeface="幼圆" pitchFamily="49" charset="-122"/>
                <a:ea typeface="幼圆" pitchFamily="49" charset="-122"/>
                <a:sym typeface="Symbol" pitchFamily="18" charset="2"/>
              </a:rPr>
              <a:t>1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2</a:t>
            </a:r>
            <a:r>
              <a:rPr lang="en-US" altLang="zh-CN" sz="2800" b="1">
                <a:latin typeface="幼圆" pitchFamily="49" charset="-122"/>
                <a:ea typeface="幼圆" pitchFamily="49" charset="-122"/>
                <a:sym typeface="Symbol" pitchFamily="18" charset="2"/>
              </a:rPr>
              <a:t>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1</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2</a:t>
            </a:r>
            <a:r>
              <a:rPr lang="en-US" altLang="zh-CN" sz="2800" b="1">
                <a:latin typeface="幼圆" pitchFamily="49" charset="-122"/>
                <a:ea typeface="幼圆" pitchFamily="49" charset="-122"/>
                <a:sym typeface="Symbol" pitchFamily="18" charset="2"/>
              </a:rPr>
              <a:t>) </a:t>
            </a:r>
            <a:r>
              <a:rPr lang="zh-CN" altLang="en-US" sz="2800" b="1">
                <a:latin typeface="幼圆" pitchFamily="49" charset="-122"/>
                <a:ea typeface="幼圆" pitchFamily="49" charset="-122"/>
                <a:sym typeface="Symbol" pitchFamily="18" charset="2"/>
              </a:rPr>
              <a:t> </a:t>
            </a:r>
            <a:r>
              <a:rPr lang="en-US" altLang="zh-CN" sz="2800" b="1" baseline="50000">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1 </a:t>
            </a:r>
            <a:r>
              <a:rPr lang="zh-CN" altLang="en-US" sz="2800" b="1">
                <a:latin typeface="幼圆" pitchFamily="49" charset="-122"/>
                <a:ea typeface="幼圆" pitchFamily="49" charset="-122"/>
                <a:sym typeface="Symbol" pitchFamily="18" charset="2"/>
              </a:rPr>
              <a:t> </a:t>
            </a:r>
            <a:r>
              <a:rPr lang="en-US" altLang="zh-CN" sz="2800" b="1" baseline="50000">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2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1</a:t>
            </a:r>
            <a:r>
              <a:rPr lang="en-US" altLang="zh-CN" sz="2800" b="1" baseline="50000">
                <a:latin typeface="幼圆" pitchFamily="49" charset="-122"/>
                <a:ea typeface="幼圆" pitchFamily="49" charset="-122"/>
              </a:rPr>
              <a:t>. </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b</a:t>
            </a:r>
            <a:r>
              <a:rPr lang="en-US" altLang="zh-CN" sz="2800" b="1" baseline="-25000">
                <a:latin typeface="幼圆" pitchFamily="49" charset="-122"/>
                <a:ea typeface="幼圆" pitchFamily="49" charset="-122"/>
                <a:sym typeface="Symbol" pitchFamily="18" charset="2"/>
              </a:rPr>
              <a:t>2</a:t>
            </a:r>
            <a:r>
              <a:rPr lang="en-US" altLang="zh-CN" sz="2800" b="1" baseline="50000">
                <a:latin typeface="幼圆" pitchFamily="49" charset="-122"/>
                <a:ea typeface="幼圆" pitchFamily="49" charset="-122"/>
              </a:rPr>
              <a:t>.</a:t>
            </a:r>
            <a:br>
              <a:rPr lang="en-US" altLang="zh-CN" sz="2800" b="1" baseline="50000">
                <a:latin typeface="幼圆" pitchFamily="49" charset="-122"/>
                <a:ea typeface="幼圆" pitchFamily="49" charset="-122"/>
              </a:rPr>
            </a:br>
            <a:r>
              <a:rPr lang="en-US" altLang="zh-CN" sz="2800" b="1">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的每个变迁的前(后)集中库所须用中不同的元素来标记。因为</a:t>
            </a:r>
            <a:r>
              <a:rPr lang="en-US" altLang="zh-CN" sz="2800" b="1">
                <a:latin typeface="幼圆" pitchFamily="49" charset="-122"/>
                <a:ea typeface="幼圆" pitchFamily="49" charset="-122"/>
                <a:sym typeface="Symbol" pitchFamily="18" charset="2"/>
              </a:rPr>
              <a:t>w=1，</a:t>
            </a:r>
            <a:r>
              <a:rPr lang="zh-CN" altLang="en-US" sz="2800" b="1">
                <a:latin typeface="幼圆" pitchFamily="49" charset="-122"/>
                <a:ea typeface="幼圆" pitchFamily="49" charset="-122"/>
                <a:sym typeface="Symbol" pitchFamily="18" charset="2"/>
              </a:rPr>
              <a:t>每个变迁只能消耗（和产生）同类资源中的一个</a:t>
            </a:r>
          </a:p>
          <a:p>
            <a:pPr>
              <a:buFontTx/>
              <a:buNone/>
            </a:pPr>
            <a:endParaRPr lang="zh-CN" altLang="en-US" sz="2800" b="1">
              <a:latin typeface="幼圆" pitchFamily="49" charset="-122"/>
              <a:ea typeface="幼圆" pitchFamily="49" charset="-122"/>
              <a:sym typeface="Symbol" pitchFamily="18" charset="2"/>
            </a:endParaRPr>
          </a:p>
          <a:p>
            <a:pPr>
              <a:buFontTx/>
              <a:buNone/>
            </a:pPr>
            <a:endParaRPr lang="zh-CN" altLang="en-US" sz="2800" b="1">
              <a:latin typeface="幼圆" pitchFamily="49" charset="-122"/>
              <a:ea typeface="幼圆" pitchFamily="49" charset="-122"/>
              <a:sym typeface="Symbol" pitchFamily="18" charset="2"/>
            </a:endParaRPr>
          </a:p>
          <a:p>
            <a:pPr>
              <a:buFontTx/>
              <a:buNone/>
            </a:pPr>
            <a:endParaRPr lang="zh-CN" altLang="en-US" sz="2800" b="1">
              <a:latin typeface="幼圆" pitchFamily="49" charset="-122"/>
              <a:ea typeface="幼圆" pitchFamily="49" charset="-122"/>
              <a:sym typeface="Symbol" pitchFamily="18" charset="2"/>
            </a:endParaRPr>
          </a:p>
          <a:p>
            <a:pPr>
              <a:buFontTx/>
              <a:buNone/>
            </a:pPr>
            <a:endParaRPr lang="zh-CN" altLang="en-US" sz="2800" b="1">
              <a:latin typeface="幼圆" pitchFamily="49" charset="-122"/>
              <a:ea typeface="幼圆" pitchFamily="49" charset="-122"/>
              <a:sym typeface="Symbol" pitchFamily="18" charset="2"/>
            </a:endParaRPr>
          </a:p>
          <a:p>
            <a:pPr>
              <a:buFontTx/>
              <a:buNone/>
            </a:pPr>
            <a:endParaRPr lang="zh-CN" altLang="en-US" sz="2800" b="1">
              <a:latin typeface="幼圆" pitchFamily="49" charset="-122"/>
              <a:ea typeface="幼圆" pitchFamily="49" charset="-122"/>
              <a:sym typeface="Symbol" pitchFamily="18" charset="2"/>
            </a:endParaRPr>
          </a:p>
          <a:p>
            <a:pPr>
              <a:buFontTx/>
              <a:buNone/>
            </a:pPr>
            <a:endParaRPr lang="zh-CN" altLang="en-US" sz="2800" b="1">
              <a:latin typeface="幼圆" pitchFamily="49" charset="-122"/>
              <a:ea typeface="幼圆" pitchFamily="49" charset="-122"/>
              <a:sym typeface="Symbol" pitchFamily="18" charset="2"/>
            </a:endParaRPr>
          </a:p>
        </p:txBody>
      </p:sp>
      <p:graphicFrame>
        <p:nvGraphicFramePr>
          <p:cNvPr id="93189" name="Object 5"/>
          <p:cNvGraphicFramePr>
            <a:graphicFrameLocks noChangeAspect="1"/>
          </p:cNvGraphicFramePr>
          <p:nvPr/>
        </p:nvGraphicFramePr>
        <p:xfrm>
          <a:off x="5795963" y="2349500"/>
          <a:ext cx="2879725" cy="2952750"/>
        </p:xfrm>
        <a:graphic>
          <a:graphicData uri="http://schemas.openxmlformats.org/presentationml/2006/ole">
            <mc:AlternateContent xmlns:mc="http://schemas.openxmlformats.org/markup-compatibility/2006">
              <mc:Choice xmlns:v="urn:schemas-microsoft-com:vml" Requires="v">
                <p:oleObj spid="_x0000_s93254" name="图片" r:id="rId3" imgW="2057400" imgH="1876320" progId="Word.Picture.8">
                  <p:embed/>
                </p:oleObj>
              </mc:Choice>
              <mc:Fallback>
                <p:oleObj name="图片" r:id="rId3" imgW="2057400" imgH="187632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349500"/>
                        <a:ext cx="28797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0" name="Text Box 6"/>
          <p:cNvSpPr txBox="1">
            <a:spLocks noChangeArrowheads="1"/>
          </p:cNvSpPr>
          <p:nvPr/>
        </p:nvSpPr>
        <p:spPr bwMode="auto">
          <a:xfrm>
            <a:off x="533400" y="5334000"/>
            <a:ext cx="8153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pPr>
            <a:r>
              <a:rPr kumimoji="0" lang="zh-CN" altLang="en-US" sz="2800">
                <a:latin typeface="幼圆" pitchFamily="49" charset="-122"/>
                <a:ea typeface="幼圆" pitchFamily="49" charset="-122"/>
                <a:sym typeface="Symbol" pitchFamily="18" charset="2"/>
              </a:rPr>
              <a:t>4.</a:t>
            </a:r>
            <a:r>
              <a:rPr kumimoji="0" lang="en-US" altLang="en-US" sz="2800">
                <a:latin typeface="幼圆" pitchFamily="49" charset="-122"/>
                <a:ea typeface="幼圆" pitchFamily="49" charset="-122"/>
                <a:sym typeface="Symbol" pitchFamily="18" charset="2"/>
              </a:rPr>
              <a:t>sS:|</a:t>
            </a:r>
            <a:r>
              <a:rPr kumimoji="0" lang="en-US" altLang="en-US" sz="2800">
                <a:solidFill>
                  <a:srgbClr val="FF3300"/>
                </a:solidFill>
                <a:latin typeface="幼圆" pitchFamily="49" charset="-122"/>
                <a:ea typeface="幼圆" pitchFamily="49" charset="-122"/>
                <a:sym typeface="Symbol" pitchFamily="18" charset="2"/>
              </a:rPr>
              <a:t>{ </a:t>
            </a:r>
            <a:r>
              <a:rPr kumimoji="0" lang="en-US" altLang="en-US" sz="2800">
                <a:latin typeface="幼圆" pitchFamily="49" charset="-122"/>
                <a:ea typeface="幼圆" pitchFamily="49" charset="-122"/>
                <a:sym typeface="Symbol" pitchFamily="18" charset="2"/>
              </a:rPr>
              <a:t>b|</a:t>
            </a:r>
            <a:r>
              <a:rPr kumimoji="0" lang="en-US" altLang="zh-CN" sz="2800" baseline="50000">
                <a:latin typeface="幼圆" pitchFamily="49" charset="-122"/>
                <a:ea typeface="幼圆" pitchFamily="49" charset="-122"/>
              </a:rPr>
              <a:t>.</a:t>
            </a:r>
            <a:r>
              <a:rPr kumimoji="0" lang="en-US" altLang="en-US" sz="2800">
                <a:latin typeface="幼圆" pitchFamily="49" charset="-122"/>
                <a:ea typeface="幼圆" pitchFamily="49" charset="-122"/>
                <a:sym typeface="Symbol" pitchFamily="18" charset="2"/>
              </a:rPr>
              <a:t>b=</a:t>
            </a:r>
            <a:r>
              <a:rPr kumimoji="0" lang="en-US" altLang="zh-CN" sz="2800">
                <a:latin typeface="幼圆" pitchFamily="49" charset="-122"/>
                <a:ea typeface="幼圆" pitchFamily="49" charset="-122"/>
              </a:rPr>
              <a:t>Φ </a:t>
            </a:r>
            <a:r>
              <a:rPr kumimoji="0" lang="zh-CN" altLang="en-US" sz="2800">
                <a:latin typeface="幼圆" pitchFamily="49" charset="-122"/>
                <a:ea typeface="幼圆" pitchFamily="49" charset="-122"/>
                <a:sym typeface="Symbol" pitchFamily="18" charset="2"/>
              </a:rPr>
              <a:t> </a:t>
            </a:r>
            <a:r>
              <a:rPr kumimoji="0" lang="en-US" altLang="en-US" sz="2800">
                <a:latin typeface="幼圆" pitchFamily="49" charset="-122"/>
                <a:ea typeface="幼圆" pitchFamily="49" charset="-122"/>
                <a:sym typeface="Symbol" pitchFamily="18" charset="2"/>
              </a:rPr>
              <a:t>(b)=s </a:t>
            </a:r>
            <a:r>
              <a:rPr kumimoji="0" lang="en-US" altLang="en-US" sz="2800">
                <a:solidFill>
                  <a:srgbClr val="FF3300"/>
                </a:solidFill>
                <a:latin typeface="幼圆" pitchFamily="49" charset="-122"/>
                <a:ea typeface="幼圆" pitchFamily="49" charset="-122"/>
                <a:sym typeface="Symbol" pitchFamily="18" charset="2"/>
              </a:rPr>
              <a:t>}</a:t>
            </a:r>
            <a:r>
              <a:rPr kumimoji="0" lang="en-US" altLang="en-US" sz="2800">
                <a:latin typeface="幼圆" pitchFamily="49" charset="-122"/>
                <a:ea typeface="幼圆" pitchFamily="49" charset="-122"/>
                <a:sym typeface="Symbol" pitchFamily="18" charset="2"/>
              </a:rPr>
              <a:t>|</a:t>
            </a:r>
            <a:r>
              <a:rPr kumimoji="0" lang="zh-CN" altLang="en-US" sz="2800">
                <a:latin typeface="幼圆" pitchFamily="49" charset="-122"/>
                <a:ea typeface="幼圆" pitchFamily="49" charset="-122"/>
                <a:sym typeface="Symbol" pitchFamily="18" charset="2"/>
              </a:rPr>
              <a:t>≦</a:t>
            </a:r>
            <a:r>
              <a:rPr kumimoji="0" lang="en-US" altLang="en-US" sz="2800">
                <a:latin typeface="幼圆" pitchFamily="49" charset="-122"/>
                <a:ea typeface="幼圆" pitchFamily="49" charset="-122"/>
                <a:sym typeface="Symbol" pitchFamily="18" charset="2"/>
              </a:rPr>
              <a:t>M</a:t>
            </a:r>
            <a:r>
              <a:rPr kumimoji="0" lang="en-US" altLang="en-US" sz="2800" baseline="-25000">
                <a:latin typeface="幼圆" pitchFamily="49" charset="-122"/>
                <a:ea typeface="幼圆" pitchFamily="49" charset="-122"/>
                <a:sym typeface="Symbol" pitchFamily="18" charset="2"/>
              </a:rPr>
              <a:t>0</a:t>
            </a:r>
            <a:r>
              <a:rPr kumimoji="0" lang="en-US" altLang="en-US" sz="2800">
                <a:latin typeface="幼圆" pitchFamily="49" charset="-122"/>
                <a:ea typeface="幼圆" pitchFamily="49" charset="-122"/>
                <a:sym typeface="Symbol" pitchFamily="18" charset="2"/>
              </a:rPr>
              <a:t>(s)</a:t>
            </a:r>
            <a:br>
              <a:rPr kumimoji="0" lang="en-US" altLang="en-US" sz="2800">
                <a:latin typeface="幼圆" pitchFamily="49" charset="-122"/>
                <a:ea typeface="幼圆" pitchFamily="49" charset="-122"/>
                <a:sym typeface="Symbol" pitchFamily="18" charset="2"/>
              </a:rPr>
            </a:br>
            <a:r>
              <a:rPr kumimoji="0" lang="en-US" altLang="en-US" sz="2800">
                <a:latin typeface="幼圆" pitchFamily="49" charset="-122"/>
                <a:ea typeface="幼圆" pitchFamily="49" charset="-122"/>
                <a:sym typeface="Symbol" pitchFamily="18" charset="2"/>
              </a:rPr>
              <a:t>N</a:t>
            </a:r>
            <a:r>
              <a:rPr kumimoji="0" lang="zh-CN" altLang="zh-CN" sz="2800">
                <a:latin typeface="幼圆" pitchFamily="49" charset="-122"/>
                <a:ea typeface="幼圆" pitchFamily="49" charset="-122"/>
                <a:sym typeface="Symbol" pitchFamily="18" charset="2"/>
              </a:rPr>
              <a:t>中</a:t>
            </a:r>
            <a:r>
              <a:rPr kumimoji="0" lang="zh-CN" altLang="en-US" sz="2800">
                <a:latin typeface="幼圆" pitchFamily="49" charset="-122"/>
                <a:ea typeface="幼圆" pitchFamily="49" charset="-122"/>
                <a:sym typeface="Symbol" pitchFamily="18" charset="2"/>
              </a:rPr>
              <a:t>无前集的库所代表的资源必须是初始状态</a:t>
            </a:r>
            <a:r>
              <a:rPr kumimoji="0" lang="en-US" altLang="zh-CN" sz="2800">
                <a:latin typeface="幼圆" pitchFamily="49" charset="-122"/>
                <a:ea typeface="幼圆" pitchFamily="49" charset="-122"/>
                <a:sym typeface="Symbol" pitchFamily="18" charset="2"/>
              </a:rPr>
              <a:t>M</a:t>
            </a:r>
            <a:r>
              <a:rPr kumimoji="0" lang="en-US" altLang="zh-CN" sz="2800" baseline="-25000">
                <a:latin typeface="幼圆" pitchFamily="49" charset="-122"/>
                <a:ea typeface="幼圆" pitchFamily="49" charset="-122"/>
                <a:sym typeface="Symbol" pitchFamily="18" charset="2"/>
              </a:rPr>
              <a:t>0</a:t>
            </a:r>
            <a:r>
              <a:rPr kumimoji="0" lang="zh-CN" altLang="en-US" sz="2800">
                <a:latin typeface="幼圆" pitchFamily="49" charset="-122"/>
                <a:ea typeface="幼圆" pitchFamily="49" charset="-122"/>
                <a:sym typeface="Symbol" pitchFamily="18" charset="2"/>
              </a:rPr>
              <a:t>所指明的</a:t>
            </a:r>
          </a:p>
          <a:p>
            <a:pPr algn="l">
              <a:spcBef>
                <a:spcPct val="50000"/>
              </a:spcBef>
              <a:buFontTx/>
              <a:buNone/>
            </a:pPr>
            <a:endParaRPr lang="zh-CN" altLang="en-US" b="0" baseline="-25000"/>
          </a:p>
        </p:txBody>
      </p:sp>
      <p:grpSp>
        <p:nvGrpSpPr>
          <p:cNvPr id="93219" name="Group 35"/>
          <p:cNvGrpSpPr>
            <a:grpSpLocks/>
          </p:cNvGrpSpPr>
          <p:nvPr/>
        </p:nvGrpSpPr>
        <p:grpSpPr bwMode="auto">
          <a:xfrm>
            <a:off x="468313" y="2420938"/>
            <a:ext cx="2160587" cy="2520950"/>
            <a:chOff x="249" y="1434"/>
            <a:chExt cx="1361" cy="1588"/>
          </a:xfrm>
        </p:grpSpPr>
        <p:sp>
          <p:nvSpPr>
            <p:cNvPr id="93220" name="Rectangle 36"/>
            <p:cNvSpPr>
              <a:spLocks noChangeArrowheads="1"/>
            </p:cNvSpPr>
            <p:nvPr/>
          </p:nvSpPr>
          <p:spPr bwMode="auto">
            <a:xfrm>
              <a:off x="884" y="1661"/>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21" name="Oval 37"/>
            <p:cNvSpPr>
              <a:spLocks noChangeArrowheads="1"/>
            </p:cNvSpPr>
            <p:nvPr/>
          </p:nvSpPr>
          <p:spPr bwMode="auto">
            <a:xfrm>
              <a:off x="476" y="2296"/>
              <a:ext cx="318" cy="31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22" name="Oval 38"/>
            <p:cNvSpPr>
              <a:spLocks noChangeArrowheads="1"/>
            </p:cNvSpPr>
            <p:nvPr/>
          </p:nvSpPr>
          <p:spPr bwMode="auto">
            <a:xfrm>
              <a:off x="1292" y="2296"/>
              <a:ext cx="318" cy="31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23" name="Line 39"/>
            <p:cNvSpPr>
              <a:spLocks noChangeShapeType="1"/>
            </p:cNvSpPr>
            <p:nvPr/>
          </p:nvSpPr>
          <p:spPr bwMode="auto">
            <a:xfrm flipH="1">
              <a:off x="703" y="1843"/>
              <a:ext cx="362" cy="45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24" name="Line 40"/>
            <p:cNvSpPr>
              <a:spLocks noChangeShapeType="1"/>
            </p:cNvSpPr>
            <p:nvPr/>
          </p:nvSpPr>
          <p:spPr bwMode="auto">
            <a:xfrm>
              <a:off x="1156" y="1843"/>
              <a:ext cx="272" cy="45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25" name="Rectangle 41"/>
            <p:cNvSpPr>
              <a:spLocks noChangeArrowheads="1"/>
            </p:cNvSpPr>
            <p:nvPr/>
          </p:nvSpPr>
          <p:spPr bwMode="auto">
            <a:xfrm>
              <a:off x="884" y="143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e1</a:t>
              </a:r>
            </a:p>
          </p:txBody>
        </p:sp>
        <p:sp>
          <p:nvSpPr>
            <p:cNvPr id="93226" name="Rectangle 42"/>
            <p:cNvSpPr>
              <a:spLocks noChangeArrowheads="1"/>
            </p:cNvSpPr>
            <p:nvPr/>
          </p:nvSpPr>
          <p:spPr bwMode="auto">
            <a:xfrm>
              <a:off x="249" y="2387"/>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b1</a:t>
              </a:r>
            </a:p>
            <a:p>
              <a:pPr algn="l" eaLnBrk="0" hangingPunct="0">
                <a:spcBef>
                  <a:spcPct val="0"/>
                </a:spcBef>
                <a:buFontTx/>
                <a:buNone/>
              </a:pPr>
              <a:r>
                <a:rPr lang="en-US" altLang="zh-CN">
                  <a:sym typeface="Symbol" pitchFamily="18" charset="2"/>
                </a:rPr>
                <a:t>(s)</a:t>
              </a:r>
            </a:p>
          </p:txBody>
        </p:sp>
        <p:sp>
          <p:nvSpPr>
            <p:cNvPr id="93227" name="Rectangle 43"/>
            <p:cNvSpPr>
              <a:spLocks noChangeArrowheads="1"/>
            </p:cNvSpPr>
            <p:nvPr/>
          </p:nvSpPr>
          <p:spPr bwMode="auto">
            <a:xfrm>
              <a:off x="975" y="2387"/>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b2</a:t>
              </a:r>
            </a:p>
            <a:p>
              <a:pPr algn="l" eaLnBrk="0" hangingPunct="0">
                <a:spcBef>
                  <a:spcPct val="0"/>
                </a:spcBef>
                <a:buFontTx/>
                <a:buNone/>
              </a:pPr>
              <a:r>
                <a:rPr lang="en-US" altLang="zh-CN">
                  <a:sym typeface="Symbol" pitchFamily="18" charset="2"/>
                </a:rPr>
                <a:t>(s)</a:t>
              </a:r>
            </a:p>
          </p:txBody>
        </p:sp>
        <p:sp>
          <p:nvSpPr>
            <p:cNvPr id="93228" name="Rectangle 44"/>
            <p:cNvSpPr>
              <a:spLocks noChangeArrowheads="1"/>
            </p:cNvSpPr>
            <p:nvPr/>
          </p:nvSpPr>
          <p:spPr bwMode="auto">
            <a:xfrm>
              <a:off x="431" y="2840"/>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29" name="Rectangle 45"/>
            <p:cNvSpPr>
              <a:spLocks noChangeArrowheads="1"/>
            </p:cNvSpPr>
            <p:nvPr/>
          </p:nvSpPr>
          <p:spPr bwMode="auto">
            <a:xfrm>
              <a:off x="1247" y="2840"/>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30" name="Line 46"/>
            <p:cNvSpPr>
              <a:spLocks noChangeShapeType="1"/>
            </p:cNvSpPr>
            <p:nvPr/>
          </p:nvSpPr>
          <p:spPr bwMode="auto">
            <a:xfrm>
              <a:off x="612" y="2614"/>
              <a:ext cx="0" cy="22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31" name="Line 47"/>
            <p:cNvSpPr>
              <a:spLocks noChangeShapeType="1"/>
            </p:cNvSpPr>
            <p:nvPr/>
          </p:nvSpPr>
          <p:spPr bwMode="auto">
            <a:xfrm>
              <a:off x="1429" y="2614"/>
              <a:ext cx="0" cy="22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93232" name="Group 48"/>
          <p:cNvGrpSpPr>
            <a:grpSpLocks/>
          </p:cNvGrpSpPr>
          <p:nvPr/>
        </p:nvGrpSpPr>
        <p:grpSpPr bwMode="auto">
          <a:xfrm>
            <a:off x="3348038" y="2565400"/>
            <a:ext cx="2163762" cy="2689225"/>
            <a:chOff x="2154" y="1525"/>
            <a:chExt cx="1363" cy="1694"/>
          </a:xfrm>
        </p:grpSpPr>
        <p:sp>
          <p:nvSpPr>
            <p:cNvPr id="93233" name="Rectangle 49"/>
            <p:cNvSpPr>
              <a:spLocks noChangeArrowheads="1"/>
            </p:cNvSpPr>
            <p:nvPr/>
          </p:nvSpPr>
          <p:spPr bwMode="auto">
            <a:xfrm>
              <a:off x="2471" y="2750"/>
              <a:ext cx="363" cy="181"/>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34" name="Oval 50"/>
            <p:cNvSpPr>
              <a:spLocks noChangeArrowheads="1"/>
            </p:cNvSpPr>
            <p:nvPr/>
          </p:nvSpPr>
          <p:spPr bwMode="auto">
            <a:xfrm>
              <a:off x="2199" y="1979"/>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35" name="Oval 51"/>
            <p:cNvSpPr>
              <a:spLocks noChangeArrowheads="1"/>
            </p:cNvSpPr>
            <p:nvPr/>
          </p:nvSpPr>
          <p:spPr bwMode="auto">
            <a:xfrm>
              <a:off x="2879" y="1979"/>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36" name="Line 52"/>
            <p:cNvSpPr>
              <a:spLocks noChangeShapeType="1"/>
            </p:cNvSpPr>
            <p:nvPr/>
          </p:nvSpPr>
          <p:spPr bwMode="auto">
            <a:xfrm>
              <a:off x="2290" y="2296"/>
              <a:ext cx="317" cy="45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37" name="Line 53"/>
            <p:cNvSpPr>
              <a:spLocks noChangeShapeType="1"/>
            </p:cNvSpPr>
            <p:nvPr/>
          </p:nvSpPr>
          <p:spPr bwMode="auto">
            <a:xfrm flipH="1">
              <a:off x="2743" y="2296"/>
              <a:ext cx="272" cy="45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38" name="Rectangle 54"/>
            <p:cNvSpPr>
              <a:spLocks noChangeArrowheads="1"/>
            </p:cNvSpPr>
            <p:nvPr/>
          </p:nvSpPr>
          <p:spPr bwMode="auto">
            <a:xfrm>
              <a:off x="2471" y="293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e1</a:t>
              </a:r>
            </a:p>
          </p:txBody>
        </p:sp>
        <p:sp>
          <p:nvSpPr>
            <p:cNvPr id="93239" name="Rectangle 55"/>
            <p:cNvSpPr>
              <a:spLocks noChangeArrowheads="1"/>
            </p:cNvSpPr>
            <p:nvPr/>
          </p:nvSpPr>
          <p:spPr bwMode="auto">
            <a:xfrm>
              <a:off x="2426" y="1888"/>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b1</a:t>
              </a:r>
            </a:p>
            <a:p>
              <a:pPr algn="l" eaLnBrk="0" hangingPunct="0">
                <a:spcBef>
                  <a:spcPct val="0"/>
                </a:spcBef>
                <a:buFontTx/>
                <a:buNone/>
              </a:pPr>
              <a:r>
                <a:rPr lang="en-US" altLang="zh-CN">
                  <a:sym typeface="Symbol" pitchFamily="18" charset="2"/>
                </a:rPr>
                <a:t>(s)</a:t>
              </a:r>
            </a:p>
          </p:txBody>
        </p:sp>
        <p:sp>
          <p:nvSpPr>
            <p:cNvPr id="93240" name="Rectangle 56"/>
            <p:cNvSpPr>
              <a:spLocks noChangeArrowheads="1"/>
            </p:cNvSpPr>
            <p:nvPr/>
          </p:nvSpPr>
          <p:spPr bwMode="auto">
            <a:xfrm>
              <a:off x="3198" y="1842"/>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b2</a:t>
              </a:r>
            </a:p>
            <a:p>
              <a:pPr algn="l" eaLnBrk="0" hangingPunct="0">
                <a:spcBef>
                  <a:spcPct val="0"/>
                </a:spcBef>
                <a:buFontTx/>
                <a:buNone/>
              </a:pPr>
              <a:r>
                <a:rPr lang="en-US" altLang="zh-CN">
                  <a:sym typeface="Symbol" pitchFamily="18" charset="2"/>
                </a:rPr>
                <a:t>(s)</a:t>
              </a:r>
            </a:p>
          </p:txBody>
        </p:sp>
        <p:sp>
          <p:nvSpPr>
            <p:cNvPr id="93241" name="Rectangle 57"/>
            <p:cNvSpPr>
              <a:spLocks noChangeArrowheads="1"/>
            </p:cNvSpPr>
            <p:nvPr/>
          </p:nvSpPr>
          <p:spPr bwMode="auto">
            <a:xfrm>
              <a:off x="2154" y="1525"/>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42" name="Rectangle 58"/>
            <p:cNvSpPr>
              <a:spLocks noChangeArrowheads="1"/>
            </p:cNvSpPr>
            <p:nvPr/>
          </p:nvSpPr>
          <p:spPr bwMode="auto">
            <a:xfrm>
              <a:off x="2880" y="1525"/>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93243" name="Line 59"/>
            <p:cNvSpPr>
              <a:spLocks noChangeShapeType="1"/>
            </p:cNvSpPr>
            <p:nvPr/>
          </p:nvSpPr>
          <p:spPr bwMode="auto">
            <a:xfrm>
              <a:off x="2336" y="1706"/>
              <a:ext cx="0" cy="27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44" name="Line 60"/>
            <p:cNvSpPr>
              <a:spLocks noChangeShapeType="1"/>
            </p:cNvSpPr>
            <p:nvPr/>
          </p:nvSpPr>
          <p:spPr bwMode="auto">
            <a:xfrm>
              <a:off x="3061" y="1706"/>
              <a:ext cx="0" cy="27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93245" name="Group 61"/>
          <p:cNvGrpSpPr>
            <a:grpSpLocks/>
          </p:cNvGrpSpPr>
          <p:nvPr/>
        </p:nvGrpSpPr>
        <p:grpSpPr bwMode="auto">
          <a:xfrm>
            <a:off x="1476375" y="4581525"/>
            <a:ext cx="431800" cy="358775"/>
            <a:chOff x="2789" y="2115"/>
            <a:chExt cx="272" cy="226"/>
          </a:xfrm>
        </p:grpSpPr>
        <p:sp>
          <p:nvSpPr>
            <p:cNvPr id="93246" name="Line 62"/>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47" name="Line 63"/>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93248" name="Group 64"/>
          <p:cNvGrpSpPr>
            <a:grpSpLocks/>
          </p:cNvGrpSpPr>
          <p:nvPr/>
        </p:nvGrpSpPr>
        <p:grpSpPr bwMode="auto">
          <a:xfrm>
            <a:off x="3995738" y="4365625"/>
            <a:ext cx="431800" cy="358775"/>
            <a:chOff x="2789" y="2115"/>
            <a:chExt cx="272" cy="226"/>
          </a:xfrm>
        </p:grpSpPr>
        <p:sp>
          <p:nvSpPr>
            <p:cNvPr id="93249" name="Line 65"/>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50" name="Line 66"/>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93251" name="Group 67"/>
          <p:cNvGrpSpPr>
            <a:grpSpLocks/>
          </p:cNvGrpSpPr>
          <p:nvPr/>
        </p:nvGrpSpPr>
        <p:grpSpPr bwMode="auto">
          <a:xfrm>
            <a:off x="7092950" y="3933825"/>
            <a:ext cx="431800" cy="358775"/>
            <a:chOff x="2789" y="2115"/>
            <a:chExt cx="272" cy="226"/>
          </a:xfrm>
        </p:grpSpPr>
        <p:sp>
          <p:nvSpPr>
            <p:cNvPr id="93252" name="Line 68"/>
            <p:cNvSpPr>
              <a:spLocks noChangeShapeType="1"/>
            </p:cNvSpPr>
            <p:nvPr/>
          </p:nvSpPr>
          <p:spPr bwMode="auto">
            <a:xfrm>
              <a:off x="2835" y="2115"/>
              <a:ext cx="181" cy="22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3253" name="Line 69"/>
            <p:cNvSpPr>
              <a:spLocks noChangeShapeType="1"/>
            </p:cNvSpPr>
            <p:nvPr/>
          </p:nvSpPr>
          <p:spPr bwMode="auto">
            <a:xfrm flipV="1">
              <a:off x="2789" y="2160"/>
              <a:ext cx="272"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219"/>
                                        </p:tgtEl>
                                        <p:attrNameLst>
                                          <p:attrName>style.visibility</p:attrName>
                                        </p:attrNameLst>
                                      </p:cBhvr>
                                      <p:to>
                                        <p:strVal val="visible"/>
                                      </p:to>
                                    </p:set>
                                    <p:anim calcmode="lin" valueType="num">
                                      <p:cBhvr additive="base">
                                        <p:cTn id="7" dur="500" fill="hold"/>
                                        <p:tgtEl>
                                          <p:spTgt spid="93219"/>
                                        </p:tgtEl>
                                        <p:attrNameLst>
                                          <p:attrName>ppt_x</p:attrName>
                                        </p:attrNameLst>
                                      </p:cBhvr>
                                      <p:tavLst>
                                        <p:tav tm="0">
                                          <p:val>
                                            <p:strVal val="#ppt_x"/>
                                          </p:val>
                                        </p:tav>
                                        <p:tav tm="100000">
                                          <p:val>
                                            <p:strVal val="#ppt_x"/>
                                          </p:val>
                                        </p:tav>
                                      </p:tavLst>
                                    </p:anim>
                                    <p:anim calcmode="lin" valueType="num">
                                      <p:cBhvr additive="base">
                                        <p:cTn id="8" dur="500" fill="hold"/>
                                        <p:tgtEl>
                                          <p:spTgt spid="932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245"/>
                                        </p:tgtEl>
                                        <p:attrNameLst>
                                          <p:attrName>style.visibility</p:attrName>
                                        </p:attrNameLst>
                                      </p:cBhvr>
                                      <p:to>
                                        <p:strVal val="visible"/>
                                      </p:to>
                                    </p:set>
                                    <p:anim calcmode="lin" valueType="num">
                                      <p:cBhvr additive="base">
                                        <p:cTn id="13" dur="500" fill="hold"/>
                                        <p:tgtEl>
                                          <p:spTgt spid="93245"/>
                                        </p:tgtEl>
                                        <p:attrNameLst>
                                          <p:attrName>ppt_x</p:attrName>
                                        </p:attrNameLst>
                                      </p:cBhvr>
                                      <p:tavLst>
                                        <p:tav tm="0">
                                          <p:val>
                                            <p:strVal val="#ppt_x"/>
                                          </p:val>
                                        </p:tav>
                                        <p:tav tm="100000">
                                          <p:val>
                                            <p:strVal val="#ppt_x"/>
                                          </p:val>
                                        </p:tav>
                                      </p:tavLst>
                                    </p:anim>
                                    <p:anim calcmode="lin" valueType="num">
                                      <p:cBhvr additive="base">
                                        <p:cTn id="14" dur="500" fill="hold"/>
                                        <p:tgtEl>
                                          <p:spTgt spid="932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3232"/>
                                        </p:tgtEl>
                                        <p:attrNameLst>
                                          <p:attrName>style.visibility</p:attrName>
                                        </p:attrNameLst>
                                      </p:cBhvr>
                                      <p:to>
                                        <p:strVal val="visible"/>
                                      </p:to>
                                    </p:set>
                                    <p:anim calcmode="lin" valueType="num">
                                      <p:cBhvr additive="base">
                                        <p:cTn id="19" dur="500" fill="hold"/>
                                        <p:tgtEl>
                                          <p:spTgt spid="93232"/>
                                        </p:tgtEl>
                                        <p:attrNameLst>
                                          <p:attrName>ppt_x</p:attrName>
                                        </p:attrNameLst>
                                      </p:cBhvr>
                                      <p:tavLst>
                                        <p:tav tm="0">
                                          <p:val>
                                            <p:strVal val="#ppt_x"/>
                                          </p:val>
                                        </p:tav>
                                        <p:tav tm="100000">
                                          <p:val>
                                            <p:strVal val="#ppt_x"/>
                                          </p:val>
                                        </p:tav>
                                      </p:tavLst>
                                    </p:anim>
                                    <p:anim calcmode="lin" valueType="num">
                                      <p:cBhvr additive="base">
                                        <p:cTn id="20" dur="500" fill="hold"/>
                                        <p:tgtEl>
                                          <p:spTgt spid="932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248"/>
                                        </p:tgtEl>
                                        <p:attrNameLst>
                                          <p:attrName>style.visibility</p:attrName>
                                        </p:attrNameLst>
                                      </p:cBhvr>
                                      <p:to>
                                        <p:strVal val="visible"/>
                                      </p:to>
                                    </p:set>
                                    <p:anim calcmode="lin" valueType="num">
                                      <p:cBhvr additive="base">
                                        <p:cTn id="25" dur="500" fill="hold"/>
                                        <p:tgtEl>
                                          <p:spTgt spid="93248"/>
                                        </p:tgtEl>
                                        <p:attrNameLst>
                                          <p:attrName>ppt_x</p:attrName>
                                        </p:attrNameLst>
                                      </p:cBhvr>
                                      <p:tavLst>
                                        <p:tav tm="0">
                                          <p:val>
                                            <p:strVal val="#ppt_x"/>
                                          </p:val>
                                        </p:tav>
                                        <p:tav tm="100000">
                                          <p:val>
                                            <p:strVal val="#ppt_x"/>
                                          </p:val>
                                        </p:tav>
                                      </p:tavLst>
                                    </p:anim>
                                    <p:anim calcmode="lin" valueType="num">
                                      <p:cBhvr additive="base">
                                        <p:cTn id="26" dur="500" fill="hold"/>
                                        <p:tgtEl>
                                          <p:spTgt spid="932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3189"/>
                                        </p:tgtEl>
                                        <p:attrNameLst>
                                          <p:attrName>style.visibility</p:attrName>
                                        </p:attrNameLst>
                                      </p:cBhvr>
                                      <p:to>
                                        <p:strVal val="visible"/>
                                      </p:to>
                                    </p:set>
                                    <p:anim calcmode="lin" valueType="num">
                                      <p:cBhvr additive="base">
                                        <p:cTn id="31" dur="500" fill="hold"/>
                                        <p:tgtEl>
                                          <p:spTgt spid="93189"/>
                                        </p:tgtEl>
                                        <p:attrNameLst>
                                          <p:attrName>ppt_x</p:attrName>
                                        </p:attrNameLst>
                                      </p:cBhvr>
                                      <p:tavLst>
                                        <p:tav tm="0">
                                          <p:val>
                                            <p:strVal val="#ppt_x"/>
                                          </p:val>
                                        </p:tav>
                                        <p:tav tm="100000">
                                          <p:val>
                                            <p:strVal val="#ppt_x"/>
                                          </p:val>
                                        </p:tav>
                                      </p:tavLst>
                                    </p:anim>
                                    <p:anim calcmode="lin" valueType="num">
                                      <p:cBhvr additive="base">
                                        <p:cTn id="32"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3251"/>
                                        </p:tgtEl>
                                        <p:attrNameLst>
                                          <p:attrName>style.visibility</p:attrName>
                                        </p:attrNameLst>
                                      </p:cBhvr>
                                      <p:to>
                                        <p:strVal val="visible"/>
                                      </p:to>
                                    </p:set>
                                    <p:anim calcmode="lin" valueType="num">
                                      <p:cBhvr additive="base">
                                        <p:cTn id="37" dur="500" fill="hold"/>
                                        <p:tgtEl>
                                          <p:spTgt spid="93251"/>
                                        </p:tgtEl>
                                        <p:attrNameLst>
                                          <p:attrName>ppt_x</p:attrName>
                                        </p:attrNameLst>
                                      </p:cBhvr>
                                      <p:tavLst>
                                        <p:tav tm="0">
                                          <p:val>
                                            <p:strVal val="#ppt_x"/>
                                          </p:val>
                                        </p:tav>
                                        <p:tav tm="100000">
                                          <p:val>
                                            <p:strVal val="#ppt_x"/>
                                          </p:val>
                                        </p:tav>
                                      </p:tavLst>
                                    </p:anim>
                                    <p:anim calcmode="lin" valueType="num">
                                      <p:cBhvr additive="base">
                                        <p:cTn id="38" dur="500" fill="hold"/>
                                        <p:tgtEl>
                                          <p:spTgt spid="9325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93190"/>
                                        </p:tgtEl>
                                        <p:attrNameLst>
                                          <p:attrName>style.visibility</p:attrName>
                                        </p:attrNameLst>
                                      </p:cBhvr>
                                      <p:to>
                                        <p:strVal val="visible"/>
                                      </p:to>
                                    </p:set>
                                    <p:animEffect transition="in" filter="diamond(in)">
                                      <p:cBhvr>
                                        <p:cTn id="43" dur="20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日期占位符 3"/>
          <p:cNvSpPr>
            <a:spLocks noGrp="1"/>
          </p:cNvSpPr>
          <p:nvPr>
            <p:ph type="dt" sz="half" idx="10"/>
          </p:nvPr>
        </p:nvSpPr>
        <p:spPr/>
        <p:txBody>
          <a:bodyPr/>
          <a:lstStyle/>
          <a:p>
            <a:fld id="{7961DCAD-3C2B-47FD-A0D6-370FAC3C63C5}" type="datetime1">
              <a:rPr lang="zh-CN" altLang="en-US"/>
              <a:pPr/>
              <a:t>2014/9/27</a:t>
            </a:fld>
            <a:endParaRPr lang="en-US" altLang="zh-CN"/>
          </a:p>
        </p:txBody>
      </p:sp>
      <p:sp>
        <p:nvSpPr>
          <p:cNvPr id="100" name="灯片编号占位符 5"/>
          <p:cNvSpPr>
            <a:spLocks noGrp="1"/>
          </p:cNvSpPr>
          <p:nvPr>
            <p:ph type="sldNum" sz="quarter" idx="12"/>
          </p:nvPr>
        </p:nvSpPr>
        <p:spPr/>
        <p:txBody>
          <a:bodyPr/>
          <a:lstStyle/>
          <a:p>
            <a:fld id="{72DDA3BD-99C6-4EEF-8D6A-5C9B27E9B8CE}" type="slidenum">
              <a:rPr lang="zh-CN" altLang="en-US"/>
              <a:pPr/>
              <a:t>76</a:t>
            </a:fld>
            <a:endParaRPr lang="en-US" altLang="zh-CN"/>
          </a:p>
        </p:txBody>
      </p:sp>
      <p:sp>
        <p:nvSpPr>
          <p:cNvPr id="191492" name="Oval 4"/>
          <p:cNvSpPr>
            <a:spLocks noChangeArrowheads="1"/>
          </p:cNvSpPr>
          <p:nvPr/>
        </p:nvSpPr>
        <p:spPr bwMode="auto">
          <a:xfrm>
            <a:off x="1979613" y="404813"/>
            <a:ext cx="503237" cy="50323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3" name="Rectangle 5"/>
          <p:cNvSpPr>
            <a:spLocks noChangeArrowheads="1"/>
          </p:cNvSpPr>
          <p:nvPr/>
        </p:nvSpPr>
        <p:spPr bwMode="auto">
          <a:xfrm>
            <a:off x="971550" y="1628775"/>
            <a:ext cx="576263" cy="360363"/>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4" name="Rectangle 6"/>
          <p:cNvSpPr>
            <a:spLocks noChangeArrowheads="1"/>
          </p:cNvSpPr>
          <p:nvPr/>
        </p:nvSpPr>
        <p:spPr bwMode="auto">
          <a:xfrm>
            <a:off x="3635375" y="1628775"/>
            <a:ext cx="576263" cy="360363"/>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5" name="Rectangle 7"/>
          <p:cNvSpPr>
            <a:spLocks noChangeArrowheads="1"/>
          </p:cNvSpPr>
          <p:nvPr/>
        </p:nvSpPr>
        <p:spPr bwMode="auto">
          <a:xfrm>
            <a:off x="3492500" y="404813"/>
            <a:ext cx="576263" cy="36036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6" name="Rectangle 8"/>
          <p:cNvSpPr>
            <a:spLocks noChangeArrowheads="1"/>
          </p:cNvSpPr>
          <p:nvPr/>
        </p:nvSpPr>
        <p:spPr bwMode="auto">
          <a:xfrm>
            <a:off x="3635375" y="2565400"/>
            <a:ext cx="576263" cy="360363"/>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7" name="Rectangle 9"/>
          <p:cNvSpPr>
            <a:spLocks noChangeArrowheads="1"/>
          </p:cNvSpPr>
          <p:nvPr/>
        </p:nvSpPr>
        <p:spPr bwMode="auto">
          <a:xfrm>
            <a:off x="5867400" y="1484313"/>
            <a:ext cx="576263" cy="36036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8" name="Oval 10"/>
          <p:cNvSpPr>
            <a:spLocks noChangeArrowheads="1"/>
          </p:cNvSpPr>
          <p:nvPr/>
        </p:nvSpPr>
        <p:spPr bwMode="auto">
          <a:xfrm>
            <a:off x="4932363" y="2492375"/>
            <a:ext cx="503237" cy="50323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499" name="Oval 11"/>
          <p:cNvSpPr>
            <a:spLocks noChangeArrowheads="1"/>
          </p:cNvSpPr>
          <p:nvPr/>
        </p:nvSpPr>
        <p:spPr bwMode="auto">
          <a:xfrm>
            <a:off x="2339975" y="1484313"/>
            <a:ext cx="503238" cy="50323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00" name="Oval 12"/>
          <p:cNvSpPr>
            <a:spLocks noChangeArrowheads="1"/>
          </p:cNvSpPr>
          <p:nvPr/>
        </p:nvSpPr>
        <p:spPr bwMode="auto">
          <a:xfrm>
            <a:off x="4787900" y="404813"/>
            <a:ext cx="503238" cy="50323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01" name="Oval 13"/>
          <p:cNvSpPr>
            <a:spLocks noChangeArrowheads="1"/>
          </p:cNvSpPr>
          <p:nvPr/>
        </p:nvSpPr>
        <p:spPr bwMode="auto">
          <a:xfrm>
            <a:off x="1908175" y="2492375"/>
            <a:ext cx="503238" cy="50323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02" name="Line 14"/>
          <p:cNvSpPr>
            <a:spLocks noChangeShapeType="1"/>
          </p:cNvSpPr>
          <p:nvPr/>
        </p:nvSpPr>
        <p:spPr bwMode="auto">
          <a:xfrm flipV="1">
            <a:off x="1258888" y="836613"/>
            <a:ext cx="720725" cy="79216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3" name="Line 15"/>
          <p:cNvSpPr>
            <a:spLocks noChangeShapeType="1"/>
          </p:cNvSpPr>
          <p:nvPr/>
        </p:nvSpPr>
        <p:spPr bwMode="auto">
          <a:xfrm>
            <a:off x="2484438" y="620713"/>
            <a:ext cx="10080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4" name="Line 16"/>
          <p:cNvSpPr>
            <a:spLocks noChangeShapeType="1"/>
          </p:cNvSpPr>
          <p:nvPr/>
        </p:nvSpPr>
        <p:spPr bwMode="auto">
          <a:xfrm>
            <a:off x="4140200" y="620713"/>
            <a:ext cx="6477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5" name="Line 17"/>
          <p:cNvSpPr>
            <a:spLocks noChangeShapeType="1"/>
          </p:cNvSpPr>
          <p:nvPr/>
        </p:nvSpPr>
        <p:spPr bwMode="auto">
          <a:xfrm flipH="1">
            <a:off x="1547813" y="1773238"/>
            <a:ext cx="8636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6" name="Line 18"/>
          <p:cNvSpPr>
            <a:spLocks noChangeShapeType="1"/>
          </p:cNvSpPr>
          <p:nvPr/>
        </p:nvSpPr>
        <p:spPr bwMode="auto">
          <a:xfrm>
            <a:off x="1331913" y="1989138"/>
            <a:ext cx="576262" cy="6477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7" name="Line 19"/>
          <p:cNvSpPr>
            <a:spLocks noChangeShapeType="1"/>
          </p:cNvSpPr>
          <p:nvPr/>
        </p:nvSpPr>
        <p:spPr bwMode="auto">
          <a:xfrm flipH="1">
            <a:off x="2843213" y="1773238"/>
            <a:ext cx="7921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8" name="Line 20"/>
          <p:cNvSpPr>
            <a:spLocks noChangeShapeType="1"/>
          </p:cNvSpPr>
          <p:nvPr/>
        </p:nvSpPr>
        <p:spPr bwMode="auto">
          <a:xfrm flipV="1">
            <a:off x="2411413" y="1916113"/>
            <a:ext cx="1223962" cy="79216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09" name="Line 21"/>
          <p:cNvSpPr>
            <a:spLocks noChangeShapeType="1"/>
          </p:cNvSpPr>
          <p:nvPr/>
        </p:nvSpPr>
        <p:spPr bwMode="auto">
          <a:xfrm>
            <a:off x="2411413" y="2781300"/>
            <a:ext cx="12239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10" name="Line 22"/>
          <p:cNvSpPr>
            <a:spLocks noChangeShapeType="1"/>
          </p:cNvSpPr>
          <p:nvPr/>
        </p:nvSpPr>
        <p:spPr bwMode="auto">
          <a:xfrm>
            <a:off x="4211638" y="2781300"/>
            <a:ext cx="720725"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11" name="Line 23"/>
          <p:cNvSpPr>
            <a:spLocks noChangeShapeType="1"/>
          </p:cNvSpPr>
          <p:nvPr/>
        </p:nvSpPr>
        <p:spPr bwMode="auto">
          <a:xfrm flipV="1">
            <a:off x="5219700" y="1628775"/>
            <a:ext cx="649288" cy="8636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13" name="Line 25"/>
          <p:cNvSpPr>
            <a:spLocks noChangeShapeType="1"/>
          </p:cNvSpPr>
          <p:nvPr/>
        </p:nvSpPr>
        <p:spPr bwMode="auto">
          <a:xfrm>
            <a:off x="5148263" y="836613"/>
            <a:ext cx="647700" cy="7207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14" name="Freeform 26"/>
          <p:cNvSpPr>
            <a:spLocks/>
          </p:cNvSpPr>
          <p:nvPr/>
        </p:nvSpPr>
        <p:spPr bwMode="auto">
          <a:xfrm>
            <a:off x="2627313" y="981075"/>
            <a:ext cx="3600450" cy="503238"/>
          </a:xfrm>
          <a:custGeom>
            <a:avLst/>
            <a:gdLst>
              <a:gd name="T0" fmla="*/ 2268 w 2268"/>
              <a:gd name="T1" fmla="*/ 363 h 363"/>
              <a:gd name="T2" fmla="*/ 953 w 2268"/>
              <a:gd name="T3" fmla="*/ 0 h 363"/>
              <a:gd name="T4" fmla="*/ 0 w 2268"/>
              <a:gd name="T5" fmla="*/ 363 h 363"/>
            </a:gdLst>
            <a:ahLst/>
            <a:cxnLst>
              <a:cxn ang="0">
                <a:pos x="T0" y="T1"/>
              </a:cxn>
              <a:cxn ang="0">
                <a:pos x="T2" y="T3"/>
              </a:cxn>
              <a:cxn ang="0">
                <a:pos x="T4" y="T5"/>
              </a:cxn>
            </a:cxnLst>
            <a:rect l="0" t="0" r="r" b="b"/>
            <a:pathLst>
              <a:path w="2268" h="363">
                <a:moveTo>
                  <a:pt x="2268" y="363"/>
                </a:moveTo>
                <a:cubicBezTo>
                  <a:pt x="1799" y="181"/>
                  <a:pt x="1331" y="0"/>
                  <a:pt x="953" y="0"/>
                </a:cubicBezTo>
                <a:cubicBezTo>
                  <a:pt x="575" y="0"/>
                  <a:pt x="151" y="303"/>
                  <a:pt x="0" y="363"/>
                </a:cubicBezTo>
              </a:path>
            </a:pathLst>
          </a:custGeom>
          <a:noFill/>
          <a:ln w="127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15" name="Oval 27"/>
          <p:cNvSpPr>
            <a:spLocks noChangeArrowheads="1"/>
          </p:cNvSpPr>
          <p:nvPr/>
        </p:nvSpPr>
        <p:spPr bwMode="auto">
          <a:xfrm>
            <a:off x="2484438" y="1628775"/>
            <a:ext cx="139700" cy="142875"/>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1516" name="Rectangle 28"/>
          <p:cNvSpPr>
            <a:spLocks noChangeArrowheads="1"/>
          </p:cNvSpPr>
          <p:nvPr/>
        </p:nvSpPr>
        <p:spPr bwMode="auto">
          <a:xfrm>
            <a:off x="1042988" y="4724400"/>
            <a:ext cx="360362"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17" name="Oval 29"/>
          <p:cNvSpPr>
            <a:spLocks noChangeArrowheads="1"/>
          </p:cNvSpPr>
          <p:nvPr/>
        </p:nvSpPr>
        <p:spPr bwMode="auto">
          <a:xfrm>
            <a:off x="323850" y="4724400"/>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18" name="Rectangle 30"/>
          <p:cNvSpPr>
            <a:spLocks noChangeArrowheads="1"/>
          </p:cNvSpPr>
          <p:nvPr/>
        </p:nvSpPr>
        <p:spPr bwMode="auto">
          <a:xfrm>
            <a:off x="5219700" y="5084763"/>
            <a:ext cx="360363"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19" name="Rectangle 31"/>
          <p:cNvSpPr>
            <a:spLocks noChangeArrowheads="1"/>
          </p:cNvSpPr>
          <p:nvPr/>
        </p:nvSpPr>
        <p:spPr bwMode="auto">
          <a:xfrm>
            <a:off x="6877050" y="4581525"/>
            <a:ext cx="360363"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0" name="Rectangle 32"/>
          <p:cNvSpPr>
            <a:spLocks noChangeArrowheads="1"/>
          </p:cNvSpPr>
          <p:nvPr/>
        </p:nvSpPr>
        <p:spPr bwMode="auto">
          <a:xfrm>
            <a:off x="3708400" y="4652963"/>
            <a:ext cx="360363"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1" name="Rectangle 33"/>
          <p:cNvSpPr>
            <a:spLocks noChangeArrowheads="1"/>
          </p:cNvSpPr>
          <p:nvPr/>
        </p:nvSpPr>
        <p:spPr bwMode="auto">
          <a:xfrm>
            <a:off x="2195513" y="4724400"/>
            <a:ext cx="360362" cy="217488"/>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2" name="Rectangle 34"/>
          <p:cNvSpPr>
            <a:spLocks noChangeArrowheads="1"/>
          </p:cNvSpPr>
          <p:nvPr/>
        </p:nvSpPr>
        <p:spPr bwMode="auto">
          <a:xfrm>
            <a:off x="5219700" y="4005263"/>
            <a:ext cx="360363" cy="21748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3" name="Oval 35"/>
          <p:cNvSpPr>
            <a:spLocks noChangeArrowheads="1"/>
          </p:cNvSpPr>
          <p:nvPr/>
        </p:nvSpPr>
        <p:spPr bwMode="auto">
          <a:xfrm>
            <a:off x="1692275" y="4076700"/>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4" name="Oval 36"/>
          <p:cNvSpPr>
            <a:spLocks noChangeArrowheads="1"/>
          </p:cNvSpPr>
          <p:nvPr/>
        </p:nvSpPr>
        <p:spPr bwMode="auto">
          <a:xfrm>
            <a:off x="1692275" y="5157788"/>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5" name="Oval 37"/>
          <p:cNvSpPr>
            <a:spLocks noChangeArrowheads="1"/>
          </p:cNvSpPr>
          <p:nvPr/>
        </p:nvSpPr>
        <p:spPr bwMode="auto">
          <a:xfrm>
            <a:off x="2987675" y="4652963"/>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6" name="Oval 38"/>
          <p:cNvSpPr>
            <a:spLocks noChangeArrowheads="1"/>
          </p:cNvSpPr>
          <p:nvPr/>
        </p:nvSpPr>
        <p:spPr bwMode="auto">
          <a:xfrm>
            <a:off x="4356100" y="4005263"/>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7" name="Oval 39"/>
          <p:cNvSpPr>
            <a:spLocks noChangeArrowheads="1"/>
          </p:cNvSpPr>
          <p:nvPr/>
        </p:nvSpPr>
        <p:spPr bwMode="auto">
          <a:xfrm>
            <a:off x="4427538" y="5084763"/>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8" name="Oval 40"/>
          <p:cNvSpPr>
            <a:spLocks noChangeArrowheads="1"/>
          </p:cNvSpPr>
          <p:nvPr/>
        </p:nvSpPr>
        <p:spPr bwMode="auto">
          <a:xfrm>
            <a:off x="6156325" y="3933825"/>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29" name="Oval 41"/>
          <p:cNvSpPr>
            <a:spLocks noChangeArrowheads="1"/>
          </p:cNvSpPr>
          <p:nvPr/>
        </p:nvSpPr>
        <p:spPr bwMode="auto">
          <a:xfrm>
            <a:off x="6156325" y="5084763"/>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30" name="Oval 42"/>
          <p:cNvSpPr>
            <a:spLocks noChangeArrowheads="1"/>
          </p:cNvSpPr>
          <p:nvPr/>
        </p:nvSpPr>
        <p:spPr bwMode="auto">
          <a:xfrm>
            <a:off x="7885113" y="4581525"/>
            <a:ext cx="288925" cy="288925"/>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1531" name="Line 43"/>
          <p:cNvSpPr>
            <a:spLocks noChangeShapeType="1"/>
          </p:cNvSpPr>
          <p:nvPr/>
        </p:nvSpPr>
        <p:spPr bwMode="auto">
          <a:xfrm>
            <a:off x="611188" y="4868863"/>
            <a:ext cx="3603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2" name="Line 44"/>
          <p:cNvSpPr>
            <a:spLocks noChangeShapeType="1"/>
          </p:cNvSpPr>
          <p:nvPr/>
        </p:nvSpPr>
        <p:spPr bwMode="auto">
          <a:xfrm flipV="1">
            <a:off x="1258888" y="4292600"/>
            <a:ext cx="433387"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3" name="Line 45"/>
          <p:cNvSpPr>
            <a:spLocks noChangeShapeType="1"/>
          </p:cNvSpPr>
          <p:nvPr/>
        </p:nvSpPr>
        <p:spPr bwMode="auto">
          <a:xfrm>
            <a:off x="1258888" y="4941888"/>
            <a:ext cx="433387" cy="35877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4" name="Line 46"/>
          <p:cNvSpPr>
            <a:spLocks noChangeShapeType="1"/>
          </p:cNvSpPr>
          <p:nvPr/>
        </p:nvSpPr>
        <p:spPr bwMode="auto">
          <a:xfrm>
            <a:off x="1979613" y="4292600"/>
            <a:ext cx="431800"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5" name="Line 47"/>
          <p:cNvSpPr>
            <a:spLocks noChangeShapeType="1"/>
          </p:cNvSpPr>
          <p:nvPr/>
        </p:nvSpPr>
        <p:spPr bwMode="auto">
          <a:xfrm flipV="1">
            <a:off x="1979613" y="4941888"/>
            <a:ext cx="431800" cy="4318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6" name="Line 48"/>
          <p:cNvSpPr>
            <a:spLocks noChangeShapeType="1"/>
          </p:cNvSpPr>
          <p:nvPr/>
        </p:nvSpPr>
        <p:spPr bwMode="auto">
          <a:xfrm>
            <a:off x="2555875" y="4797425"/>
            <a:ext cx="4318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7" name="Line 49"/>
          <p:cNvSpPr>
            <a:spLocks noChangeShapeType="1"/>
          </p:cNvSpPr>
          <p:nvPr/>
        </p:nvSpPr>
        <p:spPr bwMode="auto">
          <a:xfrm>
            <a:off x="3276600" y="4797425"/>
            <a:ext cx="4318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8" name="Line 50"/>
          <p:cNvSpPr>
            <a:spLocks noChangeShapeType="1"/>
          </p:cNvSpPr>
          <p:nvPr/>
        </p:nvSpPr>
        <p:spPr bwMode="auto">
          <a:xfrm flipV="1">
            <a:off x="3851275" y="4149725"/>
            <a:ext cx="504825" cy="50323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39" name="Line 51"/>
          <p:cNvSpPr>
            <a:spLocks noChangeShapeType="1"/>
          </p:cNvSpPr>
          <p:nvPr/>
        </p:nvSpPr>
        <p:spPr bwMode="auto">
          <a:xfrm>
            <a:off x="3851275" y="4868863"/>
            <a:ext cx="576263" cy="36036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0" name="Line 52"/>
          <p:cNvSpPr>
            <a:spLocks noChangeShapeType="1"/>
          </p:cNvSpPr>
          <p:nvPr/>
        </p:nvSpPr>
        <p:spPr bwMode="auto">
          <a:xfrm>
            <a:off x="4643438" y="4149725"/>
            <a:ext cx="5762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1" name="Line 53"/>
          <p:cNvSpPr>
            <a:spLocks noChangeShapeType="1"/>
          </p:cNvSpPr>
          <p:nvPr/>
        </p:nvSpPr>
        <p:spPr bwMode="auto">
          <a:xfrm>
            <a:off x="4716463" y="5229225"/>
            <a:ext cx="503237"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2" name="Line 54"/>
          <p:cNvSpPr>
            <a:spLocks noChangeShapeType="1"/>
          </p:cNvSpPr>
          <p:nvPr/>
        </p:nvSpPr>
        <p:spPr bwMode="auto">
          <a:xfrm>
            <a:off x="5580063" y="5229225"/>
            <a:ext cx="57626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3" name="Line 55"/>
          <p:cNvSpPr>
            <a:spLocks noChangeShapeType="1"/>
          </p:cNvSpPr>
          <p:nvPr/>
        </p:nvSpPr>
        <p:spPr bwMode="auto">
          <a:xfrm>
            <a:off x="5580063" y="4076700"/>
            <a:ext cx="647700"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4" name="Line 56"/>
          <p:cNvSpPr>
            <a:spLocks noChangeShapeType="1"/>
          </p:cNvSpPr>
          <p:nvPr/>
        </p:nvSpPr>
        <p:spPr bwMode="auto">
          <a:xfrm>
            <a:off x="6443663" y="4076700"/>
            <a:ext cx="649287" cy="5048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5" name="Line 57"/>
          <p:cNvSpPr>
            <a:spLocks noChangeShapeType="1"/>
          </p:cNvSpPr>
          <p:nvPr/>
        </p:nvSpPr>
        <p:spPr bwMode="auto">
          <a:xfrm flipV="1">
            <a:off x="6443663" y="4797425"/>
            <a:ext cx="649287" cy="5048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6" name="Line 58"/>
          <p:cNvSpPr>
            <a:spLocks noChangeShapeType="1"/>
          </p:cNvSpPr>
          <p:nvPr/>
        </p:nvSpPr>
        <p:spPr bwMode="auto">
          <a:xfrm>
            <a:off x="7308850" y="4724400"/>
            <a:ext cx="5762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1548" name="Rectangle 60"/>
          <p:cNvSpPr>
            <a:spLocks noChangeArrowheads="1"/>
          </p:cNvSpPr>
          <p:nvPr/>
        </p:nvSpPr>
        <p:spPr bwMode="auto">
          <a:xfrm>
            <a:off x="755650" y="105251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1549" name="Rectangle 61"/>
          <p:cNvSpPr>
            <a:spLocks noChangeArrowheads="1"/>
          </p:cNvSpPr>
          <p:nvPr/>
        </p:nvSpPr>
        <p:spPr bwMode="auto">
          <a:xfrm>
            <a:off x="6516688" y="148431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t5</a:t>
            </a:r>
          </a:p>
        </p:txBody>
      </p:sp>
      <p:sp>
        <p:nvSpPr>
          <p:cNvPr id="191550" name="Rectangle 62"/>
          <p:cNvSpPr>
            <a:spLocks noChangeArrowheads="1"/>
          </p:cNvSpPr>
          <p:nvPr/>
        </p:nvSpPr>
        <p:spPr bwMode="auto">
          <a:xfrm>
            <a:off x="4284663" y="162877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t3</a:t>
            </a:r>
          </a:p>
        </p:txBody>
      </p:sp>
      <p:sp>
        <p:nvSpPr>
          <p:cNvPr id="191551" name="Rectangle 63"/>
          <p:cNvSpPr>
            <a:spLocks noChangeArrowheads="1"/>
          </p:cNvSpPr>
          <p:nvPr/>
        </p:nvSpPr>
        <p:spPr bwMode="auto">
          <a:xfrm>
            <a:off x="3563938" y="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t2</a:t>
            </a:r>
          </a:p>
        </p:txBody>
      </p:sp>
      <p:sp>
        <p:nvSpPr>
          <p:cNvPr id="191552" name="Rectangle 64"/>
          <p:cNvSpPr>
            <a:spLocks noChangeArrowheads="1"/>
          </p:cNvSpPr>
          <p:nvPr/>
        </p:nvSpPr>
        <p:spPr bwMode="auto">
          <a:xfrm>
            <a:off x="4284663" y="2205038"/>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t4</a:t>
            </a:r>
          </a:p>
        </p:txBody>
      </p:sp>
      <p:sp>
        <p:nvSpPr>
          <p:cNvPr id="191553" name="Rectangle 65"/>
          <p:cNvSpPr>
            <a:spLocks noChangeArrowheads="1"/>
          </p:cNvSpPr>
          <p:nvPr/>
        </p:nvSpPr>
        <p:spPr bwMode="auto">
          <a:xfrm>
            <a:off x="1403350" y="3333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1554" name="Rectangle 66"/>
          <p:cNvSpPr>
            <a:spLocks noChangeArrowheads="1"/>
          </p:cNvSpPr>
          <p:nvPr/>
        </p:nvSpPr>
        <p:spPr bwMode="auto">
          <a:xfrm>
            <a:off x="1835150" y="21336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1555" name="Rectangle 67"/>
          <p:cNvSpPr>
            <a:spLocks noChangeArrowheads="1"/>
          </p:cNvSpPr>
          <p:nvPr/>
        </p:nvSpPr>
        <p:spPr bwMode="auto">
          <a:xfrm>
            <a:off x="1835150" y="14128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1556" name="Rectangle 68"/>
          <p:cNvSpPr>
            <a:spLocks noChangeArrowheads="1"/>
          </p:cNvSpPr>
          <p:nvPr/>
        </p:nvSpPr>
        <p:spPr bwMode="auto">
          <a:xfrm>
            <a:off x="5508625" y="249237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s5</a:t>
            </a:r>
          </a:p>
        </p:txBody>
      </p:sp>
      <p:sp>
        <p:nvSpPr>
          <p:cNvPr id="191557" name="Rectangle 69"/>
          <p:cNvSpPr>
            <a:spLocks noChangeArrowheads="1"/>
          </p:cNvSpPr>
          <p:nvPr/>
        </p:nvSpPr>
        <p:spPr bwMode="auto">
          <a:xfrm>
            <a:off x="5292725" y="40481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s4</a:t>
            </a:r>
          </a:p>
        </p:txBody>
      </p:sp>
      <p:sp>
        <p:nvSpPr>
          <p:cNvPr id="191558" name="Rectangle 70"/>
          <p:cNvSpPr>
            <a:spLocks noChangeArrowheads="1"/>
          </p:cNvSpPr>
          <p:nvPr/>
        </p:nvSpPr>
        <p:spPr bwMode="auto">
          <a:xfrm>
            <a:off x="900113" y="4941888"/>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1562" name="Rectangle 74"/>
          <p:cNvSpPr>
            <a:spLocks noChangeArrowheads="1"/>
          </p:cNvSpPr>
          <p:nvPr/>
        </p:nvSpPr>
        <p:spPr bwMode="auto">
          <a:xfrm>
            <a:off x="2124075" y="50133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(t3)</a:t>
            </a:r>
          </a:p>
        </p:txBody>
      </p:sp>
      <p:sp>
        <p:nvSpPr>
          <p:cNvPr id="191563" name="Rectangle 75"/>
          <p:cNvSpPr>
            <a:spLocks noChangeArrowheads="1"/>
          </p:cNvSpPr>
          <p:nvPr/>
        </p:nvSpPr>
        <p:spPr bwMode="auto">
          <a:xfrm>
            <a:off x="3492500" y="50133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1564" name="Rectangle 76"/>
          <p:cNvSpPr>
            <a:spLocks noChangeArrowheads="1"/>
          </p:cNvSpPr>
          <p:nvPr/>
        </p:nvSpPr>
        <p:spPr bwMode="auto">
          <a:xfrm>
            <a:off x="5364163" y="357346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(t2)</a:t>
            </a:r>
          </a:p>
        </p:txBody>
      </p:sp>
      <p:sp>
        <p:nvSpPr>
          <p:cNvPr id="191565" name="Rectangle 77"/>
          <p:cNvSpPr>
            <a:spLocks noChangeArrowheads="1"/>
          </p:cNvSpPr>
          <p:nvPr/>
        </p:nvSpPr>
        <p:spPr bwMode="auto">
          <a:xfrm>
            <a:off x="5076825" y="5373688"/>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(t4)</a:t>
            </a:r>
          </a:p>
        </p:txBody>
      </p:sp>
      <p:sp>
        <p:nvSpPr>
          <p:cNvPr id="191566" name="Rectangle 78"/>
          <p:cNvSpPr>
            <a:spLocks noChangeArrowheads="1"/>
          </p:cNvSpPr>
          <p:nvPr/>
        </p:nvSpPr>
        <p:spPr bwMode="auto">
          <a:xfrm>
            <a:off x="6877050" y="47244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(t5)</a:t>
            </a:r>
          </a:p>
        </p:txBody>
      </p:sp>
      <p:sp>
        <p:nvSpPr>
          <p:cNvPr id="191567" name="Rectangle 79"/>
          <p:cNvSpPr>
            <a:spLocks noChangeArrowheads="1"/>
          </p:cNvSpPr>
          <p:nvPr/>
        </p:nvSpPr>
        <p:spPr bwMode="auto">
          <a:xfrm>
            <a:off x="179388" y="508476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1568" name="Rectangle 80"/>
          <p:cNvSpPr>
            <a:spLocks noChangeArrowheads="1"/>
          </p:cNvSpPr>
          <p:nvPr/>
        </p:nvSpPr>
        <p:spPr bwMode="auto">
          <a:xfrm>
            <a:off x="1835150" y="3716338"/>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1569" name="Rectangle 81"/>
          <p:cNvSpPr>
            <a:spLocks noChangeArrowheads="1"/>
          </p:cNvSpPr>
          <p:nvPr/>
        </p:nvSpPr>
        <p:spPr bwMode="auto">
          <a:xfrm>
            <a:off x="2843213" y="501332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1570" name="Rectangle 82"/>
          <p:cNvSpPr>
            <a:spLocks noChangeArrowheads="1"/>
          </p:cNvSpPr>
          <p:nvPr/>
        </p:nvSpPr>
        <p:spPr bwMode="auto">
          <a:xfrm>
            <a:off x="4427538" y="357346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1571" name="Rectangle 83"/>
          <p:cNvSpPr>
            <a:spLocks noChangeArrowheads="1"/>
          </p:cNvSpPr>
          <p:nvPr/>
        </p:nvSpPr>
        <p:spPr bwMode="auto">
          <a:xfrm>
            <a:off x="6372225" y="36449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(s4)</a:t>
            </a:r>
          </a:p>
        </p:txBody>
      </p:sp>
      <p:sp>
        <p:nvSpPr>
          <p:cNvPr id="191572" name="Rectangle 84"/>
          <p:cNvSpPr>
            <a:spLocks noChangeArrowheads="1"/>
          </p:cNvSpPr>
          <p:nvPr/>
        </p:nvSpPr>
        <p:spPr bwMode="auto">
          <a:xfrm>
            <a:off x="7740650" y="486886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1573" name="Rectangle 85"/>
          <p:cNvSpPr>
            <a:spLocks noChangeArrowheads="1"/>
          </p:cNvSpPr>
          <p:nvPr/>
        </p:nvSpPr>
        <p:spPr bwMode="auto">
          <a:xfrm>
            <a:off x="6011863" y="544512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(s5)</a:t>
            </a:r>
          </a:p>
        </p:txBody>
      </p:sp>
      <p:sp>
        <p:nvSpPr>
          <p:cNvPr id="191574" name="Rectangle 86"/>
          <p:cNvSpPr>
            <a:spLocks noChangeArrowheads="1"/>
          </p:cNvSpPr>
          <p:nvPr/>
        </p:nvSpPr>
        <p:spPr bwMode="auto">
          <a:xfrm>
            <a:off x="4284663" y="544512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1575" name="Rectangle 87"/>
          <p:cNvSpPr>
            <a:spLocks noChangeArrowheads="1"/>
          </p:cNvSpPr>
          <p:nvPr/>
        </p:nvSpPr>
        <p:spPr bwMode="auto">
          <a:xfrm>
            <a:off x="971550" y="42926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e1</a:t>
            </a:r>
          </a:p>
        </p:txBody>
      </p:sp>
      <p:sp>
        <p:nvSpPr>
          <p:cNvPr id="191576" name="Rectangle 88"/>
          <p:cNvSpPr>
            <a:spLocks noChangeArrowheads="1"/>
          </p:cNvSpPr>
          <p:nvPr/>
        </p:nvSpPr>
        <p:spPr bwMode="auto">
          <a:xfrm>
            <a:off x="1547813" y="3716338"/>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b2</a:t>
            </a:r>
          </a:p>
        </p:txBody>
      </p:sp>
      <p:sp>
        <p:nvSpPr>
          <p:cNvPr id="191577" name="Rectangle 89"/>
          <p:cNvSpPr>
            <a:spLocks noChangeArrowheads="1"/>
          </p:cNvSpPr>
          <p:nvPr/>
        </p:nvSpPr>
        <p:spPr bwMode="auto">
          <a:xfrm>
            <a:off x="1403350" y="54451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b3</a:t>
            </a:r>
          </a:p>
        </p:txBody>
      </p:sp>
      <p:sp>
        <p:nvSpPr>
          <p:cNvPr id="191578" name="Rectangle 90"/>
          <p:cNvSpPr>
            <a:spLocks noChangeArrowheads="1"/>
          </p:cNvSpPr>
          <p:nvPr/>
        </p:nvSpPr>
        <p:spPr bwMode="auto">
          <a:xfrm>
            <a:off x="1763713" y="544512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1579" name="Rectangle 91"/>
          <p:cNvSpPr>
            <a:spLocks noChangeArrowheads="1"/>
          </p:cNvSpPr>
          <p:nvPr/>
        </p:nvSpPr>
        <p:spPr bwMode="auto">
          <a:xfrm>
            <a:off x="2843213" y="4149725"/>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b4</a:t>
            </a:r>
          </a:p>
        </p:txBody>
      </p:sp>
      <p:sp>
        <p:nvSpPr>
          <p:cNvPr id="191580" name="Rectangle 92"/>
          <p:cNvSpPr>
            <a:spLocks noChangeArrowheads="1"/>
          </p:cNvSpPr>
          <p:nvPr/>
        </p:nvSpPr>
        <p:spPr bwMode="auto">
          <a:xfrm>
            <a:off x="4067175" y="36449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b5</a:t>
            </a:r>
          </a:p>
        </p:txBody>
      </p:sp>
      <p:sp>
        <p:nvSpPr>
          <p:cNvPr id="191581" name="Rectangle 93"/>
          <p:cNvSpPr>
            <a:spLocks noChangeArrowheads="1"/>
          </p:cNvSpPr>
          <p:nvPr/>
        </p:nvSpPr>
        <p:spPr bwMode="auto">
          <a:xfrm>
            <a:off x="6084888" y="36449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b7</a:t>
            </a:r>
          </a:p>
        </p:txBody>
      </p:sp>
      <p:sp>
        <p:nvSpPr>
          <p:cNvPr id="191582" name="Rectangle 94"/>
          <p:cNvSpPr>
            <a:spLocks noChangeArrowheads="1"/>
          </p:cNvSpPr>
          <p:nvPr/>
        </p:nvSpPr>
        <p:spPr bwMode="auto">
          <a:xfrm>
            <a:off x="7740650" y="41497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b9</a:t>
            </a:r>
          </a:p>
        </p:txBody>
      </p:sp>
      <p:sp>
        <p:nvSpPr>
          <p:cNvPr id="191583" name="Rectangle 95"/>
          <p:cNvSpPr>
            <a:spLocks noChangeArrowheads="1"/>
          </p:cNvSpPr>
          <p:nvPr/>
        </p:nvSpPr>
        <p:spPr bwMode="auto">
          <a:xfrm>
            <a:off x="4356100" y="465296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b6</a:t>
            </a:r>
          </a:p>
        </p:txBody>
      </p:sp>
      <p:sp>
        <p:nvSpPr>
          <p:cNvPr id="191584" name="Rectangle 96"/>
          <p:cNvSpPr>
            <a:spLocks noChangeArrowheads="1"/>
          </p:cNvSpPr>
          <p:nvPr/>
        </p:nvSpPr>
        <p:spPr bwMode="auto">
          <a:xfrm>
            <a:off x="6011863" y="465296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b8</a:t>
            </a:r>
          </a:p>
        </p:txBody>
      </p:sp>
      <p:sp>
        <p:nvSpPr>
          <p:cNvPr id="191585" name="Rectangle 97"/>
          <p:cNvSpPr>
            <a:spLocks noChangeArrowheads="1"/>
          </p:cNvSpPr>
          <p:nvPr/>
        </p:nvSpPr>
        <p:spPr bwMode="auto">
          <a:xfrm>
            <a:off x="250825" y="43656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b1</a:t>
            </a:r>
          </a:p>
        </p:txBody>
      </p:sp>
      <p:sp>
        <p:nvSpPr>
          <p:cNvPr id="191586" name="Rectangle 98"/>
          <p:cNvSpPr>
            <a:spLocks noChangeArrowheads="1"/>
          </p:cNvSpPr>
          <p:nvPr/>
        </p:nvSpPr>
        <p:spPr bwMode="auto">
          <a:xfrm>
            <a:off x="2268538" y="42926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e2</a:t>
            </a:r>
          </a:p>
        </p:txBody>
      </p:sp>
      <p:sp>
        <p:nvSpPr>
          <p:cNvPr id="191587" name="Rectangle 99"/>
          <p:cNvSpPr>
            <a:spLocks noChangeArrowheads="1"/>
          </p:cNvSpPr>
          <p:nvPr/>
        </p:nvSpPr>
        <p:spPr bwMode="auto">
          <a:xfrm>
            <a:off x="3635375" y="429260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e3</a:t>
            </a:r>
          </a:p>
        </p:txBody>
      </p:sp>
      <p:sp>
        <p:nvSpPr>
          <p:cNvPr id="191588" name="Rectangle 100"/>
          <p:cNvSpPr>
            <a:spLocks noChangeArrowheads="1"/>
          </p:cNvSpPr>
          <p:nvPr/>
        </p:nvSpPr>
        <p:spPr bwMode="auto">
          <a:xfrm>
            <a:off x="5076825" y="3573463"/>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e4</a:t>
            </a:r>
          </a:p>
        </p:txBody>
      </p:sp>
      <p:sp>
        <p:nvSpPr>
          <p:cNvPr id="191589" name="Rectangle 101"/>
          <p:cNvSpPr>
            <a:spLocks noChangeArrowheads="1"/>
          </p:cNvSpPr>
          <p:nvPr/>
        </p:nvSpPr>
        <p:spPr bwMode="auto">
          <a:xfrm>
            <a:off x="6877050" y="4149725"/>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e6</a:t>
            </a:r>
          </a:p>
        </p:txBody>
      </p:sp>
      <p:sp>
        <p:nvSpPr>
          <p:cNvPr id="191590" name="Rectangle 102"/>
          <p:cNvSpPr>
            <a:spLocks noChangeArrowheads="1"/>
          </p:cNvSpPr>
          <p:nvPr/>
        </p:nvSpPr>
        <p:spPr bwMode="auto">
          <a:xfrm>
            <a:off x="5148263" y="4724400"/>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e5</a:t>
            </a:r>
          </a:p>
        </p:txBody>
      </p:sp>
      <p:sp>
        <p:nvSpPr>
          <p:cNvPr id="191592" name="Rectangle 10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endParaRPr lang="zh-CN" altLang="en-US"/>
          </a:p>
        </p:txBody>
      </p:sp>
      <p:sp>
        <p:nvSpPr>
          <p:cNvPr id="191593" name="Rectangle 105"/>
          <p:cNvSpPr>
            <a:spLocks noChangeArrowheads="1"/>
          </p:cNvSpPr>
          <p:nvPr/>
        </p:nvSpPr>
        <p:spPr bwMode="auto">
          <a:xfrm>
            <a:off x="6804025" y="47625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sz="3200">
                <a:solidFill>
                  <a:srgbClr val="FF3300"/>
                </a:solidFill>
              </a:rPr>
              <a:t>进程例子</a:t>
            </a:r>
          </a:p>
        </p:txBody>
      </p:sp>
      <p:sp>
        <p:nvSpPr>
          <p:cNvPr id="191594" name="Line 106"/>
          <p:cNvSpPr>
            <a:spLocks noChangeShapeType="1"/>
          </p:cNvSpPr>
          <p:nvPr/>
        </p:nvSpPr>
        <p:spPr bwMode="auto">
          <a:xfrm>
            <a:off x="2484438" y="692150"/>
            <a:ext cx="1150937" cy="100806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9072F7A4-8D17-471F-8567-FB379E2421C4}" type="datetime1">
              <a:rPr lang="zh-CN" altLang="en-US"/>
              <a:pPr/>
              <a:t>2014/9/27</a:t>
            </a:fld>
            <a:endParaRPr lang="en-US" altLang="zh-CN"/>
          </a:p>
        </p:txBody>
      </p:sp>
      <p:sp>
        <p:nvSpPr>
          <p:cNvPr id="10" name="灯片编号占位符 5"/>
          <p:cNvSpPr>
            <a:spLocks noGrp="1"/>
          </p:cNvSpPr>
          <p:nvPr>
            <p:ph type="sldNum" sz="quarter" idx="12"/>
          </p:nvPr>
        </p:nvSpPr>
        <p:spPr/>
        <p:txBody>
          <a:bodyPr/>
          <a:lstStyle/>
          <a:p>
            <a:fld id="{3ABF10AB-FD49-4B2D-BBA9-35324BA5193C}" type="slidenum">
              <a:rPr lang="zh-CN" altLang="en-US"/>
              <a:pPr/>
              <a:t>77</a:t>
            </a:fld>
            <a:endParaRPr lang="en-US" altLang="zh-CN"/>
          </a:p>
        </p:txBody>
      </p:sp>
      <p:graphicFrame>
        <p:nvGraphicFramePr>
          <p:cNvPr id="176130" name="Object 2"/>
          <p:cNvGraphicFramePr>
            <a:graphicFrameLocks noChangeAspect="1"/>
          </p:cNvGraphicFramePr>
          <p:nvPr/>
        </p:nvGraphicFramePr>
        <p:xfrm>
          <a:off x="0" y="2349500"/>
          <a:ext cx="5511800" cy="4248150"/>
        </p:xfrm>
        <a:graphic>
          <a:graphicData uri="http://schemas.openxmlformats.org/presentationml/2006/ole">
            <mc:AlternateContent xmlns:mc="http://schemas.openxmlformats.org/markup-compatibility/2006">
              <mc:Choice xmlns:v="urn:schemas-microsoft-com:vml" Requires="v">
                <p:oleObj spid="_x0000_s176137" name="图片" r:id="rId3" imgW="4467240" imgH="2409840" progId="Word.Picture.8">
                  <p:embed/>
                </p:oleObj>
              </mc:Choice>
              <mc:Fallback>
                <p:oleObj name="图片" r:id="rId3" imgW="4467240" imgH="24098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9500"/>
                        <a:ext cx="5511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6131" name="Group 3"/>
          <p:cNvGrpSpPr>
            <a:grpSpLocks/>
          </p:cNvGrpSpPr>
          <p:nvPr/>
        </p:nvGrpSpPr>
        <p:grpSpPr bwMode="auto">
          <a:xfrm>
            <a:off x="5076825" y="0"/>
            <a:ext cx="4391025" cy="5019675"/>
            <a:chOff x="1101" y="96"/>
            <a:chExt cx="3844" cy="3888"/>
          </a:xfrm>
        </p:grpSpPr>
        <p:graphicFrame>
          <p:nvGraphicFramePr>
            <p:cNvPr id="176132" name="Object 4"/>
            <p:cNvGraphicFramePr>
              <a:graphicFrameLocks noChangeAspect="1"/>
            </p:cNvGraphicFramePr>
            <p:nvPr/>
          </p:nvGraphicFramePr>
          <p:xfrm>
            <a:off x="1101" y="96"/>
            <a:ext cx="3844" cy="3888"/>
          </p:xfrm>
          <a:graphic>
            <a:graphicData uri="http://schemas.openxmlformats.org/presentationml/2006/ole">
              <mc:AlternateContent xmlns:mc="http://schemas.openxmlformats.org/markup-compatibility/2006">
                <mc:Choice xmlns:v="urn:schemas-microsoft-com:vml" Requires="v">
                  <p:oleObj spid="_x0000_s176138" name="图片" r:id="rId5" imgW="2685960" imgH="3228840" progId="Word.Picture.8">
                    <p:embed/>
                  </p:oleObj>
                </mc:Choice>
                <mc:Fallback>
                  <p:oleObj name="图片" r:id="rId5" imgW="2685960" imgH="322884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 y="96"/>
                          <a:ext cx="3844" cy="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3" name="Text Box 5"/>
            <p:cNvSpPr txBox="1">
              <a:spLocks noChangeArrowheads="1"/>
            </p:cNvSpPr>
            <p:nvPr/>
          </p:nvSpPr>
          <p:spPr bwMode="auto">
            <a:xfrm>
              <a:off x="3378" y="482"/>
              <a:ext cx="273" cy="544"/>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t2</a:t>
              </a:r>
            </a:p>
          </p:txBody>
        </p:sp>
        <p:sp>
          <p:nvSpPr>
            <p:cNvPr id="176134" name="Text Box 6"/>
            <p:cNvSpPr txBox="1">
              <a:spLocks noChangeArrowheads="1"/>
            </p:cNvSpPr>
            <p:nvPr/>
          </p:nvSpPr>
          <p:spPr bwMode="auto">
            <a:xfrm>
              <a:off x="2065" y="482"/>
              <a:ext cx="271" cy="544"/>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t1</a:t>
              </a:r>
            </a:p>
          </p:txBody>
        </p:sp>
      </p:grpSp>
      <p:sp>
        <p:nvSpPr>
          <p:cNvPr id="176135" name="Rectangle 7"/>
          <p:cNvSpPr>
            <a:spLocks noChangeArrowheads="1"/>
          </p:cNvSpPr>
          <p:nvPr/>
        </p:nvSpPr>
        <p:spPr bwMode="auto">
          <a:xfrm>
            <a:off x="250825" y="4048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sz="3200">
                <a:solidFill>
                  <a:srgbClr val="FF3300"/>
                </a:solidFill>
              </a:rPr>
              <a:t>进程例子</a:t>
            </a:r>
          </a:p>
        </p:txBody>
      </p:sp>
      <p:sp>
        <p:nvSpPr>
          <p:cNvPr id="176136" name="Rectangle 8"/>
          <p:cNvSpPr>
            <a:spLocks noChangeArrowheads="1"/>
          </p:cNvSpPr>
          <p:nvPr/>
        </p:nvSpPr>
        <p:spPr bwMode="auto">
          <a:xfrm>
            <a:off x="684213" y="1341438"/>
            <a:ext cx="224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a:sym typeface="Symbol" pitchFamily="18" charset="2"/>
              </a:rPr>
              <a:t>映射：</a:t>
            </a:r>
            <a:r>
              <a:rPr lang="en-US" altLang="en-US">
                <a:sym typeface="Symbol" pitchFamily="18" charset="2"/>
              </a:rPr>
              <a:t>N</a:t>
            </a:r>
            <a:r>
              <a:rPr lang="en-US" altLang="zh-CN">
                <a:sym typeface="Symbol" pitchFamily="18" charset="2"/>
              </a:rPr>
              <a:t>→Σ4</a:t>
            </a:r>
            <a:endParaRPr lang="zh-CN" altLang="en-US">
              <a:sym typeface="Symbol" pitchFamily="18" charset="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9C83C150-8EC2-42DB-A0B3-ED30087F8839}"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6A69DDFF-1569-43B0-A194-0AEF1C53230E}" type="slidenum">
              <a:rPr lang="zh-CN" altLang="en-US"/>
              <a:pPr/>
              <a:t>78</a:t>
            </a:fld>
            <a:endParaRPr lang="en-US" altLang="zh-CN"/>
          </a:p>
        </p:txBody>
      </p:sp>
      <p:sp>
        <p:nvSpPr>
          <p:cNvPr id="226306" name="Rectangle 2"/>
          <p:cNvSpPr>
            <a:spLocks noGrp="1" noChangeArrowheads="1"/>
          </p:cNvSpPr>
          <p:nvPr>
            <p:ph type="body" idx="1"/>
          </p:nvPr>
        </p:nvSpPr>
        <p:spPr>
          <a:xfrm>
            <a:off x="323850" y="404813"/>
            <a:ext cx="8424863" cy="6264275"/>
          </a:xfrm>
        </p:spPr>
        <p:txBody>
          <a:bodyPr/>
          <a:lstStyle/>
          <a:p>
            <a:pPr algn="just">
              <a:lnSpc>
                <a:spcPct val="110000"/>
              </a:lnSpc>
            </a:pPr>
            <a:r>
              <a:rPr lang="zh-CN" altLang="en-US" sz="2400" b="1">
                <a:latin typeface="幼圆" pitchFamily="49" charset="-122"/>
                <a:ea typeface="幼圆" pitchFamily="49" charset="-122"/>
                <a:sym typeface="Symbol" pitchFamily="18" charset="2"/>
              </a:rPr>
              <a:t>圆圈方框代表相应的元素,其标记可以出现多次,如</a:t>
            </a:r>
            <a:r>
              <a:rPr lang="en-US" altLang="zh-CN" sz="2400" b="1">
                <a:latin typeface="幼圆" pitchFamily="49" charset="-122"/>
                <a:ea typeface="幼圆" pitchFamily="49" charset="-122"/>
                <a:sym typeface="Symbol" pitchFamily="18" charset="2"/>
              </a:rPr>
              <a:t>s</a:t>
            </a:r>
            <a:r>
              <a:rPr lang="en-US" altLang="zh-CN" sz="2400" b="1" baseline="-25000">
                <a:latin typeface="幼圆" pitchFamily="49" charset="-122"/>
                <a:ea typeface="幼圆" pitchFamily="49" charset="-122"/>
                <a:sym typeface="Symbol" pitchFamily="18" charset="2"/>
              </a:rPr>
              <a:t>1</a:t>
            </a:r>
            <a:r>
              <a:rPr lang="en-US" altLang="zh-CN" sz="2400" b="1">
                <a:latin typeface="幼圆" pitchFamily="49" charset="-122"/>
                <a:ea typeface="幼圆" pitchFamily="49" charset="-122"/>
                <a:sym typeface="Symbol" pitchFamily="18" charset="2"/>
              </a:rPr>
              <a:t>,s</a:t>
            </a:r>
            <a:r>
              <a:rPr lang="en-US" altLang="zh-CN" sz="2400" b="1" baseline="-25000">
                <a:latin typeface="幼圆" pitchFamily="49" charset="-122"/>
                <a:ea typeface="幼圆" pitchFamily="49" charset="-122"/>
                <a:sym typeface="Symbol" pitchFamily="18" charset="2"/>
              </a:rPr>
              <a:t>2</a:t>
            </a:r>
            <a:r>
              <a:rPr lang="en-US" altLang="zh-CN" sz="2400" b="1">
                <a:latin typeface="幼圆" pitchFamily="49" charset="-122"/>
                <a:ea typeface="幼圆" pitchFamily="49" charset="-122"/>
                <a:sym typeface="Symbol" pitchFamily="18" charset="2"/>
              </a:rPr>
              <a:t>,s</a:t>
            </a:r>
            <a:r>
              <a:rPr lang="en-US" altLang="zh-CN" sz="2400" b="1" baseline="-25000">
                <a:latin typeface="幼圆" pitchFamily="49" charset="-122"/>
                <a:ea typeface="幼圆" pitchFamily="49" charset="-122"/>
                <a:sym typeface="Symbol" pitchFamily="18" charset="2"/>
              </a:rPr>
              <a:t>3</a:t>
            </a:r>
            <a:r>
              <a:rPr lang="en-US" altLang="zh-CN" sz="2400" b="1">
                <a:latin typeface="幼圆" pitchFamily="49" charset="-122"/>
                <a:ea typeface="幼圆" pitchFamily="49" charset="-122"/>
                <a:sym typeface="Symbol" pitchFamily="18" charset="2"/>
              </a:rPr>
              <a:t>,t</a:t>
            </a:r>
            <a:r>
              <a:rPr lang="en-US" altLang="zh-CN" sz="2400" b="1" baseline="-25000">
                <a:latin typeface="幼圆" pitchFamily="49" charset="-122"/>
                <a:ea typeface="幼圆" pitchFamily="49" charset="-122"/>
                <a:sym typeface="Symbol" pitchFamily="18" charset="2"/>
              </a:rPr>
              <a:t>2</a:t>
            </a:r>
            <a:r>
              <a:rPr lang="en-US" altLang="zh-CN" sz="2400" b="1">
                <a:latin typeface="幼圆" pitchFamily="49" charset="-122"/>
                <a:ea typeface="幼圆" pitchFamily="49" charset="-122"/>
                <a:sym typeface="Symbol" pitchFamily="18" charset="2"/>
              </a:rPr>
              <a:t>,t</a:t>
            </a:r>
            <a:r>
              <a:rPr lang="en-US" altLang="zh-CN" sz="2400" b="1" baseline="-25000">
                <a:latin typeface="幼圆" pitchFamily="49" charset="-122"/>
                <a:ea typeface="幼圆" pitchFamily="49" charset="-122"/>
                <a:sym typeface="Symbol" pitchFamily="18" charset="2"/>
              </a:rPr>
              <a:t>6</a:t>
            </a:r>
            <a:r>
              <a:rPr lang="en-US"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非出现网本身的元素）</a:t>
            </a:r>
          </a:p>
          <a:p>
            <a:pPr algn="just">
              <a:lnSpc>
                <a:spcPct val="110000"/>
              </a:lnSpc>
            </a:pPr>
            <a:r>
              <a:rPr lang="zh-CN" altLang="en-US" sz="2400" b="1">
                <a:latin typeface="幼圆" pitchFamily="49" charset="-122"/>
                <a:ea typeface="幼圆" pitchFamily="49" charset="-122"/>
                <a:sym typeface="Symbol" pitchFamily="18" charset="2"/>
              </a:rPr>
              <a:t>方框表示观察到的</a:t>
            </a:r>
            <a:r>
              <a:rPr lang="en-US" altLang="zh-CN" sz="2400" b="1">
                <a:latin typeface="幼圆" pitchFamily="49" charset="-122"/>
                <a:ea typeface="幼圆" pitchFamily="49" charset="-122"/>
                <a:sym typeface="Symbol" pitchFamily="18" charset="2"/>
              </a:rPr>
              <a:t>t</a:t>
            </a:r>
            <a:r>
              <a:rPr lang="zh-CN" altLang="en-US" sz="2400" b="1">
                <a:latin typeface="幼圆" pitchFamily="49" charset="-122"/>
                <a:ea typeface="幼圆" pitchFamily="49" charset="-122"/>
                <a:sym typeface="Symbol" pitchFamily="18" charset="2"/>
              </a:rPr>
              <a:t>的一次发生或出现</a:t>
            </a:r>
            <a:br>
              <a:rPr lang="zh-CN" altLang="en-US" sz="2400" b="1">
                <a:latin typeface="幼圆" pitchFamily="49" charset="-122"/>
                <a:ea typeface="幼圆" pitchFamily="49" charset="-122"/>
                <a:sym typeface="Symbol" pitchFamily="18" charset="2"/>
              </a:rPr>
            </a:br>
            <a:r>
              <a:rPr lang="zh-CN" altLang="en-US" sz="2400" b="1">
                <a:latin typeface="幼圆" pitchFamily="49" charset="-122"/>
                <a:ea typeface="幼圆" pitchFamily="49" charset="-122"/>
                <a:sym typeface="Symbol" pitchFamily="18" charset="2"/>
              </a:rPr>
              <a:t>圆圈表示观察到</a:t>
            </a:r>
            <a:r>
              <a:rPr lang="en-US" altLang="zh-CN" sz="2400" b="1">
                <a:latin typeface="幼圆" pitchFamily="49" charset="-122"/>
                <a:ea typeface="幼圆" pitchFamily="49" charset="-122"/>
                <a:sym typeface="Symbol" pitchFamily="18" charset="2"/>
              </a:rPr>
              <a:t>s</a:t>
            </a:r>
            <a:r>
              <a:rPr lang="zh-CN" altLang="en-US" sz="2400" b="1">
                <a:latin typeface="幼圆" pitchFamily="49" charset="-122"/>
                <a:ea typeface="幼圆" pitchFamily="49" charset="-122"/>
                <a:sym typeface="Symbol" pitchFamily="18" charset="2"/>
              </a:rPr>
              <a:t>的一个资源(</a:t>
            </a:r>
            <a:r>
              <a:rPr lang="en-US" altLang="zh-CN" sz="2400" b="1">
                <a:latin typeface="幼圆" pitchFamily="49" charset="-122"/>
                <a:ea typeface="幼圆" pitchFamily="49" charset="-122"/>
                <a:sym typeface="Symbol" pitchFamily="18" charset="2"/>
              </a:rPr>
              <a:t>P/T</a:t>
            </a:r>
            <a:r>
              <a:rPr lang="zh-CN" altLang="en-US" sz="2400" b="1">
                <a:latin typeface="幼圆" pitchFamily="49" charset="-122"/>
                <a:ea typeface="幼圆" pitchFamily="49" charset="-122"/>
                <a:sym typeface="Symbol" pitchFamily="18" charset="2"/>
              </a:rPr>
              <a:t>系统)或一次成真(</a:t>
            </a:r>
            <a:r>
              <a:rPr lang="en-US" altLang="zh-CN" sz="2400" b="1">
                <a:latin typeface="幼圆" pitchFamily="49" charset="-122"/>
                <a:ea typeface="幼圆" pitchFamily="49" charset="-122"/>
                <a:sym typeface="Symbol" pitchFamily="18" charset="2"/>
              </a:rPr>
              <a:t>EN</a:t>
            </a:r>
            <a:r>
              <a:rPr lang="zh-CN" altLang="en-US" sz="2400" b="1">
                <a:latin typeface="幼圆" pitchFamily="49" charset="-122"/>
                <a:ea typeface="幼圆" pitchFamily="49" charset="-122"/>
                <a:sym typeface="Symbol" pitchFamily="18" charset="2"/>
              </a:rPr>
              <a:t>系统)</a:t>
            </a:r>
          </a:p>
          <a:p>
            <a:pPr algn="just">
              <a:lnSpc>
                <a:spcPct val="110000"/>
              </a:lnSpc>
            </a:pPr>
            <a:r>
              <a:rPr lang="zh-CN" altLang="en-US" sz="2400" b="1">
                <a:latin typeface="幼圆" pitchFamily="49" charset="-122"/>
                <a:ea typeface="幼圆" pitchFamily="49" charset="-122"/>
                <a:sym typeface="Symbol" pitchFamily="18" charset="2"/>
              </a:rPr>
              <a:t>观察记录包括一个出现网和出现网元素与被观察系统中元素的对应关系（标记）</a:t>
            </a:r>
          </a:p>
          <a:p>
            <a:pPr algn="just">
              <a:lnSpc>
                <a:spcPct val="110000"/>
              </a:lnSpc>
            </a:pPr>
            <a:r>
              <a:rPr lang="zh-CN" altLang="en-US" sz="2400" b="1">
                <a:latin typeface="幼圆" pitchFamily="49" charset="-122"/>
                <a:ea typeface="幼圆" pitchFamily="49" charset="-122"/>
                <a:sym typeface="Symbol" pitchFamily="18" charset="2"/>
              </a:rPr>
              <a:t>网论把观察记录称为被观察系统的进程</a:t>
            </a:r>
          </a:p>
          <a:p>
            <a:pPr algn="just">
              <a:lnSpc>
                <a:spcPct val="110000"/>
              </a:lnSpc>
            </a:pPr>
            <a:r>
              <a:rPr lang="zh-CN" altLang="en-US" sz="2400" b="1">
                <a:latin typeface="幼圆" pitchFamily="49" charset="-122"/>
                <a:ea typeface="幼圆" pitchFamily="49" charset="-122"/>
                <a:sym typeface="Symbol" pitchFamily="18" charset="2"/>
              </a:rPr>
              <a:t>出现网的元素构成一个偏序集。若把有向弧的方向看成时间流动方向，那么出现网给出的是偏序时间或分枝时间。偏序集中没有顺序关系的两个元素是并发。偏序集中每个最大全序子集代表某一资源的活动轨迹，两条轨迹的交点代表两个资源在通常意义上的同时。</a:t>
            </a:r>
          </a:p>
          <a:p>
            <a:pPr algn="just">
              <a:lnSpc>
                <a:spcPct val="110000"/>
              </a:lnSpc>
            </a:pPr>
            <a:r>
              <a:rPr lang="zh-CN" altLang="en-US" sz="2400" b="1">
                <a:solidFill>
                  <a:srgbClr val="FF3300"/>
                </a:solidFill>
                <a:latin typeface="幼圆" pitchFamily="49" charset="-122"/>
                <a:ea typeface="幼圆" pitchFamily="49" charset="-122"/>
                <a:sym typeface="Symbol" pitchFamily="18" charset="2"/>
              </a:rPr>
              <a:t>进程</a:t>
            </a:r>
            <a:r>
              <a:rPr lang="zh-CN" altLang="en-US" sz="2400" b="1">
                <a:solidFill>
                  <a:srgbClr val="FF3300"/>
                </a:solidFill>
                <a:latin typeface="Times New Roman"/>
                <a:ea typeface="幼圆" pitchFamily="49" charset="-122"/>
                <a:sym typeface="Symbol" pitchFamily="18" charset="2"/>
              </a:rPr>
              <a:t>——</a:t>
            </a:r>
            <a:r>
              <a:rPr lang="zh-CN" altLang="en-US" sz="2400" b="1">
                <a:solidFill>
                  <a:srgbClr val="FF3300"/>
                </a:solidFill>
                <a:latin typeface="幼圆" pitchFamily="49" charset="-122"/>
                <a:ea typeface="幼圆" pitchFamily="49" charset="-122"/>
                <a:sym typeface="Symbol" pitchFamily="18" charset="2"/>
              </a:rPr>
              <a:t>出现网</a:t>
            </a:r>
            <a:r>
              <a:rPr lang="en-US" altLang="zh-CN" sz="2400" b="1">
                <a:solidFill>
                  <a:srgbClr val="FF3300"/>
                </a:solidFill>
                <a:latin typeface="幼圆" pitchFamily="49" charset="-122"/>
                <a:ea typeface="幼圆" pitchFamily="49" charset="-122"/>
                <a:sym typeface="Symbol" pitchFamily="18" charset="2"/>
              </a:rPr>
              <a:t>N+N</a:t>
            </a:r>
            <a:r>
              <a:rPr lang="zh-CN" altLang="en-US" sz="2400" b="1">
                <a:solidFill>
                  <a:srgbClr val="FF3300"/>
                </a:solidFill>
                <a:latin typeface="幼圆" pitchFamily="49" charset="-122"/>
                <a:ea typeface="幼圆" pitchFamily="49" charset="-122"/>
                <a:sym typeface="Symbol" pitchFamily="18" charset="2"/>
              </a:rPr>
              <a:t>上的标记</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395288" y="1052513"/>
            <a:ext cx="8305800" cy="5113337"/>
          </a:xfrm>
        </p:spPr>
        <p:txBody>
          <a:bodyPr/>
          <a:lstStyle/>
          <a:p>
            <a:pPr>
              <a:lnSpc>
                <a:spcPct val="115000"/>
              </a:lnSpc>
            </a:pPr>
            <a:r>
              <a:rPr lang="zh-CN" altLang="en-US" sz="2800" b="1">
                <a:latin typeface="幼圆" pitchFamily="49" charset="-122"/>
                <a:ea typeface="幼圆" pitchFamily="49" charset="-122"/>
                <a:sym typeface="Symbol" pitchFamily="18" charset="2"/>
              </a:rPr>
              <a:t>以出现网为工具，如实记录网系统中所发生一切的观察记录</a:t>
            </a:r>
          </a:p>
          <a:p>
            <a:pPr>
              <a:lnSpc>
                <a:spcPct val="115000"/>
              </a:lnSpc>
            </a:pPr>
            <a:r>
              <a:rPr lang="zh-CN" altLang="en-US" sz="2800" b="1">
                <a:latin typeface="幼圆" pitchFamily="49" charset="-122"/>
                <a:ea typeface="幼圆" pitchFamily="49" charset="-122"/>
                <a:sym typeface="Symbol" pitchFamily="18" charset="2"/>
              </a:rPr>
              <a:t>进程概念适用于无冲撞系统</a:t>
            </a:r>
          </a:p>
          <a:p>
            <a:pPr>
              <a:lnSpc>
                <a:spcPct val="115000"/>
              </a:lnSpc>
            </a:pPr>
            <a:r>
              <a:rPr lang="zh-CN" altLang="en-US" sz="2800" b="1">
                <a:latin typeface="幼圆" pitchFamily="49" charset="-122"/>
                <a:ea typeface="幼圆" pitchFamily="49" charset="-122"/>
                <a:sym typeface="Symbol" pitchFamily="18" charset="2"/>
              </a:rPr>
              <a:t>进程是对冲突（如果有的话）消解方式的一种记录</a:t>
            </a:r>
          </a:p>
          <a:p>
            <a:pPr>
              <a:lnSpc>
                <a:spcPct val="115000"/>
              </a:lnSpc>
            </a:pPr>
            <a:r>
              <a:rPr lang="zh-CN" altLang="en-US" sz="2800" b="1">
                <a:latin typeface="幼圆" pitchFamily="49" charset="-122"/>
                <a:ea typeface="幼圆" pitchFamily="49" charset="-122"/>
                <a:sym typeface="Symbol" pitchFamily="18" charset="2"/>
              </a:rPr>
              <a:t>一个进程非一个系统的整个行为</a:t>
            </a:r>
          </a:p>
          <a:p>
            <a:pPr>
              <a:lnSpc>
                <a:spcPct val="115000"/>
              </a:lnSpc>
            </a:pPr>
            <a:r>
              <a:rPr lang="zh-CN" altLang="en-US" sz="2800" b="1">
                <a:latin typeface="幼圆" pitchFamily="49" charset="-122"/>
                <a:ea typeface="幼圆" pitchFamily="49" charset="-122"/>
                <a:sym typeface="Symbol" pitchFamily="18" charset="2"/>
              </a:rPr>
              <a:t>一个进程是系统行为的一次记录</a:t>
            </a:r>
          </a:p>
          <a:p>
            <a:pPr>
              <a:lnSpc>
                <a:spcPct val="115000"/>
              </a:lnSpc>
            </a:pP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的进程之集</a:t>
            </a:r>
            <a:r>
              <a:rPr lang="en-US" altLang="zh-CN" sz="2800" b="1">
                <a:latin typeface="幼圆" pitchFamily="49" charset="-122"/>
                <a:ea typeface="幼圆" pitchFamily="49" charset="-122"/>
                <a:sym typeface="Symbol" pitchFamily="18" charset="2"/>
              </a:rPr>
              <a:t>P()</a:t>
            </a:r>
            <a:r>
              <a:rPr lang="zh-CN" altLang="en-US" sz="2800" b="1">
                <a:latin typeface="幼圆" pitchFamily="49" charset="-122"/>
                <a:ea typeface="幼圆" pitchFamily="49" charset="-122"/>
                <a:sym typeface="Symbol" pitchFamily="18" charset="2"/>
              </a:rPr>
              <a:t>描述整个行为</a:t>
            </a:r>
          </a:p>
          <a:p>
            <a:pPr>
              <a:lnSpc>
                <a:spcPct val="115000"/>
              </a:lnSpc>
            </a:pPr>
            <a:r>
              <a:rPr lang="zh-CN" altLang="en-US" sz="2800" b="1">
                <a:latin typeface="幼圆" pitchFamily="49" charset="-122"/>
                <a:ea typeface="幼圆" pitchFamily="49" charset="-122"/>
                <a:sym typeface="Symbol" pitchFamily="18" charset="2"/>
              </a:rPr>
              <a:t>优点:直观、真实地反映顺序关系和并发关系</a:t>
            </a:r>
          </a:p>
          <a:p>
            <a:pPr>
              <a:lnSpc>
                <a:spcPct val="90000"/>
              </a:lnSpc>
            </a:pPr>
            <a:endParaRPr lang="zh-CN" altLang="en-US" sz="2800"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barn(outVertical)">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barn(outVertical)">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barn(outVertical)">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barn(outVertical)">
                                      <p:cBhvr>
                                        <p:cTn id="22" dur="500"/>
                                        <p:tgtEl>
                                          <p:spTgt spid="9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barn(outVertical)">
                                      <p:cBhvr>
                                        <p:cTn id="27" dur="500"/>
                                        <p:tgtEl>
                                          <p:spTgt spid="95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95235">
                                            <p:txEl>
                                              <p:pRg st="5" end="5"/>
                                            </p:txEl>
                                          </p:spTgt>
                                        </p:tgtEl>
                                        <p:attrNameLst>
                                          <p:attrName>style.visibility</p:attrName>
                                        </p:attrNameLst>
                                      </p:cBhvr>
                                      <p:to>
                                        <p:strVal val="visible"/>
                                      </p:to>
                                    </p:set>
                                    <p:animEffect transition="in" filter="barn(outVertical)">
                                      <p:cBhvr>
                                        <p:cTn id="32" dur="500"/>
                                        <p:tgtEl>
                                          <p:spTgt spid="952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95235">
                                            <p:txEl>
                                              <p:pRg st="6" end="6"/>
                                            </p:txEl>
                                          </p:spTgt>
                                        </p:tgtEl>
                                        <p:attrNameLst>
                                          <p:attrName>style.visibility</p:attrName>
                                        </p:attrNameLst>
                                      </p:cBhvr>
                                      <p:to>
                                        <p:strVal val="visible"/>
                                      </p:to>
                                    </p:set>
                                    <p:animEffect transition="in" filter="barn(outVertical)">
                                      <p:cBhvr>
                                        <p:cTn id="37" dur="500"/>
                                        <p:tgtEl>
                                          <p:spTgt spid="95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762000" y="3657600"/>
            <a:ext cx="8458200" cy="2362200"/>
          </a:xfrm>
        </p:spPr>
        <p:txBody>
          <a:bodyPr/>
          <a:lstStyle/>
          <a:p>
            <a:r>
              <a:rPr lang="zh-CN" altLang="en-US" b="1">
                <a:latin typeface="幼圆" pitchFamily="49" charset="-122"/>
                <a:ea typeface="幼圆" pitchFamily="49" charset="-122"/>
                <a:sym typeface="Symbol" pitchFamily="18" charset="2"/>
              </a:rPr>
              <a:t>对照</a:t>
            </a:r>
            <a:r>
              <a:rPr lang="en-US" altLang="zh-CN" b="1">
                <a:latin typeface="幼圆" pitchFamily="49" charset="-122"/>
                <a:ea typeface="幼圆" pitchFamily="49" charset="-122"/>
              </a:rPr>
              <a:t>EN</a:t>
            </a:r>
            <a:r>
              <a:rPr lang="zh-CN" altLang="en-US" b="1">
                <a:latin typeface="幼圆" pitchFamily="49" charset="-122"/>
                <a:ea typeface="幼圆" pitchFamily="49" charset="-122"/>
              </a:rPr>
              <a:t>系统的情态集</a:t>
            </a:r>
            <a:r>
              <a:rPr lang="en-US" altLang="zh-CN" b="1">
                <a:latin typeface="幼圆" pitchFamily="49" charset="-122"/>
                <a:ea typeface="幼圆" pitchFamily="49" charset="-122"/>
              </a:rPr>
              <a:t>C</a:t>
            </a:r>
            <a:r>
              <a:rPr lang="en-US" altLang="zh-CN" b="1" baseline="-25000">
                <a:latin typeface="幼圆" pitchFamily="49" charset="-122"/>
                <a:ea typeface="幼圆" pitchFamily="49" charset="-122"/>
              </a:rPr>
              <a:t>N</a:t>
            </a:r>
            <a:r>
              <a:rPr lang="zh-CN" altLang="en-US" b="1">
                <a:latin typeface="幼圆" pitchFamily="49" charset="-122"/>
                <a:ea typeface="幼圆" pitchFamily="49" charset="-122"/>
              </a:rPr>
              <a:t>的定义</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P27)</a:t>
            </a:r>
          </a:p>
          <a:p>
            <a:r>
              <a:rPr lang="zh-CN" altLang="en-US" b="1">
                <a:latin typeface="幼圆" pitchFamily="49" charset="-122"/>
                <a:ea typeface="幼圆" pitchFamily="49" charset="-122"/>
                <a:sym typeface="Symbol" pitchFamily="18" charset="2"/>
              </a:rPr>
              <a:t>这儿每一步只考虑一个变迁,因为有类似定理（</a:t>
            </a:r>
            <a:r>
              <a:rPr lang="en-US" altLang="en-US" b="1">
                <a:latin typeface="幼圆" pitchFamily="49" charset="-122"/>
                <a:ea typeface="幼圆" pitchFamily="49" charset="-122"/>
                <a:sym typeface="Symbol" pitchFamily="18" charset="2"/>
              </a:rPr>
              <a:t>P27</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的结论作保证</a:t>
            </a:r>
          </a:p>
          <a:p>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中的元素称为可到达标识,或可达标识</a:t>
            </a:r>
          </a:p>
          <a:p>
            <a:pPr>
              <a:buFontTx/>
              <a:buNone/>
            </a:pPr>
            <a:endParaRPr lang="zh-CN" altLang="zh-CN" b="1">
              <a:latin typeface="幼圆" pitchFamily="49" charset="-122"/>
              <a:ea typeface="幼圆" pitchFamily="49" charset="-122"/>
              <a:sym typeface="Symbol" pitchFamily="18" charset="2"/>
            </a:endParaRPr>
          </a:p>
        </p:txBody>
      </p:sp>
      <p:sp>
        <p:nvSpPr>
          <p:cNvPr id="74756" name="Rectangle 4"/>
          <p:cNvSpPr>
            <a:spLocks noChangeArrowheads="1"/>
          </p:cNvSpPr>
          <p:nvPr/>
        </p:nvSpPr>
        <p:spPr bwMode="auto">
          <a:xfrm>
            <a:off x="468313" y="939800"/>
            <a:ext cx="86741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zh-CN" altLang="en-US" sz="3200">
                <a:solidFill>
                  <a:schemeClr val="bg2"/>
                </a:solidFill>
                <a:latin typeface="幼圆" pitchFamily="49" charset="-122"/>
                <a:ea typeface="幼圆" pitchFamily="49" charset="-122"/>
                <a:sym typeface="Symbol" pitchFamily="18" charset="2"/>
              </a:rPr>
              <a:t>可到达标识集[</a:t>
            </a:r>
            <a:r>
              <a:rPr lang="en-US" altLang="zh-CN" sz="3200">
                <a:solidFill>
                  <a:schemeClr val="bg2"/>
                </a:solidFill>
                <a:latin typeface="幼圆" pitchFamily="49" charset="-122"/>
                <a:ea typeface="幼圆" pitchFamily="49" charset="-122"/>
                <a:sym typeface="Symbol" pitchFamily="18" charset="2"/>
              </a:rPr>
              <a:t>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r>
              <a:rPr lang="zh-CN" altLang="en-US" sz="3200">
                <a:solidFill>
                  <a:schemeClr val="bg2"/>
                </a:solidFill>
                <a:latin typeface="幼圆" pitchFamily="49" charset="-122"/>
                <a:ea typeface="幼圆" pitchFamily="49" charset="-122"/>
                <a:sym typeface="Symbol" pitchFamily="18" charset="2"/>
              </a:rPr>
              <a:t>是满足以下条件</a:t>
            </a:r>
            <a:r>
              <a:rPr lang="zh-CN" altLang="en-US" sz="3200">
                <a:solidFill>
                  <a:srgbClr val="FF0066"/>
                </a:solidFill>
                <a:latin typeface="幼圆" pitchFamily="49" charset="-122"/>
                <a:ea typeface="幼圆" pitchFamily="49" charset="-122"/>
                <a:sym typeface="Symbol" pitchFamily="18" charset="2"/>
              </a:rPr>
              <a:t>最小</a:t>
            </a:r>
            <a:r>
              <a:rPr lang="zh-CN" altLang="en-US" sz="3200">
                <a:solidFill>
                  <a:schemeClr val="bg2"/>
                </a:solidFill>
                <a:latin typeface="幼圆" pitchFamily="49" charset="-122"/>
                <a:ea typeface="幼圆" pitchFamily="49" charset="-122"/>
                <a:sym typeface="Symbol" pitchFamily="18" charset="2"/>
              </a:rPr>
              <a:t>集合：</a:t>
            </a:r>
            <a:br>
              <a:rPr lang="zh-CN" altLang="en-US" sz="3200">
                <a:solidFill>
                  <a:schemeClr val="bg2"/>
                </a:solidFill>
                <a:latin typeface="幼圆" pitchFamily="49" charset="-122"/>
                <a:ea typeface="幼圆" pitchFamily="49" charset="-122"/>
                <a:sym typeface="Symbol" pitchFamily="18" charset="2"/>
              </a:rPr>
            </a:br>
            <a:r>
              <a:rPr lang="zh-CN" altLang="en-US" sz="3200">
                <a:solidFill>
                  <a:schemeClr val="bg2"/>
                </a:solidFill>
                <a:latin typeface="幼圆" pitchFamily="49" charset="-122"/>
                <a:ea typeface="幼圆" pitchFamily="49" charset="-122"/>
                <a:sym typeface="Symbol" pitchFamily="18" charset="2"/>
              </a:rPr>
              <a:t>1. </a:t>
            </a:r>
            <a:r>
              <a:rPr lang="en-US" altLang="zh-CN" sz="3200">
                <a:solidFill>
                  <a:schemeClr val="bg2"/>
                </a:solidFill>
                <a:latin typeface="幼圆" pitchFamily="49" charset="-122"/>
                <a:ea typeface="幼圆" pitchFamily="49" charset="-122"/>
                <a:sym typeface="Symbol" pitchFamily="18" charset="2"/>
              </a:rPr>
              <a:t>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br>
              <a:rPr lang="en-US" altLang="zh-CN" sz="3200">
                <a:solidFill>
                  <a:schemeClr val="bg2"/>
                </a:solidFill>
                <a:latin typeface="幼圆" pitchFamily="49" charset="-122"/>
                <a:ea typeface="幼圆" pitchFamily="49" charset="-122"/>
                <a:sym typeface="Symbol" pitchFamily="18" charset="2"/>
              </a:rPr>
            </a:br>
            <a:r>
              <a:rPr lang="en-US" altLang="zh-CN" sz="3200">
                <a:solidFill>
                  <a:schemeClr val="bg2"/>
                </a:solidFill>
                <a:latin typeface="幼圆" pitchFamily="49" charset="-122"/>
                <a:ea typeface="幼圆" pitchFamily="49" charset="-122"/>
                <a:sym typeface="Symbol" pitchFamily="18" charset="2"/>
              </a:rPr>
              <a:t>2. </a:t>
            </a:r>
            <a:r>
              <a:rPr lang="zh-CN" altLang="en-US" sz="3200">
                <a:solidFill>
                  <a:schemeClr val="bg2"/>
                </a:solidFill>
                <a:latin typeface="幼圆" pitchFamily="49" charset="-122"/>
                <a:ea typeface="幼圆" pitchFamily="49" charset="-122"/>
                <a:sym typeface="Symbol" pitchFamily="18" charset="2"/>
              </a:rPr>
              <a:t>若</a:t>
            </a:r>
            <a:r>
              <a:rPr lang="en-US" altLang="zh-CN" sz="3200">
                <a:solidFill>
                  <a:schemeClr val="bg2"/>
                </a:solidFill>
                <a:latin typeface="幼圆" pitchFamily="49" charset="-122"/>
                <a:ea typeface="幼圆" pitchFamily="49" charset="-122"/>
                <a:sym typeface="Symbol" pitchFamily="18" charset="2"/>
              </a:rPr>
              <a:t>M[M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r>
              <a:rPr lang="zh-CN" altLang="en-US" sz="3200">
                <a:solidFill>
                  <a:schemeClr val="bg2"/>
                </a:solidFill>
                <a:latin typeface="幼圆" pitchFamily="49" charset="-122"/>
                <a:ea typeface="幼圆" pitchFamily="49" charset="-122"/>
                <a:sym typeface="Symbol" pitchFamily="18" charset="2"/>
              </a:rPr>
              <a:t>且有</a:t>
            </a:r>
            <a:r>
              <a:rPr lang="en-US" altLang="zh-CN" sz="3200">
                <a:solidFill>
                  <a:schemeClr val="bg2"/>
                </a:solidFill>
                <a:latin typeface="幼圆" pitchFamily="49" charset="-122"/>
                <a:ea typeface="幼圆" pitchFamily="49" charset="-122"/>
                <a:sym typeface="Symbol" pitchFamily="18" charset="2"/>
              </a:rPr>
              <a:t>t</a:t>
            </a:r>
            <a:r>
              <a:rPr lang="en-US" altLang="en-US" sz="3200">
                <a:solidFill>
                  <a:schemeClr val="bg2"/>
                </a:solidFill>
                <a:latin typeface="幼圆" pitchFamily="49" charset="-122"/>
                <a:ea typeface="幼圆" pitchFamily="49" charset="-122"/>
                <a:sym typeface="Symbol" pitchFamily="18" charset="2"/>
              </a:rPr>
              <a:t></a:t>
            </a:r>
            <a:r>
              <a:rPr lang="en-US" altLang="zh-CN" sz="3200">
                <a:solidFill>
                  <a:schemeClr val="bg2"/>
                </a:solidFill>
                <a:latin typeface="幼圆" pitchFamily="49" charset="-122"/>
                <a:ea typeface="幼圆" pitchFamily="49" charset="-122"/>
                <a:sym typeface="Symbol" pitchFamily="18" charset="2"/>
              </a:rPr>
              <a:t>T,</a:t>
            </a:r>
            <a:r>
              <a:rPr lang="zh-CN" altLang="en-US" sz="3200">
                <a:solidFill>
                  <a:schemeClr val="bg2"/>
                </a:solidFill>
                <a:latin typeface="幼圆" pitchFamily="49" charset="-122"/>
                <a:ea typeface="幼圆" pitchFamily="49" charset="-122"/>
                <a:sym typeface="Symbol" pitchFamily="18" charset="2"/>
              </a:rPr>
              <a:t>使</a:t>
            </a:r>
            <a:r>
              <a:rPr lang="en-US" altLang="zh-CN" sz="3200">
                <a:solidFill>
                  <a:schemeClr val="bg2"/>
                </a:solidFill>
                <a:latin typeface="幼圆" pitchFamily="49" charset="-122"/>
                <a:ea typeface="幼圆" pitchFamily="49" charset="-122"/>
                <a:sym typeface="Symbol" pitchFamily="18" charset="2"/>
              </a:rPr>
              <a:t>M[t&gt;M,</a:t>
            </a:r>
            <a:r>
              <a:rPr lang="zh-CN" altLang="en-US" sz="3200">
                <a:solidFill>
                  <a:schemeClr val="bg2"/>
                </a:solidFill>
                <a:latin typeface="幼圆" pitchFamily="49" charset="-122"/>
                <a:ea typeface="幼圆" pitchFamily="49" charset="-122"/>
                <a:sym typeface="Symbol" pitchFamily="18" charset="2"/>
              </a:rPr>
              <a:t>则</a:t>
            </a:r>
            <a:r>
              <a:rPr lang="en-US" altLang="zh-CN" sz="3200">
                <a:solidFill>
                  <a:schemeClr val="bg2"/>
                </a:solidFill>
                <a:latin typeface="幼圆" pitchFamily="49" charset="-122"/>
                <a:ea typeface="幼圆" pitchFamily="49" charset="-122"/>
                <a:sym typeface="Symbol" pitchFamily="18" charset="2"/>
              </a:rPr>
              <a:t>M[M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br>
              <a:rPr lang="en-US" altLang="zh-CN" sz="3200">
                <a:solidFill>
                  <a:schemeClr val="bg2"/>
                </a:solidFill>
                <a:latin typeface="幼圆" pitchFamily="49" charset="-122"/>
                <a:ea typeface="幼圆" pitchFamily="49" charset="-122"/>
                <a:sym typeface="Symbol" pitchFamily="18" charset="2"/>
              </a:rPr>
            </a:br>
            <a:r>
              <a:rPr lang="en-US" altLang="zh-CN" sz="3200">
                <a:solidFill>
                  <a:schemeClr val="bg2"/>
                </a:solidFill>
                <a:latin typeface="幼圆" pitchFamily="49" charset="-122"/>
                <a:ea typeface="幼圆" pitchFamily="49" charset="-122"/>
                <a:sym typeface="Symbol" pitchFamily="18" charset="2"/>
              </a:rPr>
              <a:t>3. </a:t>
            </a:r>
            <a:r>
              <a:rPr lang="zh-CN" altLang="en-US" sz="3200">
                <a:solidFill>
                  <a:schemeClr val="bg2"/>
                </a:solidFill>
                <a:latin typeface="幼圆" pitchFamily="49" charset="-122"/>
                <a:ea typeface="幼圆" pitchFamily="49" charset="-122"/>
                <a:sym typeface="Symbol" pitchFamily="18" charset="2"/>
              </a:rPr>
              <a:t>除1,2以外，没有其他</a:t>
            </a:r>
            <a:r>
              <a:rPr lang="en-US" altLang="zh-CN" sz="3200">
                <a:solidFill>
                  <a:schemeClr val="bg2"/>
                </a:solidFill>
                <a:latin typeface="幼圆" pitchFamily="49" charset="-122"/>
                <a:ea typeface="幼圆" pitchFamily="49" charset="-122"/>
                <a:sym typeface="Symbol" pitchFamily="18" charset="2"/>
              </a:rPr>
              <a:t>M[M</a:t>
            </a:r>
            <a:r>
              <a:rPr lang="en-US" altLang="zh-CN" sz="3200" baseline="-25000">
                <a:solidFill>
                  <a:schemeClr val="bg2"/>
                </a:solidFill>
                <a:latin typeface="幼圆" pitchFamily="49" charset="-122"/>
                <a:ea typeface="幼圆" pitchFamily="49" charset="-122"/>
                <a:sym typeface="Symbol" pitchFamily="18" charset="2"/>
              </a:rPr>
              <a:t>0</a:t>
            </a:r>
            <a:r>
              <a:rPr lang="en-US" altLang="zh-CN" sz="3200">
                <a:solidFill>
                  <a:schemeClr val="bg2"/>
                </a:solidFill>
                <a:latin typeface="幼圆" pitchFamily="49" charset="-122"/>
                <a:ea typeface="幼圆" pitchFamily="49" charset="-122"/>
                <a:sym typeface="Symbol" pitchFamily="18" charset="2"/>
              </a:rPr>
              <a:t>&gt;</a:t>
            </a:r>
            <a:endParaRPr lang="zh-CN" altLang="en-US" sz="3200">
              <a:solidFill>
                <a:schemeClr val="bg2"/>
              </a:solidFill>
              <a:latin typeface="幼圆" pitchFamily="49" charset="-122"/>
              <a:ea typeface="幼圆" pitchFamily="49" charset="-122"/>
              <a:sym typeface="Symbol" pitchFamily="18" charset="2"/>
            </a:endParaRPr>
          </a:p>
        </p:txBody>
      </p:sp>
      <p:sp>
        <p:nvSpPr>
          <p:cNvPr id="74760" name="Rectangle 8"/>
          <p:cNvSpPr>
            <a:spLocks noGrp="1" noChangeArrowheads="1"/>
          </p:cNvSpPr>
          <p:nvPr>
            <p:ph type="title"/>
          </p:nvPr>
        </p:nvSpPr>
        <p:spPr>
          <a:noFill/>
          <a:ln/>
        </p:spPr>
        <p:txBody>
          <a:bodyPr/>
          <a:lstStyle/>
          <a:p>
            <a:pPr algn="l"/>
            <a:r>
              <a:rPr lang="zh-CN" altLang="en-US"/>
              <a:t>一、可到达标识集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0752D9-F52B-4734-B679-C20EFE1ED290}" type="datetime1">
              <a:rPr lang="zh-CN" altLang="en-US"/>
              <a:pPr/>
              <a:t>2014/9/27</a:t>
            </a:fld>
            <a:endParaRPr lang="en-US" altLang="zh-CN"/>
          </a:p>
        </p:txBody>
      </p:sp>
      <p:sp>
        <p:nvSpPr>
          <p:cNvPr id="5" name="灯片编号占位符 5"/>
          <p:cNvSpPr>
            <a:spLocks noGrp="1"/>
          </p:cNvSpPr>
          <p:nvPr>
            <p:ph type="sldNum" sz="quarter" idx="12"/>
          </p:nvPr>
        </p:nvSpPr>
        <p:spPr/>
        <p:txBody>
          <a:bodyPr/>
          <a:lstStyle/>
          <a:p>
            <a:fld id="{EF1D4DC7-D474-4D3A-905A-1DD4099ACEDD}" type="slidenum">
              <a:rPr lang="zh-CN" altLang="en-US"/>
              <a:pPr/>
              <a:t>80</a:t>
            </a:fld>
            <a:endParaRPr lang="en-US" altLang="zh-CN"/>
          </a:p>
        </p:txBody>
      </p:sp>
      <p:sp>
        <p:nvSpPr>
          <p:cNvPr id="172034" name="Rectangle 2"/>
          <p:cNvSpPr>
            <a:spLocks noGrp="1" noChangeArrowheads="1"/>
          </p:cNvSpPr>
          <p:nvPr>
            <p:ph type="title"/>
          </p:nvPr>
        </p:nvSpPr>
        <p:spPr>
          <a:xfrm>
            <a:off x="685800" y="609600"/>
            <a:ext cx="8134350" cy="1143000"/>
          </a:xfrm>
        </p:spPr>
        <p:txBody>
          <a:bodyPr/>
          <a:lstStyle/>
          <a:p>
            <a:r>
              <a:rPr lang="zh-CN" altLang="en-US" sz="4000"/>
              <a:t>进程反映的顺序和并发的有关概念</a:t>
            </a:r>
          </a:p>
        </p:txBody>
      </p:sp>
      <p:sp>
        <p:nvSpPr>
          <p:cNvPr id="172035" name="Rectangle 3"/>
          <p:cNvSpPr>
            <a:spLocks noGrp="1" noChangeArrowheads="1"/>
          </p:cNvSpPr>
          <p:nvPr>
            <p:ph type="body" idx="1"/>
          </p:nvPr>
        </p:nvSpPr>
        <p:spPr/>
        <p:txBody>
          <a:bodyPr/>
          <a:lstStyle/>
          <a:p>
            <a:pPr algn="just">
              <a:lnSpc>
                <a:spcPct val="110000"/>
              </a:lnSpc>
            </a:pPr>
            <a:r>
              <a:rPr lang="zh-CN" altLang="en-US" b="1">
                <a:latin typeface="幼圆" pitchFamily="49" charset="-122"/>
                <a:ea typeface="幼圆" pitchFamily="49" charset="-122"/>
                <a:sym typeface="Symbol" pitchFamily="18" charset="2"/>
              </a:rPr>
              <a:t>出现网中用线来刻划顺序和并发关系</a:t>
            </a:r>
            <a:br>
              <a:rPr lang="zh-CN" altLang="en-US" b="1">
                <a:latin typeface="幼圆" pitchFamily="49" charset="-122"/>
                <a:ea typeface="幼圆" pitchFamily="49" charset="-122"/>
                <a:sym typeface="Symbol" pitchFamily="18" charset="2"/>
              </a:rPr>
            </a:br>
            <a:r>
              <a:rPr lang="zh-CN" altLang="en-US" b="1">
                <a:latin typeface="幼圆" pitchFamily="49" charset="-122"/>
                <a:ea typeface="幼圆" pitchFamily="49" charset="-122"/>
                <a:sym typeface="Symbol" pitchFamily="18" charset="2"/>
              </a:rPr>
              <a:t>在一条线上</a:t>
            </a:r>
            <a:r>
              <a:rPr lang="zh-CN" altLang="en-US" b="1">
                <a:latin typeface="Times New Roman"/>
                <a:ea typeface="幼圆" pitchFamily="49" charset="-122"/>
                <a:sym typeface="Symbol" pitchFamily="18" charset="2"/>
              </a:rPr>
              <a:t>—</a:t>
            </a:r>
            <a:r>
              <a:rPr lang="zh-CN" altLang="en-US" b="1">
                <a:latin typeface="幼圆" pitchFamily="49" charset="-122"/>
                <a:ea typeface="幼圆" pitchFamily="49" charset="-122"/>
                <a:sym typeface="Symbol" pitchFamily="18" charset="2"/>
              </a:rPr>
              <a:t>顺序  不在一条线上</a:t>
            </a:r>
            <a:r>
              <a:rPr lang="zh-CN" altLang="en-US" b="1">
                <a:latin typeface="Times New Roman"/>
                <a:ea typeface="幼圆" pitchFamily="49" charset="-122"/>
                <a:sym typeface="Symbol" pitchFamily="18" charset="2"/>
              </a:rPr>
              <a:t>—</a:t>
            </a:r>
            <a:r>
              <a:rPr lang="zh-CN" altLang="en-US" b="1">
                <a:latin typeface="幼圆" pitchFamily="49" charset="-122"/>
                <a:ea typeface="幼圆" pitchFamily="49" charset="-122"/>
                <a:sym typeface="Symbol" pitchFamily="18" charset="2"/>
              </a:rPr>
              <a:t>并发（在时间上，不能比较先后）</a:t>
            </a:r>
          </a:p>
          <a:p>
            <a:pPr algn="just">
              <a:lnSpc>
                <a:spcPct val="110000"/>
              </a:lnSpc>
            </a:pPr>
            <a:r>
              <a:rPr lang="zh-CN" altLang="en-US" b="1">
                <a:latin typeface="幼圆" pitchFamily="49" charset="-122"/>
                <a:ea typeface="幼圆" pitchFamily="49" charset="-122"/>
                <a:sym typeface="Symbol" pitchFamily="18" charset="2"/>
              </a:rPr>
              <a:t>每个资源的自身发展构成一条线（一个时间系统）</a:t>
            </a:r>
          </a:p>
          <a:p>
            <a:pPr algn="just">
              <a:lnSpc>
                <a:spcPct val="110000"/>
              </a:lnSpc>
            </a:pPr>
            <a:r>
              <a:rPr lang="zh-CN" altLang="en-US" b="1">
                <a:latin typeface="幼圆" pitchFamily="49" charset="-122"/>
                <a:ea typeface="幼圆" pitchFamily="49" charset="-122"/>
                <a:sym typeface="Symbol" pitchFamily="18" charset="2"/>
              </a:rPr>
              <a:t>两条线的交点代表两个资源共同参与的同一个变化</a:t>
            </a:r>
          </a:p>
          <a:p>
            <a:pPr>
              <a:buFontTx/>
              <a:buNone/>
            </a:pPr>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685800" y="1752600"/>
            <a:ext cx="8458200" cy="4572000"/>
          </a:xfrm>
        </p:spPr>
        <p:txBody>
          <a:bodyPr/>
          <a:lstStyle/>
          <a:p>
            <a:pPr>
              <a:buFontTx/>
              <a:buNone/>
            </a:pPr>
            <a:r>
              <a:rPr lang="en-US" altLang="zh-CN" b="1">
                <a:latin typeface="幼圆" pitchFamily="49" charset="-122"/>
                <a:ea typeface="幼圆" pitchFamily="49" charset="-122"/>
              </a:rPr>
              <a:t>N=(B,E;F)</a:t>
            </a:r>
            <a:r>
              <a:rPr lang="zh-CN" altLang="en-US" b="1">
                <a:latin typeface="幼圆" pitchFamily="49" charset="-122"/>
                <a:ea typeface="幼圆" pitchFamily="49" charset="-122"/>
              </a:rPr>
              <a:t>出现网，</a:t>
            </a:r>
            <a:r>
              <a:rPr lang="en-US" altLang="zh-CN" b="1">
                <a:latin typeface="幼圆" pitchFamily="49" charset="-122"/>
                <a:ea typeface="幼圆" pitchFamily="49" charset="-122"/>
              </a:rPr>
              <a:t>X=B</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E，F</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0</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a:t>
            </a:r>
            <a:r>
              <a:rPr lang="zh-CN" altLang="en-US" b="1">
                <a:latin typeface="幼圆" pitchFamily="49" charset="-122"/>
                <a:ea typeface="幼圆" pitchFamily="49" charset="-122"/>
              </a:rPr>
              <a:t>传递闭包，其中</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0</a:t>
            </a:r>
            <a:r>
              <a:rPr lang="en-US" altLang="zh-CN" b="1">
                <a:latin typeface="幼圆" pitchFamily="49" charset="-122"/>
                <a:ea typeface="幼圆" pitchFamily="49" charset="-122"/>
              </a:rPr>
              <a:t>={(x,x)|x</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p>
          <a:p>
            <a:pPr>
              <a:buFontTx/>
              <a:buNone/>
            </a:pPr>
            <a:r>
              <a:rPr lang="en-US" altLang="zh-CN" b="1">
                <a:latin typeface="幼圆" pitchFamily="49" charset="-122"/>
                <a:ea typeface="幼圆" pitchFamily="49" charset="-122"/>
              </a:rPr>
              <a:t>1.x</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a:t>
            </a:r>
            <a:r>
              <a:rPr lang="en-US" altLang="zh-CN" b="1">
                <a:latin typeface="幼圆" pitchFamily="49" charset="-122"/>
                <a:ea typeface="幼圆" pitchFamily="49" charset="-122"/>
              </a:rPr>
              <a:t>,x&lt;y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y</a:t>
            </a:r>
          </a:p>
          <a:p>
            <a:pPr>
              <a:buFontTx/>
              <a:buNone/>
            </a:pPr>
            <a:r>
              <a:rPr lang="en-US" altLang="zh-CN" b="1">
                <a:latin typeface="幼圆" pitchFamily="49" charset="-122"/>
                <a:ea typeface="幼圆" pitchFamily="49" charset="-122"/>
              </a:rPr>
              <a:t>2.l</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r>
              <a:rPr lang="zh-CN" altLang="zh-CN" b="1">
                <a:latin typeface="幼圆" pitchFamily="49" charset="-122"/>
                <a:ea typeface="幼圆" pitchFamily="49" charset="-122"/>
              </a:rPr>
              <a:t>是N上的一个线集 </a:t>
            </a:r>
            <a:r>
              <a:rPr lang="en-US" altLang="zh-CN" b="1">
                <a:latin typeface="幼圆" pitchFamily="49" charset="-122"/>
                <a:ea typeface="幼圆" pitchFamily="49" charset="-122"/>
              </a:rPr>
              <a:t>iff </a:t>
            </a:r>
          </a:p>
          <a:p>
            <a:pPr>
              <a:buFontTx/>
              <a:buNone/>
            </a:pPr>
            <a:r>
              <a:rPr lang="en-US" altLang="zh-CN" b="1">
                <a:latin typeface="幼圆" pitchFamily="49" charset="-122"/>
                <a:ea typeface="幼圆" pitchFamily="49" charset="-122"/>
              </a:rPr>
              <a:t>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l: x&lt;y </a:t>
            </a: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y&lt;x</a:t>
            </a:r>
          </a:p>
          <a:p>
            <a:pPr>
              <a:buFontTx/>
              <a:buNone/>
            </a:pPr>
            <a:r>
              <a:rPr lang="en-US" altLang="zh-CN" b="1">
                <a:latin typeface="幼圆" pitchFamily="49" charset="-122"/>
                <a:ea typeface="幼圆" pitchFamily="49" charset="-122"/>
              </a:rPr>
              <a:t>3.l</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r>
              <a:rPr lang="zh-CN" altLang="en-US" b="1">
                <a:latin typeface="幼圆" pitchFamily="49" charset="-122"/>
                <a:ea typeface="幼圆" pitchFamily="49" charset="-122"/>
              </a:rPr>
              <a:t>是</a:t>
            </a:r>
            <a:r>
              <a:rPr lang="en-US" altLang="zh-CN" b="1">
                <a:latin typeface="幼圆" pitchFamily="49" charset="-122"/>
                <a:ea typeface="幼圆" pitchFamily="49" charset="-122"/>
              </a:rPr>
              <a:t>N</a:t>
            </a:r>
            <a:r>
              <a:rPr lang="zh-CN" altLang="en-US" b="1">
                <a:latin typeface="幼圆" pitchFamily="49" charset="-122"/>
                <a:ea typeface="幼圆" pitchFamily="49" charset="-122"/>
              </a:rPr>
              <a:t>上的一条线 </a:t>
            </a:r>
            <a:r>
              <a:rPr lang="en-US" altLang="zh-CN" b="1">
                <a:latin typeface="幼圆" pitchFamily="49" charset="-122"/>
                <a:ea typeface="幼圆" pitchFamily="49" charset="-122"/>
              </a:rPr>
              <a:t>iff l</a:t>
            </a:r>
            <a:r>
              <a:rPr lang="zh-CN" altLang="en-US" b="1">
                <a:latin typeface="幼圆" pitchFamily="49" charset="-122"/>
                <a:ea typeface="幼圆" pitchFamily="49" charset="-122"/>
              </a:rPr>
              <a:t>为最大线集(</a:t>
            </a:r>
            <a:r>
              <a:rPr lang="en-US" altLang="zh-CN" b="1">
                <a:latin typeface="幼圆" pitchFamily="49" charset="-122"/>
                <a:ea typeface="幼圆" pitchFamily="49" charset="-122"/>
              </a:rPr>
              <a:t>l</a:t>
            </a:r>
            <a:r>
              <a:rPr lang="zh-CN" altLang="en-US" b="1">
                <a:latin typeface="幼圆" pitchFamily="49" charset="-122"/>
                <a:ea typeface="幼圆" pitchFamily="49" charset="-122"/>
              </a:rPr>
              <a:t>是线集,再加一个</a:t>
            </a:r>
            <a:r>
              <a:rPr lang="en-US" altLang="zh-CN" b="1">
                <a:latin typeface="幼圆" pitchFamily="49" charset="-122"/>
                <a:ea typeface="幼圆" pitchFamily="49" charset="-122"/>
              </a:rPr>
              <a:t>X-l</a:t>
            </a:r>
            <a:r>
              <a:rPr lang="zh-CN" altLang="en-US" b="1">
                <a:latin typeface="幼圆" pitchFamily="49" charset="-122"/>
                <a:ea typeface="幼圆" pitchFamily="49" charset="-122"/>
              </a:rPr>
              <a:t>中的元素就非线集)</a:t>
            </a:r>
          </a:p>
          <a:p>
            <a:pPr>
              <a:buFontTx/>
              <a:buNone/>
            </a:pPr>
            <a:r>
              <a:rPr lang="zh-CN"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即</a:t>
            </a:r>
            <a:r>
              <a:rPr lang="en-US" altLang="zh-CN" b="1">
                <a:latin typeface="幼圆" pitchFamily="49" charset="-122"/>
                <a:ea typeface="幼圆" pitchFamily="49" charset="-122"/>
              </a:rPr>
              <a:t>x</a:t>
            </a:r>
            <a:r>
              <a:rPr lang="zh-CN" altLang="en-US" b="1">
                <a:latin typeface="幼圆" pitchFamily="49" charset="-122"/>
                <a:ea typeface="幼圆" pitchFamily="49" charset="-122"/>
              </a:rPr>
              <a:t>不属于</a:t>
            </a:r>
            <a:r>
              <a:rPr lang="en-US" altLang="zh-CN" b="1">
                <a:latin typeface="幼圆" pitchFamily="49" charset="-122"/>
                <a:ea typeface="幼圆" pitchFamily="49" charset="-122"/>
              </a:rPr>
              <a:t>l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y</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l: ┐(x &lt;</a:t>
            </a: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 </a:t>
            </a: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y&lt;x)</a:t>
            </a:r>
            <a:endParaRPr lang="zh-CN" altLang="zh-CN" b="1">
              <a:latin typeface="幼圆" pitchFamily="49" charset="-122"/>
              <a:ea typeface="幼圆" pitchFamily="49" charset="-122"/>
            </a:endParaRPr>
          </a:p>
        </p:txBody>
      </p:sp>
      <p:sp>
        <p:nvSpPr>
          <p:cNvPr id="96260" name="Line 4"/>
          <p:cNvSpPr>
            <a:spLocks noChangeShapeType="1"/>
          </p:cNvSpPr>
          <p:nvPr/>
        </p:nvSpPr>
        <p:spPr bwMode="auto">
          <a:xfrm>
            <a:off x="2133600" y="5562600"/>
            <a:ext cx="228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2" name="Line 6"/>
          <p:cNvSpPr>
            <a:spLocks noChangeShapeType="1"/>
          </p:cNvSpPr>
          <p:nvPr/>
        </p:nvSpPr>
        <p:spPr bwMode="auto">
          <a:xfrm>
            <a:off x="2133600" y="5791200"/>
            <a:ext cx="152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4" name="Rectangle 8"/>
          <p:cNvSpPr>
            <a:spLocks noGrp="1" noChangeArrowheads="1"/>
          </p:cNvSpPr>
          <p:nvPr>
            <p:ph type="title"/>
          </p:nvPr>
        </p:nvSpPr>
        <p:spPr>
          <a:noFill/>
          <a:ln/>
        </p:spPr>
        <p:txBody>
          <a:bodyPr/>
          <a:lstStyle/>
          <a:p>
            <a:pPr algn="l"/>
            <a:r>
              <a:rPr lang="zh-CN" altLang="en-US"/>
              <a:t>定义3.13 偏序关系</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685800" y="1268413"/>
            <a:ext cx="7772400" cy="4827587"/>
          </a:xfrm>
        </p:spPr>
        <p:txBody>
          <a:bodyPr/>
          <a:lstStyle/>
          <a:p>
            <a:pPr algn="just">
              <a:lnSpc>
                <a:spcPct val="120000"/>
              </a:lnSpc>
              <a:buFontTx/>
              <a:buNone/>
            </a:pPr>
            <a:r>
              <a:rPr lang="zh-CN" altLang="en-US" b="1">
                <a:latin typeface="幼圆" pitchFamily="49" charset="-122"/>
                <a:ea typeface="幼圆" pitchFamily="49" charset="-122"/>
              </a:rPr>
              <a:t>4.</a:t>
            </a:r>
            <a:r>
              <a:rPr lang="zh-CN"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en-US" altLang="zh-CN" b="1">
                <a:latin typeface="幼圆" pitchFamily="49" charset="-122"/>
                <a:ea typeface="幼圆" pitchFamily="49" charset="-122"/>
              </a:rPr>
              <a:t>X</a:t>
            </a:r>
            <a:r>
              <a:rPr lang="zh-CN" altLang="zh-CN" b="1">
                <a:latin typeface="幼圆" pitchFamily="49" charset="-122"/>
                <a:ea typeface="幼圆" pitchFamily="49" charset="-122"/>
              </a:rPr>
              <a:t>为一个切集 iff </a:t>
            </a:r>
            <a:r>
              <a:rPr lang="en-US"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x,y</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 </a:t>
            </a:r>
          </a:p>
          <a:p>
            <a:pPr algn="just">
              <a:lnSpc>
                <a:spcPct val="120000"/>
              </a:lnSpc>
              <a:buFontTx/>
              <a:buNone/>
            </a:pP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┐(x&lt;y </a:t>
            </a: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y&lt;x)</a:t>
            </a:r>
          </a:p>
          <a:p>
            <a:pPr algn="just">
              <a:lnSpc>
                <a:spcPct val="120000"/>
              </a:lnSpc>
              <a:buFontTx/>
              <a:buNone/>
            </a:pPr>
            <a:r>
              <a:rPr lang="en-US" altLang="zh-CN" b="1">
                <a:latin typeface="幼圆" pitchFamily="49" charset="-122"/>
                <a:ea typeface="幼圆" pitchFamily="49" charset="-122"/>
              </a:rPr>
              <a:t>5.N</a:t>
            </a:r>
            <a:r>
              <a:rPr lang="zh-CN" altLang="en-US" b="1">
                <a:latin typeface="幼圆" pitchFamily="49" charset="-122"/>
                <a:ea typeface="幼圆" pitchFamily="49" charset="-122"/>
              </a:rPr>
              <a:t>的切集</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是最大切集,称为</a:t>
            </a:r>
            <a:r>
              <a:rPr lang="en-US" altLang="zh-CN" b="1">
                <a:latin typeface="幼圆" pitchFamily="49" charset="-122"/>
                <a:ea typeface="幼圆" pitchFamily="49" charset="-122"/>
              </a:rPr>
              <a:t>N</a:t>
            </a:r>
            <a:r>
              <a:rPr lang="zh-CN" altLang="en-US" b="1">
                <a:latin typeface="幼圆" pitchFamily="49" charset="-122"/>
                <a:ea typeface="幼圆" pitchFamily="49" charset="-122"/>
              </a:rPr>
              <a:t>的一个切,</a:t>
            </a:r>
          </a:p>
          <a:p>
            <a:pPr algn="just">
              <a:lnSpc>
                <a:spcPct val="120000"/>
              </a:lnSpc>
              <a:buFontTx/>
              <a:buNone/>
            </a:pPr>
            <a:r>
              <a:rPr lang="zh-CN" altLang="en-US" b="1">
                <a:latin typeface="幼圆" pitchFamily="49" charset="-122"/>
                <a:ea typeface="幼圆" pitchFamily="49" charset="-122"/>
              </a:rPr>
              <a:t>	即</a:t>
            </a:r>
            <a:r>
              <a:rPr lang="zh-CN" altLang="zh-CN"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(x&lt;y </a:t>
            </a:r>
            <a:r>
              <a:rPr lang="en-US"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rPr>
              <a:t>y&lt;x)</a:t>
            </a:r>
          </a:p>
          <a:p>
            <a:pPr algn="just">
              <a:lnSpc>
                <a:spcPct val="120000"/>
              </a:lnSpc>
              <a:buFontTx/>
              <a:buNone/>
            </a:pPr>
            <a:r>
              <a:rPr lang="zh-CN" altLang="en-US" b="1">
                <a:latin typeface="幼圆" pitchFamily="49" charset="-122"/>
                <a:ea typeface="幼圆" pitchFamily="49" charset="-122"/>
              </a:rPr>
              <a:t>6.若</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是</a:t>
            </a:r>
            <a:r>
              <a:rPr lang="en-US" altLang="zh-CN" b="1">
                <a:latin typeface="幼圆" pitchFamily="49" charset="-122"/>
                <a:ea typeface="幼圆" pitchFamily="49" charset="-122"/>
              </a:rPr>
              <a:t>N</a:t>
            </a:r>
            <a:r>
              <a:rPr lang="zh-CN" altLang="en-US" b="1">
                <a:latin typeface="幼圆" pitchFamily="49" charset="-122"/>
                <a:ea typeface="幼圆" pitchFamily="49" charset="-122"/>
              </a:rPr>
              <a:t>的切,且</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zh-CN" altLang="zh-CN" b="1">
                <a:latin typeface="幼圆" pitchFamily="49" charset="-122"/>
                <a:ea typeface="幼圆" pitchFamily="49" charset="-122"/>
              </a:rPr>
              <a:t> B</a:t>
            </a:r>
            <a:r>
              <a:rPr lang="en-US" altLang="zh-CN" b="1">
                <a:latin typeface="幼圆" pitchFamily="49" charset="-122"/>
                <a:ea typeface="幼圆" pitchFamily="49" charset="-122"/>
              </a:rPr>
              <a:t>,</a:t>
            </a:r>
            <a:r>
              <a:rPr lang="zh-CN" altLang="en-US" b="1">
                <a:latin typeface="幼圆" pitchFamily="49" charset="-122"/>
                <a:ea typeface="幼圆" pitchFamily="49" charset="-122"/>
              </a:rPr>
              <a:t>就说</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是</a:t>
            </a:r>
            <a:r>
              <a:rPr lang="en-US" altLang="zh-CN" b="1">
                <a:latin typeface="幼圆" pitchFamily="49" charset="-122"/>
                <a:ea typeface="幼圆" pitchFamily="49" charset="-122"/>
              </a:rPr>
              <a:t>N</a:t>
            </a:r>
            <a:r>
              <a:rPr lang="zh-CN" altLang="en-US" b="1">
                <a:latin typeface="幼圆" pitchFamily="49" charset="-122"/>
                <a:ea typeface="幼圆" pitchFamily="49" charset="-122"/>
              </a:rPr>
              <a:t>的一个</a:t>
            </a:r>
            <a:r>
              <a:rPr lang="en-US" altLang="zh-CN" b="1">
                <a:latin typeface="幼圆" pitchFamily="49" charset="-122"/>
                <a:ea typeface="幼圆" pitchFamily="49" charset="-122"/>
              </a:rPr>
              <a:t>B-</a:t>
            </a:r>
            <a:r>
              <a:rPr lang="zh-CN" altLang="en-US" b="1">
                <a:latin typeface="幼圆" pitchFamily="49" charset="-122"/>
                <a:ea typeface="幼圆" pitchFamily="49" charset="-122"/>
              </a:rPr>
              <a:t>切或片</a:t>
            </a:r>
          </a:p>
        </p:txBody>
      </p:sp>
      <p:sp>
        <p:nvSpPr>
          <p:cNvPr id="97284" name="Line 4"/>
          <p:cNvSpPr>
            <a:spLocks noChangeShapeType="1"/>
          </p:cNvSpPr>
          <p:nvPr/>
        </p:nvSpPr>
        <p:spPr bwMode="auto">
          <a:xfrm>
            <a:off x="2116138" y="3886200"/>
            <a:ext cx="15240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539750" y="1341438"/>
            <a:ext cx="7772400" cy="5184775"/>
          </a:xfrm>
        </p:spPr>
        <p:txBody>
          <a:bodyPr/>
          <a:lstStyle/>
          <a:p>
            <a:pPr algn="just">
              <a:lnSpc>
                <a:spcPct val="120000"/>
              </a:lnSpc>
            </a:pPr>
            <a:r>
              <a:rPr lang="zh-CN" altLang="en-US" sz="2800" b="1">
                <a:latin typeface="幼圆" pitchFamily="49" charset="-122"/>
                <a:ea typeface="幼圆" pitchFamily="49" charset="-122"/>
              </a:rPr>
              <a:t>最大全序子集 </a:t>
            </a:r>
            <a:r>
              <a:rPr lang="zh-CN" altLang="en-US" sz="2800" b="1">
                <a:latin typeface="Times New Roman"/>
                <a:ea typeface="幼圆" pitchFamily="49" charset="-122"/>
              </a:rPr>
              <a:t>——</a:t>
            </a:r>
            <a:r>
              <a:rPr lang="zh-CN" altLang="en-US" sz="2800" b="1">
                <a:latin typeface="幼圆" pitchFamily="49" charset="-122"/>
                <a:ea typeface="幼圆" pitchFamily="49" charset="-122"/>
              </a:rPr>
              <a:t> 线 </a:t>
            </a:r>
            <a:r>
              <a:rPr lang="zh-CN" altLang="en-US" sz="2800" b="1">
                <a:latin typeface="Times New Roman"/>
                <a:ea typeface="幼圆" pitchFamily="49" charset="-122"/>
              </a:rPr>
              <a:t>——</a:t>
            </a:r>
            <a:r>
              <a:rPr lang="zh-CN" altLang="en-US" sz="2800" b="1">
                <a:latin typeface="幼圆" pitchFamily="49" charset="-122"/>
                <a:ea typeface="幼圆" pitchFamily="49" charset="-122"/>
              </a:rPr>
              <a:t> 资源在进程中的痕迹，它描述该资源在进程中的各种状态及这些状态间的先后顺序</a:t>
            </a:r>
          </a:p>
          <a:p>
            <a:pPr algn="just">
              <a:lnSpc>
                <a:spcPct val="120000"/>
              </a:lnSpc>
            </a:pPr>
            <a:r>
              <a:rPr lang="zh-CN" altLang="en-US" sz="2800" b="1">
                <a:latin typeface="幼圆" pitchFamily="49" charset="-122"/>
                <a:ea typeface="幼圆" pitchFamily="49" charset="-122"/>
              </a:rPr>
              <a:t>最大无序子集 </a:t>
            </a:r>
            <a:r>
              <a:rPr lang="zh-CN" altLang="en-US" sz="2800" b="1">
                <a:latin typeface="Times New Roman"/>
                <a:ea typeface="幼圆" pitchFamily="49" charset="-122"/>
              </a:rPr>
              <a:t>——</a:t>
            </a:r>
            <a:r>
              <a:rPr lang="zh-CN" altLang="en-US" sz="2800" b="1">
                <a:latin typeface="幼圆" pitchFamily="49" charset="-122"/>
                <a:ea typeface="幼圆" pitchFamily="49" charset="-122"/>
              </a:rPr>
              <a:t>切（</a:t>
            </a:r>
            <a:r>
              <a:rPr lang="en-US" altLang="zh-CN" sz="2800" b="1">
                <a:latin typeface="幼圆" pitchFamily="49" charset="-122"/>
                <a:ea typeface="幼圆" pitchFamily="49" charset="-122"/>
              </a:rPr>
              <a:t>S-</a:t>
            </a:r>
            <a:r>
              <a:rPr lang="zh-CN" altLang="en-US" sz="2800" b="1">
                <a:latin typeface="幼圆" pitchFamily="49" charset="-122"/>
                <a:ea typeface="幼圆" pitchFamily="49" charset="-122"/>
              </a:rPr>
              <a:t>元素组成的切为片）</a:t>
            </a:r>
            <a:r>
              <a:rPr lang="zh-CN" altLang="en-US" sz="2800" b="1">
                <a:latin typeface="Times New Roman"/>
                <a:ea typeface="幼圆" pitchFamily="49" charset="-122"/>
              </a:rPr>
              <a:t>——</a:t>
            </a:r>
            <a:r>
              <a:rPr lang="zh-CN" altLang="en-US" sz="2800" b="1">
                <a:latin typeface="幼圆" pitchFamily="49" charset="-122"/>
                <a:ea typeface="幼圆" pitchFamily="49" charset="-122"/>
              </a:rPr>
              <a:t> 进程断面，它所描述的是不同资源及变化“同时”或并发</a:t>
            </a:r>
          </a:p>
          <a:p>
            <a:pPr algn="just">
              <a:lnSpc>
                <a:spcPct val="120000"/>
              </a:lnSpc>
            </a:pPr>
            <a:r>
              <a:rPr lang="zh-CN" altLang="en-US" sz="2800" b="1">
                <a:latin typeface="幼圆" pitchFamily="49" charset="-122"/>
                <a:ea typeface="幼圆" pitchFamily="49" charset="-122"/>
              </a:rPr>
              <a:t>对切所代表的“同时”而言，没有传递性，这种不传递性是并发关系的本质特性之一，只有用网作模型才能准确的把它揭示出来。</a:t>
            </a:r>
            <a:r>
              <a:rPr lang="zh-CN" altLang="en-US" b="1">
                <a:latin typeface="幼圆" pitchFamily="49" charset="-122"/>
                <a:ea typeface="幼圆" pitchFamily="49" charset="-122"/>
              </a:rPr>
              <a:t>	</a:t>
            </a:r>
          </a:p>
        </p:txBody>
      </p:sp>
      <p:sp>
        <p:nvSpPr>
          <p:cNvPr id="98309" name="Rectangle 5"/>
          <p:cNvSpPr>
            <a:spLocks noGrp="1" noChangeArrowheads="1"/>
          </p:cNvSpPr>
          <p:nvPr>
            <p:ph type="title"/>
          </p:nvPr>
        </p:nvSpPr>
        <p:spPr>
          <a:xfrm>
            <a:off x="684213" y="260350"/>
            <a:ext cx="7772400" cy="1143000"/>
          </a:xfrm>
          <a:noFill/>
          <a:ln/>
        </p:spPr>
        <p:txBody>
          <a:bodyPr/>
          <a:lstStyle/>
          <a:p>
            <a:pPr algn="l"/>
            <a:r>
              <a:rPr lang="zh-CN" altLang="en-US"/>
              <a:t>一个偏序关系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9917BD5F-0BB1-448D-AEE6-72F4FFFD57C3}" type="datetime1">
              <a:rPr lang="zh-CN" altLang="en-US"/>
              <a:pPr/>
              <a:t>2014/9/27</a:t>
            </a:fld>
            <a:endParaRPr lang="en-US" altLang="zh-CN"/>
          </a:p>
        </p:txBody>
      </p:sp>
      <p:sp>
        <p:nvSpPr>
          <p:cNvPr id="10" name="灯片编号占位符 5"/>
          <p:cNvSpPr>
            <a:spLocks noGrp="1"/>
          </p:cNvSpPr>
          <p:nvPr>
            <p:ph type="sldNum" sz="quarter" idx="12"/>
          </p:nvPr>
        </p:nvSpPr>
        <p:spPr/>
        <p:txBody>
          <a:bodyPr/>
          <a:lstStyle/>
          <a:p>
            <a:fld id="{91F71783-B4CE-46ED-AD10-90B605610E7A}" type="slidenum">
              <a:rPr lang="zh-CN" altLang="en-US"/>
              <a:pPr/>
              <a:t>84</a:t>
            </a:fld>
            <a:endParaRPr lang="en-US" altLang="zh-CN"/>
          </a:p>
        </p:txBody>
      </p:sp>
      <p:graphicFrame>
        <p:nvGraphicFramePr>
          <p:cNvPr id="234498" name="Object 2"/>
          <p:cNvGraphicFramePr>
            <a:graphicFrameLocks noChangeAspect="1"/>
          </p:cNvGraphicFramePr>
          <p:nvPr/>
        </p:nvGraphicFramePr>
        <p:xfrm>
          <a:off x="0" y="2349500"/>
          <a:ext cx="5511800" cy="4248150"/>
        </p:xfrm>
        <a:graphic>
          <a:graphicData uri="http://schemas.openxmlformats.org/presentationml/2006/ole">
            <mc:AlternateContent xmlns:mc="http://schemas.openxmlformats.org/markup-compatibility/2006">
              <mc:Choice xmlns:v="urn:schemas-microsoft-com:vml" Requires="v">
                <p:oleObj spid="_x0000_s234505" name="图片" r:id="rId3" imgW="4467240" imgH="2409840" progId="Word.Picture.8">
                  <p:embed/>
                </p:oleObj>
              </mc:Choice>
              <mc:Fallback>
                <p:oleObj name="图片" r:id="rId3" imgW="4467240" imgH="24098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9500"/>
                        <a:ext cx="5511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4499" name="Group 3"/>
          <p:cNvGrpSpPr>
            <a:grpSpLocks/>
          </p:cNvGrpSpPr>
          <p:nvPr/>
        </p:nvGrpSpPr>
        <p:grpSpPr bwMode="auto">
          <a:xfrm>
            <a:off x="5076825" y="0"/>
            <a:ext cx="4391025" cy="5019675"/>
            <a:chOff x="1101" y="96"/>
            <a:chExt cx="3844" cy="3888"/>
          </a:xfrm>
        </p:grpSpPr>
        <p:graphicFrame>
          <p:nvGraphicFramePr>
            <p:cNvPr id="234500" name="Object 4"/>
            <p:cNvGraphicFramePr>
              <a:graphicFrameLocks noChangeAspect="1"/>
            </p:cNvGraphicFramePr>
            <p:nvPr/>
          </p:nvGraphicFramePr>
          <p:xfrm>
            <a:off x="1101" y="96"/>
            <a:ext cx="3844" cy="3888"/>
          </p:xfrm>
          <a:graphic>
            <a:graphicData uri="http://schemas.openxmlformats.org/presentationml/2006/ole">
              <mc:AlternateContent xmlns:mc="http://schemas.openxmlformats.org/markup-compatibility/2006">
                <mc:Choice xmlns:v="urn:schemas-microsoft-com:vml" Requires="v">
                  <p:oleObj spid="_x0000_s234506" name="图片" r:id="rId5" imgW="2685960" imgH="3228840" progId="Word.Picture.8">
                    <p:embed/>
                  </p:oleObj>
                </mc:Choice>
                <mc:Fallback>
                  <p:oleObj name="图片" r:id="rId5" imgW="2685960" imgH="322884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 y="96"/>
                          <a:ext cx="3844" cy="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1" name="Text Box 5"/>
            <p:cNvSpPr txBox="1">
              <a:spLocks noChangeArrowheads="1"/>
            </p:cNvSpPr>
            <p:nvPr/>
          </p:nvSpPr>
          <p:spPr bwMode="auto">
            <a:xfrm>
              <a:off x="3378" y="482"/>
              <a:ext cx="273" cy="544"/>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t2</a:t>
              </a:r>
            </a:p>
          </p:txBody>
        </p:sp>
        <p:sp>
          <p:nvSpPr>
            <p:cNvPr id="234502" name="Text Box 6"/>
            <p:cNvSpPr txBox="1">
              <a:spLocks noChangeArrowheads="1"/>
            </p:cNvSpPr>
            <p:nvPr/>
          </p:nvSpPr>
          <p:spPr bwMode="auto">
            <a:xfrm>
              <a:off x="2065" y="482"/>
              <a:ext cx="271" cy="544"/>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t1</a:t>
              </a:r>
            </a:p>
          </p:txBody>
        </p:sp>
      </p:grpSp>
      <p:sp>
        <p:nvSpPr>
          <p:cNvPr id="234503" name="Rectangle 7"/>
          <p:cNvSpPr>
            <a:spLocks noChangeArrowheads="1"/>
          </p:cNvSpPr>
          <p:nvPr/>
        </p:nvSpPr>
        <p:spPr bwMode="auto">
          <a:xfrm>
            <a:off x="250825" y="4048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sz="3200">
                <a:solidFill>
                  <a:srgbClr val="FF3300"/>
                </a:solidFill>
              </a:rPr>
              <a:t>进程例子</a:t>
            </a:r>
          </a:p>
        </p:txBody>
      </p:sp>
      <p:sp>
        <p:nvSpPr>
          <p:cNvPr id="234504" name="Rectangle 8"/>
          <p:cNvSpPr>
            <a:spLocks noChangeArrowheads="1"/>
          </p:cNvSpPr>
          <p:nvPr/>
        </p:nvSpPr>
        <p:spPr bwMode="auto">
          <a:xfrm>
            <a:off x="684213" y="1341438"/>
            <a:ext cx="224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zh-CN" altLang="en-US">
                <a:sym typeface="Symbol" pitchFamily="18" charset="2"/>
              </a:rPr>
              <a:t>映射：</a:t>
            </a:r>
            <a:r>
              <a:rPr lang="en-US" altLang="en-US">
                <a:sym typeface="Symbol" pitchFamily="18" charset="2"/>
              </a:rPr>
              <a:t>N</a:t>
            </a:r>
            <a:r>
              <a:rPr lang="en-US" altLang="zh-CN">
                <a:sym typeface="Symbol" pitchFamily="18" charset="2"/>
              </a:rPr>
              <a:t>→Σ4</a:t>
            </a:r>
            <a:endParaRPr lang="zh-CN" altLang="en-US">
              <a:sym typeface="Symbol" pitchFamily="18" charset="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日期占位符 3"/>
          <p:cNvSpPr>
            <a:spLocks noGrp="1"/>
          </p:cNvSpPr>
          <p:nvPr>
            <p:ph type="dt" sz="half" idx="10"/>
          </p:nvPr>
        </p:nvSpPr>
        <p:spPr/>
        <p:txBody>
          <a:bodyPr/>
          <a:lstStyle/>
          <a:p>
            <a:fld id="{53765B66-96FE-4F11-A72E-AC9696EE57E2}" type="datetime1">
              <a:rPr lang="zh-CN" altLang="en-US"/>
              <a:pPr/>
              <a:t>2014/9/27</a:t>
            </a:fld>
            <a:endParaRPr lang="en-US" altLang="zh-CN"/>
          </a:p>
        </p:txBody>
      </p:sp>
      <p:sp>
        <p:nvSpPr>
          <p:cNvPr id="106" name="灯片编号占位符 5"/>
          <p:cNvSpPr>
            <a:spLocks noGrp="1"/>
          </p:cNvSpPr>
          <p:nvPr>
            <p:ph type="sldNum" sz="quarter" idx="12"/>
          </p:nvPr>
        </p:nvSpPr>
        <p:spPr/>
        <p:txBody>
          <a:bodyPr/>
          <a:lstStyle/>
          <a:p>
            <a:fld id="{BA41F009-ADCC-4362-95A8-B664B9C7A130}" type="slidenum">
              <a:rPr lang="zh-CN" altLang="en-US"/>
              <a:pPr/>
              <a:t>85</a:t>
            </a:fld>
            <a:endParaRPr lang="en-US" altLang="zh-CN"/>
          </a:p>
        </p:txBody>
      </p:sp>
      <p:sp>
        <p:nvSpPr>
          <p:cNvPr id="193595" name="Rectangle 59"/>
          <p:cNvSpPr>
            <a:spLocks noChangeArrowheads="1"/>
          </p:cNvSpPr>
          <p:nvPr/>
        </p:nvSpPr>
        <p:spPr bwMode="auto">
          <a:xfrm>
            <a:off x="4067175" y="0"/>
            <a:ext cx="5762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t2</a:t>
            </a:r>
          </a:p>
        </p:txBody>
      </p:sp>
      <p:grpSp>
        <p:nvGrpSpPr>
          <p:cNvPr id="193632" name="Group 96"/>
          <p:cNvGrpSpPr>
            <a:grpSpLocks/>
          </p:cNvGrpSpPr>
          <p:nvPr/>
        </p:nvGrpSpPr>
        <p:grpSpPr bwMode="auto">
          <a:xfrm>
            <a:off x="1258888" y="0"/>
            <a:ext cx="6337300" cy="2662238"/>
            <a:chOff x="476" y="210"/>
            <a:chExt cx="3992" cy="1677"/>
          </a:xfrm>
        </p:grpSpPr>
        <p:sp>
          <p:nvSpPr>
            <p:cNvPr id="193538" name="Oval 2"/>
            <p:cNvSpPr>
              <a:spLocks noChangeArrowheads="1"/>
            </p:cNvSpPr>
            <p:nvPr/>
          </p:nvSpPr>
          <p:spPr bwMode="auto">
            <a:xfrm>
              <a:off x="1247" y="255"/>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39" name="Rectangle 3"/>
            <p:cNvSpPr>
              <a:spLocks noChangeArrowheads="1"/>
            </p:cNvSpPr>
            <p:nvPr/>
          </p:nvSpPr>
          <p:spPr bwMode="auto">
            <a:xfrm>
              <a:off x="612" y="1026"/>
              <a:ext cx="363" cy="22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0" name="Rectangle 4"/>
            <p:cNvSpPr>
              <a:spLocks noChangeArrowheads="1"/>
            </p:cNvSpPr>
            <p:nvPr/>
          </p:nvSpPr>
          <p:spPr bwMode="auto">
            <a:xfrm>
              <a:off x="2290" y="1026"/>
              <a:ext cx="363" cy="22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1" name="Rectangle 5"/>
            <p:cNvSpPr>
              <a:spLocks noChangeArrowheads="1"/>
            </p:cNvSpPr>
            <p:nvPr/>
          </p:nvSpPr>
          <p:spPr bwMode="auto">
            <a:xfrm>
              <a:off x="2200" y="255"/>
              <a:ext cx="363" cy="22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2" name="Rectangle 6"/>
            <p:cNvSpPr>
              <a:spLocks noChangeArrowheads="1"/>
            </p:cNvSpPr>
            <p:nvPr/>
          </p:nvSpPr>
          <p:spPr bwMode="auto">
            <a:xfrm>
              <a:off x="2290" y="1616"/>
              <a:ext cx="363" cy="22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3" name="Rectangle 7"/>
            <p:cNvSpPr>
              <a:spLocks noChangeArrowheads="1"/>
            </p:cNvSpPr>
            <p:nvPr/>
          </p:nvSpPr>
          <p:spPr bwMode="auto">
            <a:xfrm>
              <a:off x="3696" y="935"/>
              <a:ext cx="363" cy="22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4" name="Oval 8"/>
            <p:cNvSpPr>
              <a:spLocks noChangeArrowheads="1"/>
            </p:cNvSpPr>
            <p:nvPr/>
          </p:nvSpPr>
          <p:spPr bwMode="auto">
            <a:xfrm>
              <a:off x="3107" y="1570"/>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5" name="Oval 9"/>
            <p:cNvSpPr>
              <a:spLocks noChangeArrowheads="1"/>
            </p:cNvSpPr>
            <p:nvPr/>
          </p:nvSpPr>
          <p:spPr bwMode="auto">
            <a:xfrm>
              <a:off x="1474" y="935"/>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6" name="Oval 10"/>
            <p:cNvSpPr>
              <a:spLocks noChangeArrowheads="1"/>
            </p:cNvSpPr>
            <p:nvPr/>
          </p:nvSpPr>
          <p:spPr bwMode="auto">
            <a:xfrm>
              <a:off x="3016" y="255"/>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7" name="Oval 11"/>
            <p:cNvSpPr>
              <a:spLocks noChangeArrowheads="1"/>
            </p:cNvSpPr>
            <p:nvPr/>
          </p:nvSpPr>
          <p:spPr bwMode="auto">
            <a:xfrm>
              <a:off x="1202" y="1570"/>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48" name="Line 12"/>
            <p:cNvSpPr>
              <a:spLocks noChangeShapeType="1"/>
            </p:cNvSpPr>
            <p:nvPr/>
          </p:nvSpPr>
          <p:spPr bwMode="auto">
            <a:xfrm flipV="1">
              <a:off x="793" y="527"/>
              <a:ext cx="454" cy="499"/>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49" name="Line 13"/>
            <p:cNvSpPr>
              <a:spLocks noChangeShapeType="1"/>
            </p:cNvSpPr>
            <p:nvPr/>
          </p:nvSpPr>
          <p:spPr bwMode="auto">
            <a:xfrm>
              <a:off x="1565" y="391"/>
              <a:ext cx="635"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0" name="Line 14"/>
            <p:cNvSpPr>
              <a:spLocks noChangeShapeType="1"/>
            </p:cNvSpPr>
            <p:nvPr/>
          </p:nvSpPr>
          <p:spPr bwMode="auto">
            <a:xfrm>
              <a:off x="2608" y="391"/>
              <a:ext cx="408"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1" name="Line 15"/>
            <p:cNvSpPr>
              <a:spLocks noChangeShapeType="1"/>
            </p:cNvSpPr>
            <p:nvPr/>
          </p:nvSpPr>
          <p:spPr bwMode="auto">
            <a:xfrm flipH="1">
              <a:off x="975" y="1117"/>
              <a:ext cx="544"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2" name="Line 16"/>
            <p:cNvSpPr>
              <a:spLocks noChangeShapeType="1"/>
            </p:cNvSpPr>
            <p:nvPr/>
          </p:nvSpPr>
          <p:spPr bwMode="auto">
            <a:xfrm>
              <a:off x="839" y="1253"/>
              <a:ext cx="363" cy="40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3" name="Line 17"/>
            <p:cNvSpPr>
              <a:spLocks noChangeShapeType="1"/>
            </p:cNvSpPr>
            <p:nvPr/>
          </p:nvSpPr>
          <p:spPr bwMode="auto">
            <a:xfrm flipH="1">
              <a:off x="1791" y="1117"/>
              <a:ext cx="499"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4" name="Line 18"/>
            <p:cNvSpPr>
              <a:spLocks noChangeShapeType="1"/>
            </p:cNvSpPr>
            <p:nvPr/>
          </p:nvSpPr>
          <p:spPr bwMode="auto">
            <a:xfrm flipV="1">
              <a:off x="1519" y="1253"/>
              <a:ext cx="907" cy="45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5" name="Line 19"/>
            <p:cNvSpPr>
              <a:spLocks noChangeShapeType="1"/>
            </p:cNvSpPr>
            <p:nvPr/>
          </p:nvSpPr>
          <p:spPr bwMode="auto">
            <a:xfrm>
              <a:off x="1519" y="1752"/>
              <a:ext cx="771"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6" name="Line 20"/>
            <p:cNvSpPr>
              <a:spLocks noChangeShapeType="1"/>
            </p:cNvSpPr>
            <p:nvPr/>
          </p:nvSpPr>
          <p:spPr bwMode="auto">
            <a:xfrm>
              <a:off x="2653" y="1752"/>
              <a:ext cx="454"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7" name="Line 21"/>
            <p:cNvSpPr>
              <a:spLocks noChangeShapeType="1"/>
            </p:cNvSpPr>
            <p:nvPr/>
          </p:nvSpPr>
          <p:spPr bwMode="auto">
            <a:xfrm flipV="1">
              <a:off x="3288" y="1026"/>
              <a:ext cx="409" cy="54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8" name="Line 22"/>
            <p:cNvSpPr>
              <a:spLocks noChangeShapeType="1"/>
            </p:cNvSpPr>
            <p:nvPr/>
          </p:nvSpPr>
          <p:spPr bwMode="auto">
            <a:xfrm>
              <a:off x="3243" y="527"/>
              <a:ext cx="408" cy="45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59" name="Freeform 23"/>
            <p:cNvSpPr>
              <a:spLocks/>
            </p:cNvSpPr>
            <p:nvPr/>
          </p:nvSpPr>
          <p:spPr bwMode="auto">
            <a:xfrm>
              <a:off x="1655" y="618"/>
              <a:ext cx="2268" cy="317"/>
            </a:xfrm>
            <a:custGeom>
              <a:avLst/>
              <a:gdLst>
                <a:gd name="T0" fmla="*/ 2268 w 2268"/>
                <a:gd name="T1" fmla="*/ 363 h 363"/>
                <a:gd name="T2" fmla="*/ 953 w 2268"/>
                <a:gd name="T3" fmla="*/ 0 h 363"/>
                <a:gd name="T4" fmla="*/ 0 w 2268"/>
                <a:gd name="T5" fmla="*/ 363 h 363"/>
              </a:gdLst>
              <a:ahLst/>
              <a:cxnLst>
                <a:cxn ang="0">
                  <a:pos x="T0" y="T1"/>
                </a:cxn>
                <a:cxn ang="0">
                  <a:pos x="T2" y="T3"/>
                </a:cxn>
                <a:cxn ang="0">
                  <a:pos x="T4" y="T5"/>
                </a:cxn>
              </a:cxnLst>
              <a:rect l="0" t="0" r="r" b="b"/>
              <a:pathLst>
                <a:path w="2268" h="363">
                  <a:moveTo>
                    <a:pt x="2268" y="363"/>
                  </a:moveTo>
                  <a:cubicBezTo>
                    <a:pt x="1799" y="181"/>
                    <a:pt x="1331" y="0"/>
                    <a:pt x="953" y="0"/>
                  </a:cubicBezTo>
                  <a:cubicBezTo>
                    <a:pt x="575" y="0"/>
                    <a:pt x="151" y="303"/>
                    <a:pt x="0" y="363"/>
                  </a:cubicBezTo>
                </a:path>
              </a:pathLst>
            </a:custGeom>
            <a:noFill/>
            <a:ln w="12700"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60" name="Oval 24"/>
            <p:cNvSpPr>
              <a:spLocks noChangeArrowheads="1"/>
            </p:cNvSpPr>
            <p:nvPr/>
          </p:nvSpPr>
          <p:spPr bwMode="auto">
            <a:xfrm>
              <a:off x="1565" y="1026"/>
              <a:ext cx="88" cy="90"/>
            </a:xfrm>
            <a:prstGeom prst="ellipse">
              <a:avLst/>
            </a:prstGeom>
            <a:solidFill>
              <a:schemeClr val="accent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3592" name="Rectangle 56"/>
            <p:cNvSpPr>
              <a:spLocks noChangeArrowheads="1"/>
            </p:cNvSpPr>
            <p:nvPr/>
          </p:nvSpPr>
          <p:spPr bwMode="auto">
            <a:xfrm>
              <a:off x="476" y="663"/>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3593" name="Rectangle 57"/>
            <p:cNvSpPr>
              <a:spLocks noChangeArrowheads="1"/>
            </p:cNvSpPr>
            <p:nvPr/>
          </p:nvSpPr>
          <p:spPr bwMode="auto">
            <a:xfrm>
              <a:off x="4105" y="935"/>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t5</a:t>
              </a:r>
            </a:p>
          </p:txBody>
        </p:sp>
        <p:sp>
          <p:nvSpPr>
            <p:cNvPr id="193594" name="Rectangle 58"/>
            <p:cNvSpPr>
              <a:spLocks noChangeArrowheads="1"/>
            </p:cNvSpPr>
            <p:nvPr/>
          </p:nvSpPr>
          <p:spPr bwMode="auto">
            <a:xfrm>
              <a:off x="2699" y="102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t3</a:t>
              </a:r>
            </a:p>
          </p:txBody>
        </p:sp>
        <p:sp>
          <p:nvSpPr>
            <p:cNvPr id="193596" name="Rectangle 60"/>
            <p:cNvSpPr>
              <a:spLocks noChangeArrowheads="1"/>
            </p:cNvSpPr>
            <p:nvPr/>
          </p:nvSpPr>
          <p:spPr bwMode="auto">
            <a:xfrm>
              <a:off x="2699" y="1389"/>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t4</a:t>
              </a:r>
            </a:p>
          </p:txBody>
        </p:sp>
        <p:sp>
          <p:nvSpPr>
            <p:cNvPr id="193597" name="Rectangle 61"/>
            <p:cNvSpPr>
              <a:spLocks noChangeArrowheads="1"/>
            </p:cNvSpPr>
            <p:nvPr/>
          </p:nvSpPr>
          <p:spPr bwMode="auto">
            <a:xfrm>
              <a:off x="884" y="21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3598" name="Rectangle 62"/>
            <p:cNvSpPr>
              <a:spLocks noChangeArrowheads="1"/>
            </p:cNvSpPr>
            <p:nvPr/>
          </p:nvSpPr>
          <p:spPr bwMode="auto">
            <a:xfrm>
              <a:off x="1156" y="134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3599" name="Rectangle 63"/>
            <p:cNvSpPr>
              <a:spLocks noChangeArrowheads="1"/>
            </p:cNvSpPr>
            <p:nvPr/>
          </p:nvSpPr>
          <p:spPr bwMode="auto">
            <a:xfrm>
              <a:off x="1156" y="89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3600" name="Rectangle 64"/>
            <p:cNvSpPr>
              <a:spLocks noChangeArrowheads="1"/>
            </p:cNvSpPr>
            <p:nvPr/>
          </p:nvSpPr>
          <p:spPr bwMode="auto">
            <a:xfrm>
              <a:off x="3470" y="157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s5</a:t>
              </a:r>
            </a:p>
          </p:txBody>
        </p:sp>
        <p:sp>
          <p:nvSpPr>
            <p:cNvPr id="193601" name="Rectangle 65"/>
            <p:cNvSpPr>
              <a:spLocks noChangeArrowheads="1"/>
            </p:cNvSpPr>
            <p:nvPr/>
          </p:nvSpPr>
          <p:spPr bwMode="auto">
            <a:xfrm>
              <a:off x="3334" y="255"/>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s4</a:t>
              </a:r>
            </a:p>
          </p:txBody>
        </p:sp>
      </p:grpSp>
      <p:grpSp>
        <p:nvGrpSpPr>
          <p:cNvPr id="193633" name="Group 97"/>
          <p:cNvGrpSpPr>
            <a:grpSpLocks/>
          </p:cNvGrpSpPr>
          <p:nvPr/>
        </p:nvGrpSpPr>
        <p:grpSpPr bwMode="auto">
          <a:xfrm>
            <a:off x="323850" y="2781300"/>
            <a:ext cx="8137525" cy="2303463"/>
            <a:chOff x="113" y="2251"/>
            <a:chExt cx="5126" cy="1451"/>
          </a:xfrm>
        </p:grpSpPr>
        <p:sp>
          <p:nvSpPr>
            <p:cNvPr id="193561" name="Rectangle 25"/>
            <p:cNvSpPr>
              <a:spLocks noChangeArrowheads="1"/>
            </p:cNvSpPr>
            <p:nvPr/>
          </p:nvSpPr>
          <p:spPr bwMode="auto">
            <a:xfrm>
              <a:off x="657" y="2976"/>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2" name="Oval 26"/>
            <p:cNvSpPr>
              <a:spLocks noChangeArrowheads="1"/>
            </p:cNvSpPr>
            <p:nvPr/>
          </p:nvSpPr>
          <p:spPr bwMode="auto">
            <a:xfrm>
              <a:off x="204" y="2976"/>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3" name="Rectangle 27"/>
            <p:cNvSpPr>
              <a:spLocks noChangeArrowheads="1"/>
            </p:cNvSpPr>
            <p:nvPr/>
          </p:nvSpPr>
          <p:spPr bwMode="auto">
            <a:xfrm>
              <a:off x="3288" y="3203"/>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4" name="Rectangle 28"/>
            <p:cNvSpPr>
              <a:spLocks noChangeArrowheads="1"/>
            </p:cNvSpPr>
            <p:nvPr/>
          </p:nvSpPr>
          <p:spPr bwMode="auto">
            <a:xfrm>
              <a:off x="4332" y="2886"/>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5" name="Rectangle 29"/>
            <p:cNvSpPr>
              <a:spLocks noChangeArrowheads="1"/>
            </p:cNvSpPr>
            <p:nvPr/>
          </p:nvSpPr>
          <p:spPr bwMode="auto">
            <a:xfrm>
              <a:off x="2336" y="2931"/>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6" name="Rectangle 30"/>
            <p:cNvSpPr>
              <a:spLocks noChangeArrowheads="1"/>
            </p:cNvSpPr>
            <p:nvPr/>
          </p:nvSpPr>
          <p:spPr bwMode="auto">
            <a:xfrm>
              <a:off x="1383" y="2976"/>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7" name="Rectangle 31"/>
            <p:cNvSpPr>
              <a:spLocks noChangeArrowheads="1"/>
            </p:cNvSpPr>
            <p:nvPr/>
          </p:nvSpPr>
          <p:spPr bwMode="auto">
            <a:xfrm>
              <a:off x="3288" y="2523"/>
              <a:ext cx="227" cy="137"/>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8" name="Oval 32"/>
            <p:cNvSpPr>
              <a:spLocks noChangeArrowheads="1"/>
            </p:cNvSpPr>
            <p:nvPr/>
          </p:nvSpPr>
          <p:spPr bwMode="auto">
            <a:xfrm>
              <a:off x="1066" y="2568"/>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69" name="Oval 33"/>
            <p:cNvSpPr>
              <a:spLocks noChangeArrowheads="1"/>
            </p:cNvSpPr>
            <p:nvPr/>
          </p:nvSpPr>
          <p:spPr bwMode="auto">
            <a:xfrm>
              <a:off x="1066" y="3249"/>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0" name="Oval 34"/>
            <p:cNvSpPr>
              <a:spLocks noChangeArrowheads="1"/>
            </p:cNvSpPr>
            <p:nvPr/>
          </p:nvSpPr>
          <p:spPr bwMode="auto">
            <a:xfrm>
              <a:off x="1882" y="2931"/>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1" name="Oval 35"/>
            <p:cNvSpPr>
              <a:spLocks noChangeArrowheads="1"/>
            </p:cNvSpPr>
            <p:nvPr/>
          </p:nvSpPr>
          <p:spPr bwMode="auto">
            <a:xfrm>
              <a:off x="2744" y="2523"/>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2" name="Oval 36"/>
            <p:cNvSpPr>
              <a:spLocks noChangeArrowheads="1"/>
            </p:cNvSpPr>
            <p:nvPr/>
          </p:nvSpPr>
          <p:spPr bwMode="auto">
            <a:xfrm>
              <a:off x="2789" y="3203"/>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3" name="Oval 37"/>
            <p:cNvSpPr>
              <a:spLocks noChangeArrowheads="1"/>
            </p:cNvSpPr>
            <p:nvPr/>
          </p:nvSpPr>
          <p:spPr bwMode="auto">
            <a:xfrm>
              <a:off x="3878" y="2478"/>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4" name="Oval 38"/>
            <p:cNvSpPr>
              <a:spLocks noChangeArrowheads="1"/>
            </p:cNvSpPr>
            <p:nvPr/>
          </p:nvSpPr>
          <p:spPr bwMode="auto">
            <a:xfrm>
              <a:off x="3878" y="3203"/>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5" name="Oval 39"/>
            <p:cNvSpPr>
              <a:spLocks noChangeArrowheads="1"/>
            </p:cNvSpPr>
            <p:nvPr/>
          </p:nvSpPr>
          <p:spPr bwMode="auto">
            <a:xfrm>
              <a:off x="4967" y="2886"/>
              <a:ext cx="182" cy="182"/>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93576" name="Line 40"/>
            <p:cNvSpPr>
              <a:spLocks noChangeShapeType="1"/>
            </p:cNvSpPr>
            <p:nvPr/>
          </p:nvSpPr>
          <p:spPr bwMode="auto">
            <a:xfrm>
              <a:off x="385" y="3067"/>
              <a:ext cx="227"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77" name="Line 41"/>
            <p:cNvSpPr>
              <a:spLocks noChangeShapeType="1"/>
            </p:cNvSpPr>
            <p:nvPr/>
          </p:nvSpPr>
          <p:spPr bwMode="auto">
            <a:xfrm flipV="1">
              <a:off x="793" y="2704"/>
              <a:ext cx="273" cy="27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78" name="Line 42"/>
            <p:cNvSpPr>
              <a:spLocks noChangeShapeType="1"/>
            </p:cNvSpPr>
            <p:nvPr/>
          </p:nvSpPr>
          <p:spPr bwMode="auto">
            <a:xfrm>
              <a:off x="793" y="3113"/>
              <a:ext cx="273" cy="22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79" name="Line 43"/>
            <p:cNvSpPr>
              <a:spLocks noChangeShapeType="1"/>
            </p:cNvSpPr>
            <p:nvPr/>
          </p:nvSpPr>
          <p:spPr bwMode="auto">
            <a:xfrm>
              <a:off x="1247" y="2704"/>
              <a:ext cx="272" cy="27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0" name="Line 44"/>
            <p:cNvSpPr>
              <a:spLocks noChangeShapeType="1"/>
            </p:cNvSpPr>
            <p:nvPr/>
          </p:nvSpPr>
          <p:spPr bwMode="auto">
            <a:xfrm flipV="1">
              <a:off x="1247" y="3113"/>
              <a:ext cx="272" cy="27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1" name="Line 45"/>
            <p:cNvSpPr>
              <a:spLocks noChangeShapeType="1"/>
            </p:cNvSpPr>
            <p:nvPr/>
          </p:nvSpPr>
          <p:spPr bwMode="auto">
            <a:xfrm>
              <a:off x="1610" y="3022"/>
              <a:ext cx="27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2" name="Line 46"/>
            <p:cNvSpPr>
              <a:spLocks noChangeShapeType="1"/>
            </p:cNvSpPr>
            <p:nvPr/>
          </p:nvSpPr>
          <p:spPr bwMode="auto">
            <a:xfrm>
              <a:off x="2064" y="3022"/>
              <a:ext cx="272"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3" name="Line 47"/>
            <p:cNvSpPr>
              <a:spLocks noChangeShapeType="1"/>
            </p:cNvSpPr>
            <p:nvPr/>
          </p:nvSpPr>
          <p:spPr bwMode="auto">
            <a:xfrm flipV="1">
              <a:off x="2426" y="2614"/>
              <a:ext cx="318" cy="317"/>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4" name="Line 48"/>
            <p:cNvSpPr>
              <a:spLocks noChangeShapeType="1"/>
            </p:cNvSpPr>
            <p:nvPr/>
          </p:nvSpPr>
          <p:spPr bwMode="auto">
            <a:xfrm>
              <a:off x="2426" y="3067"/>
              <a:ext cx="363" cy="227"/>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5" name="Line 49"/>
            <p:cNvSpPr>
              <a:spLocks noChangeShapeType="1"/>
            </p:cNvSpPr>
            <p:nvPr/>
          </p:nvSpPr>
          <p:spPr bwMode="auto">
            <a:xfrm>
              <a:off x="2925" y="2614"/>
              <a:ext cx="3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6" name="Line 50"/>
            <p:cNvSpPr>
              <a:spLocks noChangeShapeType="1"/>
            </p:cNvSpPr>
            <p:nvPr/>
          </p:nvSpPr>
          <p:spPr bwMode="auto">
            <a:xfrm>
              <a:off x="2971" y="3294"/>
              <a:ext cx="317"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7" name="Line 51"/>
            <p:cNvSpPr>
              <a:spLocks noChangeShapeType="1"/>
            </p:cNvSpPr>
            <p:nvPr/>
          </p:nvSpPr>
          <p:spPr bwMode="auto">
            <a:xfrm>
              <a:off x="3515" y="3294"/>
              <a:ext cx="3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8" name="Line 52"/>
            <p:cNvSpPr>
              <a:spLocks noChangeShapeType="1"/>
            </p:cNvSpPr>
            <p:nvPr/>
          </p:nvSpPr>
          <p:spPr bwMode="auto">
            <a:xfrm>
              <a:off x="3515" y="2568"/>
              <a:ext cx="408"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89" name="Line 53"/>
            <p:cNvSpPr>
              <a:spLocks noChangeShapeType="1"/>
            </p:cNvSpPr>
            <p:nvPr/>
          </p:nvSpPr>
          <p:spPr bwMode="auto">
            <a:xfrm>
              <a:off x="4059" y="2568"/>
              <a:ext cx="409" cy="31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90" name="Line 54"/>
            <p:cNvSpPr>
              <a:spLocks noChangeShapeType="1"/>
            </p:cNvSpPr>
            <p:nvPr/>
          </p:nvSpPr>
          <p:spPr bwMode="auto">
            <a:xfrm flipV="1">
              <a:off x="4059" y="3022"/>
              <a:ext cx="409" cy="31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591" name="Line 55"/>
            <p:cNvSpPr>
              <a:spLocks noChangeShapeType="1"/>
            </p:cNvSpPr>
            <p:nvPr/>
          </p:nvSpPr>
          <p:spPr bwMode="auto">
            <a:xfrm>
              <a:off x="4604" y="2976"/>
              <a:ext cx="363"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602" name="Rectangle 66"/>
            <p:cNvSpPr>
              <a:spLocks noChangeArrowheads="1"/>
            </p:cNvSpPr>
            <p:nvPr/>
          </p:nvSpPr>
          <p:spPr bwMode="auto">
            <a:xfrm>
              <a:off x="567" y="3113"/>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3603" name="Rectangle 67"/>
            <p:cNvSpPr>
              <a:spLocks noChangeArrowheads="1"/>
            </p:cNvSpPr>
            <p:nvPr/>
          </p:nvSpPr>
          <p:spPr bwMode="auto">
            <a:xfrm>
              <a:off x="1338" y="3158"/>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(t3)</a:t>
              </a:r>
            </a:p>
          </p:txBody>
        </p:sp>
        <p:sp>
          <p:nvSpPr>
            <p:cNvPr id="193604" name="Rectangle 68"/>
            <p:cNvSpPr>
              <a:spLocks noChangeArrowheads="1"/>
            </p:cNvSpPr>
            <p:nvPr/>
          </p:nvSpPr>
          <p:spPr bwMode="auto">
            <a:xfrm>
              <a:off x="2200" y="3158"/>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(t1)</a:t>
              </a:r>
            </a:p>
          </p:txBody>
        </p:sp>
        <p:sp>
          <p:nvSpPr>
            <p:cNvPr id="193605" name="Rectangle 69"/>
            <p:cNvSpPr>
              <a:spLocks noChangeArrowheads="1"/>
            </p:cNvSpPr>
            <p:nvPr/>
          </p:nvSpPr>
          <p:spPr bwMode="auto">
            <a:xfrm>
              <a:off x="3379" y="225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(t2)</a:t>
              </a:r>
            </a:p>
          </p:txBody>
        </p:sp>
        <p:sp>
          <p:nvSpPr>
            <p:cNvPr id="193606" name="Rectangle 70"/>
            <p:cNvSpPr>
              <a:spLocks noChangeArrowheads="1"/>
            </p:cNvSpPr>
            <p:nvPr/>
          </p:nvSpPr>
          <p:spPr bwMode="auto">
            <a:xfrm>
              <a:off x="3198" y="3385"/>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(t4)</a:t>
              </a:r>
            </a:p>
          </p:txBody>
        </p:sp>
        <p:sp>
          <p:nvSpPr>
            <p:cNvPr id="193607" name="Rectangle 71"/>
            <p:cNvSpPr>
              <a:spLocks noChangeArrowheads="1"/>
            </p:cNvSpPr>
            <p:nvPr/>
          </p:nvSpPr>
          <p:spPr bwMode="auto">
            <a:xfrm>
              <a:off x="4332" y="297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(t5)</a:t>
              </a:r>
            </a:p>
          </p:txBody>
        </p:sp>
        <p:sp>
          <p:nvSpPr>
            <p:cNvPr id="193608" name="Rectangle 72"/>
            <p:cNvSpPr>
              <a:spLocks noChangeArrowheads="1"/>
            </p:cNvSpPr>
            <p:nvPr/>
          </p:nvSpPr>
          <p:spPr bwMode="auto">
            <a:xfrm>
              <a:off x="113" y="3203"/>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3609" name="Rectangle 73"/>
            <p:cNvSpPr>
              <a:spLocks noChangeArrowheads="1"/>
            </p:cNvSpPr>
            <p:nvPr/>
          </p:nvSpPr>
          <p:spPr bwMode="auto">
            <a:xfrm>
              <a:off x="1156" y="234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3610" name="Rectangle 74"/>
            <p:cNvSpPr>
              <a:spLocks noChangeArrowheads="1"/>
            </p:cNvSpPr>
            <p:nvPr/>
          </p:nvSpPr>
          <p:spPr bwMode="auto">
            <a:xfrm>
              <a:off x="1791" y="3158"/>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3611" name="Rectangle 75"/>
            <p:cNvSpPr>
              <a:spLocks noChangeArrowheads="1"/>
            </p:cNvSpPr>
            <p:nvPr/>
          </p:nvSpPr>
          <p:spPr bwMode="auto">
            <a:xfrm>
              <a:off x="2789" y="225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(s1)</a:t>
              </a:r>
            </a:p>
          </p:txBody>
        </p:sp>
        <p:sp>
          <p:nvSpPr>
            <p:cNvPr id="193612" name="Rectangle 76"/>
            <p:cNvSpPr>
              <a:spLocks noChangeArrowheads="1"/>
            </p:cNvSpPr>
            <p:nvPr/>
          </p:nvSpPr>
          <p:spPr bwMode="auto">
            <a:xfrm>
              <a:off x="4014" y="229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(s4)</a:t>
              </a:r>
            </a:p>
          </p:txBody>
        </p:sp>
        <p:sp>
          <p:nvSpPr>
            <p:cNvPr id="193613" name="Rectangle 77"/>
            <p:cNvSpPr>
              <a:spLocks noChangeArrowheads="1"/>
            </p:cNvSpPr>
            <p:nvPr/>
          </p:nvSpPr>
          <p:spPr bwMode="auto">
            <a:xfrm>
              <a:off x="4876" y="3067"/>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(s2)</a:t>
              </a:r>
            </a:p>
          </p:txBody>
        </p:sp>
        <p:sp>
          <p:nvSpPr>
            <p:cNvPr id="193614" name="Rectangle 78"/>
            <p:cNvSpPr>
              <a:spLocks noChangeArrowheads="1"/>
            </p:cNvSpPr>
            <p:nvPr/>
          </p:nvSpPr>
          <p:spPr bwMode="auto">
            <a:xfrm>
              <a:off x="3787" y="343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(s5)</a:t>
              </a:r>
            </a:p>
          </p:txBody>
        </p:sp>
        <p:sp>
          <p:nvSpPr>
            <p:cNvPr id="193615" name="Rectangle 79"/>
            <p:cNvSpPr>
              <a:spLocks noChangeArrowheads="1"/>
            </p:cNvSpPr>
            <p:nvPr/>
          </p:nvSpPr>
          <p:spPr bwMode="auto">
            <a:xfrm>
              <a:off x="2699" y="343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3616" name="Rectangle 80"/>
            <p:cNvSpPr>
              <a:spLocks noChangeArrowheads="1"/>
            </p:cNvSpPr>
            <p:nvPr/>
          </p:nvSpPr>
          <p:spPr bwMode="auto">
            <a:xfrm>
              <a:off x="612" y="270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e1</a:t>
              </a:r>
            </a:p>
          </p:txBody>
        </p:sp>
        <p:sp>
          <p:nvSpPr>
            <p:cNvPr id="193617" name="Rectangle 81"/>
            <p:cNvSpPr>
              <a:spLocks noChangeArrowheads="1"/>
            </p:cNvSpPr>
            <p:nvPr/>
          </p:nvSpPr>
          <p:spPr bwMode="auto">
            <a:xfrm>
              <a:off x="975" y="234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b2</a:t>
              </a:r>
            </a:p>
          </p:txBody>
        </p:sp>
        <p:sp>
          <p:nvSpPr>
            <p:cNvPr id="193618" name="Rectangle 82"/>
            <p:cNvSpPr>
              <a:spLocks noChangeArrowheads="1"/>
            </p:cNvSpPr>
            <p:nvPr/>
          </p:nvSpPr>
          <p:spPr bwMode="auto">
            <a:xfrm>
              <a:off x="884" y="343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b3</a:t>
              </a:r>
            </a:p>
          </p:txBody>
        </p:sp>
        <p:sp>
          <p:nvSpPr>
            <p:cNvPr id="193619" name="Rectangle 83"/>
            <p:cNvSpPr>
              <a:spLocks noChangeArrowheads="1"/>
            </p:cNvSpPr>
            <p:nvPr/>
          </p:nvSpPr>
          <p:spPr bwMode="auto">
            <a:xfrm>
              <a:off x="1111" y="343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(s3)</a:t>
              </a:r>
            </a:p>
          </p:txBody>
        </p:sp>
        <p:sp>
          <p:nvSpPr>
            <p:cNvPr id="193620" name="Rectangle 84"/>
            <p:cNvSpPr>
              <a:spLocks noChangeArrowheads="1"/>
            </p:cNvSpPr>
            <p:nvPr/>
          </p:nvSpPr>
          <p:spPr bwMode="auto">
            <a:xfrm>
              <a:off x="1791" y="261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b4</a:t>
              </a:r>
            </a:p>
          </p:txBody>
        </p:sp>
        <p:sp>
          <p:nvSpPr>
            <p:cNvPr id="193621" name="Rectangle 85"/>
            <p:cNvSpPr>
              <a:spLocks noChangeArrowheads="1"/>
            </p:cNvSpPr>
            <p:nvPr/>
          </p:nvSpPr>
          <p:spPr bwMode="auto">
            <a:xfrm>
              <a:off x="2562" y="229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b5</a:t>
              </a:r>
            </a:p>
          </p:txBody>
        </p:sp>
        <p:sp>
          <p:nvSpPr>
            <p:cNvPr id="193622" name="Rectangle 86"/>
            <p:cNvSpPr>
              <a:spLocks noChangeArrowheads="1"/>
            </p:cNvSpPr>
            <p:nvPr/>
          </p:nvSpPr>
          <p:spPr bwMode="auto">
            <a:xfrm>
              <a:off x="3833" y="229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b7</a:t>
              </a:r>
            </a:p>
          </p:txBody>
        </p:sp>
        <p:sp>
          <p:nvSpPr>
            <p:cNvPr id="193623" name="Rectangle 87"/>
            <p:cNvSpPr>
              <a:spLocks noChangeArrowheads="1"/>
            </p:cNvSpPr>
            <p:nvPr/>
          </p:nvSpPr>
          <p:spPr bwMode="auto">
            <a:xfrm>
              <a:off x="4876" y="261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b9</a:t>
              </a:r>
            </a:p>
          </p:txBody>
        </p:sp>
        <p:sp>
          <p:nvSpPr>
            <p:cNvPr id="193624" name="Rectangle 88"/>
            <p:cNvSpPr>
              <a:spLocks noChangeArrowheads="1"/>
            </p:cNvSpPr>
            <p:nvPr/>
          </p:nvSpPr>
          <p:spPr bwMode="auto">
            <a:xfrm>
              <a:off x="2744" y="293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b6</a:t>
              </a:r>
            </a:p>
          </p:txBody>
        </p:sp>
        <p:sp>
          <p:nvSpPr>
            <p:cNvPr id="193625" name="Rectangle 89"/>
            <p:cNvSpPr>
              <a:spLocks noChangeArrowheads="1"/>
            </p:cNvSpPr>
            <p:nvPr/>
          </p:nvSpPr>
          <p:spPr bwMode="auto">
            <a:xfrm>
              <a:off x="3787" y="293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b8</a:t>
              </a:r>
            </a:p>
          </p:txBody>
        </p:sp>
        <p:sp>
          <p:nvSpPr>
            <p:cNvPr id="193626" name="Rectangle 90"/>
            <p:cNvSpPr>
              <a:spLocks noChangeArrowheads="1"/>
            </p:cNvSpPr>
            <p:nvPr/>
          </p:nvSpPr>
          <p:spPr bwMode="auto">
            <a:xfrm>
              <a:off x="158" y="275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b1</a:t>
              </a:r>
            </a:p>
          </p:txBody>
        </p:sp>
        <p:sp>
          <p:nvSpPr>
            <p:cNvPr id="193627" name="Rectangle 91"/>
            <p:cNvSpPr>
              <a:spLocks noChangeArrowheads="1"/>
            </p:cNvSpPr>
            <p:nvPr/>
          </p:nvSpPr>
          <p:spPr bwMode="auto">
            <a:xfrm>
              <a:off x="1429" y="270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e2</a:t>
              </a:r>
            </a:p>
          </p:txBody>
        </p:sp>
        <p:sp>
          <p:nvSpPr>
            <p:cNvPr id="193628" name="Rectangle 92"/>
            <p:cNvSpPr>
              <a:spLocks noChangeArrowheads="1"/>
            </p:cNvSpPr>
            <p:nvPr/>
          </p:nvSpPr>
          <p:spPr bwMode="auto">
            <a:xfrm>
              <a:off x="2290" y="270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e3</a:t>
              </a:r>
            </a:p>
          </p:txBody>
        </p:sp>
        <p:sp>
          <p:nvSpPr>
            <p:cNvPr id="193629" name="Rectangle 93"/>
            <p:cNvSpPr>
              <a:spLocks noChangeArrowheads="1"/>
            </p:cNvSpPr>
            <p:nvPr/>
          </p:nvSpPr>
          <p:spPr bwMode="auto">
            <a:xfrm>
              <a:off x="3198" y="2251"/>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e4</a:t>
              </a:r>
            </a:p>
          </p:txBody>
        </p:sp>
        <p:sp>
          <p:nvSpPr>
            <p:cNvPr id="193630" name="Rectangle 94"/>
            <p:cNvSpPr>
              <a:spLocks noChangeArrowheads="1"/>
            </p:cNvSpPr>
            <p:nvPr/>
          </p:nvSpPr>
          <p:spPr bwMode="auto">
            <a:xfrm>
              <a:off x="4332" y="261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e6</a:t>
              </a:r>
            </a:p>
          </p:txBody>
        </p:sp>
        <p:sp>
          <p:nvSpPr>
            <p:cNvPr id="193631" name="Rectangle 95"/>
            <p:cNvSpPr>
              <a:spLocks noChangeArrowheads="1"/>
            </p:cNvSpPr>
            <p:nvPr/>
          </p:nvSpPr>
          <p:spPr bwMode="auto">
            <a:xfrm>
              <a:off x="3243" y="2976"/>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kumimoji="1" sz="2800">
                  <a:solidFill>
                    <a:schemeClr val="bg2"/>
                  </a:solidFill>
                  <a:latin typeface="Times New Roman" pitchFamily="18" charset="0"/>
                  <a:ea typeface="宋体" pitchFamily="2" charset="-122"/>
                </a:defRPr>
              </a:lvl1pPr>
              <a:lvl2pPr marL="742950" indent="-285750" algn="l">
                <a:buChar char="–"/>
                <a:defRPr kumimoji="1" sz="2400">
                  <a:solidFill>
                    <a:schemeClr val="bg2"/>
                  </a:solidFill>
                  <a:latin typeface="Times New Roman" pitchFamily="18" charset="0"/>
                  <a:ea typeface="宋体" pitchFamily="2" charset="-122"/>
                </a:defRPr>
              </a:lvl2pPr>
              <a:lvl3pPr marL="1143000" indent="-228600" algn="l">
                <a:defRPr kumimoji="1" sz="2000">
                  <a:solidFill>
                    <a:schemeClr val="bg2"/>
                  </a:solidFill>
                  <a:latin typeface="Times New Roman" pitchFamily="18" charset="0"/>
                  <a:ea typeface="宋体" pitchFamily="2" charset="-122"/>
                </a:defRPr>
              </a:lvl3pPr>
              <a:lvl4pPr marL="1600200" indent="-228600" algn="l">
                <a:buChar char="–"/>
                <a:defRPr kumimoji="1">
                  <a:solidFill>
                    <a:schemeClr val="bg2"/>
                  </a:solidFill>
                  <a:latin typeface="Times New Roman" pitchFamily="18" charset="0"/>
                  <a:ea typeface="宋体" pitchFamily="2" charset="-122"/>
                </a:defRPr>
              </a:lvl4pPr>
              <a:lvl5pPr marL="2057400" indent="-228600" algn="l">
                <a:defRPr kumimoji="1">
                  <a:solidFill>
                    <a:schemeClr val="bg2"/>
                  </a:solidFill>
                  <a:latin typeface="Times New Roman" pitchFamily="18" charset="0"/>
                  <a:ea typeface="宋体" pitchFamily="2" charset="-122"/>
                </a:defRPr>
              </a:lvl5pPr>
              <a:lvl6pPr marL="2514600" indent="-228600" fontAlgn="base">
                <a:spcBef>
                  <a:spcPct val="20000"/>
                </a:spcBef>
                <a:spcAft>
                  <a:spcPct val="0"/>
                </a:spcAft>
                <a:buChar char="•"/>
                <a:defRPr kumimoji="1">
                  <a:solidFill>
                    <a:schemeClr val="bg2"/>
                  </a:solidFill>
                  <a:latin typeface="Times New Roman" pitchFamily="18" charset="0"/>
                  <a:ea typeface="宋体" pitchFamily="2" charset="-122"/>
                </a:defRPr>
              </a:lvl6pPr>
              <a:lvl7pPr marL="2971800" indent="-228600" fontAlgn="base">
                <a:spcBef>
                  <a:spcPct val="20000"/>
                </a:spcBef>
                <a:spcAft>
                  <a:spcPct val="0"/>
                </a:spcAft>
                <a:buChar char="•"/>
                <a:defRPr kumimoji="1">
                  <a:solidFill>
                    <a:schemeClr val="bg2"/>
                  </a:solidFill>
                  <a:latin typeface="Times New Roman" pitchFamily="18" charset="0"/>
                  <a:ea typeface="宋体" pitchFamily="2" charset="-122"/>
                </a:defRPr>
              </a:lvl7pPr>
              <a:lvl8pPr marL="3429000" indent="-228600" fontAlgn="base">
                <a:spcBef>
                  <a:spcPct val="20000"/>
                </a:spcBef>
                <a:spcAft>
                  <a:spcPct val="0"/>
                </a:spcAft>
                <a:buChar char="•"/>
                <a:defRPr kumimoji="1">
                  <a:solidFill>
                    <a:schemeClr val="bg2"/>
                  </a:solidFill>
                  <a:latin typeface="Times New Roman" pitchFamily="18" charset="0"/>
                  <a:ea typeface="宋体" pitchFamily="2" charset="-122"/>
                </a:defRPr>
              </a:lvl8pPr>
              <a:lvl9pPr marL="3886200" indent="-228600" fontAlgn="base">
                <a:spcBef>
                  <a:spcPct val="20000"/>
                </a:spcBef>
                <a:spcAft>
                  <a:spcPct val="0"/>
                </a:spcAft>
                <a:buChar char="•"/>
                <a:defRPr kumimoji="1">
                  <a:solidFill>
                    <a:schemeClr val="bg2"/>
                  </a:solidFill>
                  <a:latin typeface="Times New Roman" pitchFamily="18" charset="0"/>
                  <a:ea typeface="宋体" pitchFamily="2" charset="-122"/>
                </a:defRPr>
              </a:lvl9pPr>
            </a:lstStyle>
            <a:p>
              <a:pPr>
                <a:buFontTx/>
                <a:buNone/>
              </a:pPr>
              <a:r>
                <a:rPr lang="en-US" altLang="zh-CN" sz="2000">
                  <a:ea typeface="幼圆" pitchFamily="49" charset="-122"/>
                </a:rPr>
                <a:t>e5</a:t>
              </a:r>
            </a:p>
          </p:txBody>
        </p:sp>
      </p:grpSp>
      <p:sp>
        <p:nvSpPr>
          <p:cNvPr id="193634" name="Rectangle 98"/>
          <p:cNvSpPr>
            <a:spLocks noGrp="1" noChangeArrowheads="1"/>
          </p:cNvSpPr>
          <p:nvPr>
            <p:ph type="body" idx="1"/>
          </p:nvPr>
        </p:nvSpPr>
        <p:spPr>
          <a:xfrm>
            <a:off x="900113" y="5300663"/>
            <a:ext cx="8064500" cy="649287"/>
          </a:xfrm>
          <a:noFill/>
          <a:ln/>
        </p:spPr>
        <p:txBody>
          <a:bodyPr/>
          <a:lstStyle/>
          <a:p>
            <a:pPr algn="just">
              <a:lnSpc>
                <a:spcPct val="80000"/>
              </a:lnSpc>
              <a:buFontTx/>
              <a:buNone/>
            </a:pPr>
            <a:r>
              <a:rPr lang="zh-CN" altLang="en-US" sz="2000" b="1">
                <a:latin typeface="宋体" pitchFamily="2" charset="-122"/>
              </a:rPr>
              <a:t>左边第一个切是一个</a:t>
            </a:r>
            <a:r>
              <a:rPr lang="en-US" altLang="zh-CN" sz="2000" b="1">
                <a:latin typeface="宋体" pitchFamily="2" charset="-122"/>
              </a:rPr>
              <a:t>B-</a:t>
            </a:r>
            <a:r>
              <a:rPr lang="zh-CN" altLang="en-US" sz="2000" b="1">
                <a:latin typeface="宋体" pitchFamily="2" charset="-122"/>
              </a:rPr>
              <a:t>切，记为</a:t>
            </a:r>
            <a:r>
              <a:rPr lang="en-US" altLang="zh-CN" sz="2000" b="1">
                <a:latin typeface="宋体" pitchFamily="2" charset="-122"/>
              </a:rPr>
              <a:t>u</a:t>
            </a:r>
            <a:r>
              <a:rPr lang="en-US" altLang="zh-CN" sz="2000" b="1" baseline="-25000">
                <a:latin typeface="宋体" pitchFamily="2" charset="-122"/>
              </a:rPr>
              <a:t>0 </a:t>
            </a:r>
            <a:r>
              <a:rPr lang="zh-CN" altLang="en-US" sz="2000" b="1">
                <a:latin typeface="宋体" pitchFamily="2" charset="-122"/>
              </a:rPr>
              <a:t>并且其映像恰好为初始标识</a:t>
            </a:r>
            <a:r>
              <a:rPr lang="en-US" altLang="zh-CN" sz="2000" b="1">
                <a:latin typeface="宋体" pitchFamily="2" charset="-122"/>
              </a:rPr>
              <a:t>M</a:t>
            </a:r>
            <a:r>
              <a:rPr lang="en-US" altLang="zh-CN" sz="2000" b="1" baseline="-25000">
                <a:latin typeface="宋体" pitchFamily="2" charset="-122"/>
              </a:rPr>
              <a:t>0</a:t>
            </a:r>
            <a:r>
              <a:rPr lang="en-US" altLang="zh-CN" sz="1600" b="1"/>
              <a:t>	</a:t>
            </a:r>
          </a:p>
          <a:p>
            <a:pPr algn="just">
              <a:lnSpc>
                <a:spcPct val="80000"/>
              </a:lnSpc>
              <a:buFontTx/>
              <a:buNone/>
            </a:pPr>
            <a:endParaRPr lang="en-US" altLang="zh-CN" sz="1600" b="1"/>
          </a:p>
          <a:p>
            <a:pPr algn="just">
              <a:lnSpc>
                <a:spcPct val="80000"/>
              </a:lnSpc>
              <a:buFontTx/>
              <a:buNone/>
            </a:pPr>
            <a:endParaRPr lang="en-US" altLang="zh-CN" sz="1600" b="1"/>
          </a:p>
          <a:p>
            <a:pPr algn="just">
              <a:lnSpc>
                <a:spcPct val="80000"/>
              </a:lnSpc>
              <a:buFontTx/>
              <a:buNone/>
            </a:pPr>
            <a:endParaRPr lang="en-US" altLang="zh-CN" sz="1600" b="1"/>
          </a:p>
        </p:txBody>
      </p:sp>
      <p:sp>
        <p:nvSpPr>
          <p:cNvPr id="193639" name="Rectangle 103"/>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endParaRPr lang="zh-CN" altLang="en-US"/>
          </a:p>
        </p:txBody>
      </p:sp>
      <p:graphicFrame>
        <p:nvGraphicFramePr>
          <p:cNvPr id="193638" name="Object 102"/>
          <p:cNvGraphicFramePr>
            <a:graphicFrameLocks noChangeAspect="1"/>
          </p:cNvGraphicFramePr>
          <p:nvPr/>
        </p:nvGraphicFramePr>
        <p:xfrm>
          <a:off x="1403350" y="5805488"/>
          <a:ext cx="4464050" cy="590550"/>
        </p:xfrm>
        <a:graphic>
          <a:graphicData uri="http://schemas.openxmlformats.org/presentationml/2006/ole">
            <mc:AlternateContent xmlns:mc="http://schemas.openxmlformats.org/markup-compatibility/2006">
              <mc:Choice xmlns:v="urn:schemas-microsoft-com:vml" Requires="v">
                <p:oleObj spid="_x0000_s193644" name="公式" r:id="rId3" imgW="2082800" imgH="279400" progId="Equation.3">
                  <p:embed/>
                </p:oleObj>
              </mc:Choice>
              <mc:Fallback>
                <p:oleObj name="公式" r:id="rId3" imgW="2082800" imgH="279400" progId="Equation.3">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5805488"/>
                        <a:ext cx="44640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640" name="Text Box 104"/>
          <p:cNvSpPr txBox="1">
            <a:spLocks noChangeArrowheads="1"/>
          </p:cNvSpPr>
          <p:nvPr/>
        </p:nvSpPr>
        <p:spPr bwMode="auto">
          <a:xfrm>
            <a:off x="-684213" y="5734050"/>
            <a:ext cx="201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称满足</a:t>
            </a:r>
            <a:endParaRPr lang="en-US" altLang="zh-CN">
              <a:solidFill>
                <a:schemeClr val="bg2"/>
              </a:solidFill>
            </a:endParaRPr>
          </a:p>
        </p:txBody>
      </p:sp>
      <p:sp>
        <p:nvSpPr>
          <p:cNvPr id="193641" name="Text Box 105"/>
          <p:cNvSpPr txBox="1">
            <a:spLocks noChangeArrowheads="1"/>
          </p:cNvSpPr>
          <p:nvPr/>
        </p:nvSpPr>
        <p:spPr bwMode="auto">
          <a:xfrm>
            <a:off x="4787900" y="5876925"/>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的</a:t>
            </a:r>
            <a:r>
              <a:rPr lang="en-US" altLang="zh-CN">
                <a:solidFill>
                  <a:schemeClr val="bg2"/>
                </a:solidFill>
              </a:rPr>
              <a:t>petri</a:t>
            </a:r>
            <a:r>
              <a:rPr lang="zh-CN" altLang="en-US">
                <a:solidFill>
                  <a:schemeClr val="bg2"/>
                </a:solidFill>
              </a:rPr>
              <a:t>网进程为满进程</a:t>
            </a:r>
            <a:endParaRPr lang="en-US" altLang="zh-CN">
              <a:solidFill>
                <a:schemeClr val="bg2"/>
              </a:solidFill>
            </a:endParaRPr>
          </a:p>
        </p:txBody>
      </p:sp>
      <p:sp>
        <p:nvSpPr>
          <p:cNvPr id="193642" name="Line 106"/>
          <p:cNvSpPr>
            <a:spLocks noChangeShapeType="1"/>
          </p:cNvSpPr>
          <p:nvPr/>
        </p:nvSpPr>
        <p:spPr bwMode="auto">
          <a:xfrm>
            <a:off x="900113" y="3429000"/>
            <a:ext cx="0" cy="12954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93643" name="Line 107"/>
          <p:cNvSpPr>
            <a:spLocks noChangeShapeType="1"/>
          </p:cNvSpPr>
          <p:nvPr/>
        </p:nvSpPr>
        <p:spPr bwMode="auto">
          <a:xfrm>
            <a:off x="2916238" y="404813"/>
            <a:ext cx="1511300" cy="93662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2812FDAA-E7BC-458A-BA1A-AC33169A01DF}" type="datetime1">
              <a:rPr lang="zh-CN" altLang="en-US"/>
              <a:pPr/>
              <a:t>2014/9/27</a:t>
            </a:fld>
            <a:endParaRPr lang="en-US" altLang="zh-CN"/>
          </a:p>
        </p:txBody>
      </p:sp>
      <p:sp>
        <p:nvSpPr>
          <p:cNvPr id="5" name="灯片编号占位符 6"/>
          <p:cNvSpPr>
            <a:spLocks noGrp="1"/>
          </p:cNvSpPr>
          <p:nvPr>
            <p:ph type="sldNum" sz="quarter" idx="12"/>
          </p:nvPr>
        </p:nvSpPr>
        <p:spPr/>
        <p:txBody>
          <a:bodyPr/>
          <a:lstStyle/>
          <a:p>
            <a:fld id="{B5D93EA1-2BB6-495E-B9A7-B359B0AA64FD}" type="slidenum">
              <a:rPr lang="zh-CN" altLang="en-US"/>
              <a:pPr/>
              <a:t>86</a:t>
            </a:fld>
            <a:endParaRPr lang="en-US" altLang="zh-CN"/>
          </a:p>
        </p:txBody>
      </p:sp>
      <p:sp>
        <p:nvSpPr>
          <p:cNvPr id="198658" name="Rectangle 2"/>
          <p:cNvSpPr>
            <a:spLocks noGrp="1" noChangeArrowheads="1"/>
          </p:cNvSpPr>
          <p:nvPr>
            <p:ph type="title"/>
          </p:nvPr>
        </p:nvSpPr>
        <p:spPr>
          <a:xfrm>
            <a:off x="250825" y="0"/>
            <a:ext cx="7772400" cy="1143000"/>
          </a:xfrm>
        </p:spPr>
        <p:txBody>
          <a:bodyPr/>
          <a:lstStyle/>
          <a:p>
            <a:r>
              <a:rPr lang="zh-CN" altLang="en-US"/>
              <a:t>满进程</a:t>
            </a:r>
            <a:endParaRPr lang="en-US" altLang="zh-CN"/>
          </a:p>
        </p:txBody>
      </p:sp>
      <p:sp>
        <p:nvSpPr>
          <p:cNvPr id="198659" name="Rectangle 3"/>
          <p:cNvSpPr>
            <a:spLocks noGrp="1" noChangeArrowheads="1"/>
          </p:cNvSpPr>
          <p:nvPr>
            <p:ph type="body" sz="half" idx="1"/>
          </p:nvPr>
        </p:nvSpPr>
        <p:spPr>
          <a:xfrm>
            <a:off x="250825" y="981075"/>
            <a:ext cx="8604250" cy="5086350"/>
          </a:xfrm>
        </p:spPr>
        <p:txBody>
          <a:bodyPr/>
          <a:lstStyle/>
          <a:p>
            <a:pPr marL="609600" indent="-609600">
              <a:lnSpc>
                <a:spcPct val="90000"/>
              </a:lnSpc>
              <a:buFontTx/>
              <a:buNone/>
            </a:pPr>
            <a:r>
              <a:rPr lang="zh-CN" altLang="en-US" sz="2800" b="1">
                <a:latin typeface="幼圆" pitchFamily="49" charset="-122"/>
                <a:ea typeface="幼圆" pitchFamily="49" charset="-122"/>
              </a:rPr>
              <a:t>   设</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a:t>
            </a:r>
            <a:r>
              <a:rPr lang="en-US" altLang="en-US" sz="2800" b="1">
                <a:latin typeface="幼圆" pitchFamily="49" charset="-122"/>
                <a:ea typeface="幼圆" pitchFamily="49" charset="-122"/>
              </a:rPr>
              <a:t>S,T;F,M</a:t>
            </a:r>
            <a:r>
              <a:rPr lang="en-US" altLang="en-US" sz="2800" b="1" baseline="-25000">
                <a:latin typeface="幼圆" pitchFamily="49" charset="-122"/>
                <a:ea typeface="幼圆" pitchFamily="49" charset="-122"/>
              </a:rPr>
              <a:t>0</a:t>
            </a:r>
            <a:r>
              <a:rPr lang="en-US" altLang="en-US" sz="2800" b="1">
                <a:latin typeface="幼圆" pitchFamily="49" charset="-122"/>
                <a:ea typeface="幼圆" pitchFamily="49" charset="-122"/>
              </a:rPr>
              <a:t>)</a:t>
            </a:r>
            <a:r>
              <a:rPr lang="zh-CN" altLang="zh-CN" sz="2800" b="1">
                <a:latin typeface="幼圆" pitchFamily="49" charset="-122"/>
                <a:ea typeface="幼圆" pitchFamily="49" charset="-122"/>
              </a:rPr>
              <a:t>为</a:t>
            </a:r>
            <a:r>
              <a:rPr lang="en-US" altLang="zh-CN" sz="2800" b="1">
                <a:latin typeface="幼圆" pitchFamily="49" charset="-122"/>
                <a:ea typeface="幼圆" pitchFamily="49" charset="-122"/>
              </a:rPr>
              <a:t>P/T</a:t>
            </a:r>
            <a:r>
              <a:rPr lang="zh-CN" altLang="en-US" sz="2800" b="1">
                <a:latin typeface="幼圆" pitchFamily="49" charset="-122"/>
                <a:ea typeface="幼圆" pitchFamily="49" charset="-122"/>
              </a:rPr>
              <a:t>网，</a:t>
            </a:r>
            <a:r>
              <a:rPr lang="en-US" altLang="zh-CN" sz="2800" b="1">
                <a:latin typeface="幼圆" pitchFamily="49" charset="-122"/>
                <a:ea typeface="幼圆" pitchFamily="49" charset="-122"/>
              </a:rPr>
              <a:t>N=(B,E;F</a:t>
            </a:r>
            <a:r>
              <a:rPr lang="en-US" altLang="zh-CN" sz="2800" b="1">
                <a:latin typeface="Times New Roman"/>
                <a:ea typeface="幼圆" pitchFamily="49" charset="-122"/>
              </a:rPr>
              <a:t>’</a:t>
            </a:r>
            <a:r>
              <a:rPr lang="en-US" altLang="zh-CN" sz="2800" b="1">
                <a:latin typeface="幼圆" pitchFamily="49" charset="-122"/>
                <a:ea typeface="幼圆" pitchFamily="49" charset="-122"/>
              </a:rPr>
              <a:t>)</a:t>
            </a:r>
            <a:r>
              <a:rPr lang="zh-CN" altLang="en-US" sz="2800" b="1">
                <a:latin typeface="幼圆" pitchFamily="49" charset="-122"/>
                <a:ea typeface="幼圆" pitchFamily="49" charset="-122"/>
              </a:rPr>
              <a:t>为出现网,若映射</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a:t>
            </a:r>
            <a:r>
              <a:rPr lang="en-US" altLang="zh-CN" sz="2800" b="1">
                <a:latin typeface="幼圆" pitchFamily="49" charset="-122"/>
                <a:ea typeface="幼圆" pitchFamily="49" charset="-122"/>
              </a:rPr>
              <a:t>N</a:t>
            </a:r>
            <a:r>
              <a:rPr lang="zh-CN" altLang="en-US" sz="2800" b="1">
                <a:latin typeface="幼圆" pitchFamily="49" charset="-122"/>
                <a:ea typeface="幼圆" pitchFamily="49" charset="-122"/>
                <a:sym typeface="Symbol" pitchFamily="18" charset="2"/>
              </a:rPr>
              <a:t></a:t>
            </a:r>
            <a:r>
              <a:rPr lang="en-US" altLang="en-US" sz="2800" b="1">
                <a:latin typeface="幼圆" pitchFamily="49" charset="-122"/>
                <a:ea typeface="幼圆" pitchFamily="49" charset="-122"/>
                <a:sym typeface="Symbol" pitchFamily="18" charset="2"/>
              </a:rPr>
              <a:t></a:t>
            </a:r>
            <a:r>
              <a:rPr lang="zh-CN" altLang="zh-CN" sz="2800" b="1">
                <a:latin typeface="幼圆" pitchFamily="49" charset="-122"/>
                <a:ea typeface="幼圆" pitchFamily="49" charset="-122"/>
                <a:sym typeface="Symbol" pitchFamily="18" charset="2"/>
              </a:rPr>
              <a:t>满足</a:t>
            </a:r>
            <a:r>
              <a:rPr lang="zh-CN" altLang="en-US" sz="2800" b="1">
                <a:latin typeface="幼圆" pitchFamily="49" charset="-122"/>
                <a:ea typeface="幼圆" pitchFamily="49" charset="-122"/>
                <a:sym typeface="Symbol" pitchFamily="18" charset="2"/>
              </a:rPr>
              <a:t>以下条件,称(</a:t>
            </a:r>
            <a:r>
              <a:rPr lang="en-US" altLang="zh-CN" sz="2800" b="1">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是</a:t>
            </a:r>
            <a:r>
              <a:rPr lang="zh-CN" altLang="zh-CN" sz="2800" b="1">
                <a:latin typeface="幼圆" pitchFamily="49" charset="-122"/>
                <a:ea typeface="幼圆" pitchFamily="49" charset="-122"/>
                <a:sym typeface="Symbol" pitchFamily="18" charset="2"/>
              </a:rPr>
              <a:t>的</a:t>
            </a:r>
            <a:r>
              <a:rPr lang="zh-CN" altLang="en-US" sz="2800" b="1">
                <a:latin typeface="幼圆" pitchFamily="49" charset="-122"/>
                <a:ea typeface="幼圆" pitchFamily="49" charset="-122"/>
                <a:sym typeface="Symbol" pitchFamily="18" charset="2"/>
              </a:rPr>
              <a:t>一个满进程</a:t>
            </a:r>
          </a:p>
          <a:p>
            <a:pPr marL="990600" lvl="1" indent="-533400">
              <a:lnSpc>
                <a:spcPct val="90000"/>
              </a:lnSpc>
              <a:buFontTx/>
              <a:buAutoNum type="arabicPeriod"/>
            </a:pP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B)</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S </a:t>
            </a:r>
            <a:r>
              <a:rPr lang="zh-CN" altLang="en-US" sz="2400" b="1">
                <a:latin typeface="幼圆" pitchFamily="49" charset="-122"/>
                <a:ea typeface="幼圆" pitchFamily="49" charset="-122"/>
                <a:sym typeface="Symbol" pitchFamily="18" charset="2"/>
              </a:rPr>
              <a:t> </a:t>
            </a:r>
            <a:r>
              <a:rPr lang="en-US" altLang="zh-CN" sz="2400" b="1">
                <a:latin typeface="幼圆" pitchFamily="49" charset="-122"/>
                <a:ea typeface="幼圆" pitchFamily="49" charset="-122"/>
                <a:sym typeface="Symbol" pitchFamily="18" charset="2"/>
              </a:rPr>
              <a:t>(E)</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T </a:t>
            </a:r>
            <a:r>
              <a:rPr lang="zh-CN" altLang="en-US" sz="2400" b="1">
                <a:latin typeface="幼圆" pitchFamily="49" charset="-122"/>
                <a:ea typeface="幼圆" pitchFamily="49" charset="-122"/>
                <a:sym typeface="Symbol" pitchFamily="18" charset="2"/>
              </a:rPr>
              <a:t> </a:t>
            </a:r>
            <a:r>
              <a:rPr lang="en-US" altLang="zh-CN" sz="2400" b="1">
                <a:latin typeface="幼圆" pitchFamily="49" charset="-122"/>
                <a:ea typeface="幼圆" pitchFamily="49" charset="-122"/>
                <a:sym typeface="Symbol" pitchFamily="18" charset="2"/>
              </a:rPr>
              <a:t>(x,y)</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F</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 </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(x,y)=</a:t>
            </a:r>
            <a:br>
              <a:rPr lang="en-US" altLang="zh-CN" sz="2400" b="1">
                <a:latin typeface="幼圆" pitchFamily="49" charset="-122"/>
                <a:ea typeface="幼圆" pitchFamily="49" charset="-122"/>
                <a:sym typeface="Symbol" pitchFamily="18" charset="2"/>
              </a:rPr>
            </a:br>
            <a:r>
              <a:rPr lang="en-US"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(x),</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(y))</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F</a:t>
            </a:r>
            <a:br>
              <a:rPr lang="en-US" altLang="zh-CN" sz="2400" b="1">
                <a:latin typeface="幼圆" pitchFamily="49" charset="-122"/>
                <a:ea typeface="幼圆" pitchFamily="49" charset="-122"/>
                <a:sym typeface="Symbol" pitchFamily="18" charset="2"/>
              </a:rPr>
            </a:br>
            <a:endParaRPr lang="en-US" altLang="zh-CN" sz="2400" b="1">
              <a:latin typeface="幼圆" pitchFamily="49" charset="-122"/>
              <a:ea typeface="幼圆" pitchFamily="49" charset="-122"/>
              <a:sym typeface="Symbol" pitchFamily="18" charset="2"/>
            </a:endParaRPr>
          </a:p>
          <a:p>
            <a:pPr marL="990600" lvl="1" indent="-533400">
              <a:lnSpc>
                <a:spcPct val="90000"/>
              </a:lnSpc>
              <a:buFontTx/>
              <a:buAutoNum type="arabicPeriod"/>
            </a:pP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e</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E: </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e)=</a:t>
            </a:r>
            <a:r>
              <a:rPr lang="en-US" altLang="zh-CN" sz="2400" b="1" baseline="50000">
                <a:latin typeface="幼圆" pitchFamily="49" charset="-122"/>
                <a:ea typeface="幼圆" pitchFamily="49" charset="-122"/>
              </a:rPr>
              <a:t>.</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(e) </a:t>
            </a:r>
            <a:r>
              <a:rPr lang="zh-CN" altLang="en-US" sz="2400" b="1">
                <a:latin typeface="幼圆" pitchFamily="49" charset="-122"/>
                <a:ea typeface="幼圆" pitchFamily="49" charset="-122"/>
                <a:sym typeface="Symbol" pitchFamily="18" charset="2"/>
              </a:rPr>
              <a:t> </a:t>
            </a:r>
            <a:r>
              <a:rPr lang="en-US" altLang="zh-CN" sz="2400" b="1">
                <a:latin typeface="幼圆" pitchFamily="49" charset="-122"/>
                <a:ea typeface="幼圆" pitchFamily="49" charset="-122"/>
                <a:sym typeface="Symbol" pitchFamily="18" charset="2"/>
              </a:rPr>
              <a:t>(e</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(e)</a:t>
            </a:r>
            <a:r>
              <a:rPr lang="en-US" altLang="zh-CN" sz="2400" b="1" baseline="50000">
                <a:latin typeface="幼圆" pitchFamily="49" charset="-122"/>
                <a:ea typeface="幼圆" pitchFamily="49" charset="-122"/>
              </a:rPr>
              <a:t>.</a:t>
            </a:r>
            <a:br>
              <a:rPr lang="en-US" altLang="zh-CN" sz="2400" b="1" baseline="50000">
                <a:latin typeface="幼圆" pitchFamily="49" charset="-122"/>
                <a:ea typeface="幼圆" pitchFamily="49" charset="-122"/>
              </a:rPr>
            </a:br>
            <a:endParaRPr lang="zh-CN" altLang="en-US" sz="2400" b="1">
              <a:latin typeface="幼圆" pitchFamily="49" charset="-122"/>
              <a:ea typeface="幼圆" pitchFamily="49" charset="-122"/>
              <a:sym typeface="Symbol" pitchFamily="18" charset="2"/>
            </a:endParaRPr>
          </a:p>
          <a:p>
            <a:pPr marL="990600" lvl="1" indent="-533400">
              <a:lnSpc>
                <a:spcPct val="90000"/>
              </a:lnSpc>
              <a:buFontTx/>
              <a:buAutoNum type="arabicPeriod"/>
            </a:pP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b1,b2B : </a:t>
            </a:r>
          </a:p>
          <a:p>
            <a:pPr marL="990600" lvl="1" indent="-533400">
              <a:lnSpc>
                <a:spcPct val="90000"/>
              </a:lnSpc>
              <a:buFontTx/>
              <a:buNone/>
            </a:pPr>
            <a:r>
              <a:rPr lang="zh-CN" altLang="en-US" sz="2400" b="1">
                <a:latin typeface="幼圆" pitchFamily="49" charset="-122"/>
                <a:ea typeface="幼圆" pitchFamily="49" charset="-122"/>
                <a:sym typeface="Symbol" pitchFamily="18" charset="2"/>
              </a:rPr>
              <a:t>  </a:t>
            </a:r>
            <a:r>
              <a:rPr lang="en-US" altLang="zh-CN" sz="2400" b="1">
                <a:latin typeface="幼圆" pitchFamily="49" charset="-122"/>
                <a:ea typeface="幼圆" pitchFamily="49" charset="-122"/>
                <a:sym typeface="Symbol" pitchFamily="18" charset="2"/>
              </a:rPr>
              <a:t>(b1)= </a:t>
            </a:r>
            <a:r>
              <a:rPr lang="zh-CN" altLang="en-US"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sym typeface="Symbol" pitchFamily="18" charset="2"/>
              </a:rPr>
              <a:t>(b2)-&gt;(</a:t>
            </a:r>
            <a:r>
              <a:rPr lang="en-US" altLang="zh-CN" sz="2400" b="1" baseline="50000">
                <a:latin typeface="幼圆" pitchFamily="49" charset="-122"/>
                <a:ea typeface="幼圆" pitchFamily="49" charset="-122"/>
              </a:rPr>
              <a:t>.</a:t>
            </a:r>
            <a:r>
              <a:rPr lang="en-US" altLang="zh-CN" sz="2400" b="1">
                <a:solidFill>
                  <a:srgbClr val="FF0066"/>
                </a:solidFill>
                <a:latin typeface="幼圆" pitchFamily="49" charset="-122"/>
                <a:ea typeface="幼圆" pitchFamily="49" charset="-122"/>
                <a:sym typeface="Symbol" pitchFamily="18" charset="2"/>
              </a:rPr>
              <a:t>b1  </a:t>
            </a:r>
            <a:r>
              <a:rPr lang="en-US" altLang="zh-CN" sz="2400" b="1" baseline="50000">
                <a:solidFill>
                  <a:srgbClr val="FF0066"/>
                </a:solidFill>
                <a:latin typeface="幼圆" pitchFamily="49" charset="-122"/>
                <a:ea typeface="幼圆" pitchFamily="49" charset="-122"/>
              </a:rPr>
              <a:t>.</a:t>
            </a:r>
            <a:r>
              <a:rPr lang="en-US" altLang="zh-CN" sz="2400" b="1">
                <a:solidFill>
                  <a:srgbClr val="FF0066"/>
                </a:solidFill>
                <a:latin typeface="幼圆" pitchFamily="49" charset="-122"/>
                <a:ea typeface="幼圆" pitchFamily="49" charset="-122"/>
                <a:sym typeface="Symbol" pitchFamily="18" charset="2"/>
              </a:rPr>
              <a:t>b2</a:t>
            </a:r>
            <a:r>
              <a:rPr lang="en-US" altLang="zh-CN" sz="2400" b="1">
                <a:latin typeface="幼圆" pitchFamily="49" charset="-122"/>
                <a:ea typeface="幼圆" pitchFamily="49" charset="-122"/>
                <a:sym typeface="Symbol" pitchFamily="18" charset="2"/>
              </a:rPr>
              <a:t>  </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b1 = </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b2= </a:t>
            </a:r>
            <a:r>
              <a:rPr lang="en-US" altLang="zh-CN" sz="2400" b="1">
                <a:latin typeface="幼圆" pitchFamily="49" charset="-122"/>
                <a:ea typeface="幼圆" pitchFamily="49" charset="-122"/>
              </a:rPr>
              <a:t>Φ)</a:t>
            </a:r>
            <a:r>
              <a:rPr lang="en-US" altLang="zh-CN" sz="2400" b="1">
                <a:latin typeface="幼圆" pitchFamily="49" charset="-122"/>
                <a:ea typeface="幼圆" pitchFamily="49" charset="-122"/>
                <a:sym typeface="Symbol" pitchFamily="18" charset="2"/>
              </a:rPr>
              <a:t> </a:t>
            </a:r>
            <a:r>
              <a:rPr lang="zh-CN" altLang="en-US" sz="2400" b="1">
                <a:latin typeface="幼圆" pitchFamily="49" charset="-122"/>
                <a:ea typeface="幼圆" pitchFamily="49" charset="-122"/>
                <a:sym typeface="Symbol" pitchFamily="18" charset="2"/>
              </a:rPr>
              <a:t> </a:t>
            </a:r>
            <a:r>
              <a:rPr lang="en-US" altLang="zh-CN" sz="2400" b="1">
                <a:latin typeface="幼圆" pitchFamily="49" charset="-122"/>
                <a:ea typeface="幼圆" pitchFamily="49" charset="-122"/>
                <a:sym typeface="Symbol" pitchFamily="18" charset="2"/>
              </a:rPr>
              <a:t>(</a:t>
            </a:r>
            <a:r>
              <a:rPr lang="en-US" altLang="zh-CN" sz="2400" b="1">
                <a:solidFill>
                  <a:srgbClr val="FF0066"/>
                </a:solidFill>
                <a:latin typeface="幼圆" pitchFamily="49" charset="-122"/>
                <a:ea typeface="幼圆" pitchFamily="49" charset="-122"/>
                <a:sym typeface="Symbol" pitchFamily="18" charset="2"/>
              </a:rPr>
              <a:t>b1</a:t>
            </a:r>
            <a:r>
              <a:rPr lang="en-US" altLang="zh-CN" sz="2400" b="1" baseline="50000">
                <a:solidFill>
                  <a:srgbClr val="FF0066"/>
                </a:solidFill>
                <a:latin typeface="幼圆" pitchFamily="49" charset="-122"/>
                <a:ea typeface="幼圆" pitchFamily="49" charset="-122"/>
              </a:rPr>
              <a:t>.</a:t>
            </a:r>
            <a:r>
              <a:rPr lang="en-US" altLang="zh-CN" sz="2400" b="1">
                <a:solidFill>
                  <a:srgbClr val="FF0066"/>
                </a:solidFill>
                <a:latin typeface="幼圆" pitchFamily="49" charset="-122"/>
                <a:ea typeface="幼圆" pitchFamily="49" charset="-122"/>
                <a:sym typeface="Symbol" pitchFamily="18" charset="2"/>
              </a:rPr>
              <a:t>  b2</a:t>
            </a:r>
            <a:r>
              <a:rPr lang="en-US" altLang="zh-CN" sz="2400" b="1" baseline="50000">
                <a:solidFill>
                  <a:srgbClr val="FF0066"/>
                </a:solidFill>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  b1</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 = b2</a:t>
            </a:r>
            <a:r>
              <a:rPr lang="en-US" altLang="zh-CN" sz="2400" b="1" baseline="50000">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 = </a:t>
            </a:r>
            <a:r>
              <a:rPr lang="en-US" altLang="zh-CN" sz="2400" b="1">
                <a:latin typeface="幼圆" pitchFamily="49" charset="-122"/>
                <a:ea typeface="幼圆" pitchFamily="49" charset="-122"/>
              </a:rPr>
              <a:t>Φ) </a:t>
            </a:r>
            <a:endParaRPr lang="en-US" altLang="zh-CN" sz="2400" b="1">
              <a:latin typeface="幼圆" pitchFamily="49" charset="-122"/>
              <a:ea typeface="幼圆" pitchFamily="49" charset="-122"/>
              <a:sym typeface="Symbol" pitchFamily="18" charset="2"/>
            </a:endParaRPr>
          </a:p>
          <a:p>
            <a:pPr marL="609600" indent="-609600">
              <a:lnSpc>
                <a:spcPct val="90000"/>
              </a:lnSpc>
              <a:buFontTx/>
              <a:buNone/>
            </a:pP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4. s</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S: |{b|</a:t>
            </a: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(b)=s </a:t>
            </a:r>
            <a:r>
              <a:rPr lang="zh-CN" altLang="en-US" sz="2800" b="1">
                <a:latin typeface="幼圆" pitchFamily="49" charset="-122"/>
                <a:ea typeface="幼圆" pitchFamily="49" charset="-122"/>
                <a:sym typeface="Symbol" pitchFamily="18" charset="2"/>
              </a:rPr>
              <a:t> </a:t>
            </a:r>
            <a:r>
              <a:rPr lang="en-US" altLang="zh-CN" sz="2800" b="1" baseline="50000">
                <a:latin typeface="幼圆" pitchFamily="49" charset="-122"/>
                <a:ea typeface="幼圆" pitchFamily="49" charset="-122"/>
              </a:rPr>
              <a:t>.</a:t>
            </a:r>
            <a:r>
              <a:rPr lang="en-US" altLang="zh-CN" sz="2800" b="1">
                <a:latin typeface="幼圆" pitchFamily="49" charset="-122"/>
                <a:ea typeface="幼圆" pitchFamily="49" charset="-122"/>
                <a:sym typeface="Symbol" pitchFamily="18" charset="2"/>
              </a:rPr>
              <a:t>b= </a:t>
            </a:r>
            <a:r>
              <a:rPr lang="en-US" altLang="zh-CN" sz="2800" b="1">
                <a:latin typeface="幼圆" pitchFamily="49" charset="-122"/>
                <a:ea typeface="幼圆" pitchFamily="49" charset="-122"/>
              </a:rPr>
              <a:t>Φ</a:t>
            </a:r>
            <a:r>
              <a:rPr lang="en-US" altLang="zh-CN" sz="2800" b="1">
                <a:latin typeface="幼圆" pitchFamily="49" charset="-122"/>
                <a:ea typeface="幼圆" pitchFamily="49" charset="-122"/>
                <a:sym typeface="Symbol" pitchFamily="18" charset="2"/>
              </a:rPr>
              <a:t> }|=M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(s)</a:t>
            </a:r>
            <a:r>
              <a:rPr lang="en-US" altLang="zh-CN" sz="2800" b="1" baseline="50000">
                <a:latin typeface="幼圆" pitchFamily="49" charset="-122"/>
                <a:ea typeface="幼圆" pitchFamily="49" charset="-122"/>
              </a:rPr>
              <a:t/>
            </a:r>
            <a:br>
              <a:rPr lang="en-US" altLang="zh-CN" sz="2800" b="1" baseline="50000">
                <a:latin typeface="幼圆" pitchFamily="49" charset="-122"/>
                <a:ea typeface="幼圆" pitchFamily="49" charset="-122"/>
              </a:rPr>
            </a:br>
            <a:endParaRPr lang="zh-CN" altLang="en-US" sz="2800" b="1" baseline="5000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日期占位符 3"/>
          <p:cNvSpPr>
            <a:spLocks noGrp="1"/>
          </p:cNvSpPr>
          <p:nvPr>
            <p:ph type="dt" sz="half" idx="10"/>
          </p:nvPr>
        </p:nvSpPr>
        <p:spPr/>
        <p:txBody>
          <a:bodyPr/>
          <a:lstStyle/>
          <a:p>
            <a:fld id="{45CFCCCF-D173-4272-A22F-2477F635C117}" type="datetime1">
              <a:rPr lang="zh-CN" altLang="en-US"/>
              <a:pPr/>
              <a:t>2014/9/27</a:t>
            </a:fld>
            <a:endParaRPr lang="en-US" altLang="zh-CN"/>
          </a:p>
        </p:txBody>
      </p:sp>
      <p:sp>
        <p:nvSpPr>
          <p:cNvPr id="35" name="灯片编号占位符 5"/>
          <p:cNvSpPr>
            <a:spLocks noGrp="1"/>
          </p:cNvSpPr>
          <p:nvPr>
            <p:ph type="sldNum" sz="quarter" idx="12"/>
          </p:nvPr>
        </p:nvSpPr>
        <p:spPr/>
        <p:txBody>
          <a:bodyPr/>
          <a:lstStyle/>
          <a:p>
            <a:fld id="{1EA16D02-F48E-4669-A207-9CC1E88541F0}" type="slidenum">
              <a:rPr lang="zh-CN" altLang="en-US"/>
              <a:pPr/>
              <a:t>87</a:t>
            </a:fld>
            <a:endParaRPr lang="en-US" altLang="zh-CN"/>
          </a:p>
        </p:txBody>
      </p:sp>
      <p:graphicFrame>
        <p:nvGraphicFramePr>
          <p:cNvPr id="205826" name="Object 2"/>
          <p:cNvGraphicFramePr>
            <a:graphicFrameLocks noChangeAspect="1"/>
          </p:cNvGraphicFramePr>
          <p:nvPr/>
        </p:nvGraphicFramePr>
        <p:xfrm>
          <a:off x="6011863" y="620713"/>
          <a:ext cx="2879725" cy="2952750"/>
        </p:xfrm>
        <a:graphic>
          <a:graphicData uri="http://schemas.openxmlformats.org/presentationml/2006/ole">
            <mc:AlternateContent xmlns:mc="http://schemas.openxmlformats.org/markup-compatibility/2006">
              <mc:Choice xmlns:v="urn:schemas-microsoft-com:vml" Requires="v">
                <p:oleObj spid="_x0000_s205859" name="图片" r:id="rId3" imgW="2057400" imgH="1876320" progId="Word.Picture.8">
                  <p:embed/>
                </p:oleObj>
              </mc:Choice>
              <mc:Fallback>
                <p:oleObj name="图片" r:id="rId3" imgW="2057400" imgH="187632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620713"/>
                        <a:ext cx="28797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5827" name="Group 3"/>
          <p:cNvGrpSpPr>
            <a:grpSpLocks/>
          </p:cNvGrpSpPr>
          <p:nvPr/>
        </p:nvGrpSpPr>
        <p:grpSpPr bwMode="auto">
          <a:xfrm>
            <a:off x="539750" y="836613"/>
            <a:ext cx="2160588" cy="2520950"/>
            <a:chOff x="249" y="1434"/>
            <a:chExt cx="1361" cy="1588"/>
          </a:xfrm>
        </p:grpSpPr>
        <p:sp>
          <p:nvSpPr>
            <p:cNvPr id="205828" name="Rectangle 4"/>
            <p:cNvSpPr>
              <a:spLocks noChangeArrowheads="1"/>
            </p:cNvSpPr>
            <p:nvPr/>
          </p:nvSpPr>
          <p:spPr bwMode="auto">
            <a:xfrm>
              <a:off x="884" y="1661"/>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29" name="Oval 5"/>
            <p:cNvSpPr>
              <a:spLocks noChangeArrowheads="1"/>
            </p:cNvSpPr>
            <p:nvPr/>
          </p:nvSpPr>
          <p:spPr bwMode="auto">
            <a:xfrm>
              <a:off x="476" y="2296"/>
              <a:ext cx="318" cy="31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30" name="Oval 6"/>
            <p:cNvSpPr>
              <a:spLocks noChangeArrowheads="1"/>
            </p:cNvSpPr>
            <p:nvPr/>
          </p:nvSpPr>
          <p:spPr bwMode="auto">
            <a:xfrm>
              <a:off x="1292" y="2296"/>
              <a:ext cx="318" cy="318"/>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31" name="Line 7"/>
            <p:cNvSpPr>
              <a:spLocks noChangeShapeType="1"/>
            </p:cNvSpPr>
            <p:nvPr/>
          </p:nvSpPr>
          <p:spPr bwMode="auto">
            <a:xfrm flipH="1">
              <a:off x="703" y="1843"/>
              <a:ext cx="362" cy="45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32" name="Line 8"/>
            <p:cNvSpPr>
              <a:spLocks noChangeShapeType="1"/>
            </p:cNvSpPr>
            <p:nvPr/>
          </p:nvSpPr>
          <p:spPr bwMode="auto">
            <a:xfrm>
              <a:off x="1156" y="1843"/>
              <a:ext cx="272" cy="45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33" name="Rectangle 9"/>
            <p:cNvSpPr>
              <a:spLocks noChangeArrowheads="1"/>
            </p:cNvSpPr>
            <p:nvPr/>
          </p:nvSpPr>
          <p:spPr bwMode="auto">
            <a:xfrm>
              <a:off x="884" y="143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e1</a:t>
              </a:r>
            </a:p>
          </p:txBody>
        </p:sp>
        <p:sp>
          <p:nvSpPr>
            <p:cNvPr id="205834" name="Rectangle 10"/>
            <p:cNvSpPr>
              <a:spLocks noChangeArrowheads="1"/>
            </p:cNvSpPr>
            <p:nvPr/>
          </p:nvSpPr>
          <p:spPr bwMode="auto">
            <a:xfrm>
              <a:off x="249" y="2387"/>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b1</a:t>
              </a:r>
            </a:p>
            <a:p>
              <a:pPr algn="l" eaLnBrk="0" hangingPunct="0">
                <a:spcBef>
                  <a:spcPct val="0"/>
                </a:spcBef>
                <a:buFontTx/>
                <a:buNone/>
              </a:pPr>
              <a:r>
                <a:rPr lang="en-US" altLang="zh-CN">
                  <a:sym typeface="Symbol" pitchFamily="18" charset="2"/>
                </a:rPr>
                <a:t>(s)</a:t>
              </a:r>
            </a:p>
          </p:txBody>
        </p:sp>
        <p:sp>
          <p:nvSpPr>
            <p:cNvPr id="205835" name="Rectangle 11"/>
            <p:cNvSpPr>
              <a:spLocks noChangeArrowheads="1"/>
            </p:cNvSpPr>
            <p:nvPr/>
          </p:nvSpPr>
          <p:spPr bwMode="auto">
            <a:xfrm>
              <a:off x="975" y="2387"/>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b2</a:t>
              </a:r>
            </a:p>
            <a:p>
              <a:pPr algn="l" eaLnBrk="0" hangingPunct="0">
                <a:spcBef>
                  <a:spcPct val="0"/>
                </a:spcBef>
                <a:buFontTx/>
                <a:buNone/>
              </a:pPr>
              <a:r>
                <a:rPr lang="en-US" altLang="zh-CN">
                  <a:sym typeface="Symbol" pitchFamily="18" charset="2"/>
                </a:rPr>
                <a:t>(s)</a:t>
              </a:r>
            </a:p>
          </p:txBody>
        </p:sp>
        <p:sp>
          <p:nvSpPr>
            <p:cNvPr id="205836" name="Rectangle 12"/>
            <p:cNvSpPr>
              <a:spLocks noChangeArrowheads="1"/>
            </p:cNvSpPr>
            <p:nvPr/>
          </p:nvSpPr>
          <p:spPr bwMode="auto">
            <a:xfrm>
              <a:off x="431" y="2840"/>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37" name="Rectangle 13"/>
            <p:cNvSpPr>
              <a:spLocks noChangeArrowheads="1"/>
            </p:cNvSpPr>
            <p:nvPr/>
          </p:nvSpPr>
          <p:spPr bwMode="auto">
            <a:xfrm>
              <a:off x="1247" y="2840"/>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38" name="Line 14"/>
            <p:cNvSpPr>
              <a:spLocks noChangeShapeType="1"/>
            </p:cNvSpPr>
            <p:nvPr/>
          </p:nvSpPr>
          <p:spPr bwMode="auto">
            <a:xfrm>
              <a:off x="612" y="2614"/>
              <a:ext cx="0" cy="22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39" name="Line 15"/>
            <p:cNvSpPr>
              <a:spLocks noChangeShapeType="1"/>
            </p:cNvSpPr>
            <p:nvPr/>
          </p:nvSpPr>
          <p:spPr bwMode="auto">
            <a:xfrm>
              <a:off x="1429" y="2614"/>
              <a:ext cx="0" cy="226"/>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grpSp>
        <p:nvGrpSpPr>
          <p:cNvPr id="205840" name="Group 16"/>
          <p:cNvGrpSpPr>
            <a:grpSpLocks/>
          </p:cNvGrpSpPr>
          <p:nvPr/>
        </p:nvGrpSpPr>
        <p:grpSpPr bwMode="auto">
          <a:xfrm>
            <a:off x="3851275" y="981075"/>
            <a:ext cx="2163763" cy="2689225"/>
            <a:chOff x="2154" y="1525"/>
            <a:chExt cx="1363" cy="1694"/>
          </a:xfrm>
        </p:grpSpPr>
        <p:sp>
          <p:nvSpPr>
            <p:cNvPr id="205841" name="Rectangle 17"/>
            <p:cNvSpPr>
              <a:spLocks noChangeArrowheads="1"/>
            </p:cNvSpPr>
            <p:nvPr/>
          </p:nvSpPr>
          <p:spPr bwMode="auto">
            <a:xfrm>
              <a:off x="2471" y="2750"/>
              <a:ext cx="363" cy="181"/>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42" name="Oval 18"/>
            <p:cNvSpPr>
              <a:spLocks noChangeArrowheads="1"/>
            </p:cNvSpPr>
            <p:nvPr/>
          </p:nvSpPr>
          <p:spPr bwMode="auto">
            <a:xfrm>
              <a:off x="2199" y="1979"/>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43" name="Oval 19"/>
            <p:cNvSpPr>
              <a:spLocks noChangeArrowheads="1"/>
            </p:cNvSpPr>
            <p:nvPr/>
          </p:nvSpPr>
          <p:spPr bwMode="auto">
            <a:xfrm>
              <a:off x="2879" y="1979"/>
              <a:ext cx="317" cy="317"/>
            </a:xfrm>
            <a:prstGeom prst="ellipse">
              <a:avLst/>
            </a:prstGeom>
            <a:noFill/>
            <a:ln w="12700"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44" name="Line 20"/>
            <p:cNvSpPr>
              <a:spLocks noChangeShapeType="1"/>
            </p:cNvSpPr>
            <p:nvPr/>
          </p:nvSpPr>
          <p:spPr bwMode="auto">
            <a:xfrm>
              <a:off x="2290" y="2296"/>
              <a:ext cx="317" cy="45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45" name="Line 21"/>
            <p:cNvSpPr>
              <a:spLocks noChangeShapeType="1"/>
            </p:cNvSpPr>
            <p:nvPr/>
          </p:nvSpPr>
          <p:spPr bwMode="auto">
            <a:xfrm flipH="1">
              <a:off x="2743" y="2296"/>
              <a:ext cx="272" cy="454"/>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46" name="Rectangle 22"/>
            <p:cNvSpPr>
              <a:spLocks noChangeArrowheads="1"/>
            </p:cNvSpPr>
            <p:nvPr/>
          </p:nvSpPr>
          <p:spPr bwMode="auto">
            <a:xfrm>
              <a:off x="2471" y="293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e1</a:t>
              </a:r>
            </a:p>
          </p:txBody>
        </p:sp>
        <p:sp>
          <p:nvSpPr>
            <p:cNvPr id="205847" name="Rectangle 23"/>
            <p:cNvSpPr>
              <a:spLocks noChangeArrowheads="1"/>
            </p:cNvSpPr>
            <p:nvPr/>
          </p:nvSpPr>
          <p:spPr bwMode="auto">
            <a:xfrm>
              <a:off x="2426" y="1888"/>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b1</a:t>
              </a:r>
            </a:p>
            <a:p>
              <a:pPr algn="l" eaLnBrk="0" hangingPunct="0">
                <a:spcBef>
                  <a:spcPct val="0"/>
                </a:spcBef>
                <a:buFontTx/>
                <a:buNone/>
              </a:pPr>
              <a:r>
                <a:rPr lang="en-US" altLang="zh-CN">
                  <a:sym typeface="Symbol" pitchFamily="18" charset="2"/>
                </a:rPr>
                <a:t>(s)</a:t>
              </a:r>
            </a:p>
          </p:txBody>
        </p:sp>
        <p:sp>
          <p:nvSpPr>
            <p:cNvPr id="205848" name="Rectangle 24"/>
            <p:cNvSpPr>
              <a:spLocks noChangeArrowheads="1"/>
            </p:cNvSpPr>
            <p:nvPr/>
          </p:nvSpPr>
          <p:spPr bwMode="auto">
            <a:xfrm>
              <a:off x="3198" y="1842"/>
              <a:ext cx="31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pPr>
              <a:r>
                <a:rPr lang="en-US" altLang="zh-CN">
                  <a:sym typeface="Symbol" pitchFamily="18" charset="2"/>
                </a:rPr>
                <a:t>b2</a:t>
              </a:r>
            </a:p>
            <a:p>
              <a:pPr algn="l" eaLnBrk="0" hangingPunct="0">
                <a:spcBef>
                  <a:spcPct val="0"/>
                </a:spcBef>
                <a:buFontTx/>
                <a:buNone/>
              </a:pPr>
              <a:r>
                <a:rPr lang="en-US" altLang="zh-CN">
                  <a:sym typeface="Symbol" pitchFamily="18" charset="2"/>
                </a:rPr>
                <a:t>(s)</a:t>
              </a:r>
            </a:p>
          </p:txBody>
        </p:sp>
        <p:sp>
          <p:nvSpPr>
            <p:cNvPr id="205849" name="Rectangle 25"/>
            <p:cNvSpPr>
              <a:spLocks noChangeArrowheads="1"/>
            </p:cNvSpPr>
            <p:nvPr/>
          </p:nvSpPr>
          <p:spPr bwMode="auto">
            <a:xfrm>
              <a:off x="2154" y="1525"/>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50" name="Rectangle 26"/>
            <p:cNvSpPr>
              <a:spLocks noChangeArrowheads="1"/>
            </p:cNvSpPr>
            <p:nvPr/>
          </p:nvSpPr>
          <p:spPr bwMode="auto">
            <a:xfrm>
              <a:off x="2880" y="1525"/>
              <a:ext cx="363" cy="182"/>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05851" name="Line 27"/>
            <p:cNvSpPr>
              <a:spLocks noChangeShapeType="1"/>
            </p:cNvSpPr>
            <p:nvPr/>
          </p:nvSpPr>
          <p:spPr bwMode="auto">
            <a:xfrm>
              <a:off x="2336" y="1706"/>
              <a:ext cx="0" cy="27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52" name="Line 28"/>
            <p:cNvSpPr>
              <a:spLocks noChangeShapeType="1"/>
            </p:cNvSpPr>
            <p:nvPr/>
          </p:nvSpPr>
          <p:spPr bwMode="auto">
            <a:xfrm>
              <a:off x="3061" y="1706"/>
              <a:ext cx="0" cy="273"/>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205854" name="Line 30"/>
          <p:cNvSpPr>
            <a:spLocks noChangeShapeType="1"/>
          </p:cNvSpPr>
          <p:nvPr/>
        </p:nvSpPr>
        <p:spPr bwMode="auto">
          <a:xfrm flipV="1">
            <a:off x="827088" y="1916113"/>
            <a:ext cx="1944687" cy="0"/>
          </a:xfrm>
          <a:prstGeom prst="line">
            <a:avLst/>
          </a:prstGeom>
          <a:noFill/>
          <a:ln w="762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55" name="Line 31"/>
          <p:cNvSpPr>
            <a:spLocks noChangeShapeType="1"/>
          </p:cNvSpPr>
          <p:nvPr/>
        </p:nvSpPr>
        <p:spPr bwMode="auto">
          <a:xfrm flipV="1">
            <a:off x="3779838" y="2492375"/>
            <a:ext cx="1944687" cy="0"/>
          </a:xfrm>
          <a:prstGeom prst="line">
            <a:avLst/>
          </a:prstGeom>
          <a:noFill/>
          <a:ln w="762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nvGrpSpPr>
          <p:cNvPr id="205858" name="Group 34"/>
          <p:cNvGrpSpPr>
            <a:grpSpLocks/>
          </p:cNvGrpSpPr>
          <p:nvPr/>
        </p:nvGrpSpPr>
        <p:grpSpPr bwMode="auto">
          <a:xfrm>
            <a:off x="7235825" y="1844675"/>
            <a:ext cx="504825" cy="431800"/>
            <a:chOff x="4785" y="2024"/>
            <a:chExt cx="318" cy="272"/>
          </a:xfrm>
        </p:grpSpPr>
        <p:sp>
          <p:nvSpPr>
            <p:cNvPr id="205856" name="Line 32"/>
            <p:cNvSpPr>
              <a:spLocks noChangeShapeType="1"/>
            </p:cNvSpPr>
            <p:nvPr/>
          </p:nvSpPr>
          <p:spPr bwMode="auto">
            <a:xfrm flipH="1">
              <a:off x="4785" y="2069"/>
              <a:ext cx="318" cy="227"/>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57" name="Line 33"/>
            <p:cNvSpPr>
              <a:spLocks noChangeShapeType="1"/>
            </p:cNvSpPr>
            <p:nvPr/>
          </p:nvSpPr>
          <p:spPr bwMode="auto">
            <a:xfrm>
              <a:off x="4785" y="2024"/>
              <a:ext cx="272" cy="27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54"/>
                                        </p:tgtEl>
                                        <p:attrNameLst>
                                          <p:attrName>style.visibility</p:attrName>
                                        </p:attrNameLst>
                                      </p:cBhvr>
                                      <p:to>
                                        <p:strVal val="visible"/>
                                      </p:to>
                                    </p:set>
                                    <p:anim calcmode="lin" valueType="num">
                                      <p:cBhvr additive="base">
                                        <p:cTn id="7" dur="500" fill="hold"/>
                                        <p:tgtEl>
                                          <p:spTgt spid="205854"/>
                                        </p:tgtEl>
                                        <p:attrNameLst>
                                          <p:attrName>ppt_x</p:attrName>
                                        </p:attrNameLst>
                                      </p:cBhvr>
                                      <p:tavLst>
                                        <p:tav tm="0">
                                          <p:val>
                                            <p:strVal val="#ppt_x"/>
                                          </p:val>
                                        </p:tav>
                                        <p:tav tm="100000">
                                          <p:val>
                                            <p:strVal val="#ppt_x"/>
                                          </p:val>
                                        </p:tav>
                                      </p:tavLst>
                                    </p:anim>
                                    <p:anim calcmode="lin" valueType="num">
                                      <p:cBhvr additive="base">
                                        <p:cTn id="8" dur="500" fill="hold"/>
                                        <p:tgtEl>
                                          <p:spTgt spid="2058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855"/>
                                        </p:tgtEl>
                                        <p:attrNameLst>
                                          <p:attrName>style.visibility</p:attrName>
                                        </p:attrNameLst>
                                      </p:cBhvr>
                                      <p:to>
                                        <p:strVal val="visible"/>
                                      </p:to>
                                    </p:set>
                                    <p:anim calcmode="lin" valueType="num">
                                      <p:cBhvr additive="base">
                                        <p:cTn id="13" dur="500" fill="hold"/>
                                        <p:tgtEl>
                                          <p:spTgt spid="205855"/>
                                        </p:tgtEl>
                                        <p:attrNameLst>
                                          <p:attrName>ppt_x</p:attrName>
                                        </p:attrNameLst>
                                      </p:cBhvr>
                                      <p:tavLst>
                                        <p:tav tm="0">
                                          <p:val>
                                            <p:strVal val="#ppt_x"/>
                                          </p:val>
                                        </p:tav>
                                        <p:tav tm="100000">
                                          <p:val>
                                            <p:strVal val="#ppt_x"/>
                                          </p:val>
                                        </p:tav>
                                      </p:tavLst>
                                    </p:anim>
                                    <p:anim calcmode="lin" valueType="num">
                                      <p:cBhvr additive="base">
                                        <p:cTn id="14" dur="500" fill="hold"/>
                                        <p:tgtEl>
                                          <p:spTgt spid="2058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5858"/>
                                        </p:tgtEl>
                                        <p:attrNameLst>
                                          <p:attrName>style.visibility</p:attrName>
                                        </p:attrNameLst>
                                      </p:cBhvr>
                                      <p:to>
                                        <p:strVal val="visible"/>
                                      </p:to>
                                    </p:set>
                                    <p:anim calcmode="lin" valueType="num">
                                      <p:cBhvr additive="base">
                                        <p:cTn id="19" dur="500" fill="hold"/>
                                        <p:tgtEl>
                                          <p:spTgt spid="205858"/>
                                        </p:tgtEl>
                                        <p:attrNameLst>
                                          <p:attrName>ppt_x</p:attrName>
                                        </p:attrNameLst>
                                      </p:cBhvr>
                                      <p:tavLst>
                                        <p:tav tm="0">
                                          <p:val>
                                            <p:strVal val="#ppt_x"/>
                                          </p:val>
                                        </p:tav>
                                        <p:tav tm="100000">
                                          <p:val>
                                            <p:strVal val="#ppt_x"/>
                                          </p:val>
                                        </p:tav>
                                      </p:tavLst>
                                    </p:anim>
                                    <p:anim calcmode="lin" valueType="num">
                                      <p:cBhvr additive="base">
                                        <p:cTn id="20" dur="500" fill="hold"/>
                                        <p:tgtEl>
                                          <p:spTgt spid="205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4" grpId="0" animBg="1"/>
      <p:bldP spid="20585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6528E844-B94B-4DF4-9192-1D25CAA092EA}"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0F288B12-56E4-4A2B-BDF9-774F0108D250}" type="slidenum">
              <a:rPr lang="zh-CN" altLang="en-US"/>
              <a:pPr/>
              <a:t>88</a:t>
            </a:fld>
            <a:endParaRPr lang="en-US" altLang="zh-CN"/>
          </a:p>
        </p:txBody>
      </p:sp>
      <p:sp>
        <p:nvSpPr>
          <p:cNvPr id="227331" name="Rectangle 3"/>
          <p:cNvSpPr>
            <a:spLocks noGrp="1" noChangeArrowheads="1"/>
          </p:cNvSpPr>
          <p:nvPr>
            <p:ph type="body" idx="1"/>
          </p:nvPr>
        </p:nvSpPr>
        <p:spPr>
          <a:xfrm>
            <a:off x="323850" y="549275"/>
            <a:ext cx="8208963" cy="5616575"/>
          </a:xfrm>
        </p:spPr>
        <p:txBody>
          <a:bodyPr/>
          <a:lstStyle/>
          <a:p>
            <a:pPr>
              <a:buFontTx/>
              <a:buNone/>
            </a:pPr>
            <a:r>
              <a:rPr lang="zh-CN" altLang="en-US" b="1">
                <a:solidFill>
                  <a:srgbClr val="FF0066"/>
                </a:solidFill>
                <a:latin typeface="幼圆" pitchFamily="49" charset="-122"/>
                <a:ea typeface="幼圆" pitchFamily="49" charset="-122"/>
              </a:rPr>
              <a:t>定理：</a:t>
            </a:r>
          </a:p>
          <a:p>
            <a:pPr>
              <a:buFontTx/>
              <a:buNone/>
            </a:pPr>
            <a:r>
              <a:rPr lang="zh-CN" altLang="en-US" b="1">
                <a:latin typeface="幼圆" pitchFamily="49" charset="-122"/>
                <a:ea typeface="幼圆" pitchFamily="49" charset="-122"/>
              </a:rPr>
              <a:t>  设</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a:t>
            </a:r>
            <a:r>
              <a:rPr lang="en-US" altLang="en-US" b="1">
                <a:latin typeface="幼圆" pitchFamily="49" charset="-122"/>
                <a:ea typeface="幼圆" pitchFamily="49" charset="-122"/>
              </a:rPr>
              <a:t>S,T;F,M</a:t>
            </a:r>
            <a:r>
              <a:rPr lang="en-US" altLang="en-US" b="1" baseline="-25000">
                <a:latin typeface="幼圆" pitchFamily="49" charset="-122"/>
                <a:ea typeface="幼圆" pitchFamily="49" charset="-122"/>
              </a:rPr>
              <a:t>0</a:t>
            </a:r>
            <a:r>
              <a:rPr lang="en-US" altLang="en-US" b="1">
                <a:latin typeface="幼圆" pitchFamily="49" charset="-122"/>
                <a:ea typeface="幼圆" pitchFamily="49" charset="-122"/>
              </a:rPr>
              <a:t>)</a:t>
            </a:r>
            <a:r>
              <a:rPr lang="zh-CN" altLang="zh-CN" b="1">
                <a:latin typeface="幼圆" pitchFamily="49" charset="-122"/>
                <a:ea typeface="幼圆" pitchFamily="49" charset="-122"/>
              </a:rPr>
              <a:t>为</a:t>
            </a:r>
            <a:r>
              <a:rPr lang="en-US" altLang="zh-CN" b="1">
                <a:latin typeface="幼圆" pitchFamily="49" charset="-122"/>
                <a:ea typeface="幼圆" pitchFamily="49" charset="-122"/>
              </a:rPr>
              <a:t>P/T</a:t>
            </a:r>
            <a:r>
              <a:rPr lang="zh-CN" altLang="en-US" b="1">
                <a:latin typeface="幼圆" pitchFamily="49" charset="-122"/>
                <a:ea typeface="幼圆" pitchFamily="49" charset="-122"/>
              </a:rPr>
              <a:t>网，</a:t>
            </a:r>
            <a:r>
              <a:rPr lang="en-US" altLang="zh-CN" b="1">
                <a:latin typeface="幼圆" pitchFamily="49" charset="-122"/>
                <a:ea typeface="幼圆" pitchFamily="49" charset="-122"/>
              </a:rPr>
              <a:t>N=(B,E;F</a:t>
            </a:r>
            <a:r>
              <a:rPr lang="en-US" altLang="zh-CN" b="1">
                <a:latin typeface="Times New Roman"/>
                <a:ea typeface="幼圆" pitchFamily="49" charset="-122"/>
              </a:rPr>
              <a:t>’</a:t>
            </a:r>
            <a:r>
              <a:rPr lang="en-US" altLang="zh-CN" b="1">
                <a:latin typeface="幼圆" pitchFamily="49" charset="-122"/>
                <a:ea typeface="幼圆" pitchFamily="49" charset="-122"/>
              </a:rPr>
              <a:t>)</a:t>
            </a:r>
            <a:r>
              <a:rPr lang="zh-CN" altLang="en-US" b="1">
                <a:latin typeface="幼圆" pitchFamily="49" charset="-122"/>
                <a:ea typeface="幼圆" pitchFamily="49" charset="-122"/>
              </a:rPr>
              <a:t>为出现网,若</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N,</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是</a:t>
            </a:r>
            <a:r>
              <a:rPr lang="zh-CN" altLang="zh-CN" b="1">
                <a:latin typeface="幼圆" pitchFamily="49" charset="-122"/>
                <a:ea typeface="幼圆" pitchFamily="49" charset="-122"/>
                <a:sym typeface="Symbol" pitchFamily="18" charset="2"/>
              </a:rPr>
              <a:t>的</a:t>
            </a:r>
            <a:r>
              <a:rPr lang="zh-CN" altLang="en-US" b="1">
                <a:latin typeface="幼圆" pitchFamily="49" charset="-122"/>
                <a:ea typeface="幼圆" pitchFamily="49" charset="-122"/>
                <a:sym typeface="Symbol" pitchFamily="18" charset="2"/>
              </a:rPr>
              <a:t>一个满进程</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则对</a:t>
            </a:r>
            <a:r>
              <a:rPr lang="en-US" altLang="zh-CN" b="1">
                <a:latin typeface="幼圆" pitchFamily="49" charset="-122"/>
                <a:ea typeface="幼圆" pitchFamily="49" charset="-122"/>
              </a:rPr>
              <a:t>N</a:t>
            </a:r>
            <a:r>
              <a:rPr lang="zh-CN" altLang="en-US" b="1">
                <a:latin typeface="幼圆" pitchFamily="49" charset="-122"/>
                <a:ea typeface="幼圆" pitchFamily="49" charset="-122"/>
              </a:rPr>
              <a:t>的任一个</a:t>
            </a:r>
            <a:r>
              <a:rPr lang="en-US" altLang="zh-CN" b="1">
                <a:latin typeface="宋体" pitchFamily="2" charset="-122"/>
              </a:rPr>
              <a:t>B-</a:t>
            </a:r>
            <a:r>
              <a:rPr lang="zh-CN" altLang="en-US" b="1">
                <a:latin typeface="宋体" pitchFamily="2" charset="-122"/>
              </a:rPr>
              <a:t>切</a:t>
            </a:r>
            <a:r>
              <a:rPr lang="en-US" altLang="zh-CN" b="1">
                <a:latin typeface="宋体" pitchFamily="2" charset="-122"/>
              </a:rPr>
              <a:t>u</a:t>
            </a:r>
            <a:r>
              <a:rPr lang="zh-CN" altLang="en-US" b="1">
                <a:latin typeface="宋体" pitchFamily="2" charset="-122"/>
              </a:rPr>
              <a:t>，都存在</a:t>
            </a:r>
            <a:r>
              <a:rPr lang="en-US" altLang="zh-CN" b="1">
                <a:latin typeface="幼圆" pitchFamily="49" charset="-122"/>
                <a:ea typeface="幼圆" pitchFamily="49" charset="-122"/>
                <a:sym typeface="Symbol" pitchFamily="18" charset="2"/>
              </a:rPr>
              <a:t>M[M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使得</a:t>
            </a:r>
          </a:p>
          <a:p>
            <a:pPr>
              <a:buFontTx/>
              <a:buNone/>
            </a:pPr>
            <a:r>
              <a:rPr lang="en-US" altLang="zh-CN" b="1">
                <a:latin typeface="幼圆" pitchFamily="49" charset="-122"/>
                <a:ea typeface="幼圆" pitchFamily="49" charset="-122"/>
                <a:sym typeface="Symbol" pitchFamily="18" charset="2"/>
              </a:rPr>
              <a:t>   |{b|b  </a:t>
            </a:r>
            <a:r>
              <a:rPr lang="en-US" altLang="zh-CN" b="1">
                <a:latin typeface="宋体" pitchFamily="2" charset="-122"/>
              </a:rPr>
              <a:t>u</a:t>
            </a:r>
            <a:r>
              <a:rPr lang="zh-CN" altLang="en-US" b="1">
                <a:latin typeface="宋体" pitchFamily="2" charset="-122"/>
              </a:rPr>
              <a:t>并且</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(b)=s</a:t>
            </a: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}|=M(s)</a:t>
            </a:r>
          </a:p>
          <a:p>
            <a:pPr lvl="1">
              <a:buClr>
                <a:srgbClr val="FF0066"/>
              </a:buClr>
              <a:buSzPct val="50000"/>
              <a:buFont typeface="Wingdings" pitchFamily="2" charset="2"/>
              <a:buChar char="u"/>
            </a:pPr>
            <a:r>
              <a:rPr lang="zh-CN" altLang="en-US" b="1">
                <a:latin typeface="幼圆" pitchFamily="49" charset="-122"/>
                <a:ea typeface="幼圆" pitchFamily="49" charset="-122"/>
                <a:sym typeface="Symbol" pitchFamily="18" charset="2"/>
              </a:rPr>
              <a:t>由于满进程中每个</a:t>
            </a:r>
            <a:r>
              <a:rPr lang="en-US" altLang="zh-CN" b="1">
                <a:latin typeface="宋体" pitchFamily="2" charset="-122"/>
              </a:rPr>
              <a:t>B-</a:t>
            </a:r>
            <a:r>
              <a:rPr lang="zh-CN" altLang="en-US" b="1">
                <a:latin typeface="宋体" pitchFamily="2" charset="-122"/>
              </a:rPr>
              <a:t>切对应着网的一个可达标识，所以借助进程来研究网的运行比研究网的变迁序列更适于对并发系统的描述和分析。</a:t>
            </a:r>
          </a:p>
          <a:p>
            <a:pPr lvl="1">
              <a:buClr>
                <a:srgbClr val="FF0066"/>
              </a:buClr>
              <a:buSzPct val="50000"/>
              <a:buFont typeface="Wingdings" pitchFamily="2" charset="2"/>
              <a:buChar char="u"/>
            </a:pPr>
            <a:r>
              <a:rPr lang="zh-CN" altLang="en-US" b="1">
                <a:latin typeface="宋体" pitchFamily="2" charset="-122"/>
              </a:rPr>
              <a:t>一个进程只能描述网的一种运行可能，一个网往往 有许多（甚至无限）个进程。</a:t>
            </a:r>
          </a:p>
          <a:p>
            <a:pPr lvl="1">
              <a:buClr>
                <a:srgbClr val="FF0066"/>
              </a:buClr>
              <a:buSzPct val="50000"/>
              <a:buFont typeface="Wingdings" pitchFamily="2" charset="2"/>
              <a:buChar char="u"/>
            </a:pPr>
            <a:r>
              <a:rPr kumimoji="0" lang="en-US" altLang="zh-CN" b="1">
                <a:latin typeface="宋体" pitchFamily="2" charset="-122"/>
              </a:rPr>
              <a:t>Petri</a:t>
            </a:r>
            <a:r>
              <a:rPr kumimoji="0" lang="zh-CN" altLang="en-US" b="1">
                <a:latin typeface="宋体" pitchFamily="2" charset="-122"/>
              </a:rPr>
              <a:t>网进程表达式</a:t>
            </a:r>
            <a:endParaRPr kumimoji="0" lang="en-US" altLang="zh-CN" b="1">
              <a:latin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457200" y="1752600"/>
            <a:ext cx="7391400" cy="4343400"/>
          </a:xfrm>
        </p:spPr>
        <p:txBody>
          <a:bodyPr/>
          <a:lstStyle/>
          <a:p>
            <a:pPr>
              <a:buFontTx/>
              <a:buNone/>
            </a:pPr>
            <a:r>
              <a:rPr lang="zh-CN" altLang="en-US" sz="2800" b="1">
                <a:ea typeface="幼圆" pitchFamily="49" charset="-122"/>
              </a:rPr>
              <a:t>每个进程对应的变迁序列（不涉及库所元素）</a:t>
            </a:r>
          </a:p>
          <a:p>
            <a:endParaRPr lang="zh-CN" altLang="en-US" sz="2800" b="1">
              <a:ea typeface="幼圆" pitchFamily="49" charset="-122"/>
            </a:endParaRPr>
          </a:p>
          <a:p>
            <a:r>
              <a:rPr lang="zh-CN" altLang="en-US" sz="2800" b="1">
                <a:ea typeface="幼圆" pitchFamily="49" charset="-122"/>
              </a:rPr>
              <a:t>迹略去了系统非本质的东西</a:t>
            </a:r>
          </a:p>
          <a:p>
            <a:r>
              <a:rPr lang="zh-CN" altLang="en-US" sz="2800" b="1">
                <a:ea typeface="幼圆" pitchFamily="49" charset="-122"/>
              </a:rPr>
              <a:t>如果二个系统的迹集合一样，认为行为等价，</a:t>
            </a:r>
            <a:br>
              <a:rPr lang="zh-CN" altLang="en-US" sz="2800" b="1">
                <a:ea typeface="幼圆" pitchFamily="49" charset="-122"/>
              </a:rPr>
            </a:br>
            <a:r>
              <a:rPr lang="zh-CN" altLang="en-US" sz="2800" b="1">
                <a:ea typeface="幼圆" pitchFamily="49" charset="-122"/>
              </a:rPr>
              <a:t>即保持变迁之间的顺序、并发和冲突关系</a:t>
            </a:r>
          </a:p>
          <a:p>
            <a:r>
              <a:rPr lang="zh-CN" altLang="en-US" sz="2800" b="1">
                <a:ea typeface="幼圆" pitchFamily="49" charset="-122"/>
              </a:rPr>
              <a:t>应用时，为了刻画主要事件间的关系，要引入辅助库所和变迁，两个系统只要保证主要变迁之间有相同的依赖关系，就认为行为等价。</a:t>
            </a:r>
          </a:p>
          <a:p>
            <a:endParaRPr lang="zh-CN" altLang="en-US" sz="2800" b="1">
              <a:ea typeface="幼圆" pitchFamily="49" charset="-122"/>
            </a:endParaRPr>
          </a:p>
        </p:txBody>
      </p:sp>
      <p:sp>
        <p:nvSpPr>
          <p:cNvPr id="99334" name="Rectangle 6"/>
          <p:cNvSpPr>
            <a:spLocks noGrp="1" noChangeArrowheads="1"/>
          </p:cNvSpPr>
          <p:nvPr>
            <p:ph type="title"/>
          </p:nvPr>
        </p:nvSpPr>
        <p:spPr>
          <a:noFill/>
          <a:ln/>
        </p:spPr>
        <p:txBody>
          <a:bodyPr/>
          <a:lstStyle/>
          <a:p>
            <a:pPr algn="l"/>
            <a:r>
              <a:rPr lang="zh-CN" altLang="en-US"/>
              <a:t>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04800" y="1752600"/>
            <a:ext cx="8839200" cy="4114800"/>
          </a:xfrm>
        </p:spPr>
        <p:txBody>
          <a:bodyPr/>
          <a:lstStyle/>
          <a:p>
            <a:pPr>
              <a:buFontTx/>
              <a:buNone/>
            </a:pPr>
            <a:r>
              <a:rPr lang="zh-CN" altLang="en-US" b="1">
                <a:latin typeface="幼圆" pitchFamily="49" charset="-122"/>
                <a:ea typeface="幼圆" pitchFamily="49" charset="-122"/>
              </a:rPr>
              <a:t>	</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正整数</a:t>
            </a:r>
            <a:r>
              <a:rPr lang="en-US" altLang="zh-CN" b="1">
                <a:latin typeface="幼圆" pitchFamily="49" charset="-122"/>
                <a:ea typeface="幼圆" pitchFamily="49" charset="-122"/>
                <a:sym typeface="Symbol" pitchFamily="18" charset="2"/>
              </a:rPr>
              <a:t>k，</a:t>
            </a:r>
          </a:p>
          <a:p>
            <a:pPr>
              <a:buFontTx/>
              <a:buNone/>
            </a:pPr>
            <a:r>
              <a:rPr lang="zh-CN" altLang="en-US" b="1">
                <a:latin typeface="幼圆" pitchFamily="49" charset="-122"/>
                <a:ea typeface="幼圆" pitchFamily="49" charset="-122"/>
                <a:sym typeface="Symbol" pitchFamily="18" charset="2"/>
              </a:rPr>
              <a:t>	使得</a:t>
            </a:r>
            <a:r>
              <a:rPr lang="en-US" altLang="en-US" b="1">
                <a:latin typeface="幼圆" pitchFamily="49" charset="-122"/>
                <a:ea typeface="幼圆" pitchFamily="49" charset="-122"/>
                <a:sym typeface="Symbol" pitchFamily="18" charset="2"/>
              </a:rPr>
              <a:t>sS</a:t>
            </a:r>
            <a:r>
              <a:rPr lang="zh-CN" altLang="en-US" b="1">
                <a:latin typeface="幼圆" pitchFamily="49" charset="-122"/>
                <a:ea typeface="幼圆" pitchFamily="49" charset="-122"/>
                <a:sym typeface="Symbol" pitchFamily="18" charset="2"/>
              </a:rPr>
              <a:t> 有</a:t>
            </a:r>
            <a:r>
              <a:rPr lang="en-US" altLang="zh-CN" b="1">
                <a:latin typeface="幼圆" pitchFamily="49" charset="-122"/>
                <a:ea typeface="幼圆" pitchFamily="49" charset="-122"/>
                <a:sym typeface="Symbol" pitchFamily="18" charset="2"/>
              </a:rPr>
              <a:t>M(s)</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k</a:t>
            </a:r>
            <a:br>
              <a:rPr lang="en-US" altLang="zh-CN" b="1">
                <a:latin typeface="幼圆" pitchFamily="49" charset="-122"/>
                <a:ea typeface="幼圆" pitchFamily="49" charset="-122"/>
                <a:sym typeface="Symbol" pitchFamily="18" charset="2"/>
              </a:rPr>
            </a:b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是有界的，或</a:t>
            </a:r>
            <a:r>
              <a:rPr lang="en-US" altLang="zh-CN" b="1">
                <a:latin typeface="幼圆" pitchFamily="49" charset="-122"/>
                <a:ea typeface="幼圆" pitchFamily="49" charset="-122"/>
                <a:sym typeface="Symbol" pitchFamily="18" charset="2"/>
              </a:rPr>
              <a:t>k-</a:t>
            </a:r>
            <a:r>
              <a:rPr lang="zh-CN" altLang="en-US" b="1">
                <a:latin typeface="幼圆" pitchFamily="49" charset="-122"/>
                <a:ea typeface="幼圆" pitchFamily="49" charset="-122"/>
                <a:sym typeface="Symbol" pitchFamily="18" charset="2"/>
              </a:rPr>
              <a:t>有界的（</a:t>
            </a:r>
            <a:r>
              <a:rPr lang="en-US" altLang="zh-CN" b="1">
                <a:latin typeface="幼圆" pitchFamily="49" charset="-122"/>
                <a:ea typeface="幼圆" pitchFamily="49" charset="-122"/>
                <a:sym typeface="Symbol" pitchFamily="18" charset="2"/>
              </a:rPr>
              <a:t>k-</a:t>
            </a:r>
            <a:r>
              <a:rPr lang="zh-CN" altLang="en-US" b="1">
                <a:latin typeface="幼圆" pitchFamily="49" charset="-122"/>
                <a:ea typeface="幼圆" pitchFamily="49" charset="-122"/>
                <a:sym typeface="Symbol" pitchFamily="18" charset="2"/>
              </a:rPr>
              <a:t>安全的）</a:t>
            </a:r>
          </a:p>
          <a:p>
            <a:pPr>
              <a:buFontTx/>
              <a:buNone/>
            </a:pP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k=1</a:t>
            </a:r>
            <a:r>
              <a:rPr lang="zh-CN" altLang="en-US" b="1">
                <a:latin typeface="幼圆" pitchFamily="49" charset="-122"/>
                <a:ea typeface="幼圆" pitchFamily="49" charset="-122"/>
                <a:sym typeface="Symbol" pitchFamily="18" charset="2"/>
              </a:rPr>
              <a:t>时，称是安全的，</a:t>
            </a:r>
            <a:r>
              <a:rPr lang="en-US" altLang="zh-CN" b="1">
                <a:latin typeface="幼圆" pitchFamily="49" charset="-122"/>
                <a:ea typeface="幼圆" pitchFamily="49" charset="-122"/>
                <a:sym typeface="Symbol" pitchFamily="18" charset="2"/>
              </a:rPr>
              <a:t>k</a:t>
            </a:r>
            <a:r>
              <a:rPr lang="zh-CN" altLang="en-US" b="1">
                <a:latin typeface="幼圆" pitchFamily="49" charset="-122"/>
                <a:ea typeface="幼圆" pitchFamily="49" charset="-122"/>
                <a:sym typeface="Symbol" pitchFamily="18" charset="2"/>
              </a:rPr>
              <a:t>称为系统的界	</a:t>
            </a:r>
          </a:p>
          <a:p>
            <a:pPr>
              <a:buFontTx/>
              <a:buNone/>
            </a:pPr>
            <a:endParaRPr lang="zh-CN" altLang="en-US" b="1">
              <a:latin typeface="幼圆" pitchFamily="49" charset="-122"/>
              <a:ea typeface="幼圆" pitchFamily="49" charset="-122"/>
              <a:sym typeface="Symbol" pitchFamily="18" charset="2"/>
            </a:endParaRPr>
          </a:p>
          <a:p>
            <a:r>
              <a:rPr lang="zh-CN" altLang="zh-CN"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EN</a:t>
            </a:r>
            <a:r>
              <a:rPr lang="zh-CN" altLang="en-US" b="1">
                <a:latin typeface="幼圆" pitchFamily="49" charset="-122"/>
                <a:ea typeface="幼圆" pitchFamily="49" charset="-122"/>
                <a:sym typeface="Symbol" pitchFamily="18" charset="2"/>
              </a:rPr>
              <a:t>系统都是安全的</a:t>
            </a:r>
            <a:r>
              <a:rPr lang="zh-CN" altLang="zh-CN" b="1">
                <a:latin typeface="幼圆" pitchFamily="49" charset="-122"/>
                <a:ea typeface="幼圆" pitchFamily="49" charset="-122"/>
                <a:sym typeface="Symbol" pitchFamily="18" charset="2"/>
              </a:rPr>
              <a:t> </a:t>
            </a:r>
            <a:endParaRPr lang="zh-CN" altLang="en-US" b="1">
              <a:latin typeface="幼圆" pitchFamily="49" charset="-122"/>
              <a:ea typeface="幼圆" pitchFamily="49" charset="-122"/>
              <a:sym typeface="Symbol" pitchFamily="18" charset="2"/>
            </a:endParaRPr>
          </a:p>
        </p:txBody>
      </p:sp>
      <p:sp>
        <p:nvSpPr>
          <p:cNvPr id="75781" name="Rectangle 5"/>
          <p:cNvSpPr>
            <a:spLocks noGrp="1" noChangeArrowheads="1"/>
          </p:cNvSpPr>
          <p:nvPr>
            <p:ph type="title"/>
          </p:nvPr>
        </p:nvSpPr>
        <p:spPr>
          <a:noFill/>
          <a:ln/>
        </p:spPr>
        <p:txBody>
          <a:bodyPr/>
          <a:lstStyle/>
          <a:p>
            <a:pPr algn="l"/>
            <a:r>
              <a:rPr lang="zh-CN" altLang="en-US"/>
              <a:t>定义3.2 有界性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685800" y="1676400"/>
            <a:ext cx="7772400" cy="4114800"/>
          </a:xfrm>
        </p:spPr>
        <p:txBody>
          <a:bodyPr/>
          <a:lstStyle/>
          <a:p>
            <a:pPr>
              <a:buFontTx/>
              <a:buNone/>
            </a:pPr>
            <a:endParaRPr lang="zh-CN" altLang="zh-CN" sz="2800" b="1">
              <a:latin typeface="幼圆" pitchFamily="49" charset="-122"/>
              <a:ea typeface="幼圆" pitchFamily="49" charset="-122"/>
              <a:sym typeface="Symbol" pitchFamily="18" charset="2"/>
            </a:endParaRPr>
          </a:p>
          <a:p>
            <a:pPr>
              <a:buFontTx/>
              <a:buNone/>
            </a:pPr>
            <a:r>
              <a:rPr lang="zh-CN" altLang="zh-CN" sz="2800" b="1">
                <a:latin typeface="幼圆" pitchFamily="49" charset="-122"/>
                <a:ea typeface="幼圆" pitchFamily="49" charset="-122"/>
                <a:sym typeface="Symbol" pitchFamily="18" charset="2"/>
              </a:rPr>
              <a:t>, 为</a:t>
            </a:r>
            <a:r>
              <a:rPr lang="zh-CN" altLang="en-US" sz="2800" b="1">
                <a:latin typeface="幼圆" pitchFamily="49" charset="-122"/>
                <a:ea typeface="幼圆" pitchFamily="49" charset="-122"/>
                <a:sym typeface="Symbol" pitchFamily="18" charset="2"/>
              </a:rPr>
              <a:t>二个</a:t>
            </a:r>
            <a:r>
              <a:rPr lang="en-US" altLang="zh-CN" sz="2800" b="1">
                <a:latin typeface="幼圆" pitchFamily="49" charset="-122"/>
                <a:ea typeface="幼圆" pitchFamily="49" charset="-122"/>
                <a:sym typeface="Symbol" pitchFamily="18" charset="2"/>
              </a:rPr>
              <a:t>P/T</a:t>
            </a:r>
            <a:r>
              <a:rPr lang="zh-CN" altLang="en-US" sz="2800" b="1">
                <a:latin typeface="幼圆" pitchFamily="49" charset="-122"/>
                <a:ea typeface="幼圆" pitchFamily="49" charset="-122"/>
                <a:sym typeface="Symbol" pitchFamily="18" charset="2"/>
              </a:rPr>
              <a:t>网</a:t>
            </a:r>
          </a:p>
          <a:p>
            <a:pPr>
              <a:buFontTx/>
              <a:buNone/>
            </a:pPr>
            <a:r>
              <a:rPr lang="en-US" altLang="zh-CN" sz="2800" b="1">
                <a:latin typeface="幼圆" pitchFamily="49" charset="-122"/>
                <a:ea typeface="幼圆" pitchFamily="49" charset="-122"/>
                <a:sym typeface="Symbol" pitchFamily="18" charset="2"/>
              </a:rPr>
              <a:t>f: TT</a:t>
            </a:r>
            <a:r>
              <a:rPr lang="zh-CN" altLang="en-US" sz="2800" b="1">
                <a:latin typeface="幼圆" pitchFamily="49" charset="-122"/>
                <a:ea typeface="幼圆" pitchFamily="49" charset="-122"/>
                <a:sym typeface="Symbol" pitchFamily="18" charset="2"/>
              </a:rPr>
              <a:t>是个内映射</a:t>
            </a:r>
          </a:p>
          <a:p>
            <a:pPr>
              <a:buFontTx/>
              <a:buNone/>
            </a:pPr>
            <a:r>
              <a:rPr lang="zh-CN" altLang="en-US" sz="2800" b="1">
                <a:latin typeface="幼圆" pitchFamily="49" charset="-122"/>
                <a:ea typeface="幼圆" pitchFamily="49" charset="-122"/>
                <a:sym typeface="Symbol" pitchFamily="18" charset="2"/>
              </a:rPr>
              <a:t>(</a:t>
            </a:r>
            <a:r>
              <a:rPr lang="en-US" altLang="zh-CN" sz="2800" b="1">
                <a:latin typeface="幼圆" pitchFamily="49" charset="-122"/>
                <a:ea typeface="幼圆" pitchFamily="49" charset="-122"/>
                <a:sym typeface="Symbol" pitchFamily="18" charset="2"/>
              </a:rPr>
              <a:t>T</a:t>
            </a:r>
            <a:r>
              <a:rPr lang="zh-CN" altLang="en-US" sz="2800" b="1">
                <a:latin typeface="幼圆" pitchFamily="49" charset="-122"/>
                <a:ea typeface="幼圆" pitchFamily="49" charset="-122"/>
                <a:sym typeface="Symbol" pitchFamily="18" charset="2"/>
              </a:rPr>
              <a:t>中不同元素在</a:t>
            </a:r>
            <a:r>
              <a:rPr lang="en-US" altLang="zh-CN" sz="2800" b="1">
                <a:latin typeface="幼圆" pitchFamily="49" charset="-122"/>
                <a:ea typeface="幼圆" pitchFamily="49" charset="-122"/>
                <a:sym typeface="Symbol" pitchFamily="18" charset="2"/>
              </a:rPr>
              <a:t>f</a:t>
            </a:r>
            <a:r>
              <a:rPr lang="zh-CN" altLang="en-US" sz="2800" b="1">
                <a:latin typeface="幼圆" pitchFamily="49" charset="-122"/>
                <a:ea typeface="幼圆" pitchFamily="49" charset="-122"/>
                <a:sym typeface="Symbol" pitchFamily="18" charset="2"/>
              </a:rPr>
              <a:t>下象也不同)</a:t>
            </a:r>
          </a:p>
          <a:p>
            <a:pPr>
              <a:buFontTx/>
              <a:buNone/>
            </a:pPr>
            <a:r>
              <a:rPr lang="zh-CN" altLang="en-US" sz="2800" b="1">
                <a:latin typeface="幼圆" pitchFamily="49" charset="-122"/>
                <a:ea typeface="幼圆" pitchFamily="49" charset="-122"/>
                <a:sym typeface="Symbol" pitchFamily="18" charset="2"/>
              </a:rPr>
              <a:t>则，若</a:t>
            </a: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按</a:t>
            </a:r>
            <a:r>
              <a:rPr lang="en-US" altLang="zh-CN" sz="2800" b="1">
                <a:latin typeface="幼圆" pitchFamily="49" charset="-122"/>
                <a:ea typeface="幼圆" pitchFamily="49" charset="-122"/>
                <a:sym typeface="Symbol" pitchFamily="18" charset="2"/>
              </a:rPr>
              <a:t>f</a:t>
            </a:r>
            <a:r>
              <a:rPr lang="zh-CN" altLang="en-US" sz="2800" b="1">
                <a:latin typeface="幼圆" pitchFamily="49" charset="-122"/>
                <a:ea typeface="幼圆" pitchFamily="49" charset="-122"/>
                <a:sym typeface="Symbol" pitchFamily="18" charset="2"/>
              </a:rPr>
              <a:t>模拟</a:t>
            </a: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的充要条件:</a:t>
            </a:r>
          </a:p>
          <a:p>
            <a:pPr>
              <a:buFontTx/>
              <a:buNone/>
            </a:pP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一个满射</a:t>
            </a:r>
            <a:r>
              <a:rPr lang="zh-CN"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&gt;[M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&gt;</a:t>
            </a:r>
          </a:p>
          <a:p>
            <a:pPr>
              <a:buFontTx/>
              <a:buNone/>
            </a:pPr>
            <a:r>
              <a:rPr lang="zh-CN" altLang="en-US" sz="2800" b="1">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&gt;</a:t>
            </a:r>
            <a:r>
              <a:rPr lang="zh-CN" altLang="en-US" sz="2800" b="1">
                <a:latin typeface="幼圆" pitchFamily="49" charset="-122"/>
                <a:ea typeface="幼圆" pitchFamily="49" charset="-122"/>
                <a:sym typeface="Symbol" pitchFamily="18" charset="2"/>
              </a:rPr>
              <a:t>中每个可达表识都有原像</a:t>
            </a:r>
            <a:r>
              <a:rPr lang="en-US" altLang="zh-CN"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sym typeface="Symbol" pitchFamily="18" charset="2"/>
              </a:rPr>
              <a:t>原像可以不唯一）</a:t>
            </a:r>
          </a:p>
        </p:txBody>
      </p:sp>
      <p:sp>
        <p:nvSpPr>
          <p:cNvPr id="100357" name="Rectangle 5"/>
          <p:cNvSpPr>
            <a:spLocks noGrp="1" noChangeArrowheads="1"/>
          </p:cNvSpPr>
          <p:nvPr>
            <p:ph type="title"/>
          </p:nvPr>
        </p:nvSpPr>
        <p:spPr>
          <a:noFill/>
          <a:ln/>
        </p:spPr>
        <p:txBody>
          <a:bodyPr/>
          <a:lstStyle/>
          <a:p>
            <a:pPr algn="l"/>
            <a:r>
              <a:rPr lang="zh-CN" altLang="en-US"/>
              <a:t>定义3.14   等价性</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685800" y="1143000"/>
            <a:ext cx="8001000" cy="4953000"/>
          </a:xfrm>
        </p:spPr>
        <p:txBody>
          <a:bodyPr/>
          <a:lstStyle/>
          <a:p>
            <a:pPr>
              <a:buFontTx/>
              <a:buNone/>
            </a:pPr>
            <a:r>
              <a:rPr lang="zh-CN" altLang="zh-CN" b="1">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初态对应）</a:t>
            </a:r>
          </a:p>
          <a:p>
            <a:pPr>
              <a:buFontTx/>
              <a:buNone/>
            </a:pPr>
            <a:r>
              <a:rPr lang="en-US" altLang="zh-CN" b="1">
                <a:latin typeface="幼圆" pitchFamily="49" charset="-122"/>
                <a:ea typeface="幼圆" pitchFamily="49" charset="-122"/>
                <a:sym typeface="Symbol" pitchFamily="18" charset="2"/>
              </a:rPr>
              <a:t>2.</a:t>
            </a:r>
            <a:r>
              <a:rPr lang="zh-CN" altLang="zh-CN" b="1">
                <a:latin typeface="幼圆" pitchFamily="49" charset="-122"/>
                <a:ea typeface="幼圆" pitchFamily="49" charset="-122"/>
                <a:sym typeface="Symbol" pitchFamily="18" charset="2"/>
              </a:rPr>
              <a:t>当</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其中</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endParaRPr lang="zh-CN" altLang="en-US" b="1">
              <a:latin typeface="幼圆" pitchFamily="49" charset="-122"/>
              <a:ea typeface="幼圆" pitchFamily="49" charset="-122"/>
              <a:sym typeface="Symbol" pitchFamily="18" charset="2"/>
            </a:endParaRPr>
          </a:p>
          <a:p>
            <a:pPr>
              <a:buFontTx/>
              <a:buNone/>
            </a:pP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a)</a:t>
            </a:r>
            <a:r>
              <a:rPr lang="zh-CN" altLang="en-US" b="1">
                <a:latin typeface="幼圆" pitchFamily="49" charset="-122"/>
                <a:ea typeface="幼圆" pitchFamily="49" charset="-122"/>
                <a:sym typeface="Symbol" pitchFamily="18" charset="2"/>
              </a:rPr>
              <a:t>只要</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[t&gt;M</a:t>
            </a:r>
            <a:r>
              <a:rPr lang="en-US" altLang="zh-CN" b="1" baseline="-25000">
                <a:latin typeface="幼圆" pitchFamily="49" charset="-122"/>
                <a:ea typeface="幼圆" pitchFamily="49" charset="-122"/>
                <a:sym typeface="Symbol" pitchFamily="18" charset="2"/>
              </a:rPr>
              <a:t>2</a:t>
            </a:r>
            <a:r>
              <a:rPr lang="zh-CN" altLang="en-US" b="1">
                <a:latin typeface="幼圆" pitchFamily="49" charset="-122"/>
                <a:ea typeface="幼圆" pitchFamily="49" charset="-122"/>
                <a:sym typeface="Symbol" pitchFamily="18" charset="2"/>
              </a:rPr>
              <a:t>成立（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zh-CN" altLang="en-US" b="1">
                <a:latin typeface="幼圆" pitchFamily="49" charset="-122"/>
                <a:ea typeface="幼圆" pitchFamily="49" charset="-122"/>
                <a:sym typeface="Symbol" pitchFamily="18" charset="2"/>
              </a:rPr>
              <a:t> 、</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,其中</a:t>
            </a:r>
            <a:r>
              <a:rPr lang="en-US" altLang="en-US" b="1">
                <a:latin typeface="幼圆" pitchFamily="49" charset="-122"/>
                <a:ea typeface="幼圆" pitchFamily="49" charset="-122"/>
                <a:sym typeface="Symbol" pitchFamily="18" charset="2"/>
              </a:rPr>
              <a:t>t</a:t>
            </a:r>
            <a:r>
              <a:rPr lang="en-US" altLang="zh-CN" b="1">
                <a:latin typeface="幼圆" pitchFamily="49" charset="-122"/>
                <a:ea typeface="幼圆" pitchFamily="49" charset="-122"/>
                <a:sym typeface="Symbol" pitchFamily="18" charset="2"/>
              </a:rPr>
              <a:t>T,, </a:t>
            </a:r>
            <a:r>
              <a:rPr lang="zh-CN" altLang="en-US" b="1">
                <a:latin typeface="幼圆" pitchFamily="49" charset="-122"/>
                <a:ea typeface="幼圆" pitchFamily="49" charset="-122"/>
                <a:sym typeface="Symbol" pitchFamily="18" charset="2"/>
              </a:rPr>
              <a:t>就有</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a:t>
            </a:r>
            <a:r>
              <a:rPr lang="en-US" altLang="zh-CN" b="1" baseline="30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因为</a:t>
            </a:r>
            <a:r>
              <a:rPr lang="en-US"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是满射）和</a:t>
            </a:r>
            <a:r>
              <a:rPr lang="en-US" altLang="zh-CN" b="1">
                <a:latin typeface="幼圆" pitchFamily="49" charset="-122"/>
                <a:ea typeface="幼圆" pitchFamily="49" charset="-122"/>
                <a:sym typeface="Symbol" pitchFamily="18" charset="2"/>
              </a:rPr>
              <a:t>σT</a:t>
            </a:r>
            <a:r>
              <a:rPr lang="en-US" altLang="zh-CN" b="1">
                <a:solidFill>
                  <a:srgbClr val="FF0066"/>
                </a:solidFill>
                <a:latin typeface="Times New Roman"/>
                <a:ea typeface="幼圆" pitchFamily="49" charset="-122"/>
                <a:sym typeface="Symbol" pitchFamily="18" charset="2"/>
              </a:rPr>
              <a:t>’</a:t>
            </a:r>
            <a:r>
              <a:rPr lang="en-US" altLang="zh-CN" b="1" baseline="30000">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使得</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[σ&gt;M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且</a:t>
            </a:r>
            <a:r>
              <a:rPr lang="en-US" altLang="en-US" b="1">
                <a:latin typeface="幼圆" pitchFamily="49" charset="-122"/>
                <a:ea typeface="幼圆" pitchFamily="49" charset="-122"/>
                <a:sym typeface="Symbol" pitchFamily="18" charset="2"/>
              </a:rPr>
              <a:t>f</a:t>
            </a:r>
            <a:r>
              <a:rPr lang="en-US" altLang="en-US" b="1" baseline="30000">
                <a:latin typeface="幼圆" pitchFamily="49" charset="-122"/>
                <a:ea typeface="幼圆" pitchFamily="49" charset="-122"/>
                <a:sym typeface="Symbol" pitchFamily="18" charset="2"/>
              </a:rPr>
              <a:t>-1</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σ</a:t>
            </a:r>
            <a:r>
              <a:rPr lang="en-US" altLang="en-US" b="1">
                <a:latin typeface="幼圆" pitchFamily="49" charset="-122"/>
                <a:ea typeface="幼圆" pitchFamily="49" charset="-122"/>
                <a:sym typeface="Symbol" pitchFamily="18" charset="2"/>
              </a:rPr>
              <a:t>)=t;</a:t>
            </a:r>
            <a:endParaRPr lang="en-US" altLang="zh-CN" b="1">
              <a:latin typeface="幼圆" pitchFamily="49" charset="-122"/>
              <a:ea typeface="幼圆" pitchFamily="49" charset="-122"/>
              <a:sym typeface="Symbol" pitchFamily="18" charset="2"/>
            </a:endParaRPr>
          </a:p>
          <a:p>
            <a:pPr>
              <a:buFontTx/>
              <a:buNone/>
            </a:pPr>
            <a:r>
              <a:rPr lang="en-US" altLang="zh-CN" b="1">
                <a:latin typeface="幼圆" pitchFamily="49" charset="-122"/>
                <a:ea typeface="幼圆" pitchFamily="49" charset="-122"/>
                <a:sym typeface="Symbol" pitchFamily="18" charset="2"/>
              </a:rPr>
              <a:t>(b)</a:t>
            </a:r>
            <a:r>
              <a:rPr lang="zh-CN" altLang="en-US" b="1">
                <a:latin typeface="幼圆" pitchFamily="49" charset="-122"/>
                <a:ea typeface="幼圆" pitchFamily="49" charset="-122"/>
                <a:sym typeface="Symbol" pitchFamily="18" charset="2"/>
              </a:rPr>
              <a:t>只要</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[σ&gt;M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 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 、M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zh-CN" altLang="en-US" b="1">
                <a:latin typeface="幼圆" pitchFamily="49" charset="-122"/>
                <a:ea typeface="幼圆" pitchFamily="49" charset="-122"/>
                <a:sym typeface="Symbol" pitchFamily="18" charset="2"/>
              </a:rPr>
              <a:t>其中</a:t>
            </a:r>
            <a:r>
              <a:rPr lang="en-US" altLang="zh-CN" b="1">
                <a:latin typeface="幼圆" pitchFamily="49" charset="-122"/>
                <a:ea typeface="幼圆" pitchFamily="49" charset="-122"/>
                <a:sym typeface="Symbol" pitchFamily="18" charset="2"/>
              </a:rPr>
              <a:t>σT</a:t>
            </a:r>
            <a:r>
              <a:rPr lang="en-US" altLang="zh-CN" b="1">
                <a:solidFill>
                  <a:srgbClr val="FF0066"/>
                </a:solidFill>
                <a:latin typeface="Times New Roman"/>
                <a:ea typeface="幼圆" pitchFamily="49" charset="-122"/>
                <a:sym typeface="Symbol" pitchFamily="18" charset="2"/>
              </a:rPr>
              <a:t>’</a:t>
            </a:r>
            <a:r>
              <a:rPr lang="en-US" altLang="zh-CN" b="1" baseline="30000">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 </a:t>
            </a:r>
            <a:r>
              <a:rPr lang="zh-CN" altLang="en-US" b="1">
                <a:latin typeface="幼圆" pitchFamily="49" charset="-122"/>
                <a:ea typeface="幼圆" pitchFamily="49" charset="-122"/>
                <a:sym typeface="Symbol" pitchFamily="18" charset="2"/>
              </a:rPr>
              <a:t>，就有</a:t>
            </a:r>
            <a:r>
              <a:rPr lang="en-US" altLang="zh-CN" b="1">
                <a:latin typeface="幼圆" pitchFamily="49" charset="-122"/>
                <a:ea typeface="幼圆" pitchFamily="49" charset="-122"/>
                <a:sym typeface="Symbol" pitchFamily="18" charset="2"/>
              </a:rPr>
              <a:t>M</a:t>
            </a:r>
            <a:r>
              <a:rPr lang="en-US" altLang="zh-CN" b="1" baseline="-25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a:t>
            </a:r>
            <a:r>
              <a:rPr lang="en-US" altLang="en-US" b="1">
                <a:latin typeface="幼圆" pitchFamily="49" charset="-122"/>
                <a:ea typeface="幼圆" pitchFamily="49" charset="-122"/>
                <a:sym typeface="Symbol" pitchFamily="18" charset="2"/>
              </a:rPr>
              <a:t>f</a:t>
            </a:r>
            <a:r>
              <a:rPr lang="en-US" altLang="en-US" b="1" baseline="30000">
                <a:latin typeface="幼圆" pitchFamily="49" charset="-122"/>
                <a:ea typeface="幼圆" pitchFamily="49" charset="-122"/>
                <a:sym typeface="Symbol" pitchFamily="18" charset="2"/>
              </a:rPr>
              <a:t>-1</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σ</a:t>
            </a:r>
            <a:r>
              <a:rPr lang="en-US"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sym typeface="Symbol" pitchFamily="18" charset="2"/>
              </a:rPr>
              <a:t>&gt;(M</a:t>
            </a:r>
            <a:r>
              <a:rPr lang="en-US" altLang="zh-CN" b="1" baseline="-25000">
                <a:latin typeface="幼圆" pitchFamily="49" charset="-122"/>
                <a:ea typeface="幼圆" pitchFamily="49" charset="-122"/>
                <a:sym typeface="Symbol" pitchFamily="18" charset="2"/>
              </a:rPr>
              <a:t>2</a:t>
            </a:r>
            <a:r>
              <a:rPr lang="en-US" altLang="zh-CN" b="1">
                <a:latin typeface="幼圆" pitchFamily="49" charset="-122"/>
                <a:ea typeface="幼圆" pitchFamily="49" charset="-122"/>
                <a:sym typeface="Symbol" pitchFamily="18" charset="2"/>
              </a:rPr>
              <a:t> )；</a:t>
            </a:r>
            <a:endParaRPr lang="zh-CN" altLang="en-US" b="1">
              <a:latin typeface="幼圆" pitchFamily="49" charset="-122"/>
              <a:ea typeface="幼圆" pitchFamily="49" charset="-122"/>
              <a:sym typeface="Symbol" pitchFamily="18" charset="2"/>
            </a:endParaRPr>
          </a:p>
          <a:p>
            <a:pPr>
              <a:buFontTx/>
              <a:buNone/>
            </a:pPr>
            <a:r>
              <a:rPr lang="en-US" altLang="zh-CN" b="1">
                <a:latin typeface="幼圆" pitchFamily="49" charset="-122"/>
                <a:ea typeface="幼圆" pitchFamily="49" charset="-122"/>
                <a:sym typeface="Symbol" pitchFamily="18" charset="2"/>
              </a:rPr>
              <a:t>3. M[M</a:t>
            </a:r>
            <a:r>
              <a:rPr lang="en-US" altLang="zh-CN" b="1" baseline="-25000">
                <a:latin typeface="幼圆" pitchFamily="49" charset="-122"/>
                <a:ea typeface="幼圆" pitchFamily="49" charset="-122"/>
                <a:sym typeface="Symbol" pitchFamily="18" charset="2"/>
              </a:rPr>
              <a:t>0</a:t>
            </a:r>
            <a:r>
              <a:rPr lang="en-US" altLang="zh-CN" b="1">
                <a:latin typeface="幼圆" pitchFamily="49" charset="-122"/>
                <a:ea typeface="幼圆" pitchFamily="49" charset="-122"/>
                <a:sym typeface="Symbol" pitchFamily="18" charset="2"/>
              </a:rPr>
              <a:t>&gt;:|</a:t>
            </a:r>
            <a:r>
              <a:rPr lang="en-US" altLang="zh-CN" b="1" baseline="30000">
                <a:latin typeface="幼圆" pitchFamily="49" charset="-122"/>
                <a:ea typeface="幼圆" pitchFamily="49" charset="-122"/>
                <a:sym typeface="Symbol" pitchFamily="18" charset="2"/>
              </a:rPr>
              <a:t>-1</a:t>
            </a:r>
            <a:r>
              <a:rPr lang="en-US" altLang="zh-CN" b="1">
                <a:latin typeface="幼圆" pitchFamily="49" charset="-122"/>
                <a:ea typeface="幼圆" pitchFamily="49" charset="-122"/>
                <a:sym typeface="Symbol" pitchFamily="18" charset="2"/>
              </a:rPr>
              <a:t>(M)|&lt;</a:t>
            </a:r>
            <a:endParaRPr lang="zh-CN" altLang="en-US" b="1">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685800" y="1981200"/>
            <a:ext cx="7772400" cy="4191000"/>
          </a:xfrm>
        </p:spPr>
        <p:txBody>
          <a:bodyPr/>
          <a:lstStyle/>
          <a:p>
            <a:pPr>
              <a:lnSpc>
                <a:spcPct val="90000"/>
              </a:lnSpc>
              <a:buFontTx/>
              <a:buNone/>
            </a:pPr>
            <a:r>
              <a:rPr lang="zh-CN" altLang="en-US" b="1">
                <a:latin typeface="幼圆" pitchFamily="49" charset="-122"/>
                <a:ea typeface="幼圆" pitchFamily="49" charset="-122"/>
              </a:rPr>
              <a:t>1.初始标识一致</a:t>
            </a:r>
          </a:p>
          <a:p>
            <a:pPr>
              <a:lnSpc>
                <a:spcPct val="90000"/>
              </a:lnSpc>
              <a:buFontTx/>
              <a:buNone/>
            </a:pPr>
            <a:r>
              <a:rPr lang="zh-CN" altLang="en-US" b="1">
                <a:latin typeface="幼圆" pitchFamily="49" charset="-122"/>
                <a:ea typeface="幼圆" pitchFamily="49" charset="-122"/>
              </a:rPr>
              <a:t>2.</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是</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中的变迁序列,</a:t>
            </a:r>
            <a:r>
              <a:rPr lang="en-US" altLang="zh-CN" b="1">
                <a:latin typeface="幼圆" pitchFamily="49" charset="-122"/>
                <a:ea typeface="幼圆" pitchFamily="49" charset="-122"/>
              </a:rPr>
              <a:t>f</a:t>
            </a:r>
            <a:r>
              <a:rPr lang="en-US" altLang="zh-CN" b="1" baseline="30000">
                <a:latin typeface="幼圆" pitchFamily="49" charset="-122"/>
                <a:ea typeface="幼圆" pitchFamily="49" charset="-122"/>
              </a:rPr>
              <a:t>-1</a:t>
            </a:r>
            <a:r>
              <a:rPr lang="en-US" altLang="zh-CN" b="1">
                <a:latin typeface="幼圆" pitchFamily="49" charset="-122"/>
                <a:ea typeface="幼圆" pitchFamily="49" charset="-122"/>
              </a:rPr>
              <a:t>(</a:t>
            </a:r>
            <a:r>
              <a:rPr lang="zh-CN" altLang="en-US" b="1">
                <a:latin typeface="幼圆" pitchFamily="49" charset="-122"/>
                <a:ea typeface="幼圆" pitchFamily="49" charset="-122"/>
                <a:sym typeface="Symbol" pitchFamily="18" charset="2"/>
              </a:rPr>
              <a:t></a:t>
            </a:r>
            <a:r>
              <a:rPr lang="en-US" altLang="zh-CN" b="1">
                <a:latin typeface="幼圆" pitchFamily="49" charset="-122"/>
                <a:ea typeface="幼圆" pitchFamily="49" charset="-122"/>
              </a:rPr>
              <a:t>)=t</a:t>
            </a:r>
            <a:r>
              <a:rPr lang="zh-CN" altLang="en-US" b="1">
                <a:latin typeface="幼圆" pitchFamily="49" charset="-122"/>
                <a:ea typeface="幼圆" pitchFamily="49" charset="-122"/>
              </a:rPr>
              <a:t>是说忽略掉</a:t>
            </a:r>
            <a:r>
              <a:rPr lang="zh-CN" altLang="en-US"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中的辅助变迁序列得到</a:t>
            </a:r>
            <a:r>
              <a:rPr lang="en-US" altLang="en-US" b="1">
                <a:latin typeface="幼圆" pitchFamily="49" charset="-122"/>
                <a:ea typeface="幼圆" pitchFamily="49" charset="-122"/>
              </a:rPr>
              <a:t>t</a:t>
            </a:r>
            <a:r>
              <a:rPr lang="en-US" altLang="zh-CN" b="1">
                <a:latin typeface="幼圆" pitchFamily="49" charset="-122"/>
                <a:ea typeface="幼圆" pitchFamily="49" charset="-122"/>
              </a:rPr>
              <a:t>,</a:t>
            </a:r>
            <a:r>
              <a:rPr lang="zh-CN" altLang="en-US" b="1">
                <a:latin typeface="幼圆" pitchFamily="49" charset="-122"/>
                <a:ea typeface="幼圆" pitchFamily="49" charset="-122"/>
              </a:rPr>
              <a:t>所以</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和</a:t>
            </a:r>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rPr>
              <a:t>出现序列相互对应</a:t>
            </a:r>
          </a:p>
          <a:p>
            <a:pPr>
              <a:lnSpc>
                <a:spcPct val="90000"/>
              </a:lnSpc>
              <a:buFontTx/>
              <a:buNone/>
            </a:pPr>
            <a:r>
              <a:rPr lang="zh-CN" altLang="en-US" b="1">
                <a:latin typeface="幼圆" pitchFamily="49" charset="-122"/>
                <a:ea typeface="幼圆" pitchFamily="49" charset="-122"/>
              </a:rPr>
              <a:t>3.每个标识只允许辅助变迁及辅助库所产生有限的内部变异</a:t>
            </a:r>
          </a:p>
          <a:p>
            <a:pPr>
              <a:lnSpc>
                <a:spcPct val="90000"/>
              </a:lnSpc>
              <a:buFontTx/>
              <a:buNone/>
            </a:pPr>
            <a:endParaRPr lang="zh-CN" altLang="en-US" b="1">
              <a:latin typeface="幼圆" pitchFamily="49" charset="-122"/>
              <a:ea typeface="幼圆" pitchFamily="49" charset="-122"/>
            </a:endParaRPr>
          </a:p>
          <a:p>
            <a:pPr>
              <a:lnSpc>
                <a:spcPct val="90000"/>
              </a:lnSpc>
              <a:buFontTx/>
              <a:buNone/>
            </a:pPr>
            <a:r>
              <a:rPr lang="zh-CN" altLang="en-US" b="1">
                <a:latin typeface="幼圆" pitchFamily="49" charset="-122"/>
                <a:ea typeface="幼圆" pitchFamily="49" charset="-122"/>
              </a:rPr>
              <a:t>   </a:t>
            </a:r>
            <a:endParaRPr lang="en-US" altLang="zh-CN" b="1">
              <a:latin typeface="幼圆" pitchFamily="49" charset="-122"/>
              <a:ea typeface="幼圆" pitchFamily="49" charset="-122"/>
            </a:endParaRPr>
          </a:p>
        </p:txBody>
      </p:sp>
      <p:sp>
        <p:nvSpPr>
          <p:cNvPr id="102405" name="Rectangle 5"/>
          <p:cNvSpPr>
            <a:spLocks noGrp="1" noChangeArrowheads="1"/>
          </p:cNvSpPr>
          <p:nvPr>
            <p:ph type="title"/>
          </p:nvPr>
        </p:nvSpPr>
        <p:spPr>
          <a:noFill/>
          <a:ln/>
        </p:spPr>
        <p:txBody>
          <a:bodyPr/>
          <a:lstStyle/>
          <a:p>
            <a:pPr algn="l"/>
            <a:r>
              <a:rPr lang="zh-CN" altLang="en-US"/>
              <a:t>解释</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Rectangle 4098"/>
          <p:cNvSpPr>
            <a:spLocks noGrp="1" noChangeArrowheads="1"/>
          </p:cNvSpPr>
          <p:nvPr>
            <p:ph type="title"/>
          </p:nvPr>
        </p:nvSpPr>
        <p:spPr/>
        <p:txBody>
          <a:bodyPr/>
          <a:lstStyle/>
          <a:p>
            <a:endParaRPr lang="zh-CN" altLang="en-US"/>
          </a:p>
        </p:txBody>
      </p:sp>
      <p:sp>
        <p:nvSpPr>
          <p:cNvPr id="103427" name="Rectangle 4099"/>
          <p:cNvSpPr>
            <a:spLocks noGrp="1" noChangeArrowheads="1"/>
          </p:cNvSpPr>
          <p:nvPr>
            <p:ph type="body" idx="1"/>
          </p:nvPr>
        </p:nvSpPr>
        <p:spPr/>
        <p:txBody>
          <a:bodyPr/>
          <a:lstStyle/>
          <a:p>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模拟性质</a:t>
            </a:r>
          </a:p>
          <a:p>
            <a:endParaRPr lang="zh-CN" altLang="zh-CN" b="1">
              <a:latin typeface="幼圆" pitchFamily="49" charset="-122"/>
              <a:ea typeface="幼圆" pitchFamily="49" charset="-122"/>
              <a:sym typeface="Symbol" pitchFamily="18" charset="2"/>
            </a:endParaRPr>
          </a:p>
          <a:p>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同时有界无界</a:t>
            </a:r>
          </a:p>
          <a:p>
            <a:endParaRPr lang="zh-CN" altLang="zh-CN" b="1">
              <a:latin typeface="幼圆" pitchFamily="49" charset="-122"/>
              <a:ea typeface="幼圆" pitchFamily="49" charset="-122"/>
              <a:sym typeface="Symbol" pitchFamily="18" charset="2"/>
            </a:endParaRPr>
          </a:p>
          <a:p>
            <a:r>
              <a:rPr lang="zh-CN" altLang="zh-CN" b="1">
                <a:latin typeface="幼圆" pitchFamily="49" charset="-122"/>
                <a:ea typeface="幼圆" pitchFamily="49" charset="-122"/>
                <a:sym typeface="Symbol" pitchFamily="18" charset="2"/>
              </a:rPr>
              <a:t>,</a:t>
            </a:r>
            <a:r>
              <a:rPr lang="zh-CN" altLang="en-US" b="1">
                <a:latin typeface="幼圆" pitchFamily="49" charset="-122"/>
                <a:ea typeface="幼圆" pitchFamily="49" charset="-122"/>
                <a:sym typeface="Symbol" pitchFamily="18" charset="2"/>
              </a:rPr>
              <a:t>保持活性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1" name="Rectangle 3"/>
          <p:cNvSpPr>
            <a:spLocks noGrp="1" noChangeArrowheads="1"/>
          </p:cNvSpPr>
          <p:nvPr>
            <p:ph type="body" sz="half" idx="1"/>
          </p:nvPr>
        </p:nvSpPr>
        <p:spPr>
          <a:xfrm>
            <a:off x="0" y="1268413"/>
            <a:ext cx="8458200" cy="5259387"/>
          </a:xfrm>
        </p:spPr>
        <p:txBody>
          <a:bodyPr/>
          <a:lstStyle/>
          <a:p>
            <a:pPr>
              <a:buFontTx/>
              <a:buNone/>
            </a:pPr>
            <a:r>
              <a:rPr lang="zh-CN" altLang="en-US" sz="2400" b="1">
                <a:latin typeface="幼圆" pitchFamily="49" charset="-122"/>
                <a:ea typeface="幼圆" pitchFamily="49" charset="-122"/>
              </a:rPr>
              <a:t>可达树、可达图、变迁序列、进程、迹</a:t>
            </a:r>
          </a:p>
          <a:p>
            <a:pPr>
              <a:buFontTx/>
              <a:buNone/>
            </a:pPr>
            <a:r>
              <a:rPr lang="zh-CN" altLang="en-US" sz="2400" b="1">
                <a:latin typeface="幼圆" pitchFamily="49" charset="-122"/>
                <a:ea typeface="幼圆" pitchFamily="49" charset="-122"/>
              </a:rPr>
              <a:t> </a:t>
            </a:r>
            <a:r>
              <a:rPr lang="zh-CN" altLang="en-US" sz="2400" b="1">
                <a:latin typeface="Times New Roman"/>
                <a:ea typeface="幼圆" pitchFamily="49" charset="-122"/>
              </a:rPr>
              <a:t>——</a:t>
            </a:r>
            <a:r>
              <a:rPr lang="zh-CN" altLang="en-US" sz="2400" b="1">
                <a:latin typeface="幼圆" pitchFamily="49" charset="-122"/>
                <a:ea typeface="幼圆" pitchFamily="49" charset="-122"/>
              </a:rPr>
              <a:t> 刻画系统的全局性质</a:t>
            </a:r>
          </a:p>
          <a:p>
            <a:pPr>
              <a:buFontTx/>
              <a:buNone/>
            </a:pPr>
            <a:r>
              <a:rPr lang="en-US" altLang="zh-CN" sz="2400" b="1">
                <a:latin typeface="幼圆" pitchFamily="49" charset="-122"/>
                <a:ea typeface="幼圆" pitchFamily="49" charset="-122"/>
              </a:rPr>
              <a:t>S-</a:t>
            </a:r>
            <a:r>
              <a:rPr lang="zh-CN" altLang="en-US" sz="2400" b="1">
                <a:latin typeface="幼圆" pitchFamily="49" charset="-122"/>
                <a:ea typeface="幼圆" pitchFamily="49" charset="-122"/>
              </a:rPr>
              <a:t>不变量、</a:t>
            </a:r>
            <a:r>
              <a:rPr lang="zh-CN" altLang="zh-CN" sz="2400" b="1">
                <a:latin typeface="幼圆" pitchFamily="49" charset="-122"/>
                <a:ea typeface="幼圆" pitchFamily="49" charset="-122"/>
              </a:rPr>
              <a:t> </a:t>
            </a:r>
            <a:r>
              <a:rPr lang="en-US" altLang="zh-CN" sz="2400" b="1">
                <a:latin typeface="幼圆" pitchFamily="49" charset="-122"/>
                <a:ea typeface="幼圆" pitchFamily="49" charset="-122"/>
              </a:rPr>
              <a:t>T-</a:t>
            </a:r>
            <a:r>
              <a:rPr lang="zh-CN" altLang="en-US" sz="2400" b="1">
                <a:latin typeface="幼圆" pitchFamily="49" charset="-122"/>
                <a:ea typeface="幼圆" pitchFamily="49" charset="-122"/>
              </a:rPr>
              <a:t>不变量</a:t>
            </a:r>
          </a:p>
          <a:p>
            <a:pPr>
              <a:buFontTx/>
              <a:buNone/>
            </a:pPr>
            <a:r>
              <a:rPr lang="zh-CN" altLang="en-US" sz="2400" b="1">
                <a:latin typeface="幼圆" pitchFamily="49" charset="-122"/>
                <a:ea typeface="幼圆" pitchFamily="49" charset="-122"/>
              </a:rPr>
              <a:t> </a:t>
            </a:r>
            <a:r>
              <a:rPr lang="zh-CN" altLang="en-US" sz="2400" b="1">
                <a:latin typeface="Times New Roman"/>
                <a:ea typeface="幼圆" pitchFamily="49" charset="-122"/>
              </a:rPr>
              <a:t>——</a:t>
            </a:r>
            <a:r>
              <a:rPr lang="zh-CN" altLang="en-US" sz="2400" b="1">
                <a:latin typeface="幼圆" pitchFamily="49" charset="-122"/>
                <a:ea typeface="幼圆" pitchFamily="49" charset="-122"/>
              </a:rPr>
              <a:t>反映的是系统的结构性质</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基网及权函数的性质</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，与初始状态无关</a:t>
            </a:r>
          </a:p>
          <a:p>
            <a:pPr>
              <a:buFontTx/>
              <a:buNone/>
            </a:pPr>
            <a:r>
              <a:rPr lang="zh-CN" altLang="en-US" sz="2400" b="1">
                <a:latin typeface="幼圆" pitchFamily="49" charset="-122"/>
                <a:ea typeface="幼圆" pitchFamily="49" charset="-122"/>
              </a:rPr>
              <a:t> </a:t>
            </a:r>
            <a:r>
              <a:rPr lang="zh-CN" altLang="en-US" sz="2400" b="1">
                <a:latin typeface="Times New Roman"/>
                <a:ea typeface="幼圆" pitchFamily="49" charset="-122"/>
              </a:rPr>
              <a:t>——</a:t>
            </a:r>
            <a:r>
              <a:rPr lang="zh-CN" altLang="en-US" sz="2400" b="1">
                <a:latin typeface="幼圆" pitchFamily="49" charset="-122"/>
                <a:ea typeface="幼圆" pitchFamily="49" charset="-122"/>
              </a:rPr>
              <a:t>描述系统的局部性质 </a:t>
            </a:r>
            <a:r>
              <a:rPr lang="zh-CN" altLang="en-US" sz="2400" b="1">
                <a:latin typeface="Times New Roman"/>
                <a:ea typeface="幼圆" pitchFamily="49" charset="-122"/>
              </a:rPr>
              <a:t>—</a:t>
            </a:r>
            <a:r>
              <a:rPr lang="zh-CN" altLang="en-US" sz="2400" b="1">
                <a:latin typeface="幼圆" pitchFamily="49" charset="-122"/>
                <a:ea typeface="幼圆" pitchFamily="49" charset="-122"/>
              </a:rPr>
              <a:t> 代数方法</a:t>
            </a:r>
            <a:endParaRPr lang="en-US" altLang="zh-CN" sz="2400" b="1">
              <a:latin typeface="幼圆" pitchFamily="49" charset="-122"/>
              <a:ea typeface="幼圆" pitchFamily="49" charset="-122"/>
            </a:endParaRPr>
          </a:p>
          <a:p>
            <a:pPr>
              <a:buFontTx/>
              <a:buNone/>
            </a:pPr>
            <a:r>
              <a:rPr lang="zh-CN" altLang="en-US" sz="2400" b="1">
                <a:latin typeface="幼圆" pitchFamily="49" charset="-122"/>
                <a:ea typeface="幼圆" pitchFamily="49" charset="-122"/>
                <a:sym typeface="Symbol" pitchFamily="18" charset="2"/>
              </a:rPr>
              <a:t>  </a:t>
            </a:r>
            <a:r>
              <a:rPr lang="zh-CN" altLang="zh-CN" sz="2400" b="1">
                <a:solidFill>
                  <a:srgbClr val="FF0066"/>
                </a:solidFill>
                <a:latin typeface="幼圆" pitchFamily="49" charset="-122"/>
                <a:ea typeface="幼圆" pitchFamily="49" charset="-122"/>
                <a:sym typeface="Symbol" pitchFamily="18" charset="2"/>
              </a:rPr>
              <a:t>代数方法</a:t>
            </a:r>
            <a:r>
              <a:rPr lang="zh-CN" altLang="zh-CN" sz="2400" b="1">
                <a:latin typeface="幼圆" pitchFamily="49" charset="-122"/>
                <a:ea typeface="幼圆" pitchFamily="49" charset="-122"/>
                <a:sym typeface="Symbol" pitchFamily="18" charset="2"/>
              </a:rPr>
              <a:t>主要是以关联矩阵的形式刻画网系统的结构，然后建立状态可达的线性系统关系。优点是可以借助线性代数的有关结果。一般来说，对可达性的刻画只是一个必要条件而非充分条件，只有针对一些没有冲突的子类才是充要的。</a:t>
            </a:r>
          </a:p>
          <a:p>
            <a:pPr>
              <a:buFontTx/>
              <a:buNone/>
            </a:pPr>
            <a:r>
              <a:rPr lang="zh-CN"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rPr>
              <a:t> =(</a:t>
            </a:r>
            <a:r>
              <a:rPr lang="en-US" altLang="zh-CN" sz="2400" b="1">
                <a:latin typeface="幼圆" pitchFamily="49" charset="-122"/>
                <a:ea typeface="幼圆" pitchFamily="49" charset="-122"/>
              </a:rPr>
              <a:t>S,T,F,K,W,M</a:t>
            </a:r>
            <a:r>
              <a:rPr lang="en-US" altLang="zh-CN" sz="2400" b="1" baseline="-25000">
                <a:latin typeface="幼圆" pitchFamily="49" charset="-122"/>
                <a:ea typeface="幼圆" pitchFamily="49" charset="-122"/>
              </a:rPr>
              <a:t>0</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有限</a:t>
            </a:r>
            <a:r>
              <a:rPr lang="en-US" altLang="zh-CN" sz="2400" b="1">
                <a:latin typeface="幼圆" pitchFamily="49" charset="-122"/>
                <a:ea typeface="幼圆" pitchFamily="49" charset="-122"/>
              </a:rPr>
              <a:t>P/T</a:t>
            </a:r>
            <a:r>
              <a:rPr lang="zh-CN" altLang="en-US" sz="2400" b="1">
                <a:latin typeface="幼圆" pitchFamily="49" charset="-122"/>
                <a:ea typeface="幼圆" pitchFamily="49" charset="-122"/>
              </a:rPr>
              <a:t>系统，基网为</a:t>
            </a:r>
            <a:r>
              <a:rPr lang="zh-CN" altLang="en-US" sz="2400" b="1">
                <a:solidFill>
                  <a:srgbClr val="FF3300"/>
                </a:solidFill>
                <a:latin typeface="幼圆" pitchFamily="49" charset="-122"/>
                <a:ea typeface="幼圆" pitchFamily="49" charset="-122"/>
              </a:rPr>
              <a:t>单纯</a:t>
            </a:r>
          </a:p>
          <a:p>
            <a:pPr>
              <a:buFontTx/>
              <a:buNone/>
            </a:pPr>
            <a:r>
              <a:rPr lang="en-US" altLang="zh-CN" sz="2400" b="1">
                <a:latin typeface="幼圆" pitchFamily="49" charset="-122"/>
                <a:ea typeface="幼圆" pitchFamily="49" charset="-122"/>
              </a:rPr>
              <a:t>S={s</a:t>
            </a:r>
            <a:r>
              <a:rPr lang="en-US" altLang="zh-CN" sz="2400" b="1" baseline="-25000">
                <a:latin typeface="幼圆" pitchFamily="49" charset="-122"/>
                <a:ea typeface="幼圆" pitchFamily="49" charset="-122"/>
              </a:rPr>
              <a:t>1</a:t>
            </a:r>
            <a:r>
              <a:rPr lang="en-US" altLang="zh-CN" sz="2400" b="1">
                <a:latin typeface="幼圆" pitchFamily="49" charset="-122"/>
                <a:ea typeface="幼圆" pitchFamily="49" charset="-122"/>
              </a:rPr>
              <a:t>,s</a:t>
            </a:r>
            <a:r>
              <a:rPr lang="en-US" altLang="zh-CN" sz="2400" b="1" baseline="-25000">
                <a:latin typeface="幼圆" pitchFamily="49" charset="-122"/>
                <a:ea typeface="幼圆" pitchFamily="49" charset="-122"/>
              </a:rPr>
              <a:t>2</a:t>
            </a:r>
            <a:r>
              <a:rPr lang="en-US" altLang="zh-CN" sz="2400" b="1">
                <a:latin typeface="Times New Roman"/>
                <a:ea typeface="幼圆" pitchFamily="49" charset="-122"/>
              </a:rPr>
              <a:t>……</a:t>
            </a:r>
            <a:r>
              <a:rPr lang="en-US" altLang="zh-CN" sz="2400" b="1">
                <a:latin typeface="幼圆" pitchFamily="49" charset="-122"/>
                <a:ea typeface="幼圆" pitchFamily="49" charset="-122"/>
              </a:rPr>
              <a:t>s</a:t>
            </a:r>
            <a:r>
              <a:rPr lang="en-US" altLang="zh-CN" sz="2400" b="1" baseline="-25000">
                <a:latin typeface="幼圆" pitchFamily="49" charset="-122"/>
                <a:ea typeface="幼圆" pitchFamily="49" charset="-122"/>
              </a:rPr>
              <a:t>m</a:t>
            </a:r>
            <a:r>
              <a:rPr lang="en-US" altLang="zh-CN" sz="2400" b="1">
                <a:latin typeface="幼圆" pitchFamily="49" charset="-122"/>
                <a:ea typeface="幼圆" pitchFamily="49" charset="-122"/>
              </a:rPr>
              <a:t>},T={t</a:t>
            </a:r>
            <a:r>
              <a:rPr lang="en-US" altLang="zh-CN" sz="2400" b="1" baseline="-25000">
                <a:latin typeface="幼圆" pitchFamily="49" charset="-122"/>
                <a:ea typeface="幼圆" pitchFamily="49" charset="-122"/>
              </a:rPr>
              <a:t>1</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2</a:t>
            </a:r>
            <a:r>
              <a:rPr lang="en-US" altLang="zh-CN" sz="2400" b="1">
                <a:latin typeface="Times New Roman"/>
                <a:ea typeface="幼圆" pitchFamily="49" charset="-122"/>
              </a:rPr>
              <a:t>……</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n</a:t>
            </a:r>
            <a:r>
              <a:rPr lang="en-US" altLang="zh-CN" sz="2400" b="1">
                <a:latin typeface="幼圆" pitchFamily="49" charset="-122"/>
                <a:ea typeface="幼圆" pitchFamily="49" charset="-122"/>
              </a:rPr>
              <a:t>} </a:t>
            </a:r>
            <a:r>
              <a:rPr lang="zh-CN" altLang="zh-CN" sz="2400" b="1">
                <a:latin typeface="幼圆" pitchFamily="49" charset="-122"/>
                <a:ea typeface="幼圆" pitchFamily="49" charset="-122"/>
              </a:rPr>
              <a:t>排成顺序的</a:t>
            </a:r>
            <a:endParaRPr lang="zh-CN" altLang="en-US" sz="2400" b="1">
              <a:latin typeface="幼圆" pitchFamily="49" charset="-122"/>
              <a:ea typeface="幼圆" pitchFamily="49" charset="-122"/>
            </a:endParaRPr>
          </a:p>
        </p:txBody>
      </p:sp>
      <p:sp>
        <p:nvSpPr>
          <p:cNvPr id="104460" name="Rectangle 12"/>
          <p:cNvSpPr>
            <a:spLocks noGrp="1" noChangeArrowheads="1"/>
          </p:cNvSpPr>
          <p:nvPr>
            <p:ph type="title"/>
          </p:nvPr>
        </p:nvSpPr>
        <p:spPr>
          <a:xfrm>
            <a:off x="323850" y="0"/>
            <a:ext cx="7772400" cy="1143000"/>
          </a:xfrm>
          <a:noFill/>
          <a:ln/>
        </p:spPr>
        <p:txBody>
          <a:bodyPr/>
          <a:lstStyle/>
          <a:p>
            <a:pPr algn="l"/>
            <a:r>
              <a:rPr lang="zh-CN" altLang="en-US"/>
              <a:t>四、不变量</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250825" y="1052513"/>
            <a:ext cx="8534400" cy="5805487"/>
          </a:xfrm>
        </p:spPr>
        <p:txBody>
          <a:bodyPr/>
          <a:lstStyle/>
          <a:p>
            <a:pPr>
              <a:lnSpc>
                <a:spcPct val="90000"/>
              </a:lnSpc>
              <a:buFontTx/>
              <a:buNone/>
            </a:pPr>
            <a:r>
              <a:rPr lang="zh-CN" altLang="en-US" sz="2400" b="1">
                <a:latin typeface="幼圆" pitchFamily="49" charset="-122"/>
                <a:ea typeface="幼圆" pitchFamily="49" charset="-122"/>
              </a:rPr>
              <a:t>1.</a:t>
            </a:r>
            <a:r>
              <a:rPr lang="en-US" altLang="zh-CN" sz="2400" b="1">
                <a:latin typeface="幼圆" pitchFamily="49" charset="-122"/>
                <a:ea typeface="幼圆" pitchFamily="49" charset="-122"/>
              </a:rPr>
              <a:t>S-</a:t>
            </a:r>
            <a:r>
              <a:rPr lang="zh-CN" altLang="en-US" sz="2400" b="1">
                <a:latin typeface="幼圆" pitchFamily="49" charset="-122"/>
                <a:ea typeface="幼圆" pitchFamily="49" charset="-122"/>
              </a:rPr>
              <a:t>向量:列向量</a:t>
            </a:r>
            <a:r>
              <a:rPr lang="en-US" altLang="zh-CN" sz="2400" b="1">
                <a:latin typeface="幼圆" pitchFamily="49" charset="-122"/>
                <a:ea typeface="幼圆" pitchFamily="49" charset="-122"/>
              </a:rPr>
              <a:t>V: S</a:t>
            </a:r>
            <a:r>
              <a:rPr lang="en-US" altLang="zh-CN"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Z(Z</a:t>
            </a:r>
            <a:r>
              <a:rPr lang="zh-CN" altLang="en-US" sz="2400" b="1">
                <a:latin typeface="幼圆" pitchFamily="49" charset="-122"/>
                <a:ea typeface="幼圆" pitchFamily="49" charset="-122"/>
              </a:rPr>
              <a:t>是整数之集) </a:t>
            </a:r>
            <a:r>
              <a:rPr lang="zh-CN" altLang="en-US" sz="800" b="1">
                <a:latin typeface="幼圆" pitchFamily="49" charset="-122"/>
                <a:ea typeface="幼圆" pitchFamily="49" charset="-122"/>
              </a:rPr>
              <a:t>  </a:t>
            </a:r>
            <a:r>
              <a:rPr lang="zh-CN" altLang="en-US" sz="2400" b="1">
                <a:latin typeface="幼圆" pitchFamily="49" charset="-122"/>
                <a:ea typeface="幼圆" pitchFamily="49" charset="-122"/>
              </a:rPr>
              <a:t> 	</a:t>
            </a:r>
            <a:r>
              <a:rPr lang="en-US" altLang="zh-CN" sz="2400" b="1">
                <a:latin typeface="幼圆" pitchFamily="49" charset="-122"/>
                <a:ea typeface="幼圆" pitchFamily="49" charset="-122"/>
              </a:rPr>
              <a:t>m</a:t>
            </a:r>
          </a:p>
          <a:p>
            <a:pPr>
              <a:lnSpc>
                <a:spcPct val="90000"/>
              </a:lnSpc>
              <a:buFontTx/>
              <a:buNone/>
            </a:pPr>
            <a:r>
              <a:rPr lang="en-US" altLang="zh-CN" sz="2400" b="1">
                <a:latin typeface="幼圆" pitchFamily="49" charset="-122"/>
                <a:ea typeface="幼圆" pitchFamily="49" charset="-122"/>
              </a:rPr>
              <a:t>2.T-</a:t>
            </a:r>
            <a:r>
              <a:rPr lang="zh-CN" altLang="en-US" sz="2400" b="1">
                <a:latin typeface="幼圆" pitchFamily="49" charset="-122"/>
                <a:ea typeface="幼圆" pitchFamily="49" charset="-122"/>
              </a:rPr>
              <a:t>向量:列向量</a:t>
            </a:r>
            <a:r>
              <a:rPr lang="en-US" altLang="zh-CN" sz="2400" b="1">
                <a:latin typeface="幼圆" pitchFamily="49" charset="-122"/>
                <a:ea typeface="幼圆" pitchFamily="49" charset="-122"/>
              </a:rPr>
              <a:t>U: T</a:t>
            </a:r>
            <a:r>
              <a:rPr lang="en-US" altLang="zh-CN"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Z 		       	n</a:t>
            </a:r>
          </a:p>
          <a:p>
            <a:pPr>
              <a:lnSpc>
                <a:spcPct val="90000"/>
              </a:lnSpc>
              <a:buFontTx/>
              <a:buNone/>
            </a:pPr>
            <a:r>
              <a:rPr lang="en-US" altLang="zh-CN" sz="2400" b="1">
                <a:latin typeface="幼圆" pitchFamily="49" charset="-122"/>
                <a:ea typeface="幼圆" pitchFamily="49" charset="-122"/>
              </a:rPr>
              <a:t>3.</a:t>
            </a:r>
            <a:r>
              <a:rPr lang="zh-CN" altLang="en-US" sz="2400" b="1">
                <a:latin typeface="幼圆" pitchFamily="49" charset="-122"/>
                <a:ea typeface="幼圆" pitchFamily="49" charset="-122"/>
              </a:rPr>
              <a:t>关联矩阵:矩阵</a:t>
            </a:r>
            <a:r>
              <a:rPr lang="en-US" altLang="zh-CN" sz="2400" b="1">
                <a:latin typeface="幼圆" pitchFamily="49" charset="-122"/>
                <a:ea typeface="幼圆" pitchFamily="49" charset="-122"/>
              </a:rPr>
              <a:t>C: S</a:t>
            </a:r>
            <a:r>
              <a:rPr lang="zh-CN" altLang="en-US" sz="2800">
                <a:sym typeface="Symbol" pitchFamily="18" charset="2"/>
              </a:rPr>
              <a:t></a:t>
            </a:r>
            <a:r>
              <a:rPr lang="en-US" altLang="zh-CN" sz="2400" b="1">
                <a:latin typeface="幼圆" pitchFamily="49" charset="-122"/>
                <a:ea typeface="幼圆" pitchFamily="49" charset="-122"/>
              </a:rPr>
              <a:t>T</a:t>
            </a:r>
            <a:r>
              <a:rPr lang="en-US" altLang="zh-CN"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Z             	m</a:t>
            </a:r>
            <a:r>
              <a:rPr lang="zh-CN" altLang="en-US" sz="2800">
                <a:sym typeface="Symbol" pitchFamily="18" charset="2"/>
              </a:rPr>
              <a:t></a:t>
            </a:r>
            <a:r>
              <a:rPr lang="en-US" altLang="zh-CN" sz="2400" b="1">
                <a:latin typeface="幼圆" pitchFamily="49" charset="-122"/>
                <a:ea typeface="幼圆" pitchFamily="49" charset="-122"/>
              </a:rPr>
              <a:t>n</a:t>
            </a:r>
          </a:p>
          <a:p>
            <a:pPr>
              <a:lnSpc>
                <a:spcPct val="90000"/>
              </a:lnSpc>
              <a:buFontTx/>
              <a:buNone/>
            </a:pPr>
            <a:r>
              <a:rPr lang="en-US" altLang="zh-CN" sz="2400" b="1">
                <a:latin typeface="幼圆" pitchFamily="49" charset="-122"/>
                <a:ea typeface="幼圆" pitchFamily="49" charset="-122"/>
              </a:rPr>
              <a:t>      C(s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)=W(t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)-W(s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a:t>
            </a:r>
          </a:p>
          <a:p>
            <a:pPr>
              <a:buFontTx/>
              <a:buNone/>
            </a:pPr>
            <a:r>
              <a:rPr lang="en-US" altLang="zh-CN" sz="2400" b="1">
                <a:latin typeface="幼圆" pitchFamily="49" charset="-122"/>
                <a:ea typeface="幼圆" pitchFamily="49" charset="-122"/>
              </a:rPr>
              <a:t>  </a:t>
            </a:r>
            <a:r>
              <a:rPr lang="zh-CN" altLang="en-US" sz="2400" b="1">
                <a:latin typeface="幼圆" pitchFamily="49" charset="-122"/>
                <a:ea typeface="幼圆" pitchFamily="49" charset="-122"/>
              </a:rPr>
              <a:t>由于为单纯网， </a:t>
            </a:r>
            <a:r>
              <a:rPr lang="en-US" altLang="zh-CN" sz="2400" b="1">
                <a:latin typeface="幼圆" pitchFamily="49" charset="-122"/>
                <a:ea typeface="幼圆" pitchFamily="49" charset="-122"/>
              </a:rPr>
              <a:t>W(t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和</a:t>
            </a:r>
            <a:r>
              <a:rPr lang="en-US" altLang="zh-CN" sz="2400" b="1">
                <a:latin typeface="幼圆" pitchFamily="49" charset="-122"/>
                <a:ea typeface="幼圆" pitchFamily="49" charset="-122"/>
              </a:rPr>
              <a:t>W(s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必有至少有一个为</a:t>
            </a:r>
            <a:r>
              <a:rPr lang="en-US" altLang="zh-CN" sz="2400" b="1">
                <a:latin typeface="幼圆" pitchFamily="49" charset="-122"/>
                <a:ea typeface="幼圆" pitchFamily="49" charset="-122"/>
              </a:rPr>
              <a:t>0</a:t>
            </a:r>
            <a:r>
              <a:rPr lang="zh-CN" altLang="en-US" sz="2400" b="1">
                <a:latin typeface="幼圆" pitchFamily="49" charset="-122"/>
                <a:ea typeface="幼圆" pitchFamily="49" charset="-122"/>
              </a:rPr>
              <a:t>，所以，关联矩阵是对基网的准确刻画；若不是单纯网，那么</a:t>
            </a:r>
            <a:r>
              <a:rPr lang="en-US" altLang="zh-CN" sz="2400" b="1">
                <a:latin typeface="幼圆" pitchFamily="49" charset="-122"/>
                <a:ea typeface="幼圆" pitchFamily="49" charset="-122"/>
              </a:rPr>
              <a:t>W(t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和</a:t>
            </a:r>
            <a:r>
              <a:rPr lang="en-US" altLang="zh-CN" sz="2400" b="1">
                <a:latin typeface="幼圆" pitchFamily="49" charset="-122"/>
                <a:ea typeface="幼圆" pitchFamily="49" charset="-122"/>
              </a:rPr>
              <a:t>W(s</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j</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就有可能不全为</a:t>
            </a:r>
            <a:r>
              <a:rPr lang="en-US" altLang="zh-CN" sz="2400" b="1">
                <a:latin typeface="幼圆" pitchFamily="49" charset="-122"/>
                <a:ea typeface="幼圆" pitchFamily="49" charset="-122"/>
              </a:rPr>
              <a:t>0</a:t>
            </a:r>
            <a:r>
              <a:rPr lang="zh-CN" altLang="en-US" sz="2400" b="1">
                <a:latin typeface="幼圆" pitchFamily="49" charset="-122"/>
                <a:ea typeface="幼圆" pitchFamily="49" charset="-122"/>
              </a:rPr>
              <a:t>，其差值是</a:t>
            </a:r>
            <a:r>
              <a:rPr lang="en-US" altLang="zh-CN" sz="2400" b="1">
                <a:latin typeface="幼圆" pitchFamily="49" charset="-122"/>
                <a:ea typeface="幼圆" pitchFamily="49" charset="-122"/>
              </a:rPr>
              <a:t>t</a:t>
            </a:r>
            <a:r>
              <a:rPr lang="zh-CN" altLang="en-US" sz="2400" b="1">
                <a:latin typeface="幼圆" pitchFamily="49" charset="-122"/>
                <a:ea typeface="幼圆" pitchFamily="49" charset="-122"/>
              </a:rPr>
              <a:t>发生后的最终结果，而非对输入</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输出的准确刻画。</a:t>
            </a:r>
          </a:p>
          <a:p>
            <a:pPr>
              <a:lnSpc>
                <a:spcPct val="90000"/>
              </a:lnSpc>
              <a:buFontTx/>
              <a:buNone/>
            </a:pPr>
            <a:r>
              <a:rPr lang="en-US" altLang="zh-CN" sz="2400" b="1">
                <a:latin typeface="幼圆" pitchFamily="49" charset="-122"/>
                <a:ea typeface="幼圆" pitchFamily="49" charset="-122"/>
              </a:rPr>
              <a:t>M</a:t>
            </a:r>
            <a:r>
              <a:rPr lang="en-US" altLang="zh-CN"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M</a:t>
            </a:r>
            <a:r>
              <a:rPr lang="en-US" altLang="zh-CN" sz="28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a:t>
            </a:r>
            <a:r>
              <a:rPr lang="en-US" altLang="zh-CN" sz="800" b="1">
                <a:latin typeface="幼圆" pitchFamily="49" charset="-122"/>
                <a:ea typeface="幼圆" pitchFamily="49" charset="-122"/>
              </a:rPr>
              <a:t>    </a:t>
            </a:r>
            <a:r>
              <a:rPr lang="en-US" altLang="zh-CN" sz="2400" b="1">
                <a:latin typeface="幼圆" pitchFamily="49" charset="-122"/>
                <a:ea typeface="幼圆" pitchFamily="49" charset="-122"/>
              </a:rPr>
              <a:t>M</a:t>
            </a:r>
            <a:r>
              <a:rPr lang="en-US" altLang="zh-CN" sz="28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(s)=M(s)-W(s,t)+W(t,s)</a:t>
            </a:r>
          </a:p>
          <a:p>
            <a:pPr>
              <a:lnSpc>
                <a:spcPct val="90000"/>
              </a:lnSpc>
              <a:buFontTx/>
              <a:buNone/>
            </a:pPr>
            <a:r>
              <a:rPr lang="en-US" altLang="zh-CN" sz="2400" b="1">
                <a:latin typeface="幼圆" pitchFamily="49" charset="-122"/>
                <a:ea typeface="幼圆" pitchFamily="49" charset="-122"/>
              </a:rPr>
              <a:t>  M</a:t>
            </a:r>
            <a:r>
              <a:rPr lang="en-US" altLang="zh-CN" sz="2400" b="1" baseline="-25000">
                <a:latin typeface="幼圆" pitchFamily="49" charset="-122"/>
                <a:ea typeface="幼圆" pitchFamily="49" charset="-122"/>
              </a:rPr>
              <a:t>0</a:t>
            </a:r>
            <a:r>
              <a:rPr lang="en-US" altLang="zh-CN" sz="2400" b="1">
                <a:latin typeface="幼圆" pitchFamily="49" charset="-122"/>
                <a:ea typeface="幼圆" pitchFamily="49" charset="-122"/>
              </a:rPr>
              <a:t>[</a:t>
            </a:r>
            <a:r>
              <a:rPr lang="en-US" altLang="zh-CN" sz="2400" b="1">
                <a:latin typeface="幼圆" pitchFamily="49" charset="-122"/>
                <a:ea typeface="幼圆" pitchFamily="49" charset="-122"/>
                <a:sym typeface="Symbol" pitchFamily="18" charset="2"/>
              </a:rPr>
              <a:t></a:t>
            </a:r>
            <a:r>
              <a:rPr lang="en-US" altLang="zh-CN" sz="2400" b="1">
                <a:latin typeface="幼圆" pitchFamily="49" charset="-122"/>
                <a:ea typeface="幼圆" pitchFamily="49" charset="-122"/>
              </a:rPr>
              <a:t>&gt;M:  M</a:t>
            </a:r>
            <a:r>
              <a:rPr lang="en-US" altLang="zh-CN" sz="2400" b="1" baseline="-25000">
                <a:latin typeface="幼圆" pitchFamily="49" charset="-122"/>
                <a:ea typeface="幼圆" pitchFamily="49" charset="-122"/>
              </a:rPr>
              <a:t>0</a:t>
            </a:r>
            <a:r>
              <a:rPr lang="en-US" altLang="zh-CN" sz="2400" b="1">
                <a:latin typeface="幼圆" pitchFamily="49" charset="-122"/>
                <a:ea typeface="幼圆" pitchFamily="49" charset="-122"/>
              </a:rPr>
              <a:t>+C</a:t>
            </a:r>
            <a:r>
              <a:rPr lang="en-US" altLang="zh-CN" b="1" baseline="25000">
                <a:latin typeface="幼圆" pitchFamily="49" charset="-122"/>
                <a:ea typeface="幼圆" pitchFamily="49" charset="-122"/>
              </a:rPr>
              <a:t>.</a:t>
            </a:r>
            <a:r>
              <a:rPr lang="en-US" altLang="zh-CN" sz="2400" b="1">
                <a:latin typeface="幼圆" pitchFamily="49" charset="-122"/>
                <a:ea typeface="幼圆" pitchFamily="49" charset="-122"/>
              </a:rPr>
              <a:t>X=M </a:t>
            </a:r>
          </a:p>
          <a:p>
            <a:pPr>
              <a:lnSpc>
                <a:spcPct val="90000"/>
              </a:lnSpc>
            </a:pPr>
            <a:r>
              <a:rPr lang="en-US"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rPr>
              <a:t>变迁序列，</a:t>
            </a:r>
            <a:r>
              <a:rPr lang="en-US" altLang="zh-CN" sz="2400" b="1">
                <a:latin typeface="幼圆" pitchFamily="49" charset="-122"/>
                <a:ea typeface="幼圆" pitchFamily="49" charset="-122"/>
              </a:rPr>
              <a:t>X</a:t>
            </a:r>
            <a:r>
              <a:rPr lang="zh-CN" altLang="en-US" sz="2400" b="1">
                <a:latin typeface="幼圆" pitchFamily="49" charset="-122"/>
                <a:ea typeface="幼圆" pitchFamily="49" charset="-122"/>
              </a:rPr>
              <a:t>是</a:t>
            </a:r>
            <a:r>
              <a:rPr lang="en-US" altLang="zh-CN" sz="2400" b="1">
                <a:latin typeface="幼圆" pitchFamily="49" charset="-122"/>
                <a:ea typeface="幼圆" pitchFamily="49" charset="-122"/>
              </a:rPr>
              <a:t>T-</a:t>
            </a:r>
            <a:r>
              <a:rPr lang="zh-CN" altLang="en-US" sz="2400" b="1">
                <a:latin typeface="幼圆" pitchFamily="49" charset="-122"/>
                <a:ea typeface="幼圆" pitchFamily="49" charset="-122"/>
              </a:rPr>
              <a:t>向量，</a:t>
            </a:r>
            <a:r>
              <a:rPr lang="en-US" altLang="zh-CN" sz="2400" b="1">
                <a:latin typeface="幼圆" pitchFamily="49" charset="-122"/>
                <a:ea typeface="幼圆" pitchFamily="49" charset="-122"/>
              </a:rPr>
              <a:t>U(t</a:t>
            </a:r>
            <a:r>
              <a:rPr lang="en-US" altLang="zh-CN" sz="2400" b="1" baseline="-25000">
                <a:latin typeface="幼圆" pitchFamily="49" charset="-122"/>
                <a:ea typeface="幼圆" pitchFamily="49" charset="-122"/>
              </a:rPr>
              <a:t>i</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为</a:t>
            </a: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i</a:t>
            </a:r>
            <a:r>
              <a:rPr lang="zh-CN" altLang="en-US" sz="2400" b="1">
                <a:latin typeface="幼圆" pitchFamily="49" charset="-122"/>
                <a:ea typeface="幼圆" pitchFamily="49" charset="-122"/>
              </a:rPr>
              <a:t> 在</a:t>
            </a:r>
            <a:r>
              <a:rPr lang="en-US" altLang="zh-CN" sz="2400" b="1">
                <a:latin typeface="幼圆" pitchFamily="49" charset="-122"/>
                <a:ea typeface="幼圆" pitchFamily="49" charset="-122"/>
                <a:sym typeface="Symbol" pitchFamily="18" charset="2"/>
              </a:rPr>
              <a:t></a:t>
            </a:r>
            <a:r>
              <a:rPr lang="zh-CN" altLang="en-US" sz="2400" b="1">
                <a:latin typeface="幼圆" pitchFamily="49" charset="-122"/>
                <a:ea typeface="幼圆" pitchFamily="49" charset="-122"/>
                <a:sym typeface="Symbol" pitchFamily="18" charset="2"/>
              </a:rPr>
              <a:t>中出现的次数</a:t>
            </a:r>
            <a:endParaRPr lang="zh-CN" altLang="en-US" sz="2400" b="1">
              <a:latin typeface="幼圆" pitchFamily="49" charset="-122"/>
              <a:ea typeface="幼圆" pitchFamily="49" charset="-122"/>
            </a:endParaRPr>
          </a:p>
          <a:p>
            <a:pPr>
              <a:lnSpc>
                <a:spcPct val="90000"/>
              </a:lnSpc>
            </a:pPr>
            <a:r>
              <a:rPr lang="en-US" altLang="zh-CN" sz="2400" b="1">
                <a:latin typeface="幼圆" pitchFamily="49" charset="-122"/>
                <a:ea typeface="幼圆" pitchFamily="49" charset="-122"/>
              </a:rPr>
              <a:t>M</a:t>
            </a:r>
            <a:r>
              <a:rPr lang="en-US" altLang="zh-CN" sz="2400" b="1" baseline="-25000">
                <a:latin typeface="幼圆" pitchFamily="49" charset="-122"/>
                <a:ea typeface="幼圆" pitchFamily="49" charset="-122"/>
              </a:rPr>
              <a:t>0</a:t>
            </a:r>
            <a:r>
              <a:rPr lang="en-US" altLang="zh-CN" sz="2400" b="1">
                <a:latin typeface="幼圆" pitchFamily="49" charset="-122"/>
                <a:ea typeface="幼圆" pitchFamily="49" charset="-122"/>
              </a:rPr>
              <a:t> ，M</a:t>
            </a:r>
            <a:r>
              <a:rPr lang="zh-CN" altLang="en-US" sz="2400" b="1">
                <a:latin typeface="幼圆" pitchFamily="49" charset="-122"/>
                <a:ea typeface="幼圆" pitchFamily="49" charset="-122"/>
              </a:rPr>
              <a:t>是状态的</a:t>
            </a:r>
            <a:r>
              <a:rPr lang="en-US" altLang="zh-CN" sz="2400" b="1">
                <a:latin typeface="幼圆" pitchFamily="49" charset="-122"/>
                <a:ea typeface="幼圆" pitchFamily="49" charset="-122"/>
              </a:rPr>
              <a:t>S-</a:t>
            </a:r>
            <a:r>
              <a:rPr lang="zh-CN" altLang="en-US" sz="2400" b="1">
                <a:latin typeface="幼圆" pitchFamily="49" charset="-122"/>
                <a:ea typeface="幼圆" pitchFamily="49" charset="-122"/>
              </a:rPr>
              <a:t>向量表示</a:t>
            </a:r>
          </a:p>
          <a:p>
            <a:pPr>
              <a:lnSpc>
                <a:spcPct val="90000"/>
              </a:lnSpc>
            </a:pPr>
            <a:r>
              <a:rPr lang="en-US" altLang="zh-CN" sz="2800">
                <a:sym typeface="Symbol" pitchFamily="18" charset="2"/>
              </a:rPr>
              <a:t>m1 + m </a:t>
            </a:r>
            <a:r>
              <a:rPr lang="zh-CN" altLang="en-US" sz="2800">
                <a:sym typeface="Symbol" pitchFamily="18" charset="2"/>
              </a:rPr>
              <a:t></a:t>
            </a:r>
            <a:r>
              <a:rPr lang="en-US" altLang="zh-CN" sz="2800">
                <a:sym typeface="Symbol" pitchFamily="18" charset="2"/>
              </a:rPr>
              <a:t>n </a:t>
            </a:r>
            <a:r>
              <a:rPr lang="en-US" altLang="zh-CN" b="1" baseline="25000">
                <a:latin typeface="幼圆" pitchFamily="49" charset="-122"/>
                <a:ea typeface="幼圆" pitchFamily="49" charset="-122"/>
              </a:rPr>
              <a:t>.</a:t>
            </a:r>
            <a:r>
              <a:rPr lang="en-US" altLang="zh-CN" sz="2800">
                <a:sym typeface="Symbol" pitchFamily="18" charset="2"/>
              </a:rPr>
              <a:t> n </a:t>
            </a:r>
            <a:r>
              <a:rPr lang="zh-CN" altLang="en-US" sz="2800">
                <a:sym typeface="Symbol" pitchFamily="18" charset="2"/>
              </a:rPr>
              <a:t>1 = </a:t>
            </a:r>
            <a:r>
              <a:rPr lang="en-US" altLang="zh-CN" sz="2800">
                <a:sym typeface="Symbol" pitchFamily="18" charset="2"/>
              </a:rPr>
              <a:t>m</a:t>
            </a:r>
            <a:r>
              <a:rPr lang="zh-CN" altLang="en-US" sz="2800">
                <a:sym typeface="Symbol" pitchFamily="18" charset="2"/>
              </a:rPr>
              <a:t>1</a:t>
            </a:r>
            <a:r>
              <a:rPr lang="zh-CN" altLang="zh-CN" sz="2400" b="1">
                <a:latin typeface="幼圆" pitchFamily="49" charset="-122"/>
                <a:ea typeface="幼圆" pitchFamily="49" charset="-122"/>
              </a:rPr>
              <a:t> </a:t>
            </a:r>
            <a:endParaRPr lang="en-US" altLang="zh-CN" sz="2400" b="1">
              <a:latin typeface="幼圆" pitchFamily="49" charset="-122"/>
              <a:ea typeface="幼圆" pitchFamily="49" charset="-122"/>
            </a:endParaRPr>
          </a:p>
        </p:txBody>
      </p:sp>
      <p:sp>
        <p:nvSpPr>
          <p:cNvPr id="106501" name="Rectangle 5"/>
          <p:cNvSpPr>
            <a:spLocks noGrp="1" noChangeArrowheads="1"/>
          </p:cNvSpPr>
          <p:nvPr>
            <p:ph type="title"/>
          </p:nvPr>
        </p:nvSpPr>
        <p:spPr>
          <a:xfrm>
            <a:off x="395288" y="0"/>
            <a:ext cx="7772400" cy="1143000"/>
          </a:xfrm>
          <a:noFill/>
          <a:ln/>
        </p:spPr>
        <p:txBody>
          <a:bodyPr/>
          <a:lstStyle/>
          <a:p>
            <a:pPr algn="l"/>
            <a:r>
              <a:rPr lang="zh-CN" altLang="en-US"/>
              <a:t>定义3.15 关联矩阵</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8485" name="Group 5"/>
          <p:cNvGrpSpPr>
            <a:grpSpLocks/>
          </p:cNvGrpSpPr>
          <p:nvPr/>
        </p:nvGrpSpPr>
        <p:grpSpPr bwMode="auto">
          <a:xfrm>
            <a:off x="1998663" y="280988"/>
            <a:ext cx="6102350" cy="6172200"/>
            <a:chOff x="1101" y="96"/>
            <a:chExt cx="3844" cy="3888"/>
          </a:xfrm>
        </p:grpSpPr>
        <p:graphicFrame>
          <p:nvGraphicFramePr>
            <p:cNvPr id="148486" name="Object 6"/>
            <p:cNvGraphicFramePr>
              <a:graphicFrameLocks noChangeAspect="1"/>
            </p:cNvGraphicFramePr>
            <p:nvPr/>
          </p:nvGraphicFramePr>
          <p:xfrm>
            <a:off x="1101" y="96"/>
            <a:ext cx="3844" cy="3888"/>
          </p:xfrm>
          <a:graphic>
            <a:graphicData uri="http://schemas.openxmlformats.org/presentationml/2006/ole">
              <mc:AlternateContent xmlns:mc="http://schemas.openxmlformats.org/markup-compatibility/2006">
                <mc:Choice xmlns:v="urn:schemas-microsoft-com:vml" Requires="v">
                  <p:oleObj spid="_x0000_s148491" name="图片" r:id="rId3" imgW="2685960" imgH="3228840" progId="Word.Picture.8">
                    <p:embed/>
                  </p:oleObj>
                </mc:Choice>
                <mc:Fallback>
                  <p:oleObj name="图片" r:id="rId3" imgW="2685960" imgH="322884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 y="96"/>
                          <a:ext cx="3844" cy="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7" name="Text Box 7"/>
            <p:cNvSpPr txBox="1">
              <a:spLocks noChangeArrowheads="1"/>
            </p:cNvSpPr>
            <p:nvPr/>
          </p:nvSpPr>
          <p:spPr bwMode="auto">
            <a:xfrm>
              <a:off x="3378" y="482"/>
              <a:ext cx="273" cy="2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t2</a:t>
              </a:r>
            </a:p>
          </p:txBody>
        </p:sp>
        <p:sp>
          <p:nvSpPr>
            <p:cNvPr id="148488" name="Text Box 8"/>
            <p:cNvSpPr txBox="1">
              <a:spLocks noChangeArrowheads="1"/>
            </p:cNvSpPr>
            <p:nvPr/>
          </p:nvSpPr>
          <p:spPr bwMode="auto">
            <a:xfrm>
              <a:off x="2064" y="482"/>
              <a:ext cx="272" cy="2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Tx/>
                <a:buNone/>
              </a:pPr>
              <a:r>
                <a:rPr kumimoji="0" lang="en-US" altLang="zh-CN" sz="2000" b="0"/>
                <a:t>t1</a:t>
              </a: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4213" y="404813"/>
            <a:ext cx="7772400" cy="1143000"/>
          </a:xfrm>
        </p:spPr>
        <p:txBody>
          <a:bodyPr/>
          <a:lstStyle/>
          <a:p>
            <a:pPr algn="l"/>
            <a:r>
              <a:rPr lang="zh-CN" altLang="zh-CN" sz="3200" b="1">
                <a:solidFill>
                  <a:schemeClr val="bg2"/>
                </a:solidFill>
                <a:latin typeface="幼圆" pitchFamily="49" charset="-122"/>
                <a:ea typeface="幼圆" pitchFamily="49" charset="-122"/>
                <a:sym typeface="Symbol" pitchFamily="18" charset="2"/>
              </a:rPr>
              <a:t>4: </a:t>
            </a:r>
            <a:r>
              <a:rPr lang="en-US" altLang="zh-CN" sz="3200" b="1">
                <a:solidFill>
                  <a:schemeClr val="bg2"/>
                </a:solidFill>
                <a:latin typeface="幼圆" pitchFamily="49" charset="-122"/>
                <a:ea typeface="幼圆" pitchFamily="49" charset="-122"/>
                <a:sym typeface="Symbol" pitchFamily="18" charset="2"/>
              </a:rPr>
              <a:t>S-10</a:t>
            </a:r>
            <a:r>
              <a:rPr lang="zh-CN" altLang="en-US" sz="3200" b="1">
                <a:solidFill>
                  <a:schemeClr val="bg2"/>
                </a:solidFill>
                <a:latin typeface="幼圆" pitchFamily="49" charset="-122"/>
                <a:ea typeface="幼圆" pitchFamily="49" charset="-122"/>
                <a:sym typeface="Symbol" pitchFamily="18" charset="2"/>
              </a:rPr>
              <a:t>个, </a:t>
            </a:r>
            <a:r>
              <a:rPr lang="en-US" altLang="zh-CN" sz="3200" b="1">
                <a:solidFill>
                  <a:schemeClr val="bg2"/>
                </a:solidFill>
                <a:latin typeface="幼圆" pitchFamily="49" charset="-122"/>
                <a:ea typeface="幼圆" pitchFamily="49" charset="-122"/>
                <a:sym typeface="Symbol" pitchFamily="18" charset="2"/>
              </a:rPr>
              <a:t>T-8</a:t>
            </a:r>
            <a:r>
              <a:rPr lang="zh-CN" altLang="en-US" sz="3200" b="1">
                <a:solidFill>
                  <a:schemeClr val="bg2"/>
                </a:solidFill>
                <a:latin typeface="幼圆" pitchFamily="49" charset="-122"/>
                <a:ea typeface="幼圆" pitchFamily="49" charset="-122"/>
                <a:sym typeface="Symbol" pitchFamily="18" charset="2"/>
              </a:rPr>
              <a:t>个 可以验证</a:t>
            </a:r>
            <a:r>
              <a:rPr lang="en-US" altLang="zh-CN" sz="4000" b="1">
                <a:latin typeface="幼圆" pitchFamily="49" charset="-122"/>
                <a:ea typeface="幼圆" pitchFamily="49" charset="-122"/>
              </a:rPr>
              <a:t>M</a:t>
            </a:r>
            <a:r>
              <a:rPr lang="en-US" altLang="zh-CN" sz="4000" b="1" baseline="-25000">
                <a:latin typeface="幼圆" pitchFamily="49" charset="-122"/>
                <a:ea typeface="幼圆" pitchFamily="49" charset="-122"/>
              </a:rPr>
              <a:t>0</a:t>
            </a:r>
            <a:r>
              <a:rPr lang="en-US" altLang="zh-CN" sz="4000" b="1">
                <a:latin typeface="幼圆" pitchFamily="49" charset="-122"/>
                <a:ea typeface="幼圆" pitchFamily="49" charset="-122"/>
              </a:rPr>
              <a:t>+C</a:t>
            </a:r>
            <a:r>
              <a:rPr lang="en-US" altLang="zh-CN" sz="4800" b="1" baseline="25000">
                <a:latin typeface="幼圆" pitchFamily="49" charset="-122"/>
                <a:ea typeface="幼圆" pitchFamily="49" charset="-122"/>
              </a:rPr>
              <a:t>.</a:t>
            </a:r>
            <a:r>
              <a:rPr lang="en-US" altLang="zh-CN" sz="4000" b="1">
                <a:latin typeface="幼圆" pitchFamily="49" charset="-122"/>
                <a:ea typeface="幼圆" pitchFamily="49" charset="-122"/>
              </a:rPr>
              <a:t>X=M</a:t>
            </a:r>
            <a:endParaRPr lang="zh-CN" altLang="en-US" sz="4000" b="1">
              <a:latin typeface="幼圆" pitchFamily="49" charset="-122"/>
              <a:ea typeface="幼圆" pitchFamily="49" charset="-122"/>
            </a:endParaRPr>
          </a:p>
        </p:txBody>
      </p:sp>
      <p:sp>
        <p:nvSpPr>
          <p:cNvPr id="107523" name="Rectangle 3"/>
          <p:cNvSpPr>
            <a:spLocks noGrp="1" noChangeArrowheads="1"/>
          </p:cNvSpPr>
          <p:nvPr>
            <p:ph type="body" sz="half" idx="1"/>
          </p:nvPr>
        </p:nvSpPr>
        <p:spPr>
          <a:xfrm>
            <a:off x="533400" y="1981200"/>
            <a:ext cx="8382000" cy="4343400"/>
          </a:xfrm>
        </p:spPr>
        <p:txBody>
          <a:bodyPr/>
          <a:lstStyle/>
          <a:p>
            <a:pPr>
              <a:buFontTx/>
              <a:buNone/>
            </a:pPr>
            <a:r>
              <a:rPr lang="zh-CN" altLang="en-US"/>
              <a:t> </a:t>
            </a:r>
            <a:r>
              <a:rPr lang="zh-CN" altLang="en-US" sz="800"/>
              <a:t> </a:t>
            </a:r>
            <a:r>
              <a:rPr lang="zh-CN" altLang="en-US"/>
              <a:t> </a:t>
            </a:r>
            <a:r>
              <a:rPr lang="zh-CN" altLang="en-US" sz="900"/>
              <a:t> </a:t>
            </a:r>
            <a:r>
              <a:rPr lang="zh-CN" altLang="en-US"/>
              <a:t>   </a:t>
            </a:r>
            <a:r>
              <a:rPr lang="zh-CN" altLang="en-US" sz="2000" b="1"/>
              <a:t>1                   -1  0  0  0  0  0  1  0                                                    0</a:t>
            </a:r>
          </a:p>
          <a:p>
            <a:pPr>
              <a:buFontTx/>
              <a:buNone/>
            </a:pPr>
            <a:r>
              <a:rPr lang="zh-CN" altLang="en-US" sz="2000" b="1"/>
              <a:t>        1                   -1  -1 0  0  0  1  0  0                          1                        0</a:t>
            </a:r>
          </a:p>
          <a:p>
            <a:pPr>
              <a:buFontTx/>
              <a:buNone/>
            </a:pPr>
            <a:r>
              <a:rPr lang="zh-CN" altLang="en-US" sz="2000" b="1"/>
              <a:t>        1                    0 </a:t>
            </a:r>
            <a:r>
              <a:rPr lang="zh-CN" altLang="en-US" sz="800" b="1"/>
              <a:t> </a:t>
            </a:r>
            <a:r>
              <a:rPr lang="zh-CN" altLang="en-US" sz="2000" b="1"/>
              <a:t> -1 0  0  0  0  0  1                          0                        1</a:t>
            </a:r>
          </a:p>
          <a:p>
            <a:pPr>
              <a:buFontTx/>
              <a:buNone/>
            </a:pPr>
            <a:r>
              <a:rPr lang="zh-CN" altLang="en-US" sz="2000" b="1"/>
              <a:t>        0                    1  0  -1 </a:t>
            </a:r>
            <a:r>
              <a:rPr lang="zh-CN" altLang="en-US" sz="800" b="1"/>
              <a:t> </a:t>
            </a:r>
            <a:r>
              <a:rPr lang="zh-CN" altLang="en-US" sz="2000" b="1"/>
              <a:t>0  0  0  0  0                          1                        0</a:t>
            </a:r>
          </a:p>
          <a:p>
            <a:pPr>
              <a:buFontTx/>
              <a:buNone/>
            </a:pPr>
            <a:r>
              <a:rPr lang="zh-CN" altLang="en-US" sz="2000" b="1"/>
              <a:t>        0                    0  1  0  -1</a:t>
            </a:r>
            <a:r>
              <a:rPr lang="zh-CN" altLang="en-US" sz="800" b="1"/>
              <a:t> </a:t>
            </a:r>
            <a:r>
              <a:rPr lang="zh-CN" altLang="en-US" sz="2000" b="1"/>
              <a:t> 0  0  0  0                          0                        0</a:t>
            </a:r>
          </a:p>
          <a:p>
            <a:pPr>
              <a:buFontTx/>
              <a:buNone/>
            </a:pPr>
            <a:r>
              <a:rPr lang="zh-CN" altLang="en-US" sz="2000" b="1"/>
              <a:t>        0                    0  0  1  0  -1</a:t>
            </a:r>
            <a:r>
              <a:rPr lang="zh-CN" altLang="en-US" sz="800" b="1"/>
              <a:t> </a:t>
            </a:r>
            <a:r>
              <a:rPr lang="zh-CN" altLang="en-US" sz="2000" b="1"/>
              <a:t> 0  0  0                          0                        1</a:t>
            </a:r>
          </a:p>
          <a:p>
            <a:pPr>
              <a:buFontTx/>
              <a:buNone/>
            </a:pPr>
            <a:r>
              <a:rPr lang="zh-CN" altLang="en-US" sz="2000" b="1"/>
              <a:t>        0                    0  0  0  1  -1</a:t>
            </a:r>
            <a:r>
              <a:rPr lang="zh-CN" altLang="en-US" sz="800" b="1"/>
              <a:t> </a:t>
            </a:r>
            <a:r>
              <a:rPr lang="zh-CN" altLang="en-US" sz="2000" b="1"/>
              <a:t> 0  0  0                          0                        0</a:t>
            </a:r>
          </a:p>
          <a:p>
            <a:pPr>
              <a:buFontTx/>
              <a:buNone/>
            </a:pPr>
            <a:r>
              <a:rPr lang="zh-CN" altLang="en-US" sz="2000" b="1"/>
              <a:t>        0                    0  0  0  0   1  0  -1 0                    </a:t>
            </a:r>
            <a:r>
              <a:rPr lang="zh-CN" altLang="en-US" sz="800" b="1"/>
              <a:t> </a:t>
            </a:r>
            <a:r>
              <a:rPr lang="zh-CN" altLang="en-US" sz="2000" b="1"/>
              <a:t>     0                        0</a:t>
            </a:r>
          </a:p>
          <a:p>
            <a:pPr>
              <a:buFontTx/>
              <a:buNone/>
            </a:pPr>
            <a:r>
              <a:rPr lang="zh-CN" altLang="en-US" sz="2000" b="1"/>
              <a:t>        0                    0  0  0  0   1  0  0 -1                 </a:t>
            </a:r>
            <a:r>
              <a:rPr lang="zh-CN" altLang="en-US" sz="800" b="1"/>
              <a:t> </a:t>
            </a:r>
            <a:r>
              <a:rPr lang="zh-CN" altLang="en-US" sz="2000" b="1"/>
              <a:t>        0                        0</a:t>
            </a:r>
          </a:p>
          <a:p>
            <a:pPr>
              <a:buFontTx/>
              <a:buNone/>
            </a:pPr>
            <a:r>
              <a:rPr lang="zh-CN" altLang="en-US" sz="2000" b="1"/>
              <a:t>        0                    0  0  1  1  0  -1  0  0                                                  </a:t>
            </a:r>
            <a:r>
              <a:rPr lang="zh-CN" altLang="en-US" sz="800" b="1"/>
              <a:t> </a:t>
            </a:r>
            <a:r>
              <a:rPr lang="zh-CN" altLang="en-US" sz="2000" b="1"/>
              <a:t> 1</a:t>
            </a:r>
            <a:endParaRPr lang="zh-CN" altLang="en-US"/>
          </a:p>
        </p:txBody>
      </p:sp>
      <p:sp>
        <p:nvSpPr>
          <p:cNvPr id="107524" name="Rectangle 4"/>
          <p:cNvSpPr>
            <a:spLocks noGrp="1" noChangeArrowheads="1"/>
          </p:cNvSpPr>
          <p:nvPr>
            <p:ph type="body" sz="half" idx="2"/>
          </p:nvPr>
        </p:nvSpPr>
        <p:spPr>
          <a:xfrm>
            <a:off x="5029200" y="1981200"/>
            <a:ext cx="3810000" cy="4114800"/>
          </a:xfrm>
        </p:spPr>
        <p:txBody>
          <a:bodyPr/>
          <a:lstStyle/>
          <a:p>
            <a:pPr>
              <a:buFontTx/>
              <a:buNone/>
            </a:pPr>
            <a:r>
              <a:rPr lang="zh-CN" altLang="en-US"/>
              <a:t>         </a:t>
            </a:r>
          </a:p>
        </p:txBody>
      </p:sp>
      <p:sp>
        <p:nvSpPr>
          <p:cNvPr id="107525" name="AutoShape 5"/>
          <p:cNvSpPr>
            <a:spLocks/>
          </p:cNvSpPr>
          <p:nvPr/>
        </p:nvSpPr>
        <p:spPr bwMode="auto">
          <a:xfrm>
            <a:off x="914400" y="2286000"/>
            <a:ext cx="76200" cy="3276600"/>
          </a:xfrm>
          <a:prstGeom prst="lef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6" name="AutoShape 6"/>
          <p:cNvSpPr>
            <a:spLocks/>
          </p:cNvSpPr>
          <p:nvPr/>
        </p:nvSpPr>
        <p:spPr bwMode="auto">
          <a:xfrm>
            <a:off x="1447800" y="2286000"/>
            <a:ext cx="76200" cy="3276600"/>
          </a:xfrm>
          <a:prstGeom prst="righ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7" name="AutoShape 7"/>
          <p:cNvSpPr>
            <a:spLocks/>
          </p:cNvSpPr>
          <p:nvPr/>
        </p:nvSpPr>
        <p:spPr bwMode="auto">
          <a:xfrm>
            <a:off x="2209800" y="2286000"/>
            <a:ext cx="76200" cy="3276600"/>
          </a:xfrm>
          <a:prstGeom prst="lef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8" name="AutoShape 8"/>
          <p:cNvSpPr>
            <a:spLocks/>
          </p:cNvSpPr>
          <p:nvPr/>
        </p:nvSpPr>
        <p:spPr bwMode="auto">
          <a:xfrm>
            <a:off x="4572000" y="2209800"/>
            <a:ext cx="76200" cy="3352800"/>
          </a:xfrm>
          <a:prstGeom prst="rightBracket">
            <a:avLst>
              <a:gd name="adj" fmla="val 366667"/>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9" name="Text Box 9"/>
          <p:cNvSpPr txBox="1">
            <a:spLocks noChangeArrowheads="1"/>
          </p:cNvSpPr>
          <p:nvPr/>
        </p:nvSpPr>
        <p:spPr bwMode="auto">
          <a:xfrm>
            <a:off x="0" y="3505200"/>
            <a:ext cx="842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en-US" sz="2800">
                <a:ea typeface="幼圆" pitchFamily="49" charset="-122"/>
              </a:rPr>
              <a:t>M</a:t>
            </a:r>
            <a:r>
              <a:rPr lang="en-US" altLang="en-US" sz="2800" baseline="-25000">
                <a:ea typeface="幼圆" pitchFamily="49" charset="-122"/>
              </a:rPr>
              <a:t>0</a:t>
            </a:r>
            <a:r>
              <a:rPr lang="en-US" altLang="en-US" sz="2800">
                <a:ea typeface="幼圆" pitchFamily="49" charset="-122"/>
              </a:rPr>
              <a:t>=</a:t>
            </a:r>
            <a:endParaRPr lang="en-US" altLang="zh-CN" sz="2800">
              <a:ea typeface="幼圆" pitchFamily="49" charset="-122"/>
            </a:endParaRPr>
          </a:p>
        </p:txBody>
      </p:sp>
      <p:sp>
        <p:nvSpPr>
          <p:cNvPr id="107530" name="Text Box 10"/>
          <p:cNvSpPr txBox="1">
            <a:spLocks noChangeArrowheads="1"/>
          </p:cNvSpPr>
          <p:nvPr/>
        </p:nvSpPr>
        <p:spPr bwMode="auto">
          <a:xfrm>
            <a:off x="1600200" y="3505200"/>
            <a:ext cx="64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a:t>C=</a:t>
            </a:r>
            <a:endParaRPr lang="en-US" altLang="zh-CN" b="0"/>
          </a:p>
        </p:txBody>
      </p:sp>
      <p:sp>
        <p:nvSpPr>
          <p:cNvPr id="107534" name="AutoShape 14"/>
          <p:cNvSpPr>
            <a:spLocks/>
          </p:cNvSpPr>
          <p:nvPr/>
        </p:nvSpPr>
        <p:spPr bwMode="auto">
          <a:xfrm>
            <a:off x="5867400" y="2667000"/>
            <a:ext cx="76200" cy="2514600"/>
          </a:xfrm>
          <a:prstGeom prst="leftBracket">
            <a:avLst>
              <a:gd name="adj" fmla="val 275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5" name="AutoShape 15"/>
          <p:cNvSpPr>
            <a:spLocks/>
          </p:cNvSpPr>
          <p:nvPr/>
        </p:nvSpPr>
        <p:spPr bwMode="auto">
          <a:xfrm>
            <a:off x="6477000" y="2667000"/>
            <a:ext cx="76200" cy="2514600"/>
          </a:xfrm>
          <a:prstGeom prst="rightBracket">
            <a:avLst>
              <a:gd name="adj" fmla="val 275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6" name="AutoShape 16"/>
          <p:cNvSpPr>
            <a:spLocks/>
          </p:cNvSpPr>
          <p:nvPr/>
        </p:nvSpPr>
        <p:spPr bwMode="auto">
          <a:xfrm>
            <a:off x="7467600" y="2286000"/>
            <a:ext cx="76200" cy="3276600"/>
          </a:xfrm>
          <a:prstGeom prst="lef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7" name="AutoShape 17"/>
          <p:cNvSpPr>
            <a:spLocks/>
          </p:cNvSpPr>
          <p:nvPr/>
        </p:nvSpPr>
        <p:spPr bwMode="auto">
          <a:xfrm>
            <a:off x="8077200" y="2286000"/>
            <a:ext cx="76200" cy="3276600"/>
          </a:xfrm>
          <a:prstGeom prst="rightBracket">
            <a:avLst>
              <a:gd name="adj" fmla="val 358333"/>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8" name="Text Box 18"/>
          <p:cNvSpPr txBox="1">
            <a:spLocks noChangeArrowheads="1"/>
          </p:cNvSpPr>
          <p:nvPr/>
        </p:nvSpPr>
        <p:spPr bwMode="auto">
          <a:xfrm>
            <a:off x="5105400" y="3657600"/>
            <a:ext cx="64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a:t>U=</a:t>
            </a:r>
          </a:p>
        </p:txBody>
      </p:sp>
      <p:sp>
        <p:nvSpPr>
          <p:cNvPr id="107539" name="Text Box 19"/>
          <p:cNvSpPr txBox="1">
            <a:spLocks noChangeArrowheads="1"/>
          </p:cNvSpPr>
          <p:nvPr/>
        </p:nvSpPr>
        <p:spPr bwMode="auto">
          <a:xfrm>
            <a:off x="6705600" y="3581400"/>
            <a:ext cx="722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sz="2800"/>
              <a:t>M=</a:t>
            </a:r>
          </a:p>
        </p:txBody>
      </p:sp>
      <p:sp>
        <p:nvSpPr>
          <p:cNvPr id="107540" name="Text Box 20"/>
          <p:cNvSpPr txBox="1">
            <a:spLocks noChangeArrowheads="1"/>
          </p:cNvSpPr>
          <p:nvPr/>
        </p:nvSpPr>
        <p:spPr bwMode="auto">
          <a:xfrm>
            <a:off x="6477000" y="2438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t</a:t>
            </a:r>
            <a:r>
              <a:rPr lang="en-US" altLang="zh-CN" baseline="-25000"/>
              <a:t>1</a:t>
            </a:r>
            <a:endParaRPr lang="en-US" altLang="zh-CN" b="0"/>
          </a:p>
        </p:txBody>
      </p:sp>
      <p:sp>
        <p:nvSpPr>
          <p:cNvPr id="107541" name="Text Box 21"/>
          <p:cNvSpPr txBox="1">
            <a:spLocks noChangeArrowheads="1"/>
          </p:cNvSpPr>
          <p:nvPr/>
        </p:nvSpPr>
        <p:spPr bwMode="auto">
          <a:xfrm>
            <a:off x="6477000" y="3124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t</a:t>
            </a:r>
            <a:r>
              <a:rPr lang="en-US" altLang="zh-CN" baseline="-25000"/>
              <a:t>3</a:t>
            </a:r>
            <a:endParaRPr lang="en-US" altLang="zh-CN"/>
          </a:p>
        </p:txBody>
      </p:sp>
      <p:sp>
        <p:nvSpPr>
          <p:cNvPr id="107542" name="Text Box 22"/>
          <p:cNvSpPr txBox="1">
            <a:spLocks noChangeArrowheads="1"/>
          </p:cNvSpPr>
          <p:nvPr/>
        </p:nvSpPr>
        <p:spPr bwMode="auto">
          <a:xfrm>
            <a:off x="8229600" y="28194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s</a:t>
            </a:r>
            <a:r>
              <a:rPr lang="en-US" altLang="zh-CN" baseline="-25000"/>
              <a:t>3</a:t>
            </a:r>
            <a:endParaRPr lang="en-US" altLang="zh-CN" b="0"/>
          </a:p>
        </p:txBody>
      </p:sp>
      <p:sp>
        <p:nvSpPr>
          <p:cNvPr id="107543" name="Text Box 23"/>
          <p:cNvSpPr txBox="1">
            <a:spLocks noChangeArrowheads="1"/>
          </p:cNvSpPr>
          <p:nvPr/>
        </p:nvSpPr>
        <p:spPr bwMode="auto">
          <a:xfrm>
            <a:off x="8229600" y="3886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s</a:t>
            </a:r>
            <a:r>
              <a:rPr lang="en-US" altLang="zh-CN" baseline="-25000"/>
              <a:t>6</a:t>
            </a:r>
            <a:endParaRPr lang="en-US" altLang="zh-CN" b="0"/>
          </a:p>
        </p:txBody>
      </p:sp>
      <p:sp>
        <p:nvSpPr>
          <p:cNvPr id="107544" name="Text Box 24"/>
          <p:cNvSpPr txBox="1">
            <a:spLocks noChangeArrowheads="1"/>
          </p:cNvSpPr>
          <p:nvPr/>
        </p:nvSpPr>
        <p:spPr bwMode="auto">
          <a:xfrm>
            <a:off x="8153400" y="53340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altLang="zh-CN"/>
              <a:t>s</a:t>
            </a:r>
            <a:r>
              <a:rPr lang="en-US" altLang="zh-CN" baseline="-25000"/>
              <a:t>10</a:t>
            </a:r>
            <a:endParaRPr lang="en-US" altLang="zh-CN"/>
          </a:p>
        </p:txBody>
      </p:sp>
      <p:sp>
        <p:nvSpPr>
          <p:cNvPr id="107545" name="Text Box 25"/>
          <p:cNvSpPr txBox="1">
            <a:spLocks noChangeArrowheads="1"/>
          </p:cNvSpPr>
          <p:nvPr/>
        </p:nvSpPr>
        <p:spPr bwMode="auto">
          <a:xfrm>
            <a:off x="5003800" y="5373688"/>
            <a:ext cx="1311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kumimoji="0" lang="zh-CN" altLang="zh-CN" sz="3200">
                <a:latin typeface="幼圆" pitchFamily="49" charset="-122"/>
                <a:ea typeface="幼圆" pitchFamily="49" charset="-122"/>
                <a:sym typeface="Symbol" pitchFamily="18" charset="2"/>
              </a:rPr>
              <a:t></a:t>
            </a:r>
            <a:r>
              <a:rPr lang="zh-CN" altLang="en-US" sz="3200"/>
              <a:t> =</a:t>
            </a:r>
            <a:r>
              <a:rPr lang="en-US" altLang="zh-CN" sz="3200"/>
              <a:t>t</a:t>
            </a:r>
            <a:r>
              <a:rPr lang="en-US" altLang="zh-CN" sz="3200" baseline="-25000"/>
              <a:t>1</a:t>
            </a:r>
            <a:r>
              <a:rPr lang="en-US" altLang="zh-CN" sz="3200"/>
              <a:t>t</a:t>
            </a:r>
            <a:r>
              <a:rPr lang="en-US" altLang="zh-CN" sz="3200" baseline="-25000"/>
              <a:t>3</a:t>
            </a:r>
            <a:endParaRPr lang="en-US" altLang="zh-CN" b="0"/>
          </a:p>
        </p:txBody>
      </p:sp>
      <p:sp>
        <p:nvSpPr>
          <p:cNvPr id="107546" name="Rectangle 26"/>
          <p:cNvSpPr>
            <a:spLocks noChangeArrowheads="1"/>
          </p:cNvSpPr>
          <p:nvPr/>
        </p:nvSpPr>
        <p:spPr bwMode="auto">
          <a:xfrm>
            <a:off x="323850" y="5715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M0+C.X=M </a:t>
            </a:r>
            <a:r>
              <a:rPr lang="zh-CN" altLang="en-US" sz="3600">
                <a:solidFill>
                  <a:schemeClr val="bg2"/>
                </a:solidFill>
                <a:latin typeface="幼圆" pitchFamily="49" charset="-122"/>
                <a:ea typeface="幼圆" pitchFamily="49" charset="-122"/>
              </a:rPr>
              <a:t>称为</a:t>
            </a:r>
            <a:r>
              <a:rPr lang="zh-CN" altLang="zh-CN" sz="3600">
                <a:solidFill>
                  <a:schemeClr val="bg2"/>
                </a:solidFill>
                <a:latin typeface="幼圆" pitchFamily="49" charset="-122"/>
                <a:ea typeface="幼圆" pitchFamily="49" charset="-122"/>
                <a:sym typeface="Symbol" pitchFamily="18" charset="2"/>
              </a:rPr>
              <a:t></a:t>
            </a:r>
            <a:r>
              <a:rPr lang="zh-CN" altLang="en-US" sz="3600">
                <a:solidFill>
                  <a:schemeClr val="bg2"/>
                </a:solidFill>
                <a:latin typeface="幼圆" pitchFamily="49" charset="-122"/>
                <a:ea typeface="幼圆" pitchFamily="49" charset="-122"/>
                <a:sym typeface="Symbol" pitchFamily="18" charset="2"/>
              </a:rPr>
              <a:t>的状态方程</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8F68F2BB-DAA9-4DDD-A749-CB929C9AD765}" type="datetime1">
              <a:rPr lang="zh-CN" altLang="en-US"/>
              <a:pPr/>
              <a:t>2014/9/27</a:t>
            </a:fld>
            <a:endParaRPr lang="en-US" altLang="zh-CN"/>
          </a:p>
        </p:txBody>
      </p:sp>
      <p:sp>
        <p:nvSpPr>
          <p:cNvPr id="4" name="灯片编号占位符 5"/>
          <p:cNvSpPr>
            <a:spLocks noGrp="1"/>
          </p:cNvSpPr>
          <p:nvPr>
            <p:ph type="sldNum" sz="quarter" idx="12"/>
          </p:nvPr>
        </p:nvSpPr>
        <p:spPr/>
        <p:txBody>
          <a:bodyPr/>
          <a:lstStyle/>
          <a:p>
            <a:fld id="{4494542E-DE9F-42AE-A0E1-24D0C6F84819}" type="slidenum">
              <a:rPr lang="zh-CN" altLang="en-US"/>
              <a:pPr/>
              <a:t>98</a:t>
            </a:fld>
            <a:endParaRPr lang="en-US" altLang="zh-CN"/>
          </a:p>
        </p:txBody>
      </p:sp>
      <p:sp>
        <p:nvSpPr>
          <p:cNvPr id="177155" name="Rectangle 3"/>
          <p:cNvSpPr>
            <a:spLocks noGrp="1" noChangeArrowheads="1"/>
          </p:cNvSpPr>
          <p:nvPr>
            <p:ph type="body" idx="1"/>
          </p:nvPr>
        </p:nvSpPr>
        <p:spPr>
          <a:xfrm>
            <a:off x="468313" y="1557338"/>
            <a:ext cx="8280400" cy="2305050"/>
          </a:xfrm>
        </p:spPr>
        <p:txBody>
          <a:bodyPr/>
          <a:lstStyle/>
          <a:p>
            <a:pPr>
              <a:lnSpc>
                <a:spcPct val="90000"/>
              </a:lnSpc>
              <a:buFontTx/>
              <a:buNone/>
            </a:pPr>
            <a:r>
              <a:rPr lang="zh-CN" altLang="en-US" b="1">
                <a:solidFill>
                  <a:srgbClr val="FF3300"/>
                </a:solidFill>
              </a:rPr>
              <a:t>   定理</a:t>
            </a:r>
            <a:r>
              <a:rPr lang="zh-CN" altLang="en-US"/>
              <a:t>： </a:t>
            </a:r>
            <a:r>
              <a:rPr lang="zh-CN" altLang="en-US" sz="2800" b="1">
                <a:latin typeface="幼圆" pitchFamily="49" charset="-122"/>
                <a:ea typeface="幼圆" pitchFamily="49" charset="-122"/>
                <a:sym typeface="Symbol" pitchFamily="18" charset="2"/>
              </a:rPr>
              <a:t></a:t>
            </a:r>
            <a:r>
              <a:rPr lang="zh-CN" altLang="en-US" sz="2800" b="1">
                <a:latin typeface="幼圆" pitchFamily="49" charset="-122"/>
                <a:ea typeface="幼圆" pitchFamily="49" charset="-122"/>
              </a:rPr>
              <a:t>=(</a:t>
            </a:r>
            <a:r>
              <a:rPr lang="en-US" altLang="zh-CN" sz="2800" b="1">
                <a:latin typeface="幼圆" pitchFamily="49" charset="-122"/>
                <a:ea typeface="幼圆" pitchFamily="49" charset="-122"/>
              </a:rPr>
              <a:t>S,T;F,W,M</a:t>
            </a:r>
            <a:r>
              <a:rPr lang="en-US" altLang="zh-CN" sz="2800" b="1" baseline="-25000">
                <a:latin typeface="幼圆" pitchFamily="49" charset="-122"/>
                <a:ea typeface="幼圆" pitchFamily="49" charset="-122"/>
              </a:rPr>
              <a:t>0</a:t>
            </a:r>
            <a:r>
              <a:rPr lang="en-US" altLang="zh-CN" sz="2800" b="1">
                <a:latin typeface="幼圆" pitchFamily="49" charset="-122"/>
                <a:ea typeface="幼圆" pitchFamily="49" charset="-122"/>
              </a:rPr>
              <a:t>)</a:t>
            </a:r>
            <a:r>
              <a:rPr lang="zh-CN" altLang="en-US" sz="2800" b="1">
                <a:latin typeface="幼圆" pitchFamily="49" charset="-122"/>
                <a:ea typeface="幼圆" pitchFamily="49" charset="-122"/>
              </a:rPr>
              <a:t>，</a:t>
            </a:r>
            <a:r>
              <a:rPr lang="en-US" altLang="zh-CN" sz="2800" b="1">
                <a:latin typeface="幼圆" pitchFamily="49" charset="-122"/>
                <a:ea typeface="幼圆" pitchFamily="49" charset="-122"/>
              </a:rPr>
              <a:t>C</a:t>
            </a:r>
            <a:r>
              <a:rPr lang="zh-CN" altLang="en-US" sz="2800" b="1">
                <a:latin typeface="幼圆" pitchFamily="49" charset="-122"/>
                <a:ea typeface="幼圆" pitchFamily="49" charset="-122"/>
              </a:rPr>
              <a:t>为</a:t>
            </a:r>
            <a:r>
              <a:rPr lang="zh-CN" altLang="en-US" sz="2800" b="1">
                <a:latin typeface="幼圆" pitchFamily="49" charset="-122"/>
                <a:ea typeface="幼圆" pitchFamily="49" charset="-122"/>
                <a:sym typeface="Symbol" pitchFamily="18" charset="2"/>
              </a:rPr>
              <a:t>的关联矩阵，若</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 </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en-US" altLang="zh-CN" sz="2800" b="1">
                <a:latin typeface="幼圆" pitchFamily="49" charset="-122"/>
                <a:ea typeface="幼圆" pitchFamily="49" charset="-122"/>
                <a:sym typeface="Symbol" pitchFamily="18" charset="2"/>
              </a:rPr>
              <a:t>&gt;，</a:t>
            </a:r>
            <a:r>
              <a:rPr lang="zh-CN" altLang="en-US" sz="2800" b="1">
                <a:latin typeface="幼圆" pitchFamily="49" charset="-122"/>
                <a:ea typeface="幼圆" pitchFamily="49" charset="-122"/>
                <a:sym typeface="Symbol" pitchFamily="18" charset="2"/>
              </a:rPr>
              <a:t>则存在非负整数的</a:t>
            </a:r>
            <a:r>
              <a:rPr lang="en-US" altLang="zh-CN" sz="2800" b="1">
                <a:latin typeface="幼圆" pitchFamily="49" charset="-122"/>
                <a:ea typeface="幼圆" pitchFamily="49" charset="-122"/>
                <a:sym typeface="Symbol" pitchFamily="18" charset="2"/>
              </a:rPr>
              <a:t>n</a:t>
            </a:r>
            <a:r>
              <a:rPr lang="zh-CN" altLang="en-US" sz="2800" b="1">
                <a:latin typeface="幼圆" pitchFamily="49" charset="-122"/>
                <a:ea typeface="幼圆" pitchFamily="49" charset="-122"/>
                <a:sym typeface="Symbol" pitchFamily="18" charset="2"/>
              </a:rPr>
              <a:t>维向量</a:t>
            </a:r>
            <a:r>
              <a:rPr lang="en-US" altLang="zh-CN" sz="2800" b="1">
                <a:latin typeface="幼圆" pitchFamily="49" charset="-122"/>
                <a:ea typeface="幼圆" pitchFamily="49" charset="-122"/>
                <a:sym typeface="Symbol" pitchFamily="18" charset="2"/>
              </a:rPr>
              <a:t>X,</a:t>
            </a:r>
            <a:r>
              <a:rPr lang="zh-CN" altLang="en-US" sz="2800" b="1">
                <a:latin typeface="幼圆" pitchFamily="49" charset="-122"/>
                <a:ea typeface="幼圆" pitchFamily="49" charset="-122"/>
                <a:sym typeface="Symbol" pitchFamily="18" charset="2"/>
              </a:rPr>
              <a:t>使得</a:t>
            </a:r>
            <a:r>
              <a:rPr lang="en-US" altLang="zh-CN" sz="2800" b="1">
                <a:latin typeface="幼圆" pitchFamily="49" charset="-122"/>
                <a:ea typeface="幼圆" pitchFamily="49" charset="-122"/>
              </a:rPr>
              <a:t>M</a:t>
            </a:r>
            <a:r>
              <a:rPr lang="en-US" altLang="zh-CN" sz="2800" b="1" baseline="-25000">
                <a:latin typeface="幼圆" pitchFamily="49" charset="-122"/>
                <a:ea typeface="幼圆" pitchFamily="49" charset="-122"/>
              </a:rPr>
              <a:t>0</a:t>
            </a:r>
            <a:r>
              <a:rPr lang="en-US" altLang="zh-CN" sz="2800" b="1">
                <a:latin typeface="幼圆" pitchFamily="49" charset="-122"/>
                <a:ea typeface="幼圆" pitchFamily="49" charset="-122"/>
              </a:rPr>
              <a:t>+C</a:t>
            </a:r>
            <a:r>
              <a:rPr lang="en-US" altLang="zh-CN" sz="2800" b="1" baseline="25000">
                <a:latin typeface="幼圆" pitchFamily="49" charset="-122"/>
                <a:ea typeface="幼圆" pitchFamily="49" charset="-122"/>
              </a:rPr>
              <a:t>.</a:t>
            </a:r>
            <a:r>
              <a:rPr lang="en-US" altLang="zh-CN" sz="2800" b="1">
                <a:latin typeface="幼圆" pitchFamily="49" charset="-122"/>
                <a:ea typeface="幼圆" pitchFamily="49" charset="-122"/>
              </a:rPr>
              <a:t>X=M</a:t>
            </a:r>
          </a:p>
          <a:p>
            <a:pPr>
              <a:lnSpc>
                <a:spcPct val="90000"/>
              </a:lnSpc>
              <a:buFontTx/>
              <a:buNone/>
            </a:pPr>
            <a:r>
              <a:rPr lang="zh-CN" altLang="en-US" sz="2800" b="1">
                <a:latin typeface="幼圆" pitchFamily="49" charset="-122"/>
                <a:ea typeface="幼圆" pitchFamily="49" charset="-122"/>
              </a:rPr>
              <a:t> </a:t>
            </a:r>
          </a:p>
          <a:p>
            <a:pPr>
              <a:lnSpc>
                <a:spcPct val="90000"/>
              </a:lnSpc>
              <a:buFontTx/>
              <a:buNone/>
            </a:pPr>
            <a:r>
              <a:rPr lang="zh-CN" altLang="en-US" sz="2800" b="1">
                <a:latin typeface="幼圆" pitchFamily="49" charset="-122"/>
                <a:ea typeface="幼圆" pitchFamily="49" charset="-122"/>
              </a:rPr>
              <a:t>  定理给出的是</a:t>
            </a:r>
            <a:r>
              <a:rPr lang="en-US" altLang="zh-CN" sz="2800" b="1">
                <a:latin typeface="幼圆" pitchFamily="49" charset="-122"/>
                <a:ea typeface="幼圆" pitchFamily="49" charset="-122"/>
              </a:rPr>
              <a:t>M</a:t>
            </a:r>
            <a:r>
              <a:rPr lang="zh-CN" altLang="en-US" sz="2800" b="1">
                <a:latin typeface="幼圆" pitchFamily="49" charset="-122"/>
                <a:ea typeface="幼圆" pitchFamily="49" charset="-122"/>
              </a:rPr>
              <a:t>从</a:t>
            </a:r>
            <a:r>
              <a:rPr lang="en-US" altLang="zh-CN" sz="2800" b="1">
                <a:latin typeface="幼圆" pitchFamily="49" charset="-122"/>
                <a:ea typeface="幼圆" pitchFamily="49" charset="-122"/>
                <a:sym typeface="Symbol" pitchFamily="18" charset="2"/>
              </a:rPr>
              <a:t>M</a:t>
            </a:r>
            <a:r>
              <a:rPr lang="en-US" altLang="zh-CN" sz="2800" b="1" baseline="-25000">
                <a:latin typeface="幼圆" pitchFamily="49" charset="-122"/>
                <a:ea typeface="幼圆" pitchFamily="49" charset="-122"/>
                <a:sym typeface="Symbol" pitchFamily="18" charset="2"/>
              </a:rPr>
              <a:t>0</a:t>
            </a:r>
            <a:r>
              <a:rPr lang="zh-CN" altLang="en-US" sz="2800" b="1">
                <a:latin typeface="幼圆" pitchFamily="49" charset="-122"/>
                <a:ea typeface="幼圆" pitchFamily="49" charset="-122"/>
                <a:sym typeface="Symbol" pitchFamily="18" charset="2"/>
              </a:rPr>
              <a:t>可达的必要条件。一般的，它不是一个充分条件。</a:t>
            </a:r>
            <a:endParaRPr lang="en-US" altLang="zh-CN" sz="2800" b="1" baseline="-25000">
              <a:latin typeface="幼圆" pitchFamily="49" charset="-122"/>
              <a:ea typeface="幼圆" pitchFamily="49" charset="-122"/>
              <a:sym typeface="Symbol" pitchFamily="18" charset="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6"/>
          <p:cNvSpPr>
            <a:spLocks noGrp="1"/>
          </p:cNvSpPr>
          <p:nvPr>
            <p:ph type="dt" sz="half" idx="10"/>
          </p:nvPr>
        </p:nvSpPr>
        <p:spPr/>
        <p:txBody>
          <a:bodyPr/>
          <a:lstStyle/>
          <a:p>
            <a:fld id="{954EABB8-70CB-46A6-BFEC-B98B7AA435F5}" type="datetime1">
              <a:rPr lang="zh-CN" altLang="en-US"/>
              <a:pPr/>
              <a:t>2014/9/27</a:t>
            </a:fld>
            <a:endParaRPr lang="en-US" altLang="zh-CN"/>
          </a:p>
        </p:txBody>
      </p:sp>
      <p:sp>
        <p:nvSpPr>
          <p:cNvPr id="32" name="灯片编号占位符 8"/>
          <p:cNvSpPr>
            <a:spLocks noGrp="1"/>
          </p:cNvSpPr>
          <p:nvPr>
            <p:ph type="sldNum" sz="quarter" idx="12"/>
          </p:nvPr>
        </p:nvSpPr>
        <p:spPr/>
        <p:txBody>
          <a:bodyPr/>
          <a:lstStyle/>
          <a:p>
            <a:fld id="{8D5EC87C-0DB2-43F1-9FDC-1532E71D0D50}" type="slidenum">
              <a:rPr lang="zh-CN" altLang="en-US"/>
              <a:pPr/>
              <a:t>99</a:t>
            </a:fld>
            <a:endParaRPr lang="en-US" altLang="zh-CN"/>
          </a:p>
        </p:txBody>
      </p:sp>
      <p:sp>
        <p:nvSpPr>
          <p:cNvPr id="179218" name="Text Box 18"/>
          <p:cNvSpPr txBox="1">
            <a:spLocks noChangeArrowheads="1"/>
          </p:cNvSpPr>
          <p:nvPr/>
        </p:nvSpPr>
        <p:spPr bwMode="auto">
          <a:xfrm>
            <a:off x="179388" y="69215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t</a:t>
            </a:r>
            <a:r>
              <a:rPr lang="en-US" altLang="zh-CN" baseline="-25000">
                <a:solidFill>
                  <a:schemeClr val="bg2"/>
                </a:solidFill>
              </a:rPr>
              <a:t>1</a:t>
            </a:r>
            <a:endParaRPr lang="en-US" altLang="zh-CN">
              <a:solidFill>
                <a:schemeClr val="bg2"/>
              </a:solidFill>
            </a:endParaRPr>
          </a:p>
        </p:txBody>
      </p:sp>
      <p:grpSp>
        <p:nvGrpSpPr>
          <p:cNvPr id="179247" name="Group 47"/>
          <p:cNvGrpSpPr>
            <a:grpSpLocks/>
          </p:cNvGrpSpPr>
          <p:nvPr/>
        </p:nvGrpSpPr>
        <p:grpSpPr bwMode="auto">
          <a:xfrm>
            <a:off x="1403350" y="0"/>
            <a:ext cx="4464050" cy="2073275"/>
            <a:chOff x="521" y="-144"/>
            <a:chExt cx="2812" cy="1306"/>
          </a:xfrm>
        </p:grpSpPr>
        <p:sp>
          <p:nvSpPr>
            <p:cNvPr id="179204" name="Rectangle 4"/>
            <p:cNvSpPr>
              <a:spLocks noChangeArrowheads="1"/>
            </p:cNvSpPr>
            <p:nvPr/>
          </p:nvSpPr>
          <p:spPr bwMode="auto">
            <a:xfrm>
              <a:off x="612" y="210"/>
              <a:ext cx="317" cy="226"/>
            </a:xfrm>
            <a:prstGeom prst="rect">
              <a:avLst/>
            </a:prstGeom>
            <a:solidFill>
              <a:schemeClr val="tx1"/>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5" name="Oval 5"/>
            <p:cNvSpPr>
              <a:spLocks noChangeArrowheads="1"/>
            </p:cNvSpPr>
            <p:nvPr/>
          </p:nvSpPr>
          <p:spPr bwMode="auto">
            <a:xfrm>
              <a:off x="1383" y="164"/>
              <a:ext cx="317" cy="318"/>
            </a:xfrm>
            <a:prstGeom prst="ellipse">
              <a:avLst/>
            </a:prstGeom>
            <a:solidFill>
              <a:schemeClr val="tx1"/>
            </a:solid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6" name="Rectangle 6"/>
            <p:cNvSpPr>
              <a:spLocks noChangeArrowheads="1"/>
            </p:cNvSpPr>
            <p:nvPr/>
          </p:nvSpPr>
          <p:spPr bwMode="auto">
            <a:xfrm>
              <a:off x="1383" y="890"/>
              <a:ext cx="317" cy="226"/>
            </a:xfrm>
            <a:prstGeom prst="rect">
              <a:avLst/>
            </a:prstGeom>
            <a:solidFill>
              <a:schemeClr val="tx1"/>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7" name="Rectangle 7"/>
            <p:cNvSpPr>
              <a:spLocks noChangeArrowheads="1"/>
            </p:cNvSpPr>
            <p:nvPr/>
          </p:nvSpPr>
          <p:spPr bwMode="auto">
            <a:xfrm>
              <a:off x="2199" y="210"/>
              <a:ext cx="317" cy="226"/>
            </a:xfrm>
            <a:prstGeom prst="rect">
              <a:avLst/>
            </a:prstGeom>
            <a:solidFill>
              <a:schemeClr val="tx1"/>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8" name="Oval 8"/>
            <p:cNvSpPr>
              <a:spLocks noChangeArrowheads="1"/>
            </p:cNvSpPr>
            <p:nvPr/>
          </p:nvSpPr>
          <p:spPr bwMode="auto">
            <a:xfrm>
              <a:off x="2925" y="164"/>
              <a:ext cx="317" cy="317"/>
            </a:xfrm>
            <a:prstGeom prst="ellipse">
              <a:avLst/>
            </a:prstGeom>
            <a:solidFill>
              <a:schemeClr val="tx1"/>
            </a:solid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9" name="Oval 9"/>
            <p:cNvSpPr>
              <a:spLocks noChangeArrowheads="1"/>
            </p:cNvSpPr>
            <p:nvPr/>
          </p:nvSpPr>
          <p:spPr bwMode="auto">
            <a:xfrm>
              <a:off x="2154" y="845"/>
              <a:ext cx="317" cy="317"/>
            </a:xfrm>
            <a:prstGeom prst="ellipse">
              <a:avLst/>
            </a:prstGeom>
            <a:solidFill>
              <a:schemeClr val="tx1"/>
            </a:solid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10" name="Line 10"/>
            <p:cNvSpPr>
              <a:spLocks noChangeShapeType="1"/>
            </p:cNvSpPr>
            <p:nvPr/>
          </p:nvSpPr>
          <p:spPr bwMode="auto">
            <a:xfrm>
              <a:off x="884" y="255"/>
              <a:ext cx="49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1" name="Line 11"/>
            <p:cNvSpPr>
              <a:spLocks noChangeShapeType="1"/>
            </p:cNvSpPr>
            <p:nvPr/>
          </p:nvSpPr>
          <p:spPr bwMode="auto">
            <a:xfrm>
              <a:off x="929" y="300"/>
              <a:ext cx="454"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2" name="Line 12"/>
            <p:cNvSpPr>
              <a:spLocks noChangeShapeType="1"/>
            </p:cNvSpPr>
            <p:nvPr/>
          </p:nvSpPr>
          <p:spPr bwMode="auto">
            <a:xfrm>
              <a:off x="1700" y="346"/>
              <a:ext cx="499"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3" name="Line 13"/>
            <p:cNvSpPr>
              <a:spLocks noChangeShapeType="1"/>
            </p:cNvSpPr>
            <p:nvPr/>
          </p:nvSpPr>
          <p:spPr bwMode="auto">
            <a:xfrm>
              <a:off x="2517" y="346"/>
              <a:ext cx="408"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4" name="Line 14"/>
            <p:cNvSpPr>
              <a:spLocks noChangeShapeType="1"/>
            </p:cNvSpPr>
            <p:nvPr/>
          </p:nvSpPr>
          <p:spPr bwMode="auto">
            <a:xfrm flipV="1">
              <a:off x="1519" y="482"/>
              <a:ext cx="0" cy="40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5" name="Line 15"/>
            <p:cNvSpPr>
              <a:spLocks noChangeShapeType="1"/>
            </p:cNvSpPr>
            <p:nvPr/>
          </p:nvSpPr>
          <p:spPr bwMode="auto">
            <a:xfrm flipH="1">
              <a:off x="1700" y="1026"/>
              <a:ext cx="454" cy="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16" name="Line 16"/>
            <p:cNvSpPr>
              <a:spLocks noChangeShapeType="1"/>
            </p:cNvSpPr>
            <p:nvPr/>
          </p:nvSpPr>
          <p:spPr bwMode="auto">
            <a:xfrm>
              <a:off x="2335" y="436"/>
              <a:ext cx="0" cy="409"/>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79220" name="Text Box 20"/>
            <p:cNvSpPr txBox="1">
              <a:spLocks noChangeArrowheads="1"/>
            </p:cNvSpPr>
            <p:nvPr/>
          </p:nvSpPr>
          <p:spPr bwMode="auto">
            <a:xfrm>
              <a:off x="1746" y="-144"/>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t</a:t>
              </a:r>
              <a:r>
                <a:rPr lang="en-US" altLang="zh-CN" baseline="-25000">
                  <a:solidFill>
                    <a:schemeClr val="bg2"/>
                  </a:solidFill>
                </a:rPr>
                <a:t>2</a:t>
              </a:r>
              <a:endParaRPr lang="en-US" altLang="zh-CN">
                <a:solidFill>
                  <a:schemeClr val="bg2"/>
                </a:solidFill>
              </a:endParaRPr>
            </a:p>
          </p:txBody>
        </p:sp>
        <p:sp>
          <p:nvSpPr>
            <p:cNvPr id="179221" name="Text Box 21"/>
            <p:cNvSpPr txBox="1">
              <a:spLocks noChangeArrowheads="1"/>
            </p:cNvSpPr>
            <p:nvPr/>
          </p:nvSpPr>
          <p:spPr bwMode="auto">
            <a:xfrm>
              <a:off x="521" y="799"/>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t</a:t>
              </a:r>
              <a:r>
                <a:rPr lang="en-US" altLang="zh-CN" baseline="-25000">
                  <a:solidFill>
                    <a:schemeClr val="bg2"/>
                  </a:solidFill>
                </a:rPr>
                <a:t>3</a:t>
              </a:r>
              <a:endParaRPr lang="en-US" altLang="zh-CN">
                <a:solidFill>
                  <a:schemeClr val="bg2"/>
                </a:solidFill>
              </a:endParaRPr>
            </a:p>
          </p:txBody>
        </p:sp>
        <p:sp>
          <p:nvSpPr>
            <p:cNvPr id="179222" name="Text Box 22"/>
            <p:cNvSpPr txBox="1">
              <a:spLocks noChangeArrowheads="1"/>
            </p:cNvSpPr>
            <p:nvPr/>
          </p:nvSpPr>
          <p:spPr bwMode="auto">
            <a:xfrm>
              <a:off x="1111" y="-108"/>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s</a:t>
              </a:r>
              <a:r>
                <a:rPr lang="en-US" altLang="zh-CN" baseline="-25000">
                  <a:solidFill>
                    <a:schemeClr val="bg2"/>
                  </a:solidFill>
                </a:rPr>
                <a:t>1</a:t>
              </a:r>
              <a:endParaRPr lang="en-US" altLang="zh-CN">
                <a:solidFill>
                  <a:schemeClr val="bg2"/>
                </a:solidFill>
              </a:endParaRPr>
            </a:p>
          </p:txBody>
        </p:sp>
        <p:sp>
          <p:nvSpPr>
            <p:cNvPr id="179223" name="Text Box 23"/>
            <p:cNvSpPr txBox="1">
              <a:spLocks noChangeArrowheads="1"/>
            </p:cNvSpPr>
            <p:nvPr/>
          </p:nvSpPr>
          <p:spPr bwMode="auto">
            <a:xfrm>
              <a:off x="2426" y="-144"/>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s</a:t>
              </a:r>
              <a:r>
                <a:rPr lang="en-US" altLang="zh-CN" baseline="-25000">
                  <a:solidFill>
                    <a:schemeClr val="bg2"/>
                  </a:solidFill>
                </a:rPr>
                <a:t>2</a:t>
              </a:r>
              <a:endParaRPr lang="en-US" altLang="zh-CN">
                <a:solidFill>
                  <a:schemeClr val="bg2"/>
                </a:solidFill>
              </a:endParaRPr>
            </a:p>
          </p:txBody>
        </p:sp>
        <p:sp>
          <p:nvSpPr>
            <p:cNvPr id="179225" name="Text Box 25"/>
            <p:cNvSpPr txBox="1">
              <a:spLocks noChangeArrowheads="1"/>
            </p:cNvSpPr>
            <p:nvPr/>
          </p:nvSpPr>
          <p:spPr bwMode="auto">
            <a:xfrm>
              <a:off x="1973" y="799"/>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a:solidFill>
                    <a:schemeClr val="bg2"/>
                  </a:solidFill>
                </a:rPr>
                <a:t>s</a:t>
              </a:r>
              <a:r>
                <a:rPr lang="en-US" altLang="zh-CN" baseline="-25000">
                  <a:solidFill>
                    <a:schemeClr val="bg2"/>
                  </a:solidFill>
                </a:rPr>
                <a:t>3</a:t>
              </a:r>
              <a:endParaRPr lang="en-US" altLang="zh-CN">
                <a:solidFill>
                  <a:schemeClr val="bg2"/>
                </a:solidFill>
              </a:endParaRPr>
            </a:p>
          </p:txBody>
        </p:sp>
      </p:grpSp>
      <p:sp>
        <p:nvSpPr>
          <p:cNvPr id="179226" name="Text Box 26"/>
          <p:cNvSpPr txBox="1">
            <a:spLocks noChangeArrowheads="1"/>
          </p:cNvSpPr>
          <p:nvPr/>
        </p:nvSpPr>
        <p:spPr bwMode="auto">
          <a:xfrm>
            <a:off x="1979613" y="2781300"/>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b="0">
                <a:solidFill>
                  <a:schemeClr val="bg2"/>
                </a:solidFill>
              </a:rPr>
              <a:t>C=</a:t>
            </a:r>
          </a:p>
        </p:txBody>
      </p:sp>
      <p:graphicFrame>
        <p:nvGraphicFramePr>
          <p:cNvPr id="179231" name="Object 31"/>
          <p:cNvGraphicFramePr>
            <a:graphicFrameLocks noChangeAspect="1"/>
          </p:cNvGraphicFramePr>
          <p:nvPr>
            <p:ph sz="quarter" idx="1"/>
          </p:nvPr>
        </p:nvGraphicFramePr>
        <p:xfrm>
          <a:off x="3419475" y="2276475"/>
          <a:ext cx="1584325" cy="1323975"/>
        </p:xfrm>
        <a:graphic>
          <a:graphicData uri="http://schemas.openxmlformats.org/presentationml/2006/ole">
            <mc:AlternateContent xmlns:mc="http://schemas.openxmlformats.org/markup-compatibility/2006">
              <mc:Choice xmlns:v="urn:schemas-microsoft-com:vml" Requires="v">
                <p:oleObj spid="_x0000_s179248" name="公式" r:id="rId3" imgW="850680" imgH="711000" progId="Equation.3">
                  <p:embed/>
                </p:oleObj>
              </mc:Choice>
              <mc:Fallback>
                <p:oleObj name="公式" r:id="rId3" imgW="850680" imgH="7110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276475"/>
                        <a:ext cx="158432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35" name="Object 35"/>
          <p:cNvGraphicFramePr>
            <a:graphicFrameLocks noChangeAspect="1"/>
          </p:cNvGraphicFramePr>
          <p:nvPr>
            <p:ph sz="quarter" idx="2"/>
          </p:nvPr>
        </p:nvGraphicFramePr>
        <p:xfrm>
          <a:off x="1619250" y="2349500"/>
          <a:ext cx="436563" cy="1223963"/>
        </p:xfrm>
        <a:graphic>
          <a:graphicData uri="http://schemas.openxmlformats.org/presentationml/2006/ole">
            <mc:AlternateContent xmlns:mc="http://schemas.openxmlformats.org/markup-compatibility/2006">
              <mc:Choice xmlns:v="urn:schemas-microsoft-com:vml" Requires="v">
                <p:oleObj spid="_x0000_s179249" name="公式" r:id="rId5" imgW="253800" imgH="711000" progId="Equation.3">
                  <p:embed/>
                </p:oleObj>
              </mc:Choice>
              <mc:Fallback>
                <p:oleObj name="公式" r:id="rId5" imgW="253800" imgH="7110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349500"/>
                        <a:ext cx="436563"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39" name="Object 39"/>
          <p:cNvGraphicFramePr>
            <a:graphicFrameLocks noChangeAspect="1"/>
          </p:cNvGraphicFramePr>
          <p:nvPr>
            <p:ph sz="quarter" idx="3"/>
          </p:nvPr>
        </p:nvGraphicFramePr>
        <p:xfrm>
          <a:off x="6156325" y="2133600"/>
          <a:ext cx="539750" cy="1511300"/>
        </p:xfrm>
        <a:graphic>
          <a:graphicData uri="http://schemas.openxmlformats.org/presentationml/2006/ole">
            <mc:AlternateContent xmlns:mc="http://schemas.openxmlformats.org/markup-compatibility/2006">
              <mc:Choice xmlns:v="urn:schemas-microsoft-com:vml" Requires="v">
                <p:oleObj spid="_x0000_s179250" name="公式" r:id="rId7" imgW="253800" imgH="711000" progId="Equation.3">
                  <p:embed/>
                </p:oleObj>
              </mc:Choice>
              <mc:Fallback>
                <p:oleObj name="公式" r:id="rId7" imgW="253800" imgH="7110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133600"/>
                        <a:ext cx="53975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34" name="Text Box 34"/>
          <p:cNvSpPr txBox="1">
            <a:spLocks noChangeArrowheads="1"/>
          </p:cNvSpPr>
          <p:nvPr/>
        </p:nvSpPr>
        <p:spPr bwMode="auto">
          <a:xfrm>
            <a:off x="-180975" y="2781300"/>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b="0">
                <a:solidFill>
                  <a:schemeClr val="bg2"/>
                </a:solidFill>
              </a:rPr>
              <a:t>M</a:t>
            </a:r>
            <a:r>
              <a:rPr lang="en-US" altLang="zh-CN" b="0" baseline="-25000">
                <a:solidFill>
                  <a:schemeClr val="bg2"/>
                </a:solidFill>
              </a:rPr>
              <a:t>0</a:t>
            </a:r>
            <a:r>
              <a:rPr lang="en-US" altLang="zh-CN" b="0">
                <a:solidFill>
                  <a:schemeClr val="bg2"/>
                </a:solidFill>
              </a:rPr>
              <a:t>=</a:t>
            </a:r>
          </a:p>
        </p:txBody>
      </p:sp>
      <p:sp>
        <p:nvSpPr>
          <p:cNvPr id="179238" name="Text Box 38"/>
          <p:cNvSpPr txBox="1">
            <a:spLocks noChangeArrowheads="1"/>
          </p:cNvSpPr>
          <p:nvPr/>
        </p:nvSpPr>
        <p:spPr bwMode="auto">
          <a:xfrm>
            <a:off x="4643438" y="2781300"/>
            <a:ext cx="1490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en-US" altLang="zh-CN" b="0">
                <a:solidFill>
                  <a:schemeClr val="bg2"/>
                </a:solidFill>
              </a:rPr>
              <a:t>X=</a:t>
            </a:r>
          </a:p>
        </p:txBody>
      </p:sp>
      <p:sp>
        <p:nvSpPr>
          <p:cNvPr id="179242" name="Rectangle 42"/>
          <p:cNvSpPr>
            <a:spLocks noChangeArrowheads="1"/>
          </p:cNvSpPr>
          <p:nvPr/>
        </p:nvSpPr>
        <p:spPr bwMode="auto">
          <a:xfrm>
            <a:off x="684213" y="4076700"/>
            <a:ext cx="1943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0"/>
              </a:spcBef>
              <a:defRPr kumimoji="1" sz="4400">
                <a:solidFill>
                  <a:srgbClr val="FF3300"/>
                </a:solidFill>
                <a:latin typeface="Times New Roman" pitchFamily="18" charset="0"/>
                <a:ea typeface="黑体" pitchFamily="2" charset="-122"/>
              </a:defRPr>
            </a:lvl1pPr>
            <a:lvl2pPr>
              <a:spcBef>
                <a:spcPct val="0"/>
              </a:spcBef>
              <a:defRPr kumimoji="1" sz="4400">
                <a:solidFill>
                  <a:srgbClr val="FF3300"/>
                </a:solidFill>
                <a:latin typeface="Times New Roman" pitchFamily="18" charset="0"/>
                <a:ea typeface="黑体" pitchFamily="2" charset="-122"/>
              </a:defRPr>
            </a:lvl2pPr>
            <a:lvl3pPr>
              <a:spcBef>
                <a:spcPct val="0"/>
              </a:spcBef>
              <a:defRPr kumimoji="1" sz="4400">
                <a:solidFill>
                  <a:srgbClr val="FF3300"/>
                </a:solidFill>
                <a:latin typeface="Times New Roman" pitchFamily="18" charset="0"/>
                <a:ea typeface="黑体" pitchFamily="2" charset="-122"/>
              </a:defRPr>
            </a:lvl3pPr>
            <a:lvl4pPr>
              <a:spcBef>
                <a:spcPct val="0"/>
              </a:spcBef>
              <a:defRPr kumimoji="1" sz="4400">
                <a:solidFill>
                  <a:srgbClr val="FF3300"/>
                </a:solidFill>
                <a:latin typeface="Times New Roman" pitchFamily="18" charset="0"/>
                <a:ea typeface="黑体" pitchFamily="2" charset="-122"/>
              </a:defRPr>
            </a:lvl4pPr>
            <a:lvl5pPr>
              <a:spcBef>
                <a:spcPct val="0"/>
              </a:spcBef>
              <a:defRPr kumimoji="1" sz="4400">
                <a:solidFill>
                  <a:srgbClr val="FF3300"/>
                </a:solidFill>
                <a:latin typeface="Times New Roman" pitchFamily="18" charset="0"/>
                <a:ea typeface="黑体" pitchFamily="2" charset="-122"/>
              </a:defRPr>
            </a:lvl5pPr>
            <a:lvl6pPr marL="457200" algn="ctr" fontAlgn="base">
              <a:spcBef>
                <a:spcPct val="0"/>
              </a:spcBef>
              <a:spcAft>
                <a:spcPct val="0"/>
              </a:spcAft>
              <a:defRPr kumimoji="1" sz="4400">
                <a:solidFill>
                  <a:srgbClr val="FF3300"/>
                </a:solidFill>
                <a:latin typeface="Times New Roman" pitchFamily="18" charset="0"/>
                <a:ea typeface="黑体" pitchFamily="2" charset="-122"/>
              </a:defRPr>
            </a:lvl6pPr>
            <a:lvl7pPr marL="914400" algn="ctr" fontAlgn="base">
              <a:spcBef>
                <a:spcPct val="0"/>
              </a:spcBef>
              <a:spcAft>
                <a:spcPct val="0"/>
              </a:spcAft>
              <a:defRPr kumimoji="1" sz="4400">
                <a:solidFill>
                  <a:srgbClr val="FF3300"/>
                </a:solidFill>
                <a:latin typeface="Times New Roman" pitchFamily="18" charset="0"/>
                <a:ea typeface="黑体" pitchFamily="2" charset="-122"/>
              </a:defRPr>
            </a:lvl7pPr>
            <a:lvl8pPr marL="1371600" algn="ctr" fontAlgn="base">
              <a:spcBef>
                <a:spcPct val="0"/>
              </a:spcBef>
              <a:spcAft>
                <a:spcPct val="0"/>
              </a:spcAft>
              <a:defRPr kumimoji="1" sz="4400">
                <a:solidFill>
                  <a:srgbClr val="FF3300"/>
                </a:solidFill>
                <a:latin typeface="Times New Roman" pitchFamily="18" charset="0"/>
                <a:ea typeface="黑体" pitchFamily="2" charset="-122"/>
              </a:defRPr>
            </a:lvl8pPr>
            <a:lvl9pPr marL="1828800" algn="ctr" fontAlgn="base">
              <a:spcBef>
                <a:spcPct val="0"/>
              </a:spcBef>
              <a:spcAft>
                <a:spcPct val="0"/>
              </a:spcAft>
              <a:defRPr kumimoji="1" sz="4400">
                <a:solidFill>
                  <a:srgbClr val="FF3300"/>
                </a:solidFill>
                <a:latin typeface="Times New Roman" pitchFamily="18" charset="0"/>
                <a:ea typeface="黑体" pitchFamily="2" charset="-122"/>
              </a:defRPr>
            </a:lvl9pPr>
          </a:lstStyle>
          <a:p>
            <a:pPr algn="l">
              <a:buFontTx/>
              <a:buNone/>
            </a:pPr>
            <a:r>
              <a:rPr lang="en-US" altLang="zh-CN" sz="3600">
                <a:solidFill>
                  <a:schemeClr val="bg2"/>
                </a:solidFill>
                <a:latin typeface="幼圆" pitchFamily="49" charset="-122"/>
                <a:ea typeface="幼圆" pitchFamily="49" charset="-122"/>
              </a:rPr>
              <a:t>M0+C.X=</a:t>
            </a:r>
            <a:endParaRPr lang="zh-CN" altLang="en-US" sz="3600">
              <a:solidFill>
                <a:schemeClr val="bg2"/>
              </a:solidFill>
              <a:latin typeface="幼圆" pitchFamily="49" charset="-122"/>
              <a:ea typeface="幼圆" pitchFamily="49" charset="-122"/>
              <a:sym typeface="Symbol" pitchFamily="18" charset="2"/>
            </a:endParaRPr>
          </a:p>
        </p:txBody>
      </p:sp>
      <p:graphicFrame>
        <p:nvGraphicFramePr>
          <p:cNvPr id="179243" name="Object 43"/>
          <p:cNvGraphicFramePr>
            <a:graphicFrameLocks noChangeAspect="1"/>
          </p:cNvGraphicFramePr>
          <p:nvPr>
            <p:ph sz="quarter" idx="4"/>
          </p:nvPr>
        </p:nvGraphicFramePr>
        <p:xfrm>
          <a:off x="2627313" y="3789363"/>
          <a:ext cx="566737" cy="1584325"/>
        </p:xfrm>
        <a:graphic>
          <a:graphicData uri="http://schemas.openxmlformats.org/presentationml/2006/ole">
            <mc:AlternateContent xmlns:mc="http://schemas.openxmlformats.org/markup-compatibility/2006">
              <mc:Choice xmlns:v="urn:schemas-microsoft-com:vml" Requires="v">
                <p:oleObj spid="_x0000_s179251" name="公式" r:id="rId9" imgW="253800" imgH="711000" progId="Equation.3">
                  <p:embed/>
                </p:oleObj>
              </mc:Choice>
              <mc:Fallback>
                <p:oleObj name="公式" r:id="rId9" imgW="253800" imgH="7110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789363"/>
                        <a:ext cx="566737"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46" name="Text Box 46"/>
          <p:cNvSpPr txBox="1">
            <a:spLocks noChangeArrowheads="1"/>
          </p:cNvSpPr>
          <p:nvPr/>
        </p:nvSpPr>
        <p:spPr bwMode="auto">
          <a:xfrm>
            <a:off x="0" y="5589588"/>
            <a:ext cx="8101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143000" indent="-228600" algn="l" eaLnBrk="0" hangingPunct="0">
              <a:spcBef>
                <a:spcPct val="0"/>
              </a:spcBef>
              <a:defRPr sz="2400">
                <a:solidFill>
                  <a:schemeClr val="tx1"/>
                </a:solidFill>
                <a:latin typeface="Times New Roman" pitchFamily="18" charset="0"/>
                <a:ea typeface="宋体" pitchFamily="2" charset="-122"/>
              </a:defRPr>
            </a:lvl1pPr>
            <a:lvl2pPr algn="l" eaLnBrk="0" hangingPunct="0">
              <a:spcBef>
                <a:spcPct val="0"/>
              </a:spcBef>
              <a:defRPr sz="2400">
                <a:solidFill>
                  <a:schemeClr val="tx1"/>
                </a:solidFill>
                <a:latin typeface="Times New Roman" pitchFamily="18" charset="0"/>
                <a:ea typeface="宋体" pitchFamily="2" charset="-122"/>
              </a:defRPr>
            </a:lvl2pPr>
            <a:lvl3pPr algn="l" eaLnBrk="0" hangingPunct="0">
              <a:spcBef>
                <a:spcPct val="0"/>
              </a:spcBef>
              <a:defRPr sz="2400">
                <a:solidFill>
                  <a:schemeClr val="tx1"/>
                </a:solidFill>
                <a:latin typeface="Times New Roman" pitchFamily="18" charset="0"/>
                <a:ea typeface="宋体" pitchFamily="2" charset="-122"/>
              </a:defRPr>
            </a:lvl3pPr>
            <a:lvl4pPr algn="l" eaLnBrk="0" hangingPunct="0">
              <a:spcBef>
                <a:spcPct val="0"/>
              </a:spcBef>
              <a:defRPr sz="2400">
                <a:solidFill>
                  <a:schemeClr val="tx1"/>
                </a:solidFill>
                <a:latin typeface="Times New Roman" pitchFamily="18" charset="0"/>
                <a:ea typeface="宋体" pitchFamily="2" charset="-122"/>
              </a:defRPr>
            </a:lvl4pPr>
            <a:lvl5pPr algn="l" eaLnBrk="0" hangingPunct="0">
              <a:spcBef>
                <a:spcPct val="0"/>
              </a:spcBef>
              <a:defRPr sz="2400">
                <a:solidFill>
                  <a:schemeClr val="tx1"/>
                </a:solidFill>
                <a:latin typeface="Times New Roman" pitchFamily="18" charset="0"/>
                <a:ea typeface="宋体" pitchFamily="2" charset="-122"/>
              </a:defRPr>
            </a:lvl5pPr>
            <a:lvl6pPr eaLnBrk="0" fontAlgn="base" hangingPunct="0">
              <a:spcBef>
                <a:spcPct val="0"/>
              </a:spcBef>
              <a:spcAft>
                <a:spcPct val="0"/>
              </a:spcAft>
              <a:defRPr sz="2400">
                <a:solidFill>
                  <a:schemeClr val="tx1"/>
                </a:solidFill>
                <a:latin typeface="Times New Roman" pitchFamily="18" charset="0"/>
                <a:ea typeface="宋体" pitchFamily="2" charset="-122"/>
              </a:defRPr>
            </a:lvl6pPr>
            <a:lvl7pPr eaLnBrk="0" fontAlgn="base" hangingPunct="0">
              <a:spcBef>
                <a:spcPct val="0"/>
              </a:spcBef>
              <a:spcAft>
                <a:spcPct val="0"/>
              </a:spcAft>
              <a:defRPr sz="2400">
                <a:solidFill>
                  <a:schemeClr val="tx1"/>
                </a:solidFill>
                <a:latin typeface="Times New Roman" pitchFamily="18" charset="0"/>
                <a:ea typeface="宋体" pitchFamily="2" charset="-122"/>
              </a:defRPr>
            </a:lvl7pPr>
            <a:lvl8pPr eaLnBrk="0" fontAlgn="base" hangingPunct="0">
              <a:spcBef>
                <a:spcPct val="0"/>
              </a:spcBef>
              <a:spcAft>
                <a:spcPct val="0"/>
              </a:spcAft>
              <a:defRPr sz="2400">
                <a:solidFill>
                  <a:schemeClr val="tx1"/>
                </a:solidFill>
                <a:latin typeface="Times New Roman" pitchFamily="18" charset="0"/>
                <a:ea typeface="宋体" pitchFamily="2" charset="-122"/>
              </a:defRPr>
            </a:lvl8pPr>
            <a:lvl9pP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None/>
            </a:pPr>
            <a:r>
              <a:rPr lang="zh-CN" altLang="en-US">
                <a:solidFill>
                  <a:schemeClr val="bg2"/>
                </a:solidFill>
              </a:rPr>
              <a:t>记为</a:t>
            </a:r>
            <a:r>
              <a:rPr lang="en-US" altLang="zh-CN">
                <a:solidFill>
                  <a:schemeClr val="bg2"/>
                </a:solidFill>
              </a:rPr>
              <a:t>M, M</a:t>
            </a:r>
            <a:r>
              <a:rPr lang="zh-CN" altLang="en-US">
                <a:solidFill>
                  <a:schemeClr val="bg2"/>
                </a:solidFill>
              </a:rPr>
              <a:t>满足状态方程。然而，</a:t>
            </a:r>
            <a:r>
              <a:rPr lang="en-US" altLang="zh-CN">
                <a:solidFill>
                  <a:schemeClr val="bg2"/>
                </a:solidFill>
              </a:rPr>
              <a:t>M</a:t>
            </a:r>
            <a:r>
              <a:rPr lang="zh-CN" altLang="en-US">
                <a:solidFill>
                  <a:schemeClr val="bg2"/>
                </a:solidFill>
              </a:rPr>
              <a:t>并不是</a:t>
            </a:r>
            <a:r>
              <a:rPr lang="en-US" altLang="zh-CN">
                <a:solidFill>
                  <a:schemeClr val="bg2"/>
                </a:solidFill>
              </a:rPr>
              <a:t>petri</a:t>
            </a:r>
            <a:r>
              <a:rPr lang="zh-CN" altLang="en-US">
                <a:solidFill>
                  <a:schemeClr val="bg2"/>
                </a:solidFill>
              </a:rPr>
              <a:t>网的一个可达状态。</a:t>
            </a:r>
            <a:endParaRPr lang="en-US" altLang="zh-CN">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时代型模板">
  <a:themeElements>
    <a:clrScheme name="时代型模板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时代型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bg2"/>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1" lang="en-US" altLang="zh-CN" sz="2400" b="1" i="0" u="none" strike="noStrike" cap="none" normalizeH="0" baseline="0" smtClean="0">
            <a:ln>
              <a:noFill/>
            </a:ln>
            <a:solidFill>
              <a:schemeClr val="bg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bg2"/>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1" lang="en-US" altLang="zh-CN" sz="2400" b="1" i="0" u="none" strike="noStrike" cap="none" normalizeH="0" baseline="0" smtClean="0">
            <a:ln>
              <a:noFill/>
            </a:ln>
            <a:solidFill>
              <a:schemeClr val="bg2"/>
            </a:solidFill>
            <a:effectLst/>
            <a:latin typeface="Times New Roman" pitchFamily="18" charset="0"/>
            <a:ea typeface="宋体" pitchFamily="2" charset="-122"/>
          </a:defRPr>
        </a:defPPr>
      </a:lstStyle>
    </a:lnDef>
  </a:objectDefaults>
  <a:extraClrSchemeLst>
    <a:extraClrScheme>
      <a:clrScheme name="时代型模板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时代型模板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时代型模板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Office\Templates\演示文稿设计\时代型模板.pot</Template>
  <TotalTime>11349</TotalTime>
  <Words>6770</Words>
  <Application>Microsoft Office PowerPoint</Application>
  <PresentationFormat>全屏显示(4:3)</PresentationFormat>
  <Paragraphs>1074</Paragraphs>
  <Slides>113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25" baseType="lpstr">
      <vt:lpstr>Times New Roman</vt:lpstr>
      <vt:lpstr>宋体</vt:lpstr>
      <vt:lpstr>黑体</vt:lpstr>
      <vt:lpstr>幼圆</vt:lpstr>
      <vt:lpstr>Symbol</vt:lpstr>
      <vt:lpstr>隶书</vt:lpstr>
      <vt:lpstr>Wingdings</vt:lpstr>
      <vt:lpstr>Arial</vt:lpstr>
      <vt:lpstr>Antique Olive</vt:lpstr>
      <vt:lpstr>时代型模板</vt:lpstr>
      <vt:lpstr>Microsoft Word 图片</vt:lpstr>
      <vt:lpstr>Microsoft 公式 3.0</vt:lpstr>
      <vt:lpstr>第三章 库所/变迁系统</vt:lpstr>
      <vt:lpstr>PowerPoint 演示文稿</vt:lpstr>
      <vt:lpstr>PowerPoint 演示文稿</vt:lpstr>
      <vt:lpstr>PowerPoint 演示文稿</vt:lpstr>
      <vt:lpstr>PowerPoint 演示文稿</vt:lpstr>
      <vt:lpstr>冲撞、并发、冲突</vt:lpstr>
      <vt:lpstr>一、可到达标识集</vt:lpstr>
      <vt:lpstr>一、可到达标识集</vt:lpstr>
      <vt:lpstr>定义3.2 有界性</vt:lpstr>
      <vt:lpstr>定义3.3 活性</vt:lpstr>
      <vt:lpstr>PowerPoint 演示文稿</vt:lpstr>
      <vt:lpstr>PowerPoint 演示文稿</vt:lpstr>
      <vt:lpstr>PowerPoint 演示文稿</vt:lpstr>
      <vt:lpstr>复盖性   </vt:lpstr>
      <vt:lpstr>定义3.4 复盖性</vt:lpstr>
      <vt:lpstr>可达标识树  P/T系统的一些性质，如可达性、有界性、活性可以通过可达标识树来判断，尤其是对有界P/T系统，可达标识树是一个很好的分析工具。</vt:lpstr>
      <vt:lpstr>PowerPoint 演示文稿</vt:lpstr>
      <vt:lpstr>PowerPoint 演示文稿</vt:lpstr>
      <vt:lpstr>PowerPoint 演示文稿</vt:lpstr>
      <vt:lpstr> 定义3.5 可达树T()算法  T()上的节点x的标记Mx为S的函数    Mx ：SN0{} T()的弧由T中元素标记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T()的有限问题</vt:lpstr>
      <vt:lpstr>定理3.1</vt:lpstr>
      <vt:lpstr>引理</vt:lpstr>
      <vt:lpstr>证明引理</vt:lpstr>
      <vt:lpstr>证定理3.1 若是有限无冲撞P/T系统，则T()是有限树。</vt:lpstr>
      <vt:lpstr>PowerPoint 演示文稿</vt:lpstr>
      <vt:lpstr>唯一性</vt:lpstr>
      <vt:lpstr>定理3.2</vt:lpstr>
      <vt:lpstr>证明</vt:lpstr>
      <vt:lpstr>PowerPoint 演示文稿</vt:lpstr>
      <vt:lpstr>PowerPoint 演示文稿</vt:lpstr>
      <vt:lpstr>PowerPoint 演示文稿</vt:lpstr>
      <vt:lpstr>定理3.3</vt:lpstr>
      <vt:lpstr>PowerPoint 演示文稿</vt:lpstr>
      <vt:lpstr>推论3.4</vt:lpstr>
      <vt:lpstr>T()来判断的性质</vt:lpstr>
      <vt:lpstr>PowerPoint 演示文稿</vt:lpstr>
      <vt:lpstr>PowerPoint 演示文稿</vt:lpstr>
      <vt:lpstr>PowerPoint 演示文稿</vt:lpstr>
      <vt:lpstr>PowerPoint 演示文稿</vt:lpstr>
      <vt:lpstr>死节点和活节点</vt:lpstr>
      <vt:lpstr>PowerPoint 演示文稿</vt:lpstr>
      <vt:lpstr>定义3.6(可达图定义)</vt:lpstr>
      <vt:lpstr>定义3.7</vt:lpstr>
      <vt:lpstr> 定理3.8 </vt:lpstr>
      <vt:lpstr>PowerPoint 演示文稿</vt:lpstr>
      <vt:lpstr>PowerPoint 演示文稿</vt:lpstr>
      <vt:lpstr>PowerPoint 演示文稿</vt:lpstr>
      <vt:lpstr> 对于有界Petri网，定理3.8是一个充要条件，对于无界Petri网是一个必要条件，非充分条件</vt:lpstr>
      <vt:lpstr>PowerPoint 演示文稿</vt:lpstr>
      <vt:lpstr>PowerPoint 演示文稿</vt:lpstr>
      <vt:lpstr>问题在哪呢？</vt:lpstr>
      <vt:lpstr>PowerPoint 演示文稿</vt:lpstr>
      <vt:lpstr>总   结 </vt:lpstr>
      <vt:lpstr>二、变迁序列</vt:lpstr>
      <vt:lpstr>定义3.8</vt:lpstr>
      <vt:lpstr>定理3.9</vt:lpstr>
      <vt:lpstr>定义3.9 公平性、循环系统、      冻结托肯</vt:lpstr>
      <vt:lpstr>请看</vt:lpstr>
      <vt:lpstr>PowerPoint 演示文稿</vt:lpstr>
      <vt:lpstr>PowerPoint 演示文稿</vt:lpstr>
      <vt:lpstr>PowerPoint 演示文稿</vt:lpstr>
      <vt:lpstr>三、进程</vt:lpstr>
      <vt:lpstr>定义3.11 出现网</vt:lpstr>
      <vt:lpstr>PowerPoint 演示文稿</vt:lpstr>
      <vt:lpstr>定义   进程</vt:lpstr>
      <vt:lpstr>PowerPoint 演示文稿</vt:lpstr>
      <vt:lpstr>PowerPoint 演示文稿</vt:lpstr>
      <vt:lpstr>PowerPoint 演示文稿</vt:lpstr>
      <vt:lpstr>PowerPoint 演示文稿</vt:lpstr>
      <vt:lpstr>PowerPoint 演示文稿</vt:lpstr>
      <vt:lpstr>进程反映的顺序和并发的有关概念</vt:lpstr>
      <vt:lpstr>定义3.13 偏序关系</vt:lpstr>
      <vt:lpstr>PowerPoint 演示文稿</vt:lpstr>
      <vt:lpstr>一个偏序关系</vt:lpstr>
      <vt:lpstr>PowerPoint 演示文稿</vt:lpstr>
      <vt:lpstr>PowerPoint 演示文稿</vt:lpstr>
      <vt:lpstr>满进程</vt:lpstr>
      <vt:lpstr>PowerPoint 演示文稿</vt:lpstr>
      <vt:lpstr>PowerPoint 演示文稿</vt:lpstr>
      <vt:lpstr>迹</vt:lpstr>
      <vt:lpstr>定义3.14   等价性</vt:lpstr>
      <vt:lpstr>PowerPoint 演示文稿</vt:lpstr>
      <vt:lpstr>解释</vt:lpstr>
      <vt:lpstr>PowerPoint 演示文稿</vt:lpstr>
      <vt:lpstr>四、不变量</vt:lpstr>
      <vt:lpstr>定义3.15 关联矩阵</vt:lpstr>
      <vt:lpstr>PowerPoint 演示文稿</vt:lpstr>
      <vt:lpstr>4: S-10个, T-8个 可以验证M0+C.X=M</vt:lpstr>
      <vt:lpstr>PowerPoint 演示文稿</vt:lpstr>
      <vt:lpstr>PowerPoint 演示文稿</vt:lpstr>
      <vt:lpstr>S不变量和T不变量</vt:lpstr>
      <vt:lpstr>PowerPoint 演示文稿</vt:lpstr>
      <vt:lpstr>定义3.16 S-不变量</vt:lpstr>
      <vt:lpstr>性质</vt:lpstr>
      <vt:lpstr>定理3.11</vt:lpstr>
      <vt:lpstr>证明</vt:lpstr>
      <vt:lpstr>例 4</vt:lpstr>
      <vt:lpstr>S-不变量的意义</vt:lpstr>
      <vt:lpstr>定义3.17 T-不变量</vt:lpstr>
      <vt:lpstr>性质及T-不变量的意义</vt:lpstr>
      <vt:lpstr>是4唯一的T-不变量 </vt:lpstr>
      <vt:lpstr>唯一可达向量网系统与状态方程求解</vt:lpstr>
      <vt:lpstr>PowerPoint 演示文稿</vt:lpstr>
      <vt:lpstr>层次模拟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库所/变迁系统</dc:title>
  <dc:creator>song aibo</dc:creator>
  <cp:lastModifiedBy>user</cp:lastModifiedBy>
  <cp:revision>637</cp:revision>
  <dcterms:created xsi:type="dcterms:W3CDTF">1999-10-31T09:00:30Z</dcterms:created>
  <dcterms:modified xsi:type="dcterms:W3CDTF">2014-09-27T01:58:09Z</dcterms:modified>
</cp:coreProperties>
</file>