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713" autoAdjust="0"/>
  </p:normalViewPr>
  <p:slideViewPr>
    <p:cSldViewPr snapToGrid="0">
      <p:cViewPr varScale="1">
        <p:scale>
          <a:sx n="97" d="100"/>
          <a:sy n="97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DB00-A765-4383-B86A-2424BF000E14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744E-FC5C-4519-B6ED-564D31E9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命名实体识别是识别</a:t>
            </a:r>
            <a:r>
              <a:rPr lang="zh-CN" altLang="en-US" dirty="0" smtClean="0"/>
              <a:t>识别文本中具有特定意义的实体，主要包括人名、地名、机构名、专有名词等。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比如下面这个句子中</a:t>
            </a:r>
            <a:r>
              <a:rPr lang="zh-CN" altLang="en-US" baseline="0" dirty="0" smtClean="0"/>
              <a:t> 命名实体识别任务就是要正确识别出 姚明、悉尼、第二十七届奥运会 这三个实体的 边界 和 对应的 类别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2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我用的数据集是简历数据集，采用</a:t>
            </a:r>
            <a:r>
              <a:rPr lang="en-US" altLang="zh-CN" dirty="0" smtClean="0"/>
              <a:t>BIOES</a:t>
            </a:r>
            <a:r>
              <a:rPr lang="zh-CN" altLang="en-US" dirty="0" smtClean="0"/>
              <a:t>标注方法标注，</a:t>
            </a:r>
            <a:endParaRPr lang="en-US" altLang="zh-CN" dirty="0" smtClean="0"/>
          </a:p>
          <a:p>
            <a:r>
              <a:rPr lang="zh-CN" altLang="en-US" dirty="0" smtClean="0"/>
              <a:t>如图所示一行包含一个中文字符和其对应的标记，句子与句子之间用换行隔开</a:t>
            </a:r>
            <a:endParaRPr lang="en-US" altLang="zh-CN" dirty="0" smtClean="0"/>
          </a:p>
          <a:p>
            <a:r>
              <a:rPr lang="zh-CN" altLang="en-US" dirty="0" smtClean="0"/>
              <a:t>简历数据集分为训练集和测试集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/>
              <a:t>训练集包含大约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万个中文字符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/>
              <a:t>测试集包含大学</a:t>
            </a:r>
            <a:r>
              <a:rPr lang="en-US" altLang="zh-CN" sz="1200" dirty="0" smtClean="0"/>
              <a:t>1.5</a:t>
            </a:r>
            <a:r>
              <a:rPr lang="zh-CN" altLang="en-US" sz="1200" dirty="0" smtClean="0"/>
              <a:t>万个中文字符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9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隐马尔可夫模型是关于时序的概率模型，描述由一个隐藏的马尔可夫链随机生成不可观测</a:t>
            </a:r>
            <a:endParaRPr lang="en-US" altLang="zh-CN" dirty="0" smtClean="0"/>
          </a:p>
          <a:p>
            <a:r>
              <a:rPr lang="zh-CN" altLang="en-US" dirty="0" smtClean="0"/>
              <a:t>的状态随机序列，再由各个状态生成一个观测而产生观测随机序列的过程。</a:t>
            </a:r>
            <a:endParaRPr lang="en-US" altLang="zh-CN" dirty="0" smtClean="0"/>
          </a:p>
          <a:p>
            <a:r>
              <a:rPr lang="zh-CN" altLang="en-US" dirty="0" smtClean="0"/>
              <a:t>概率计算算法 是 计算 </a:t>
            </a:r>
            <a:r>
              <a:rPr lang="zh-CN" altLang="en-US" baseline="0" dirty="0" smtClean="0"/>
              <a:t> 已知</a:t>
            </a:r>
            <a:r>
              <a:rPr lang="zh-CN" altLang="en-US" dirty="0" smtClean="0"/>
              <a:t>模型参数，求出现某个观测序列的概率 </a:t>
            </a:r>
            <a:r>
              <a:rPr lang="zh-CN" altLang="en-US" baseline="0" dirty="0" smtClean="0"/>
              <a:t> 包括前向算法、后向算法</a:t>
            </a:r>
            <a:endParaRPr lang="en-US" altLang="zh-CN" dirty="0" smtClean="0"/>
          </a:p>
          <a:p>
            <a:r>
              <a:rPr lang="zh-CN" altLang="en-US" dirty="0" smtClean="0"/>
              <a:t>学习算法</a:t>
            </a:r>
            <a:r>
              <a:rPr lang="zh-CN" altLang="en-US" baseline="0" dirty="0" smtClean="0"/>
              <a:t> 是 计算模型参数 包括 最大似然估计方法、</a:t>
            </a:r>
            <a:r>
              <a:rPr lang="en-US" altLang="zh-CN" baseline="0" dirty="0" smtClean="0"/>
              <a:t>Baum-Welch</a:t>
            </a:r>
            <a:r>
              <a:rPr lang="zh-CN" altLang="en-US" baseline="0" dirty="0" smtClean="0"/>
              <a:t>算法</a:t>
            </a:r>
            <a:endParaRPr lang="en-US" altLang="zh-CN" baseline="0" dirty="0" smtClean="0"/>
          </a:p>
          <a:p>
            <a:r>
              <a:rPr lang="zh-CN" altLang="en-US" baseline="0" dirty="0" smtClean="0"/>
              <a:t>预测算 是 已知模型参数，和观测序列 求 最有可能产生观测序列的隐藏状态序列 包括维特比算法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3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评估命名实体识别的效果的指标有三个</a:t>
            </a:r>
            <a:r>
              <a:rPr lang="zh-CN" altLang="en-US" baseline="0" dirty="0" smtClean="0"/>
              <a:t> 分别是 准确率、召回率和</a:t>
            </a:r>
            <a:r>
              <a:rPr lang="en-US" altLang="zh-CN" baseline="0" dirty="0" smtClean="0"/>
              <a:t>F1</a:t>
            </a:r>
            <a:r>
              <a:rPr lang="zh-CN" altLang="en-US" baseline="0" dirty="0" smtClean="0"/>
              <a:t>值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准确率是识别出的实体中正确实体所占的比例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召回率是正确识别出的实体占测试集总实体的比例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依据准确率、召回率可以计算出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5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744E-FC5C-4519-B6ED-564D31E9A0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6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9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9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7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6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1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2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5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6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7DD8-07F5-483B-AA79-500F59ADF373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F15D-63EC-4728-BEF5-5479A45E0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8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HMM</a:t>
            </a:r>
            <a:r>
              <a:rPr lang="zh-CN" altLang="en-US" dirty="0" smtClean="0"/>
              <a:t>的命名实体识别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周宇</a:t>
            </a:r>
            <a:endParaRPr lang="en-US" altLang="zh-CN" dirty="0" smtClean="0"/>
          </a:p>
          <a:p>
            <a:r>
              <a:rPr lang="en-US" altLang="zh-CN" dirty="0" smtClean="0"/>
              <a:t>181619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6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命名实体识别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785" y="1690688"/>
            <a:ext cx="10515600" cy="42012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识别</a:t>
            </a:r>
            <a:r>
              <a:rPr lang="zh-CN" altLang="en-US" dirty="0"/>
              <a:t>文本中具有特定意义的实体，主要包括人名、地名、机构名、专有名词等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姚明</a:t>
            </a:r>
            <a:r>
              <a:rPr lang="zh-CN" altLang="en-US" dirty="0" smtClean="0"/>
              <a:t>参加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B050"/>
                </a:solidFill>
              </a:rPr>
              <a:t>悉尼</a:t>
            </a:r>
            <a:r>
              <a:rPr lang="zh-CN" altLang="en-US" dirty="0"/>
              <a:t>举行的</a:t>
            </a:r>
            <a:r>
              <a:rPr lang="zh-CN" altLang="en-US" dirty="0">
                <a:solidFill>
                  <a:srgbClr val="00B0F0"/>
                </a:solidFill>
              </a:rPr>
              <a:t>第二十七届奥运会</a:t>
            </a:r>
            <a:r>
              <a:rPr lang="zh-CN" altLang="en-US" dirty="0"/>
              <a:t>男篮比赛</a:t>
            </a:r>
          </a:p>
        </p:txBody>
      </p:sp>
      <p:sp>
        <p:nvSpPr>
          <p:cNvPr id="4" name="下箭头 3"/>
          <p:cNvSpPr/>
          <p:nvPr/>
        </p:nvSpPr>
        <p:spPr>
          <a:xfrm>
            <a:off x="1041621" y="3599988"/>
            <a:ext cx="166977" cy="53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2785" y="4341412"/>
            <a:ext cx="85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41106" y="4341412"/>
            <a:ext cx="7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</a:t>
            </a:r>
            <a:r>
              <a:rPr lang="zh-CN" altLang="en-US" dirty="0" smtClean="0"/>
              <a:t>名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2836960" y="3599987"/>
            <a:ext cx="166977" cy="53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929023" y="3599986"/>
            <a:ext cx="166977" cy="53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47803" y="4341412"/>
            <a:ext cx="129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专门名词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4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045" y="2395896"/>
            <a:ext cx="10515600" cy="26382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采用</a:t>
            </a:r>
            <a:r>
              <a:rPr lang="en-US" altLang="zh-CN" sz="2400" dirty="0" smtClean="0"/>
              <a:t>BIOES</a:t>
            </a:r>
            <a:r>
              <a:rPr lang="zh-CN" altLang="en-US" sz="2400" dirty="0" smtClean="0"/>
              <a:t>标注方法标注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分为训练集和测试集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训练集包含大约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万个中文字符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测试集包含大学</a:t>
            </a:r>
            <a:r>
              <a:rPr lang="en-US" altLang="zh-CN" sz="2400" dirty="0" smtClean="0"/>
              <a:t>1.5</a:t>
            </a:r>
            <a:r>
              <a:rPr lang="zh-CN" altLang="en-US" sz="2400" dirty="0" smtClean="0"/>
              <a:t>万个中文字符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284" y="684848"/>
            <a:ext cx="1179870" cy="51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4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隐马尔可夫模型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070" y="3365269"/>
            <a:ext cx="10515600" cy="2819221"/>
          </a:xfrm>
        </p:spPr>
        <p:txBody>
          <a:bodyPr/>
          <a:lstStyle/>
          <a:p>
            <a:r>
              <a:rPr lang="zh-CN" altLang="en-US" dirty="0" smtClean="0"/>
              <a:t>概率计算算法（前向算法、后向算法）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学习算法（最大似然估计方法、</a:t>
            </a:r>
            <a:r>
              <a:rPr lang="en-US" altLang="zh-CN" dirty="0" smtClean="0"/>
              <a:t>Baum-Welch</a:t>
            </a:r>
            <a:r>
              <a:rPr lang="zh-CN" altLang="en-US" dirty="0" smtClean="0"/>
              <a:t>算法）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解码算法（维特比算法）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0" y="1690688"/>
            <a:ext cx="4619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0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评估标准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61651" y="20549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8102"/>
              </p:ext>
            </p:extLst>
          </p:nvPr>
        </p:nvGraphicFramePr>
        <p:xfrm>
          <a:off x="3901100" y="1915707"/>
          <a:ext cx="2568526" cy="51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1320227" imgH="393529" progId="Equation.DSMT4">
                  <p:embed/>
                </p:oleObj>
              </mc:Choice>
              <mc:Fallback>
                <p:oleObj name="Equation" r:id="rId4" imgW="1320227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100" y="1915707"/>
                        <a:ext cx="2568526" cy="514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15016" y="304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283139"/>
              </p:ext>
            </p:extLst>
          </p:nvPr>
        </p:nvGraphicFramePr>
        <p:xfrm>
          <a:off x="3932902" y="3099180"/>
          <a:ext cx="2644879" cy="56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1155700" imgH="393700" progId="Equation.DSMT4">
                  <p:embed/>
                </p:oleObj>
              </mc:Choice>
              <mc:Fallback>
                <p:oleObj name="Equation" r:id="rId6" imgW="11557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902" y="3099180"/>
                        <a:ext cx="2644879" cy="564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75915"/>
              </p:ext>
            </p:extLst>
          </p:nvPr>
        </p:nvGraphicFramePr>
        <p:xfrm>
          <a:off x="3901100" y="4332234"/>
          <a:ext cx="2861188" cy="52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8" imgW="2005729" imgH="393529" progId="Equation.DSMT4">
                  <p:embed/>
                </p:oleObj>
              </mc:Choice>
              <mc:Fallback>
                <p:oleObj name="Equation" r:id="rId8" imgW="2005729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100" y="4332234"/>
                        <a:ext cx="2861188" cy="524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92941" y="1936161"/>
            <a:ext cx="174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准确率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9535" y="3175703"/>
            <a:ext cx="174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召回率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92941" y="4395470"/>
            <a:ext cx="174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F1</a:t>
            </a:r>
            <a:r>
              <a:rPr lang="zh-CN" altLang="en-US" sz="2400" b="1" dirty="0" smtClean="0"/>
              <a:t>值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322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690" y="40445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实验效果</a:t>
            </a:r>
            <a:endParaRPr lang="zh-CN" altLang="en-US" dirty="0"/>
          </a:p>
        </p:txBody>
      </p:sp>
      <p:pic>
        <p:nvPicPr>
          <p:cNvPr id="4" name="内容占位符 3" descr="C:\Users\Administrator\Desktop\捕获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22" y="2346811"/>
            <a:ext cx="3534268" cy="7525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6690" y="2897417"/>
            <a:ext cx="6191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准确率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0.834237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50"/>
                </a:solidFill>
              </a:rPr>
              <a:t>召回率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0.849601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70C0"/>
                </a:solidFill>
              </a:rPr>
              <a:t>F1</a:t>
            </a:r>
            <a:r>
              <a:rPr lang="zh-CN" altLang="en-US" dirty="0" smtClean="0">
                <a:solidFill>
                  <a:srgbClr val="0070C0"/>
                </a:solidFill>
              </a:rPr>
              <a:t>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0.841849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6690" y="1858067"/>
            <a:ext cx="589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测试集中共有</a:t>
            </a:r>
            <a:r>
              <a:rPr lang="en-US" altLang="zh-CN" dirty="0" smtClean="0"/>
              <a:t>1629</a:t>
            </a:r>
            <a:r>
              <a:rPr lang="zh-CN" altLang="en-US" dirty="0" smtClean="0"/>
              <a:t>个命名实体</a:t>
            </a:r>
            <a:endParaRPr lang="en-US" altLang="zh-CN" dirty="0" smtClean="0"/>
          </a:p>
          <a:p>
            <a:r>
              <a:rPr lang="en-US" altLang="zh-CN" dirty="0" smtClean="0"/>
              <a:t>HMM</a:t>
            </a:r>
            <a:r>
              <a:rPr lang="zh-CN" altLang="en-US" dirty="0" smtClean="0"/>
              <a:t>模型</a:t>
            </a:r>
            <a:r>
              <a:rPr lang="zh-CN" altLang="en-US" dirty="0"/>
              <a:t>预测</a:t>
            </a:r>
            <a:r>
              <a:rPr lang="zh-CN" altLang="en-US" dirty="0" smtClean="0"/>
              <a:t>出</a:t>
            </a:r>
            <a:r>
              <a:rPr lang="en-US" altLang="zh-CN" dirty="0" smtClean="0"/>
              <a:t>1659</a:t>
            </a:r>
            <a:r>
              <a:rPr lang="zh-CN" altLang="en-US" dirty="0" smtClean="0"/>
              <a:t>个实体，其中正确的实体有</a:t>
            </a:r>
            <a:r>
              <a:rPr lang="en-US" altLang="zh-CN" dirty="0" smtClean="0"/>
              <a:t>1384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158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426</Words>
  <Application>Microsoft Office PowerPoint</Application>
  <PresentationFormat>宽屏</PresentationFormat>
  <Paragraphs>60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MathType 6.0 Equation</vt:lpstr>
      <vt:lpstr>基于HMM的命名实体识别</vt:lpstr>
      <vt:lpstr>命名实体识别</vt:lpstr>
      <vt:lpstr>简历数据集</vt:lpstr>
      <vt:lpstr>隐马尔可夫模型</vt:lpstr>
      <vt:lpstr>评估标准</vt:lpstr>
      <vt:lpstr>实验效果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基于HMM的命名实体识别</dc:title>
  <dc:creator>PC</dc:creator>
  <cp:lastModifiedBy>PC</cp:lastModifiedBy>
  <cp:revision>10</cp:revision>
  <dcterms:created xsi:type="dcterms:W3CDTF">2019-06-18T07:58:37Z</dcterms:created>
  <dcterms:modified xsi:type="dcterms:W3CDTF">2019-06-19T02:14:17Z</dcterms:modified>
</cp:coreProperties>
</file>