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800" autoAdjust="0"/>
  </p:normalViewPr>
  <p:slideViewPr>
    <p:cSldViewPr snapToGrid="0">
      <p:cViewPr varScale="1">
        <p:scale>
          <a:sx n="70" d="100"/>
          <a:sy n="70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DB00-A765-4383-B86A-2424BF000E1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744E-FC5C-4519-B6ED-564D31E9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今天我讲的是</a:t>
            </a:r>
            <a:r>
              <a:rPr lang="zh-CN" altLang="en-US" baseline="0" dirty="0" smtClean="0"/>
              <a:t> 基于隐马而可夫模型的命名实体识别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744E-FC5C-4519-B6ED-564D31E9A0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1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命名</a:t>
            </a:r>
            <a:r>
              <a:rPr lang="zh-CN" altLang="en-US" dirty="0" smtClean="0"/>
              <a:t>实体识别是识别识别文本中具有特定意义的实体，主要包括人名、地名、机构名、专有名词等。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比如下面这个句子中</a:t>
            </a:r>
            <a:r>
              <a:rPr lang="zh-CN" altLang="en-US" baseline="0" dirty="0" smtClean="0"/>
              <a:t> 命名实体识别任务就是要正确识别出 姚明、悉尼、第二十七届奥运会 这三个实体的 边界 和 对应的 类别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744E-FC5C-4519-B6ED-564D31E9A0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2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隐马尔可夫</a:t>
            </a:r>
            <a:r>
              <a:rPr lang="zh-CN" altLang="en-US" dirty="0" smtClean="0"/>
              <a:t>模型广泛用于序列标注，所以可以用来做命名实体识别任务。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模型是</a:t>
            </a:r>
            <a:r>
              <a:rPr lang="zh-CN" altLang="en-US" dirty="0" smtClean="0"/>
              <a:t>关于时序的概率模型，描述由一个隐藏的马尔可夫链随机生成不可观测</a:t>
            </a:r>
            <a:endParaRPr lang="en-US" altLang="zh-CN" dirty="0" smtClean="0"/>
          </a:p>
          <a:p>
            <a:r>
              <a:rPr lang="zh-CN" altLang="en-US" dirty="0" smtClean="0"/>
              <a:t>的状态随机序列，再</a:t>
            </a:r>
            <a:r>
              <a:rPr lang="zh-CN" altLang="en-US" dirty="0" smtClean="0"/>
              <a:t>由随机状态序列产生观测序列</a:t>
            </a:r>
            <a:r>
              <a:rPr lang="zh-CN" altLang="en-US" dirty="0" smtClean="0"/>
              <a:t>的过程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模型中包含三部分算法： 概率计算算法、学习算法、解码算法。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概率计算算法 是 </a:t>
            </a:r>
            <a:r>
              <a:rPr lang="zh-CN" altLang="en-US" baseline="0" dirty="0" smtClean="0"/>
              <a:t>已知</a:t>
            </a:r>
            <a:r>
              <a:rPr lang="zh-CN" altLang="en-US" dirty="0" smtClean="0"/>
              <a:t>模型参数，求出现某个观测序列的概率 </a:t>
            </a:r>
            <a:r>
              <a:rPr lang="zh-CN" altLang="en-US" baseline="0" dirty="0" smtClean="0"/>
              <a:t> 包括前向算法、后向</a:t>
            </a:r>
            <a:r>
              <a:rPr lang="zh-CN" altLang="en-US" baseline="0" dirty="0" smtClean="0"/>
              <a:t>算法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学习算法</a:t>
            </a:r>
            <a:r>
              <a:rPr lang="zh-CN" altLang="en-US" baseline="0" dirty="0" smtClean="0"/>
              <a:t> 是 计算模型参数 包括 最大似然估计方法、</a:t>
            </a:r>
            <a:r>
              <a:rPr lang="en-US" altLang="zh-CN" baseline="0" dirty="0" smtClean="0"/>
              <a:t>Baum-Welch</a:t>
            </a:r>
            <a:r>
              <a:rPr lang="zh-CN" altLang="en-US" baseline="0" dirty="0" smtClean="0"/>
              <a:t>算法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预测算法 </a:t>
            </a:r>
            <a:r>
              <a:rPr lang="zh-CN" altLang="en-US" baseline="0" dirty="0" smtClean="0"/>
              <a:t>是 已知模型参数，和观测序列 </a:t>
            </a:r>
            <a:r>
              <a:rPr lang="zh-CN" altLang="en-US" baseline="0" dirty="0" smtClean="0"/>
              <a:t>求最</a:t>
            </a:r>
            <a:r>
              <a:rPr lang="zh-CN" altLang="en-US" baseline="0" dirty="0" smtClean="0"/>
              <a:t>有可能产生观测序列的隐藏状态序列 包括维特比算法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744E-FC5C-4519-B6ED-564D31E9A0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3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我用的数据集是简历数据集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BIOES</a:t>
            </a:r>
            <a:r>
              <a:rPr lang="zh-CN" altLang="en-US" dirty="0" smtClean="0"/>
              <a:t>标注方法标注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数据集中每一行</a:t>
            </a:r>
            <a:r>
              <a:rPr lang="zh-CN" altLang="en-US" dirty="0" smtClean="0"/>
              <a:t>包含一个中文字符和其对应的标记，句子与句子之间用换行</a:t>
            </a:r>
            <a:r>
              <a:rPr lang="zh-CN" altLang="en-US" dirty="0" smtClean="0"/>
              <a:t>隔开，如图所示是数据集中的两个句子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数据集分为</a:t>
            </a:r>
            <a:r>
              <a:rPr lang="zh-CN" altLang="en-US" dirty="0" smtClean="0"/>
              <a:t>训练集和测试集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/>
              <a:t>训练集包含大约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万个中文字符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/>
              <a:t>测试集包含大学</a:t>
            </a:r>
            <a:r>
              <a:rPr lang="en-US" altLang="zh-CN" sz="1200" dirty="0" smtClean="0"/>
              <a:t>1.5</a:t>
            </a:r>
            <a:r>
              <a:rPr lang="zh-CN" altLang="en-US" sz="1200" dirty="0" smtClean="0"/>
              <a:t>万个</a:t>
            </a:r>
            <a:r>
              <a:rPr lang="zh-CN" altLang="en-US" sz="1200" dirty="0" smtClean="0"/>
              <a:t>中文字符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需要识别出名字、国籍、学历、头衔、组织、民族、专业、籍贯这八个类别的命名实体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744E-FC5C-4519-B6ED-564D31E9A0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9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评估命名实体</a:t>
            </a:r>
            <a:r>
              <a:rPr lang="zh-CN" altLang="en-US" dirty="0" smtClean="0"/>
              <a:t>识别效果</a:t>
            </a:r>
            <a:r>
              <a:rPr lang="zh-CN" altLang="en-US" dirty="0" smtClean="0"/>
              <a:t>的指标有三个</a:t>
            </a:r>
            <a:r>
              <a:rPr lang="zh-CN" altLang="en-US" baseline="0" dirty="0" smtClean="0"/>
              <a:t> 分别是 准确率、召回率和</a:t>
            </a:r>
            <a:r>
              <a:rPr lang="en-US" altLang="zh-CN" baseline="0" dirty="0" smtClean="0"/>
              <a:t>F1</a:t>
            </a:r>
            <a:r>
              <a:rPr lang="zh-CN" altLang="en-US" baseline="0" dirty="0" smtClean="0"/>
              <a:t>值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准确率是识别出的实体中正确实体所占的比例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召回率是正确识别出的实体占测试集总实体的比例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依据准确率、召回率可以计算出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744E-FC5C-4519-B6ED-564D31E9A0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56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测试集中共有</a:t>
            </a:r>
            <a:r>
              <a:rPr lang="en-US" altLang="zh-CN" dirty="0" smtClean="0"/>
              <a:t>1630</a:t>
            </a:r>
            <a:r>
              <a:rPr lang="zh-CN" altLang="en-US" dirty="0" smtClean="0"/>
              <a:t>个实体，各个实体类别所包含的实体数量</a:t>
            </a:r>
            <a:endParaRPr lang="en-US" altLang="zh-CN" dirty="0" smtClean="0"/>
          </a:p>
          <a:p>
            <a:r>
              <a:rPr lang="zh-CN" altLang="en-US" dirty="0" smtClean="0"/>
              <a:t>及它们的准确率、召回率、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值，如图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aseline="0" dirty="0" smtClean="0"/>
              <a:t>忽略类别差异，得到平均的准确率为</a:t>
            </a:r>
            <a:r>
              <a:rPr lang="en-US" altLang="zh-CN" baseline="0" dirty="0" smtClean="0"/>
              <a:t>0.82</a:t>
            </a:r>
            <a:r>
              <a:rPr lang="zh-CN" altLang="en-US" baseline="0" dirty="0" smtClean="0"/>
              <a:t>， 召回率为</a:t>
            </a:r>
            <a:r>
              <a:rPr lang="en-US" altLang="zh-CN" baseline="0" dirty="0" smtClean="0"/>
              <a:t>0.86   F1</a:t>
            </a:r>
            <a:r>
              <a:rPr lang="zh-CN" altLang="en-US" baseline="0" dirty="0" smtClean="0"/>
              <a:t>值为</a:t>
            </a:r>
            <a:r>
              <a:rPr lang="en-US" altLang="zh-CN" baseline="0" dirty="0" smtClean="0"/>
              <a:t>0.84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744E-FC5C-4519-B6ED-564D31E9A0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6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9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9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7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6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6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1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1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5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6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7DD8-07F5-483B-AA79-500F59ADF3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8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4399"/>
            <a:ext cx="9144000" cy="126460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的命名实体识别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83322"/>
          </a:xfrm>
        </p:spPr>
        <p:txBody>
          <a:bodyPr/>
          <a:lstStyle/>
          <a:p>
            <a:r>
              <a:rPr lang="zh-CN" altLang="en-US" dirty="0" smtClean="0"/>
              <a:t>周</a:t>
            </a:r>
            <a:r>
              <a:rPr lang="zh-CN" altLang="en-US" dirty="0" smtClean="0"/>
              <a:t>宇 </a:t>
            </a:r>
            <a:r>
              <a:rPr lang="en-US" altLang="zh-CN" dirty="0" smtClean="0"/>
              <a:t>181619</a:t>
            </a:r>
            <a:endParaRPr lang="en-US" altLang="zh-CN" dirty="0" smtClean="0"/>
          </a:p>
          <a:p>
            <a:r>
              <a:rPr lang="en-US" altLang="zh-CN" sz="2000" dirty="0" smtClean="0"/>
              <a:t>2019.6.20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7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命名实体识别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785" y="1690688"/>
            <a:ext cx="10515600" cy="42012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识别</a:t>
            </a:r>
            <a:r>
              <a:rPr lang="zh-CN" altLang="en-US" dirty="0"/>
              <a:t>文本中具有特定意义的实体，主要包括人名、地名、机构名、专有名词等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姚明</a:t>
            </a:r>
            <a:r>
              <a:rPr lang="zh-CN" altLang="en-US" dirty="0" smtClean="0"/>
              <a:t>参加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00B050"/>
                </a:solidFill>
              </a:rPr>
              <a:t>悉尼</a:t>
            </a:r>
            <a:r>
              <a:rPr lang="zh-CN" altLang="en-US" dirty="0"/>
              <a:t>举行的</a:t>
            </a:r>
            <a:r>
              <a:rPr lang="zh-CN" altLang="en-US" dirty="0">
                <a:solidFill>
                  <a:srgbClr val="00B0F0"/>
                </a:solidFill>
              </a:rPr>
              <a:t>第二十七届奥运会</a:t>
            </a:r>
            <a:r>
              <a:rPr lang="zh-CN" altLang="en-US" dirty="0"/>
              <a:t>男篮比赛</a:t>
            </a:r>
          </a:p>
        </p:txBody>
      </p:sp>
      <p:sp>
        <p:nvSpPr>
          <p:cNvPr id="4" name="下箭头 3"/>
          <p:cNvSpPr/>
          <p:nvPr/>
        </p:nvSpPr>
        <p:spPr>
          <a:xfrm>
            <a:off x="1041621" y="3599988"/>
            <a:ext cx="166977" cy="53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2785" y="4341412"/>
            <a:ext cx="85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41106" y="4341412"/>
            <a:ext cx="7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</a:t>
            </a:r>
            <a:r>
              <a:rPr lang="zh-CN" altLang="en-US" dirty="0" smtClean="0"/>
              <a:t>名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2836960" y="3599987"/>
            <a:ext cx="166977" cy="53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929023" y="3599986"/>
            <a:ext cx="166977" cy="53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47803" y="4341412"/>
            <a:ext cx="129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专门名词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4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隐马尔可夫模型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070" y="3365269"/>
            <a:ext cx="10515600" cy="2819221"/>
          </a:xfrm>
        </p:spPr>
        <p:txBody>
          <a:bodyPr/>
          <a:lstStyle/>
          <a:p>
            <a:r>
              <a:rPr lang="zh-CN" altLang="en-US" dirty="0" smtClean="0"/>
              <a:t>概率计算算法（前向算法、后向算法）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学习算法（最大似然估计方法、</a:t>
            </a:r>
            <a:r>
              <a:rPr lang="en-US" altLang="zh-CN" dirty="0" smtClean="0"/>
              <a:t>Baum-Welch</a:t>
            </a:r>
            <a:r>
              <a:rPr lang="zh-CN" altLang="en-US" dirty="0" smtClean="0"/>
              <a:t>算法）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解码算法（维特比算法）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0" y="1690688"/>
            <a:ext cx="46196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045" y="2395896"/>
            <a:ext cx="10515600" cy="26382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采用</a:t>
            </a:r>
            <a:r>
              <a:rPr lang="en-US" altLang="zh-CN" sz="2400" dirty="0" smtClean="0"/>
              <a:t>BIOES</a:t>
            </a:r>
            <a:r>
              <a:rPr lang="zh-CN" altLang="en-US" sz="2400" dirty="0" smtClean="0"/>
              <a:t>标注方法标注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分为训练集和测试集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训练集包含大约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万个中文字符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测试集包含大学</a:t>
            </a:r>
            <a:r>
              <a:rPr lang="en-US" altLang="zh-CN" sz="2400" dirty="0" smtClean="0"/>
              <a:t>1.5</a:t>
            </a:r>
            <a:r>
              <a:rPr lang="zh-CN" altLang="en-US" sz="2400" dirty="0" smtClean="0"/>
              <a:t>万个中文字符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7" y="294005"/>
            <a:ext cx="1336041" cy="63902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63" y="1062784"/>
            <a:ext cx="1181137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评估标准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61651" y="20549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15016" y="304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314940"/>
              </p:ext>
            </p:extLst>
          </p:nvPr>
        </p:nvGraphicFramePr>
        <p:xfrm>
          <a:off x="3346882" y="3038157"/>
          <a:ext cx="38560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1168200" imgH="393480" progId="Equation.DSMT4">
                  <p:embed/>
                </p:oleObj>
              </mc:Choice>
              <mc:Fallback>
                <p:oleObj name="Equation" r:id="rId4" imgW="11682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882" y="3038157"/>
                        <a:ext cx="3856038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098008"/>
              </p:ext>
            </p:extLst>
          </p:nvPr>
        </p:nvGraphicFramePr>
        <p:xfrm>
          <a:off x="3346882" y="4308266"/>
          <a:ext cx="5104389" cy="94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2120760" imgH="393480" progId="Equation.DSMT4">
                  <p:embed/>
                </p:oleObj>
              </mc:Choice>
              <mc:Fallback>
                <p:oleObj name="Equation" r:id="rId6" imgW="21207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882" y="4308266"/>
                        <a:ext cx="5104389" cy="946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92941" y="1929085"/>
            <a:ext cx="17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准确率</a:t>
            </a:r>
            <a:endParaRPr lang="zh-CN" altLang="en-US" sz="3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224935" y="3234372"/>
            <a:ext cx="17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召回率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92941" y="4489025"/>
            <a:ext cx="17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F1</a:t>
            </a:r>
            <a:r>
              <a:rPr lang="zh-CN" altLang="en-US" sz="3200" b="1" dirty="0" smtClean="0"/>
              <a:t>值</a:t>
            </a:r>
            <a:endParaRPr lang="zh-CN" altLang="en-US" sz="32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813507"/>
              </p:ext>
            </p:extLst>
          </p:nvPr>
        </p:nvGraphicFramePr>
        <p:xfrm>
          <a:off x="3346882" y="1633165"/>
          <a:ext cx="3691119" cy="107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8" imgW="1333440" imgH="393480" progId="Equation.DSMT4">
                  <p:embed/>
                </p:oleObj>
              </mc:Choice>
              <mc:Fallback>
                <p:oleObj name="Equation" r:id="rId8" imgW="1333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6882" y="1633165"/>
                        <a:ext cx="3691119" cy="107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2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6690" y="40445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实验效果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26690" y="3385342"/>
            <a:ext cx="6191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准确率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0.822287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50"/>
                </a:solidFill>
              </a:rPr>
              <a:t>召回率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0.860123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F1</a:t>
            </a:r>
            <a:r>
              <a:rPr lang="zh-CN" altLang="en-US" dirty="0" smtClean="0">
                <a:solidFill>
                  <a:srgbClr val="0070C0"/>
                </a:solidFill>
              </a:rPr>
              <a:t>值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0.840780</a:t>
            </a:r>
            <a:endParaRPr lang="zh-CN" altLang="en-US" dirty="0"/>
          </a:p>
        </p:txBody>
      </p:sp>
      <p:pic>
        <p:nvPicPr>
          <p:cNvPr id="7" name="图片 6" descr="C:\Users\Administrator\Desktop\捕获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98" y="2409492"/>
            <a:ext cx="4892722" cy="2453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5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535</Words>
  <Application>Microsoft Office PowerPoint</Application>
  <PresentationFormat>宽屏</PresentationFormat>
  <Paragraphs>75</Paragraphs>
  <Slides>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主题</vt:lpstr>
      <vt:lpstr>MathType 6.0 Equation</vt:lpstr>
      <vt:lpstr>基于HMM的命名实体识别</vt:lpstr>
      <vt:lpstr>命名实体识别</vt:lpstr>
      <vt:lpstr>隐马尔可夫模型</vt:lpstr>
      <vt:lpstr>简历数据集</vt:lpstr>
      <vt:lpstr>评估标准</vt:lpstr>
      <vt:lpstr>实验效果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基于HMM的命名实体识别</dc:title>
  <dc:creator>PC</dc:creator>
  <cp:lastModifiedBy>PC</cp:lastModifiedBy>
  <cp:revision>20</cp:revision>
  <dcterms:created xsi:type="dcterms:W3CDTF">2019-06-18T07:58:37Z</dcterms:created>
  <dcterms:modified xsi:type="dcterms:W3CDTF">2019-06-19T19:57:42Z</dcterms:modified>
</cp:coreProperties>
</file>