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5" r:id="rId26"/>
    <p:sldId id="280" r:id="rId27"/>
    <p:sldId id="281" r:id="rId28"/>
    <p:sldId id="282" r:id="rId29"/>
    <p:sldId id="283" r:id="rId30"/>
    <p:sldId id="286" r:id="rId31"/>
    <p:sldId id="284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9355" autoAdjust="0"/>
  </p:normalViewPr>
  <p:slideViewPr>
    <p:cSldViewPr snapToGrid="0">
      <p:cViewPr varScale="1">
        <p:scale>
          <a:sx n="80" d="100"/>
          <a:sy n="80" d="100"/>
        </p:scale>
        <p:origin x="17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9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38CEC-2FB8-4ECC-9513-BA91313A9ADD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E79C09-4E72-49BD-A5C9-2924744C88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651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1858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8318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维护一张巨大的三元组表来管理</a:t>
            </a:r>
            <a:r>
              <a:rPr lang="en-US" altLang="zh-CN" dirty="0" smtClean="0"/>
              <a:t>RDF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r>
              <a:rPr lang="zh-CN" altLang="en-US" dirty="0" smtClean="0"/>
              <a:t>三元组表包含三列，分别是主语列，谓语列，</a:t>
            </a:r>
            <a:r>
              <a:rPr lang="zh-CN" altLang="en-US" baseline="0" dirty="0" smtClean="0"/>
              <a:t> 和宾语列。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存在大量的自连接操作开销巨大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0057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属性相似的主语聚集在一张表上。</a:t>
            </a:r>
            <a:endParaRPr lang="en-US" altLang="zh-CN" dirty="0" smtClean="0"/>
          </a:p>
          <a:p>
            <a:r>
              <a:rPr lang="zh-CN" altLang="en-US" dirty="0" smtClean="0"/>
              <a:t>属性表对可以提高某些查询的效率， 比如查包含名字的三元组模式，就可以在这个表查。</a:t>
            </a:r>
            <a:endParaRPr lang="en-US" altLang="zh-CN" dirty="0" smtClean="0"/>
          </a:p>
          <a:p>
            <a:r>
              <a:rPr lang="zh-CN" altLang="en-US" dirty="0" smtClean="0"/>
              <a:t>但是属性作为变量时，效率低下。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9942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每张表保存谓词相同的三元组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对属性是不变量来说，是很友好的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避免了大量的自连接操作，</a:t>
            </a:r>
            <a:r>
              <a:rPr lang="zh-CN" altLang="en-US" baseline="0" dirty="0" smtClean="0"/>
              <a:t> 变成不同表之间的连接。 不同表之间的连接操作效率优于自连接。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不能很好得支持，属性是变量的情况。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删除代价太大。</a:t>
            </a:r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978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为了加速</a:t>
            </a:r>
            <a:r>
              <a:rPr lang="en-US" altLang="zh-CN" dirty="0" smtClean="0"/>
              <a:t>RDF</a:t>
            </a:r>
            <a:r>
              <a:rPr lang="zh-CN" altLang="en-US" dirty="0" smtClean="0"/>
              <a:t>三元组在</a:t>
            </a:r>
            <a:r>
              <a:rPr lang="en-US" altLang="zh-CN" dirty="0" smtClean="0"/>
              <a:t>SPARQL</a:t>
            </a:r>
            <a:r>
              <a:rPr lang="zh-CN" altLang="en-US" dirty="0" smtClean="0"/>
              <a:t>查询过程中的连接操作速度，将三元组中的主语，谓语，宾语的各种排列枚举出来，分别为它们建立索引。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三元组模式查询能高效执行</a:t>
            </a:r>
            <a:endParaRPr lang="en-US" altLang="zh-CN" baseline="0" dirty="0" smtClean="0"/>
          </a:p>
          <a:p>
            <a:endParaRPr lang="en-US" altLang="zh-CN" dirty="0" smtClean="0"/>
          </a:p>
          <a:p>
            <a:endParaRPr lang="en-US" altLang="zh-CN" baseline="0" dirty="0" smtClean="0"/>
          </a:p>
          <a:p>
            <a:r>
              <a:rPr lang="en-US" altLang="zh-CN" dirty="0" smtClean="0"/>
              <a:t>JENA</a:t>
            </a:r>
            <a:r>
              <a:rPr lang="zh-CN" altLang="en-US" dirty="0" smtClean="0"/>
              <a:t>是一个开源的</a:t>
            </a:r>
            <a:r>
              <a:rPr lang="en-US" altLang="zh-CN" dirty="0" smtClean="0"/>
              <a:t>java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api</a:t>
            </a:r>
            <a:r>
              <a:rPr lang="en-US" altLang="zh-CN" baseline="0" dirty="0" smtClean="0"/>
              <a:t>. </a:t>
            </a:r>
            <a:r>
              <a:rPr lang="zh-CN" altLang="en-US" baseline="0" dirty="0" smtClean="0"/>
              <a:t>支持</a:t>
            </a:r>
            <a:r>
              <a:rPr lang="en-US" altLang="zh-CN" baseline="0" dirty="0" err="1" smtClean="0"/>
              <a:t>rdf</a:t>
            </a:r>
            <a:r>
              <a:rPr lang="zh-CN" altLang="en-US" baseline="0" dirty="0" smtClean="0"/>
              <a:t>数据的存储与</a:t>
            </a:r>
            <a:r>
              <a:rPr lang="en-US" altLang="zh-CN" baseline="0" dirty="0" err="1" smtClean="0"/>
              <a:t>sparql</a:t>
            </a:r>
            <a:r>
              <a:rPr lang="zh-CN" altLang="en-US" baseline="0" dirty="0" smtClean="0"/>
              <a:t>查询。 其中的用于存储管理</a:t>
            </a:r>
            <a:r>
              <a:rPr lang="en-US" altLang="zh-CN" baseline="0" dirty="0" err="1" smtClean="0"/>
              <a:t>rdf</a:t>
            </a:r>
            <a:r>
              <a:rPr lang="zh-CN" altLang="en-US" baseline="0" dirty="0" smtClean="0"/>
              <a:t>的数据库</a:t>
            </a:r>
            <a:r>
              <a:rPr lang="en-US" altLang="zh-CN" baseline="0" dirty="0" smtClean="0"/>
              <a:t>TDB</a:t>
            </a:r>
            <a:r>
              <a:rPr lang="zh-CN" altLang="en-US" baseline="0" dirty="0" smtClean="0"/>
              <a:t>就是使用全索引策略实现。</a:t>
            </a:r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6381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图形数据库，支持图的挖掘算法，所以查询速度相对较快</a:t>
            </a:r>
            <a:endParaRPr lang="en-US" altLang="zh-CN" dirty="0" smtClean="0"/>
          </a:p>
          <a:p>
            <a:r>
              <a:rPr lang="en-US" altLang="zh-CN" dirty="0" smtClean="0"/>
              <a:t>Neo4j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难以分片</a:t>
            </a:r>
            <a:endParaRPr lang="en-US" altLang="zh-CN" baseline="0" dirty="0" smtClean="0"/>
          </a:p>
          <a:p>
            <a:r>
              <a:rPr lang="zh-CN" altLang="en-US" baseline="0" dirty="0" smtClean="0"/>
              <a:t>很难处理超级节点。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7456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1111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http://hao.jobbole.com/titan/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1278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Hadoop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RDF</a:t>
            </a:r>
            <a:r>
              <a:rPr lang="zh-CN" altLang="en-US" dirty="0" smtClean="0"/>
              <a:t>数据上的分布式查询处理方法将</a:t>
            </a:r>
            <a:r>
              <a:rPr lang="en-US" altLang="zh-CN" dirty="0" smtClean="0"/>
              <a:t>RDF</a:t>
            </a:r>
            <a:r>
              <a:rPr lang="zh-CN" altLang="en-US" dirty="0" smtClean="0"/>
              <a:t>数据转化为平面文件</a:t>
            </a:r>
            <a:endParaRPr lang="en-US" altLang="zh-CN" dirty="0" smtClean="0"/>
          </a:p>
          <a:p>
            <a:r>
              <a:rPr lang="zh-CN" altLang="en-US" dirty="0" smtClean="0"/>
              <a:t>存储在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上。在进行查询处理的时候，这些方法将查询分解为若干个子查询</a:t>
            </a:r>
            <a:endParaRPr lang="en-US" altLang="zh-CN" dirty="0" smtClean="0"/>
          </a:p>
          <a:p>
            <a:r>
              <a:rPr lang="zh-CN" altLang="en-US" dirty="0" smtClean="0"/>
              <a:t>每个子查询通过在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上扫描得到候选解，然后用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将候选解连接起来</a:t>
            </a:r>
            <a:endParaRPr lang="en-US" altLang="zh-CN" dirty="0" smtClean="0"/>
          </a:p>
          <a:p>
            <a:r>
              <a:rPr lang="zh-CN" altLang="en-US" dirty="0" smtClean="0"/>
              <a:t>以得到最终解</a:t>
            </a:r>
            <a:endParaRPr lang="en-US" altLang="zh-CN" dirty="0" smtClean="0"/>
          </a:p>
          <a:p>
            <a:r>
              <a:rPr lang="zh-CN" altLang="en-US" dirty="0" smtClean="0"/>
              <a:t>不同方法的区别是</a:t>
            </a:r>
            <a:r>
              <a:rPr lang="en-US" altLang="zh-CN" dirty="0" smtClean="0"/>
              <a:t>RDF</a:t>
            </a:r>
            <a:r>
              <a:rPr lang="zh-CN" altLang="en-US" dirty="0" smtClean="0"/>
              <a:t>转为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平面文件的方式不同。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7979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Trinity</a:t>
            </a:r>
            <a:r>
              <a:rPr lang="zh-CN" altLang="en-US" dirty="0" smtClean="0"/>
              <a:t>是微软开发的一个基于内存的分布式图数据管理系统。</a:t>
            </a:r>
            <a:endParaRPr lang="en-US" altLang="zh-CN" dirty="0" smtClean="0"/>
          </a:p>
          <a:p>
            <a:r>
              <a:rPr lang="zh-CN" altLang="en-US" dirty="0" smtClean="0"/>
              <a:t>有关学者提出了</a:t>
            </a:r>
            <a:r>
              <a:rPr lang="en-US" altLang="zh-CN" dirty="0" err="1" smtClean="0"/>
              <a:t>Trinity.RDF</a:t>
            </a:r>
            <a:r>
              <a:rPr lang="zh-CN" altLang="en-US" dirty="0" smtClean="0"/>
              <a:t>，就是利用</a:t>
            </a:r>
            <a:r>
              <a:rPr lang="en-US" altLang="zh-CN" dirty="0" smtClean="0"/>
              <a:t>Trinity</a:t>
            </a:r>
            <a:r>
              <a:rPr lang="zh-CN" altLang="en-US" dirty="0" smtClean="0"/>
              <a:t>，进行知识图谱的存储与查询。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知识图谱在</a:t>
            </a:r>
            <a:r>
              <a:rPr lang="en-US" altLang="zh-CN" dirty="0" smtClean="0"/>
              <a:t>trinity</a:t>
            </a:r>
            <a:r>
              <a:rPr lang="zh-CN" altLang="en-US" dirty="0" smtClean="0"/>
              <a:t>中是以邻接表的形式存储的。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实体是以</a:t>
            </a:r>
            <a:r>
              <a:rPr lang="en-US" altLang="zh-CN" dirty="0" smtClean="0"/>
              <a:t>key-value</a:t>
            </a:r>
            <a:r>
              <a:rPr lang="zh-CN" altLang="en-US" dirty="0" smtClean="0"/>
              <a:t>形式存储的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node-id</a:t>
            </a:r>
            <a:r>
              <a:rPr lang="zh-CN" altLang="en-US" baseline="0" dirty="0" smtClean="0"/>
              <a:t>是其</a:t>
            </a:r>
            <a:r>
              <a:rPr lang="en-US" altLang="zh-CN" baseline="0" dirty="0" smtClean="0"/>
              <a:t>key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811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236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知识图谱本质上是一种语义网络。其节点代表实体（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entity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）或者概念，边代表实体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概念之间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的各种语义关系。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知识图谱是一条条知识组成</a:t>
            </a:r>
            <a:r>
              <a:rPr lang="zh-CN" altLang="en-US" baseline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每个知识为</a:t>
            </a:r>
            <a:r>
              <a:rPr lang="en-US" altLang="zh-CN" baseline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SPO</a:t>
            </a:r>
            <a:r>
              <a:rPr lang="zh-CN" altLang="en-US" baseline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三元组（</a:t>
            </a:r>
            <a:r>
              <a:rPr lang="en-US" altLang="zh-CN" baseline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Subject,  </a:t>
            </a:r>
            <a:r>
              <a:rPr lang="en-US" altLang="zh-CN" baseline="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Precidate</a:t>
            </a:r>
            <a:r>
              <a:rPr lang="en-US" altLang="zh-CN" baseline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, Object</a:t>
            </a:r>
            <a:r>
              <a:rPr lang="zh-CN" altLang="en-US" baseline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62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在知识图谱中，我们用</a:t>
            </a:r>
            <a:r>
              <a:rPr lang="en-US" altLang="zh-CN" dirty="0" smtClean="0"/>
              <a:t>RDF</a:t>
            </a:r>
            <a:r>
              <a:rPr lang="zh-CN" altLang="en-US" dirty="0" smtClean="0"/>
              <a:t>来表示这种（主谓宾）三元关系。</a:t>
            </a:r>
            <a:endParaRPr lang="en-US" altLang="zh-CN" dirty="0" smtClean="0"/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我们可以看做是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的泛化和推广，意思就是在互联网上，每个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标识唯一的资源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类似于我们的身份证号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029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134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我们怎么存储或者传输</a:t>
            </a:r>
            <a:r>
              <a:rPr lang="en-US" altLang="zh-CN" dirty="0" smtClean="0"/>
              <a:t>RDF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675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RDF/XML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，顾名思义，就是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的格式来表示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数据，之所以用到这个方法就是因为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技术比较成熟，有很多现成的工具来存储和进行解析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。然而，对于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来说，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的格式太冗长，也不便于阅读，通常我们不会使用这种方式来处理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370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Turtle,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是用的最多的一种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序列化的方式了。他比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RDF/XML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紧凑，并且可读性比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N-Triple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要好一些。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1973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N-Triple</a:t>
            </a:r>
            <a:r>
              <a:rPr lang="zh-CN" altLang="en-US" dirty="0" smtClean="0"/>
              <a:t>是</a:t>
            </a:r>
            <a:r>
              <a:rPr lang="en-US" altLang="zh-CN" dirty="0" smtClean="0"/>
              <a:t>Turtle</a:t>
            </a:r>
            <a:r>
              <a:rPr lang="zh-CN" altLang="en-US" dirty="0" smtClean="0"/>
              <a:t>标准的一个拓展，其不能应用前缀缩写</a:t>
            </a:r>
            <a:endParaRPr lang="en-US" altLang="zh-CN" dirty="0" smtClean="0"/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N-Triples,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就是用三元组的方式来表示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数据集，是最直观的表述方法。在文件中每一行表示一个三元组，方便机器的解析和处理。开放知识领域的图谱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DBpedia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通常是用这种格式来发布数据的。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N-Triples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有个好处是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当</a:t>
            </a:r>
            <a:r>
              <a:rPr lang="en-US" altLang="zh-CN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rdf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文件很大，在解析使使用</a:t>
            </a:r>
            <a:r>
              <a:rPr lang="en-US" altLang="zh-CN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Trutle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格式的文件，必须全部读入内存能解析， 而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N-Triples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可以一部分一部分解析，不必全部读入内存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139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7063-7994-4CEA-AE6D-DF3D05296A9C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4AE1-B16E-4E00-A8A9-4A1BAE871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178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7063-7994-4CEA-AE6D-DF3D05296A9C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4AE1-B16E-4E00-A8A9-4A1BAE871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51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7063-7994-4CEA-AE6D-DF3D05296A9C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4AE1-B16E-4E00-A8A9-4A1BAE871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487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7063-7994-4CEA-AE6D-DF3D05296A9C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4AE1-B16E-4E00-A8A9-4A1BAE871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905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7063-7994-4CEA-AE6D-DF3D05296A9C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4AE1-B16E-4E00-A8A9-4A1BAE871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107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7063-7994-4CEA-AE6D-DF3D05296A9C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4AE1-B16E-4E00-A8A9-4A1BAE871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563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7063-7994-4CEA-AE6D-DF3D05296A9C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4AE1-B16E-4E00-A8A9-4A1BAE871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777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7063-7994-4CEA-AE6D-DF3D05296A9C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4AE1-B16E-4E00-A8A9-4A1BAE871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505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7063-7994-4CEA-AE6D-DF3D05296A9C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4AE1-B16E-4E00-A8A9-4A1BAE871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512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7063-7994-4CEA-AE6D-DF3D05296A9C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4AE1-B16E-4E00-A8A9-4A1BAE871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172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7063-7994-4CEA-AE6D-DF3D05296A9C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4AE1-B16E-4E00-A8A9-4A1BAE871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183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27063-7994-4CEA-AE6D-DF3D05296A9C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14AE1-B16E-4E00-A8A9-4A1BAE871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167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81664" y="537476"/>
            <a:ext cx="9144000" cy="1241896"/>
          </a:xfrm>
        </p:spPr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知识图谱的查询与存储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18054" y="4153973"/>
            <a:ext cx="9144000" cy="1655762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周宇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01809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0286" y="551544"/>
            <a:ext cx="11582400" cy="52686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&lt;http://zy.example.com/person/Tom&gt; &lt;http://zy.example.com/info#name&gt; "Tom".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&lt;http://zy.example.com/person/Tom&gt; &lt;http://zy.example.com/info#job&gt; "worker".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&lt;http://zy.example.com/person/Tom&gt; &lt;http://zy.example.com/info#age&gt; "56"^^&lt;http://www.w3.org/2001/XMLSchema#integer&gt;.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&lt;http://zy.example.com/person/Tom&gt; &lt;http://zy.example.com/rel#fatherof&gt; &lt;http://zy.example.com/person/Jim&gt;.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&lt;http://zy.example.com/person/Jim&gt; &lt;http://zy.example.com/info#name&gt; "Jim".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&lt;http://zy.example.com/person/Jim&gt; &lt;http://zy.example.com/info#job&gt; "programmer".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&lt;http://zy.example.com/person/Jim&gt; &lt;http://zy.example.com/info#age&gt; "28"^^&lt;http://www.w3.org/2001/XMLSchema#integer&gt;.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&lt;http://zy.example.com/person/Jim&gt; &lt;http://zy.example.com/rel#fatherof&gt; &lt;http://zy.example.com/person/Cherry&gt;.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&lt;http://zy.example.com/person/Cherry&gt; &lt;http://zy.example.com/info#name&gt; "Cherry".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&lt;http://zy.example.com/person/Cherry&gt; &lt;http://zy.example.com/info#age&gt; "8"^^&lt;http://www.w3.org/2001/XMLSchema#integer&gt;.</a:t>
            </a:r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6989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529441" y="2395642"/>
            <a:ext cx="10918371" cy="1796347"/>
          </a:xfrm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en-US" altLang="zh-CN" sz="6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6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.SPARQL</a:t>
            </a:r>
            <a:r>
              <a:rPr lang="zh-CN" altLang="en-US" sz="6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查询</a:t>
            </a:r>
            <a:endParaRPr lang="zh-CN" altLang="en-US" sz="6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978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3138" y="365125"/>
            <a:ext cx="11728862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Times New Roman" panose="02020603050405020304" pitchFamily="18" charset="0"/>
              </a:rPr>
              <a:t>SPARQL(SPARQL </a:t>
            </a:r>
            <a:r>
              <a:rPr lang="en-US" altLang="zh-CN" sz="4000" dirty="0">
                <a:latin typeface="Times New Roman" panose="02020603050405020304" pitchFamily="18" charset="0"/>
              </a:rPr>
              <a:t>Protocol and RDF Query Language</a:t>
            </a:r>
            <a:r>
              <a:rPr lang="en-US" altLang="zh-CN" sz="4000" dirty="0" smtClean="0">
                <a:latin typeface="Times New Roman" panose="02020603050405020304" pitchFamily="18" charset="0"/>
              </a:rPr>
              <a:t>)</a:t>
            </a:r>
            <a:endParaRPr lang="zh-CN" altLang="en-US" sz="4000" dirty="0">
              <a:latin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3138" y="2557145"/>
            <a:ext cx="11435937" cy="1689735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针对</a:t>
            </a:r>
            <a:r>
              <a:rPr lang="en-US" altLang="zh-CN" dirty="0" smtClean="0"/>
              <a:t>RDF</a:t>
            </a:r>
            <a:r>
              <a:rPr lang="zh-CN" altLang="en-US" dirty="0" smtClean="0"/>
              <a:t>数据开发的一种查询语言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类</a:t>
            </a:r>
            <a:r>
              <a:rPr lang="zh-CN" altLang="en-US" dirty="0" smtClean="0"/>
              <a:t>似于</a:t>
            </a:r>
            <a:r>
              <a:rPr lang="en-US" altLang="zh-CN" dirty="0" smtClean="0"/>
              <a:t>SQL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872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87116" y="1443789"/>
            <a:ext cx="8630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460" y="3639747"/>
            <a:ext cx="6411220" cy="217332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771460" y="181905"/>
            <a:ext cx="7619999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B0F0"/>
                </a:solidFill>
                <a:latin typeface="Courier New" panose="02070309020205020404" pitchFamily="49" charset="0"/>
              </a:rPr>
              <a:t>prefix</a:t>
            </a:r>
            <a:r>
              <a:rPr lang="en-US" altLang="zh-CN" sz="2000" dirty="0">
                <a:solidFill>
                  <a:srgbClr val="00B0F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</a:rPr>
              <a:t>info: &lt;http://zy.example.com/info#&gt;</a:t>
            </a:r>
          </a:p>
          <a:p>
            <a:r>
              <a:rPr lang="en-US" altLang="zh-CN" sz="2000" dirty="0">
                <a:latin typeface="Courier New" panose="02070309020205020404" pitchFamily="49" charset="0"/>
              </a:rPr>
              <a:t>prefix </a:t>
            </a:r>
            <a:r>
              <a:rPr lang="en-US" altLang="zh-CN" sz="2000" dirty="0" err="1">
                <a:latin typeface="Courier New" panose="02070309020205020404" pitchFamily="49" charset="0"/>
              </a:rPr>
              <a:t>rel</a:t>
            </a:r>
            <a:r>
              <a:rPr lang="en-US" altLang="zh-CN" sz="2000" dirty="0">
                <a:latin typeface="Courier New" panose="02070309020205020404" pitchFamily="49" charset="0"/>
              </a:rPr>
              <a:t>: &lt;http://zy.example.com/rel#&gt;</a:t>
            </a:r>
          </a:p>
          <a:p>
            <a:endParaRPr lang="en-US" altLang="zh-CN" sz="2000" dirty="0"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0B0F0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</a:rPr>
              <a:t> ?person ?age</a:t>
            </a:r>
          </a:p>
          <a:p>
            <a:r>
              <a:rPr lang="en-US" altLang="zh-CN" sz="2000" b="1" dirty="0">
                <a:solidFill>
                  <a:srgbClr val="00B0F0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sz="2000" dirty="0">
                <a:latin typeface="Courier New" panose="02070309020205020404" pitchFamily="49" charset="0"/>
              </a:rPr>
              <a:t>{</a:t>
            </a:r>
          </a:p>
          <a:p>
            <a:r>
              <a:rPr lang="en-US" altLang="zh-CN" sz="2000" dirty="0">
                <a:latin typeface="Courier New" panose="02070309020205020404" pitchFamily="49" charset="0"/>
              </a:rPr>
              <a:t>	?person </a:t>
            </a:r>
            <a:r>
              <a:rPr lang="en-US" altLang="zh-CN" sz="2000" dirty="0" err="1">
                <a:latin typeface="Courier New" panose="02070309020205020404" pitchFamily="49" charset="0"/>
              </a:rPr>
              <a:t>info:age</a:t>
            </a:r>
            <a:r>
              <a:rPr lang="en-US" altLang="zh-CN" sz="2000" dirty="0">
                <a:latin typeface="Courier New" panose="02070309020205020404" pitchFamily="49" charset="0"/>
              </a:rPr>
              <a:t> ?age.</a:t>
            </a:r>
          </a:p>
          <a:p>
            <a:r>
              <a:rPr lang="en-US" altLang="zh-CN" sz="2000" dirty="0">
                <a:latin typeface="Courier New" panose="02070309020205020404" pitchFamily="49" charset="0"/>
              </a:rPr>
              <a:t>}</a:t>
            </a:r>
          </a:p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395808" y="695644"/>
            <a:ext cx="1107996" cy="5117431"/>
          </a:xfrm>
          <a:prstGeom prst="rect">
            <a:avLst/>
          </a:prstGeom>
          <a:noFill/>
        </p:spPr>
        <p:txBody>
          <a:bodyPr vert="eaVert" wrap="square" rtlCol="0" anchor="ctr" anchorCtr="1">
            <a:spAutoFit/>
          </a:bodyPr>
          <a:lstStyle/>
          <a:p>
            <a:r>
              <a:rPr lang="zh-CN" altLang="en-US" sz="6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简单查询</a:t>
            </a:r>
            <a:endParaRPr lang="zh-CN" altLang="en-US" sz="6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71460" y="2903405"/>
            <a:ext cx="776646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b="1" dirty="0" err="1">
                <a:latin typeface="Times New Roman" panose="02020603050405020304" pitchFamily="18" charset="0"/>
              </a:rPr>
              <a:t>i</a:t>
            </a:r>
            <a:r>
              <a:rPr lang="en-US" altLang="zh-CN" sz="2500" b="1" dirty="0" err="1" smtClean="0">
                <a:latin typeface="Times New Roman" panose="02020603050405020304" pitchFamily="18" charset="0"/>
              </a:rPr>
              <a:t>nfo:age</a:t>
            </a:r>
            <a:r>
              <a:rPr lang="en-US" altLang="zh-CN" sz="2500" b="1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500" dirty="0" smtClean="0">
                <a:latin typeface="Times New Roman" panose="02020603050405020304" pitchFamily="18" charset="0"/>
              </a:rPr>
              <a:t> ==   </a:t>
            </a:r>
            <a:r>
              <a:rPr lang="en-US" altLang="zh-CN" sz="2500" b="1" dirty="0" smtClean="0">
                <a:latin typeface="Times New Roman" panose="02020603050405020304" pitchFamily="18" charset="0"/>
              </a:rPr>
              <a:t>&lt;http://zy.example.com/info#age&gt;</a:t>
            </a:r>
            <a:endParaRPr lang="zh-CN" altLang="en-US" sz="25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5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37611" y="1250090"/>
            <a:ext cx="66739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prefix info: &lt;http://zy.example.com/info#&gt;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prefix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&lt;http://zy.example.com/rel#&gt;</a:t>
            </a:r>
          </a:p>
          <a:p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?name ?age ?job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where{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?person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info:name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?name.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?person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info:age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?age.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(?age &lt;= 30).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{?person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info:job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?job}.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zh-CN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altLang="zh-CN" sz="20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(?age)</a:t>
            </a:r>
          </a:p>
          <a:p>
            <a:endParaRPr lang="zh-CN" altLang="en-US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1409573" y="748145"/>
            <a:ext cx="1107996" cy="45007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6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过滤查询</a:t>
            </a:r>
            <a:endParaRPr lang="zh-CN" altLang="en-US" sz="6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611" y="5146489"/>
            <a:ext cx="4505954" cy="150516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085111" y="368410"/>
            <a:ext cx="78852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FILTER, OPTIONAL, ORDER BY</a:t>
            </a:r>
            <a:r>
              <a:rPr lang="zh-CN" alt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LIMITS</a:t>
            </a:r>
            <a:endParaRPr lang="zh-CN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707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55194" y="464304"/>
            <a:ext cx="1107996" cy="5450774"/>
          </a:xfrm>
          <a:prstGeom prst="rect">
            <a:avLst/>
          </a:prstGeom>
          <a:noFill/>
        </p:spPr>
        <p:txBody>
          <a:bodyPr vert="eaVert" wrap="square" rtlCol="0" anchor="ctr" anchorCtr="1">
            <a:spAutoFit/>
          </a:bodyPr>
          <a:lstStyle/>
          <a:p>
            <a:r>
              <a:rPr lang="zh-CN" altLang="en-US" sz="6000" dirty="0">
                <a:ea typeface="楷体" panose="02010609060101010101" pitchFamily="49" charset="-122"/>
              </a:rPr>
              <a:t>聚</a:t>
            </a:r>
            <a:r>
              <a:rPr lang="zh-CN" altLang="en-US" sz="6000" dirty="0" smtClean="0">
                <a:ea typeface="楷体" panose="02010609060101010101" pitchFamily="49" charset="-122"/>
              </a:rPr>
              <a:t>合函数</a:t>
            </a:r>
            <a:endParaRPr lang="zh-CN" altLang="en-US" sz="6000" dirty="0">
              <a:ea typeface="楷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05100" y="2066307"/>
            <a:ext cx="684018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urier New" panose="02070309020205020404" pitchFamily="49" charset="0"/>
              </a:rPr>
              <a:t>prefix info: &lt;http://zy.example.com/info#&gt;</a:t>
            </a:r>
          </a:p>
          <a:p>
            <a:r>
              <a:rPr lang="en-US" altLang="zh-CN" sz="2000" dirty="0">
                <a:latin typeface="Courier New" panose="02070309020205020404" pitchFamily="49" charset="0"/>
              </a:rPr>
              <a:t>prefix </a:t>
            </a:r>
            <a:r>
              <a:rPr lang="en-US" altLang="zh-CN" sz="2000" dirty="0" err="1">
                <a:latin typeface="Courier New" panose="02070309020205020404" pitchFamily="49" charset="0"/>
              </a:rPr>
              <a:t>rel</a:t>
            </a:r>
            <a:r>
              <a:rPr lang="en-US" altLang="zh-CN" sz="2000" dirty="0">
                <a:latin typeface="Courier New" panose="02070309020205020404" pitchFamily="49" charset="0"/>
              </a:rPr>
              <a:t>: &lt;http://zy.example.com/rel#&gt;</a:t>
            </a:r>
          </a:p>
          <a:p>
            <a:endParaRPr lang="en-US" altLang="zh-CN" sz="2000" dirty="0">
              <a:latin typeface="Courier New" panose="02070309020205020404" pitchFamily="49" charset="0"/>
            </a:endParaRPr>
          </a:p>
          <a:p>
            <a:r>
              <a:rPr lang="en-US" altLang="zh-CN" sz="2000" dirty="0">
                <a:latin typeface="Courier New" panose="02070309020205020404" pitchFamily="49" charset="0"/>
              </a:rPr>
              <a:t>select (</a:t>
            </a:r>
            <a:r>
              <a:rPr lang="en-US" altLang="zh-CN" sz="2000" b="1" dirty="0">
                <a:solidFill>
                  <a:srgbClr val="00B0F0"/>
                </a:solidFill>
                <a:latin typeface="Courier New" panose="02070309020205020404" pitchFamily="49" charset="0"/>
              </a:rPr>
              <a:t>AVG</a:t>
            </a:r>
            <a:r>
              <a:rPr lang="en-US" altLang="zh-CN" sz="2000" dirty="0">
                <a:latin typeface="Courier New" panose="02070309020205020404" pitchFamily="49" charset="0"/>
              </a:rPr>
              <a:t>(?age) </a:t>
            </a:r>
            <a:r>
              <a:rPr lang="en-US" altLang="zh-CN" sz="2000" b="1" dirty="0">
                <a:solidFill>
                  <a:srgbClr val="00B0F0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sz="2000" dirty="0">
                <a:latin typeface="Courier New" panose="02070309020205020404" pitchFamily="49" charset="0"/>
              </a:rPr>
              <a:t> ?</a:t>
            </a:r>
            <a:r>
              <a:rPr lang="en-US" altLang="zh-CN" sz="2000" dirty="0" err="1">
                <a:latin typeface="Courier New" panose="02070309020205020404" pitchFamily="49" charset="0"/>
              </a:rPr>
              <a:t>AvgAge</a:t>
            </a:r>
            <a:r>
              <a:rPr lang="en-US" altLang="zh-CN" sz="2000" dirty="0"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sz="2000" dirty="0">
                <a:latin typeface="Courier New" panose="02070309020205020404" pitchFamily="49" charset="0"/>
              </a:rPr>
              <a:t>where{</a:t>
            </a:r>
          </a:p>
          <a:p>
            <a:r>
              <a:rPr lang="en-US" altLang="zh-CN" sz="2000" dirty="0">
                <a:latin typeface="Courier New" panose="02070309020205020404" pitchFamily="49" charset="0"/>
              </a:rPr>
              <a:t>	?person </a:t>
            </a:r>
            <a:r>
              <a:rPr lang="en-US" altLang="zh-CN" sz="2000" dirty="0" err="1">
                <a:latin typeface="Courier New" panose="02070309020205020404" pitchFamily="49" charset="0"/>
              </a:rPr>
              <a:t>info:age</a:t>
            </a:r>
            <a:r>
              <a:rPr lang="en-US" altLang="zh-CN" sz="2000" dirty="0">
                <a:latin typeface="Courier New" panose="02070309020205020404" pitchFamily="49" charset="0"/>
              </a:rPr>
              <a:t> ?age</a:t>
            </a:r>
          </a:p>
          <a:p>
            <a:r>
              <a:rPr lang="en-US" altLang="zh-CN" sz="2000" dirty="0">
                <a:latin typeface="Courier New" panose="02070309020205020404" pitchFamily="49" charset="0"/>
              </a:rPr>
              <a:t>}</a:t>
            </a:r>
            <a:endParaRPr lang="zh-CN" altLang="en-US" sz="2000" dirty="0">
              <a:latin typeface="Courier New" panose="02070309020205020404" pitchFamily="49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705100" y="771896"/>
            <a:ext cx="58901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latin typeface="Times New Roman" panose="02020603050405020304" pitchFamily="18" charset="0"/>
              </a:rPr>
              <a:t>COUNT, SUM, MIN, MAX, </a:t>
            </a:r>
            <a:r>
              <a:rPr lang="en-US" altLang="zh-CN" sz="3000" b="1" dirty="0" smtClean="0">
                <a:latin typeface="Times New Roman" panose="02020603050405020304" pitchFamily="18" charset="0"/>
              </a:rPr>
              <a:t>AVG</a:t>
            </a:r>
            <a:endParaRPr lang="en-US" altLang="zh-CN" sz="3000" b="1" dirty="0">
              <a:latin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100" y="4657603"/>
            <a:ext cx="4229690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51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55194" y="464304"/>
            <a:ext cx="1107996" cy="5450774"/>
          </a:xfrm>
          <a:prstGeom prst="rect">
            <a:avLst/>
          </a:prstGeom>
          <a:noFill/>
        </p:spPr>
        <p:txBody>
          <a:bodyPr vert="eaVert" wrap="square" rtlCol="0" anchor="ctr" anchorCtr="1">
            <a:spAutoFit/>
          </a:bodyPr>
          <a:lstStyle/>
          <a:p>
            <a:r>
              <a:rPr lang="zh-CN" altLang="en-US" sz="6000" dirty="0" smtClean="0">
                <a:ea typeface="楷体" panose="02010609060101010101" pitchFamily="49" charset="-122"/>
              </a:rPr>
              <a:t>联合</a:t>
            </a:r>
            <a:r>
              <a:rPr lang="zh-CN" altLang="en-US" sz="6000" dirty="0">
                <a:ea typeface="楷体" panose="02010609060101010101" pitchFamily="49" charset="-122"/>
              </a:rPr>
              <a:t>查询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705100" y="150237"/>
            <a:ext cx="684018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</a:rPr>
              <a:t>prefix info: &lt;http://zy.example.com/info#&gt;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prefix </a:t>
            </a:r>
            <a:r>
              <a:rPr lang="en-US" altLang="zh-CN" sz="1600" dirty="0" err="1">
                <a:latin typeface="Courier New" panose="02070309020205020404" pitchFamily="49" charset="0"/>
              </a:rPr>
              <a:t>rel</a:t>
            </a:r>
            <a:r>
              <a:rPr lang="en-US" altLang="zh-CN" sz="1600" dirty="0">
                <a:latin typeface="Courier New" panose="02070309020205020404" pitchFamily="49" charset="0"/>
              </a:rPr>
              <a:t>: </a:t>
            </a:r>
            <a:r>
              <a:rPr lang="en-US" altLang="zh-CN" sz="1600" dirty="0" smtClean="0">
                <a:latin typeface="Courier New" panose="02070309020205020404" pitchFamily="49" charset="0"/>
              </a:rPr>
              <a:t>&lt;http</a:t>
            </a:r>
            <a:r>
              <a:rPr lang="en-US" altLang="zh-CN" sz="1600" dirty="0">
                <a:latin typeface="Courier New" panose="02070309020205020404" pitchFamily="49" charset="0"/>
              </a:rPr>
              <a:t>://zy.example.com/rel</a:t>
            </a:r>
            <a:r>
              <a:rPr lang="en-US" altLang="zh-CN" sz="1600" dirty="0" smtClean="0">
                <a:latin typeface="Courier New" panose="02070309020205020404" pitchFamily="49" charset="0"/>
              </a:rPr>
              <a:t>#&gt;</a:t>
            </a:r>
          </a:p>
          <a:p>
            <a:endParaRPr lang="en-US" altLang="zh-CN" sz="1600" dirty="0">
              <a:latin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</a:rPr>
              <a:t>select ?name ?age ?job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where{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	{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		?person </a:t>
            </a:r>
            <a:r>
              <a:rPr lang="en-US" altLang="zh-CN" sz="1600" dirty="0" err="1">
                <a:latin typeface="Courier New" panose="02070309020205020404" pitchFamily="49" charset="0"/>
              </a:rPr>
              <a:t>info:name</a:t>
            </a:r>
            <a:r>
              <a:rPr lang="en-US" altLang="zh-CN" sz="1600" dirty="0">
                <a:latin typeface="Courier New" panose="02070309020205020404" pitchFamily="49" charset="0"/>
              </a:rPr>
              <a:t> ?name.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		optional{?person </a:t>
            </a:r>
            <a:r>
              <a:rPr lang="en-US" altLang="zh-CN" sz="1600" dirty="0" err="1">
                <a:latin typeface="Courier New" panose="02070309020205020404" pitchFamily="49" charset="0"/>
              </a:rPr>
              <a:t>info:job</a:t>
            </a:r>
            <a:r>
              <a:rPr lang="en-US" altLang="zh-CN" sz="1600" dirty="0">
                <a:latin typeface="Courier New" panose="02070309020205020404" pitchFamily="49" charset="0"/>
              </a:rPr>
              <a:t> ?job}.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		?person </a:t>
            </a:r>
            <a:r>
              <a:rPr lang="en-US" altLang="zh-CN" sz="1600" dirty="0" err="1">
                <a:latin typeface="Courier New" panose="02070309020205020404" pitchFamily="49" charset="0"/>
              </a:rPr>
              <a:t>info:age</a:t>
            </a:r>
            <a:r>
              <a:rPr lang="en-US" altLang="zh-CN" sz="1600" dirty="0">
                <a:latin typeface="Courier New" panose="02070309020205020404" pitchFamily="49" charset="0"/>
              </a:rPr>
              <a:t> ?age.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		filter(?age &gt;= 30)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	}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	</a:t>
            </a:r>
            <a:r>
              <a:rPr lang="en-US" altLang="zh-CN" sz="1600" b="1" dirty="0">
                <a:solidFill>
                  <a:srgbClr val="00B0F0"/>
                </a:solidFill>
                <a:latin typeface="Courier New" panose="02070309020205020404" pitchFamily="49" charset="0"/>
              </a:rPr>
              <a:t>union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	{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		?person </a:t>
            </a:r>
            <a:r>
              <a:rPr lang="en-US" altLang="zh-CN" sz="1600" dirty="0" err="1">
                <a:latin typeface="Courier New" panose="02070309020205020404" pitchFamily="49" charset="0"/>
              </a:rPr>
              <a:t>info:name</a:t>
            </a:r>
            <a:r>
              <a:rPr lang="en-US" altLang="zh-CN" sz="1600" dirty="0">
                <a:latin typeface="Courier New" panose="02070309020205020404" pitchFamily="49" charset="0"/>
              </a:rPr>
              <a:t> ?name.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		optional{?person </a:t>
            </a:r>
            <a:r>
              <a:rPr lang="en-US" altLang="zh-CN" sz="1600" dirty="0" err="1">
                <a:latin typeface="Courier New" panose="02070309020205020404" pitchFamily="49" charset="0"/>
              </a:rPr>
              <a:t>info:job</a:t>
            </a:r>
            <a:r>
              <a:rPr lang="en-US" altLang="zh-CN" sz="1600" dirty="0">
                <a:latin typeface="Courier New" panose="02070309020205020404" pitchFamily="49" charset="0"/>
              </a:rPr>
              <a:t> ?job}.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		?person </a:t>
            </a:r>
            <a:r>
              <a:rPr lang="en-US" altLang="zh-CN" sz="1600" dirty="0" err="1">
                <a:latin typeface="Courier New" panose="02070309020205020404" pitchFamily="49" charset="0"/>
              </a:rPr>
              <a:t>info:age</a:t>
            </a:r>
            <a:r>
              <a:rPr lang="en-US" altLang="zh-CN" sz="1600" dirty="0">
                <a:latin typeface="Courier New" panose="02070309020205020404" pitchFamily="49" charset="0"/>
              </a:rPr>
              <a:t> ?age.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		filter(?age &lt;=28)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	}</a:t>
            </a:r>
          </a:p>
          <a:p>
            <a:r>
              <a:rPr lang="en-US" altLang="zh-CN" sz="1600" dirty="0" smtClean="0">
                <a:latin typeface="Courier New" panose="02070309020205020404" pitchFamily="49" charset="0"/>
              </a:rPr>
              <a:t>}</a:t>
            </a:r>
            <a:endParaRPr lang="en-US" altLang="zh-CN" sz="1600" dirty="0">
              <a:latin typeface="Courier New" panose="02070309020205020404" pitchFamily="49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100" y="5067050"/>
            <a:ext cx="4534533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3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55194" y="464304"/>
            <a:ext cx="1107996" cy="5450774"/>
          </a:xfrm>
          <a:prstGeom prst="rect">
            <a:avLst/>
          </a:prstGeom>
          <a:noFill/>
        </p:spPr>
        <p:txBody>
          <a:bodyPr vert="eaVert" wrap="square" rtlCol="0" anchor="ctr" anchorCtr="1">
            <a:spAutoFit/>
          </a:bodyPr>
          <a:lstStyle/>
          <a:p>
            <a:r>
              <a:rPr lang="zh-CN" altLang="en-US" sz="6000" dirty="0">
                <a:ea typeface="楷体" panose="02010609060101010101" pitchFamily="49" charset="-122"/>
              </a:rPr>
              <a:t>子</a:t>
            </a:r>
            <a:r>
              <a:rPr lang="zh-CN" altLang="en-US" sz="6000" dirty="0" smtClean="0">
                <a:ea typeface="楷体" panose="02010609060101010101" pitchFamily="49" charset="-122"/>
              </a:rPr>
              <a:t>查</a:t>
            </a:r>
            <a:r>
              <a:rPr lang="zh-CN" altLang="en-US" sz="6000" dirty="0">
                <a:ea typeface="楷体" panose="02010609060101010101" pitchFamily="49" charset="-122"/>
              </a:rPr>
              <a:t>询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051957" y="839005"/>
            <a:ext cx="862148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</a:rPr>
              <a:t>prefix info: &lt;http://zy.example.com/info#&gt;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prefix </a:t>
            </a:r>
            <a:r>
              <a:rPr lang="en-US" altLang="zh-CN" sz="1600" dirty="0" err="1">
                <a:latin typeface="Courier New" panose="02070309020205020404" pitchFamily="49" charset="0"/>
              </a:rPr>
              <a:t>rel</a:t>
            </a:r>
            <a:r>
              <a:rPr lang="en-US" altLang="zh-CN" sz="1600" dirty="0">
                <a:latin typeface="Courier New" panose="02070309020205020404" pitchFamily="49" charset="0"/>
              </a:rPr>
              <a:t>: &lt;http://zy.example.com/rel#&gt;</a:t>
            </a:r>
          </a:p>
          <a:p>
            <a:endParaRPr lang="en-US" altLang="zh-CN" sz="1600" dirty="0">
              <a:latin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</a:rPr>
              <a:t>select ?</a:t>
            </a:r>
            <a:r>
              <a:rPr lang="en-US" altLang="zh-CN" sz="1600" dirty="0" err="1">
                <a:latin typeface="Courier New" panose="02070309020205020404" pitchFamily="49" charset="0"/>
              </a:rPr>
              <a:t>grandperson</a:t>
            </a:r>
            <a:r>
              <a:rPr lang="en-US" altLang="zh-CN" sz="1600" dirty="0">
                <a:latin typeface="Courier New" panose="02070309020205020404" pitchFamily="49" charset="0"/>
              </a:rPr>
              <a:t> ?person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where{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	?</a:t>
            </a:r>
            <a:r>
              <a:rPr lang="en-US" altLang="zh-CN" sz="1600" dirty="0" err="1">
                <a:latin typeface="Courier New" panose="02070309020205020404" pitchFamily="49" charset="0"/>
              </a:rPr>
              <a:t>grandperson</a:t>
            </a:r>
            <a:r>
              <a:rPr lang="en-US" altLang="zh-CN" sz="1600" dirty="0">
                <a:latin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</a:rPr>
              <a:t>rel:fatherof</a:t>
            </a:r>
            <a:r>
              <a:rPr lang="en-US" altLang="zh-CN" sz="1600" dirty="0">
                <a:latin typeface="Courier New" panose="02070309020205020404" pitchFamily="49" charset="0"/>
              </a:rPr>
              <a:t> ?</a:t>
            </a:r>
            <a:r>
              <a:rPr lang="en-US" altLang="zh-CN" sz="1600" dirty="0" err="1">
                <a:latin typeface="Courier New" panose="02070309020205020404" pitchFamily="49" charset="0"/>
              </a:rPr>
              <a:t>sonperson</a:t>
            </a:r>
            <a:r>
              <a:rPr lang="en-US" altLang="zh-CN" sz="1600" dirty="0">
                <a:latin typeface="Courier New" panose="02070309020205020404" pitchFamily="49" charset="0"/>
              </a:rPr>
              <a:t>.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	{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		</a:t>
            </a:r>
            <a:r>
              <a:rPr lang="en-US" altLang="zh-CN" sz="2000" b="1" dirty="0">
                <a:solidFill>
                  <a:srgbClr val="00B0F0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sz="1600" b="1" dirty="0">
                <a:solidFill>
                  <a:srgbClr val="00B0F0"/>
                </a:solidFill>
                <a:latin typeface="Courier New" panose="02070309020205020404" pitchFamily="49" charset="0"/>
              </a:rPr>
              <a:t> ?</a:t>
            </a:r>
            <a:r>
              <a:rPr lang="en-US" altLang="zh-CN" sz="1600" b="1" dirty="0" err="1">
                <a:solidFill>
                  <a:srgbClr val="00B0F0"/>
                </a:solidFill>
                <a:latin typeface="Courier New" panose="02070309020205020404" pitchFamily="49" charset="0"/>
              </a:rPr>
              <a:t>sonperson</a:t>
            </a:r>
            <a:r>
              <a:rPr lang="en-US" altLang="zh-CN" sz="1600" b="1" dirty="0">
                <a:solidFill>
                  <a:srgbClr val="00B0F0"/>
                </a:solidFill>
                <a:latin typeface="Courier New" panose="02070309020205020404" pitchFamily="49" charset="0"/>
              </a:rPr>
              <a:t> ?person</a:t>
            </a:r>
          </a:p>
          <a:p>
            <a:r>
              <a:rPr lang="en-US" altLang="zh-CN" sz="1600" b="1" dirty="0">
                <a:solidFill>
                  <a:srgbClr val="00B0F0"/>
                </a:solidFill>
                <a:latin typeface="Courier New" panose="02070309020205020404" pitchFamily="49" charset="0"/>
              </a:rPr>
              <a:t>		where{</a:t>
            </a:r>
          </a:p>
          <a:p>
            <a:r>
              <a:rPr lang="en-US" altLang="zh-CN" sz="1600" b="1" dirty="0">
                <a:solidFill>
                  <a:srgbClr val="00B0F0"/>
                </a:solidFill>
                <a:latin typeface="Courier New" panose="02070309020205020404" pitchFamily="49" charset="0"/>
              </a:rPr>
              <a:t>			?</a:t>
            </a:r>
            <a:r>
              <a:rPr lang="en-US" altLang="zh-CN" sz="1600" b="1" dirty="0" err="1">
                <a:solidFill>
                  <a:srgbClr val="00B0F0"/>
                </a:solidFill>
                <a:latin typeface="Courier New" panose="02070309020205020404" pitchFamily="49" charset="0"/>
              </a:rPr>
              <a:t>sonperson</a:t>
            </a:r>
            <a:r>
              <a:rPr lang="en-US" altLang="zh-CN" sz="1600" b="1" dirty="0">
                <a:solidFill>
                  <a:srgbClr val="00B0F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00B0F0"/>
                </a:solidFill>
                <a:latin typeface="Courier New" panose="02070309020205020404" pitchFamily="49" charset="0"/>
              </a:rPr>
              <a:t>rel:fatherof</a:t>
            </a:r>
            <a:r>
              <a:rPr lang="en-US" altLang="zh-CN" sz="1600" b="1" dirty="0">
                <a:solidFill>
                  <a:srgbClr val="00B0F0"/>
                </a:solidFill>
                <a:latin typeface="Courier New" panose="02070309020205020404" pitchFamily="49" charset="0"/>
              </a:rPr>
              <a:t> ?person.</a:t>
            </a:r>
          </a:p>
          <a:p>
            <a:r>
              <a:rPr lang="en-US" altLang="zh-CN" sz="1600" b="1" dirty="0">
                <a:solidFill>
                  <a:srgbClr val="00B0F0"/>
                </a:solidFill>
                <a:latin typeface="Courier New" panose="02070309020205020404" pitchFamily="49" charset="0"/>
              </a:rPr>
              <a:t>		}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	}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}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968" y="5082673"/>
            <a:ext cx="10526594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0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529441" y="2395642"/>
            <a:ext cx="10918371" cy="1796347"/>
          </a:xfrm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en-US" altLang="zh-CN" sz="6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 sz="6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关系型数据库存储</a:t>
            </a:r>
            <a:endParaRPr lang="zh-CN" altLang="en-US" sz="6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512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02695" y="748144"/>
            <a:ext cx="1107996" cy="51301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6000" dirty="0" smtClean="0">
                <a:ea typeface="楷体" panose="02010609060101010101" pitchFamily="49" charset="-122"/>
              </a:rPr>
              <a:t>简单的三列表</a:t>
            </a:r>
            <a:endParaRPr lang="zh-CN" altLang="en-US" sz="6000" dirty="0">
              <a:ea typeface="楷体" panose="02010609060101010101" pitchFamily="49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955112"/>
              </p:ext>
            </p:extLst>
          </p:nvPr>
        </p:nvGraphicFramePr>
        <p:xfrm>
          <a:off x="2946400" y="712516"/>
          <a:ext cx="6886368" cy="11519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5456"/>
                <a:gridCol w="2295456"/>
                <a:gridCol w="2295456"/>
              </a:tblGrid>
              <a:tr h="38044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Subject</a:t>
                      </a:r>
                      <a:endParaRPr lang="zh-CN" altLang="en-US" dirty="0"/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Predicate</a:t>
                      </a:r>
                      <a:endParaRPr lang="zh-CN" altLang="en-US" dirty="0"/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Object</a:t>
                      </a:r>
                      <a:endParaRPr lang="zh-CN" altLang="en-US" dirty="0"/>
                    </a:p>
                  </a:txBody>
                  <a:tcPr anchorCtr="1"/>
                </a:tc>
              </a:tr>
              <a:tr h="38573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8573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617813"/>
              </p:ext>
            </p:extLst>
          </p:nvPr>
        </p:nvGraphicFramePr>
        <p:xfrm>
          <a:off x="2946400" y="2756954"/>
          <a:ext cx="372711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2372"/>
                <a:gridCol w="1242372"/>
                <a:gridCol w="12423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Subject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Predicate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Object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Tom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fatherof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Jim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Jim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fatherof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Cherry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961328"/>
              </p:ext>
            </p:extLst>
          </p:nvPr>
        </p:nvGraphicFramePr>
        <p:xfrm>
          <a:off x="6766560" y="2756954"/>
          <a:ext cx="372711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2372"/>
                <a:gridCol w="1242372"/>
                <a:gridCol w="12423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Subject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Predicate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Object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Tom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fatherof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Jim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Jim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fatherof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Cherry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438093"/>
              </p:ext>
            </p:extLst>
          </p:nvPr>
        </p:nvGraphicFramePr>
        <p:xfrm>
          <a:off x="2946400" y="5625603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Subject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Predicate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Object/Subject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Predicate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Object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Tome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fatherof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Jim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fatherof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Cherry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2946400" y="4480560"/>
            <a:ext cx="5953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大量自连接操作，开销巨大</a:t>
            </a:r>
            <a:endParaRPr lang="zh-CN" altLang="en-US" sz="32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708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9216" y="425199"/>
            <a:ext cx="10515600" cy="5962779"/>
          </a:xfrm>
        </p:spPr>
        <p:txBody>
          <a:bodyPr anchor="t" anchorCtr="0"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知识图谱</a:t>
            </a: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indent="-514350">
              <a:buAutoNum type="arabicPeriod"/>
            </a:pP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SPARQL</a:t>
            </a: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查询</a:t>
            </a: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关</a:t>
            </a: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系型数据库存储</a:t>
            </a: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图数据库存储</a:t>
            </a: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分布式方式存储</a:t>
            </a: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1632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95119" y="758902"/>
            <a:ext cx="1107996" cy="5130141"/>
          </a:xfrm>
          <a:prstGeom prst="rect">
            <a:avLst/>
          </a:prstGeom>
          <a:noFill/>
        </p:spPr>
        <p:txBody>
          <a:bodyPr vert="eaVert" wrap="square" rtlCol="0" anchor="ctr" anchorCtr="1">
            <a:spAutoFit/>
          </a:bodyPr>
          <a:lstStyle/>
          <a:p>
            <a:r>
              <a:rPr lang="zh-CN" altLang="en-US" sz="6000" dirty="0">
                <a:ea typeface="楷体" panose="02010609060101010101" pitchFamily="49" charset="-122"/>
              </a:rPr>
              <a:t>属</a:t>
            </a:r>
            <a:r>
              <a:rPr lang="zh-CN" altLang="en-US" sz="6000" dirty="0" smtClean="0">
                <a:ea typeface="楷体" panose="02010609060101010101" pitchFamily="49" charset="-122"/>
              </a:rPr>
              <a:t>性表</a:t>
            </a:r>
            <a:endParaRPr lang="zh-CN" altLang="en-US" sz="6000" dirty="0">
              <a:ea typeface="楷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875" y="82932"/>
            <a:ext cx="7765445" cy="3241040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882309"/>
              </p:ext>
            </p:extLst>
          </p:nvPr>
        </p:nvGraphicFramePr>
        <p:xfrm>
          <a:off x="2722880" y="3592883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Subject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author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Tom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Tom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BookOne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Jim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Jim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BookOne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Cherry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Cherry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BookTwo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184032"/>
              </p:ext>
            </p:extLst>
          </p:nvPr>
        </p:nvGraphicFramePr>
        <p:xfrm>
          <a:off x="2722879" y="5382696"/>
          <a:ext cx="54186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Subject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title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BookOne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Algorithm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BookTwo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Database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8412480" y="5585013"/>
            <a:ext cx="3474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属性作为变量</a:t>
            </a:r>
            <a:endParaRPr lang="zh-CN" altLang="en-US" sz="40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276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95119" y="758902"/>
            <a:ext cx="1107996" cy="5130141"/>
          </a:xfrm>
          <a:prstGeom prst="rect">
            <a:avLst/>
          </a:prstGeom>
          <a:noFill/>
        </p:spPr>
        <p:txBody>
          <a:bodyPr vert="eaVert" wrap="square" rtlCol="0" anchor="ctr" anchorCtr="1">
            <a:spAutoFit/>
          </a:bodyPr>
          <a:lstStyle/>
          <a:p>
            <a:r>
              <a:rPr lang="zh-CN" altLang="en-US" sz="6000" dirty="0">
                <a:ea typeface="楷体" panose="02010609060101010101" pitchFamily="49" charset="-122"/>
              </a:rPr>
              <a:t>垂</a:t>
            </a:r>
            <a:r>
              <a:rPr lang="zh-CN" altLang="en-US" sz="6000" dirty="0" smtClean="0">
                <a:ea typeface="楷体" panose="02010609060101010101" pitchFamily="49" charset="-122"/>
              </a:rPr>
              <a:t>直</a:t>
            </a:r>
            <a:r>
              <a:rPr lang="zh-CN" altLang="en-US" sz="6000" dirty="0">
                <a:ea typeface="楷体" panose="02010609060101010101" pitchFamily="49" charset="-122"/>
              </a:rPr>
              <a:t>划分</a:t>
            </a:r>
            <a:r>
              <a:rPr lang="zh-CN" altLang="en-US" sz="6000" dirty="0" smtClean="0">
                <a:ea typeface="楷体" panose="02010609060101010101" pitchFamily="49" charset="-122"/>
              </a:rPr>
              <a:t>策略</a:t>
            </a:r>
            <a:endParaRPr lang="zh-CN" altLang="en-US" sz="6000" dirty="0">
              <a:ea typeface="楷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248899"/>
            <a:ext cx="7765445" cy="3241040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196156"/>
              </p:ext>
            </p:extLst>
          </p:nvPr>
        </p:nvGraphicFramePr>
        <p:xfrm>
          <a:off x="2590800" y="3655906"/>
          <a:ext cx="27533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680"/>
                <a:gridCol w="13766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Subject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name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Tom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Tom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Jim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Jim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Cherry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Cherry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800776"/>
              </p:ext>
            </p:extLst>
          </p:nvPr>
        </p:nvGraphicFramePr>
        <p:xfrm>
          <a:off x="5709917" y="3655906"/>
          <a:ext cx="268224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121"/>
                <a:gridCol w="134112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Subject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author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Tom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BookOne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Jim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BookOne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Cherry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BookTwo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983914"/>
              </p:ext>
            </p:extLst>
          </p:nvPr>
        </p:nvGraphicFramePr>
        <p:xfrm>
          <a:off x="2590800" y="5471200"/>
          <a:ext cx="468376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1880"/>
                <a:gridCol w="23418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Subject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Title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BookOne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Algorithm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BookTwo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Database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7741920" y="5565877"/>
            <a:ext cx="36677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很难支持属性是变量的情况</a:t>
            </a:r>
            <a:endParaRPr lang="zh-CN" altLang="en-US" sz="32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3483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95119" y="758902"/>
            <a:ext cx="1107996" cy="5130141"/>
          </a:xfrm>
          <a:prstGeom prst="rect">
            <a:avLst/>
          </a:prstGeom>
          <a:noFill/>
        </p:spPr>
        <p:txBody>
          <a:bodyPr vert="eaVert" wrap="square" rtlCol="0" anchor="ctr" anchorCtr="1">
            <a:spAutoFit/>
          </a:bodyPr>
          <a:lstStyle/>
          <a:p>
            <a:r>
              <a:rPr lang="zh-CN" altLang="en-US" sz="6000" dirty="0" smtClean="0">
                <a:ea typeface="楷体" panose="02010609060101010101" pitchFamily="49" charset="-122"/>
              </a:rPr>
              <a:t>全索引策略</a:t>
            </a:r>
            <a:endParaRPr lang="zh-CN" altLang="en-US" sz="6000" dirty="0"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18067" y="1416729"/>
            <a:ext cx="259505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SPO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SOP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PSO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POS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OSP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OPS</a:t>
            </a:r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87992" y="1565984"/>
            <a:ext cx="48264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S:    Subject</a:t>
            </a:r>
          </a:p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:   Predicate</a:t>
            </a:r>
          </a:p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:  Object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287992" y="3540387"/>
            <a:ext cx="33848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</a:rPr>
              <a:t>JENA TDB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18067" y="493399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六重索引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318067" y="4868460"/>
            <a:ext cx="64820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占用存储空间巨大</a:t>
            </a:r>
            <a:endParaRPr lang="en-US" altLang="zh-CN" sz="3200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sz="3200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更</a:t>
            </a:r>
            <a:r>
              <a:rPr lang="zh-CN" altLang="en-US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新维护代价太大</a:t>
            </a:r>
            <a:endParaRPr lang="zh-CN" altLang="en-US" sz="32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8951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529441" y="2395642"/>
            <a:ext cx="10918371" cy="1796347"/>
          </a:xfrm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en-US" altLang="zh-CN" sz="60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en-US" altLang="zh-CN" sz="6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sz="6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图数据库存储</a:t>
            </a:r>
            <a:endParaRPr lang="zh-CN" altLang="en-US" sz="6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881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555240" cy="1325563"/>
          </a:xfrm>
        </p:spPr>
        <p:txBody>
          <a:bodyPr>
            <a:normAutofit/>
          </a:bodyPr>
          <a:lstStyle/>
          <a:p>
            <a:r>
              <a:rPr lang="en-US" altLang="zh-CN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neo4j</a:t>
            </a:r>
            <a:endParaRPr lang="zh-CN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180" y="461792"/>
            <a:ext cx="3191320" cy="1228896"/>
          </a:xfrm>
        </p:spPr>
      </p:pic>
      <p:sp>
        <p:nvSpPr>
          <p:cNvPr id="7" name="文本框 6"/>
          <p:cNvSpPr txBox="1"/>
          <p:nvPr/>
        </p:nvSpPr>
        <p:spPr>
          <a:xfrm>
            <a:off x="838200" y="1934653"/>
            <a:ext cx="76341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节点存储（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node store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）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关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系存储 （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relationship store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）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属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性存储 （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property store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）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38200" y="4452890"/>
            <a:ext cx="80293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图挖掘算法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数据更新速度慢</a:t>
            </a:r>
            <a:endParaRPr lang="en-US" altLang="zh-CN" sz="2400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sz="2400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分布</a:t>
            </a:r>
            <a:r>
              <a:rPr lang="zh-CN" altLang="en-US" sz="2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式存储实现代价太高</a:t>
            </a:r>
            <a:endParaRPr lang="en-US" altLang="zh-CN" sz="2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210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Neo4j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查询（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Cypher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）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863" y="139065"/>
            <a:ext cx="3808777" cy="35286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16280" y="3293655"/>
            <a:ext cx="98692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(p1:person), (p2:person)</a:t>
            </a:r>
          </a:p>
          <a:p>
            <a:r>
              <a:rPr lang="en-US" altLang="zh-CN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(p1)-[: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fatherof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]-&gt;(:person)-[: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fatherof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]-&gt;(p2)</a:t>
            </a:r>
          </a:p>
          <a:p>
            <a:r>
              <a:rPr lang="en-US" altLang="zh-CN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p1, p2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" y="5084361"/>
            <a:ext cx="8811855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27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Titan: </a:t>
            </a:r>
            <a:r>
              <a:rPr lang="zh-CN" altLang="en-US" dirty="0" smtClean="0"/>
              <a:t>一个分布式图形数据库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18093"/>
            <a:ext cx="10515600" cy="283143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可容纳数千亿个顶点和边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可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以支撑上千并发用户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支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持事务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计算复杂图形遍历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支持多种存储后端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551814" y="6464595"/>
            <a:ext cx="489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133666" y="4665896"/>
            <a:ext cx="39978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Apache Cassandra(distributed)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Apache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HBase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(distributed)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Oracle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BerkekeyDB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(local)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2547" y="784066"/>
            <a:ext cx="2086266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27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529441" y="2395642"/>
            <a:ext cx="10918371" cy="1796347"/>
          </a:xfrm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en-US" altLang="zh-CN" sz="6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4.</a:t>
            </a:r>
            <a:r>
              <a:rPr lang="zh-CN" altLang="en-US" sz="6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分布式方式存储</a:t>
            </a:r>
            <a:endParaRPr lang="zh-CN" altLang="en-US" sz="6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592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600" y="20256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Hadoop</a:t>
            </a:r>
            <a:r>
              <a:rPr lang="zh-CN" altLang="en-US" dirty="0" smtClean="0"/>
              <a:t>的分布式存储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6600" y="2607945"/>
            <a:ext cx="8458200" cy="2654935"/>
          </a:xfrm>
        </p:spPr>
        <p:txBody>
          <a:bodyPr/>
          <a:lstStyle/>
          <a:p>
            <a:r>
              <a:rPr lang="zh-CN" altLang="en-US" dirty="0" smtClean="0"/>
              <a:t>主语相关的三元组聚集起来，存储成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相</a:t>
            </a:r>
            <a:r>
              <a:rPr lang="zh-CN" altLang="en-US" dirty="0" smtClean="0"/>
              <a:t>同属性的三元组聚集在一起，存储成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3039" y="301148"/>
            <a:ext cx="2529841" cy="277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77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3760" y="19240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6000" dirty="0" err="1" smtClean="0">
                <a:latin typeface="Times New Roman" panose="02020603050405020304" pitchFamily="18" charset="0"/>
              </a:rPr>
              <a:t>Trinity.RDF</a:t>
            </a:r>
            <a:endParaRPr lang="zh-CN" altLang="en-US" sz="6000" dirty="0">
              <a:latin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73760" y="1869808"/>
            <a:ext cx="10281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Trinity</a:t>
            </a:r>
            <a:r>
              <a:rPr lang="zh-CN" altLang="en-US" sz="30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是微软开发的一个基于内存的分布式图数据管理系</a:t>
            </a:r>
            <a:r>
              <a:rPr lang="zh-CN" altLang="en-US" sz="30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统</a:t>
            </a:r>
            <a:endParaRPr lang="en-US" altLang="zh-CN" sz="3000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2320" y="3181272"/>
            <a:ext cx="3525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</a:rPr>
              <a:t>邻接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表存储</a:t>
            </a:r>
            <a:endParaRPr lang="zh-CN" altLang="en-US" sz="28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2561751"/>
              </p:ext>
            </p:extLst>
          </p:nvPr>
        </p:nvGraphicFramePr>
        <p:xfrm>
          <a:off x="873759" y="3919451"/>
          <a:ext cx="10281921" cy="68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4" imgW="3543120" imgH="203040" progId="Equation.DSMT4">
                  <p:embed/>
                </p:oleObj>
              </mc:Choice>
              <mc:Fallback>
                <p:oleObj name="Equation" r:id="rId4" imgW="35431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73759" y="3919451"/>
                        <a:ext cx="10281921" cy="684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990599" y="1234748"/>
            <a:ext cx="8417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Distributed Graph Engine for Web Scale RDF Data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0151271"/>
              </p:ext>
            </p:extLst>
          </p:nvPr>
        </p:nvGraphicFramePr>
        <p:xfrm>
          <a:off x="3179377" y="5014707"/>
          <a:ext cx="2569745" cy="370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6" imgW="1358640" imgH="203040" progId="Equation.DSMT4">
                  <p:embed/>
                </p:oleObj>
              </mc:Choice>
              <mc:Fallback>
                <p:oleObj name="Equation" r:id="rId6" imgW="13586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79377" y="5014707"/>
                        <a:ext cx="2569745" cy="370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156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9441" y="2395642"/>
            <a:ext cx="10918371" cy="1796347"/>
          </a:xfrm>
        </p:spPr>
        <p:txBody>
          <a:bodyPr anchor="ctr" anchorCtr="1">
            <a:normAutofit/>
          </a:bodyPr>
          <a:lstStyle/>
          <a:p>
            <a:pPr marL="0" indent="0">
              <a:buNone/>
            </a:pPr>
            <a:r>
              <a:rPr lang="en-US" altLang="zh-CN" sz="6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sz="6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知识图谱的基本概念</a:t>
            </a:r>
            <a:endParaRPr lang="zh-CN" altLang="en-US" sz="6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12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96092"/>
            <a:ext cx="6115638" cy="275310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517" y="2161520"/>
            <a:ext cx="6325483" cy="469648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92664" y="1087293"/>
            <a:ext cx="48435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r>
              <a:rPr lang="en-US" altLang="zh-CN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uery statement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52561" y="1087293"/>
            <a:ext cx="35866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r>
              <a:rPr lang="en-US" altLang="zh-CN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uery graph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92664" y="332894"/>
            <a:ext cx="44346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Times New Roman" panose="02020603050405020304" pitchFamily="18" charset="0"/>
                <a:ea typeface="楷体" panose="02010609060101010101" pitchFamily="49" charset="-122"/>
              </a:rPr>
              <a:t>查询</a:t>
            </a:r>
          </a:p>
        </p:txBody>
      </p:sp>
    </p:spTree>
    <p:extLst>
      <p:ext uri="{BB962C8B-B14F-4D97-AF65-F5344CB8AC3E}">
        <p14:creationId xmlns:p14="http://schemas.microsoft.com/office/powerpoint/2010/main" val="28794324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387201" y="2415962"/>
            <a:ext cx="10918371" cy="1796347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6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The  End</a:t>
            </a:r>
            <a:endParaRPr lang="zh-CN" altLang="en-US" sz="6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01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612" y="0"/>
            <a:ext cx="8468939" cy="663677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66646" y="2220964"/>
            <a:ext cx="65974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王大</a:t>
            </a:r>
            <a:r>
              <a:rPr lang="zh-CN" alt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路背锅，引咎辞职</a:t>
            </a:r>
            <a:endParaRPr lang="en-US" altLang="zh-CN" sz="28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李达康与易学习资助王大路创业</a:t>
            </a:r>
            <a:endParaRPr lang="en-US" altLang="zh-CN" sz="28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王大路多年经营，拥有今天的大路集团</a:t>
            </a:r>
            <a:endParaRPr lang="zh-CN" alt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258341"/>
              </p:ext>
            </p:extLst>
          </p:nvPr>
        </p:nvGraphicFramePr>
        <p:xfrm>
          <a:off x="485365" y="5181413"/>
          <a:ext cx="58521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0720"/>
                <a:gridCol w="1950720"/>
                <a:gridCol w="19507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Subject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Predicate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Object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王大路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创办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大路集团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444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0204" y="163244"/>
            <a:ext cx="10515600" cy="1214293"/>
          </a:xfrm>
        </p:spPr>
        <p:txBody>
          <a:bodyPr/>
          <a:lstStyle/>
          <a:p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RDF(Resource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Description Framework)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48194" y="1377537"/>
            <a:ext cx="10657609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40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 RDF</a:t>
            </a:r>
            <a:r>
              <a:rPr lang="zh-CN" altLang="en-US" sz="40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是一种描述资源的数据模型</a:t>
            </a:r>
            <a:r>
              <a:rPr lang="zh-CN" altLang="en-US" sz="4000" dirty="0">
                <a:latin typeface="Times New Roman" panose="02020603050405020304" pitchFamily="18" charset="0"/>
                <a:ea typeface="楷体" panose="02010609060101010101" pitchFamily="49" charset="-122"/>
              </a:rPr>
              <a:t>。</a:t>
            </a:r>
            <a:endParaRPr lang="en-US" altLang="zh-CN" sz="4000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4000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40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 Subject : IRI, blank node</a:t>
            </a:r>
          </a:p>
          <a:p>
            <a:endParaRPr lang="en-US" altLang="zh-CN" sz="4000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40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 Predicate: IRI(</a:t>
            </a:r>
            <a:r>
              <a:rPr lang="en-US" altLang="zh-CN" sz="4000" dirty="0">
                <a:latin typeface="Times New Roman" panose="02020603050405020304" pitchFamily="18" charset="0"/>
                <a:ea typeface="楷体" panose="02010609060101010101" pitchFamily="49" charset="-122"/>
              </a:rPr>
              <a:t>International Resource Identifiers</a:t>
            </a:r>
            <a:r>
              <a:rPr lang="en-US" altLang="zh-CN" sz="40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)</a:t>
            </a:r>
          </a:p>
          <a:p>
            <a:endParaRPr lang="en-US" altLang="zh-CN" sz="4000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40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 Object:  literals, IRI</a:t>
            </a:r>
            <a:r>
              <a:rPr lang="zh-CN" altLang="en-US" sz="40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，</a:t>
            </a:r>
            <a:r>
              <a:rPr lang="en-US" altLang="zh-CN" sz="40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blank node</a:t>
            </a:r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3115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31" y="0"/>
            <a:ext cx="81819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58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79640"/>
            <a:ext cx="10515600" cy="953036"/>
          </a:xfrm>
        </p:spPr>
        <p:txBody>
          <a:bodyPr>
            <a:normAutofit/>
          </a:bodyPr>
          <a:lstStyle/>
          <a:p>
            <a:r>
              <a:rPr lang="en-US" altLang="zh-CN" sz="48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RDF</a:t>
            </a:r>
            <a:r>
              <a:rPr lang="zh-CN" altLang="en-US" sz="48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序列化</a:t>
            </a:r>
            <a:r>
              <a:rPr lang="zh-CN" altLang="en-US" sz="4800" dirty="0">
                <a:latin typeface="Times New Roman" panose="02020603050405020304" pitchFamily="18" charset="0"/>
                <a:ea typeface="楷体" panose="02010609060101010101" pitchFamily="49" charset="-122"/>
              </a:rPr>
              <a:t>标准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RDF/XML   (.</a:t>
            </a:r>
            <a:r>
              <a:rPr lang="en-US" altLang="zh-CN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rdf</a:t>
            </a:r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altLang="zh-CN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Turtle           (.</a:t>
            </a:r>
            <a:r>
              <a:rPr lang="en-US" altLang="zh-CN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ttl</a:t>
            </a:r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altLang="zh-CN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N-Triples     (.</a:t>
            </a:r>
            <a:r>
              <a:rPr lang="en-US" altLang="zh-CN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737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0" y="1"/>
            <a:ext cx="12192000" cy="68579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rdf:RDF</a:t>
            </a:r>
            <a:endParaRPr lang="en-US" altLang="zh-CN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xmlns:rdf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='http://www.w3.org/1999/02/22-rdf-syntax-ns#'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xmlns:info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='http://zy.example.com/info#'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xmlns:rel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='http://zy.example.com/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#'&gt;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rdf:Description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rdf:about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="http://zy.example.com/person/Tom"&gt;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info:name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&gt;Tom&lt;/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info:name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info:job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&gt;worker&lt;/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info:job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info:age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rdf:datatype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='http://www.w3.org/2001/XMLSchema#integer'&gt;56&lt;/info:age&gt;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rel:fatherof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rdf:resource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="http://zy.example.com/person/Jim"/&gt;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&lt;/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rdf:Description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rdf:Description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rdf:about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="http://zy.example.com/person/Jim"&gt;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info:name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&gt;Jim&lt;/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info:name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info:job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&gt;programmer&lt;/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info:job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info:age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rdf:datatype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='http://www.w3.org/2001/XMLSchema#integer'&gt;28&lt;/info:age&gt;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rel:fatherof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rdf:resource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="http://zy.example.com/person/Cherry"/&gt;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&lt;/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rdf:Description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rdf:Description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rdf:about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="http://zy.example.com/person/Cherry"&gt;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info:name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&gt;Cherry&lt;/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info:name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info:age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rdf:datatype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='http://www.w3.org/2001/XMLSchema#integer'&gt;8&lt;/info:age&gt;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&lt;/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rdf:Description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rdf:RDF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63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5000" y="362857"/>
            <a:ext cx="9626600" cy="6176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@prefix info: &lt;http://zy.example.com/info#&gt;</a:t>
            </a:r>
          </a:p>
          <a:p>
            <a:pPr marL="0" indent="0">
              <a:buNone/>
            </a:pP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@prefix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&lt;http://zy.example.com/rel#&gt;</a:t>
            </a:r>
          </a:p>
          <a:p>
            <a:pPr marL="0" indent="0">
              <a:buNone/>
            </a:pP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@prefix person: &lt;http://zy.example.com/person&gt;</a:t>
            </a:r>
          </a:p>
          <a:p>
            <a:pPr marL="0" indent="0">
              <a:buNone/>
            </a:pP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person:Tom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info:name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"Tom";</a:t>
            </a:r>
          </a:p>
          <a:p>
            <a:pPr marL="0" indent="0">
              <a:buNone/>
            </a:pP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info:job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"worker";</a:t>
            </a:r>
          </a:p>
          <a:p>
            <a:pPr marL="0" indent="0">
              <a:buNone/>
            </a:pP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info:age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56;</a:t>
            </a:r>
          </a:p>
          <a:p>
            <a:pPr marL="0" indent="0">
              <a:buNone/>
            </a:pP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rel:fatherof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person:Jim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</a:t>
            </a:r>
          </a:p>
          <a:p>
            <a:pPr marL="0" indent="0">
              <a:buNone/>
            </a:pP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person:Jim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info:name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"Jim";</a:t>
            </a:r>
          </a:p>
          <a:p>
            <a:pPr marL="0" indent="0">
              <a:buNone/>
            </a:pP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info:job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"programmer";</a:t>
            </a:r>
          </a:p>
          <a:p>
            <a:pPr marL="0" indent="0">
              <a:buNone/>
            </a:pP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info:age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28;</a:t>
            </a:r>
          </a:p>
          <a:p>
            <a:pPr marL="0" indent="0">
              <a:buNone/>
            </a:pP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rel:fatherof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person:Cherry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person:Cherry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info:name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"Cherry";</a:t>
            </a:r>
          </a:p>
          <a:p>
            <a:pPr marL="0" indent="0">
              <a:buNone/>
            </a:pP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  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info:age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8;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499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2806</TotalTime>
  <Words>2036</Words>
  <Application>Microsoft Office PowerPoint</Application>
  <PresentationFormat>宽屏</PresentationFormat>
  <Paragraphs>357</Paragraphs>
  <Slides>31</Slides>
  <Notes>19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1" baseType="lpstr">
      <vt:lpstr>楷体</vt:lpstr>
      <vt:lpstr>宋体</vt:lpstr>
      <vt:lpstr>Arial</vt:lpstr>
      <vt:lpstr>Calibri</vt:lpstr>
      <vt:lpstr>Calibri Light</vt:lpstr>
      <vt:lpstr>Courier New</vt:lpstr>
      <vt:lpstr>Times New Roman</vt:lpstr>
      <vt:lpstr>Wingdings</vt:lpstr>
      <vt:lpstr>Office 主题</vt:lpstr>
      <vt:lpstr>MathType 6.0 Equation</vt:lpstr>
      <vt:lpstr>知识图谱的查询与存储</vt:lpstr>
      <vt:lpstr>PowerPoint 演示文稿</vt:lpstr>
      <vt:lpstr>PowerPoint 演示文稿</vt:lpstr>
      <vt:lpstr>PowerPoint 演示文稿</vt:lpstr>
      <vt:lpstr>RDF(Resource Description Framework)</vt:lpstr>
      <vt:lpstr>PowerPoint 演示文稿</vt:lpstr>
      <vt:lpstr>RDF序列化标准</vt:lpstr>
      <vt:lpstr>PowerPoint 演示文稿</vt:lpstr>
      <vt:lpstr>PowerPoint 演示文稿</vt:lpstr>
      <vt:lpstr>PowerPoint 演示文稿</vt:lpstr>
      <vt:lpstr>PowerPoint 演示文稿</vt:lpstr>
      <vt:lpstr>SPARQL(SPARQL Protocol and RDF Query Language)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neo4j</vt:lpstr>
      <vt:lpstr>Neo4j查询（Cypher）</vt:lpstr>
      <vt:lpstr>Titan: 一个分布式图形数据库</vt:lpstr>
      <vt:lpstr>PowerPoint 演示文稿</vt:lpstr>
      <vt:lpstr>基于Hadoop的分布式存储</vt:lpstr>
      <vt:lpstr>Trinity.RDF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PC</cp:lastModifiedBy>
  <cp:revision>73</cp:revision>
  <dcterms:created xsi:type="dcterms:W3CDTF">2018-11-22T01:55:32Z</dcterms:created>
  <dcterms:modified xsi:type="dcterms:W3CDTF">2018-12-03T14:48:55Z</dcterms:modified>
</cp:coreProperties>
</file>