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70" r:id="rId9"/>
    <p:sldId id="260" r:id="rId10"/>
    <p:sldId id="261" r:id="rId11"/>
    <p:sldId id="267" r:id="rId12"/>
    <p:sldId id="266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115" autoAdjust="0"/>
  </p:normalViewPr>
  <p:slideViewPr>
    <p:cSldViewPr snapToGrid="0">
      <p:cViewPr varScale="1">
        <p:scale>
          <a:sx n="60" d="100"/>
          <a:sy n="60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5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8EAE-F76C-4DB1-B1A5-6FBE2387D0B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23FA-1A74-4866-BA33-81430325F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6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机器学习算法的性能依赖于原始数据的表示。 学习一个好的数据表示，可以提高算法的性能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自动编码器，学习数据的降维表示。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比如文本分类算法以前是用</a:t>
            </a:r>
            <a:r>
              <a:rPr lang="en-US" altLang="zh-CN" dirty="0" smtClean="0"/>
              <a:t>TF-IDF</a:t>
            </a:r>
            <a:r>
              <a:rPr lang="zh-CN" altLang="en-US" dirty="0" smtClean="0"/>
              <a:t>权重来表示词，现在使用深度学习算法学习词的向量表示，有效减少了文本分类算法的误分率。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学习的就是一个先验知识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9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TransE</a:t>
            </a:r>
            <a:r>
              <a:rPr lang="zh-CN" altLang="en-US" dirty="0" smtClean="0"/>
              <a:t>模型中，实体在不同的关系下的表示相同。这是有缺陷的。比如奥巴马在总统这个关系下和布什，含义相同。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但是在大部分别的关系下，奥巴马 布什 这两个实体含义 是不同的。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词的表示也存在相同的问题， 词在不同的语境中，可能存在不同的语义。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TransH</a:t>
            </a:r>
            <a:r>
              <a:rPr lang="zh-CN" altLang="en-US" baseline="0" dirty="0" smtClean="0"/>
              <a:t>模型是</a:t>
            </a:r>
            <a:r>
              <a:rPr lang="en-US" altLang="zh-CN" baseline="0" dirty="0" err="1" smtClean="0"/>
              <a:t>TransE</a:t>
            </a:r>
            <a:r>
              <a:rPr lang="zh-CN" altLang="en-US" baseline="0" dirty="0" smtClean="0"/>
              <a:t>模型改进， 认为一个实体在不同关系下有不同的表示。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头实体向量</a:t>
            </a:r>
            <a:r>
              <a:rPr lang="en-US" altLang="zh-CN" dirty="0" err="1" smtClean="0"/>
              <a:t>lh</a:t>
            </a:r>
            <a:r>
              <a:rPr lang="zh-CN" altLang="en-US" dirty="0" smtClean="0"/>
              <a:t>和尾实体向量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沿法线</a:t>
            </a:r>
            <a:r>
              <a:rPr lang="en-US" altLang="zh-CN" dirty="0" err="1" smtClean="0"/>
              <a:t>wr</a:t>
            </a:r>
            <a:r>
              <a:rPr lang="zh-CN" altLang="en-US" dirty="0" smtClean="0"/>
              <a:t>投影到关系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对应的超平面上。</a:t>
            </a:r>
            <a:endParaRPr lang="en-US" altLang="zh-CN" dirty="0" smtClean="0"/>
          </a:p>
          <a:p>
            <a:r>
              <a:rPr lang="zh-CN" altLang="en-US" dirty="0" smtClean="0"/>
              <a:t>分别用</a:t>
            </a:r>
            <a:r>
              <a:rPr lang="en-US" altLang="zh-CN" dirty="0" err="1" smtClean="0"/>
              <a:t>lhr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ltr</a:t>
            </a:r>
            <a:r>
              <a:rPr lang="zh-CN" altLang="en-US" dirty="0" smtClean="0"/>
              <a:t>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9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词表示学习是一种典型的表示学习。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薛莹莹师姐和龚志远师兄都讨论过词的表示学习。 我这里帮大家复习一下。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根据词的语义是由其上下文决定的，这个语言学先验知识，通过深度学习，将词表示成连续稠密的实值向量。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分布式表示：孤立得看向量中的每一维，都没有明确对应的含义，而综合各维形成一个向量，则能够表示词的语义信息。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关于词表示， 其中有两种较为常见</a:t>
            </a:r>
            <a:r>
              <a:rPr lang="zh-CN" altLang="en-US" dirty="0" smtClean="0"/>
              <a:t>的模型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一种是</a:t>
            </a:r>
            <a:r>
              <a:rPr lang="en-US" altLang="zh-CN" dirty="0" smtClean="0"/>
              <a:t>CBOW</a:t>
            </a:r>
            <a:r>
              <a:rPr lang="zh-CN" altLang="en-US" dirty="0" smtClean="0"/>
              <a:t>， 根据上下文，预测中心词的概率。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一种是</a:t>
            </a:r>
            <a:r>
              <a:rPr lang="en-US" altLang="zh-CN" dirty="0" smtClean="0"/>
              <a:t>skip-gram </a:t>
            </a:r>
            <a:r>
              <a:rPr lang="zh-CN" altLang="en-US" dirty="0" smtClean="0"/>
              <a:t>根据中心词，预测上下文的概率。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分</a:t>
            </a:r>
            <a:r>
              <a:rPr lang="zh-CN" altLang="en-US" smtClean="0"/>
              <a:t>类器</a:t>
            </a:r>
            <a:r>
              <a:rPr lang="zh-CN" altLang="en-US" baseline="0" smtClean="0"/>
              <a:t>用来归一化输出单元的概率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通过将词表示为向量的形式，人们发现了有趣的平移不变现象。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如图，存在相同语义关系的词对，他们在向量空间中的平移向量几乎相同。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China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Beijing, Japan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Tokyo</a:t>
            </a:r>
            <a:r>
              <a:rPr lang="zh-CN" altLang="en-US" baseline="0" dirty="0" smtClean="0"/>
              <a:t> 之间都存在着首都关系， 他们在向量空间中的平移向量几乎相同。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1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这里介绍一些 知识学习的背景知识。 首先介绍一下知识库。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知识库，可以看做是一个三元组， </a:t>
            </a:r>
            <a:r>
              <a:rPr lang="en-US" altLang="zh-CN" dirty="0" smtClean="0"/>
              <a:t>E</a:t>
            </a:r>
            <a:r>
              <a:rPr lang="zh-CN" altLang="en-US" dirty="0" smtClean="0"/>
              <a:t>代表实体集</a:t>
            </a:r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R</a:t>
            </a:r>
            <a:r>
              <a:rPr lang="zh-CN" altLang="en-US" baseline="0" dirty="0" smtClean="0"/>
              <a:t>代表关系集    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代表定义在实体集 和 关系集 上的 三元组 集合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每个三元组 都是由 头实体</a:t>
            </a:r>
            <a:r>
              <a:rPr lang="en-US" altLang="zh-CN" baseline="0" dirty="0" smtClean="0"/>
              <a:t>h,  </a:t>
            </a:r>
            <a:r>
              <a:rPr lang="zh-CN" altLang="en-US" baseline="0" dirty="0" smtClean="0"/>
              <a:t>关系</a:t>
            </a:r>
            <a:r>
              <a:rPr lang="en-US" altLang="zh-CN" baseline="0" dirty="0" smtClean="0"/>
              <a:t>r,  </a:t>
            </a:r>
            <a:r>
              <a:rPr lang="zh-CN" altLang="en-US" baseline="0" dirty="0" smtClean="0"/>
              <a:t>尾实体</a:t>
            </a:r>
            <a:r>
              <a:rPr lang="en-US" altLang="zh-CN" baseline="0" dirty="0" smtClean="0"/>
              <a:t>t</a:t>
            </a:r>
            <a:r>
              <a:rPr lang="zh-CN" altLang="en-US" baseline="0" dirty="0" smtClean="0"/>
              <a:t>组成的。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0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将知识库用图的形式表示，就是我们经常听到的知识图谱。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通过利用左边的知识， 我们可以构建右边的知识图谱。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其中节点</a:t>
            </a:r>
            <a:r>
              <a:rPr lang="zh-CN" altLang="en-US" baseline="0" dirty="0" smtClean="0"/>
              <a:t> 代表 实体，  边 代表 实体间的语义关系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比如 李达康 是 一个 实体  王大路 是 一个 实体 他们之间存在 资助关系。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知识表示学习，就是学习知识库中实体和关系的表示，将它们表示为连续稠密的低维向量。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有关学者，受到词向量中平移不变现象的启发，提出了翻译模型， 认为在向量空间中，关系向量可以看作是头向量到尾向量的平移。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4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词向量能够捕捉到单词</a:t>
            </a:r>
            <a:r>
              <a:rPr lang="en-US" altLang="zh-CN" dirty="0" smtClean="0"/>
              <a:t>China</a:t>
            </a:r>
            <a:r>
              <a:rPr lang="en-US" altLang="zh-CN" baseline="0" dirty="0" smtClean="0"/>
              <a:t> Beijing</a:t>
            </a:r>
            <a:r>
              <a:rPr lang="zh-CN" altLang="en-US" baseline="0" dirty="0" smtClean="0"/>
              <a:t>之间  </a:t>
            </a:r>
            <a:r>
              <a:rPr lang="en-US" altLang="zh-CN" baseline="0" dirty="0" smtClean="0"/>
              <a:t>Japan Tokyo</a:t>
            </a:r>
            <a:r>
              <a:rPr lang="zh-CN" altLang="en-US" baseline="0" dirty="0" smtClean="0"/>
              <a:t>之间的隐含语义关系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1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类型关系指的是，该类型关系中的一个尾实体平均对应多个头实体。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这是由于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模型过于简单，仅仅是对层次关系进行建模，没有考虑到知识库中其他复杂关系。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2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9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0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xiyu/trans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知识表示学习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1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503" y="3756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优化</a:t>
            </a:r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目标函数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16441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0968"/>
              </p:ext>
            </p:extLst>
          </p:nvPr>
        </p:nvGraphicFramePr>
        <p:xfrm>
          <a:off x="671513" y="1912938"/>
          <a:ext cx="58134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5" imgW="1587240" imgH="228600" progId="Equation.DSMT4">
                  <p:embed/>
                </p:oleObj>
              </mc:Choice>
              <mc:Fallback>
                <p:oleObj name="Equation" r:id="rId5" imgW="1587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513" y="1912938"/>
                        <a:ext cx="58134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80707" y="1912938"/>
            <a:ext cx="298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损失函数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11120"/>
              </p:ext>
            </p:extLst>
          </p:nvPr>
        </p:nvGraphicFramePr>
        <p:xfrm>
          <a:off x="543417" y="3298976"/>
          <a:ext cx="89487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7" imgW="2920680" imgH="355320" progId="Equation.DSMT4">
                  <p:embed/>
                </p:oleObj>
              </mc:Choice>
              <mc:Fallback>
                <p:oleObj name="Equation" r:id="rId7" imgW="29206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417" y="3298976"/>
                        <a:ext cx="8948738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663575" y="3456728"/>
            <a:ext cx="200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ea typeface="楷体" panose="02010609060101010101" pitchFamily="49" charset="-122"/>
              </a:rPr>
              <a:t>目标函数</a:t>
            </a:r>
            <a:endParaRPr lang="zh-CN" altLang="en-US" sz="3200" dirty="0"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00582"/>
              </p:ext>
            </p:extLst>
          </p:nvPr>
        </p:nvGraphicFramePr>
        <p:xfrm>
          <a:off x="671513" y="5683443"/>
          <a:ext cx="520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513" y="5683443"/>
                        <a:ext cx="5207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333963" y="5638418"/>
            <a:ext cx="9907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错误三元组得分与正确三元组得分之间的间隔距离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33096"/>
              </p:ext>
            </p:extLst>
          </p:nvPr>
        </p:nvGraphicFramePr>
        <p:xfrm>
          <a:off x="671513" y="4627864"/>
          <a:ext cx="869254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11" imgW="2527200" imgH="203040" progId="Equation.DSMT4">
                  <p:embed/>
                </p:oleObj>
              </mc:Choice>
              <mc:Fallback>
                <p:oleObj name="Equation" r:id="rId11" imgW="252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1513" y="4627864"/>
                        <a:ext cx="869254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663575" y="4584713"/>
            <a:ext cx="236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错误三元组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3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13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5779673"/>
            <a:ext cx="990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Translating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Embeddings</a:t>
            </a:r>
            <a:r>
              <a:rPr lang="en-US" altLang="zh-CN" sz="2000" b="1" dirty="0">
                <a:latin typeface="Times New Roman" panose="02020603050405020304" pitchFamily="18" charset="0"/>
              </a:rPr>
              <a:t> for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Modeling Multi-relational Data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46421"/>
            <a:ext cx="34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github.com/wuxiyu/transE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834" y="457200"/>
            <a:ext cx="708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812758"/>
            <a:ext cx="10184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链接预测：构建大规模知识图谱，需要不断补充实体间的关系，利用翻译模型，可以预测两个实体的关系，进行知识图谱的补全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相似度计算：利用实体的分布式表示，可以快速计算实体间的语义相似度。对于自然语言处理和信息检索的很多任务有重要意义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3" y="1101155"/>
            <a:ext cx="11623325" cy="20937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973" y="177825"/>
            <a:ext cx="4163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存在问题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2411" y="3915696"/>
            <a:ext cx="7195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N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对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 1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的关系，预测头部准确率极低</a:t>
            </a:r>
            <a:endParaRPr lang="en-US" altLang="zh-CN" sz="3200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对 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N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的关系，预测尾部准确率极低</a:t>
            </a:r>
            <a:endParaRPr lang="zh-CN" altLang="en-US" sz="3200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2411" y="5418882"/>
            <a:ext cx="5885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仅仅对层次关系进行建模。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没有考虑到知识库中其他复杂关系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5" y="3301825"/>
            <a:ext cx="3734719" cy="33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TransH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62" y="2127454"/>
            <a:ext cx="5517382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838200" y="1835067"/>
            <a:ext cx="715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一个实体在不同关系下有不同的表示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0" y="3164144"/>
            <a:ext cx="5143946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2523" y="2559985"/>
            <a:ext cx="6881446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</a:rPr>
              <a:t>END</a:t>
            </a:r>
            <a:endParaRPr lang="zh-CN" altLang="en-US" sz="5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0690"/>
            <a:ext cx="10439400" cy="219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Learning representations </a:t>
            </a:r>
            <a:r>
              <a:rPr lang="en-US" altLang="zh-CN" sz="3200" dirty="0">
                <a:latin typeface="Times New Roman" panose="02020603050405020304" pitchFamily="18" charset="0"/>
              </a:rPr>
              <a:t>of the data that make it easier to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extract useful </a:t>
            </a:r>
            <a:r>
              <a:rPr lang="en-US" altLang="zh-CN" sz="3200" dirty="0">
                <a:latin typeface="Times New Roman" panose="02020603050405020304" pitchFamily="18" charset="0"/>
              </a:rPr>
              <a:t>information when building classifiers or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other predictors.[</a:t>
            </a:r>
            <a:r>
              <a:rPr lang="en-US" altLang="zh-CN" dirty="0" smtClean="0"/>
              <a:t>Representation </a:t>
            </a:r>
            <a:r>
              <a:rPr lang="en-US" altLang="zh-CN" dirty="0" err="1" smtClean="0"/>
              <a:t>Learning:A</a:t>
            </a:r>
            <a:r>
              <a:rPr lang="en-US" altLang="zh-CN" dirty="0" smtClean="0"/>
              <a:t> </a:t>
            </a:r>
            <a:r>
              <a:rPr lang="en-US" altLang="zh-CN" dirty="0"/>
              <a:t>Review and New </a:t>
            </a:r>
            <a:r>
              <a:rPr lang="en-US" altLang="zh-CN" dirty="0" smtClean="0"/>
              <a:t>Perspectives</a:t>
            </a:r>
            <a:r>
              <a:rPr lang="en-US" altLang="zh-CN" sz="3200" dirty="0" smtClean="0"/>
              <a:t>]</a:t>
            </a:r>
            <a:br>
              <a:rPr lang="en-US" altLang="zh-CN" sz="32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词表示学习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136" y="1867669"/>
            <a:ext cx="10515600" cy="4277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词的语义由其上下文决定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(</a:t>
            </a:r>
            <a:r>
              <a:rPr lang="en-US" altLang="zh-CN" dirty="0" smtClean="0"/>
              <a:t>A </a:t>
            </a:r>
            <a:r>
              <a:rPr lang="en-US" altLang="zh-CN" dirty="0"/>
              <a:t>word is characterized by the company it </a:t>
            </a:r>
            <a:r>
              <a:rPr lang="en-US" altLang="zh-CN" dirty="0" smtClean="0"/>
              <a:t>keeps.)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将词表示成连续稠密的实值向量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也称为分布式表示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0" y="0"/>
            <a:ext cx="579268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78943" y="617425"/>
            <a:ext cx="1996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CBOW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0" y="-68826"/>
            <a:ext cx="6247660" cy="69268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98121" y="617425"/>
            <a:ext cx="2942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kip-gram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4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7440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平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移不变性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8" y="1837458"/>
            <a:ext cx="5026573" cy="3955336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40100"/>
              </p:ext>
            </p:extLst>
          </p:nvPr>
        </p:nvGraphicFramePr>
        <p:xfrm>
          <a:off x="5314168" y="3019632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5" imgW="2882880" imgH="203040" progId="Equation.DSMT4">
                  <p:embed/>
                </p:oleObj>
              </mc:Choice>
              <mc:Fallback>
                <p:oleObj name="Equation" r:id="rId5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4168" y="3019632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2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200" y="1525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知识库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18107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47071"/>
              </p:ext>
            </p:extLst>
          </p:nvPr>
        </p:nvGraphicFramePr>
        <p:xfrm>
          <a:off x="721411" y="1890316"/>
          <a:ext cx="5483913" cy="62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6" imgW="1752480" imgH="203040" progId="Equation.DSMT4">
                  <p:embed/>
                </p:oleObj>
              </mc:Choice>
              <mc:Fallback>
                <p:oleObj name="Equation" r:id="rId6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1411" y="1890316"/>
                        <a:ext cx="5483913" cy="62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5255"/>
              </p:ext>
            </p:extLst>
          </p:nvPr>
        </p:nvGraphicFramePr>
        <p:xfrm>
          <a:off x="723900" y="3091872"/>
          <a:ext cx="1517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8" imgW="672840" imgH="203040" progId="Equation.DSMT4">
                  <p:embed/>
                </p:oleObj>
              </mc:Choice>
              <mc:Fallback>
                <p:oleObj name="Equation" r:id="rId8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" y="3091872"/>
                        <a:ext cx="15176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2556" y="3085849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实体集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75603"/>
              </p:ext>
            </p:extLst>
          </p:nvPr>
        </p:nvGraphicFramePr>
        <p:xfrm>
          <a:off x="723900" y="4135144"/>
          <a:ext cx="24066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10" imgW="1066680" imgH="203040" progId="Equation.DSMT4">
                  <p:embed/>
                </p:oleObj>
              </mc:Choice>
              <mc:Fallback>
                <p:oleObj name="Equation" r:id="rId10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900" y="4135144"/>
                        <a:ext cx="240665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49362"/>
              </p:ext>
            </p:extLst>
          </p:nvPr>
        </p:nvGraphicFramePr>
        <p:xfrm>
          <a:off x="653256" y="5062707"/>
          <a:ext cx="26622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12" imgW="1180800" imgH="203040" progId="Equation.DSMT4">
                  <p:embed/>
                </p:oleObj>
              </mc:Choice>
              <mc:Fallback>
                <p:oleObj name="Equation" r:id="rId12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3256" y="5062707"/>
                        <a:ext cx="266223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619485" y="4124686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系集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2408" y="5056684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三元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095"/>
              </p:ext>
            </p:extLst>
          </p:nvPr>
        </p:nvGraphicFramePr>
        <p:xfrm>
          <a:off x="5092259" y="5112810"/>
          <a:ext cx="1544514" cy="41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14" imgW="457200" imgH="203040" progId="Equation.DSMT4">
                  <p:embed/>
                </p:oleObj>
              </mc:Choice>
              <mc:Fallback>
                <p:oleObj name="Equation" r:id="rId14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92259" y="5112810"/>
                        <a:ext cx="1544514" cy="41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7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61" y="36618"/>
            <a:ext cx="8468939" cy="66367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935" y="2035278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4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890" y="4050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知识表示学习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0829" y="1471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Transe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模型（翻译模型）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27759"/>
              </p:ext>
            </p:extLst>
          </p:nvPr>
        </p:nvGraphicFramePr>
        <p:xfrm>
          <a:off x="550829" y="3279792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2882880" imgH="203040" progId="Equation.DSMT4">
                  <p:embed/>
                </p:oleObj>
              </mc:Choice>
              <mc:Fallback>
                <p:oleObj name="Equation" r:id="rId4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829" y="3279792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683846"/>
              </p:ext>
            </p:extLst>
          </p:nvPr>
        </p:nvGraphicFramePr>
        <p:xfrm>
          <a:off x="838200" y="5014483"/>
          <a:ext cx="3153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014483"/>
                        <a:ext cx="315369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2262648" y="4036422"/>
            <a:ext cx="304800" cy="5997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44" y="1558934"/>
            <a:ext cx="4672614" cy="42995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0829" y="6029377"/>
            <a:ext cx="86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将关系向量看作是头向量到尾向量的平移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翻译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7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Transe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模型（翻译模型）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11335"/>
              </p:ext>
            </p:extLst>
          </p:nvPr>
        </p:nvGraphicFramePr>
        <p:xfrm>
          <a:off x="838200" y="1965219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4" imgW="2882880" imgH="203040" progId="Equation.DSMT4">
                  <p:embed/>
                </p:oleObj>
              </mc:Choice>
              <mc:Fallback>
                <p:oleObj name="Equation" r:id="rId4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965219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5927"/>
              </p:ext>
            </p:extLst>
          </p:nvPr>
        </p:nvGraphicFramePr>
        <p:xfrm>
          <a:off x="838200" y="3160294"/>
          <a:ext cx="3153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3160294"/>
                        <a:ext cx="315369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2615381" y="2560524"/>
            <a:ext cx="304800" cy="5997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96" y="1027906"/>
            <a:ext cx="4672614" cy="42995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5913" y="5181078"/>
            <a:ext cx="86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将关系向量看作是头向量到尾向量的平移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翻译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5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1498</Words>
  <Application>Microsoft Office PowerPoint</Application>
  <PresentationFormat>宽屏</PresentationFormat>
  <Paragraphs>119</Paragraphs>
  <Slides>15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楷体</vt:lpstr>
      <vt:lpstr>Arial</vt:lpstr>
      <vt:lpstr>Times New Roman</vt:lpstr>
      <vt:lpstr>Wingdings</vt:lpstr>
      <vt:lpstr>Office 主题​​</vt:lpstr>
      <vt:lpstr>Equation</vt:lpstr>
      <vt:lpstr>知识表示学习</vt:lpstr>
      <vt:lpstr>表示学习</vt:lpstr>
      <vt:lpstr>词表示学习</vt:lpstr>
      <vt:lpstr>PowerPoint 演示文稿</vt:lpstr>
      <vt:lpstr>平移不变性</vt:lpstr>
      <vt:lpstr>知识库 </vt:lpstr>
      <vt:lpstr>PowerPoint 演示文稿</vt:lpstr>
      <vt:lpstr>知识表示学习</vt:lpstr>
      <vt:lpstr>Transe模型（翻译模型）</vt:lpstr>
      <vt:lpstr>优化目标函数</vt:lpstr>
      <vt:lpstr>PowerPoint 演示文稿</vt:lpstr>
      <vt:lpstr>PowerPoint 演示文稿</vt:lpstr>
      <vt:lpstr>PowerPoint 演示文稿</vt:lpstr>
      <vt:lpstr>TransH模型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知识表示学习</dc:title>
  <dc:creator>PC</dc:creator>
  <cp:lastModifiedBy>PC</cp:lastModifiedBy>
  <cp:revision>58</cp:revision>
  <dcterms:created xsi:type="dcterms:W3CDTF">2018-11-30T11:50:50Z</dcterms:created>
  <dcterms:modified xsi:type="dcterms:W3CDTF">2018-12-03T11:53:25Z</dcterms:modified>
</cp:coreProperties>
</file>