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762" autoAdjust="0"/>
  </p:normalViewPr>
  <p:slideViewPr>
    <p:cSldViewPr snapToGrid="0">
      <p:cViewPr varScale="1">
        <p:scale>
          <a:sx n="62" d="100"/>
          <a:sy n="62" d="100"/>
        </p:scale>
        <p:origin x="8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38CEC-2FB8-4ECC-9513-BA91313A9AD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79C09-4E72-49BD-A5C9-2924744C8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5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85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31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前面两句定义前缀，方便后面的查询语句编写。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？</a:t>
            </a:r>
            <a:r>
              <a:rPr lang="en-US" altLang="zh-CN" dirty="0" smtClean="0"/>
              <a:t>person  ?age </a:t>
            </a:r>
            <a:r>
              <a:rPr lang="zh-CN" altLang="en-US" dirty="0" smtClean="0"/>
              <a:t>代表都是一个变量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Where</a:t>
            </a:r>
            <a:r>
              <a:rPr lang="zh-CN" altLang="en-US" dirty="0" smtClean="0"/>
              <a:t>子句里面就是 </a:t>
            </a:r>
            <a:r>
              <a:rPr lang="zh-CN" altLang="en-US" baseline="0" dirty="0" smtClean="0"/>
              <a:t> 变量必须匹配的三元组模式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比如这个查询中 ？</a:t>
            </a:r>
            <a:r>
              <a:rPr lang="en-US" altLang="zh-CN" dirty="0" smtClean="0"/>
              <a:t>Person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和 ？</a:t>
            </a:r>
            <a:r>
              <a:rPr lang="en-US" altLang="zh-CN" baseline="0" dirty="0" smtClean="0"/>
              <a:t>age </a:t>
            </a:r>
            <a:r>
              <a:rPr lang="zh-CN" altLang="en-US" baseline="0" dirty="0" smtClean="0"/>
              <a:t>必须是 三元组中谓语为</a:t>
            </a:r>
            <a:r>
              <a:rPr lang="en-US" altLang="zh-CN" baseline="0" dirty="0" err="1" smtClean="0"/>
              <a:t>info:age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 主语 和 宾语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找出知识图谱中所有 谓语为 </a:t>
            </a:r>
            <a:r>
              <a:rPr lang="en-US" altLang="zh-CN" dirty="0" err="1" smtClean="0"/>
              <a:t>info:age</a:t>
            </a:r>
            <a:r>
              <a:rPr lang="zh-CN" altLang="en-US" dirty="0" smtClean="0"/>
              <a:t>的三元组</a:t>
            </a:r>
            <a:r>
              <a:rPr lang="zh-CN" altLang="en-US" baseline="0" dirty="0" smtClean="0"/>
              <a:t> 中的 主语 和 宾语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928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Sparql</a:t>
            </a:r>
            <a:r>
              <a:rPr lang="en-US" altLang="zh-CN" dirty="0" smtClean="0"/>
              <a:t> </a:t>
            </a:r>
            <a:r>
              <a:rPr lang="zh-CN" altLang="en-US" dirty="0" smtClean="0"/>
              <a:t>当然 也 支持过滤查询， 过滤中查询中， 主要用到</a:t>
            </a:r>
            <a:r>
              <a:rPr lang="en-US" altLang="zh-CN" dirty="0" smtClean="0"/>
              <a:t>filter, optional, ordered by,</a:t>
            </a:r>
            <a:r>
              <a:rPr lang="en-US" altLang="zh-CN" baseline="0" dirty="0" smtClean="0"/>
              <a:t> limits</a:t>
            </a:r>
            <a:r>
              <a:rPr lang="zh-CN" altLang="en-US" baseline="0" dirty="0" smtClean="0"/>
              <a:t>等关键词。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Filter</a:t>
            </a:r>
            <a:r>
              <a:rPr lang="zh-CN" altLang="en-US" dirty="0" smtClean="0"/>
              <a:t>关键词</a:t>
            </a:r>
            <a:r>
              <a:rPr lang="zh-CN" altLang="en-US" baseline="0" dirty="0" smtClean="0"/>
              <a:t> 主要用来对变量进行约束。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Optional </a:t>
            </a:r>
            <a:r>
              <a:rPr lang="zh-CN" altLang="en-US" baseline="0" dirty="0" smtClean="0"/>
              <a:t>可选的三元组模式约束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在这个例子中， ？</a:t>
            </a:r>
            <a:r>
              <a:rPr lang="en-US" altLang="zh-CN" baseline="0" dirty="0" smtClean="0"/>
              <a:t>person </a:t>
            </a:r>
            <a:r>
              <a:rPr lang="zh-CN" altLang="en-US" baseline="0" dirty="0" smtClean="0"/>
              <a:t>匹配了这个三元组 就必须把 ？</a:t>
            </a:r>
            <a:r>
              <a:rPr lang="en-US" altLang="zh-CN" baseline="0" dirty="0" smtClean="0"/>
              <a:t>Job</a:t>
            </a:r>
            <a:r>
              <a:rPr lang="zh-CN" altLang="en-US" baseline="0" dirty="0" smtClean="0"/>
              <a:t>这个变量</a:t>
            </a:r>
            <a:r>
              <a:rPr lang="en-US" altLang="zh-CN" baseline="0" dirty="0" smtClean="0"/>
              <a:t>select</a:t>
            </a:r>
            <a:r>
              <a:rPr lang="zh-CN" altLang="en-US" baseline="0" dirty="0" smtClean="0"/>
              <a:t>出来， 如果没有匹配 相应的</a:t>
            </a:r>
            <a:r>
              <a:rPr lang="en-US" altLang="zh-CN" baseline="0" dirty="0" smtClean="0"/>
              <a:t>job</a:t>
            </a:r>
            <a:r>
              <a:rPr lang="zh-CN" altLang="en-US" baseline="0" dirty="0" smtClean="0"/>
              <a:t>栏就为空。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1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类似 也 支持 聚合函数。</a:t>
            </a:r>
            <a:endParaRPr lang="en-US" altLang="zh-CN" dirty="0" smtClean="0"/>
          </a:p>
          <a:p>
            <a:r>
              <a:rPr lang="en-US" altLang="zh-CN" dirty="0" smtClean="0"/>
              <a:t>Count sum min max avg.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90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Sparql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的联合查询</a:t>
            </a:r>
            <a:r>
              <a:rPr lang="zh-CN" altLang="en-US" baseline="0" dirty="0" smtClean="0"/>
              <a:t> 其实也好理解</a:t>
            </a:r>
            <a:endParaRPr lang="en-US" altLang="zh-CN" baseline="0" dirty="0" smtClean="0"/>
          </a:p>
          <a:p>
            <a:r>
              <a:rPr lang="zh-CN" altLang="en-US" baseline="0" dirty="0" smtClean="0"/>
              <a:t>简单得说 就是把、 </a:t>
            </a:r>
            <a:r>
              <a:rPr lang="en-US" altLang="zh-CN" baseline="0" dirty="0" smtClean="0"/>
              <a:t>where</a:t>
            </a:r>
            <a:r>
              <a:rPr lang="zh-CN" altLang="en-US" baseline="0" dirty="0" smtClean="0"/>
              <a:t>里面满足条件的的结果 联合起来。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53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子查询的意思就是 查询里面 嵌套 着</a:t>
            </a:r>
            <a:r>
              <a:rPr lang="zh-CN" altLang="en-US" baseline="0" dirty="0" smtClean="0"/>
              <a:t> 查询</a:t>
            </a:r>
            <a:endParaRPr lang="en-US" altLang="zh-CN" baseline="0" dirty="0" smtClean="0"/>
          </a:p>
          <a:p>
            <a:r>
              <a:rPr lang="zh-CN" altLang="en-US" baseline="0" dirty="0" smtClean="0"/>
              <a:t>首先 执行 子查询 然后 执行 父查询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36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首先想到的就是</a:t>
            </a:r>
            <a:r>
              <a:rPr lang="zh-CN" altLang="en-US" baseline="0" dirty="0" smtClean="0"/>
              <a:t> 用一张巨大的三列表来存储</a:t>
            </a:r>
            <a:r>
              <a:rPr lang="en-US" altLang="zh-CN" baseline="0" dirty="0" err="1" smtClean="0"/>
              <a:t>rdf</a:t>
            </a:r>
            <a:r>
              <a:rPr lang="zh-CN" altLang="en-US" baseline="0" dirty="0" smtClean="0"/>
              <a:t>数据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三列表</a:t>
            </a:r>
            <a:r>
              <a:rPr lang="zh-CN" altLang="en-US" dirty="0" smtClean="0"/>
              <a:t>包含三列，分别是主语列，谓语列，</a:t>
            </a:r>
            <a:r>
              <a:rPr lang="zh-CN" altLang="en-US" baseline="0" dirty="0" smtClean="0"/>
              <a:t> 和宾语列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存在大量的自连接操作开销巨大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05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属性相似的主语聚集在一张表上。</a:t>
            </a:r>
            <a:endParaRPr lang="en-US" altLang="zh-CN" dirty="0" smtClean="0"/>
          </a:p>
          <a:p>
            <a:r>
              <a:rPr lang="zh-CN" altLang="en-US" dirty="0" smtClean="0"/>
              <a:t>属性表对可以提高某些查询的效率， 比如查包含名字的三元组模式，就可以在这个表查。</a:t>
            </a:r>
            <a:endParaRPr lang="en-US" altLang="zh-CN" dirty="0" smtClean="0"/>
          </a:p>
          <a:p>
            <a:r>
              <a:rPr lang="zh-CN" altLang="en-US" dirty="0" smtClean="0"/>
              <a:t>但是属性作为变量时，效率低下。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94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每张表保存谓词相同的三元组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对属性是不变量来说，是很友好的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避免了大量的自连接操作，</a:t>
            </a:r>
            <a:r>
              <a:rPr lang="zh-CN" altLang="en-US" baseline="0" dirty="0" smtClean="0"/>
              <a:t> 变成不同表之间的连接。 不同表之间的连接操作效率优于自连接。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不能很好得支持，属性是变量的情况。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删除代价太大</a:t>
            </a:r>
            <a:r>
              <a:rPr lang="zh-CN" altLang="en-US" baseline="0" dirty="0" smtClean="0"/>
              <a:t>。 比如删除主语节点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7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为了加速</a:t>
            </a:r>
            <a:r>
              <a:rPr lang="en-US" altLang="zh-CN" dirty="0" smtClean="0"/>
              <a:t>RDF</a:t>
            </a:r>
            <a:r>
              <a:rPr lang="zh-CN" altLang="en-US" dirty="0" smtClean="0"/>
              <a:t>三元组在</a:t>
            </a:r>
            <a:r>
              <a:rPr lang="en-US" altLang="zh-CN" dirty="0" smtClean="0"/>
              <a:t>SPARQL</a:t>
            </a:r>
            <a:r>
              <a:rPr lang="zh-CN" altLang="en-US" dirty="0" smtClean="0"/>
              <a:t>查询过程中的连接操作速度，将三元组中的主语，谓语，宾语的各种排列枚举出来，分别为它们建立索引。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三元组模式查询能高效执行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baseline="0" dirty="0" smtClean="0"/>
          </a:p>
          <a:p>
            <a:r>
              <a:rPr lang="en-US" altLang="zh-CN" dirty="0" smtClean="0"/>
              <a:t>JENA</a:t>
            </a:r>
            <a:r>
              <a:rPr lang="zh-CN" altLang="en-US" dirty="0" smtClean="0"/>
              <a:t>是一个开源的</a:t>
            </a:r>
            <a:r>
              <a:rPr lang="en-US" altLang="zh-CN" dirty="0" smtClean="0"/>
              <a:t>java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api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支持</a:t>
            </a:r>
            <a:r>
              <a:rPr lang="en-US" altLang="zh-CN" baseline="0" dirty="0" err="1" smtClean="0"/>
              <a:t>rdf</a:t>
            </a:r>
            <a:r>
              <a:rPr lang="zh-CN" altLang="en-US" baseline="0" dirty="0" smtClean="0"/>
              <a:t>数据的存储与</a:t>
            </a:r>
            <a:r>
              <a:rPr lang="en-US" altLang="zh-CN" baseline="0" dirty="0" err="1" smtClean="0"/>
              <a:t>sparql</a:t>
            </a:r>
            <a:r>
              <a:rPr lang="zh-CN" altLang="en-US" baseline="0" dirty="0" smtClean="0"/>
              <a:t>查询。 其中的用于存储管理</a:t>
            </a:r>
            <a:r>
              <a:rPr lang="en-US" altLang="zh-CN" baseline="0" dirty="0" err="1" smtClean="0"/>
              <a:t>rdf</a:t>
            </a:r>
            <a:r>
              <a:rPr lang="zh-CN" altLang="en-US" baseline="0" dirty="0" smtClean="0"/>
              <a:t>的数据库</a:t>
            </a:r>
            <a:r>
              <a:rPr lang="en-US" altLang="zh-CN" baseline="0" dirty="0" smtClean="0"/>
              <a:t>TDB</a:t>
            </a:r>
            <a:r>
              <a:rPr lang="zh-CN" altLang="en-US" baseline="0" dirty="0" smtClean="0"/>
              <a:t>就是使用全索引策略实现。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3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36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图形数据库，支持图的挖掘算法，所以查询速度相对较快</a:t>
            </a:r>
            <a:endParaRPr lang="en-US" altLang="zh-CN" dirty="0" smtClean="0"/>
          </a:p>
          <a:p>
            <a:r>
              <a:rPr lang="en-US" altLang="zh-CN" dirty="0" smtClean="0"/>
              <a:t>Neo4j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难以分片</a:t>
            </a:r>
            <a:endParaRPr lang="en-US" altLang="zh-CN" baseline="0" dirty="0" smtClean="0"/>
          </a:p>
          <a:p>
            <a:r>
              <a:rPr lang="zh-CN" altLang="en-US" baseline="0" dirty="0" smtClean="0"/>
              <a:t>很难处理超级节点。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45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http://hao.jobbole.com/titan/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127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数据上的分布式查询处理方法将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数据转化为平面文件</a:t>
            </a:r>
            <a:endParaRPr lang="en-US" altLang="zh-CN" dirty="0" smtClean="0"/>
          </a:p>
          <a:p>
            <a:r>
              <a:rPr lang="zh-CN" altLang="en-US" dirty="0" smtClean="0"/>
              <a:t>存储在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上。在进行查询处理的时候，这些方法将查询分解为若干个子查询</a:t>
            </a:r>
            <a:endParaRPr lang="en-US" altLang="zh-CN" dirty="0" smtClean="0"/>
          </a:p>
          <a:p>
            <a:r>
              <a:rPr lang="zh-CN" altLang="en-US" dirty="0" smtClean="0"/>
              <a:t>每个子查询通过在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上扫描得到候选解，然后用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将候选解连接起来</a:t>
            </a:r>
            <a:endParaRPr lang="en-US" altLang="zh-CN" dirty="0" smtClean="0"/>
          </a:p>
          <a:p>
            <a:r>
              <a:rPr lang="zh-CN" altLang="en-US" dirty="0" smtClean="0"/>
              <a:t>以得到最终解</a:t>
            </a:r>
            <a:endParaRPr lang="en-US" altLang="zh-CN" dirty="0" smtClean="0"/>
          </a:p>
          <a:p>
            <a:r>
              <a:rPr lang="zh-CN" altLang="en-US" dirty="0" smtClean="0"/>
              <a:t>不同方法的区别是</a:t>
            </a:r>
            <a:r>
              <a:rPr lang="en-US" altLang="zh-CN" dirty="0" smtClean="0"/>
              <a:t>RDF</a:t>
            </a:r>
            <a:r>
              <a:rPr lang="zh-CN" altLang="en-US" dirty="0" smtClean="0"/>
              <a:t>转为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平面文件的方式不同。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97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Trinity.RDF</a:t>
            </a:r>
            <a:r>
              <a:rPr lang="zh-CN" altLang="en-US" dirty="0" smtClean="0"/>
              <a:t>是利用</a:t>
            </a:r>
            <a:r>
              <a:rPr lang="en-US" altLang="zh-CN" dirty="0" smtClean="0"/>
              <a:t>Trinity</a:t>
            </a:r>
            <a:r>
              <a:rPr lang="zh-CN" altLang="en-US" dirty="0" smtClean="0"/>
              <a:t>进行数据管理的方法。</a:t>
            </a:r>
            <a:endParaRPr lang="en-US" altLang="zh-CN" dirty="0" smtClean="0"/>
          </a:p>
          <a:p>
            <a:r>
              <a:rPr lang="zh-CN" altLang="en-US" dirty="0" smtClean="0"/>
              <a:t>当用户提交查询之后，</a:t>
            </a:r>
            <a:r>
              <a:rPr lang="en-US" altLang="zh-CN" dirty="0" err="1" smtClean="0"/>
              <a:t>Trinity.RDF</a:t>
            </a:r>
            <a:r>
              <a:rPr lang="zh-CN" altLang="en-US" dirty="0" smtClean="0"/>
              <a:t>依次对查询中每个变量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的候选点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进行图探索直到得到解。</a:t>
            </a:r>
            <a:endParaRPr lang="en-US" altLang="zh-CN" dirty="0" smtClean="0"/>
          </a:p>
          <a:p>
            <a:r>
              <a:rPr lang="zh-CN" altLang="en-US" dirty="0" smtClean="0"/>
              <a:t>所谓图探索就是检查</a:t>
            </a:r>
            <a:r>
              <a:rPr lang="en-US" altLang="zh-CN" dirty="0" smtClean="0"/>
              <a:t>v</a:t>
            </a:r>
            <a:r>
              <a:rPr lang="zh-CN" altLang="en-US" dirty="0" smtClean="0"/>
              <a:t>候选点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的邻居是否满足</a:t>
            </a:r>
            <a:r>
              <a:rPr lang="en-US" altLang="zh-CN" dirty="0" smtClean="0"/>
              <a:t>v</a:t>
            </a:r>
            <a:r>
              <a:rPr lang="zh-CN" altLang="en-US" dirty="0" smtClean="0"/>
              <a:t>在查询图上邻居的条件。</a:t>
            </a:r>
            <a:endParaRPr lang="en-US" altLang="zh-CN" dirty="0" smtClean="0"/>
          </a:p>
          <a:p>
            <a:r>
              <a:rPr lang="zh-CN" altLang="en-US" dirty="0" smtClean="0"/>
              <a:t>如果不满足，则结束拓展。否则，看</a:t>
            </a:r>
            <a:r>
              <a:rPr lang="en-US" altLang="zh-CN" dirty="0" smtClean="0"/>
              <a:t>u</a:t>
            </a:r>
            <a:r>
              <a:rPr lang="zh-CN" altLang="en-US" dirty="0" smtClean="0"/>
              <a:t>邻居的邻居能否满足</a:t>
            </a:r>
            <a:r>
              <a:rPr lang="en-US" altLang="zh-CN" dirty="0" smtClean="0"/>
              <a:t>v</a:t>
            </a:r>
            <a:r>
              <a:rPr lang="zh-CN" altLang="en-US" dirty="0" smtClean="0"/>
              <a:t>在查询图上邻居的邻居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1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知识图谱本质上是一种语义网络。其节点代表实体（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entity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）或者概念，边代表实体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概念之间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的各种语义关系。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知识图谱可以看做是由大量知识组成的，每条知识代表一个主谓宾的三元组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 在这张小的知识图谱中，存在一条知识</a:t>
            </a:r>
            <a:r>
              <a:rPr lang="zh-CN" altLang="en-US" baseline="0" dirty="0" smtClean="0"/>
              <a:t>  王大路创办大路集团 就代表了 主语是王大路 谓语是 创办 宾语 是大路集团的三元组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RDF</a:t>
            </a:r>
            <a:r>
              <a:rPr lang="zh-CN" altLang="en-US" dirty="0" smtClean="0"/>
              <a:t>是一种描述资源的数据模型，我们可以使用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来描述知识图谱中的主谓宾三元组。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我们可以看做是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的泛化和推广，意思就是在互联网上，每个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标识唯一的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我们的身份证号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29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RDF</a:t>
            </a:r>
            <a:r>
              <a:rPr lang="zh-CN" altLang="en-US" dirty="0" smtClean="0"/>
              <a:t>图中</a:t>
            </a:r>
            <a:r>
              <a:rPr lang="zh-CN" altLang="en-US" baseline="0" dirty="0" smtClean="0"/>
              <a:t> 三元组 可以代表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34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我们怎么存储或者传输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目前，存在三种主流的</a:t>
            </a:r>
            <a:r>
              <a:rPr lang="en-US" altLang="zh-CN" dirty="0" err="1" smtClean="0"/>
              <a:t>rdf</a:t>
            </a:r>
            <a:r>
              <a:rPr lang="zh-CN" altLang="en-US" dirty="0" smtClean="0"/>
              <a:t>序列化标准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7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RDF/XML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，顾名思义，就是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的格式来表示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数据，之所以用到这个方法就是因为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技术比较成熟，有很多现成的工具来存储和进行解析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。然而，对于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的格式太冗长，也不便于阅读，通常我们不会使用这种方式来处理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37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是用的最多的一种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序列化的方式了。他比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RDF/XML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紧凑，并且可读性比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N-Triple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要好一些。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9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N-Triple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Turtle</a:t>
            </a:r>
            <a:r>
              <a:rPr lang="zh-CN" altLang="en-US" dirty="0" smtClean="0"/>
              <a:t>标准的一个拓展，其不能应用前缀缩写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N-Triples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有个好处是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当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文件很大，在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解析时使用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Trutle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格式的文件，必须全部读入内存能解析， 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N-Triples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可以一部分一部分解析，不必全部读入内存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3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17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8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0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0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6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7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0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7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8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7063-7994-4CEA-AE6D-DF3D05296A9C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6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1664" y="537476"/>
            <a:ext cx="9144000" cy="1241896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知识图谱的查询与存储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8054" y="4153973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周宇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180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286" y="551544"/>
            <a:ext cx="11582400" cy="5268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&lt;http://zy.example.com/info#name&gt; "Tom".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&lt;http://zy.example.com/info#job&gt; "worker".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&lt;http://zy.example.com/info#age&gt; "56"^^&lt;http://www.w3.org/2001/XMLSchema#integer&gt;.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&lt;http://zy.example.com/rel#fatherof&gt; &lt;http://zy.example.com/person/Jim&gt;.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&lt;http://zy.example.com/info#name&gt; "Jim".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&lt;http://zy.example.com/info#job&gt; "programmer".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&lt;http://zy.example.com/info#age&gt; "28"^^&lt;http://www.w3.org/2001/XMLSchema#integer&gt;.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&lt;http://zy.example.com/rel#fatherof&gt; &lt;http://zy.example.com/person/Cherry&gt;.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&lt;http://zy.example.com/person/Cherry&gt; &lt;http://zy.example.com/info#name&gt; "Cherry".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&lt;http://zy.example.com/person/Cherry&gt; &lt;http://zy.example.com/info#age&gt; "8"^^&lt;http://www.w3.org/2001/XMLSchema#integer&gt;.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98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.SPARQL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7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138" y="365125"/>
            <a:ext cx="11728862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</a:rPr>
              <a:t>SPARQL(SPARQL </a:t>
            </a:r>
            <a:r>
              <a:rPr lang="en-US" altLang="zh-CN" sz="4000" dirty="0">
                <a:latin typeface="Times New Roman" panose="02020603050405020304" pitchFamily="18" charset="0"/>
              </a:rPr>
              <a:t>Protocol and RDF Query Language</a:t>
            </a:r>
            <a:r>
              <a:rPr lang="en-US" altLang="zh-CN" sz="4000" dirty="0" smtClean="0">
                <a:latin typeface="Times New Roman" panose="02020603050405020304" pitchFamily="18" charset="0"/>
              </a:rPr>
              <a:t>)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138" y="2557145"/>
            <a:ext cx="11435937" cy="16897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针对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数据开发的一种查询语言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类</a:t>
            </a:r>
            <a:r>
              <a:rPr lang="zh-CN" altLang="en-US" dirty="0" smtClean="0"/>
              <a:t>似于</a:t>
            </a:r>
            <a:r>
              <a:rPr lang="en-US" altLang="zh-CN" dirty="0" smtClean="0"/>
              <a:t>SQL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7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87116" y="1443789"/>
            <a:ext cx="863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60" y="3639747"/>
            <a:ext cx="6411220" cy="217332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71460" y="181905"/>
            <a:ext cx="761999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prefix</a:t>
            </a:r>
            <a:r>
              <a:rPr lang="en-US" altLang="zh-CN" sz="2000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</a:rPr>
              <a:t>info: &lt;http://zy.example.com/info#&gt;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prefix </a:t>
            </a:r>
            <a:r>
              <a:rPr lang="en-US" altLang="zh-CN" sz="2000" dirty="0" err="1">
                <a:latin typeface="Courier New" panose="02070309020205020404" pitchFamily="49" charset="0"/>
              </a:rPr>
              <a:t>rel</a:t>
            </a:r>
            <a:r>
              <a:rPr lang="en-US" altLang="zh-CN" sz="2000" dirty="0">
                <a:latin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</a:rPr>
              <a:t> ?person ?age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20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2000" dirty="0">
                <a:latin typeface="Courier New" panose="02070309020205020404" pitchFamily="49" charset="0"/>
              </a:rPr>
              <a:t> ?age.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95808" y="695644"/>
            <a:ext cx="1107996" cy="511743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简单查询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1460" y="2903405"/>
            <a:ext cx="77664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500" b="1" dirty="0" err="1" smtClean="0">
                <a:latin typeface="Times New Roman" panose="02020603050405020304" pitchFamily="18" charset="0"/>
              </a:rPr>
              <a:t>nfo:age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 ==   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&lt;http://zy.example.com/info#age&gt;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37611" y="1250090"/>
            <a:ext cx="6673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?name ?age ?job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where{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?name.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?age.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(?age &lt;= 30).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{?person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?job}.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(?age)</a:t>
            </a:r>
          </a:p>
          <a:p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409573" y="748145"/>
            <a:ext cx="1107996" cy="45007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过滤查询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11" y="5146489"/>
            <a:ext cx="4505954" cy="15051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85111" y="368410"/>
            <a:ext cx="7885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FILTER, OPTIONAL, ORDER BY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LIMITS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5194" y="464304"/>
            <a:ext cx="1107996" cy="5450774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聚</a:t>
            </a:r>
            <a:r>
              <a:rPr lang="zh-CN" altLang="en-US" sz="6000" dirty="0" smtClean="0">
                <a:ea typeface="楷体" panose="02010609060101010101" pitchFamily="49" charset="-122"/>
              </a:rPr>
              <a:t>合函数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05100" y="2066307"/>
            <a:ext cx="68401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prefix </a:t>
            </a:r>
            <a:r>
              <a:rPr lang="en-US" altLang="zh-CN" sz="2000" dirty="0" err="1">
                <a:latin typeface="Courier New" panose="02070309020205020404" pitchFamily="49" charset="0"/>
              </a:rPr>
              <a:t>rel</a:t>
            </a:r>
            <a:r>
              <a:rPr lang="en-US" altLang="zh-CN" sz="2000" dirty="0">
                <a:latin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select (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AVG</a:t>
            </a:r>
            <a:r>
              <a:rPr lang="en-US" altLang="zh-CN" sz="2000" dirty="0">
                <a:latin typeface="Courier New" panose="02070309020205020404" pitchFamily="49" charset="0"/>
              </a:rPr>
              <a:t>(?age) 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2000" dirty="0">
                <a:latin typeface="Courier New" panose="02070309020205020404" pitchFamily="49" charset="0"/>
              </a:rPr>
              <a:t> ?</a:t>
            </a:r>
            <a:r>
              <a:rPr lang="en-US" altLang="zh-CN" sz="2000" dirty="0" err="1">
                <a:latin typeface="Courier New" panose="02070309020205020404" pitchFamily="49" charset="0"/>
              </a:rPr>
              <a:t>AvgAge</a:t>
            </a:r>
            <a:r>
              <a:rPr lang="en-US" altLang="zh-CN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where{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2000" dirty="0">
                <a:latin typeface="Courier New" panose="02070309020205020404" pitchFamily="49" charset="0"/>
              </a:rPr>
              <a:t> ?age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}</a:t>
            </a:r>
            <a:endParaRPr lang="zh-CN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05100" y="771896"/>
            <a:ext cx="5890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Times New Roman" panose="02020603050405020304" pitchFamily="18" charset="0"/>
              </a:rPr>
              <a:t>COUNT, SUM, MIN, MAX, 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AVG</a:t>
            </a:r>
            <a:endParaRPr lang="en-US" altLang="zh-CN" sz="3000" b="1" dirty="0">
              <a:latin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00" y="4657603"/>
            <a:ext cx="4229690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1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5194" y="464304"/>
            <a:ext cx="1107996" cy="5450774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 smtClean="0">
                <a:ea typeface="楷体" panose="02010609060101010101" pitchFamily="49" charset="-122"/>
              </a:rPr>
              <a:t>联合</a:t>
            </a:r>
            <a:r>
              <a:rPr lang="zh-CN" altLang="en-US" sz="6000" dirty="0">
                <a:ea typeface="楷体" panose="02010609060101010101" pitchFamily="49" charset="-122"/>
              </a:rPr>
              <a:t>查询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05100" y="150237"/>
            <a:ext cx="684018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prefix </a:t>
            </a:r>
            <a:r>
              <a:rPr lang="en-US" altLang="zh-CN" sz="1600" dirty="0" err="1">
                <a:latin typeface="Courier New" panose="02070309020205020404" pitchFamily="49" charset="0"/>
              </a:rPr>
              <a:t>rel</a:t>
            </a:r>
            <a:r>
              <a:rPr lang="en-US" altLang="zh-CN" sz="1600" dirty="0">
                <a:latin typeface="Courier New" panose="02070309020205020404" pitchFamily="49" charset="0"/>
              </a:rPr>
              <a:t>: </a:t>
            </a:r>
            <a:r>
              <a:rPr lang="en-US" altLang="zh-CN" sz="1600" dirty="0" smtClean="0">
                <a:latin typeface="Courier New" panose="02070309020205020404" pitchFamily="49" charset="0"/>
              </a:rPr>
              <a:t>&lt;http</a:t>
            </a:r>
            <a:r>
              <a:rPr lang="en-US" altLang="zh-CN" sz="1600" dirty="0">
                <a:latin typeface="Courier New" panose="02070309020205020404" pitchFamily="49" charset="0"/>
              </a:rPr>
              <a:t>://zy.example.com/rel</a:t>
            </a:r>
            <a:r>
              <a:rPr lang="en-US" altLang="zh-CN" sz="1600" dirty="0" smtClean="0">
                <a:latin typeface="Courier New" panose="02070309020205020404" pitchFamily="49" charset="0"/>
              </a:rPr>
              <a:t>#&gt;</a:t>
            </a:r>
          </a:p>
          <a:p>
            <a:endParaRPr lang="en-US" altLang="zh-CN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</a:rPr>
              <a:t>select ?name ?age ?job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where{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info:name</a:t>
            </a:r>
            <a:r>
              <a:rPr lang="en-US" altLang="zh-CN" sz="1600" dirty="0">
                <a:latin typeface="Courier New" panose="02070309020205020404" pitchFamily="49" charset="0"/>
              </a:rPr>
              <a:t> ?name.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optional{?person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info:job</a:t>
            </a:r>
            <a:r>
              <a:rPr lang="en-US" altLang="zh-CN" sz="1600" dirty="0">
                <a:latin typeface="Courier New" panose="02070309020205020404" pitchFamily="49" charset="0"/>
              </a:rPr>
              <a:t> ?job}.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1600" dirty="0">
                <a:latin typeface="Courier New" panose="02070309020205020404" pitchFamily="49" charset="0"/>
              </a:rPr>
              <a:t> ?age.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filter(?age &gt;= 30)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union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info:name</a:t>
            </a:r>
            <a:r>
              <a:rPr lang="en-US" altLang="zh-CN" sz="1600" dirty="0">
                <a:latin typeface="Courier New" panose="02070309020205020404" pitchFamily="49" charset="0"/>
              </a:rPr>
              <a:t> ?name.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optional{?person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info:job</a:t>
            </a:r>
            <a:r>
              <a:rPr lang="en-US" altLang="zh-CN" sz="1600" dirty="0">
                <a:latin typeface="Courier New" panose="02070309020205020404" pitchFamily="49" charset="0"/>
              </a:rPr>
              <a:t> ?job}.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1600" dirty="0">
                <a:latin typeface="Courier New" panose="02070309020205020404" pitchFamily="49" charset="0"/>
              </a:rPr>
              <a:t> ?age.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filter(?age &lt;=28)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sz="1600" dirty="0" smtClean="0">
                <a:latin typeface="Courier New" panose="02070309020205020404" pitchFamily="49" charset="0"/>
              </a:rPr>
              <a:t>}</a:t>
            </a:r>
            <a:endParaRPr lang="en-US" altLang="zh-CN" sz="1600" dirty="0">
              <a:latin typeface="Courier New" panose="020703090202050204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00" y="5067050"/>
            <a:ext cx="453453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5194" y="464304"/>
            <a:ext cx="1107996" cy="5450774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子</a:t>
            </a:r>
            <a:r>
              <a:rPr lang="zh-CN" altLang="en-US" sz="6000" dirty="0" smtClean="0">
                <a:ea typeface="楷体" panose="02010609060101010101" pitchFamily="49" charset="-122"/>
              </a:rPr>
              <a:t>查</a:t>
            </a:r>
            <a:r>
              <a:rPr lang="zh-CN" altLang="en-US" sz="6000" dirty="0">
                <a:ea typeface="楷体" panose="02010609060101010101" pitchFamily="49" charset="-122"/>
              </a:rPr>
              <a:t>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51957" y="839005"/>
            <a:ext cx="862148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prefix </a:t>
            </a:r>
            <a:r>
              <a:rPr lang="en-US" altLang="zh-CN" sz="1600" dirty="0" err="1">
                <a:latin typeface="Courier New" panose="02070309020205020404" pitchFamily="49" charset="0"/>
              </a:rPr>
              <a:t>rel</a:t>
            </a:r>
            <a:r>
              <a:rPr lang="en-US" altLang="zh-CN" sz="1600" dirty="0">
                <a:latin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</a:rPr>
              <a:t>select ?</a:t>
            </a:r>
            <a:r>
              <a:rPr lang="en-US" altLang="zh-CN" sz="1600" dirty="0" err="1">
                <a:latin typeface="Courier New" panose="02070309020205020404" pitchFamily="49" charset="0"/>
              </a:rPr>
              <a:t>grandperson</a:t>
            </a:r>
            <a:r>
              <a:rPr lang="en-US" altLang="zh-CN" sz="1600" dirty="0">
                <a:latin typeface="Courier New" panose="02070309020205020404" pitchFamily="49" charset="0"/>
              </a:rPr>
              <a:t> ?person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where{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?</a:t>
            </a:r>
            <a:r>
              <a:rPr lang="en-US" altLang="zh-CN" sz="1600" dirty="0" err="1">
                <a:latin typeface="Courier New" panose="02070309020205020404" pitchFamily="49" charset="0"/>
              </a:rPr>
              <a:t>grandperson</a:t>
            </a:r>
            <a:r>
              <a:rPr lang="en-US" altLang="zh-CN" sz="1600" dirty="0"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</a:rPr>
              <a:t>rel:fatherof</a:t>
            </a:r>
            <a:r>
              <a:rPr lang="en-US" altLang="zh-CN" sz="1600" dirty="0">
                <a:latin typeface="Courier New" panose="02070309020205020404" pitchFamily="49" charset="0"/>
              </a:rPr>
              <a:t> ?</a:t>
            </a:r>
            <a:r>
              <a:rPr lang="en-US" altLang="zh-CN" sz="1600" dirty="0" err="1">
                <a:latin typeface="Courier New" panose="02070309020205020404" pitchFamily="49" charset="0"/>
              </a:rPr>
              <a:t>sonperson</a:t>
            </a:r>
            <a:r>
              <a:rPr lang="en-US" altLang="zh-CN" sz="1600" dirty="0">
                <a:latin typeface="Courier New" panose="02070309020205020404" pitchFamily="49" charset="0"/>
              </a:rPr>
              <a:t>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?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sonperson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?person</a:t>
            </a:r>
          </a:p>
          <a:p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		where{</a:t>
            </a:r>
          </a:p>
          <a:p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			?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sonperson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rel:fatherof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?person.</a:t>
            </a:r>
          </a:p>
          <a:p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		}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68" y="5082673"/>
            <a:ext cx="1052659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关系型数据库存储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1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02695" y="748144"/>
            <a:ext cx="1107996" cy="51301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 smtClean="0">
                <a:ea typeface="楷体" panose="02010609060101010101" pitchFamily="49" charset="-122"/>
              </a:rPr>
              <a:t>简单的三列表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55112"/>
              </p:ext>
            </p:extLst>
          </p:nvPr>
        </p:nvGraphicFramePr>
        <p:xfrm>
          <a:off x="2946400" y="712516"/>
          <a:ext cx="6886368" cy="1151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5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4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17813"/>
              </p:ext>
            </p:extLst>
          </p:nvPr>
        </p:nvGraphicFramePr>
        <p:xfrm>
          <a:off x="2946400" y="2756954"/>
          <a:ext cx="37271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961328"/>
              </p:ext>
            </p:extLst>
          </p:nvPr>
        </p:nvGraphicFramePr>
        <p:xfrm>
          <a:off x="6766560" y="2756954"/>
          <a:ext cx="37271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50635"/>
              </p:ext>
            </p:extLst>
          </p:nvPr>
        </p:nvGraphicFramePr>
        <p:xfrm>
          <a:off x="2946400" y="562560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Object/Subject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946400" y="4480560"/>
            <a:ext cx="595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大量自连接操作，开销巨大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08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9216" y="425199"/>
            <a:ext cx="10515600" cy="5962779"/>
          </a:xfrm>
        </p:spPr>
        <p:txBody>
          <a:bodyPr anchor="t" anchorCtr="0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SPARQL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关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系型数据库存储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图数据库存储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分布式方式存储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63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5119" y="758902"/>
            <a:ext cx="1107996" cy="513014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属</a:t>
            </a:r>
            <a:r>
              <a:rPr lang="zh-CN" altLang="en-US" sz="6000" dirty="0" smtClean="0">
                <a:ea typeface="楷体" panose="02010609060101010101" pitchFamily="49" charset="-122"/>
              </a:rPr>
              <a:t>性表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75" y="82932"/>
            <a:ext cx="7765445" cy="324104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82309"/>
              </p:ext>
            </p:extLst>
          </p:nvPr>
        </p:nvGraphicFramePr>
        <p:xfrm>
          <a:off x="2722880" y="3592883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author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84032"/>
              </p:ext>
            </p:extLst>
          </p:nvPr>
        </p:nvGraphicFramePr>
        <p:xfrm>
          <a:off x="2722879" y="5382696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Database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412480" y="5585013"/>
            <a:ext cx="3474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属性作为变量</a:t>
            </a:r>
            <a:endParaRPr lang="zh-CN" altLang="en-US" sz="4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76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5119" y="758902"/>
            <a:ext cx="1107996" cy="513014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垂</a:t>
            </a:r>
            <a:r>
              <a:rPr lang="zh-CN" altLang="en-US" sz="6000" dirty="0" smtClean="0">
                <a:ea typeface="楷体" panose="02010609060101010101" pitchFamily="49" charset="-122"/>
              </a:rPr>
              <a:t>直</a:t>
            </a:r>
            <a:r>
              <a:rPr lang="zh-CN" altLang="en-US" sz="6000" dirty="0">
                <a:ea typeface="楷体" panose="02010609060101010101" pitchFamily="49" charset="-122"/>
              </a:rPr>
              <a:t>划分</a:t>
            </a:r>
            <a:r>
              <a:rPr lang="zh-CN" altLang="en-US" sz="6000" dirty="0" smtClean="0">
                <a:ea typeface="楷体" panose="02010609060101010101" pitchFamily="49" charset="-122"/>
              </a:rPr>
              <a:t>策略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48899"/>
            <a:ext cx="7765445" cy="324104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96156"/>
              </p:ext>
            </p:extLst>
          </p:nvPr>
        </p:nvGraphicFramePr>
        <p:xfrm>
          <a:off x="2590800" y="3655906"/>
          <a:ext cx="27533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00776"/>
              </p:ext>
            </p:extLst>
          </p:nvPr>
        </p:nvGraphicFramePr>
        <p:xfrm>
          <a:off x="5709917" y="3655906"/>
          <a:ext cx="26822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author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83914"/>
              </p:ext>
            </p:extLst>
          </p:nvPr>
        </p:nvGraphicFramePr>
        <p:xfrm>
          <a:off x="2590800" y="5471200"/>
          <a:ext cx="46837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Database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741920" y="5565877"/>
            <a:ext cx="3667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很难支持属性是变量的情况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48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5119" y="758902"/>
            <a:ext cx="1107996" cy="513014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 smtClean="0">
                <a:ea typeface="楷体" panose="02010609060101010101" pitchFamily="49" charset="-122"/>
              </a:rPr>
              <a:t>全索引策略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18067" y="1416729"/>
            <a:ext cx="25950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SPO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SOP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PSO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POS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OSP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OPS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7992" y="1565984"/>
            <a:ext cx="4826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   Subject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:   Predicate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:  Object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7992" y="3540387"/>
            <a:ext cx="3384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JENA TDB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8067" y="49339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六重索引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18067" y="4868460"/>
            <a:ext cx="6482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占用存储空间巨大</a:t>
            </a:r>
            <a:endParaRPr lang="en-US" altLang="zh-CN" sz="32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32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更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新维护代价太大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95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图数据库存储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8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55240" cy="1325563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620" y="461792"/>
            <a:ext cx="3191320" cy="1228896"/>
          </a:xfrm>
        </p:spPr>
      </p:pic>
      <p:sp>
        <p:nvSpPr>
          <p:cNvPr id="7" name="文本框 6"/>
          <p:cNvSpPr txBox="1"/>
          <p:nvPr/>
        </p:nvSpPr>
        <p:spPr>
          <a:xfrm>
            <a:off x="838200" y="1934653"/>
            <a:ext cx="7634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节点存储（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node store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关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系存储 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relationship store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属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性存储 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property store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4117610"/>
            <a:ext cx="80293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图查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询语言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cypher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图挖掘算法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数据更新速度慢</a:t>
            </a: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分布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式存储实现代价太高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904149"/>
            <a:ext cx="4439270" cy="12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0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Titan: </a:t>
            </a:r>
            <a:r>
              <a:rPr lang="zh-CN" altLang="en-US" dirty="0" smtClean="0"/>
              <a:t>一个分布式图形数据库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8093"/>
            <a:ext cx="10515600" cy="28314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可容纳数千亿个顶点和边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可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以支撑上千并发用户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支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持事务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计算复杂图形遍历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支持多种存储后端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51814" y="6464595"/>
            <a:ext cx="48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33666" y="4665896"/>
            <a:ext cx="3997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Apache Cassandra(distributed)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Apache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HBase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(distributed)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Oracle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BerkekeyDB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(local)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47" y="784066"/>
            <a:ext cx="208626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分布式方式存储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9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20256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的分布式存储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2607945"/>
            <a:ext cx="8458200" cy="2654935"/>
          </a:xfrm>
        </p:spPr>
        <p:txBody>
          <a:bodyPr/>
          <a:lstStyle/>
          <a:p>
            <a:r>
              <a:rPr lang="zh-CN" altLang="en-US" dirty="0" smtClean="0"/>
              <a:t>主语相关的三元组聚集起来，存储成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同属性的三元组聚集在一起，存储成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39" y="301148"/>
            <a:ext cx="2529841" cy="27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7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760" y="19240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dirty="0" err="1" smtClean="0">
                <a:latin typeface="Times New Roman" panose="02020603050405020304" pitchFamily="18" charset="0"/>
              </a:rPr>
              <a:t>Trinity.RDF</a:t>
            </a:r>
            <a:endParaRPr lang="zh-CN" altLang="en-US" sz="6000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6640" y="2384425"/>
            <a:ext cx="10515600" cy="16084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将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RDF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数据图的邻接表载入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Trinity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的内存云中。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对查询图每个变量的候选点进行图探索，直到得到解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3760" y="1617781"/>
            <a:ext cx="10281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Trinity</a:t>
            </a:r>
            <a:r>
              <a:rPr lang="zh-CN" altLang="en-US" sz="3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是微软开发的一个基于内存的分布式图数据管理系统</a:t>
            </a:r>
            <a:endParaRPr lang="zh-CN" altLang="en-US" sz="3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2880" y="4409440"/>
            <a:ext cx="9784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检查查询图中变量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v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的候选点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u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的邻居是否满足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v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在查询图中邻居的条件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不满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足停止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满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足检查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变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量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u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的邻居的邻居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5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87201" y="2415962"/>
            <a:ext cx="10918371" cy="179634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6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 End</a:t>
            </a:r>
            <a:endParaRPr lang="zh-CN" altLang="en-US" sz="6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知识图谱的基本概念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90" y="285008"/>
            <a:ext cx="11115303" cy="6151418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709444"/>
              </p:ext>
            </p:extLst>
          </p:nvPr>
        </p:nvGraphicFramePr>
        <p:xfrm>
          <a:off x="7960660" y="5550947"/>
          <a:ext cx="3496236" cy="1075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412">
                  <a:extLst>
                    <a:ext uri="{9D8B030D-6E8A-4147-A177-3AD203B41FA5}">
                      <a16:colId xmlns:a16="http://schemas.microsoft.com/office/drawing/2014/main" val="1982786234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298626885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3456988091"/>
                    </a:ext>
                  </a:extLst>
                </a:gridCol>
              </a:tblGrid>
              <a:tr h="537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476891"/>
                  </a:ext>
                </a:extLst>
              </a:tr>
              <a:tr h="5378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王大路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大路集团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2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4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204" y="163244"/>
            <a:ext cx="10515600" cy="1214293"/>
          </a:xfrm>
        </p:spPr>
        <p:txBody>
          <a:bodyPr/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RDF(Resource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 Framework)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8194" y="1377537"/>
            <a:ext cx="1065760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RDF</a:t>
            </a:r>
            <a:r>
              <a:rPr lang="zh-CN" altLang="en-US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是一种描述资源的数据模型</a:t>
            </a:r>
            <a:r>
              <a:rPr lang="zh-CN" altLang="en-US" sz="400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Subject : IRI, blank node</a:t>
            </a:r>
          </a:p>
          <a:p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Predicate: IRI(</a:t>
            </a:r>
            <a:r>
              <a:rPr lang="en-US" altLang="zh-CN" sz="4000" dirty="0">
                <a:latin typeface="Times New Roman" panose="02020603050405020304" pitchFamily="18" charset="0"/>
                <a:ea typeface="楷体" panose="02010609060101010101" pitchFamily="49" charset="-122"/>
              </a:rPr>
              <a:t>International Resource Identifiers</a:t>
            </a: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Object:  literals, IRI</a:t>
            </a:r>
            <a:r>
              <a:rPr lang="zh-CN" altLang="en-US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blank node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11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31" y="0"/>
            <a:ext cx="8181938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8411434" y="2199938"/>
            <a:ext cx="1807285" cy="1247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5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9640"/>
            <a:ext cx="10515600" cy="953036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RDF</a:t>
            </a:r>
            <a:r>
              <a:rPr lang="zh-CN" altLang="en-US" sz="4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序列化</a:t>
            </a:r>
            <a:r>
              <a:rPr lang="zh-CN" altLang="en-US" sz="4800" dirty="0">
                <a:latin typeface="Times New Roman" panose="02020603050405020304" pitchFamily="18" charset="0"/>
                <a:ea typeface="楷体" panose="02010609060101010101" pitchFamily="49" charset="-122"/>
              </a:rPr>
              <a:t>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RDF/XML   (.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Turtle           (.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N-Triples     (.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3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rdf:RDF</a:t>
            </a:r>
            <a:endParaRPr lang="en-US" altLang="zh-CN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xmlns:rdf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='http://www.w3.org/1999/02/22-rdf-syntax-ns#'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xmlns:info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='http://zy.example.com/info#'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xmlns:rel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='http://zy.example.com/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#'&gt;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rdf:about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="http://zy.example.com/person/Tom"&gt;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&gt;Tom&lt;/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&gt;worker&lt;/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rdf:datatype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='http://www.w3.org/2001/XMLSchema#integer'&gt;56&lt;/info:age&gt;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rdf:resource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="http://zy.example.com/person/Jim"/&gt;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rdf:about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="http://zy.example.com/person/Jim"&gt;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&gt;Jim&lt;/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&gt;programmer&lt;/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rdf:datatype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='http://www.w3.org/2001/XMLSchema#integer'&gt;28&lt;/info:age&gt;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rdf:resource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="http://zy.example.com/person/Cherry"/&gt;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rdf:about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="http://zy.example.com/person/Cherry"&gt;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&gt;Cherry&lt;/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rdf:datatype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='http://www.w3.org/2001/XMLSchema#integer'&gt;8&lt;/info:age&gt;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rdf:RDF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6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000" y="362857"/>
            <a:ext cx="9626600" cy="6176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info: &lt;http://zy.example.com/info#&gt;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&lt;http://zy.example.com/rel#&gt;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person: &lt;http://zy.example.com/person&gt;</a:t>
            </a:r>
          </a:p>
          <a:p>
            <a:pPr marL="0" indent="0">
              <a:buNone/>
            </a:pP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person:Tom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"Tom";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"worker";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56;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person:Jim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person:Jim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"Jim";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"programmer";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28;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person:Cherry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person:Cherry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"Cherry";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9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1711</Words>
  <Application>Microsoft Office PowerPoint</Application>
  <PresentationFormat>宽屏</PresentationFormat>
  <Paragraphs>381</Paragraphs>
  <Slides>29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楷体</vt:lpstr>
      <vt:lpstr>宋体</vt:lpstr>
      <vt:lpstr>Arial</vt:lpstr>
      <vt:lpstr>Calibri</vt:lpstr>
      <vt:lpstr>Calibri Light</vt:lpstr>
      <vt:lpstr>Courier New</vt:lpstr>
      <vt:lpstr>Times New Roman</vt:lpstr>
      <vt:lpstr>Wingdings</vt:lpstr>
      <vt:lpstr>Office 主题</vt:lpstr>
      <vt:lpstr>知识图谱的查询与存储</vt:lpstr>
      <vt:lpstr>PowerPoint 演示文稿</vt:lpstr>
      <vt:lpstr>PowerPoint 演示文稿</vt:lpstr>
      <vt:lpstr>PowerPoint 演示文稿</vt:lpstr>
      <vt:lpstr>RDF(Resource Description Framework)</vt:lpstr>
      <vt:lpstr>PowerPoint 演示文稿</vt:lpstr>
      <vt:lpstr>RDF序列化标准</vt:lpstr>
      <vt:lpstr>PowerPoint 演示文稿</vt:lpstr>
      <vt:lpstr>PowerPoint 演示文稿</vt:lpstr>
      <vt:lpstr>PowerPoint 演示文稿</vt:lpstr>
      <vt:lpstr>PowerPoint 演示文稿</vt:lpstr>
      <vt:lpstr>SPARQL(SPARQL Protocol and RDF Query Language)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neo4j</vt:lpstr>
      <vt:lpstr>Titan: 一个分布式图形数据库</vt:lpstr>
      <vt:lpstr>PowerPoint 演示文稿</vt:lpstr>
      <vt:lpstr>基于Hadoop的分布式存储</vt:lpstr>
      <vt:lpstr>Trinity.RDF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74</cp:revision>
  <dcterms:created xsi:type="dcterms:W3CDTF">2018-11-22T01:55:32Z</dcterms:created>
  <dcterms:modified xsi:type="dcterms:W3CDTF">2018-11-27T14:52:32Z</dcterms:modified>
</cp:coreProperties>
</file>