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  <p:sldMasterId id="2147483804" r:id="rId14"/>
    <p:sldMasterId id="2147483816" r:id="rId15"/>
  </p:sldMasterIdLst>
  <p:notesMasterIdLst>
    <p:notesMasterId r:id="rId34"/>
  </p:notesMasterIdLst>
  <p:sldIdLst>
    <p:sldId id="256" r:id="rId16"/>
    <p:sldId id="258" r:id="rId17"/>
    <p:sldId id="259" r:id="rId18"/>
    <p:sldId id="257" r:id="rId19"/>
    <p:sldId id="260" r:id="rId20"/>
    <p:sldId id="262" r:id="rId21"/>
    <p:sldId id="263" r:id="rId22"/>
    <p:sldId id="264" r:id="rId23"/>
    <p:sldId id="27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72" autoAdjust="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34EA-3781-4E22-9335-FFE0D68FCCC2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121AF-F178-4F53-8E9B-07F5B8694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96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1-hot</a:t>
            </a:r>
            <a:r>
              <a:rPr lang="zh-CN" altLang="en-US" dirty="0" smtClean="0"/>
              <a:t>缺点：长度太大，关联程度体现不出来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121AF-F178-4F53-8E9B-07F5B86948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can it happen</a:t>
            </a:r>
          </a:p>
          <a:p>
            <a:r>
              <a:rPr lang="en-US" altLang="zh-TW" dirty="0"/>
              <a:t>How to explain 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434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Hierarchy is not mentioned 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677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</a:t>
            </a:r>
            <a:r>
              <a:rPr lang="en-US" altLang="zh-TW" baseline="0" dirty="0"/>
              <a:t> meaning of word is ambiguous</a:t>
            </a:r>
          </a:p>
          <a:p>
            <a:r>
              <a:rPr lang="en-US" altLang="zh-TW" baseline="0" dirty="0"/>
              <a:t>It can be easy for a document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48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r>
              <a:rPr lang="en-US" altLang="zh-TW" baseline="0" dirty="0"/>
              <a:t> is another approach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qeruy</a:t>
            </a:r>
            <a:r>
              <a:rPr lang="en-US" altLang="zh-TW" dirty="0"/>
              <a:t> not always have the common</a:t>
            </a:r>
            <a:r>
              <a:rPr lang="en-US" altLang="zh-TW" baseline="0" dirty="0"/>
              <a:t> word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616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傳染病 </a:t>
            </a:r>
            <a:r>
              <a:rPr lang="en-US" altLang="zh-TW" sz="1200" dirty="0"/>
              <a:t>infection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http://ezchatbox.ml/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需要找好例子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21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词的语义由其上下文决定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121AF-F178-4F53-8E9B-07F5B86948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79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统计语言模型把语言（词的序列）看作一个随机事件，并赋予相应的概率来描述其属于某种语言集合的可能性。给定一个词汇集合 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，对于一个由 </a:t>
            </a:r>
            <a:r>
              <a:rPr lang="en-US" altLang="zh-CN" dirty="0" smtClean="0"/>
              <a:t>V </a:t>
            </a:r>
            <a:r>
              <a:rPr lang="zh-CN" altLang="en-US" dirty="0" smtClean="0"/>
              <a:t>中的词构成的序列</a:t>
            </a:r>
            <a:r>
              <a:rPr lang="en-US" altLang="zh-CN" dirty="0" smtClean="0"/>
              <a:t>S = ⟨w1, · · · , </a:t>
            </a:r>
            <a:r>
              <a:rPr lang="en-US" altLang="zh-CN" dirty="0" err="1" smtClean="0"/>
              <a:t>wT</a:t>
            </a:r>
            <a:r>
              <a:rPr lang="en-US" altLang="zh-CN" dirty="0" smtClean="0"/>
              <a:t> ⟩ ∈ </a:t>
            </a:r>
            <a:r>
              <a:rPr lang="en-US" altLang="zh-CN" dirty="0" err="1" smtClean="0"/>
              <a:t>Vn</a:t>
            </a:r>
            <a:r>
              <a:rPr lang="zh-CN" altLang="en-US" dirty="0" smtClean="0"/>
              <a:t>，统计语言模型赋予这个序列一个概率</a:t>
            </a:r>
            <a:r>
              <a:rPr lang="en-US" altLang="zh-CN" dirty="0" smtClean="0"/>
              <a:t>P(S)</a:t>
            </a:r>
            <a:r>
              <a:rPr lang="zh-CN" altLang="en-US" dirty="0" smtClean="0"/>
              <a:t>，来衡量</a:t>
            </a:r>
            <a:r>
              <a:rPr lang="en-US" altLang="zh-CN" dirty="0" smtClean="0"/>
              <a:t>S </a:t>
            </a:r>
            <a:r>
              <a:rPr lang="zh-CN" altLang="en-US" dirty="0" smtClean="0"/>
              <a:t>符合自然语言的语法和语义规则的置信度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121AF-F178-4F53-8E9B-07F5B86948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399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What can it do?</a:t>
            </a:r>
            <a:r>
              <a:rPr lang="zh-TW" altLang="en-US" dirty="0"/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Application?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352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假设在一段文本中，第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个词的出现只与前面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个词相关，而与其他任何词</a:t>
            </a:r>
            <a:r>
              <a:rPr lang="zh-CN" altLang="en-US" smtClean="0"/>
              <a:t>都不相关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121AF-F178-4F53-8E9B-07F5B86948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62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Note that we only consider one input</a:t>
            </a:r>
            <a:r>
              <a:rPr lang="en-US" altLang="zh-TW" baseline="0" dirty="0"/>
              <a:t> word, we only consider wi-1</a:t>
            </a:r>
          </a:p>
          <a:p>
            <a:r>
              <a:rPr lang="en-US" altLang="zh-TW" baseline="0" dirty="0"/>
              <a:t>We will consider multiple word</a:t>
            </a:r>
          </a:p>
          <a:p>
            <a:r>
              <a:rPr lang="en-US" altLang="zh-TW" baseline="0" dirty="0"/>
              <a:t>The structured is a little different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92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man is known by the company he keeps.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觀其友知其人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Why the word vectors can probably capture the meaning of the words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07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Should I</a:t>
            </a:r>
            <a:r>
              <a:rPr lang="zh-TW" altLang="en-US" baseline="0" dirty="0"/>
              <a:t> </a:t>
            </a:r>
            <a:r>
              <a:rPr lang="en-US" altLang="zh-TW" baseline="0" dirty="0"/>
              <a:t>describe it more clearly?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Can consider longer history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821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通过哈夫曼树等手段减少复杂度</a:t>
            </a:r>
            <a:r>
              <a:rPr lang="en-US" altLang="zh-CN" dirty="0" smtClean="0"/>
              <a:t>O(V)-O(</a:t>
            </a:r>
            <a:r>
              <a:rPr lang="en-US" altLang="zh-CN" dirty="0" err="1" smtClean="0"/>
              <a:t>logV</a:t>
            </a:r>
            <a:r>
              <a:rPr lang="en-US" altLang="zh-CN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D9E2-21C9-4F43-833B-72DB5414AF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87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88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435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690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250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1769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0658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2985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8879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81830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1823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3945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8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3997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7568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5424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0847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0189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576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3353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48966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444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420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9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8482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3202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2569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8753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6503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6686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1221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46150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8219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7646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723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4971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79707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6401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8020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4509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7007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9694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1164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4567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8743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509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5009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30746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517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2878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9302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1211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928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39087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6574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06699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52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008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2886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0711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9694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0711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4718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310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7345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7395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73675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75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0874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1197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8362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21658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9803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2136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17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65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9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84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48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32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886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00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13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50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152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69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5694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69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25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3311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71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388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8703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739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6139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906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428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61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0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076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596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177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120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670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023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47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2055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7557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125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7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413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1530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49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84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005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4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246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4454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1556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953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2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243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267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389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047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141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9577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26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822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115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803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0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6318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1224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4754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474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08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280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8817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9639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891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1668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69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4047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159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455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04146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8727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85404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0096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8029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8756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1624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6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B994-0FCF-4CCC-AA89-B5231C3CBDA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675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1829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864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698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5177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677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666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0079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087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38041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6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B994-0FCF-4CCC-AA89-B5231C3CBDA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B8BD-AA36-4D9C-8303-92E889340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0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4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7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66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2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0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8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6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88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6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0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0902377-0DAD-4D3F-B09B-60B759F30E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2018/11/30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B35B31A-9A53-4372-B8F2-9E25964F929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8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projects/glov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Word Embedding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龚志远</a:t>
            </a:r>
            <a:endParaRPr lang="en-US" altLang="zh-CN" dirty="0" smtClean="0"/>
          </a:p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2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818865" y="4328946"/>
            <a:ext cx="249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Training text: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291646" y="4865812"/>
            <a:ext cx="494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……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 </a:t>
            </a:r>
            <a:r>
              <a:rPr lang="zh-CN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胡锦涛</a:t>
            </a:r>
            <a:r>
              <a:rPr lang="zh-TW" altLang="en-US" sz="2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 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就任国家主席</a:t>
            </a:r>
            <a:r>
              <a:rPr lang="zh-TW" altLang="en-US" sz="2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……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318211" y="5809082"/>
            <a:ext cx="543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……</a:t>
            </a:r>
            <a:r>
              <a:rPr lang="zh-TW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 </a:t>
            </a:r>
            <a:r>
              <a:rPr lang="zh-CN" altLang="en-US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习近平</a:t>
            </a:r>
            <a:r>
              <a:rPr lang="zh-TW" altLang="en-US" sz="2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 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就任国家主席</a:t>
            </a:r>
            <a:r>
              <a:rPr lang="zh-TW" altLang="en-US" sz="2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……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211987" y="5258952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i-1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219576" y="6202063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i-1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888245" y="5305849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w</a:t>
            </a:r>
            <a:r>
              <a:rPr lang="en-US" altLang="zh-TW" sz="2400" baseline="-250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854084" y="6215783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w</a:t>
            </a:r>
            <a:r>
              <a:rPr lang="en-US" altLang="zh-TW" sz="2400" baseline="-250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8025217" y="3433987"/>
            <a:ext cx="247094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“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就任国家主席</a:t>
            </a:r>
            <a:r>
              <a:rPr lang="en-US" altLang="zh-TW" sz="24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”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should have large probability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6232144" y="6155670"/>
            <a:ext cx="2931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 flipV="1">
            <a:off x="6522927" y="4281390"/>
            <a:ext cx="0" cy="2279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8691976" y="6202063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1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964278" y="4214089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2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7183710" y="5316135"/>
            <a:ext cx="134608" cy="13460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7407660" y="5686442"/>
            <a:ext cx="134608" cy="13460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365214" y="4989079"/>
            <a:ext cx="127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胡锦涛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596053" y="5457747"/>
            <a:ext cx="127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习近平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87569" y="486827"/>
            <a:ext cx="3816324" cy="9376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You shall know a word by the company it keeps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934736" y="2891755"/>
            <a:ext cx="122790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胡锦涛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 </a:t>
            </a:r>
            <a:endParaRPr lang="en-US" altLang="zh-TW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or </a:t>
            </a:r>
          </a:p>
          <a:p>
            <a:pPr algn="ctr"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习近平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63" name="左大括弧 62"/>
          <p:cNvSpPr/>
          <p:nvPr/>
        </p:nvSpPr>
        <p:spPr>
          <a:xfrm flipH="1">
            <a:off x="7620752" y="1744847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grpSp>
        <p:nvGrpSpPr>
          <p:cNvPr id="89" name="群組 88"/>
          <p:cNvGrpSpPr/>
          <p:nvPr/>
        </p:nvGrpSpPr>
        <p:grpSpPr>
          <a:xfrm>
            <a:off x="6810779" y="1912978"/>
            <a:ext cx="814717" cy="1798775"/>
            <a:chOff x="5825704" y="3393791"/>
            <a:chExt cx="814717" cy="1798775"/>
          </a:xfrm>
        </p:grpSpPr>
        <p:cxnSp>
          <p:nvCxnSpPr>
            <p:cNvPr id="90" name="直線單箭頭接點 89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字方塊 94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/>
                </a:rPr>
                <a:t>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4864635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grpSp>
        <p:nvGrpSpPr>
          <p:cNvPr id="97" name="群組 96"/>
          <p:cNvGrpSpPr/>
          <p:nvPr/>
        </p:nvGrpSpPr>
        <p:grpSpPr>
          <a:xfrm rot="5400000">
            <a:off x="2499564" y="2503636"/>
            <a:ext cx="2271550" cy="683763"/>
            <a:chOff x="-1776073" y="4374296"/>
            <a:chExt cx="3548020" cy="1067995"/>
          </a:xfrm>
        </p:grpSpPr>
        <p:sp>
          <p:nvSpPr>
            <p:cNvPr id="98" name="矩形 97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99" name="橢圓 98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100" name="橢圓 99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101" name="橢圓 100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438447" y="4374296"/>
              <a:ext cx="1333500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/>
                </a:rPr>
                <a:t>……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</p:grpSp>
      <p:sp>
        <p:nvSpPr>
          <p:cNvPr id="103" name="文字方塊 102"/>
          <p:cNvSpPr txBox="1"/>
          <p:nvPr/>
        </p:nvSpPr>
        <p:spPr>
          <a:xfrm>
            <a:off x="3374263" y="214387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1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3348721" y="1676360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0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3365339" y="2597084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0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7981675" y="2177871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The probability for each word as the next word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w</a:t>
            </a:r>
            <a:r>
              <a:rPr lang="en-US" altLang="zh-TW" sz="2400" baseline="-250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grpSp>
        <p:nvGrpSpPr>
          <p:cNvPr id="107" name="群組 106"/>
          <p:cNvGrpSpPr/>
          <p:nvPr/>
        </p:nvGrpSpPr>
        <p:grpSpPr>
          <a:xfrm rot="5400000">
            <a:off x="4623540" y="2469464"/>
            <a:ext cx="1722179" cy="687726"/>
            <a:chOff x="-1776072" y="4368108"/>
            <a:chExt cx="2689937" cy="1074184"/>
          </a:xfrm>
        </p:grpSpPr>
        <p:sp>
          <p:nvSpPr>
            <p:cNvPr id="108" name="矩形 107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110" name="橢圓 109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-419635" y="4368108"/>
              <a:ext cx="1333500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/>
                </a:rPr>
                <a:t>……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</p:grpSp>
      <p:sp>
        <p:nvSpPr>
          <p:cNvPr id="112" name="文字方塊 111"/>
          <p:cNvSpPr txBox="1"/>
          <p:nvPr/>
        </p:nvSpPr>
        <p:spPr>
          <a:xfrm>
            <a:off x="4941002" y="1732192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1</a:t>
            </a:r>
          </a:p>
        </p:txBody>
      </p:sp>
      <p:sp>
        <p:nvSpPr>
          <p:cNvPr id="113" name="文字方塊 112"/>
          <p:cNvSpPr txBox="1"/>
          <p:nvPr/>
        </p:nvSpPr>
        <p:spPr>
          <a:xfrm>
            <a:off x="4932644" y="2159106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2</a:t>
            </a:r>
          </a:p>
        </p:txBody>
      </p:sp>
      <p:cxnSp>
        <p:nvCxnSpPr>
          <p:cNvPr id="114" name="直線單箭頭接點 113"/>
          <p:cNvCxnSpPr>
            <a:endCxn id="109" idx="4"/>
          </p:cNvCxnSpPr>
          <p:nvPr/>
        </p:nvCxnSpPr>
        <p:spPr>
          <a:xfrm>
            <a:off x="3623357" y="1958858"/>
            <a:ext cx="1598215" cy="21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endCxn id="109" idx="4"/>
          </p:cNvCxnSpPr>
          <p:nvPr/>
        </p:nvCxnSpPr>
        <p:spPr>
          <a:xfrm flipV="1">
            <a:off x="3623357" y="2177871"/>
            <a:ext cx="1598215" cy="205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endCxn id="109" idx="4"/>
          </p:cNvCxnSpPr>
          <p:nvPr/>
        </p:nvCxnSpPr>
        <p:spPr>
          <a:xfrm flipV="1">
            <a:off x="3679117" y="2177870"/>
            <a:ext cx="1542455" cy="66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endCxn id="110" idx="4"/>
          </p:cNvCxnSpPr>
          <p:nvPr/>
        </p:nvCxnSpPr>
        <p:spPr>
          <a:xfrm>
            <a:off x="3631735" y="1969922"/>
            <a:ext cx="1589837" cy="659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endCxn id="110" idx="4"/>
          </p:cNvCxnSpPr>
          <p:nvPr/>
        </p:nvCxnSpPr>
        <p:spPr>
          <a:xfrm>
            <a:off x="3631735" y="2390134"/>
            <a:ext cx="1589837" cy="239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endCxn id="110" idx="4"/>
          </p:cNvCxnSpPr>
          <p:nvPr/>
        </p:nvCxnSpPr>
        <p:spPr>
          <a:xfrm flipV="1">
            <a:off x="3670267" y="2629137"/>
            <a:ext cx="1551304" cy="216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 rot="5400000">
            <a:off x="4119675" y="3044000"/>
            <a:ext cx="85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……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81" name="弧形箭號 (左彎) 80"/>
          <p:cNvSpPr/>
          <p:nvPr/>
        </p:nvSpPr>
        <p:spPr>
          <a:xfrm rot="18249225">
            <a:off x="6163095" y="2639306"/>
            <a:ext cx="652300" cy="2102436"/>
          </a:xfrm>
          <a:prstGeom prst="curvedLeftArrow">
            <a:avLst>
              <a:gd name="adj1" fmla="val 39287"/>
              <a:gd name="adj2" fmla="val 50000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4975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2" grpId="0" animBg="1"/>
      <p:bldP spid="45" grpId="0"/>
      <p:bldP spid="46" grpId="0"/>
      <p:bldP spid="48" grpId="0" animBg="1"/>
      <p:bldP spid="49" grpId="0" animBg="1"/>
      <p:bldP spid="50" grpId="0"/>
      <p:bldP spid="51" grpId="0"/>
      <p:bldP spid="41" grpId="0" animBg="1"/>
      <p:bldP spid="63" grpId="0" animBg="1"/>
      <p:bldP spid="96" grpId="0" animBg="1"/>
      <p:bldP spid="103" grpId="0"/>
      <p:bldP spid="104" grpId="0"/>
      <p:bldP spid="105" grpId="0"/>
      <p:bldP spid="106" grpId="0" animBg="1"/>
      <p:bldP spid="112" grpId="0"/>
      <p:bldP spid="113" grpId="0"/>
      <p:bldP spid="120" grpId="0"/>
      <p:bldP spid="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r>
              <a:rPr lang="zh-TW" altLang="en-US" dirty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– Sharing Parameters</a:t>
            </a:r>
            <a:endParaRPr lang="zh-TW" altLang="en-US" dirty="0"/>
          </a:p>
        </p:txBody>
      </p:sp>
      <p:sp>
        <p:nvSpPr>
          <p:cNvPr id="4" name="左大括弧 3"/>
          <p:cNvSpPr/>
          <p:nvPr/>
        </p:nvSpPr>
        <p:spPr>
          <a:xfrm flipH="1">
            <a:off x="7664294" y="1744847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854321" y="1912978"/>
            <a:ext cx="814717" cy="1798775"/>
            <a:chOff x="5825704" y="3393791"/>
            <a:chExt cx="814717" cy="1798775"/>
          </a:xfrm>
        </p:grpSpPr>
        <p:cxnSp>
          <p:nvCxnSpPr>
            <p:cNvPr id="6" name="直線單箭頭接點 5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</a:rPr>
                <a:t>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908177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810079" y="1969922"/>
            <a:ext cx="156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1-of-N encoding</a:t>
            </a:r>
          </a:p>
          <a:p>
            <a:pPr marL="0" lvl="1"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of the word 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i-2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2543106" y="2503636"/>
            <a:ext cx="2271550" cy="683763"/>
            <a:chOff x="-1776073" y="4374296"/>
            <a:chExt cx="3548020" cy="1067995"/>
          </a:xfrm>
        </p:grpSpPr>
        <p:sp>
          <p:nvSpPr>
            <p:cNvPr id="15" name="矩形 14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橢圓 1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8447" y="4374296"/>
              <a:ext cx="1333500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</a:rPr>
                <a:t>……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3417805" y="214387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392263" y="1676360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408881" y="2597084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025217" y="2177871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The probability for each word as the next word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4" name="群組 23"/>
          <p:cNvGrpSpPr/>
          <p:nvPr/>
        </p:nvGrpSpPr>
        <p:grpSpPr>
          <a:xfrm rot="5400000">
            <a:off x="4667082" y="2469464"/>
            <a:ext cx="1722179" cy="687726"/>
            <a:chOff x="-1776072" y="4368108"/>
            <a:chExt cx="2689937" cy="1074184"/>
          </a:xfrm>
        </p:grpSpPr>
        <p:sp>
          <p:nvSpPr>
            <p:cNvPr id="25" name="矩形 24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-419635" y="4368108"/>
              <a:ext cx="1333500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</a:rPr>
                <a:t>……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4984544" y="1732192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976186" y="2159106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1769919" y="4423873"/>
            <a:ext cx="156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1-of-N encoding</a:t>
            </a:r>
          </a:p>
          <a:p>
            <a:pPr marL="0" lvl="1"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of the word 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i-1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9" name="群組 38"/>
          <p:cNvGrpSpPr/>
          <p:nvPr/>
        </p:nvGrpSpPr>
        <p:grpSpPr>
          <a:xfrm rot="5400000">
            <a:off x="2502946" y="4957587"/>
            <a:ext cx="2271550" cy="683763"/>
            <a:chOff x="-1776073" y="4374296"/>
            <a:chExt cx="3548020" cy="1067995"/>
          </a:xfrm>
        </p:grpSpPr>
        <p:sp>
          <p:nvSpPr>
            <p:cNvPr id="40" name="矩形 39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2" name="橢圓 41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3" name="橢圓 42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438447" y="4374296"/>
              <a:ext cx="1333500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</a:rPr>
                <a:t>……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5" name="文字方塊 44"/>
          <p:cNvSpPr txBox="1"/>
          <p:nvPr/>
        </p:nvSpPr>
        <p:spPr>
          <a:xfrm>
            <a:off x="3377645" y="4597824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352103" y="4130311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368721" y="5051035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125918" y="5251857"/>
            <a:ext cx="5461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The weight matrix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are both |Z|X|V| matrices.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向右箭號 48"/>
          <p:cNvSpPr/>
          <p:nvPr/>
        </p:nvSpPr>
        <p:spPr>
          <a:xfrm>
            <a:off x="3956951" y="2735362"/>
            <a:ext cx="790006" cy="52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向右箭號 49"/>
          <p:cNvSpPr/>
          <p:nvPr/>
        </p:nvSpPr>
        <p:spPr>
          <a:xfrm rot="19183574">
            <a:off x="4033296" y="4870068"/>
            <a:ext cx="790006" cy="52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488676" y="3494904"/>
            <a:ext cx="68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i-2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altLang="zh-TW" sz="24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488676" y="5938908"/>
            <a:ext cx="68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i-1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altLang="zh-TW" sz="24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078032" y="3998934"/>
            <a:ext cx="497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The length of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i-1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and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 x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i-2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are both |V|.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832906" y="3224925"/>
            <a:ext cx="68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z</a:t>
            </a:r>
            <a:endParaRPr lang="en-US" altLang="zh-TW" sz="24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002652" y="2206056"/>
            <a:ext cx="68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800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altLang="zh-TW" sz="28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009305" y="4361142"/>
            <a:ext cx="68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800" b="1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altLang="zh-TW" sz="28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060082" y="4415897"/>
            <a:ext cx="295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The length of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z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is |Z|.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920873" y="4827322"/>
            <a:ext cx="295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z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=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 x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i-2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 +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 W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 x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i-1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019520" y="6077784"/>
            <a:ext cx="150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 = W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7325528" y="6065616"/>
            <a:ext cx="295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z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= </a:t>
            </a:r>
            <a:r>
              <a:rPr lang="en-US" altLang="zh-TW" sz="2400" b="1" dirty="0">
                <a:solidFill>
                  <a:srgbClr val="0000FF"/>
                </a:solidFill>
                <a:latin typeface="Calibri" panose="020F0502020204030204"/>
              </a:rPr>
              <a:t>W</a:t>
            </a:r>
            <a:r>
              <a:rPr lang="zh-TW" altLang="en-US" sz="2400" b="1" dirty="0">
                <a:solidFill>
                  <a:srgbClr val="0000FF"/>
                </a:solidFill>
                <a:latin typeface="Calibri" panose="020F0502020204030204"/>
              </a:rPr>
              <a:t>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zh-TW" altLang="en-US" sz="2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i-2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 +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 x</a:t>
            </a:r>
            <a:r>
              <a:rPr lang="en-US" altLang="zh-TW" sz="2400" b="1" baseline="-25000" dirty="0">
                <a:solidFill>
                  <a:prstClr val="black"/>
                </a:solidFill>
                <a:latin typeface="Calibri" panose="020F0502020204030204"/>
              </a:rPr>
              <a:t>i-1</a:t>
            </a:r>
            <a:r>
              <a:rPr lang="zh-TW" altLang="en-US" sz="2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) 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218888" y="6085524"/>
            <a:ext cx="88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b="1" baseline="-25000" dirty="0">
                <a:solidFill>
                  <a:srgbClr val="0000FF"/>
                </a:solidFill>
                <a:latin typeface="Calibri" panose="020F0502020204030204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alibri" panose="020F0502020204030204"/>
              </a:rPr>
              <a:t>= W</a:t>
            </a:r>
            <a:endParaRPr lang="en-US" altLang="zh-TW" sz="2400" baseline="-25000" dirty="0">
              <a:solidFill>
                <a:srgbClr val="0000FF"/>
              </a:solidFill>
              <a:latin typeface="Calibri" panose="020F0502020204030204"/>
            </a:endParaRPr>
          </a:p>
        </p:txBody>
      </p:sp>
      <p:sp>
        <p:nvSpPr>
          <p:cNvPr id="3" name="向右箭號 2"/>
          <p:cNvSpPr/>
          <p:nvPr/>
        </p:nvSpPr>
        <p:spPr>
          <a:xfrm>
            <a:off x="7136548" y="6131501"/>
            <a:ext cx="467628" cy="3697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5A9EFA0-3966-4D15-8C7E-765B7BB5697B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457200"/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974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 animBg="1"/>
      <p:bldP spid="51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54" grpId="0"/>
      <p:bldP spid="61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r>
              <a:rPr lang="zh-TW" altLang="en-US" dirty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– Sharing Parameters</a:t>
            </a:r>
            <a:endParaRPr lang="zh-TW" altLang="en-US" dirty="0"/>
          </a:p>
        </p:txBody>
      </p:sp>
      <p:sp>
        <p:nvSpPr>
          <p:cNvPr id="4" name="左大括弧 3"/>
          <p:cNvSpPr/>
          <p:nvPr/>
        </p:nvSpPr>
        <p:spPr>
          <a:xfrm flipH="1">
            <a:off x="7664294" y="1744847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854321" y="1912978"/>
            <a:ext cx="814717" cy="1798775"/>
            <a:chOff x="5825704" y="3393791"/>
            <a:chExt cx="814717" cy="1798775"/>
          </a:xfrm>
        </p:grpSpPr>
        <p:cxnSp>
          <p:nvCxnSpPr>
            <p:cNvPr id="6" name="直線單箭頭接點 5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</a:rPr>
                <a:t>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908177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025217" y="2177871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The probability for each word as the next word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4" name="群組 23"/>
          <p:cNvGrpSpPr/>
          <p:nvPr/>
        </p:nvGrpSpPr>
        <p:grpSpPr>
          <a:xfrm rot="5400000">
            <a:off x="4667082" y="2469464"/>
            <a:ext cx="1722179" cy="687726"/>
            <a:chOff x="-1776072" y="4368108"/>
            <a:chExt cx="2689937" cy="1074184"/>
          </a:xfrm>
        </p:grpSpPr>
        <p:sp>
          <p:nvSpPr>
            <p:cNvPr id="25" name="矩形 24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-419635" y="4368108"/>
              <a:ext cx="1333500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</a:rPr>
                <a:t>……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4984544" y="1732192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976186" y="2159106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769918" y="1676359"/>
            <a:ext cx="2250844" cy="4758884"/>
            <a:chOff x="245918" y="1676359"/>
            <a:chExt cx="2250844" cy="4758884"/>
          </a:xfrm>
        </p:grpSpPr>
        <p:sp>
          <p:nvSpPr>
            <p:cNvPr id="13" name="文字方塊 12"/>
            <p:cNvSpPr txBox="1"/>
            <p:nvPr/>
          </p:nvSpPr>
          <p:spPr>
            <a:xfrm>
              <a:off x="286078" y="1969922"/>
              <a:ext cx="15603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1-of-N encoding</a:t>
              </a:r>
            </a:p>
            <a:p>
              <a:pPr marL="0" lvl="1"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of the word w</a:t>
              </a:r>
              <a:r>
                <a:rPr lang="en-US" altLang="zh-TW" sz="2400" baseline="-25000" dirty="0">
                  <a:solidFill>
                    <a:prstClr val="black"/>
                  </a:solidFill>
                  <a:latin typeface="Calibri" panose="020F0502020204030204"/>
                </a:rPr>
                <a:t>i-2</a:t>
              </a: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endParaRPr lang="en-US" altLang="zh-TW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14" name="群組 13"/>
            <p:cNvGrpSpPr/>
            <p:nvPr/>
          </p:nvGrpSpPr>
          <p:grpSpPr>
            <a:xfrm rot="5400000">
              <a:off x="1019106" y="2503635"/>
              <a:ext cx="2271550" cy="683763"/>
              <a:chOff x="-1776073" y="4374296"/>
              <a:chExt cx="3548020" cy="106799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-1776073" y="4732673"/>
                <a:ext cx="3362325" cy="7096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-16712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-96644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-2615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438447" y="4374296"/>
                <a:ext cx="1333500" cy="81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altLang="zh-TW" sz="2800" b="1" dirty="0">
                    <a:solidFill>
                      <a:prstClr val="black"/>
                    </a:solidFill>
                    <a:latin typeface="Calibri" panose="020F0502020204030204"/>
                  </a:rPr>
                  <a:t>……</a:t>
                </a:r>
                <a:endParaRPr lang="zh-TW" altLang="en-US" sz="28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0" name="文字方塊 19"/>
            <p:cNvSpPr txBox="1"/>
            <p:nvPr/>
          </p:nvSpPr>
          <p:spPr>
            <a:xfrm>
              <a:off x="1893805" y="2143872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1</a:t>
              </a:r>
              <a:endParaRPr lang="en-US" altLang="zh-TW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868263" y="1676359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0</a:t>
              </a:r>
              <a:endParaRPr lang="en-US" altLang="zh-TW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884881" y="2597083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0</a:t>
              </a:r>
              <a:endParaRPr lang="en-US" altLang="zh-TW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245918" y="4423873"/>
              <a:ext cx="15603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1-of-N encoding</a:t>
              </a:r>
            </a:p>
            <a:p>
              <a:pPr marL="0" lvl="1"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of the word w</a:t>
              </a:r>
              <a:r>
                <a:rPr lang="en-US" altLang="zh-TW" sz="2400" baseline="-25000" dirty="0">
                  <a:solidFill>
                    <a:prstClr val="black"/>
                  </a:solidFill>
                  <a:latin typeface="Calibri" panose="020F0502020204030204"/>
                </a:rPr>
                <a:t>i-1</a:t>
              </a: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endParaRPr lang="en-US" altLang="zh-TW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39" name="群組 38"/>
            <p:cNvGrpSpPr/>
            <p:nvPr/>
          </p:nvGrpSpPr>
          <p:grpSpPr>
            <a:xfrm rot="5400000">
              <a:off x="978946" y="4957586"/>
              <a:ext cx="2271550" cy="683763"/>
              <a:chOff x="-1776073" y="4374296"/>
              <a:chExt cx="3548020" cy="1067995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-1776073" y="4732673"/>
                <a:ext cx="3362325" cy="7096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-16712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-96644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-2615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438447" y="4374296"/>
                <a:ext cx="1333500" cy="81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altLang="zh-TW" sz="2800" b="1" dirty="0">
                    <a:solidFill>
                      <a:prstClr val="black"/>
                    </a:solidFill>
                    <a:latin typeface="Calibri" panose="020F0502020204030204"/>
                  </a:rPr>
                  <a:t>……</a:t>
                </a:r>
                <a:endParaRPr lang="zh-TW" altLang="en-US" sz="28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45" name="文字方塊 44"/>
            <p:cNvSpPr txBox="1"/>
            <p:nvPr/>
          </p:nvSpPr>
          <p:spPr>
            <a:xfrm>
              <a:off x="1853645" y="4597823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0</a:t>
              </a:r>
              <a:endParaRPr lang="en-US" altLang="zh-TW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828103" y="4130310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0</a:t>
              </a:r>
              <a:endParaRPr lang="en-US" altLang="zh-TW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1844721" y="5051034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1</a:t>
              </a:r>
              <a:endParaRPr lang="en-US" altLang="zh-TW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8" name="文字方塊 47"/>
          <p:cNvSpPr txBox="1"/>
          <p:nvPr/>
        </p:nvSpPr>
        <p:spPr>
          <a:xfrm>
            <a:off x="5482728" y="4258727"/>
            <a:ext cx="4261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The weights with the same color should be the same.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3" name="直線單箭頭接點 52"/>
          <p:cNvCxnSpPr>
            <a:stCxn id="21" idx="3"/>
            <a:endCxn id="30" idx="0"/>
          </p:cNvCxnSpPr>
          <p:nvPr/>
        </p:nvCxnSpPr>
        <p:spPr>
          <a:xfrm>
            <a:off x="3784406" y="1907193"/>
            <a:ext cx="1466941" cy="251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29" idx="2"/>
          </p:cNvCxnSpPr>
          <p:nvPr/>
        </p:nvCxnSpPr>
        <p:spPr>
          <a:xfrm flipV="1">
            <a:off x="3694752" y="2193857"/>
            <a:ext cx="1564953" cy="2237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endCxn id="30" idx="0"/>
          </p:cNvCxnSpPr>
          <p:nvPr/>
        </p:nvCxnSpPr>
        <p:spPr>
          <a:xfrm flipV="1">
            <a:off x="3751162" y="2159105"/>
            <a:ext cx="1500185" cy="227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29" idx="2"/>
          </p:cNvCxnSpPr>
          <p:nvPr/>
        </p:nvCxnSpPr>
        <p:spPr>
          <a:xfrm flipV="1">
            <a:off x="3684124" y="2193857"/>
            <a:ext cx="1575580" cy="2640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endCxn id="30" idx="0"/>
          </p:cNvCxnSpPr>
          <p:nvPr/>
        </p:nvCxnSpPr>
        <p:spPr>
          <a:xfrm flipV="1">
            <a:off x="3718560" y="2159105"/>
            <a:ext cx="1532787" cy="62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endCxn id="29" idx="2"/>
          </p:cNvCxnSpPr>
          <p:nvPr/>
        </p:nvCxnSpPr>
        <p:spPr>
          <a:xfrm flipV="1">
            <a:off x="3662284" y="2193857"/>
            <a:ext cx="1597420" cy="3039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21" idx="3"/>
            <a:endCxn id="27" idx="4"/>
          </p:cNvCxnSpPr>
          <p:nvPr/>
        </p:nvCxnSpPr>
        <p:spPr>
          <a:xfrm>
            <a:off x="3784405" y="1907192"/>
            <a:ext cx="1480708" cy="721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46" idx="3"/>
            <a:endCxn id="27" idx="4"/>
          </p:cNvCxnSpPr>
          <p:nvPr/>
        </p:nvCxnSpPr>
        <p:spPr>
          <a:xfrm flipV="1">
            <a:off x="3744245" y="2629137"/>
            <a:ext cx="1520868" cy="1732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27" idx="4"/>
          </p:cNvCxnSpPr>
          <p:nvPr/>
        </p:nvCxnSpPr>
        <p:spPr>
          <a:xfrm>
            <a:off x="3719933" y="2399752"/>
            <a:ext cx="1545181" cy="229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endCxn id="27" idx="4"/>
          </p:cNvCxnSpPr>
          <p:nvPr/>
        </p:nvCxnSpPr>
        <p:spPr>
          <a:xfrm flipV="1">
            <a:off x="3671027" y="2629136"/>
            <a:ext cx="1594086" cy="2200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endCxn id="27" idx="4"/>
          </p:cNvCxnSpPr>
          <p:nvPr/>
        </p:nvCxnSpPr>
        <p:spPr>
          <a:xfrm flipV="1">
            <a:off x="3747579" y="2629136"/>
            <a:ext cx="1517534" cy="201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30" idx="2"/>
          </p:cNvCxnSpPr>
          <p:nvPr/>
        </p:nvCxnSpPr>
        <p:spPr>
          <a:xfrm flipV="1">
            <a:off x="3702014" y="2620771"/>
            <a:ext cx="1549333" cy="2625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5489144" y="5364257"/>
            <a:ext cx="4261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Or, one word would have two word vectors.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5A9EFA0-3966-4D15-8C7E-765B7BB5697B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457200"/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666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/>
          <p:cNvSpPr txBox="1"/>
          <p:nvPr/>
        </p:nvSpPr>
        <p:spPr>
          <a:xfrm>
            <a:off x="1522257" y="4889879"/>
            <a:ext cx="427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…… 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/>
              </a:rPr>
              <a:t>____  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800" dirty="0" err="1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800" baseline="-25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    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/>
              </a:rPr>
              <a:t>____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 ……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br>
              <a:rPr lang="en-US" altLang="zh-TW" dirty="0"/>
            </a:br>
            <a:r>
              <a:rPr lang="en-US" altLang="zh-TW" dirty="0"/>
              <a:t>– Various Architectures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Continuous bag </a:t>
            </a:r>
            <a:r>
              <a:rPr lang="en-US" altLang="zh-TW" dirty="0"/>
              <a:t>of word</a:t>
            </a:r>
            <a:r>
              <a:rPr lang="zh-TW" altLang="en-US" dirty="0"/>
              <a:t> </a:t>
            </a:r>
            <a:r>
              <a:rPr lang="en-US" altLang="zh-TW" dirty="0"/>
              <a:t>(CBOW)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Skip-gram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1115" y="2708379"/>
            <a:ext cx="427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…… w</a:t>
            </a:r>
            <a:r>
              <a:rPr lang="en-US" altLang="zh-TW" sz="2800" baseline="-25000" dirty="0">
                <a:solidFill>
                  <a:prstClr val="black"/>
                </a:solidFill>
                <a:latin typeface="Calibri" panose="020F0502020204030204"/>
              </a:rPr>
              <a:t>i-1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/>
              </a:rPr>
              <a:t>____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   w</a:t>
            </a:r>
            <a:r>
              <a:rPr lang="en-US" altLang="zh-TW" sz="2800" baseline="-25000" dirty="0">
                <a:solidFill>
                  <a:prstClr val="black"/>
                </a:solidFill>
                <a:latin typeface="Calibri" panose="020F0502020204030204"/>
              </a:rPr>
              <a:t>i+1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 ……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2505939" y="3226133"/>
            <a:ext cx="57836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手繪多邊形 5"/>
          <p:cNvSpPr/>
          <p:nvPr/>
        </p:nvSpPr>
        <p:spPr>
          <a:xfrm>
            <a:off x="2872314" y="3270900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219125" y="3226133"/>
            <a:ext cx="57836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8"/>
          <p:cNvSpPr/>
          <p:nvPr/>
        </p:nvSpPr>
        <p:spPr>
          <a:xfrm flipH="1">
            <a:off x="3704264" y="3270900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03560" y="2619990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Neural </a:t>
            </a:r>
          </a:p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Network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矩形 45"/>
          <p:cNvSpPr/>
          <p:nvPr/>
        </p:nvSpPr>
        <p:spPr>
          <a:xfrm rot="5400000">
            <a:off x="5987733" y="2691127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矩形 46"/>
          <p:cNvSpPr/>
          <p:nvPr/>
        </p:nvSpPr>
        <p:spPr>
          <a:xfrm rot="5400000">
            <a:off x="5987733" y="3417039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矩形 48"/>
          <p:cNvSpPr/>
          <p:nvPr/>
        </p:nvSpPr>
        <p:spPr>
          <a:xfrm rot="5400000">
            <a:off x="9428541" y="3109635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矩形 49"/>
          <p:cNvSpPr/>
          <p:nvPr/>
        </p:nvSpPr>
        <p:spPr>
          <a:xfrm rot="5400000">
            <a:off x="8623873" y="3107939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6460435" y="2863631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6460435" y="3545190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8328770" y="3223743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9021842" y="3236066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772839" y="2992911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465453" y="2543105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i-1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449636" y="3295805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i+1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手繪多邊形 39"/>
          <p:cNvSpPr/>
          <p:nvPr/>
        </p:nvSpPr>
        <p:spPr>
          <a:xfrm rot="985370" flipH="1">
            <a:off x="2723675" y="5361968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3431465" y="5405243"/>
            <a:ext cx="45206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手繪多邊形 41"/>
          <p:cNvSpPr/>
          <p:nvPr/>
        </p:nvSpPr>
        <p:spPr>
          <a:xfrm rot="20766849">
            <a:off x="3802859" y="5399581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84702" y="4801490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Neural </a:t>
            </a:r>
          </a:p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Network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矩形 43"/>
          <p:cNvSpPr/>
          <p:nvPr/>
        </p:nvSpPr>
        <p:spPr>
          <a:xfrm rot="5400000">
            <a:off x="5968875" y="5244105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矩形 56"/>
          <p:cNvSpPr/>
          <p:nvPr/>
        </p:nvSpPr>
        <p:spPr>
          <a:xfrm rot="5400000">
            <a:off x="9465365" y="4936673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矩形 57"/>
          <p:cNvSpPr/>
          <p:nvPr/>
        </p:nvSpPr>
        <p:spPr>
          <a:xfrm rot="5400000">
            <a:off x="8620548" y="4949513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>
            <a:off x="6441577" y="541660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8325445" y="5065317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9058666" y="5063104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9809663" y="4819949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i-1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446595" y="5096083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矩形 65"/>
          <p:cNvSpPr/>
          <p:nvPr/>
        </p:nvSpPr>
        <p:spPr>
          <a:xfrm rot="5400000">
            <a:off x="8618675" y="5634282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8323572" y="5750086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 rot="5400000">
            <a:off x="9465364" y="5634282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9" name="直線單箭頭接點 68"/>
          <p:cNvCxnSpPr/>
          <p:nvPr/>
        </p:nvCxnSpPr>
        <p:spPr>
          <a:xfrm>
            <a:off x="9058665" y="5760713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9809662" y="5517558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</a:rPr>
              <a:t>i+1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6629" y="3951941"/>
            <a:ext cx="607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2400" b="1" i="1" dirty="0">
                <a:solidFill>
                  <a:srgbClr val="333333"/>
                </a:solidFill>
                <a:latin typeface="Georgia" panose="02040502050405020303" pitchFamily="18" charset="0"/>
              </a:rPr>
              <a:t>predicting the word given its context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0139" y="6141281"/>
            <a:ext cx="5875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2400" b="1" i="1" dirty="0">
                <a:solidFill>
                  <a:srgbClr val="333333"/>
                </a:solidFill>
                <a:latin typeface="Georgia" panose="02040502050405020303" pitchFamily="18" charset="0"/>
              </a:rPr>
              <a:t>predicting the context given a word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123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/>
      <p:bldP spid="6" grpId="0" animBg="1"/>
      <p:bldP spid="9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7" grpId="0"/>
      <p:bldP spid="55" grpId="0"/>
      <p:bldP spid="56" grpId="0"/>
      <p:bldP spid="40" grpId="0" animBg="1"/>
      <p:bldP spid="42" grpId="0" animBg="1"/>
      <p:bldP spid="43" grpId="0" animBg="1"/>
      <p:bldP spid="44" grpId="0" animBg="1"/>
      <p:bldP spid="57" grpId="0" animBg="1"/>
      <p:bldP spid="58" grpId="0" animBg="1"/>
      <p:bldP spid="63" grpId="0"/>
      <p:bldP spid="64" grpId="0"/>
      <p:bldP spid="66" grpId="0" animBg="1"/>
      <p:bldP spid="68" grpId="0" animBg="1"/>
      <p:bldP spid="70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751" y="1857123"/>
            <a:ext cx="5026573" cy="39553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234" y="1917309"/>
            <a:ext cx="3848100" cy="37719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84295" y="6148053"/>
            <a:ext cx="6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Source: http://www.slideshare.net/hustwj/cikm-keynotenov2014</a:t>
            </a:r>
            <a:endParaRPr lang="zh-TW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5A9EFA0-3966-4D15-8C7E-765B7BB5697B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457200"/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542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Characteristics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Solving analogies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309989" y="2395804"/>
                <a:ext cx="5777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h𝑜𝑡𝑡𝑒𝑟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h𝑜𝑡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𝑏𝑖𝑔𝑔𝑒𝑟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𝑏𝑖𝑔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89" y="2395804"/>
                <a:ext cx="5777992" cy="369332"/>
              </a:xfrm>
              <a:prstGeom prst="rect">
                <a:avLst/>
              </a:prstGeom>
              <a:blipFill>
                <a:blip r:embed="rId3"/>
                <a:stretch>
                  <a:fillRect l="-844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191239" y="2833531"/>
                <a:ext cx="6641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𝑅𝑜𝑚𝑒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𝐼𝑡𝑎𝑙𝑦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𝐵𝑒𝑟𝑙𝑖𝑛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𝐺𝑒𝑟𝑚𝑎𝑛𝑦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39" y="2833531"/>
                <a:ext cx="6641498" cy="369332"/>
              </a:xfrm>
              <a:prstGeom prst="rect">
                <a:avLst/>
              </a:prstGeom>
              <a:blipFill>
                <a:blip r:embed="rId4"/>
                <a:stretch>
                  <a:fillRect l="-55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147629" y="3286512"/>
                <a:ext cx="58967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𝑘𝑖𝑛𝑔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𝑞𝑢𝑒𝑒𝑛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𝑢𝑛𝑐𝑙𝑒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𝑎𝑢𝑛𝑡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29" y="3286512"/>
                <a:ext cx="5896742" cy="369332"/>
              </a:xfrm>
              <a:prstGeom prst="rect">
                <a:avLst/>
              </a:prstGeom>
              <a:blipFill>
                <a:blip r:embed="rId5"/>
                <a:stretch>
                  <a:fillRect l="-723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668111" y="4674114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Rome : Italy = Berlin : ?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403570" y="1388825"/>
                <a:ext cx="488731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𝐺𝑒𝑟𝑚𝑎𝑛𝑦</m:t>
                          </m:r>
                        </m:e>
                      </m:d>
                    </m:oMath>
                  </m:oMathPara>
                </a14:m>
                <a:endParaRPr lang="en-US" altLang="zh-TW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𝐵𝑒𝑟𝑙𝑖𝑛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𝑅𝑜𝑚𝑒</m:t>
                          </m:r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𝐼𝑡𝑎𝑙𝑦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70" y="1388825"/>
                <a:ext cx="4887310" cy="738664"/>
              </a:xfrm>
              <a:prstGeom prst="rect">
                <a:avLst/>
              </a:prstGeom>
              <a:blipFill>
                <a:blip r:embed="rId6"/>
                <a:stretch>
                  <a:fillRect b="-16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191239" y="5332270"/>
                <a:ext cx="61627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/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𝐵𝑒𝑟𝑙𝑖𝑛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𝑅𝑜𝑚𝑒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𝐼𝑡𝑎𝑙𝑦</m:t>
                        </m:r>
                      </m:e>
                    </m:d>
                  </m:oMath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39" y="5332270"/>
                <a:ext cx="6162758" cy="369332"/>
              </a:xfrm>
              <a:prstGeom prst="rect">
                <a:avLst/>
              </a:prstGeom>
              <a:blipFill>
                <a:blip r:embed="rId7"/>
                <a:stretch>
                  <a:fillRect l="-2967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4244003" y="5715299"/>
            <a:ext cx="520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</a:rPr>
              <a:t>Find the word w with the closest V(w)</a:t>
            </a:r>
            <a:endParaRPr lang="zh-TW" altLang="en-US" sz="2400" dirty="0">
              <a:solidFill>
                <a:srgbClr val="0000FF"/>
              </a:solidFill>
              <a:latin typeface="Calibri" panose="020F0502020204030204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4361793" y="5701602"/>
            <a:ext cx="460743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5A9EFA0-3966-4D15-8C7E-765B7BB5697B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457200"/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0394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Document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word sequences with different lengths → the vector with the same length</a:t>
            </a:r>
          </a:p>
          <a:p>
            <a:pPr lvl="1"/>
            <a:r>
              <a:rPr lang="en-US" altLang="zh-TW" dirty="0"/>
              <a:t>The vector representing the  meaning of the word sequence</a:t>
            </a:r>
          </a:p>
          <a:p>
            <a:pPr lvl="1"/>
            <a:r>
              <a:rPr lang="en-US" altLang="zh-TW" dirty="0"/>
              <a:t>A word sequence can be a document or a paragraph</a:t>
            </a:r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670682" y="4151563"/>
            <a:ext cx="588258" cy="2160337"/>
            <a:chOff x="5708302" y="4391724"/>
            <a:chExt cx="588258" cy="2160337"/>
          </a:xfrm>
        </p:grpSpPr>
        <p:grpSp>
          <p:nvGrpSpPr>
            <p:cNvPr id="7" name="群組 6"/>
            <p:cNvGrpSpPr/>
            <p:nvPr/>
          </p:nvGrpSpPr>
          <p:grpSpPr>
            <a:xfrm rot="5400000">
              <a:off x="4922262" y="5177764"/>
              <a:ext cx="2160337" cy="588258"/>
              <a:chOff x="-1776072" y="4523472"/>
              <a:chExt cx="3374313" cy="91882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-1776072" y="4732676"/>
                <a:ext cx="2784185" cy="709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-16712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-96644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264741" y="4523472"/>
                <a:ext cx="1333500" cy="81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altLang="zh-TW" sz="2800" b="1" dirty="0">
                    <a:solidFill>
                      <a:prstClr val="black"/>
                    </a:solidFill>
                    <a:latin typeface="Calibri" panose="020F0502020204030204"/>
                  </a:rPr>
                  <a:t>…</a:t>
                </a:r>
                <a:endParaRPr lang="zh-TW" altLang="en-US" sz="28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2" name="橢圓 11"/>
            <p:cNvSpPr/>
            <p:nvPr/>
          </p:nvSpPr>
          <p:spPr>
            <a:xfrm rot="5400000">
              <a:off x="5789104" y="5354358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向右箭號 14"/>
          <p:cNvSpPr/>
          <p:nvPr/>
        </p:nvSpPr>
        <p:spPr>
          <a:xfrm>
            <a:off x="6016381" y="4546184"/>
            <a:ext cx="1292772" cy="7882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2965778" y="4257326"/>
            <a:ext cx="3143030" cy="1644878"/>
            <a:chOff x="903690" y="4257326"/>
            <a:chExt cx="3143030" cy="164487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9384" y="4257326"/>
              <a:ext cx="862727" cy="889098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903690" y="5532872"/>
              <a:ext cx="314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dirty="0">
                  <a:solidFill>
                    <a:prstClr val="black"/>
                  </a:solidFill>
                  <a:latin typeface="Calibri" panose="020F0502020204030204"/>
                </a:rPr>
                <a:t>(a document or paragraph)</a:t>
              </a:r>
              <a:endParaRPr lang="zh-TW" alt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147339" y="5145766"/>
              <a:ext cx="2563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word sequence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5A9EFA0-3966-4D15-8C7E-765B7BB5697B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457200"/>
              <a:t>16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010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Semantic Embedding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444" y="1860242"/>
            <a:ext cx="4069014" cy="3093216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 rot="5400000">
            <a:off x="3731732" y="4096444"/>
            <a:ext cx="367299" cy="2256207"/>
            <a:chOff x="3640000" y="2523406"/>
            <a:chExt cx="454318" cy="2790736"/>
          </a:xfrm>
        </p:grpSpPr>
        <p:grpSp>
          <p:nvGrpSpPr>
            <p:cNvPr id="11" name="群組 10"/>
            <p:cNvGrpSpPr/>
            <p:nvPr/>
          </p:nvGrpSpPr>
          <p:grpSpPr>
            <a:xfrm>
              <a:off x="3640000" y="2523406"/>
              <a:ext cx="454318" cy="2790736"/>
              <a:chOff x="5573899" y="1757770"/>
              <a:chExt cx="454318" cy="2790736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5573899" y="1757770"/>
                <a:ext cx="454318" cy="2790736"/>
                <a:chOff x="5720499" y="4355530"/>
                <a:chExt cx="454318" cy="2790736"/>
              </a:xfrm>
            </p:grpSpPr>
            <p:grpSp>
              <p:nvGrpSpPr>
                <p:cNvPr id="22" name="群組 21"/>
                <p:cNvGrpSpPr/>
                <p:nvPr/>
              </p:nvGrpSpPr>
              <p:grpSpPr>
                <a:xfrm rot="5400000">
                  <a:off x="4552290" y="5523739"/>
                  <a:ext cx="2790736" cy="454318"/>
                  <a:chOff x="-1832607" y="4713636"/>
                  <a:chExt cx="4358958" cy="709617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-1832607" y="4713636"/>
                    <a:ext cx="4358958" cy="70961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:endParaRPr lang="zh-TW" altLang="en-US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5" name="橢圓 24"/>
                  <p:cNvSpPr/>
                  <p:nvPr/>
                </p:nvSpPr>
                <p:spPr>
                  <a:xfrm>
                    <a:off x="-1671298" y="4820782"/>
                    <a:ext cx="495300" cy="495300"/>
                  </a:xfrm>
                  <a:prstGeom prst="ellipse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:endParaRPr lang="zh-TW" alt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" name="橢圓 25"/>
                  <p:cNvSpPr/>
                  <p:nvPr/>
                </p:nvSpPr>
                <p:spPr>
                  <a:xfrm>
                    <a:off x="-966448" y="4820782"/>
                    <a:ext cx="495300" cy="495300"/>
                  </a:xfrm>
                  <a:prstGeom prst="ellipse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:endParaRPr lang="zh-TW" alt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23" name="橢圓 22"/>
                <p:cNvSpPr/>
                <p:nvPr/>
              </p:nvSpPr>
              <p:spPr>
                <a:xfrm rot="5400000">
                  <a:off x="5789104" y="5354358"/>
                  <a:ext cx="317106" cy="317107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zh-TW" altLang="en-US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20" name="橢圓 19"/>
              <p:cNvSpPr/>
              <p:nvPr/>
            </p:nvSpPr>
            <p:spPr>
              <a:xfrm rot="5400000">
                <a:off x="5642504" y="3213561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橢圓 20"/>
              <p:cNvSpPr/>
              <p:nvPr/>
            </p:nvSpPr>
            <p:spPr>
              <a:xfrm rot="5400000">
                <a:off x="5649614" y="3672267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TW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6" name="橢圓 15"/>
            <p:cNvSpPr/>
            <p:nvPr/>
          </p:nvSpPr>
          <p:spPr>
            <a:xfrm rot="5400000">
              <a:off x="3720703" y="4881218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3004026" y="4328769"/>
            <a:ext cx="1822710" cy="331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18356" y="3628863"/>
            <a:ext cx="1822710" cy="331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04026" y="2941723"/>
            <a:ext cx="1822710" cy="331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3524527" y="2137738"/>
            <a:ext cx="753990" cy="331076"/>
            <a:chOff x="1953308" y="2350103"/>
            <a:chExt cx="753990" cy="331076"/>
          </a:xfrm>
        </p:grpSpPr>
        <p:sp>
          <p:nvSpPr>
            <p:cNvPr id="42" name="矩形 41"/>
            <p:cNvSpPr/>
            <p:nvPr/>
          </p:nvSpPr>
          <p:spPr>
            <a:xfrm>
              <a:off x="1953308" y="2350103"/>
              <a:ext cx="753990" cy="3310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橢圓 42"/>
            <p:cNvSpPr/>
            <p:nvPr/>
          </p:nvSpPr>
          <p:spPr>
            <a:xfrm rot="10800000">
              <a:off x="2422355" y="2379330"/>
              <a:ext cx="256368" cy="25636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橢圓 43"/>
            <p:cNvSpPr/>
            <p:nvPr/>
          </p:nvSpPr>
          <p:spPr>
            <a:xfrm rot="10800000">
              <a:off x="2057523" y="2379330"/>
              <a:ext cx="256368" cy="25636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411518" y="1873728"/>
            <a:ext cx="859097" cy="859097"/>
            <a:chOff x="2653360" y="1711830"/>
            <a:chExt cx="859097" cy="859097"/>
          </a:xfrm>
        </p:grpSpPr>
        <p:cxnSp>
          <p:nvCxnSpPr>
            <p:cNvPr id="48" name="直線單箭頭接點 47"/>
            <p:cNvCxnSpPr/>
            <p:nvPr/>
          </p:nvCxnSpPr>
          <p:spPr>
            <a:xfrm>
              <a:off x="2653360" y="2133600"/>
              <a:ext cx="8590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rot="16200000">
              <a:off x="2653360" y="2141379"/>
              <a:ext cx="8590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向右箭號 50"/>
          <p:cNvSpPr/>
          <p:nvPr/>
        </p:nvSpPr>
        <p:spPr>
          <a:xfrm rot="20320554">
            <a:off x="4840102" y="2089319"/>
            <a:ext cx="435429" cy="1526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向下箭號 51"/>
          <p:cNvSpPr/>
          <p:nvPr/>
        </p:nvSpPr>
        <p:spPr>
          <a:xfrm flipV="1">
            <a:off x="3605843" y="5450538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向下箭號 52"/>
          <p:cNvSpPr/>
          <p:nvPr/>
        </p:nvSpPr>
        <p:spPr>
          <a:xfrm flipV="1">
            <a:off x="3600523" y="4579417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向下箭號 53"/>
          <p:cNvSpPr/>
          <p:nvPr/>
        </p:nvSpPr>
        <p:spPr>
          <a:xfrm flipV="1">
            <a:off x="3610162" y="3879904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向下箭號 54"/>
          <p:cNvSpPr/>
          <p:nvPr/>
        </p:nvSpPr>
        <p:spPr>
          <a:xfrm flipV="1">
            <a:off x="3607318" y="3166135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向下箭號 55"/>
          <p:cNvSpPr/>
          <p:nvPr/>
        </p:nvSpPr>
        <p:spPr>
          <a:xfrm flipV="1">
            <a:off x="3616989" y="2470234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990709" y="5806347"/>
            <a:ext cx="190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</a:rPr>
              <a:t>Bag-of-word</a:t>
            </a:r>
            <a:endParaRPr lang="zh-TW" altLang="en-US" sz="2400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18220" y="50317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/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Reference: Hinton, Geoffrey E., and </a:t>
            </a: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</a:rPr>
              <a:t>Ruslan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 R. </a:t>
            </a:r>
            <a:r>
              <a:rPr lang="en-US" altLang="zh-TW" dirty="0" err="1">
                <a:solidFill>
                  <a:prstClr val="black"/>
                </a:solidFill>
                <a:latin typeface="Calibri" panose="020F0502020204030204"/>
              </a:rPr>
              <a:t>Salakhutdinov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. "Reducing the dimensionality of data with neural networks." </a:t>
            </a:r>
            <a:r>
              <a:rPr lang="en-US" altLang="zh-TW" i="1" dirty="0">
                <a:solidFill>
                  <a:prstClr val="black"/>
                </a:solidFill>
                <a:latin typeface="Calibri" panose="020F0502020204030204"/>
              </a:rPr>
              <a:t>Science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 313.5786 (2006): 504-507</a:t>
            </a:r>
            <a:endParaRPr lang="zh-TW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6095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Bag of Word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understand the meaning of a word sequence, the order of the words can not be ignored.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30402" y="3164114"/>
            <a:ext cx="6096000" cy="5370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white blood cells destroying an infection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0402" y="5314478"/>
            <a:ext cx="6096000" cy="5370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an infection destroying white blood cells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868162" y="4221232"/>
            <a:ext cx="447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exactly the same bag-of-word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69088" y="3164114"/>
            <a:ext cx="1705428" cy="537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positive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69088" y="5314478"/>
            <a:ext cx="1705428" cy="5370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negative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8026402" y="3154217"/>
            <a:ext cx="442686" cy="636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8026402" y="5264542"/>
            <a:ext cx="442686" cy="636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333922" y="4005789"/>
            <a:ext cx="19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different</a:t>
            </a:r>
          </a:p>
          <a:p>
            <a:pPr algn="ctr"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meaning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向下箭號 3"/>
          <p:cNvSpPr/>
          <p:nvPr/>
        </p:nvSpPr>
        <p:spPr>
          <a:xfrm>
            <a:off x="4978402" y="3777624"/>
            <a:ext cx="742950" cy="43011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向下箭號 14"/>
          <p:cNvSpPr/>
          <p:nvPr/>
        </p:nvSpPr>
        <p:spPr>
          <a:xfrm flipV="1">
            <a:off x="4978402" y="4794389"/>
            <a:ext cx="742950" cy="43011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向下箭號 15"/>
          <p:cNvSpPr/>
          <p:nvPr/>
        </p:nvSpPr>
        <p:spPr>
          <a:xfrm>
            <a:off x="8882744" y="3777624"/>
            <a:ext cx="742950" cy="27810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向下箭號 16"/>
          <p:cNvSpPr/>
          <p:nvPr/>
        </p:nvSpPr>
        <p:spPr>
          <a:xfrm flipV="1">
            <a:off x="8882744" y="4959894"/>
            <a:ext cx="742950" cy="3046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5A9EFA0-3966-4D15-8C7E-765B7BB5697B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457200"/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2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1" grpId="0" animBg="1"/>
      <p:bldP spid="12" grpId="0" animBg="1"/>
      <p:bldP spid="10" grpId="0" animBg="1"/>
      <p:bldP spid="14" grpId="0" animBg="1"/>
      <p:bldP spid="13" grpId="0"/>
      <p:bldP spid="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82064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Word Embedding</a:t>
            </a:r>
            <a:r>
              <a:rPr lang="zh-CN" altLang="en-US" dirty="0"/>
              <a:t>将一个单词转换成固定长度的向量表示，从而便于进行数学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无监督学习</a:t>
            </a:r>
            <a:endParaRPr lang="zh-TW" altLang="en-US" dirty="0"/>
          </a:p>
        </p:txBody>
      </p:sp>
      <p:pic>
        <p:nvPicPr>
          <p:cNvPr id="4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74946" y="3857733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圖說文字 4"/>
          <p:cNvSpPr/>
          <p:nvPr/>
        </p:nvSpPr>
        <p:spPr>
          <a:xfrm>
            <a:off x="9251008" y="2879777"/>
            <a:ext cx="1764186" cy="1212155"/>
          </a:xfrm>
          <a:prstGeom prst="wedgeRectCallout">
            <a:avLst>
              <a:gd name="adj1" fmla="val -75827"/>
              <a:gd name="adj2" fmla="val 72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http://www.extremetech.com/wp-content/uploads/2013/09/340-640x4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294" y="3007627"/>
            <a:ext cx="1468493" cy="97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下箭號 6"/>
          <p:cNvSpPr/>
          <p:nvPr/>
        </p:nvSpPr>
        <p:spPr>
          <a:xfrm rot="16200000" flipH="1" flipV="1">
            <a:off x="6264537" y="4197742"/>
            <a:ext cx="763742" cy="74449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2026936" y="3221197"/>
            <a:ext cx="4114914" cy="3210481"/>
            <a:chOff x="628650" y="3109063"/>
            <a:chExt cx="4114914" cy="3210481"/>
          </a:xfrm>
        </p:grpSpPr>
        <p:cxnSp>
          <p:nvCxnSpPr>
            <p:cNvPr id="10" name="直線單箭頭接點 9"/>
            <p:cNvCxnSpPr/>
            <p:nvPr/>
          </p:nvCxnSpPr>
          <p:spPr>
            <a:xfrm>
              <a:off x="628650" y="6121175"/>
              <a:ext cx="41149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V="1">
              <a:off x="895021" y="3109063"/>
              <a:ext cx="0" cy="32104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13"/>
            <p:cNvSpPr/>
            <p:nvPr/>
          </p:nvSpPr>
          <p:spPr>
            <a:xfrm>
              <a:off x="3079461" y="5067563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311751" y="5337742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3505323" y="5120459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548282" y="4685500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123897" y="5407759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cat</a:t>
              </a:r>
              <a:endParaRPr lang="zh-TW" altLang="en-US" sz="24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581357" y="4756541"/>
              <a:ext cx="986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rabbit</a:t>
              </a:r>
              <a:endParaRPr lang="zh-TW" altLang="en-US" sz="2400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1115992" y="5429352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207635" y="5259695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jump</a:t>
              </a:r>
              <a:endParaRPr lang="zh-TW" altLang="en-US" sz="24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1303846" y="5082399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395489" y="4912742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run</a:t>
              </a:r>
              <a:endParaRPr lang="zh-TW" altLang="en-US" sz="2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73529" y="4390553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281062" y="4208824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flower</a:t>
              </a:r>
              <a:endParaRPr lang="zh-TW" altLang="en-US" sz="2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2282352" y="3926390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389885" y="3697363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tree</a:t>
              </a:r>
              <a:endParaRPr lang="zh-TW" altLang="en-US" sz="2400" dirty="0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2323154" y="3158528"/>
            <a:ext cx="3818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Word Embedding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3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>
            <a:off x="6151775" y="3713784"/>
            <a:ext cx="4255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6459843" y="761831"/>
            <a:ext cx="0" cy="3192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8487480" y="1810719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8719770" y="2080898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8913342" y="1863615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317166" y="1314046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dog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531917" y="2150916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cat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989376" y="1499698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rabbit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659085" y="2238604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50729" y="2068948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jump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6846939" y="1891651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38583" y="1721995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run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8531916" y="3224869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39450" y="3043141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flower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8704535" y="2887565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812069" y="2658539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tree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836776" y="938715"/>
            <a:ext cx="4716059" cy="2876642"/>
            <a:chOff x="308851" y="3133421"/>
            <a:chExt cx="4716059" cy="2876642"/>
          </a:xfrm>
        </p:grpSpPr>
        <p:sp>
          <p:nvSpPr>
            <p:cNvPr id="24" name="文字方塊 23"/>
            <p:cNvSpPr txBox="1"/>
            <p:nvPr/>
          </p:nvSpPr>
          <p:spPr>
            <a:xfrm>
              <a:off x="822286" y="3133421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apple = [ 1   0   0   0   0]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868780" y="3719862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bag    = [ 0   1   0   0   0]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61771" y="4321716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cat    = [ 0   0   1   0   0]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46273" y="4928525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dog   = [ 0   0   0   1   0]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08851" y="5548398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elephant   = [ 0   0   0   0   1]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2611713" y="234687"/>
            <a:ext cx="2564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2800" b="1" i="1" u="sng" dirty="0">
                <a:solidFill>
                  <a:prstClr val="black"/>
                </a:solidFill>
                <a:latin typeface="Calibri" panose="020F0502020204030204"/>
              </a:rPr>
              <a:t>1-of-N Encoding</a:t>
            </a:r>
            <a:endParaRPr lang="zh-TW" altLang="en-US" sz="2800" b="1" i="1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02895" y="196307"/>
            <a:ext cx="2755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2800" b="1" i="1" u="sng" dirty="0">
                <a:solidFill>
                  <a:prstClr val="black"/>
                </a:solidFill>
                <a:latin typeface="Calibri" panose="020F0502020204030204"/>
              </a:rPr>
              <a:t>Word Embedding</a:t>
            </a:r>
            <a:endParaRPr lang="zh-TW" altLang="en-US" sz="2800" b="1" i="1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流程圖: 磁碟 51"/>
          <p:cNvSpPr/>
          <p:nvPr/>
        </p:nvSpPr>
        <p:spPr>
          <a:xfrm>
            <a:off x="5356736" y="5078963"/>
            <a:ext cx="1770743" cy="146594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流程圖: 磁碟 52"/>
          <p:cNvSpPr/>
          <p:nvPr/>
        </p:nvSpPr>
        <p:spPr>
          <a:xfrm>
            <a:off x="7349815" y="5107297"/>
            <a:ext cx="1770743" cy="146594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7446776" y="5528606"/>
            <a:ext cx="118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flower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429633" y="5949915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tree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8235187" y="5902791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apple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0" name="群組 69"/>
          <p:cNvGrpSpPr/>
          <p:nvPr/>
        </p:nvGrpSpPr>
        <p:grpSpPr>
          <a:xfrm>
            <a:off x="3143309" y="5078963"/>
            <a:ext cx="2184398" cy="1465943"/>
            <a:chOff x="894520" y="5067085"/>
            <a:chExt cx="2184398" cy="1465943"/>
          </a:xfrm>
        </p:grpSpPr>
        <p:sp>
          <p:nvSpPr>
            <p:cNvPr id="51" name="流程圖: 磁碟 50"/>
            <p:cNvSpPr/>
            <p:nvPr/>
          </p:nvSpPr>
          <p:spPr>
            <a:xfrm>
              <a:off x="1086831" y="5067085"/>
              <a:ext cx="1770743" cy="146594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1529518" y="5569225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dog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101348" y="5862581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cat 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1783520" y="5996139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</a:rPr>
                <a:t>bird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894520" y="5069947"/>
              <a:ext cx="21843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TW" sz="2400" b="1" dirty="0">
                  <a:solidFill>
                    <a:prstClr val="black"/>
                  </a:solidFill>
                  <a:latin typeface="Calibri" panose="020F0502020204030204"/>
                </a:rPr>
                <a:t>class 1</a:t>
              </a:r>
              <a:endParaRPr lang="zh-TW" altLang="en-US" sz="240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61" name="文字方塊 60"/>
          <p:cNvSpPr txBox="1"/>
          <p:nvPr/>
        </p:nvSpPr>
        <p:spPr>
          <a:xfrm>
            <a:off x="5298679" y="5080564"/>
            <a:ext cx="190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Class 2</a:t>
            </a:r>
            <a:endParaRPr lang="zh-TW" altLang="en-US" sz="2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529721" y="5107296"/>
            <a:ext cx="144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</a:rPr>
              <a:t>Class 3</a:t>
            </a:r>
            <a:endParaRPr lang="zh-TW" altLang="en-US" sz="2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047976" y="5490344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ran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298689" y="5753352"/>
            <a:ext cx="132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jumped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130994" y="6008702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walk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000940" y="4486383"/>
            <a:ext cx="1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b="1" i="1" u="sng" dirty="0">
                <a:solidFill>
                  <a:prstClr val="black"/>
                </a:solidFill>
                <a:latin typeface="Calibri" panose="020F0502020204030204"/>
              </a:rPr>
              <a:t>Word Class</a:t>
            </a:r>
            <a:endParaRPr lang="zh-TW" altLang="en-US" sz="2800" b="1" i="1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箭號: 向右 70"/>
          <p:cNvSpPr/>
          <p:nvPr/>
        </p:nvSpPr>
        <p:spPr>
          <a:xfrm rot="2918447">
            <a:off x="4655128" y="4057146"/>
            <a:ext cx="781050" cy="711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箭號: 向右 71"/>
          <p:cNvSpPr/>
          <p:nvPr/>
        </p:nvSpPr>
        <p:spPr>
          <a:xfrm rot="18681553" flipV="1">
            <a:off x="6916803" y="4024030"/>
            <a:ext cx="781050" cy="711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6548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33" grpId="0"/>
      <p:bldP spid="34" grpId="0"/>
      <p:bldP spid="52" grpId="0" animBg="1"/>
      <p:bldP spid="53" grpId="0" animBg="1"/>
      <p:bldP spid="57" grpId="0"/>
      <p:bldP spid="58" grpId="0"/>
      <p:bldP spid="59" grpId="0"/>
      <p:bldP spid="61" grpId="0"/>
      <p:bldP spid="62" grpId="0"/>
      <p:bldP spid="63" grpId="0"/>
      <p:bldP spid="64" grpId="0"/>
      <p:bldP spid="65" grpId="0"/>
      <p:bldP spid="69" grpId="0"/>
      <p:bldP spid="71" grpId="0" animBg="1"/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利用大量文档学习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的内在含义，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间的潜在联系</a:t>
            </a:r>
            <a:endParaRPr lang="en-US" altLang="zh-CN" dirty="0" smtClean="0"/>
          </a:p>
        </p:txBody>
      </p:sp>
      <p:pic>
        <p:nvPicPr>
          <p:cNvPr id="4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14703" y="3062603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272209" y="3687418"/>
            <a:ext cx="4823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胡锦涛 就任国家主席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/>
              <a:t>习近</a:t>
            </a:r>
            <a:r>
              <a:rPr lang="zh-CN" altLang="en-US" sz="3200" dirty="0" smtClean="0"/>
              <a:t>平 就任国家主席</a:t>
            </a:r>
            <a:endParaRPr lang="zh-CN" altLang="en-US" sz="3200" dirty="0"/>
          </a:p>
        </p:txBody>
      </p:sp>
      <p:cxnSp>
        <p:nvCxnSpPr>
          <p:cNvPr id="8" name="直線接點 14"/>
          <p:cNvCxnSpPr/>
          <p:nvPr/>
        </p:nvCxnSpPr>
        <p:spPr>
          <a:xfrm>
            <a:off x="1385425" y="4351736"/>
            <a:ext cx="113925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14"/>
          <p:cNvCxnSpPr/>
          <p:nvPr/>
        </p:nvCxnSpPr>
        <p:spPr>
          <a:xfrm>
            <a:off x="1385425" y="5335425"/>
            <a:ext cx="113925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14"/>
          <p:cNvCxnSpPr/>
          <p:nvPr/>
        </p:nvCxnSpPr>
        <p:spPr>
          <a:xfrm>
            <a:off x="2796782" y="4351736"/>
            <a:ext cx="2262235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4"/>
          <p:cNvCxnSpPr/>
          <p:nvPr/>
        </p:nvCxnSpPr>
        <p:spPr>
          <a:xfrm>
            <a:off x="2826599" y="5335425"/>
            <a:ext cx="2262235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标注 12"/>
          <p:cNvSpPr/>
          <p:nvPr/>
        </p:nvSpPr>
        <p:spPr>
          <a:xfrm>
            <a:off x="3636007" y="2605403"/>
            <a:ext cx="3478696" cy="914400"/>
          </a:xfrm>
          <a:prstGeom prst="wedgeRectCallout">
            <a:avLst>
              <a:gd name="adj1" fmla="val 73739"/>
              <a:gd name="adj2" fmla="val 1005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胡锦</a:t>
            </a:r>
            <a:r>
              <a:rPr lang="zh-CN" altLang="en-US" dirty="0" smtClean="0"/>
              <a:t>涛，习近平在某些方面相近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15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exploit the context?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b="1" dirty="0"/>
              <a:t>Count based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If two words 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i</a:t>
            </a:r>
            <a:r>
              <a:rPr lang="en-US" altLang="zh-TW" dirty="0"/>
              <a:t> and 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j</a:t>
            </a:r>
            <a:r>
              <a:rPr lang="en-US" altLang="zh-TW" dirty="0"/>
              <a:t> frequently co-occur, V(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i</a:t>
            </a:r>
            <a:r>
              <a:rPr lang="en-US" altLang="zh-TW" dirty="0"/>
              <a:t>) and V(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j</a:t>
            </a:r>
            <a:r>
              <a:rPr lang="en-US" altLang="zh-TW" dirty="0"/>
              <a:t>) would be close to each other</a:t>
            </a:r>
          </a:p>
          <a:p>
            <a:pPr lvl="1"/>
            <a:r>
              <a:rPr lang="en-US" altLang="zh-TW" dirty="0"/>
              <a:t>E.g. Glove Vector: </a:t>
            </a:r>
            <a:r>
              <a:rPr lang="en-US" altLang="zh-TW" dirty="0">
                <a:hlinkClick r:id="rId3"/>
              </a:rPr>
              <a:t>http://nlp.stanford.edu/projects/glove/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b="1" dirty="0"/>
              <a:t>Perdition based</a:t>
            </a:r>
          </a:p>
        </p:txBody>
      </p:sp>
      <p:sp>
        <p:nvSpPr>
          <p:cNvPr id="4" name="矩形 3"/>
          <p:cNvSpPr/>
          <p:nvPr/>
        </p:nvSpPr>
        <p:spPr>
          <a:xfrm>
            <a:off x="2677492" y="4026256"/>
            <a:ext cx="1898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V(</a:t>
            </a:r>
            <a:r>
              <a:rPr lang="en-US" altLang="zh-TW" sz="2800" dirty="0" err="1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800" baseline="-25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) </a:t>
            </a:r>
            <a:r>
              <a:rPr lang="en-US" altLang="zh-TW" sz="2800" dirty="0">
                <a:solidFill>
                  <a:prstClr val="black"/>
                </a:solidFill>
                <a:latin typeface="Poor Richard" panose="02080502050505020702" pitchFamily="18" charset="0"/>
              </a:rPr>
              <a:t>.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V(</a:t>
            </a:r>
            <a:r>
              <a:rPr lang="en-US" altLang="zh-TW" sz="2800" dirty="0" err="1">
                <a:solidFill>
                  <a:prstClr val="black"/>
                </a:solidFill>
                <a:latin typeface="Calibri" panose="020F0502020204030204"/>
              </a:rPr>
              <a:t>w</a:t>
            </a:r>
            <a:r>
              <a:rPr lang="en-US" altLang="zh-TW" sz="2800" baseline="-25000" dirty="0" err="1">
                <a:solidFill>
                  <a:prstClr val="black"/>
                </a:solidFill>
                <a:latin typeface="Calibri" panose="020F0502020204030204"/>
              </a:rPr>
              <a:t>j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</a:rPr>
              <a:t>)</a:t>
            </a:r>
            <a:r>
              <a:rPr lang="en-US" altLang="zh-TW" sz="2800" dirty="0">
                <a:solidFill>
                  <a:prstClr val="black"/>
                </a:solidFill>
                <a:latin typeface="Poor Richard" panose="02080502050505020702" pitchFamily="18" charset="0"/>
              </a:rPr>
              <a:t> 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箭號: 左-右雙向 4"/>
          <p:cNvSpPr/>
          <p:nvPr/>
        </p:nvSpPr>
        <p:spPr>
          <a:xfrm>
            <a:off x="4654550" y="4087812"/>
            <a:ext cx="1612900" cy="46166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 sz="2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97266" y="4016432"/>
            <a:ext cx="588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2800" dirty="0" err="1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altLang="zh-TW" sz="2800" baseline="-25000" dirty="0" err="1">
                <a:solidFill>
                  <a:prstClr val="black"/>
                </a:solidFill>
                <a:latin typeface="Calibri" panose="020F0502020204030204"/>
              </a:rPr>
              <a:t>i,j</a:t>
            </a:r>
            <a:endParaRPr lang="zh-TW" altLang="en-US" sz="28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02679" y="4684412"/>
            <a:ext cx="22479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Inner product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372092" y="4684412"/>
            <a:ext cx="3667259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Number of times </a:t>
            </a:r>
            <a:r>
              <a:rPr lang="en-US" altLang="zh-TW" sz="2400" dirty="0" err="1">
                <a:solidFill>
                  <a:prstClr val="white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 err="1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 and </a:t>
            </a:r>
            <a:r>
              <a:rPr lang="en-US" altLang="zh-TW" sz="2400" dirty="0" err="1">
                <a:solidFill>
                  <a:prstClr val="white"/>
                </a:solidFill>
                <a:latin typeface="Calibri" panose="020F0502020204030204"/>
              </a:rPr>
              <a:t>w</a:t>
            </a:r>
            <a:r>
              <a:rPr lang="en-US" altLang="zh-TW" sz="2400" baseline="-25000" dirty="0" err="1">
                <a:solidFill>
                  <a:prstClr val="white"/>
                </a:solidFill>
                <a:latin typeface="Calibri" panose="020F0502020204030204"/>
              </a:rPr>
              <a:t>j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</a:rPr>
              <a:t> in the same document</a:t>
            </a:r>
            <a:endParaRPr lang="zh-TW" alt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6808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7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r>
              <a:rPr lang="zh-TW" altLang="en-US" dirty="0"/>
              <a:t> </a:t>
            </a:r>
            <a:r>
              <a:rPr lang="en-US" altLang="zh-TW" dirty="0"/>
              <a:t>– Training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205271" y="200750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夏天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08794" y="2720153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天气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76216" y="354885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天气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44862" y="4261178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很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035504" y="5123102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很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13181" y="5874398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炎热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662853" y="3020694"/>
            <a:ext cx="346252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夏天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zh-CN" altLang="en-US" sz="2400" dirty="0" smtClean="0">
                <a:solidFill>
                  <a:prstClr val="black"/>
                </a:solidFill>
                <a:latin typeface="Calibri" panose="020F0502020204030204"/>
              </a:rPr>
              <a:t>天气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很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zh-CN" altLang="en-US" sz="2400" dirty="0" smtClean="0">
                <a:solidFill>
                  <a:prstClr val="black"/>
                </a:solidFill>
                <a:latin typeface="Calibri" panose="020F0502020204030204"/>
              </a:rPr>
              <a:t>炎热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晒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天天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   </a:t>
            </a:r>
            <a:r>
              <a:rPr lang="zh-CN" altLang="en-US" sz="2400" dirty="0" smtClean="0">
                <a:solidFill>
                  <a:prstClr val="black"/>
                </a:solidFill>
                <a:latin typeface="Calibri" panose="020F0502020204030204"/>
              </a:rPr>
              <a:t>打雷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  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下雨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人类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生活</a:t>
            </a:r>
            <a:r>
              <a:rPr lang="zh-TW" altLang="en-US" sz="2400" dirty="0" smtClean="0">
                <a:solidFill>
                  <a:prstClr val="black"/>
                </a:solidFill>
                <a:latin typeface="Calibri" panose="020F0502020204030204"/>
              </a:rPr>
              <a:t>   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的</a:t>
            </a:r>
            <a:r>
              <a:rPr lang="en-US" altLang="zh-TW" sz="2400" dirty="0" smtClean="0">
                <a:solidFill>
                  <a:prstClr val="black"/>
                </a:solidFill>
                <a:latin typeface="Calibri" panose="020F0502020204030204"/>
              </a:rPr>
              <a:t>…</a:t>
            </a:r>
            <a:endParaRPr lang="en-US" altLang="zh-TW" sz="24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………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76166" y="1996138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Neural </a:t>
            </a:r>
          </a:p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Network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矩形 12"/>
          <p:cNvSpPr/>
          <p:nvPr/>
        </p:nvSpPr>
        <p:spPr>
          <a:xfrm rot="5400000">
            <a:off x="6004146" y="2069181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6004146" y="2795093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6004145" y="3650427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6004145" y="4376339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矩形 19"/>
          <p:cNvSpPr/>
          <p:nvPr/>
        </p:nvSpPr>
        <p:spPr>
          <a:xfrm rot="5400000">
            <a:off x="6004145" y="5210153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矩形 20"/>
          <p:cNvSpPr/>
          <p:nvPr/>
        </p:nvSpPr>
        <p:spPr>
          <a:xfrm rot="5400000">
            <a:off x="6004145" y="5936065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96700" y="3555156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Neural </a:t>
            </a:r>
          </a:p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Network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96699" y="5158509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Neural </a:t>
            </a:r>
          </a:p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Network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699115" y="2375598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很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699115" y="3940303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炎热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702656" y="5524728"/>
            <a:ext cx="883308" cy="4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晒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矩形 27"/>
          <p:cNvSpPr/>
          <p:nvPr/>
        </p:nvSpPr>
        <p:spPr>
          <a:xfrm rot="5400000">
            <a:off x="9301147" y="2485783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矩形 28"/>
          <p:cNvSpPr/>
          <p:nvPr/>
        </p:nvSpPr>
        <p:spPr>
          <a:xfrm rot="5400000">
            <a:off x="9321878" y="4046486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矩形 29"/>
          <p:cNvSpPr/>
          <p:nvPr/>
        </p:nvSpPr>
        <p:spPr>
          <a:xfrm rot="5400000">
            <a:off x="9321878" y="5608884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矩形 30"/>
          <p:cNvSpPr/>
          <p:nvPr/>
        </p:nvSpPr>
        <p:spPr>
          <a:xfrm rot="5400000">
            <a:off x="8496479" y="2484087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矩形 31"/>
          <p:cNvSpPr/>
          <p:nvPr/>
        </p:nvSpPr>
        <p:spPr>
          <a:xfrm rot="5400000">
            <a:off x="8496479" y="4046485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矩形 32"/>
          <p:cNvSpPr/>
          <p:nvPr/>
        </p:nvSpPr>
        <p:spPr>
          <a:xfrm rot="5400000">
            <a:off x="8496479" y="5608883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96372" y="5158510"/>
            <a:ext cx="2175934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altLang="zh-TW" sz="2800" b="1" dirty="0">
                <a:solidFill>
                  <a:srgbClr val="FF0000"/>
                </a:solidFill>
                <a:latin typeface="Calibri" panose="020F0502020204030204"/>
              </a:rPr>
              <a:t>Minimizing cross entropy</a:t>
            </a:r>
            <a:endParaRPr lang="zh-TW" altLang="en-US" sz="28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6333041" y="223977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333041" y="2921338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6333041" y="3870154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6333041" y="4598574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6333041" y="537397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333041" y="6080672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8201376" y="2599891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8201376" y="4181822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8201376" y="5749357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8894448" y="2612214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8894448" y="4185353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8894448" y="5749357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610879" y="2538597"/>
            <a:ext cx="1740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</a:rPr>
              <a:t>Collect data: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77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r>
              <a:rPr lang="zh-TW" altLang="en-US" dirty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– Language Modeling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797054" y="4187932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Neural </a:t>
            </a:r>
          </a:p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Network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2632506" y="51596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2014962" y="37758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544911" y="2444098"/>
            <a:ext cx="7171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P(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b|a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): the probability of NN predicting the next word.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536487" y="1691252"/>
            <a:ext cx="6684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P(“wreck a nice beach”)</a:t>
            </a:r>
          </a:p>
          <a:p>
            <a:pPr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=P(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wreck|START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)P(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a|wreck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)P(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nice|a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)P(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beach|nice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2284210" y="37758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2517815" y="37758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2785716" y="37758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3040157" y="37758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3264189" y="37758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797054" y="5583386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549690" y="5888951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1-of-N encoding of “START”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504950" y="2961528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P(next word is “wreck”)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10987" y="4206982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Neural </a:t>
            </a:r>
          </a:p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Network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4946439" y="51787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4328895" y="37949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4598143" y="37949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4831748" y="37949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V="1">
            <a:off x="5099649" y="37949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V="1">
            <a:off x="5354090" y="37949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V="1">
            <a:off x="5578122" y="37949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110987" y="5602436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63623" y="5908001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1-of-N encoding of “wreck”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818883" y="2980578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P(next word is “a”)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358620" y="4226032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Neural </a:t>
            </a:r>
          </a:p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Network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V="1">
            <a:off x="7194072" y="51977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6576528" y="38139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6845776" y="38139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7079381" y="38139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V="1">
            <a:off x="7347282" y="38139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V="1">
            <a:off x="7601723" y="38139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 flipV="1">
            <a:off x="7825755" y="381398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6358620" y="5621486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111256" y="5927051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1-of-N encoding of “a”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66516" y="2999628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P(next word is “nice”)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653503" y="4245082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Neural </a:t>
            </a:r>
          </a:p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Network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9488955" y="52168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V="1">
            <a:off x="8871411" y="38330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V="1">
            <a:off x="9140659" y="38330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V="1">
            <a:off x="9374264" y="38330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V="1">
            <a:off x="9642165" y="38330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V="1">
            <a:off x="9896606" y="38330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flipV="1">
            <a:off x="10120638" y="383303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8653503" y="5640536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TW" altLang="en-US" sz="24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406139" y="5946101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1-of-N encoding of “nice”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361399" y="3018678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P(next word is “beach”)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417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5" grpId="0"/>
      <p:bldP spid="53" grpId="0"/>
      <p:bldP spid="37" grpId="0" animBg="1"/>
      <p:bldP spid="38" grpId="0"/>
      <p:bldP spid="39" grpId="0"/>
      <p:bldP spid="69" grpId="0" animBg="1"/>
      <p:bldP spid="77" grpId="0" animBg="1"/>
      <p:bldP spid="78" grpId="0"/>
      <p:bldP spid="79" grpId="0"/>
      <p:bldP spid="80" grpId="0" animBg="1"/>
      <p:bldP spid="88" grpId="0" animBg="1"/>
      <p:bldP spid="89" grpId="0"/>
      <p:bldP spid="90" grpId="0"/>
      <p:bldP spid="91" grpId="0" animBg="1"/>
      <p:bldP spid="99" grpId="0" animBg="1"/>
      <p:bldP spid="100" grpId="0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左大括弧 42"/>
          <p:cNvSpPr/>
          <p:nvPr/>
        </p:nvSpPr>
        <p:spPr>
          <a:xfrm flipH="1">
            <a:off x="7620752" y="1744847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5806304" y="6144244"/>
            <a:ext cx="3764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H="1" flipV="1">
            <a:off x="6097087" y="4269964"/>
            <a:ext cx="0" cy="2279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9043438" y="6181920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1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38438" y="4202663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2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6757870" y="5304709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6990160" y="5574888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183732" y="5357605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226692" y="4922647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dog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02307" y="5644906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cat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59766" y="4993688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rabbit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6810779" y="1912978"/>
            <a:ext cx="814717" cy="1798775"/>
            <a:chOff x="5825704" y="3393791"/>
            <a:chExt cx="814717" cy="1798775"/>
          </a:xfrm>
        </p:grpSpPr>
        <p:cxnSp>
          <p:nvCxnSpPr>
            <p:cNvPr id="16" name="直線單箭頭接點 15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/>
                </a:rPr>
                <a:t>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4864635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766537" y="1969922"/>
            <a:ext cx="156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1-of-N encoding</a:t>
            </a:r>
          </a:p>
          <a:p>
            <a:pPr marL="0" lvl="1" algn="ctr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of the word 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i-1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grpSp>
        <p:nvGrpSpPr>
          <p:cNvPr id="24" name="群組 23"/>
          <p:cNvGrpSpPr/>
          <p:nvPr/>
        </p:nvGrpSpPr>
        <p:grpSpPr>
          <a:xfrm rot="5400000">
            <a:off x="2499564" y="2503636"/>
            <a:ext cx="2271550" cy="683763"/>
            <a:chOff x="-1776073" y="4374296"/>
            <a:chExt cx="3548020" cy="1067995"/>
          </a:xfrm>
        </p:grpSpPr>
        <p:sp>
          <p:nvSpPr>
            <p:cNvPr id="25" name="矩形 24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28" name="橢圓 27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38447" y="4374296"/>
              <a:ext cx="1333500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/>
                </a:rPr>
                <a:t>……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3374263" y="214387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1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348721" y="1676360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0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365339" y="2597084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0</a:t>
            </a:r>
            <a:endParaRPr lang="en-US" altLang="zh-TW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981675" y="2177871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The probability for each word as the next word 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w</a:t>
            </a:r>
            <a:r>
              <a:rPr lang="en-US" altLang="zh-TW" sz="2400" baseline="-250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grpSp>
        <p:nvGrpSpPr>
          <p:cNvPr id="49" name="群組 48"/>
          <p:cNvGrpSpPr/>
          <p:nvPr/>
        </p:nvGrpSpPr>
        <p:grpSpPr>
          <a:xfrm rot="5400000">
            <a:off x="4623540" y="2469464"/>
            <a:ext cx="1722179" cy="687726"/>
            <a:chOff x="-1776072" y="4368108"/>
            <a:chExt cx="2689937" cy="1074184"/>
          </a:xfrm>
        </p:grpSpPr>
        <p:sp>
          <p:nvSpPr>
            <p:cNvPr id="50" name="矩形 49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51" name="橢圓 50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TW" altLang="en-US">
                <a:solidFill>
                  <a:prstClr val="white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-419635" y="4368108"/>
              <a:ext cx="1333500" cy="81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TW" sz="28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/>
                </a:rPr>
                <a:t>……</a:t>
              </a:r>
              <a:endPara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endParaRPr>
            </a:p>
          </p:txBody>
        </p:sp>
      </p:grpSp>
      <p:sp>
        <p:nvSpPr>
          <p:cNvPr id="60" name="文字方塊 59"/>
          <p:cNvSpPr txBox="1"/>
          <p:nvPr/>
        </p:nvSpPr>
        <p:spPr>
          <a:xfrm>
            <a:off x="4941002" y="1732192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1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4932644" y="2159106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z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2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1995262" y="4198477"/>
            <a:ext cx="368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Take out the input of the neurons in the first layer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2010878" y="4997972"/>
            <a:ext cx="35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Use it to represent a word w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8965462" y="5622350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9072996" y="5440622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jump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9153316" y="5275397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9260850" y="5093669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run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7613445" y="4633377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720979" y="4451649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flower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7801299" y="4333722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908833" y="4104696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tree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75" name="弧形箭號 (左彎) 74"/>
          <p:cNvSpPr/>
          <p:nvPr/>
        </p:nvSpPr>
        <p:spPr>
          <a:xfrm rot="19012546">
            <a:off x="5961885" y="2879244"/>
            <a:ext cx="652300" cy="1615419"/>
          </a:xfrm>
          <a:prstGeom prst="curvedLeftArrow">
            <a:avLst>
              <a:gd name="adj1" fmla="val 39287"/>
              <a:gd name="adj2" fmla="val 50000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995263" y="5833753"/>
            <a:ext cx="35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Word vector, word embedding feature: V(w)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cxnSp>
        <p:nvCxnSpPr>
          <p:cNvPr id="14" name="直線單箭頭接點 13"/>
          <p:cNvCxnSpPr>
            <a:endCxn id="51" idx="4"/>
          </p:cNvCxnSpPr>
          <p:nvPr/>
        </p:nvCxnSpPr>
        <p:spPr>
          <a:xfrm>
            <a:off x="3623357" y="1958858"/>
            <a:ext cx="1598215" cy="21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endCxn id="51" idx="4"/>
          </p:cNvCxnSpPr>
          <p:nvPr/>
        </p:nvCxnSpPr>
        <p:spPr>
          <a:xfrm flipV="1">
            <a:off x="3623357" y="2177871"/>
            <a:ext cx="1598215" cy="205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endCxn id="51" idx="4"/>
          </p:cNvCxnSpPr>
          <p:nvPr/>
        </p:nvCxnSpPr>
        <p:spPr>
          <a:xfrm flipV="1">
            <a:off x="3679117" y="2177870"/>
            <a:ext cx="1542455" cy="66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52" idx="4"/>
          </p:cNvCxnSpPr>
          <p:nvPr/>
        </p:nvCxnSpPr>
        <p:spPr>
          <a:xfrm>
            <a:off x="3631735" y="1969922"/>
            <a:ext cx="1589837" cy="659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52" idx="4"/>
          </p:cNvCxnSpPr>
          <p:nvPr/>
        </p:nvCxnSpPr>
        <p:spPr>
          <a:xfrm>
            <a:off x="3631735" y="2390134"/>
            <a:ext cx="1589837" cy="239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52" idx="4"/>
          </p:cNvCxnSpPr>
          <p:nvPr/>
        </p:nvCxnSpPr>
        <p:spPr>
          <a:xfrm flipV="1">
            <a:off x="3670267" y="2629137"/>
            <a:ext cx="1551304" cy="216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 rot="5400000">
            <a:off x="4119675" y="3044000"/>
            <a:ext cx="85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……</a:t>
            </a:r>
            <a:endParaRPr lang="zh-TW" altLang="en-US" sz="2800" b="1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326261" y="540513"/>
            <a:ext cx="345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……   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i-2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  w</a:t>
            </a:r>
            <a:r>
              <a:rPr lang="en-US" altLang="zh-TW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i-1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  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/>
                <a:ea typeface="新細明體" panose="02020500000000000000"/>
              </a:rPr>
              <a:t>___</a:t>
            </a:r>
            <a:endParaRPr lang="zh-TW" altLang="en-US" sz="2400" b="1" dirty="0">
              <a:solidFill>
                <a:srgbClr val="FF0000"/>
              </a:solidFill>
              <a:latin typeface="Calibri" panose="020F0502020204030204"/>
              <a:ea typeface="新細明體" panose="02020500000000000000"/>
            </a:endParaRPr>
          </a:p>
        </p:txBody>
      </p:sp>
      <p:cxnSp>
        <p:nvCxnSpPr>
          <p:cNvPr id="83" name="直線接點 82"/>
          <p:cNvCxnSpPr/>
          <p:nvPr/>
        </p:nvCxnSpPr>
        <p:spPr>
          <a:xfrm>
            <a:off x="8717191" y="1002177"/>
            <a:ext cx="42962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35"/>
          <p:cNvSpPr/>
          <p:nvPr/>
        </p:nvSpPr>
        <p:spPr>
          <a:xfrm>
            <a:off x="8887702" y="1002177"/>
            <a:ext cx="518227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TW" altLang="en-US">
              <a:solidFill>
                <a:prstClr val="white"/>
              </a:solidFill>
              <a:latin typeface="Calibri" panose="020F0502020204030204"/>
              <a:ea typeface="新細明體" panose="0202050000000000000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287924" y="400696"/>
            <a:ext cx="4724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/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w</a:t>
            </a:r>
            <a:r>
              <a:rPr lang="en-US" altLang="zh-TW" sz="2400" baseline="-25000" dirty="0" err="1">
                <a:solidFill>
                  <a:prstClr val="black"/>
                </a:solidFill>
                <a:latin typeface="Calibri" panose="020F0502020204030204"/>
                <a:ea typeface="新細明體" panose="02020500000000000000"/>
              </a:rPr>
              <a:t>i</a:t>
            </a:r>
            <a:endParaRPr lang="zh-TW" altLang="en-US" sz="2400" baseline="-25000" dirty="0">
              <a:solidFill>
                <a:prstClr val="black"/>
              </a:solidFill>
              <a:latin typeface="Calibri" panose="020F0502020204030204"/>
              <a:ea typeface="新細明體" panose="0202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988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22" grpId="0" animBg="1"/>
      <p:bldP spid="23" grpId="0"/>
      <p:bldP spid="31" grpId="0"/>
      <p:bldP spid="32" grpId="0"/>
      <p:bldP spid="33" grpId="0"/>
      <p:bldP spid="42" grpId="0" animBg="1"/>
      <p:bldP spid="60" grpId="0"/>
      <p:bldP spid="62" grpId="0"/>
      <p:bldP spid="63" grpId="0"/>
      <p:bldP spid="64" grpId="0"/>
      <p:bldP spid="65" grpId="0" animBg="1"/>
      <p:bldP spid="66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9" grpId="0"/>
      <p:bldP spid="82" grpId="0"/>
      <p:bldP spid="84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</a:t>
            </a:r>
            <a:r>
              <a:rPr lang="en-US" altLang="zh-CN" dirty="0" err="1"/>
              <a:t>AutoEncoder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4010"/>
            <a:ext cx="6882222" cy="3228388"/>
          </a:xfrm>
        </p:spPr>
      </p:pic>
      <p:sp>
        <p:nvSpPr>
          <p:cNvPr id="5" name="文本框 4"/>
          <p:cNvSpPr txBox="1"/>
          <p:nvPr/>
        </p:nvSpPr>
        <p:spPr>
          <a:xfrm>
            <a:off x="6096000" y="1723351"/>
            <a:ext cx="722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每次输出之后，进行误差反向传播，不断优化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937760" y="2092683"/>
            <a:ext cx="2677886" cy="97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2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3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6733</TotalTime>
  <Words>1095</Words>
  <Application>Microsoft Office PowerPoint</Application>
  <PresentationFormat>宽屏</PresentationFormat>
  <Paragraphs>315</Paragraphs>
  <Slides>18</Slides>
  <Notes>14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18</vt:i4>
      </vt:variant>
    </vt:vector>
  </HeadingPairs>
  <TitlesOfParts>
    <vt:vector size="43" baseType="lpstr">
      <vt:lpstr>新細明體</vt:lpstr>
      <vt:lpstr>Poor Richard</vt:lpstr>
      <vt:lpstr>等线</vt:lpstr>
      <vt:lpstr>等线 Light</vt:lpstr>
      <vt:lpstr>Arial</vt:lpstr>
      <vt:lpstr>Calibri</vt:lpstr>
      <vt:lpstr>Calibri Light</vt:lpstr>
      <vt:lpstr>Cambria Math</vt:lpstr>
      <vt:lpstr>Georgia</vt:lpstr>
      <vt:lpstr>Wingdings</vt:lpstr>
      <vt:lpstr>Office 主题​​</vt:lpstr>
      <vt:lpstr>Office 佈景主題</vt:lpstr>
      <vt:lpstr>1_Office 佈景主題</vt:lpstr>
      <vt:lpstr>2_Office 佈景主題</vt:lpstr>
      <vt:lpstr>3_Office 佈景主題</vt:lpstr>
      <vt:lpstr>4_Office 佈景主題</vt:lpstr>
      <vt:lpstr>5_Office 佈景主題</vt:lpstr>
      <vt:lpstr>6_Office 佈景主題</vt:lpstr>
      <vt:lpstr>7_Office 佈景主題</vt:lpstr>
      <vt:lpstr>8_Office 佈景主題</vt:lpstr>
      <vt:lpstr>9_Office 佈景主題</vt:lpstr>
      <vt:lpstr>10_Office 佈景主題</vt:lpstr>
      <vt:lpstr>11_Office 佈景主題</vt:lpstr>
      <vt:lpstr>12_Office 佈景主題</vt:lpstr>
      <vt:lpstr>13_Office 佈景主題</vt:lpstr>
      <vt:lpstr>Word Embedding</vt:lpstr>
      <vt:lpstr>Word Embedding</vt:lpstr>
      <vt:lpstr>PowerPoint 演示文稿</vt:lpstr>
      <vt:lpstr>Word Embedding</vt:lpstr>
      <vt:lpstr>How to exploit the context?</vt:lpstr>
      <vt:lpstr>Prediction-based – Training</vt:lpstr>
      <vt:lpstr>Prediction-based  – Language Modeling</vt:lpstr>
      <vt:lpstr>Prediction-based</vt:lpstr>
      <vt:lpstr>Deep AutoEncoder</vt:lpstr>
      <vt:lpstr>Prediction-based</vt:lpstr>
      <vt:lpstr>Prediction-based  – Sharing Parameters</vt:lpstr>
      <vt:lpstr>Prediction-based  – Sharing Parameters</vt:lpstr>
      <vt:lpstr>Prediction-based – Various Architectures</vt:lpstr>
      <vt:lpstr>Word Embedding</vt:lpstr>
      <vt:lpstr>Word Embedding</vt:lpstr>
      <vt:lpstr>Document Embedding</vt:lpstr>
      <vt:lpstr>Semantic Embedding</vt:lpstr>
      <vt:lpstr>Beyond Bag of Word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</dc:title>
  <dc:creator>gzy</dc:creator>
  <cp:lastModifiedBy>PC</cp:lastModifiedBy>
  <cp:revision>11</cp:revision>
  <dcterms:created xsi:type="dcterms:W3CDTF">2018-09-20T12:15:39Z</dcterms:created>
  <dcterms:modified xsi:type="dcterms:W3CDTF">2018-11-30T15:29:03Z</dcterms:modified>
</cp:coreProperties>
</file>