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1" r:id="rId27"/>
    <p:sldId id="282" r:id="rId28"/>
    <p:sldId id="283" r:id="rId29"/>
    <p:sldId id="287" r:id="rId30"/>
    <p:sldId id="288" r:id="rId31"/>
    <p:sldId id="289" r:id="rId32"/>
    <p:sldId id="28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113" autoAdjust="0"/>
  </p:normalViewPr>
  <p:slideViewPr>
    <p:cSldViewPr snapToGrid="0">
      <p:cViewPr varScale="1">
        <p:scale>
          <a:sx n="47" d="100"/>
          <a:sy n="47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57A3C-36B9-4DD6-9586-FF65E53670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A66EEEC-A138-4F50-9E0C-6E2F3168EFC8}">
      <dgm:prSet/>
      <dgm:spPr/>
      <dgm:t>
        <a:bodyPr/>
        <a:lstStyle/>
        <a:p>
          <a:pPr rtl="0"/>
          <a:r>
            <a:rPr lang="en-US" dirty="0" smtClean="0"/>
            <a:t>(Subject, Predicate, Object)</a:t>
          </a:r>
          <a:endParaRPr lang="zh-CN" dirty="0"/>
        </a:p>
      </dgm:t>
    </dgm:pt>
    <dgm:pt modelId="{E9AD3A10-6AE4-42C3-9193-C8E5477D81FF}" type="parTrans" cxnId="{FC6370C0-6F16-4C72-9576-BB13CD9BDA14}">
      <dgm:prSet/>
      <dgm:spPr/>
      <dgm:t>
        <a:bodyPr/>
        <a:lstStyle/>
        <a:p>
          <a:endParaRPr lang="zh-CN" altLang="en-US"/>
        </a:p>
      </dgm:t>
    </dgm:pt>
    <dgm:pt modelId="{0910B0A5-F123-4FE6-9960-980FF72CC093}" type="sibTrans" cxnId="{FC6370C0-6F16-4C72-9576-BB13CD9BDA14}">
      <dgm:prSet/>
      <dgm:spPr/>
      <dgm:t>
        <a:bodyPr/>
        <a:lstStyle/>
        <a:p>
          <a:endParaRPr lang="zh-CN" altLang="en-US"/>
        </a:p>
      </dgm:t>
    </dgm:pt>
    <dgm:pt modelId="{125E6CDD-4932-40B3-A7F4-A7E3070CC6FD}">
      <dgm:prSet/>
      <dgm:spPr/>
      <dgm:t>
        <a:bodyPr/>
        <a:lstStyle/>
        <a:p>
          <a:pPr rtl="0"/>
          <a:r>
            <a:rPr lang="en-US" dirty="0" smtClean="0"/>
            <a:t>(Entity, Relationship, Entity)</a:t>
          </a:r>
          <a:endParaRPr lang="zh-CN" dirty="0"/>
        </a:p>
      </dgm:t>
    </dgm:pt>
    <dgm:pt modelId="{460E10E3-D461-425B-939C-789DC379582C}" type="parTrans" cxnId="{3C08904C-9639-46F7-B1BE-767BE8ADB04B}">
      <dgm:prSet/>
      <dgm:spPr/>
      <dgm:t>
        <a:bodyPr/>
        <a:lstStyle/>
        <a:p>
          <a:endParaRPr lang="zh-CN" altLang="en-US"/>
        </a:p>
      </dgm:t>
    </dgm:pt>
    <dgm:pt modelId="{A1838544-53A2-46B7-9A47-E01CD89B95BB}" type="sibTrans" cxnId="{3C08904C-9639-46F7-B1BE-767BE8ADB04B}">
      <dgm:prSet/>
      <dgm:spPr/>
      <dgm:t>
        <a:bodyPr/>
        <a:lstStyle/>
        <a:p>
          <a:endParaRPr lang="zh-CN" altLang="en-US"/>
        </a:p>
      </dgm:t>
    </dgm:pt>
    <dgm:pt modelId="{2A87C9A5-9165-481C-8128-486AF0B7E510}" type="pres">
      <dgm:prSet presAssocID="{F6557A3C-36B9-4DD6-9586-FF65E53670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022C8E-0941-4DF9-9E18-8DD6FE12F5B8}" type="pres">
      <dgm:prSet presAssocID="{3A66EEEC-A138-4F50-9E0C-6E2F3168EFC8}" presName="parentText" presStyleLbl="node1" presStyleIdx="0" presStyleCnt="2" custLinFactY="913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9A2E0-8CC0-4788-94BC-EBFBC31BAB9E}" type="pres">
      <dgm:prSet presAssocID="{0910B0A5-F123-4FE6-9960-980FF72CC093}" presName="spacer" presStyleCnt="0"/>
      <dgm:spPr/>
    </dgm:pt>
    <dgm:pt modelId="{D1835198-3AA6-4839-B670-AA8EB56A7241}" type="pres">
      <dgm:prSet presAssocID="{125E6CDD-4932-40B3-A7F4-A7E3070CC6FD}" presName="parentText" presStyleLbl="node1" presStyleIdx="1" presStyleCnt="2" custLinFactY="1872" custLinFactNeighborX="137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08904C-9639-46F7-B1BE-767BE8ADB04B}" srcId="{F6557A3C-36B9-4DD6-9586-FF65E53670E1}" destId="{125E6CDD-4932-40B3-A7F4-A7E3070CC6FD}" srcOrd="1" destOrd="0" parTransId="{460E10E3-D461-425B-939C-789DC379582C}" sibTransId="{A1838544-53A2-46B7-9A47-E01CD89B95BB}"/>
    <dgm:cxn modelId="{FA85509E-9462-4C75-9257-074CBD1B172A}" type="presOf" srcId="{125E6CDD-4932-40B3-A7F4-A7E3070CC6FD}" destId="{D1835198-3AA6-4839-B670-AA8EB56A7241}" srcOrd="0" destOrd="0" presId="urn:microsoft.com/office/officeart/2005/8/layout/vList2"/>
    <dgm:cxn modelId="{FC6370C0-6F16-4C72-9576-BB13CD9BDA14}" srcId="{F6557A3C-36B9-4DD6-9586-FF65E53670E1}" destId="{3A66EEEC-A138-4F50-9E0C-6E2F3168EFC8}" srcOrd="0" destOrd="0" parTransId="{E9AD3A10-6AE4-42C3-9193-C8E5477D81FF}" sibTransId="{0910B0A5-F123-4FE6-9960-980FF72CC093}"/>
    <dgm:cxn modelId="{5CEAE672-DE95-4F81-B42E-3FDFC1EDDDE3}" type="presOf" srcId="{F6557A3C-36B9-4DD6-9586-FF65E53670E1}" destId="{2A87C9A5-9165-481C-8128-486AF0B7E510}" srcOrd="0" destOrd="0" presId="urn:microsoft.com/office/officeart/2005/8/layout/vList2"/>
    <dgm:cxn modelId="{9A6AAE2A-CC1C-41F1-BA8C-B2A035A29A6E}" type="presOf" srcId="{3A66EEEC-A138-4F50-9E0C-6E2F3168EFC8}" destId="{CB022C8E-0941-4DF9-9E18-8DD6FE12F5B8}" srcOrd="0" destOrd="0" presId="urn:microsoft.com/office/officeart/2005/8/layout/vList2"/>
    <dgm:cxn modelId="{889610CF-EB69-45D4-8405-45FF1014EFF0}" type="presParOf" srcId="{2A87C9A5-9165-481C-8128-486AF0B7E510}" destId="{CB022C8E-0941-4DF9-9E18-8DD6FE12F5B8}" srcOrd="0" destOrd="0" presId="urn:microsoft.com/office/officeart/2005/8/layout/vList2"/>
    <dgm:cxn modelId="{F0D7A861-95C3-4C9A-9EAD-FADC2770AD57}" type="presParOf" srcId="{2A87C9A5-9165-481C-8128-486AF0B7E510}" destId="{0029A2E0-8CC0-4788-94BC-EBFBC31BAB9E}" srcOrd="1" destOrd="0" presId="urn:microsoft.com/office/officeart/2005/8/layout/vList2"/>
    <dgm:cxn modelId="{899E30A5-C5C6-4EB9-AA8C-59E3A08BF13F}" type="presParOf" srcId="{2A87C9A5-9165-481C-8128-486AF0B7E510}" destId="{D1835198-3AA6-4839-B670-AA8EB56A72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2C8E-0941-4DF9-9E18-8DD6FE12F5B8}">
      <dsp:nvSpPr>
        <dsp:cNvPr id="0" name=""/>
        <dsp:cNvSpPr/>
      </dsp:nvSpPr>
      <dsp:spPr>
        <a:xfrm>
          <a:off x="0" y="205627"/>
          <a:ext cx="350498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(Subject, Predicate, Object)</a:t>
          </a:r>
          <a:endParaRPr lang="zh-CN" sz="2300" kern="1200" dirty="0"/>
        </a:p>
      </dsp:txBody>
      <dsp:txXfrm>
        <a:off x="26930" y="232557"/>
        <a:ext cx="3451126" cy="497795"/>
      </dsp:txXfrm>
    </dsp:sp>
    <dsp:sp modelId="{D1835198-3AA6-4839-B670-AA8EB56A7241}">
      <dsp:nvSpPr>
        <dsp:cNvPr id="0" name=""/>
        <dsp:cNvSpPr/>
      </dsp:nvSpPr>
      <dsp:spPr>
        <a:xfrm>
          <a:off x="0" y="783455"/>
          <a:ext cx="350498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(Entity, Relationship, Entity)</a:t>
          </a:r>
          <a:endParaRPr lang="zh-CN" sz="2300" kern="1200" dirty="0"/>
        </a:p>
      </dsp:txBody>
      <dsp:txXfrm>
        <a:off x="26930" y="810385"/>
        <a:ext cx="3451126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8CEC-2FB8-4ECC-9513-BA91313A9AD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9C09-4E72-49BD-A5C9-2924744C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9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N-Triple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标准的一个拓展，其不能应用前缀缩写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就是用三元组的方式来表示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数据集，是最直观的表述方法。在文件中每一行表示一个三元组，方便机器的解析和处理。开放知识领域的图谱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DBpedia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通常是用这种格式来发布数据的。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有个好处是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当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文件很大，在解析使使用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Trutle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格式的文件，必须全部读入内存能解析， 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可以一部分一部分解析，不必全部读入内存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39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31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SparkQL</a:t>
            </a:r>
            <a:r>
              <a:rPr lang="zh-CN" altLang="en-US" dirty="0" smtClean="0"/>
              <a:t>同样也支持过滤查询。</a:t>
            </a:r>
            <a:endParaRPr lang="en-US" altLang="zh-CN" dirty="0" smtClean="0"/>
          </a:p>
          <a:p>
            <a:r>
              <a:rPr lang="zh-CN" altLang="en-US" dirty="0" smtClean="0"/>
              <a:t>过滤查询是通过 </a:t>
            </a:r>
            <a:r>
              <a:rPr lang="en-US" altLang="zh-CN" dirty="0" err="1" smtClean="0"/>
              <a:t>FIlTER</a:t>
            </a:r>
            <a:r>
              <a:rPr lang="en-US" altLang="zh-CN" dirty="0" smtClean="0"/>
              <a:t>, OPTIOANL,</a:t>
            </a:r>
            <a:r>
              <a:rPr lang="en-US" altLang="zh-CN" baseline="0" dirty="0" smtClean="0"/>
              <a:t> ORDER BY, LIMITS</a:t>
            </a:r>
            <a:r>
              <a:rPr lang="zh-CN" altLang="en-US" baseline="0" dirty="0" smtClean="0"/>
              <a:t>这些关键词实现的。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Filter(</a:t>
            </a:r>
            <a:r>
              <a:rPr lang="zh-CN" altLang="en-US" baseline="0" dirty="0" smtClean="0"/>
              <a:t>？</a:t>
            </a:r>
            <a:r>
              <a:rPr lang="en-US" altLang="zh-CN" baseline="0" dirty="0" smtClean="0"/>
              <a:t>Age &lt;= 30) </a:t>
            </a:r>
            <a:r>
              <a:rPr lang="zh-CN" altLang="en-US" baseline="0" dirty="0" smtClean="0"/>
              <a:t>就表示 ？</a:t>
            </a:r>
            <a:r>
              <a:rPr lang="en-US" altLang="zh-CN" baseline="0" dirty="0" smtClean="0"/>
              <a:t>Age</a:t>
            </a:r>
            <a:r>
              <a:rPr lang="zh-CN" altLang="en-US" baseline="0" dirty="0" smtClean="0"/>
              <a:t>这个变量要</a:t>
            </a:r>
            <a:r>
              <a:rPr lang="en-US" altLang="zh-CN" baseline="0" dirty="0" smtClean="0"/>
              <a:t>&lt;= 30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optional</a:t>
            </a:r>
            <a:r>
              <a:rPr lang="zh-CN" altLang="en-US" baseline="0" dirty="0" smtClean="0"/>
              <a:t>可选的 </a:t>
            </a:r>
            <a:r>
              <a:rPr lang="en-US" altLang="zh-CN" baseline="0" dirty="0" smtClean="0"/>
              <a:t>optional{</a:t>
            </a:r>
            <a:r>
              <a:rPr lang="zh-CN" altLang="en-US" baseline="0" dirty="0" smtClean="0"/>
              <a:t>？</a:t>
            </a:r>
            <a:r>
              <a:rPr lang="en-US" altLang="zh-CN" baseline="0" dirty="0" smtClean="0"/>
              <a:t>Person </a:t>
            </a:r>
            <a:r>
              <a:rPr lang="en-US" altLang="zh-CN" baseline="0" dirty="0" err="1" smtClean="0"/>
              <a:t>info:job</a:t>
            </a:r>
            <a:r>
              <a:rPr lang="en-US" altLang="zh-CN" baseline="0" dirty="0" smtClean="0"/>
              <a:t> ?job}</a:t>
            </a:r>
            <a:r>
              <a:rPr lang="zh-CN" altLang="en-US" baseline="0" dirty="0" smtClean="0"/>
              <a:t>意思就是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这个三元组不是必须匹配的。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order by</a:t>
            </a:r>
            <a:r>
              <a:rPr lang="zh-CN" altLang="en-US" baseline="0" dirty="0" smtClean="0"/>
              <a:t>就是通过给定的变量对结果集进行排序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82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Sparql</a:t>
            </a:r>
            <a:r>
              <a:rPr lang="zh-CN" altLang="en-US" dirty="0" smtClean="0"/>
              <a:t>也包含</a:t>
            </a:r>
            <a:r>
              <a:rPr lang="en-US" altLang="zh-CN" dirty="0" smtClean="0"/>
              <a:t>count sum min max, 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这些聚合函数。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求出？</a:t>
            </a:r>
            <a:r>
              <a:rPr lang="en-US" altLang="zh-CN" dirty="0" smtClean="0"/>
              <a:t>Age</a:t>
            </a:r>
            <a:r>
              <a:rPr lang="zh-CN" altLang="en-US" dirty="0" smtClean="0"/>
              <a:t>的平均值赋给？</a:t>
            </a:r>
            <a:r>
              <a:rPr lang="en-US" altLang="zh-CN" dirty="0" err="1" smtClean="0"/>
              <a:t>AvgAge</a:t>
            </a:r>
            <a:r>
              <a:rPr lang="zh-CN" altLang="en-US" dirty="0" smtClean="0"/>
              <a:t>这个变量。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87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经过两个大括号内的约束分别会产生一个满足约束的结果集。</a:t>
            </a:r>
            <a:endParaRPr lang="en-US" altLang="zh-CN" dirty="0" smtClean="0"/>
          </a:p>
          <a:p>
            <a:r>
              <a:rPr lang="en-US" altLang="zh-CN" dirty="0" smtClean="0"/>
              <a:t>Union</a:t>
            </a:r>
            <a:r>
              <a:rPr lang="zh-CN" altLang="en-US" dirty="0" smtClean="0"/>
              <a:t>的作用就是联合这两个结果集形成一个结果集。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35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子查询的话就是查询里面嵌套查询。</a:t>
            </a:r>
            <a:endParaRPr lang="en-US" altLang="zh-CN" dirty="0" smtClean="0"/>
          </a:p>
          <a:p>
            <a:r>
              <a:rPr lang="zh-CN" altLang="en-US" dirty="0" smtClean="0"/>
              <a:t>执行这种查询的时候，会先进行子查询，然后利用子查询的结果，进行父查询。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比如，针对这个查询，首先执行子查询，求出？</a:t>
            </a:r>
            <a:r>
              <a:rPr lang="en-US" altLang="zh-CN" dirty="0" err="1" smtClean="0"/>
              <a:t>sonpeson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</a:t>
            </a:r>
            <a:endParaRPr lang="en-US" altLang="zh-CN" dirty="0" smtClean="0"/>
          </a:p>
          <a:p>
            <a:r>
              <a:rPr lang="zh-CN" altLang="en-US" dirty="0" smtClean="0"/>
              <a:t>？</a:t>
            </a:r>
            <a:r>
              <a:rPr lang="en-US" altLang="zh-CN" dirty="0" err="1" smtClean="0"/>
              <a:t>sonperson</a:t>
            </a:r>
            <a:r>
              <a:rPr lang="zh-CN" altLang="en-US" dirty="0" smtClean="0"/>
              <a:t>的值作为一个约束条件，作用于父查询。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5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维护一张巨大的三元组表来管理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三元组表包含三列，分别是主语列，谓语列，</a:t>
            </a:r>
            <a:r>
              <a:rPr lang="zh-CN" altLang="en-US" baseline="0" dirty="0" smtClean="0"/>
              <a:t> 和宾语列。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存在大量的自连接操作开销巨大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5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属性相似的主语聚集在一张表上。</a:t>
            </a:r>
            <a:endParaRPr lang="en-US" altLang="zh-CN" dirty="0" smtClean="0"/>
          </a:p>
          <a:p>
            <a:r>
              <a:rPr lang="zh-CN" altLang="en-US" dirty="0" smtClean="0"/>
              <a:t>属性表对可以提高某些查询的效率， 比如查包含名字的三元组模式，就可以在这个表查。</a:t>
            </a:r>
            <a:endParaRPr lang="en-US" altLang="zh-CN" dirty="0" smtClean="0"/>
          </a:p>
          <a:p>
            <a:r>
              <a:rPr lang="zh-CN" altLang="en-US" dirty="0" smtClean="0"/>
              <a:t>但是属性作为变量时，效率低下。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94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每张表保存谓词相同的三元组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对属性是不变量来说，是很友好的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避免了大量的自连接操作，</a:t>
            </a:r>
            <a:r>
              <a:rPr lang="zh-CN" altLang="en-US" baseline="0" dirty="0" smtClean="0"/>
              <a:t> 变成不同表之间的连接。 不同表之间的连接操作效率优于自连接。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不能很好得支持，属性是变量的情况。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删除代价太大</a:t>
            </a:r>
            <a:r>
              <a:rPr lang="zh-CN" altLang="en-US" baseline="0" dirty="0" smtClean="0"/>
              <a:t>。？？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7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为了加速</a:t>
            </a:r>
            <a:r>
              <a:rPr lang="en-US" altLang="zh-CN" dirty="0" smtClean="0"/>
              <a:t>RDF</a:t>
            </a:r>
            <a:r>
              <a:rPr lang="zh-CN" altLang="en-US" dirty="0" smtClean="0"/>
              <a:t>三元组在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查询过程中的连接操作速度，将三元组中的主语，谓语，宾语的各种排列枚举出来，分别为它们建立索引。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三元组模式查询能高效执行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JENA</a:t>
            </a:r>
            <a:r>
              <a:rPr lang="zh-CN" altLang="en-US" dirty="0" smtClean="0"/>
              <a:t>是一个开源的</a:t>
            </a:r>
            <a:r>
              <a:rPr lang="en-US" altLang="zh-CN" dirty="0" smtClean="0"/>
              <a:t>java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数据的存储与</a:t>
            </a:r>
            <a:r>
              <a:rPr lang="en-US" altLang="zh-CN" baseline="0" dirty="0" err="1" smtClean="0"/>
              <a:t>sparql</a:t>
            </a:r>
            <a:r>
              <a:rPr lang="zh-CN" altLang="en-US" baseline="0" dirty="0" smtClean="0"/>
              <a:t>查询。 其中的用于存储管理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的数据库</a:t>
            </a:r>
            <a:r>
              <a:rPr lang="en-US" altLang="zh-CN" baseline="0" dirty="0" smtClean="0"/>
              <a:t>TDB</a:t>
            </a:r>
            <a:r>
              <a:rPr lang="zh-CN" altLang="en-US" baseline="0" dirty="0" smtClean="0"/>
              <a:t>就是使用全索引策略实现。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3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5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图形数据库，支持图的挖掘算法，所以查询速度相对较快</a:t>
            </a:r>
            <a:endParaRPr lang="en-US" altLang="zh-CN" dirty="0" smtClean="0"/>
          </a:p>
          <a:p>
            <a:r>
              <a:rPr lang="en-US" altLang="zh-CN" dirty="0" smtClean="0"/>
              <a:t>Neo4j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难以分片</a:t>
            </a:r>
            <a:endParaRPr lang="en-US" altLang="zh-CN" baseline="0" dirty="0" smtClean="0"/>
          </a:p>
          <a:p>
            <a:r>
              <a:rPr lang="zh-CN" altLang="en-US" baseline="0" dirty="0" smtClean="0"/>
              <a:t>很难处理超级节点。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45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11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数据上的分布式查询处理方法将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数据转化为平面文件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上。在进行查询处理的时候，这些方法将查询分解为若干个子查询</a:t>
            </a:r>
            <a:endParaRPr lang="en-US" altLang="zh-CN" dirty="0" smtClean="0"/>
          </a:p>
          <a:p>
            <a:r>
              <a:rPr lang="zh-CN" altLang="en-US" dirty="0" smtClean="0"/>
              <a:t>每个子查询通过在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上扫描得到候选解，然后用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将候选解连接起来</a:t>
            </a:r>
            <a:endParaRPr lang="en-US" altLang="zh-CN" dirty="0" smtClean="0"/>
          </a:p>
          <a:p>
            <a:r>
              <a:rPr lang="zh-CN" altLang="en-US" dirty="0" smtClean="0"/>
              <a:t>以得到最终解</a:t>
            </a:r>
            <a:endParaRPr lang="en-US" altLang="zh-CN" dirty="0" smtClean="0"/>
          </a:p>
          <a:p>
            <a:r>
              <a:rPr lang="zh-CN" altLang="en-US" dirty="0" smtClean="0"/>
              <a:t>不同方法的区别是</a:t>
            </a:r>
            <a:r>
              <a:rPr lang="en-US" altLang="zh-CN" dirty="0" smtClean="0"/>
              <a:t>RDF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平面文件的方式不同。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97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Trinity</a:t>
            </a:r>
            <a:r>
              <a:rPr lang="zh-CN" altLang="en-US" dirty="0" smtClean="0"/>
              <a:t>是微软开发的一个基于内存的分布式图数据管理系统。</a:t>
            </a:r>
            <a:endParaRPr lang="en-US" altLang="zh-CN" dirty="0" smtClean="0"/>
          </a:p>
          <a:p>
            <a:r>
              <a:rPr lang="zh-CN" altLang="en-US" dirty="0" smtClean="0"/>
              <a:t>有关学者提出了</a:t>
            </a:r>
            <a:r>
              <a:rPr lang="en-US" altLang="zh-CN" dirty="0" err="1" smtClean="0"/>
              <a:t>Trinity.RDF</a:t>
            </a:r>
            <a:r>
              <a:rPr lang="zh-CN" altLang="en-US" dirty="0" smtClean="0"/>
              <a:t>，就是利用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，进行知识图谱的存储与查询。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知识图谱在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中是以邻接表的形式存储的。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实体是以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形式存储的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node-id</a:t>
            </a:r>
            <a:r>
              <a:rPr lang="zh-CN" altLang="en-US" baseline="0" dirty="0" smtClean="0"/>
              <a:t>是其</a:t>
            </a:r>
            <a:r>
              <a:rPr lang="en-US" altLang="zh-CN" baseline="0" dirty="0" smtClean="0"/>
              <a:t>key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11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入邻接列表</a:t>
            </a:r>
            <a:endParaRPr lang="en-US" altLang="zh-CN" dirty="0" smtClean="0"/>
          </a:p>
          <a:p>
            <a:r>
              <a:rPr lang="zh-CN" altLang="en-US" dirty="0" smtClean="0"/>
              <a:t>出邻接列表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8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3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3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知识图谱本质上是一种语义网络。其节点代表实体，边代表实体之间的各种语义关系。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知识图谱是由一条条知识组成。每个知识为主谓宾三元组 或者也可以称为实体 关系 实体三元组。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2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3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我们怎么存储或者传输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7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，顾名思义，就是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数据，之所以用到这个方法就是因为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技术比较成熟，有很多现成的工具来存储和进行解析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。然而，对于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的格式太冗长，也不便于阅读，通常我们不会使用这种方式来处理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7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是用的最多的一种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序列化的方式了。他比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紧凑，并且可读性比较好。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9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1664" y="537476"/>
            <a:ext cx="9144000" cy="1241896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知识图谱的查询与存储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054" y="4153973"/>
            <a:ext cx="9144000" cy="120008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周宇</a:t>
            </a:r>
            <a:endParaRPr lang="en-US" altLang="zh-CN" sz="32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2018.12.5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0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286" y="551544"/>
            <a:ext cx="11582400" cy="5268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&lt;http://zy.example.com/info#name&gt; "Tom".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&lt;http://zy.example.com/info#job&gt; "worker".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&lt;http://zy.example.com/info#age&gt; "56"^^&lt;http://www.w3.org/2001/XMLSchema#integer&gt;.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&lt;http://zy.example.com/rel#fatherof&gt; &lt;http://zy.example.com/person/Jim&gt;.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&lt;http://zy.example.com/info#name&gt; "Jim".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&lt;http://zy.example.com/info#job&gt; "programmer".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&lt;http://zy.example.com/info#age&gt; "28"^^&lt;http://www.w3.org/2001/XMLSchema#integer&gt;.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&lt;http://zy.example.com/rel#fatherof&gt; &lt;http://zy.example.com/person/Cherry&gt;.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&lt;http://zy.example.com/info#name&gt; "Cherry".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&lt;http://zy.example.com/info#age&gt; "8"^^&lt;http://www.w3.org/2001/XMLSchema#integer&gt;.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9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.SPARQL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7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138" y="365125"/>
            <a:ext cx="11728862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SPARQL(SPARQL </a:t>
            </a:r>
            <a:r>
              <a:rPr lang="en-US" altLang="zh-CN" sz="4000" dirty="0">
                <a:latin typeface="Times New Roman" panose="02020603050405020304" pitchFamily="18" charset="0"/>
              </a:rPr>
              <a:t>Protocol and RDF Query Language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)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138" y="2557145"/>
            <a:ext cx="11435937" cy="16897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针对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数据开发的一种查询语言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类</a:t>
            </a:r>
            <a:r>
              <a:rPr lang="zh-CN" altLang="en-US" dirty="0" smtClean="0"/>
              <a:t>似于</a:t>
            </a:r>
            <a:r>
              <a:rPr lang="en-US" altLang="zh-CN" dirty="0" smtClean="0"/>
              <a:t>SQL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7116" y="1443789"/>
            <a:ext cx="86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60" y="3639747"/>
            <a:ext cx="6411220" cy="21733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1460" y="181905"/>
            <a:ext cx="76199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CN" sz="2000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 ?person ?age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5808" y="695644"/>
            <a:ext cx="1107996" cy="511743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460" y="2903405"/>
            <a:ext cx="7766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 err="1" smtClean="0">
                <a:latin typeface="Times New Roman" panose="02020603050405020304" pitchFamily="18" charset="0"/>
              </a:rPr>
              <a:t>nfo:age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 ==   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&lt;http://zy.example.com/info#age&gt;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7611" y="1250090"/>
            <a:ext cx="667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?name.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 &lt;= 30).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?job}.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(?age)</a:t>
            </a:r>
          </a:p>
          <a:p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09573" y="748145"/>
            <a:ext cx="1107996" cy="4500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过滤查询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11" y="5146489"/>
            <a:ext cx="4505954" cy="15051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85111" y="368410"/>
            <a:ext cx="7885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FILTER, OPTIONAL, ORDER BY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聚</a:t>
            </a:r>
            <a:r>
              <a:rPr lang="zh-CN" altLang="en-US" sz="6000" dirty="0" smtClean="0">
                <a:ea typeface="楷体" panose="02010609060101010101" pitchFamily="49" charset="-122"/>
              </a:rPr>
              <a:t>合函数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5100" y="2066307"/>
            <a:ext cx="6840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select (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2000" dirty="0">
                <a:latin typeface="Courier New" panose="02070309020205020404" pitchFamily="49" charset="0"/>
              </a:rPr>
              <a:t>(?age) 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000" dirty="0">
                <a:latin typeface="Courier New" panose="02070309020205020404" pitchFamily="49" charset="0"/>
              </a:rPr>
              <a:t> ?</a:t>
            </a:r>
            <a:r>
              <a:rPr lang="en-US" altLang="zh-CN" sz="2000" dirty="0" err="1">
                <a:latin typeface="Courier New" panose="02070309020205020404" pitchFamily="49" charset="0"/>
              </a:rPr>
              <a:t>AvgAge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5100" y="771896"/>
            <a:ext cx="5890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</a:rPr>
              <a:t>COUNT, SUM, MIN, MAX, 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AVG</a:t>
            </a:r>
            <a:endParaRPr lang="en-US" altLang="zh-CN" sz="3000" b="1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4657603"/>
            <a:ext cx="422969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联合</a:t>
            </a:r>
            <a:r>
              <a:rPr lang="zh-CN" altLang="en-US" sz="6000" dirty="0"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5100" y="150237"/>
            <a:ext cx="68401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</a:t>
            </a:r>
            <a:r>
              <a:rPr lang="en-US" altLang="zh-CN" sz="1600" dirty="0" smtClean="0">
                <a:latin typeface="Courier New" panose="02070309020205020404" pitchFamily="49" charset="0"/>
              </a:rPr>
              <a:t>&lt;http</a:t>
            </a:r>
            <a:r>
              <a:rPr lang="en-US" altLang="zh-CN" sz="1600" dirty="0">
                <a:latin typeface="Courier New" panose="02070309020205020404" pitchFamily="49" charset="0"/>
              </a:rPr>
              <a:t>://zy.example.com/rel</a:t>
            </a:r>
            <a:r>
              <a:rPr lang="en-US" altLang="zh-CN" sz="1600" dirty="0" smtClean="0">
                <a:latin typeface="Courier New" panose="02070309020205020404" pitchFamily="49" charset="0"/>
              </a:rPr>
              <a:t>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&gt;= 30)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union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&lt;=28)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5067050"/>
            <a:ext cx="453453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子</a:t>
            </a:r>
            <a:r>
              <a:rPr lang="zh-CN" altLang="en-US" sz="6000" dirty="0" smtClean="0">
                <a:ea typeface="楷体" panose="02010609060101010101" pitchFamily="49" charset="-122"/>
              </a:rPr>
              <a:t>查</a:t>
            </a:r>
            <a:r>
              <a:rPr lang="zh-CN" altLang="en-US" sz="6000" dirty="0">
                <a:ea typeface="楷体" panose="02010609060101010101" pitchFamily="49" charset="-122"/>
              </a:rPr>
              <a:t>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1957" y="839005"/>
            <a:ext cx="8621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1600" dirty="0">
                <a:latin typeface="Courier New" panose="02070309020205020404" pitchFamily="49" charset="0"/>
              </a:rPr>
              <a:t> ?</a:t>
            </a:r>
            <a:r>
              <a:rPr lang="en-US" altLang="zh-CN" sz="1600" dirty="0" err="1">
                <a:latin typeface="Courier New" panose="02070309020205020404" pitchFamily="49" charset="0"/>
              </a:rPr>
              <a:t>sonperson</a:t>
            </a:r>
            <a:r>
              <a:rPr lang="en-US" altLang="zh-CN" sz="1600" dirty="0">
                <a:latin typeface="Courier New" panose="02070309020205020404" pitchFamily="49" charset="0"/>
              </a:rPr>
              <a:t>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where{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	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rel:fatherof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?person.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8" y="5082673"/>
            <a:ext cx="105265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关系型数据库存储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2695" y="748144"/>
            <a:ext cx="1107996" cy="51301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简单的三列表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48362"/>
              </p:ext>
            </p:extLst>
          </p:nvPr>
        </p:nvGraphicFramePr>
        <p:xfrm>
          <a:off x="2946400" y="712516"/>
          <a:ext cx="6886368" cy="115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Info:name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“Tom”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Info:name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“Jim”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17813"/>
              </p:ext>
            </p:extLst>
          </p:nvPr>
        </p:nvGraphicFramePr>
        <p:xfrm>
          <a:off x="2946400" y="2756954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61328"/>
              </p:ext>
            </p:extLst>
          </p:nvPr>
        </p:nvGraphicFramePr>
        <p:xfrm>
          <a:off x="6766560" y="2756954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38093"/>
              </p:ext>
            </p:extLst>
          </p:nvPr>
        </p:nvGraphicFramePr>
        <p:xfrm>
          <a:off x="2946400" y="56256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Object/Subject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46400" y="4480560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大量自连接操作，开销巨大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0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216" y="425199"/>
            <a:ext cx="10515600" cy="5962779"/>
          </a:xfrm>
        </p:spPr>
        <p:txBody>
          <a:bodyPr anchor="t" anchorCtr="0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SPARQL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系型数据库存储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3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属</a:t>
            </a:r>
            <a:r>
              <a:rPr lang="zh-CN" altLang="en-US" sz="6000" dirty="0" smtClean="0">
                <a:ea typeface="楷体" panose="02010609060101010101" pitchFamily="49" charset="-122"/>
              </a:rPr>
              <a:t>性表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75" y="82932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82309"/>
              </p:ext>
            </p:extLst>
          </p:nvPr>
        </p:nvGraphicFramePr>
        <p:xfrm>
          <a:off x="2722880" y="359288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4032"/>
              </p:ext>
            </p:extLst>
          </p:nvPr>
        </p:nvGraphicFramePr>
        <p:xfrm>
          <a:off x="2722879" y="538269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12480" y="5585013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属性作为变量</a:t>
            </a:r>
            <a:endParaRPr lang="zh-CN" altLang="en-US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垂</a:t>
            </a:r>
            <a:r>
              <a:rPr lang="zh-CN" altLang="en-US" sz="6000" dirty="0" smtClean="0">
                <a:ea typeface="楷体" panose="02010609060101010101" pitchFamily="49" charset="-122"/>
              </a:rPr>
              <a:t>直</a:t>
            </a:r>
            <a:r>
              <a:rPr lang="zh-CN" altLang="en-US" sz="6000" dirty="0">
                <a:ea typeface="楷体" panose="02010609060101010101" pitchFamily="49" charset="-122"/>
              </a:rPr>
              <a:t>划分</a:t>
            </a:r>
            <a:r>
              <a:rPr lang="zh-CN" altLang="en-US" sz="6000" dirty="0" smtClean="0">
                <a:ea typeface="楷体" panose="02010609060101010101" pitchFamily="49" charset="-122"/>
              </a:rPr>
              <a:t>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8899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6156"/>
              </p:ext>
            </p:extLst>
          </p:nvPr>
        </p:nvGraphicFramePr>
        <p:xfrm>
          <a:off x="2590800" y="3655906"/>
          <a:ext cx="2753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00776"/>
              </p:ext>
            </p:extLst>
          </p:nvPr>
        </p:nvGraphicFramePr>
        <p:xfrm>
          <a:off x="5709917" y="3655906"/>
          <a:ext cx="2682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83914"/>
              </p:ext>
            </p:extLst>
          </p:nvPr>
        </p:nvGraphicFramePr>
        <p:xfrm>
          <a:off x="2590800" y="5471200"/>
          <a:ext cx="46837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41920" y="5565877"/>
            <a:ext cx="3667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很难支持属性是变量的情况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4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全索引策略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8067" y="1416729"/>
            <a:ext cx="25950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SPO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PSO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OSP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OPS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7992" y="1565984"/>
            <a:ext cx="482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   Subject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:   Predicate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:  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7992" y="3540387"/>
            <a:ext cx="3384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JENA TDB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8067" y="49339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六重索引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18067" y="4868460"/>
            <a:ext cx="648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占用存储空间巨大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新维护代价太大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9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5524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80" y="461792"/>
            <a:ext cx="3191320" cy="1228896"/>
          </a:xfrm>
        </p:spPr>
      </p:pic>
      <p:sp>
        <p:nvSpPr>
          <p:cNvPr id="7" name="文本框 6"/>
          <p:cNvSpPr txBox="1"/>
          <p:nvPr/>
        </p:nvSpPr>
        <p:spPr>
          <a:xfrm>
            <a:off x="838200" y="1934653"/>
            <a:ext cx="763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节点存储（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node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关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系存储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relationship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属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性存储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property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452890"/>
            <a:ext cx="8029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更新速度慢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式存储实现代价太高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Neo4j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查询（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Cypher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63" y="139065"/>
            <a:ext cx="3808777" cy="3528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6280" y="3293655"/>
            <a:ext cx="986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(p1:person), (p2:person)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]-&gt;(:person)-[: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]-&gt;(p2)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p1, p2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5084361"/>
            <a:ext cx="881185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025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的分布式存储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2607945"/>
            <a:ext cx="8458200" cy="2654935"/>
          </a:xfrm>
        </p:spPr>
        <p:txBody>
          <a:bodyPr/>
          <a:lstStyle/>
          <a:p>
            <a:r>
              <a:rPr lang="zh-CN" altLang="en-US" dirty="0" smtClean="0"/>
              <a:t>主语相关的三元组聚集起来，存储成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同属性的三元组聚集在一起，存储成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9" y="301148"/>
            <a:ext cx="2529841" cy="27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760" y="1924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latin typeface="Times New Roman" panose="02020603050405020304" pitchFamily="18" charset="0"/>
              </a:rPr>
              <a:t>Trinity.RDF</a:t>
            </a:r>
            <a:endParaRPr lang="zh-CN" altLang="en-US" sz="60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232" y="2092426"/>
            <a:ext cx="1028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是微软开发的一个基于内存的分布式图数据管理系统</a:t>
            </a:r>
            <a:endParaRPr lang="en-US" altLang="zh-CN" sz="3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0599" y="1234748"/>
            <a:ext cx="84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Graph Engine for Web Scale RDF Data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0232" y="3513221"/>
            <a:ext cx="747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是一个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key-value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661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33065"/>
              </p:ext>
            </p:extLst>
          </p:nvPr>
        </p:nvGraphicFramePr>
        <p:xfrm>
          <a:off x="878305" y="1718288"/>
          <a:ext cx="9879264" cy="195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key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Value</a:t>
                      </a:r>
                      <a:endParaRPr lang="zh-CN" alt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 smtClean="0"/>
                        <a:t>node_id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&lt;</a:t>
                      </a:r>
                      <a:r>
                        <a:rPr lang="en-US" altLang="zh-CN" sz="2400" baseline="0" dirty="0" err="1" smtClean="0"/>
                        <a:t>in_adjacency_lists</a:t>
                      </a:r>
                      <a:r>
                        <a:rPr lang="en-US" altLang="zh-CN" sz="2400" baseline="0" dirty="0" smtClean="0"/>
                        <a:t>, </a:t>
                      </a:r>
                      <a:r>
                        <a:rPr lang="en-US" altLang="zh-CN" sz="2400" baseline="0" dirty="0" err="1" smtClean="0"/>
                        <a:t>out_adjacency_lists</a:t>
                      </a:r>
                      <a:r>
                        <a:rPr lang="en-US" altLang="zh-CN" sz="2400" baseline="0" dirty="0" smtClean="0"/>
                        <a:t>&gt;</a:t>
                      </a:r>
                      <a:endParaRPr lang="zh-CN" alt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…………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………….</a:t>
                      </a:r>
                      <a:endParaRPr lang="zh-CN" alt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8305" y="577516"/>
            <a:ext cx="5678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邻接</a:t>
            </a:r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表存储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97398"/>
              </p:ext>
            </p:extLst>
          </p:nvPr>
        </p:nvGraphicFramePr>
        <p:xfrm>
          <a:off x="388938" y="5324976"/>
          <a:ext cx="11234737" cy="52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4356000" imgH="203040" progId="Equation.DSMT4">
                  <p:embed/>
                </p:oleObj>
              </mc:Choice>
              <mc:Fallback>
                <p:oleObj name="Equation" r:id="rId4" imgW="4356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938" y="5324976"/>
                        <a:ext cx="11234737" cy="522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6157"/>
              </p:ext>
            </p:extLst>
          </p:nvPr>
        </p:nvGraphicFramePr>
        <p:xfrm>
          <a:off x="388938" y="4373563"/>
          <a:ext cx="112347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6" imgW="3860640" imgH="203040" progId="Equation.DSMT4">
                  <p:embed/>
                </p:oleObj>
              </mc:Choice>
              <mc:Fallback>
                <p:oleObj name="Equation" r:id="rId6" imgW="3860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938" y="4373563"/>
                        <a:ext cx="11234737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29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知识图谱的基本概念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78" y="-84222"/>
            <a:ext cx="8181938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084" y="585082"/>
            <a:ext cx="318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RDF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99354"/>
              </p:ext>
            </p:extLst>
          </p:nvPr>
        </p:nvGraphicFramePr>
        <p:xfrm>
          <a:off x="226873" y="1898760"/>
          <a:ext cx="3370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19230"/>
              </p:ext>
            </p:extLst>
          </p:nvPr>
        </p:nvGraphicFramePr>
        <p:xfrm>
          <a:off x="226873" y="3030788"/>
          <a:ext cx="3370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26743"/>
              </p:ext>
            </p:extLst>
          </p:nvPr>
        </p:nvGraphicFramePr>
        <p:xfrm>
          <a:off x="226873" y="4293045"/>
          <a:ext cx="346682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grandPerson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42129"/>
              </p:ext>
            </p:extLst>
          </p:nvPr>
        </p:nvGraphicFramePr>
        <p:xfrm>
          <a:off x="226873" y="5555302"/>
          <a:ext cx="445341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grandPerson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53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190" y="353094"/>
            <a:ext cx="10515600" cy="1325563"/>
          </a:xfrm>
        </p:spPr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190" y="2102351"/>
            <a:ext cx="6561221" cy="228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select ?person ?</a:t>
            </a:r>
            <a:r>
              <a:rPr lang="en-US" altLang="zh-CN" sz="2200" dirty="0" err="1">
                <a:latin typeface="Courier New" panose="02070309020205020404" pitchFamily="49" charset="0"/>
              </a:rPr>
              <a:t>grandPerson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Where{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?</a:t>
            </a:r>
            <a:r>
              <a:rPr lang="en-US" altLang="zh-CN" sz="2200" dirty="0">
                <a:latin typeface="Courier New" panose="02070309020205020404" pitchFamily="49" charset="0"/>
              </a:rPr>
              <a:t>person </a:t>
            </a:r>
            <a:r>
              <a:rPr lang="en-US" altLang="zh-CN" sz="22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2200" dirty="0">
                <a:latin typeface="Courier New" panose="02070309020205020404" pitchFamily="49" charset="0"/>
              </a:rPr>
              <a:t> ?</a:t>
            </a:r>
            <a:r>
              <a:rPr lang="en-US" altLang="zh-CN" sz="2200" dirty="0" err="1">
                <a:latin typeface="Courier New" panose="02070309020205020404" pitchFamily="49" charset="0"/>
              </a:rPr>
              <a:t>tempPerson</a:t>
            </a:r>
            <a:r>
              <a:rPr lang="en-US" altLang="zh-CN" sz="22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?</a:t>
            </a:r>
            <a:r>
              <a:rPr lang="en-US" altLang="zh-CN" sz="2200" dirty="0" err="1">
                <a:latin typeface="Courier New" panose="02070309020205020404" pitchFamily="49" charset="0"/>
              </a:rPr>
              <a:t>tempPerson</a:t>
            </a:r>
            <a:r>
              <a:rPr lang="en-US" altLang="zh-CN" sz="2200" dirty="0">
                <a:latin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2200" dirty="0">
                <a:latin typeface="Courier New" panose="02070309020205020404" pitchFamily="49" charset="0"/>
              </a:rPr>
              <a:t> ?</a:t>
            </a:r>
            <a:r>
              <a:rPr lang="en-US" altLang="zh-CN" sz="22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22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}</a:t>
            </a:r>
            <a:endParaRPr lang="zh-CN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190" y="4698438"/>
            <a:ext cx="663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</a:rPr>
              <a:t>Q1:?person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rel:fatherof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tempPerson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190" y="5483725"/>
            <a:ext cx="760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</a:rPr>
              <a:t>Q2:?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tempPerson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rel:fatherof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grandPerson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45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87201" y="2415962"/>
            <a:ext cx="10918371" cy="179634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 End</a:t>
            </a:r>
            <a:endParaRPr lang="zh-CN" altLang="en-US" sz="6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12" y="0"/>
            <a:ext cx="8468939" cy="66367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722" y="1306564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37140"/>
              </p:ext>
            </p:extLst>
          </p:nvPr>
        </p:nvGraphicFramePr>
        <p:xfrm>
          <a:off x="112722" y="5895093"/>
          <a:ext cx="5852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王大路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大路集团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156031599"/>
              </p:ext>
            </p:extLst>
          </p:nvPr>
        </p:nvGraphicFramePr>
        <p:xfrm>
          <a:off x="224803" y="3958389"/>
          <a:ext cx="3504986" cy="134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44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204" y="163244"/>
            <a:ext cx="10515600" cy="1214293"/>
          </a:xfrm>
        </p:spPr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RDF(Resource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Framework)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194" y="1377537"/>
            <a:ext cx="106576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RDF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是一种描述资源的数据模型</a:t>
            </a: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Subject : IRI, blank node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Predicate: IRI(</a:t>
            </a:r>
            <a: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International Resource Identifiers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Object:  literals, IRI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blank node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1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62" y="-188496"/>
            <a:ext cx="818193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084" y="585082"/>
            <a:ext cx="318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RDF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529047"/>
            <a:ext cx="6816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 err="1" smtClean="0">
                <a:latin typeface="Times New Roman" panose="02020603050405020304" pitchFamily="18" charset="0"/>
              </a:rPr>
              <a:t>nfo:age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 ==   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&lt;http://zy.example.com/info#age&gt;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640"/>
            <a:ext cx="10515600" cy="953036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RDF</a:t>
            </a:r>
            <a:r>
              <a:rPr lang="zh-CN" altLang="en-US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序列化</a:t>
            </a:r>
            <a:r>
              <a:rPr lang="zh-CN" altLang="en-US" sz="4800" dirty="0">
                <a:latin typeface="Times New Roman" panose="02020603050405020304" pitchFamily="18" charset="0"/>
                <a:ea typeface="楷体" panose="02010609060101010101" pitchFamily="49" charset="-122"/>
              </a:rPr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RDF/XML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      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N-Triples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3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endParaRPr lang="en-US" altLang="zh-C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='http://www.w3.org/1999/02/22-rdf-syntax-ns#'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xmlns:info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='http://zy.example.com/info#'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#'&gt;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="http://zy.example.com/person/Tom"&gt;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&gt;Tom&lt;/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&gt;worker&lt;/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='http://www.w3.org/2001/XMLSchema#integer'&gt;56&lt;/info:age&gt;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&gt;Jim&lt;/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&gt;programmer&lt;/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='http://www.w3.org/2001/XMLSchema#integer'&gt;28&lt;/info:age&gt;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&gt;Cherry&lt;/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362857"/>
            <a:ext cx="9626600" cy="617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info: &lt;http://zy.example.com/info#&gt;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person: &lt;http://zy.example.com/person&gt;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person:Tom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"Tom";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"worker";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56;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"Jim";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"programmer";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"Cherry";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1690</Words>
  <Application>Microsoft Office PowerPoint</Application>
  <PresentationFormat>宽屏</PresentationFormat>
  <Paragraphs>410</Paragraphs>
  <Slides>32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楷体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Equation</vt:lpstr>
      <vt:lpstr>知识图谱的查询与存储</vt:lpstr>
      <vt:lpstr>PowerPoint 演示文稿</vt:lpstr>
      <vt:lpstr>PowerPoint 演示文稿</vt:lpstr>
      <vt:lpstr>PowerPoint 演示文稿</vt:lpstr>
      <vt:lpstr>RDF(Resource Description Framework)</vt:lpstr>
      <vt:lpstr>PowerPoint 演示文稿</vt:lpstr>
      <vt:lpstr>RDF序列化标准</vt:lpstr>
      <vt:lpstr>PowerPoint 演示文稿</vt:lpstr>
      <vt:lpstr>PowerPoint 演示文稿</vt:lpstr>
      <vt:lpstr>PowerPoint 演示文稿</vt:lpstr>
      <vt:lpstr>PowerPoint 演示文稿</vt:lpstr>
      <vt:lpstr>SPARQL(SPARQL Protocol and RDF Query Language)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neo4j</vt:lpstr>
      <vt:lpstr>Neo4j查询（Cypher）</vt:lpstr>
      <vt:lpstr>PowerPoint 演示文稿</vt:lpstr>
      <vt:lpstr>基于Hadoop的分布式存储</vt:lpstr>
      <vt:lpstr>Trinity.RDF</vt:lpstr>
      <vt:lpstr>PowerPoint 演示文稿</vt:lpstr>
      <vt:lpstr>PowerPoint 演示文稿</vt:lpstr>
      <vt:lpstr>查询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88</cp:revision>
  <dcterms:created xsi:type="dcterms:W3CDTF">2018-11-22T01:55:32Z</dcterms:created>
  <dcterms:modified xsi:type="dcterms:W3CDTF">2018-12-04T16:40:54Z</dcterms:modified>
</cp:coreProperties>
</file>