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6" r:id="rId7"/>
    <p:sldId id="289" r:id="rId8"/>
    <p:sldId id="259" r:id="rId9"/>
    <p:sldId id="267" r:id="rId10"/>
    <p:sldId id="260" r:id="rId11"/>
    <p:sldId id="297" r:id="rId12"/>
    <p:sldId id="298" r:id="rId13"/>
    <p:sldId id="261" r:id="rId14"/>
    <p:sldId id="303" r:id="rId15"/>
    <p:sldId id="300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53D"/>
    <a:srgbClr val="A8E74B"/>
    <a:srgbClr val="B8E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5284" autoAdjust="0"/>
  </p:normalViewPr>
  <p:slideViewPr>
    <p:cSldViewPr snapToGrid="0" showGuides="1">
      <p:cViewPr varScale="1">
        <p:scale>
          <a:sx n="101" d="100"/>
          <a:sy n="101" d="100"/>
        </p:scale>
        <p:origin x="132" y="444"/>
      </p:cViewPr>
      <p:guideLst>
        <p:guide orient="horz" pos="2114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9EC9-6884-4950-BF55-A87CF2BCA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5066-7E62-436E-9A38-A50C6378F0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95" y="108858"/>
            <a:ext cx="8227405" cy="4950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730829"/>
            <a:ext cx="8227405" cy="49508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15959" y="3146708"/>
            <a:ext cx="534969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97694" y="4660929"/>
            <a:ext cx="196088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汇报人：赵羽茜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7682698" y="4608210"/>
            <a:ext cx="371781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ED382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054054" y="5059418"/>
            <a:ext cx="184777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00259" y="2224496"/>
            <a:ext cx="4906010" cy="9220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2020.7.28</a:t>
            </a:r>
            <a:r>
              <a:rPr lang="zh-CN" altLang="en-US" sz="5400" b="1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5400" b="1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bldLvl="0" animBg="1"/>
      <p:bldP spid="3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GTNs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75"/>
          <p:cNvSpPr>
            <a:spLocks noChangeArrowheads="1"/>
          </p:cNvSpPr>
          <p:nvPr/>
        </p:nvSpPr>
        <p:spPr bwMode="auto">
          <a:xfrm>
            <a:off x="1773238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7"/>
          <p:cNvSpPr>
            <a:spLocks noChangeArrowheads="1"/>
          </p:cNvSpPr>
          <p:nvPr/>
        </p:nvSpPr>
        <p:spPr bwMode="auto">
          <a:xfrm>
            <a:off x="4397376" y="432299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8"/>
          <p:cNvSpPr>
            <a:spLocks noChangeArrowheads="1"/>
          </p:cNvSpPr>
          <p:nvPr/>
        </p:nvSpPr>
        <p:spPr bwMode="auto">
          <a:xfrm>
            <a:off x="7078663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05" y="791210"/>
            <a:ext cx="9464040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79467" y="4121518"/>
            <a:ext cx="384048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论文初步构想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46891" y="612814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37385" y="1656140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同心圆 1"/>
          <p:cNvSpPr/>
          <p:nvPr>
            <p:custDataLst>
              <p:tags r:id="rId1"/>
            </p:custDataLst>
          </p:nvPr>
        </p:nvSpPr>
        <p:spPr>
          <a:xfrm>
            <a:off x="2027291" y="99626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2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itle 6"/>
          <p:cNvSpPr txBox="1"/>
          <p:nvPr>
            <p:custDataLst>
              <p:tags r:id="rId3"/>
            </p:custDataLst>
          </p:nvPr>
        </p:nvSpPr>
        <p:spPr>
          <a:xfrm>
            <a:off x="2362572" y="165666"/>
            <a:ext cx="421005" cy="47244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zh-CN" altLang="en-US" sz="2600" spc="25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75"/>
          <p:cNvSpPr>
            <a:spLocks noChangeArrowheads="1"/>
          </p:cNvSpPr>
          <p:nvPr/>
        </p:nvSpPr>
        <p:spPr bwMode="auto">
          <a:xfrm>
            <a:off x="1773238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7"/>
          <p:cNvSpPr>
            <a:spLocks noChangeArrowheads="1"/>
          </p:cNvSpPr>
          <p:nvPr/>
        </p:nvSpPr>
        <p:spPr bwMode="auto">
          <a:xfrm>
            <a:off x="4397376" y="432299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8"/>
          <p:cNvSpPr>
            <a:spLocks noChangeArrowheads="1"/>
          </p:cNvSpPr>
          <p:nvPr/>
        </p:nvSpPr>
        <p:spPr bwMode="auto">
          <a:xfrm>
            <a:off x="7078663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0430" y="236220"/>
            <a:ext cx="242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论文初步构想1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00430" y="925195"/>
            <a:ext cx="993394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GTNs</a:t>
            </a:r>
            <a:r>
              <a:rPr lang="zh-CN" altLang="en-US" b="1"/>
              <a:t>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1.</a:t>
            </a:r>
            <a:r>
              <a:rPr lang="zh-CN" altLang="en-US"/>
              <a:t>自动学习异构图的元路径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2.GCN</a:t>
            </a:r>
            <a:r>
              <a:rPr lang="zh-CN" altLang="en-US"/>
              <a:t>基于刚得到的元路径进行节点特征表示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b="1"/>
              <a:t>metapath2vec</a:t>
            </a:r>
            <a:r>
              <a:rPr lang="zh-CN" altLang="en-US" b="1"/>
              <a:t>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1.</a:t>
            </a:r>
            <a:r>
              <a:rPr lang="zh-CN" altLang="en-US"/>
              <a:t>手工定义元路径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2.</a:t>
            </a:r>
            <a:r>
              <a:rPr lang="zh-CN" altLang="en-US"/>
              <a:t>基于元路径的随机游走获得节点的异构邻居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3.</a:t>
            </a:r>
            <a:r>
              <a:rPr lang="zh-CN" altLang="en-US"/>
              <a:t>基于</a:t>
            </a:r>
            <a:r>
              <a:rPr lang="en-US" altLang="zh-CN"/>
              <a:t>skip-gram</a:t>
            </a:r>
            <a:r>
              <a:rPr lang="zh-CN" altLang="en-US"/>
              <a:t>模型获得节点特征表示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想法：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1.GTNs</a:t>
            </a:r>
            <a:r>
              <a:rPr lang="zh-CN" altLang="en-US"/>
              <a:t>第一步：自动学习异构图的元路径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2.metapath2vec</a:t>
            </a:r>
            <a:r>
              <a:rPr lang="zh-CN" altLang="en-US"/>
              <a:t>的第</a:t>
            </a:r>
            <a:r>
              <a:rPr lang="en-US" altLang="zh-CN"/>
              <a:t>2,3</a:t>
            </a:r>
            <a:r>
              <a:rPr lang="zh-CN" altLang="en-US"/>
              <a:t>步：利用获得的元路径进行随机游走获得异构邻居，</a:t>
            </a:r>
            <a:r>
              <a:rPr lang="en-US" altLang="zh-CN"/>
              <a:t>skip-gram</a:t>
            </a:r>
            <a:r>
              <a:rPr lang="zh-CN" altLang="en-US"/>
              <a:t>去获得节点特征表示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或者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2.</a:t>
            </a:r>
            <a:r>
              <a:rPr lang="zh-CN" altLang="en-US"/>
              <a:t>输入到</a:t>
            </a:r>
            <a:r>
              <a:rPr lang="en-US" altLang="zh-CN"/>
              <a:t>KGAT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论文初步构想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75"/>
          <p:cNvSpPr>
            <a:spLocks noChangeArrowheads="1"/>
          </p:cNvSpPr>
          <p:nvPr/>
        </p:nvSpPr>
        <p:spPr bwMode="auto">
          <a:xfrm>
            <a:off x="1773238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8"/>
          <p:cNvSpPr>
            <a:spLocks noChangeArrowheads="1"/>
          </p:cNvSpPr>
          <p:nvPr/>
        </p:nvSpPr>
        <p:spPr bwMode="auto">
          <a:xfrm>
            <a:off x="7078663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345" y="819150"/>
            <a:ext cx="98602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寻找合适数据集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构建知识图谱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结合用户点击物品二部图，构建协作知识图（异构图）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利用</a:t>
            </a:r>
            <a:r>
              <a:rPr lang="en-US" altLang="zh-CN"/>
              <a:t>GTNs</a:t>
            </a:r>
            <a:r>
              <a:rPr lang="zh-CN" altLang="en-US"/>
              <a:t>中的第一步自动学习此异构图的元路径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利用</a:t>
            </a:r>
            <a:r>
              <a:rPr lang="zh-CN" altLang="en-US"/>
              <a:t>学习到的元路径，基于随机游走，得到节点的异构邻居（序列）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然后基于跳字模型（</a:t>
            </a:r>
            <a:r>
              <a:rPr lang="en-US" altLang="zh-CN"/>
              <a:t>skip-gram</a:t>
            </a:r>
            <a:r>
              <a:rPr lang="zh-CN" altLang="en-US"/>
              <a:t>）得到节点的</a:t>
            </a:r>
            <a:r>
              <a:rPr lang="en-US" altLang="zh-CN"/>
              <a:t>embedding</a:t>
            </a:r>
            <a:r>
              <a:rPr lang="zh-CN" altLang="en-US"/>
              <a:t>（此步可以考虑看看</a:t>
            </a:r>
            <a:r>
              <a:rPr lang="en-US" altLang="zh-CN"/>
              <a:t>Transformer</a:t>
            </a:r>
            <a:r>
              <a:rPr lang="zh-CN" altLang="en-US"/>
              <a:t>模型）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利用</a:t>
            </a:r>
            <a:r>
              <a:rPr lang="en-US" altLang="zh-CN"/>
              <a:t>Attention</a:t>
            </a:r>
            <a:r>
              <a:rPr lang="zh-CN" altLang="en-US"/>
              <a:t>机制传播信息，更好的刻画节点（也可以增加多头注意）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7.</a:t>
            </a:r>
            <a:r>
              <a:rPr lang="zh-CN" altLang="en-US"/>
              <a:t>将最后得到的</a:t>
            </a:r>
            <a:r>
              <a:rPr lang="en-US" altLang="zh-CN"/>
              <a:t>user embedding</a:t>
            </a:r>
            <a:r>
              <a:rPr lang="zh-CN" altLang="en-US"/>
              <a:t>和</a:t>
            </a:r>
            <a:r>
              <a:rPr lang="en-US" altLang="zh-CN"/>
              <a:t>item embedding</a:t>
            </a:r>
            <a:r>
              <a:rPr lang="zh-CN" altLang="en-US"/>
              <a:t>相乘进行预测点击率（</a:t>
            </a:r>
            <a:r>
              <a:rPr lang="en-US" altLang="zh-CN"/>
              <a:t>CTR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071745" y="1256030"/>
            <a:ext cx="1939925" cy="501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65950" y="98298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KGAT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137275" y="2148840"/>
            <a:ext cx="1120140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30440" y="189357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GTNs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995285" y="2458720"/>
            <a:ext cx="873760" cy="227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924290" y="226187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metapath2vec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288145" y="3305175"/>
            <a:ext cx="1020445" cy="446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308590" y="3542030"/>
            <a:ext cx="146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word2vec</a:t>
            </a:r>
            <a:r>
              <a:rPr lang="zh-CN" altLang="en-US"/>
              <a:t>中的跳字模型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Tranformer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800100" y="3679190"/>
            <a:ext cx="326390" cy="846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2915" y="4544060"/>
            <a:ext cx="2884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Attention</a:t>
            </a:r>
            <a:r>
              <a:rPr lang="zh-CN" altLang="en-US"/>
              <a:t>机制和</a:t>
            </a:r>
            <a:r>
              <a:rPr lang="en-US" altLang="zh-CN"/>
              <a:t>Multi-head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5" r="19525"/>
          <a:stretch>
            <a:fillRect/>
          </a:stretch>
        </p:blipFill>
        <p:spPr>
          <a:xfrm>
            <a:off x="5570953" y="0"/>
            <a:ext cx="6621048" cy="37366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6" r="22905"/>
          <a:stretch>
            <a:fillRect/>
          </a:stretch>
        </p:blipFill>
        <p:spPr>
          <a:xfrm rot="10800000">
            <a:off x="-1" y="2976824"/>
            <a:ext cx="6342929" cy="38811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443317" y="2412680"/>
            <a:ext cx="169989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5400" b="1" dirty="0">
                <a:solidFill>
                  <a:srgbClr val="F7B1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sz="5400" b="1" dirty="0">
              <a:solidFill>
                <a:srgbClr val="F7B1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135"/>
          <p:cNvSpPr>
            <a:spLocks noChangeShapeType="1"/>
          </p:cNvSpPr>
          <p:nvPr/>
        </p:nvSpPr>
        <p:spPr bwMode="auto">
          <a:xfrm>
            <a:off x="3366854" y="3429000"/>
            <a:ext cx="5509117" cy="0"/>
          </a:xfrm>
          <a:prstGeom prst="line">
            <a:avLst/>
          </a:prstGeom>
          <a:solidFill>
            <a:srgbClr val="C1272D"/>
          </a:solidFill>
          <a:ln w="38100" cap="rnd">
            <a:solidFill>
              <a:srgbClr val="ED382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A2A2B"/>
              </a:solidFill>
            </a:endParaRPr>
          </a:p>
        </p:txBody>
      </p:sp>
      <p:sp>
        <p:nvSpPr>
          <p:cNvPr id="7" name="Oval 149"/>
          <p:cNvSpPr>
            <a:spLocks noChangeArrowheads="1"/>
          </p:cNvSpPr>
          <p:nvPr/>
        </p:nvSpPr>
        <p:spPr bwMode="auto">
          <a:xfrm>
            <a:off x="8551402" y="3555188"/>
            <a:ext cx="54421" cy="54421"/>
          </a:xfrm>
          <a:prstGeom prst="ellipse">
            <a:avLst/>
          </a:prstGeom>
          <a:solidFill>
            <a:srgbClr val="473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17766"/>
            <a:ext cx="6811514" cy="409881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96254" y="1055315"/>
            <a:ext cx="242039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 dirty="0">
                <a:solidFill>
                  <a:srgbClr val="F7B1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F7B1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765804" y="2059490"/>
            <a:ext cx="2332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110615" y="181160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6636306" y="2077737"/>
            <a:ext cx="278955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moviesLens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110615" y="254419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636306" y="2809797"/>
            <a:ext cx="9969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110615" y="3276785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6636306" y="3541857"/>
            <a:ext cx="439610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Transformer Networks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110615" y="400778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6636306" y="4273917"/>
            <a:ext cx="20116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论文初步构想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8352" y="4120883"/>
            <a:ext cx="542163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MoviesLens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46891" y="612814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37385" y="1656140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1403350"/>
            <a:ext cx="7581900" cy="2308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5160" y="777875"/>
            <a:ext cx="1090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1.movies.csv</a:t>
            </a:r>
            <a:endParaRPr lang="en-US" altLang="zh-CN"/>
          </a:p>
          <a:p>
            <a:r>
              <a:rPr lang="en-US" altLang="zh-CN" b="1"/>
              <a:t>movieId</a:t>
            </a:r>
            <a:r>
              <a:rPr lang="en-US" altLang="zh-CN"/>
              <a:t>:每部电影的id         </a:t>
            </a:r>
            <a:r>
              <a:rPr lang="en-US" altLang="zh-CN" b="1"/>
              <a:t> title</a:t>
            </a:r>
            <a:r>
              <a:rPr lang="en-US" altLang="zh-CN"/>
              <a:t>:电影的标题                  </a:t>
            </a:r>
            <a:r>
              <a:rPr lang="en-US" altLang="zh-CN" b="1"/>
              <a:t> genres</a:t>
            </a:r>
            <a:r>
              <a:rPr lang="en-US" altLang="zh-CN"/>
              <a:t>:电影的类别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89610" y="3825875"/>
            <a:ext cx="11291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2.ratings.csv</a:t>
            </a:r>
            <a:endParaRPr lang="en-US" altLang="zh-CN"/>
          </a:p>
          <a:p>
            <a:r>
              <a:rPr lang="en-US" altLang="zh-CN" b="1"/>
              <a:t>userId</a:t>
            </a:r>
            <a:r>
              <a:rPr lang="en-US" altLang="zh-CN"/>
              <a:t>: 每个用户的id        </a:t>
            </a:r>
            <a:r>
              <a:rPr lang="en-US" altLang="zh-CN" b="1"/>
              <a:t>movieId:</a:t>
            </a:r>
            <a:r>
              <a:rPr lang="en-US" altLang="zh-CN"/>
              <a:t> 每部电影的id     </a:t>
            </a:r>
            <a:r>
              <a:rPr lang="en-US" altLang="zh-CN" b="1"/>
              <a:t>rating: </a:t>
            </a:r>
            <a:r>
              <a:rPr lang="en-US" altLang="zh-CN"/>
              <a:t>用户评分，是5星制，按半颗星的规模递增</a:t>
            </a:r>
            <a:r>
              <a:rPr lang="en-US" altLang="zh-CN" b="1"/>
              <a:t>timestamp:</a:t>
            </a:r>
            <a:r>
              <a:rPr lang="en-US" altLang="zh-CN"/>
              <a:t> 自1970年1月1日零点后到用户提交评价的时间的秒数</a:t>
            </a:r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" y="4747895"/>
            <a:ext cx="4432300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405" y="892175"/>
            <a:ext cx="1090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2.tags.csv</a:t>
            </a:r>
            <a:endParaRPr lang="en-US" altLang="zh-CN"/>
          </a:p>
          <a:p>
            <a:r>
              <a:rPr lang="en-US" altLang="zh-CN"/>
              <a:t>userId:</a:t>
            </a:r>
            <a:r>
              <a:rPr lang="zh-CN" altLang="en-US"/>
              <a:t>打标签用户</a:t>
            </a:r>
            <a:r>
              <a:rPr lang="en-US" altLang="zh-CN"/>
              <a:t>的id          movieId:电影的id                  tags:</a:t>
            </a:r>
            <a:r>
              <a:rPr lang="zh-CN" altLang="en-US"/>
              <a:t>被标签的</a:t>
            </a:r>
            <a:r>
              <a:rPr lang="en-US" altLang="zh-CN"/>
              <a:t>电影的类别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675130"/>
            <a:ext cx="5372735" cy="17805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30040" y="4638040"/>
            <a:ext cx="308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共计</a:t>
            </a:r>
            <a:r>
              <a:rPr lang="en-US" altLang="zh-CN"/>
              <a:t>9743</a:t>
            </a:r>
            <a:r>
              <a:rPr lang="zh-CN" altLang="en-US"/>
              <a:t>部电影，</a:t>
            </a:r>
            <a:r>
              <a:rPr lang="en-US" altLang="zh-CN"/>
              <a:t>610</a:t>
            </a:r>
            <a:r>
              <a:rPr lang="zh-CN" altLang="en-US"/>
              <a:t>个用户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3562" y="4121518"/>
            <a:ext cx="181229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46891" y="612814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37385" y="1656140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7"/>
          <p:cNvSpPr>
            <a:spLocks noChangeArrowheads="1"/>
          </p:cNvSpPr>
          <p:nvPr/>
        </p:nvSpPr>
        <p:spPr bwMode="auto">
          <a:xfrm>
            <a:off x="4397376" y="432299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8"/>
          <p:cNvSpPr>
            <a:spLocks noChangeArrowheads="1"/>
          </p:cNvSpPr>
          <p:nvPr/>
        </p:nvSpPr>
        <p:spPr bwMode="auto">
          <a:xfrm>
            <a:off x="7078663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810" y="877570"/>
            <a:ext cx="10759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图形数据库是以图形结构的形式存储数据的数据库。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它以节点，关系和属性的形式存储应用程序的数据。   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en-US" altLang="zh-CN"/>
              <a:t>CQL</a:t>
            </a:r>
            <a:r>
              <a:rPr lang="zh-CN" altLang="en-US"/>
              <a:t>（</a:t>
            </a:r>
            <a:r>
              <a:rPr lang="en-US" altLang="zh-CN"/>
              <a:t>CYPHER</a:t>
            </a:r>
            <a:r>
              <a:rPr lang="zh-CN" altLang="en-US"/>
              <a:t>）</a:t>
            </a:r>
            <a:r>
              <a:rPr lang="zh-CN" altLang="en-US"/>
              <a:t>基本</a:t>
            </a:r>
            <a:r>
              <a:rPr lang="en-US" altLang="zh-CN"/>
              <a:t>CRUD</a:t>
            </a:r>
            <a:r>
              <a:rPr lang="zh-CN" altLang="en-US"/>
              <a:t>操作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CKG</a:t>
            </a:r>
            <a:r>
              <a:rPr lang="zh-CN" altLang="en-US" b="1">
                <a:solidFill>
                  <a:srgbClr val="FF0000"/>
                </a:solidFill>
              </a:rPr>
              <a:t>协同知识图：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55" y="2790190"/>
            <a:ext cx="9103360" cy="308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37232" y="4877168"/>
            <a:ext cx="861568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Transformer Networks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591266" y="257849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66010" y="1947605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GTLayer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75"/>
          <p:cNvSpPr>
            <a:spLocks noChangeArrowheads="1"/>
          </p:cNvSpPr>
          <p:nvPr/>
        </p:nvSpPr>
        <p:spPr bwMode="auto">
          <a:xfrm>
            <a:off x="1773238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7"/>
          <p:cNvSpPr>
            <a:spLocks noChangeArrowheads="1"/>
          </p:cNvSpPr>
          <p:nvPr/>
        </p:nvSpPr>
        <p:spPr bwMode="auto">
          <a:xfrm>
            <a:off x="4397376" y="432299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8"/>
          <p:cNvSpPr>
            <a:spLocks noChangeArrowheads="1"/>
          </p:cNvSpPr>
          <p:nvPr/>
        </p:nvSpPr>
        <p:spPr bwMode="auto">
          <a:xfrm>
            <a:off x="7078663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40" y="1081405"/>
            <a:ext cx="8778240" cy="389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1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2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9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7d6e0c1-aa64-4881-8d58-543da659c134}"/>
</p:tagLst>
</file>

<file path=ppt/tags/tag13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7d6e0c1-aa64-4881-8d58-543da659c134}"/>
</p:tagLst>
</file>

<file path=ppt/tags/tag15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p="http://schemas.openxmlformats.org/presentationml/2006/main">
  <p:tag name="KSO_WM_SLIDE_MODEL_TYPE" val="dynamicNum"/>
</p:tagLst>
</file>

<file path=ppt/tags/tag2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9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清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8E74B"/>
      </a:accent1>
      <a:accent2>
        <a:srgbClr val="595959"/>
      </a:accent2>
      <a:accent3>
        <a:srgbClr val="EF453D"/>
      </a:accent3>
      <a:accent4>
        <a:srgbClr val="F7B13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163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Times New Roman</vt:lpstr>
      <vt:lpstr>Myriad Pro</vt:lpstr>
      <vt:lpstr>Yu Gothic UI</vt:lpstr>
      <vt:lpstr>等线</vt:lpstr>
      <vt:lpstr>Arial Unicode MS</vt:lpstr>
      <vt:lpstr>等线 Light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Xi茜羽赵</cp:lastModifiedBy>
  <cp:revision>18</cp:revision>
  <dcterms:created xsi:type="dcterms:W3CDTF">2017-05-25T04:19:00Z</dcterms:created>
  <dcterms:modified xsi:type="dcterms:W3CDTF">2020-07-28T03:17:12Z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