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4"/>
  </p:handoutMasterIdLst>
  <p:sldIdLst>
    <p:sldId id="256" r:id="rId4"/>
    <p:sldId id="260" r:id="rId6"/>
    <p:sldId id="294" r:id="rId7"/>
    <p:sldId id="299" r:id="rId8"/>
    <p:sldId id="444" r:id="rId9"/>
    <p:sldId id="446" r:id="rId10"/>
    <p:sldId id="296" r:id="rId11"/>
    <p:sldId id="447" r:id="rId12"/>
    <p:sldId id="483" r:id="rId13"/>
    <p:sldId id="448" r:id="rId14"/>
    <p:sldId id="450" r:id="rId15"/>
    <p:sldId id="451" r:id="rId16"/>
    <p:sldId id="452" r:id="rId17"/>
    <p:sldId id="453" r:id="rId18"/>
    <p:sldId id="484" r:id="rId19"/>
    <p:sldId id="480" r:id="rId20"/>
    <p:sldId id="481" r:id="rId21"/>
    <p:sldId id="454" r:id="rId22"/>
    <p:sldId id="455" r:id="rId23"/>
    <p:sldId id="456" r:id="rId24"/>
    <p:sldId id="482" r:id="rId25"/>
    <p:sldId id="457" r:id="rId26"/>
    <p:sldId id="449" r:id="rId27"/>
    <p:sldId id="298" r:id="rId28"/>
    <p:sldId id="458" r:id="rId29"/>
    <p:sldId id="459" r:id="rId30"/>
    <p:sldId id="518" r:id="rId31"/>
    <p:sldId id="519" r:id="rId32"/>
    <p:sldId id="543"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eec1385-f9e0-459d-be82-02c11a95a6b2}">
          <p14:sldIdLst>
            <p14:sldId id="256"/>
            <p14:sldId id="260"/>
            <p14:sldId id="294"/>
            <p14:sldId id="299"/>
            <p14:sldId id="444"/>
            <p14:sldId id="446"/>
            <p14:sldId id="296"/>
            <p14:sldId id="447"/>
            <p14:sldId id="483"/>
            <p14:sldId id="448"/>
            <p14:sldId id="450"/>
            <p14:sldId id="451"/>
            <p14:sldId id="452"/>
            <p14:sldId id="453"/>
            <p14:sldId id="484"/>
            <p14:sldId id="480"/>
            <p14:sldId id="481"/>
            <p14:sldId id="454"/>
            <p14:sldId id="455"/>
            <p14:sldId id="456"/>
            <p14:sldId id="482"/>
            <p14:sldId id="457"/>
            <p14:sldId id="449"/>
            <p14:sldId id="298"/>
            <p14:sldId id="458"/>
            <p14:sldId id="459"/>
            <p14:sldId id="518"/>
            <p14:sldId id="519"/>
            <p14:sldId id="543"/>
          </p14:sldIdLst>
        </p14:section>
      </p14:sectionLst>
    </p:ext>
  </p:extLst>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0170BD"/>
    <a:srgbClr val="595959"/>
    <a:srgbClr val="1C4987"/>
    <a:srgbClr val="F2F2F2"/>
    <a:srgbClr val="014099"/>
    <a:srgbClr val="016FBD"/>
    <a:srgbClr val="FF7C80"/>
    <a:srgbClr val="1536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84997" autoAdjust="0"/>
  </p:normalViewPr>
  <p:slideViewPr>
    <p:cSldViewPr snapToGrid="0">
      <p:cViewPr varScale="1">
        <p:scale>
          <a:sx n="97" d="100"/>
          <a:sy n="97" d="100"/>
        </p:scale>
        <p:origin x="84" y="720"/>
      </p:cViewPr>
      <p:guideLst>
        <p:guide orient="horz" pos="2160"/>
        <p:guide pos="3810"/>
      </p:guideLst>
    </p:cSldViewPr>
  </p:slideViewPr>
  <p:notesTextViewPr>
    <p:cViewPr>
      <p:scale>
        <a:sx n="1" d="1"/>
        <a:sy n="1" d="1"/>
      </p:scale>
      <p:origin x="0" y="0"/>
    </p:cViewPr>
  </p:notesTextViewPr>
  <p:notesViewPr>
    <p:cSldViewPr snapToGrid="0">
      <p:cViewPr varScale="1">
        <p:scale>
          <a:sx n="101" d="100"/>
          <a:sy n="101" d="100"/>
        </p:scale>
        <p:origin x="2228" y="5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16AC-052E-40B7-9486-8B03B86AE9EB}"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7F682-55B2-4329-AC2C-A10F5E2B5A3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3FBB6-CB90-492C-AA87-DA57C090CB1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9A390-5084-4A90-8F0B-742CA5BE78B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8E9A390-5084-4A90-8F0B-742CA5BE78B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C4987"/>
        </a:solidFill>
        <a:effectLst/>
      </p:bgPr>
    </p:bg>
    <p:spTree>
      <p:nvGrpSpPr>
        <p:cNvPr id="1" name=""/>
        <p:cNvGrpSpPr/>
        <p:nvPr/>
      </p:nvGrpSpPr>
      <p:grpSpPr>
        <a:xfrm>
          <a:off x="0" y="0"/>
          <a:ext cx="0" cy="0"/>
          <a:chOff x="0" y="0"/>
          <a:chExt cx="0" cy="0"/>
        </a:xfrm>
      </p:grpSpPr>
      <p:sp>
        <p:nvSpPr>
          <p:cNvPr id="7" name="矩形 6"/>
          <p:cNvSpPr/>
          <p:nvPr userDrawn="1"/>
        </p:nvSpPr>
        <p:spPr>
          <a:xfrm>
            <a:off x="337595" y="312516"/>
            <a:ext cx="11516810" cy="6128795"/>
          </a:xfrm>
          <a:prstGeom prst="rect">
            <a:avLst/>
          </a:prstGeom>
          <a:solidFill>
            <a:schemeClr val="bg1">
              <a:lumMod val="95000"/>
            </a:schemeClr>
          </a:solidFill>
          <a:ln>
            <a:noFill/>
          </a:ln>
          <a:effectLst>
            <a:outerShdw blurRad="63500" sx="102000" sy="102000" algn="ctr" rotWithShape="0">
              <a:srgbClr val="1C498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rot="2771160">
            <a:off x="-113075" y="-375493"/>
            <a:ext cx="727227" cy="1267067"/>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2965454">
            <a:off x="11449418" y="5786985"/>
            <a:ext cx="780194" cy="1473922"/>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1C4987"/>
        </a:solidFill>
        <a:effectLst/>
      </p:bgPr>
    </p:bg>
    <p:spTree>
      <p:nvGrpSpPr>
        <p:cNvPr id="1" name=""/>
        <p:cNvGrpSpPr/>
        <p:nvPr/>
      </p:nvGrpSpPr>
      <p:grpSpPr>
        <a:xfrm>
          <a:off x="0" y="0"/>
          <a:ext cx="0" cy="0"/>
          <a:chOff x="0" y="0"/>
          <a:chExt cx="0" cy="0"/>
        </a:xfrm>
      </p:grpSpPr>
      <p:sp>
        <p:nvSpPr>
          <p:cNvPr id="7" name="矩形 6"/>
          <p:cNvSpPr/>
          <p:nvPr userDrawn="1"/>
        </p:nvSpPr>
        <p:spPr>
          <a:xfrm>
            <a:off x="337595" y="312516"/>
            <a:ext cx="11516810" cy="6128795"/>
          </a:xfrm>
          <a:prstGeom prst="rect">
            <a:avLst/>
          </a:prstGeom>
          <a:solidFill>
            <a:schemeClr val="bg1">
              <a:lumMod val="95000"/>
            </a:schemeClr>
          </a:solidFill>
          <a:ln>
            <a:noFill/>
          </a:ln>
          <a:effectLst>
            <a:outerShdw blurRad="63500" sx="102000" sy="102000" algn="ctr" rotWithShape="0">
              <a:srgbClr val="1C498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rot="2771160">
            <a:off x="-113075" y="-375493"/>
            <a:ext cx="727227" cy="1267067"/>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rot="2965454">
            <a:off x="11449418" y="5786985"/>
            <a:ext cx="780194" cy="1473922"/>
          </a:xfrm>
          <a:prstGeom prst="rect">
            <a:avLst/>
          </a:prstGeom>
          <a:solidFill>
            <a:srgbClr val="1C4987"/>
          </a:solid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D80C5F5E-E526-41E5-973B-2FB6A3FDEC8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1B90BD-E06F-4E15-B8DD-0912AA8EDC7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C5F5E-E526-41E5-973B-2FB6A3FDEC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B90BD-E06F-4E15-B8DD-0912AA8EDC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C5F5E-E526-41E5-973B-2FB6A3FDEC8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B90BD-E06F-4E15-B8DD-0912AA8EDC7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6.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2.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2.xml"/><Relationship Id="rId2" Type="http://schemas.openxmlformats.org/officeDocument/2006/relationships/image" Target="../media/image30.png"/><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image" Target="../media/image36.pn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1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954347" y="3361362"/>
            <a:ext cx="10273145" cy="922020"/>
          </a:xfrm>
          <a:prstGeom prst="rect">
            <a:avLst/>
          </a:prstGeom>
          <a:noFill/>
        </p:spPr>
        <p:txBody>
          <a:bodyPr wrap="square" rtlCol="0">
            <a:spAutoFit/>
          </a:bodyPr>
          <a:lstStyle/>
          <a:p>
            <a:pPr algn="ctr"/>
            <a:r>
              <a:rPr lang="en-US" sz="5400" b="1" dirty="0" smtClean="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2020.8.4</a:t>
            </a:r>
            <a:r>
              <a:rPr lang="zh-CN" altLang="en-US" sz="5400" b="1" dirty="0" smtClean="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汇报</a:t>
            </a:r>
            <a:endParaRPr lang="zh-CN" altLang="en-US" sz="5400" b="1" dirty="0" smtClean="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2" name="组合 11"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a:off x="8484681" y="3851790"/>
            <a:ext cx="332342" cy="133350"/>
            <a:chOff x="8385415" y="3672960"/>
            <a:chExt cx="332342" cy="133350"/>
          </a:xfrm>
          <a:solidFill>
            <a:srgbClr val="0170BD"/>
          </a:solidFill>
        </p:grpSpPr>
        <p:sp>
          <p:nvSpPr>
            <p:cNvPr id="13" name="椭圆 12"/>
            <p:cNvSpPr/>
            <p:nvPr/>
          </p:nvSpPr>
          <p:spPr>
            <a:xfrm>
              <a:off x="8385415" y="3672960"/>
              <a:ext cx="133350" cy="133350"/>
            </a:xfrm>
            <a:prstGeom prst="ellipse">
              <a:avLst/>
            </a:prstGeom>
            <a:grpFill/>
            <a:ln>
              <a:solidFill>
                <a:srgbClr val="017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a:off x="8516384" y="3739635"/>
              <a:ext cx="201373" cy="0"/>
            </a:xfrm>
            <a:prstGeom prst="line">
              <a:avLst/>
            </a:prstGeom>
            <a:grpFill/>
            <a:ln w="3175">
              <a:solidFill>
                <a:srgbClr val="0170BD"/>
              </a:solidFill>
            </a:ln>
          </p:spPr>
          <p:style>
            <a:lnRef idx="1">
              <a:schemeClr val="accent1"/>
            </a:lnRef>
            <a:fillRef idx="0">
              <a:schemeClr val="accent1"/>
            </a:fillRef>
            <a:effectRef idx="0">
              <a:schemeClr val="accent1"/>
            </a:effectRef>
            <a:fontRef idx="minor">
              <a:schemeClr val="tx1"/>
            </a:fontRef>
          </p:style>
        </p:cxnSp>
      </p:grpSp>
      <p:grpSp>
        <p:nvGrpSpPr>
          <p:cNvPr id="15" name="组合 14"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flipH="1">
            <a:off x="3388831" y="3851790"/>
            <a:ext cx="332342" cy="133350"/>
            <a:chOff x="8385415" y="3672960"/>
            <a:chExt cx="332342" cy="133350"/>
          </a:xfrm>
          <a:solidFill>
            <a:srgbClr val="0170BD"/>
          </a:solidFill>
        </p:grpSpPr>
        <p:sp>
          <p:nvSpPr>
            <p:cNvPr id="16" name="椭圆 15"/>
            <p:cNvSpPr/>
            <p:nvPr/>
          </p:nvSpPr>
          <p:spPr>
            <a:xfrm>
              <a:off x="8385415" y="3672960"/>
              <a:ext cx="133350" cy="133350"/>
            </a:xfrm>
            <a:prstGeom prst="ellipse">
              <a:avLst/>
            </a:prstGeom>
            <a:grpFill/>
            <a:ln>
              <a:solidFill>
                <a:srgbClr val="0170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7" name="直接连接符 16"/>
            <p:cNvCxnSpPr/>
            <p:nvPr/>
          </p:nvCxnSpPr>
          <p:spPr>
            <a:xfrm>
              <a:off x="8516384" y="3739635"/>
              <a:ext cx="201373" cy="0"/>
            </a:xfrm>
            <a:prstGeom prst="line">
              <a:avLst/>
            </a:prstGeom>
            <a:grpFill/>
            <a:ln w="3175">
              <a:solidFill>
                <a:srgbClr val="0170BD"/>
              </a:solidFill>
            </a:ln>
          </p:spPr>
          <p:style>
            <a:lnRef idx="1">
              <a:schemeClr val="accent1"/>
            </a:lnRef>
            <a:fillRef idx="0">
              <a:schemeClr val="accent1"/>
            </a:fillRef>
            <a:effectRef idx="0">
              <a:schemeClr val="accent1"/>
            </a:effectRef>
            <a:fontRef idx="minor">
              <a:schemeClr val="tx1"/>
            </a:fontRef>
          </p:style>
        </p:cxnSp>
      </p:grpSp>
      <p:sp>
        <p:nvSpPr>
          <p:cNvPr id="18" name="文本框 17"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SpPr txBox="1"/>
          <p:nvPr/>
        </p:nvSpPr>
        <p:spPr>
          <a:xfrm>
            <a:off x="9244806" y="5031139"/>
            <a:ext cx="1783080" cy="368300"/>
          </a:xfrm>
          <a:prstGeom prst="rect">
            <a:avLst/>
          </a:prstGeom>
          <a:noFill/>
        </p:spPr>
        <p:txBody>
          <a:bodyPr wrap="none" rtlCol="0">
            <a:spAutoFit/>
          </a:bodyPr>
          <a:lstStyle/>
          <a:p>
            <a:r>
              <a:rPr lang="zh-CN" altLang="en-US" dirty="0">
                <a:latin typeface="字魂58号-创中黑" panose="00000500000000000000" pitchFamily="2" charset="-122"/>
                <a:ea typeface="字魂58号-创中黑" panose="00000500000000000000" pitchFamily="2" charset="-122"/>
                <a:sym typeface="字魂58号-创中黑" panose="00000500000000000000" pitchFamily="2" charset="-122"/>
              </a:rPr>
              <a:t>汇报人：赵羽茜</a:t>
            </a:r>
            <a:endParaRPr lang="zh-CN" altLang="en-US"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49688" y="1006057"/>
            <a:ext cx="4283292" cy="143569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bldLst>
      <p:bldP spid="10"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rcRect l="-205" b="11698"/>
          <a:stretch>
            <a:fillRect/>
          </a:stretch>
        </p:blipFill>
        <p:spPr>
          <a:xfrm>
            <a:off x="732155" y="834390"/>
            <a:ext cx="10538460" cy="3058160"/>
          </a:xfrm>
          <a:prstGeom prst="rect">
            <a:avLst/>
          </a:prstGeom>
        </p:spPr>
      </p:pic>
      <p:sp>
        <p:nvSpPr>
          <p:cNvPr id="3" name="文本框 2"/>
          <p:cNvSpPr txBox="1"/>
          <p:nvPr/>
        </p:nvSpPr>
        <p:spPr>
          <a:xfrm>
            <a:off x="933450" y="4471670"/>
            <a:ext cx="9871075" cy="645160"/>
          </a:xfrm>
          <a:prstGeom prst="rect">
            <a:avLst/>
          </a:prstGeom>
          <a:noFill/>
        </p:spPr>
        <p:txBody>
          <a:bodyPr wrap="square" rtlCol="0">
            <a:spAutoFit/>
          </a:bodyPr>
          <a:p>
            <a:r>
              <a:rPr lang="en-US" altLang="zh-CN"/>
              <a:t>        HetSANN</a:t>
            </a:r>
            <a:r>
              <a:rPr lang="zh-CN" altLang="en-US"/>
              <a:t>直接对原始的异构信息网络进行图结构卷积操作，通过目标任务任务的引导来挖掘异构信息网络中的结构信息并学习顶点的低维嵌入式表示。</a:t>
            </a:r>
            <a:endParaRPr lang="zh-CN" altLang="en-US"/>
          </a:p>
        </p:txBody>
      </p:sp>
      <p:pic>
        <p:nvPicPr>
          <p:cNvPr id="4" name="图片 3"/>
          <p:cNvPicPr>
            <a:picLocks noChangeAspect="1"/>
          </p:cNvPicPr>
          <p:nvPr/>
        </p:nvPicPr>
        <p:blipFill>
          <a:blip r:embed="rId2"/>
          <a:stretch>
            <a:fillRect/>
          </a:stretch>
        </p:blipFill>
        <p:spPr>
          <a:xfrm>
            <a:off x="3681730" y="5300345"/>
            <a:ext cx="3389630" cy="915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456180" y="1176020"/>
            <a:ext cx="5816600" cy="552450"/>
          </a:xfrm>
          <a:prstGeom prst="rect">
            <a:avLst/>
          </a:prstGeom>
        </p:spPr>
      </p:pic>
      <p:pic>
        <p:nvPicPr>
          <p:cNvPr id="3" name="图片 2"/>
          <p:cNvPicPr>
            <a:picLocks noChangeAspect="1"/>
          </p:cNvPicPr>
          <p:nvPr/>
        </p:nvPicPr>
        <p:blipFill>
          <a:blip r:embed="rId2"/>
          <a:stretch>
            <a:fillRect/>
          </a:stretch>
        </p:blipFill>
        <p:spPr>
          <a:xfrm>
            <a:off x="1393190" y="2110105"/>
            <a:ext cx="9205595" cy="3603625"/>
          </a:xfrm>
          <a:prstGeom prst="rect">
            <a:avLst/>
          </a:prstGeom>
        </p:spPr>
      </p:pic>
      <p:sp>
        <p:nvSpPr>
          <p:cNvPr id="5" name="文本框 4"/>
          <p:cNvSpPr txBox="1"/>
          <p:nvPr/>
        </p:nvSpPr>
        <p:spPr>
          <a:xfrm>
            <a:off x="729615" y="497205"/>
            <a:ext cx="235648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图卷积神经网络</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765810" y="429260"/>
            <a:ext cx="10725150" cy="3522980"/>
          </a:xfrm>
          <a:prstGeom prst="rect">
            <a:avLst/>
          </a:prstGeom>
        </p:spPr>
      </p:pic>
      <p:sp>
        <p:nvSpPr>
          <p:cNvPr id="3" name="文本框 2"/>
          <p:cNvSpPr txBox="1"/>
          <p:nvPr/>
        </p:nvSpPr>
        <p:spPr>
          <a:xfrm>
            <a:off x="842010" y="4311650"/>
            <a:ext cx="10165715" cy="922020"/>
          </a:xfrm>
          <a:prstGeom prst="rect">
            <a:avLst/>
          </a:prstGeom>
          <a:noFill/>
        </p:spPr>
        <p:txBody>
          <a:bodyPr wrap="square" rtlCol="0">
            <a:spAutoFit/>
          </a:bodyPr>
          <a:p>
            <a:pPr algn="l"/>
            <a:r>
              <a:rPr lang="en-US" altLang="zh-CN"/>
              <a:t>HetSANN</a:t>
            </a:r>
            <a:r>
              <a:rPr lang="zh-CN" altLang="en-US"/>
              <a:t>有多个</a:t>
            </a:r>
            <a:r>
              <a:rPr lang="en-US" altLang="zh-CN"/>
              <a:t>TAL</a:t>
            </a:r>
            <a:r>
              <a:rPr lang="zh-CN" altLang="en-US"/>
              <a:t>组成。</a:t>
            </a:r>
            <a:endParaRPr lang="zh-CN" altLang="en-US"/>
          </a:p>
          <a:p>
            <a:pPr algn="l"/>
            <a:endParaRPr lang="zh-CN" altLang="en-US"/>
          </a:p>
          <a:p>
            <a:pPr algn="l"/>
            <a:r>
              <a:rPr lang="zh-CN" altLang="en-US"/>
              <a:t>每个TAL都采用了多头注意力机制对顶点的领域信息进行聚合，可以稳定训练过程，增加建模能力。</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872490" y="1346200"/>
            <a:ext cx="4641215" cy="4787900"/>
          </a:xfrm>
          <a:prstGeom prst="rect">
            <a:avLst/>
          </a:prstGeom>
        </p:spPr>
      </p:pic>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1506220" y="977900"/>
            <a:ext cx="7420610" cy="368300"/>
          </a:xfrm>
          <a:prstGeom prst="rect">
            <a:avLst/>
          </a:prstGeom>
          <a:noFill/>
        </p:spPr>
        <p:txBody>
          <a:bodyPr wrap="none" rtlCol="0">
            <a:spAutoFit/>
          </a:bodyPr>
          <a:p>
            <a:r>
              <a:rPr lang="en-US" altLang="zh-CN"/>
              <a:t>TAL</a:t>
            </a:r>
            <a:r>
              <a:rPr lang="zh-CN" altLang="en-US"/>
              <a:t>每个注意力头</a:t>
            </a:r>
            <a:r>
              <a:rPr lang="zh-CN" altLang="en-US"/>
              <a:t>有两部分组成：</a:t>
            </a:r>
            <a:r>
              <a:rPr lang="en-US" altLang="zh-CN">
                <a:solidFill>
                  <a:srgbClr val="FF0000"/>
                </a:solidFill>
              </a:rPr>
              <a:t>1.</a:t>
            </a:r>
            <a:r>
              <a:rPr lang="zh-CN" altLang="en-US">
                <a:solidFill>
                  <a:srgbClr val="FF0000"/>
                </a:solidFill>
              </a:rPr>
              <a:t>顶点类型空间转换</a:t>
            </a:r>
            <a:r>
              <a:rPr lang="zh-CN" altLang="en-US"/>
              <a:t>  </a:t>
            </a:r>
            <a:r>
              <a:rPr lang="en-US" altLang="zh-CN"/>
              <a:t>2.</a:t>
            </a:r>
            <a:r>
              <a:rPr lang="zh-CN" altLang="en-US"/>
              <a:t>邻</a:t>
            </a:r>
            <a:r>
              <a:rPr lang="zh-CN" altLang="en-US"/>
              <a:t>域信息的聚合</a:t>
            </a:r>
            <a:endParaRPr lang="zh-CN" altLang="en-US"/>
          </a:p>
        </p:txBody>
      </p:sp>
      <p:pic>
        <p:nvPicPr>
          <p:cNvPr id="5" name="图片 4"/>
          <p:cNvPicPr>
            <a:picLocks noChangeAspect="1"/>
          </p:cNvPicPr>
          <p:nvPr/>
        </p:nvPicPr>
        <p:blipFill>
          <a:blip r:embed="rId2"/>
          <a:stretch>
            <a:fillRect/>
          </a:stretch>
        </p:blipFill>
        <p:spPr>
          <a:xfrm>
            <a:off x="6376670" y="3102610"/>
            <a:ext cx="3673475" cy="652780"/>
          </a:xfrm>
          <a:prstGeom prst="rect">
            <a:avLst/>
          </a:prstGeom>
        </p:spPr>
      </p:pic>
      <p:sp>
        <p:nvSpPr>
          <p:cNvPr id="6" name="文本框 5"/>
          <p:cNvSpPr txBox="1"/>
          <p:nvPr/>
        </p:nvSpPr>
        <p:spPr>
          <a:xfrm>
            <a:off x="5705475" y="1943100"/>
            <a:ext cx="6126480" cy="368300"/>
          </a:xfrm>
          <a:prstGeom prst="rect">
            <a:avLst/>
          </a:prstGeom>
          <a:noFill/>
        </p:spPr>
        <p:txBody>
          <a:bodyPr wrap="none" rtlCol="0">
            <a:spAutoFit/>
          </a:bodyPr>
          <a:p>
            <a:r>
              <a:rPr lang="zh-CN" altLang="en-US"/>
              <a:t>将目标顶点的邻居节点转换到目标顶点的实体类型空间中：</a:t>
            </a:r>
            <a:endParaRPr lang="zh-CN" altLang="en-US"/>
          </a:p>
        </p:txBody>
      </p:sp>
      <p:cxnSp>
        <p:nvCxnSpPr>
          <p:cNvPr id="8" name="直接箭头连接符 7"/>
          <p:cNvCxnSpPr/>
          <p:nvPr/>
        </p:nvCxnSpPr>
        <p:spPr>
          <a:xfrm>
            <a:off x="6934200" y="3655060"/>
            <a:ext cx="64135" cy="7378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8209280" y="2901950"/>
            <a:ext cx="427990" cy="2006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9119870" y="2871470"/>
            <a:ext cx="464820" cy="3092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433820" y="4392930"/>
            <a:ext cx="2291715" cy="368300"/>
          </a:xfrm>
          <a:prstGeom prst="rect">
            <a:avLst/>
          </a:prstGeom>
          <a:noFill/>
        </p:spPr>
        <p:txBody>
          <a:bodyPr wrap="none" rtlCol="0">
            <a:spAutoFit/>
          </a:bodyPr>
          <a:p>
            <a:r>
              <a:rPr lang="zh-CN" altLang="en-US"/>
              <a:t>目标顶点</a:t>
            </a:r>
            <a:r>
              <a:rPr lang="en-US" altLang="zh-CN"/>
              <a:t>j</a:t>
            </a:r>
            <a:r>
              <a:rPr lang="zh-CN" altLang="en-US"/>
              <a:t>的实体类型</a:t>
            </a:r>
            <a:endParaRPr lang="zh-CN" altLang="en-US"/>
          </a:p>
        </p:txBody>
      </p:sp>
      <p:sp>
        <p:nvSpPr>
          <p:cNvPr id="12" name="文本框 11"/>
          <p:cNvSpPr txBox="1"/>
          <p:nvPr/>
        </p:nvSpPr>
        <p:spPr>
          <a:xfrm>
            <a:off x="7618095" y="2533650"/>
            <a:ext cx="1019175" cy="368300"/>
          </a:xfrm>
          <a:prstGeom prst="rect">
            <a:avLst/>
          </a:prstGeom>
          <a:noFill/>
        </p:spPr>
        <p:txBody>
          <a:bodyPr wrap="none" rtlCol="0">
            <a:spAutoFit/>
          </a:bodyPr>
          <a:p>
            <a:r>
              <a:rPr lang="zh-CN" altLang="en-US"/>
              <a:t>第</a:t>
            </a:r>
            <a:r>
              <a:rPr lang="en-US" altLang="zh-CN"/>
              <a:t>L+1</a:t>
            </a:r>
            <a:r>
              <a:rPr lang="zh-CN" altLang="en-US"/>
              <a:t>层</a:t>
            </a:r>
            <a:endParaRPr lang="zh-CN" altLang="en-US"/>
          </a:p>
        </p:txBody>
      </p:sp>
      <p:sp>
        <p:nvSpPr>
          <p:cNvPr id="13" name="文本框 12"/>
          <p:cNvSpPr txBox="1"/>
          <p:nvPr/>
        </p:nvSpPr>
        <p:spPr>
          <a:xfrm>
            <a:off x="9584690" y="2533650"/>
            <a:ext cx="1746885" cy="368300"/>
          </a:xfrm>
          <a:prstGeom prst="rect">
            <a:avLst/>
          </a:prstGeom>
          <a:noFill/>
        </p:spPr>
        <p:txBody>
          <a:bodyPr wrap="none" rtlCol="0">
            <a:spAutoFit/>
          </a:bodyPr>
          <a:p>
            <a:r>
              <a:rPr lang="zh-CN" altLang="en-US"/>
              <a:t>第</a:t>
            </a:r>
            <a:r>
              <a:rPr lang="en-US" altLang="zh-CN"/>
              <a:t>m</a:t>
            </a:r>
            <a:r>
              <a:rPr lang="zh-CN" altLang="en-US"/>
              <a:t>个注意力头</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1506220" y="977900"/>
            <a:ext cx="5679440" cy="368300"/>
          </a:xfrm>
          <a:prstGeom prst="rect">
            <a:avLst/>
          </a:prstGeom>
          <a:noFill/>
        </p:spPr>
        <p:txBody>
          <a:bodyPr wrap="none" rtlCol="0">
            <a:spAutoFit/>
          </a:bodyPr>
          <a:p>
            <a:r>
              <a:rPr lang="zh-CN" altLang="en-US"/>
              <a:t>有两部分组成：</a:t>
            </a:r>
            <a:r>
              <a:rPr lang="en-US" altLang="zh-CN">
                <a:solidFill>
                  <a:schemeClr val="tx1"/>
                </a:solidFill>
              </a:rPr>
              <a:t>1.</a:t>
            </a:r>
            <a:r>
              <a:rPr lang="zh-CN" altLang="en-US">
                <a:solidFill>
                  <a:schemeClr val="tx1"/>
                </a:solidFill>
              </a:rPr>
              <a:t>顶点类型空间转换</a:t>
            </a:r>
            <a:r>
              <a:rPr lang="zh-CN" altLang="en-US"/>
              <a:t> </a:t>
            </a:r>
            <a:r>
              <a:rPr lang="zh-CN" altLang="en-US">
                <a:solidFill>
                  <a:srgbClr val="FF0000"/>
                </a:solidFill>
              </a:rPr>
              <a:t> </a:t>
            </a:r>
            <a:r>
              <a:rPr lang="en-US" altLang="zh-CN">
                <a:solidFill>
                  <a:srgbClr val="FF0000"/>
                </a:solidFill>
              </a:rPr>
              <a:t>2.</a:t>
            </a:r>
            <a:r>
              <a:rPr lang="zh-CN" altLang="en-US">
                <a:solidFill>
                  <a:srgbClr val="FF0000"/>
                </a:solidFill>
              </a:rPr>
              <a:t>邻域信息的聚合</a:t>
            </a:r>
            <a:endParaRPr lang="zh-CN" altLang="en-US">
              <a:solidFill>
                <a:srgbClr val="FF0000"/>
              </a:solidFill>
            </a:endParaRPr>
          </a:p>
        </p:txBody>
      </p:sp>
      <p:pic>
        <p:nvPicPr>
          <p:cNvPr id="2" name="图片 1"/>
          <p:cNvPicPr>
            <a:picLocks noChangeAspect="1"/>
          </p:cNvPicPr>
          <p:nvPr/>
        </p:nvPicPr>
        <p:blipFill>
          <a:blip r:embed="rId1"/>
          <a:stretch>
            <a:fillRect/>
          </a:stretch>
        </p:blipFill>
        <p:spPr>
          <a:xfrm>
            <a:off x="1333500" y="1346200"/>
            <a:ext cx="9596120" cy="3528060"/>
          </a:xfrm>
          <a:prstGeom prst="rect">
            <a:avLst/>
          </a:prstGeom>
        </p:spPr>
      </p:pic>
      <p:sp>
        <p:nvSpPr>
          <p:cNvPr id="5" name="文本框 4"/>
          <p:cNvSpPr txBox="1"/>
          <p:nvPr/>
        </p:nvSpPr>
        <p:spPr>
          <a:xfrm>
            <a:off x="1150620" y="5075555"/>
            <a:ext cx="7498080" cy="368300"/>
          </a:xfrm>
          <a:prstGeom prst="rect">
            <a:avLst/>
          </a:prstGeom>
          <a:noFill/>
        </p:spPr>
        <p:txBody>
          <a:bodyPr wrap="none" rtlCol="0">
            <a:spAutoFit/>
          </a:bodyPr>
          <a:p>
            <a:r>
              <a:rPr lang="zh-CN" altLang="en-US"/>
              <a:t>根据目标顶点和邻居节点的</a:t>
            </a:r>
            <a:r>
              <a:rPr lang="zh-CN" altLang="en-US">
                <a:solidFill>
                  <a:srgbClr val="FF0000"/>
                </a:solidFill>
              </a:rPr>
              <a:t>连接关系类型</a:t>
            </a:r>
            <a:r>
              <a:rPr lang="zh-CN" altLang="en-US"/>
              <a:t>计算对应的链接边的注意力得分</a:t>
            </a:r>
            <a:endParaRPr lang="zh-CN" altLang="en-US"/>
          </a:p>
        </p:txBody>
      </p:sp>
      <p:pic>
        <p:nvPicPr>
          <p:cNvPr id="6" name="图片 5"/>
          <p:cNvPicPr>
            <a:picLocks noChangeAspect="1"/>
          </p:cNvPicPr>
          <p:nvPr/>
        </p:nvPicPr>
        <p:blipFill>
          <a:blip r:embed="rId2"/>
          <a:stretch>
            <a:fillRect/>
          </a:stretch>
        </p:blipFill>
        <p:spPr>
          <a:xfrm>
            <a:off x="2548890" y="5443855"/>
            <a:ext cx="5792470" cy="6692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1506220" y="977900"/>
            <a:ext cx="5679440" cy="368300"/>
          </a:xfrm>
          <a:prstGeom prst="rect">
            <a:avLst/>
          </a:prstGeom>
          <a:noFill/>
        </p:spPr>
        <p:txBody>
          <a:bodyPr wrap="none" rtlCol="0">
            <a:spAutoFit/>
          </a:bodyPr>
          <a:p>
            <a:r>
              <a:rPr lang="zh-CN" altLang="en-US"/>
              <a:t>有两部分组成：</a:t>
            </a:r>
            <a:r>
              <a:rPr lang="en-US" altLang="zh-CN">
                <a:solidFill>
                  <a:schemeClr val="tx1"/>
                </a:solidFill>
              </a:rPr>
              <a:t>1.</a:t>
            </a:r>
            <a:r>
              <a:rPr lang="zh-CN" altLang="en-US">
                <a:solidFill>
                  <a:schemeClr val="tx1"/>
                </a:solidFill>
              </a:rPr>
              <a:t>顶点类型空间转换</a:t>
            </a:r>
            <a:r>
              <a:rPr lang="zh-CN" altLang="en-US"/>
              <a:t> </a:t>
            </a:r>
            <a:r>
              <a:rPr lang="zh-CN" altLang="en-US">
                <a:solidFill>
                  <a:srgbClr val="FF0000"/>
                </a:solidFill>
              </a:rPr>
              <a:t> </a:t>
            </a:r>
            <a:r>
              <a:rPr lang="en-US" altLang="zh-CN">
                <a:solidFill>
                  <a:srgbClr val="FF0000"/>
                </a:solidFill>
              </a:rPr>
              <a:t>2.</a:t>
            </a:r>
            <a:r>
              <a:rPr lang="zh-CN" altLang="en-US">
                <a:solidFill>
                  <a:srgbClr val="FF0000"/>
                </a:solidFill>
              </a:rPr>
              <a:t>邻域信息的聚合</a:t>
            </a:r>
            <a:endParaRPr lang="zh-CN" altLang="en-US">
              <a:solidFill>
                <a:srgbClr val="FF0000"/>
              </a:solidFill>
            </a:endParaRPr>
          </a:p>
        </p:txBody>
      </p:sp>
      <p:pic>
        <p:nvPicPr>
          <p:cNvPr id="2" name="图片 1"/>
          <p:cNvPicPr>
            <a:picLocks noChangeAspect="1"/>
          </p:cNvPicPr>
          <p:nvPr/>
        </p:nvPicPr>
        <p:blipFill>
          <a:blip r:embed="rId1"/>
          <a:stretch>
            <a:fillRect/>
          </a:stretch>
        </p:blipFill>
        <p:spPr>
          <a:xfrm>
            <a:off x="1333500" y="1346200"/>
            <a:ext cx="9596120" cy="3528060"/>
          </a:xfrm>
          <a:prstGeom prst="rect">
            <a:avLst/>
          </a:prstGeom>
        </p:spPr>
      </p:pic>
      <p:sp>
        <p:nvSpPr>
          <p:cNvPr id="5" name="文本框 4"/>
          <p:cNvSpPr txBox="1"/>
          <p:nvPr/>
        </p:nvSpPr>
        <p:spPr>
          <a:xfrm>
            <a:off x="1150620" y="5075555"/>
            <a:ext cx="7498080" cy="368300"/>
          </a:xfrm>
          <a:prstGeom prst="rect">
            <a:avLst/>
          </a:prstGeom>
          <a:noFill/>
        </p:spPr>
        <p:txBody>
          <a:bodyPr wrap="none" rtlCol="0">
            <a:spAutoFit/>
          </a:bodyPr>
          <a:p>
            <a:r>
              <a:rPr lang="zh-CN" altLang="en-US"/>
              <a:t>根据目标顶点和邻居节点的</a:t>
            </a:r>
            <a:r>
              <a:rPr lang="zh-CN" altLang="en-US">
                <a:solidFill>
                  <a:srgbClr val="FF0000"/>
                </a:solidFill>
              </a:rPr>
              <a:t>连接关系类型</a:t>
            </a:r>
            <a:r>
              <a:rPr lang="zh-CN" altLang="en-US"/>
              <a:t>计算对应的链接边的注意力得分</a:t>
            </a:r>
            <a:endParaRPr lang="zh-CN" altLang="en-US"/>
          </a:p>
        </p:txBody>
      </p:sp>
      <p:pic>
        <p:nvPicPr>
          <p:cNvPr id="7" name="图片 6"/>
          <p:cNvPicPr>
            <a:picLocks noChangeAspect="1"/>
          </p:cNvPicPr>
          <p:nvPr/>
        </p:nvPicPr>
        <p:blipFill>
          <a:blip r:embed="rId2"/>
          <a:stretch>
            <a:fillRect/>
          </a:stretch>
        </p:blipFill>
        <p:spPr>
          <a:xfrm>
            <a:off x="2994660" y="5516880"/>
            <a:ext cx="4668520" cy="6845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1506220" y="977900"/>
            <a:ext cx="5679440" cy="368300"/>
          </a:xfrm>
          <a:prstGeom prst="rect">
            <a:avLst/>
          </a:prstGeom>
          <a:noFill/>
        </p:spPr>
        <p:txBody>
          <a:bodyPr wrap="none" rtlCol="0">
            <a:spAutoFit/>
          </a:bodyPr>
          <a:p>
            <a:r>
              <a:rPr lang="zh-CN" altLang="en-US"/>
              <a:t>有两部分组成：</a:t>
            </a:r>
            <a:r>
              <a:rPr lang="en-US" altLang="zh-CN">
                <a:solidFill>
                  <a:schemeClr val="tx1"/>
                </a:solidFill>
              </a:rPr>
              <a:t>1.</a:t>
            </a:r>
            <a:r>
              <a:rPr lang="zh-CN" altLang="en-US">
                <a:solidFill>
                  <a:schemeClr val="tx1"/>
                </a:solidFill>
              </a:rPr>
              <a:t>顶点类型空间转换</a:t>
            </a:r>
            <a:r>
              <a:rPr lang="zh-CN" altLang="en-US"/>
              <a:t> </a:t>
            </a:r>
            <a:r>
              <a:rPr lang="zh-CN" altLang="en-US">
                <a:solidFill>
                  <a:srgbClr val="FF0000"/>
                </a:solidFill>
              </a:rPr>
              <a:t> </a:t>
            </a:r>
            <a:r>
              <a:rPr lang="en-US" altLang="zh-CN">
                <a:solidFill>
                  <a:srgbClr val="FF0000"/>
                </a:solidFill>
              </a:rPr>
              <a:t>2.</a:t>
            </a:r>
            <a:r>
              <a:rPr lang="zh-CN" altLang="en-US">
                <a:solidFill>
                  <a:srgbClr val="FF0000"/>
                </a:solidFill>
              </a:rPr>
              <a:t>邻域信息的聚合</a:t>
            </a:r>
            <a:endParaRPr lang="zh-CN" altLang="en-US">
              <a:solidFill>
                <a:srgbClr val="FF0000"/>
              </a:solidFill>
            </a:endParaRPr>
          </a:p>
        </p:txBody>
      </p:sp>
      <p:pic>
        <p:nvPicPr>
          <p:cNvPr id="2" name="图片 1"/>
          <p:cNvPicPr>
            <a:picLocks noChangeAspect="1"/>
          </p:cNvPicPr>
          <p:nvPr/>
        </p:nvPicPr>
        <p:blipFill>
          <a:blip r:embed="rId1"/>
          <a:stretch>
            <a:fillRect/>
          </a:stretch>
        </p:blipFill>
        <p:spPr>
          <a:xfrm>
            <a:off x="1333500" y="1346200"/>
            <a:ext cx="9596120" cy="3528060"/>
          </a:xfrm>
          <a:prstGeom prst="rect">
            <a:avLst/>
          </a:prstGeom>
        </p:spPr>
      </p:pic>
      <p:sp>
        <p:nvSpPr>
          <p:cNvPr id="5" name="文本框 4"/>
          <p:cNvSpPr txBox="1"/>
          <p:nvPr/>
        </p:nvSpPr>
        <p:spPr>
          <a:xfrm>
            <a:off x="1150620" y="5075555"/>
            <a:ext cx="5525770" cy="368300"/>
          </a:xfrm>
          <a:prstGeom prst="rect">
            <a:avLst/>
          </a:prstGeom>
          <a:noFill/>
        </p:spPr>
        <p:txBody>
          <a:bodyPr wrap="none" rtlCol="0">
            <a:spAutoFit/>
          </a:bodyPr>
          <a:p>
            <a:r>
              <a:rPr lang="zh-CN" altLang="en-US"/>
              <a:t>对目标顶点的链接边的注意力分数进行</a:t>
            </a:r>
            <a:r>
              <a:rPr lang="en-US" altLang="zh-CN">
                <a:solidFill>
                  <a:srgbClr val="FF0000"/>
                </a:solidFill>
              </a:rPr>
              <a:t>softmax</a:t>
            </a:r>
            <a:r>
              <a:rPr lang="zh-CN" altLang="en-US">
                <a:solidFill>
                  <a:srgbClr val="FF0000"/>
                </a:solidFill>
              </a:rPr>
              <a:t>归一化</a:t>
            </a:r>
            <a:endParaRPr lang="zh-CN" altLang="en-US">
              <a:solidFill>
                <a:srgbClr val="FF0000"/>
              </a:solidFill>
            </a:endParaRPr>
          </a:p>
        </p:txBody>
      </p:sp>
      <p:pic>
        <p:nvPicPr>
          <p:cNvPr id="10" name="图片 9"/>
          <p:cNvPicPr>
            <a:picLocks noChangeAspect="1"/>
          </p:cNvPicPr>
          <p:nvPr/>
        </p:nvPicPr>
        <p:blipFill>
          <a:blip r:embed="rId2"/>
          <a:stretch>
            <a:fillRect/>
          </a:stretch>
        </p:blipFill>
        <p:spPr>
          <a:xfrm>
            <a:off x="2702560" y="5553075"/>
            <a:ext cx="4774565" cy="6515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1506220" y="977900"/>
            <a:ext cx="5679440" cy="368300"/>
          </a:xfrm>
          <a:prstGeom prst="rect">
            <a:avLst/>
          </a:prstGeom>
          <a:noFill/>
        </p:spPr>
        <p:txBody>
          <a:bodyPr wrap="none" rtlCol="0">
            <a:spAutoFit/>
          </a:bodyPr>
          <a:p>
            <a:r>
              <a:rPr lang="zh-CN" altLang="en-US"/>
              <a:t>有两部分组成：</a:t>
            </a:r>
            <a:r>
              <a:rPr lang="en-US" altLang="zh-CN">
                <a:solidFill>
                  <a:schemeClr val="tx1"/>
                </a:solidFill>
              </a:rPr>
              <a:t>1.</a:t>
            </a:r>
            <a:r>
              <a:rPr lang="zh-CN" altLang="en-US">
                <a:solidFill>
                  <a:schemeClr val="tx1"/>
                </a:solidFill>
              </a:rPr>
              <a:t>顶点类型空间转换</a:t>
            </a:r>
            <a:r>
              <a:rPr lang="zh-CN" altLang="en-US"/>
              <a:t> </a:t>
            </a:r>
            <a:r>
              <a:rPr lang="zh-CN" altLang="en-US">
                <a:solidFill>
                  <a:srgbClr val="FF0000"/>
                </a:solidFill>
              </a:rPr>
              <a:t> </a:t>
            </a:r>
            <a:r>
              <a:rPr lang="en-US" altLang="zh-CN">
                <a:solidFill>
                  <a:srgbClr val="FF0000"/>
                </a:solidFill>
              </a:rPr>
              <a:t>2.</a:t>
            </a:r>
            <a:r>
              <a:rPr lang="zh-CN" altLang="en-US">
                <a:solidFill>
                  <a:srgbClr val="FF0000"/>
                </a:solidFill>
              </a:rPr>
              <a:t>邻域信息的聚合</a:t>
            </a:r>
            <a:endParaRPr lang="zh-CN" altLang="en-US">
              <a:solidFill>
                <a:srgbClr val="FF0000"/>
              </a:solidFill>
            </a:endParaRPr>
          </a:p>
        </p:txBody>
      </p:sp>
      <p:pic>
        <p:nvPicPr>
          <p:cNvPr id="2" name="图片 1"/>
          <p:cNvPicPr>
            <a:picLocks noChangeAspect="1"/>
          </p:cNvPicPr>
          <p:nvPr/>
        </p:nvPicPr>
        <p:blipFill>
          <a:blip r:embed="rId1"/>
          <a:stretch>
            <a:fillRect/>
          </a:stretch>
        </p:blipFill>
        <p:spPr>
          <a:xfrm>
            <a:off x="1333500" y="1346200"/>
            <a:ext cx="9596120" cy="3528060"/>
          </a:xfrm>
          <a:prstGeom prst="rect">
            <a:avLst/>
          </a:prstGeom>
        </p:spPr>
      </p:pic>
      <p:sp>
        <p:nvSpPr>
          <p:cNvPr id="5" name="文本框 4"/>
          <p:cNvSpPr txBox="1"/>
          <p:nvPr/>
        </p:nvSpPr>
        <p:spPr>
          <a:xfrm>
            <a:off x="1150620" y="5075555"/>
            <a:ext cx="6126480" cy="368300"/>
          </a:xfrm>
          <a:prstGeom prst="rect">
            <a:avLst/>
          </a:prstGeom>
          <a:noFill/>
        </p:spPr>
        <p:txBody>
          <a:bodyPr wrap="none" rtlCol="0">
            <a:spAutoFit/>
          </a:bodyPr>
          <a:p>
            <a:r>
              <a:rPr lang="zh-CN" altLang="en-US"/>
              <a:t>根据计算得到的权重对目标顶点的邻居信息进行</a:t>
            </a:r>
            <a:r>
              <a:rPr lang="zh-CN" altLang="en-US">
                <a:solidFill>
                  <a:srgbClr val="FF0000"/>
                </a:solidFill>
              </a:rPr>
              <a:t>加权聚合</a:t>
            </a:r>
            <a:r>
              <a:rPr lang="zh-CN" altLang="en-US"/>
              <a:t>：</a:t>
            </a:r>
            <a:endParaRPr lang="zh-CN" altLang="en-US"/>
          </a:p>
        </p:txBody>
      </p:sp>
      <p:pic>
        <p:nvPicPr>
          <p:cNvPr id="6" name="图片 5"/>
          <p:cNvPicPr>
            <a:picLocks noChangeAspect="1"/>
          </p:cNvPicPr>
          <p:nvPr/>
        </p:nvPicPr>
        <p:blipFill>
          <a:blip r:embed="rId2"/>
          <a:stretch>
            <a:fillRect/>
          </a:stretch>
        </p:blipFill>
        <p:spPr>
          <a:xfrm>
            <a:off x="3025140" y="5443855"/>
            <a:ext cx="4346575" cy="7245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42820" y="1442720"/>
            <a:ext cx="2948305" cy="739775"/>
          </a:xfrm>
          <a:prstGeom prst="rect">
            <a:avLst/>
          </a:prstGeom>
        </p:spPr>
      </p:pic>
      <p:pic>
        <p:nvPicPr>
          <p:cNvPr id="5" name="图片 4"/>
          <p:cNvPicPr>
            <a:picLocks noChangeAspect="1"/>
          </p:cNvPicPr>
          <p:nvPr/>
        </p:nvPicPr>
        <p:blipFill>
          <a:blip r:embed="rId2"/>
          <a:stretch>
            <a:fillRect/>
          </a:stretch>
        </p:blipFill>
        <p:spPr>
          <a:xfrm>
            <a:off x="2131695" y="3124200"/>
            <a:ext cx="3169920" cy="763905"/>
          </a:xfrm>
          <a:prstGeom prst="rect">
            <a:avLst/>
          </a:prstGeom>
        </p:spPr>
      </p:pic>
      <p:sp>
        <p:nvSpPr>
          <p:cNvPr id="6" name="文本框 5"/>
          <p:cNvSpPr txBox="1"/>
          <p:nvPr/>
        </p:nvSpPr>
        <p:spPr>
          <a:xfrm>
            <a:off x="1123315" y="923290"/>
            <a:ext cx="6381750" cy="2030095"/>
          </a:xfrm>
          <a:prstGeom prst="rect">
            <a:avLst/>
          </a:prstGeom>
          <a:noFill/>
        </p:spPr>
        <p:txBody>
          <a:bodyPr wrap="none" rtlCol="0">
            <a:spAutoFit/>
          </a:bodyPr>
          <a:p>
            <a:r>
              <a:rPr lang="zh-CN" altLang="en-US"/>
              <a:t>将</a:t>
            </a:r>
            <a:r>
              <a:rPr lang="en-US" altLang="zh-CN"/>
              <a:t>TAL</a:t>
            </a:r>
            <a:r>
              <a:rPr lang="zh-CN" altLang="en-US"/>
              <a:t>中</a:t>
            </a:r>
            <a:r>
              <a:rPr lang="en-US" altLang="zh-CN">
                <a:solidFill>
                  <a:srgbClr val="FF0000"/>
                </a:solidFill>
              </a:rPr>
              <a:t>m</a:t>
            </a:r>
            <a:r>
              <a:rPr lang="zh-CN" altLang="en-US">
                <a:solidFill>
                  <a:srgbClr val="FF0000"/>
                </a:solidFill>
              </a:rPr>
              <a:t>个注意力头</a:t>
            </a:r>
            <a:r>
              <a:rPr lang="zh-CN" altLang="en-US"/>
              <a:t>连接起来作为该</a:t>
            </a:r>
            <a:r>
              <a:rPr lang="en-US" altLang="zh-CN"/>
              <a:t>L+1</a:t>
            </a:r>
            <a:r>
              <a:rPr lang="zh-CN" altLang="en-US"/>
              <a:t>层节点隐含层表示：</a:t>
            </a:r>
            <a:endParaRPr lang="zh-CN" altLang="en-US"/>
          </a:p>
          <a:p>
            <a:endParaRPr lang="zh-CN" altLang="en-US"/>
          </a:p>
          <a:p>
            <a:endParaRPr lang="zh-CN" altLang="en-US"/>
          </a:p>
          <a:p>
            <a:endParaRPr lang="zh-CN" altLang="en-US"/>
          </a:p>
          <a:p>
            <a:endParaRPr lang="zh-CN" altLang="en-US"/>
          </a:p>
          <a:p>
            <a:endParaRPr lang="zh-CN" altLang="en-US"/>
          </a:p>
          <a:p>
            <a:r>
              <a:rPr lang="zh-CN" altLang="en-US"/>
              <a:t>运用</a:t>
            </a:r>
            <a:r>
              <a:rPr lang="zh-CN" altLang="en-US">
                <a:solidFill>
                  <a:srgbClr val="FF0000"/>
                </a:solidFill>
              </a:rPr>
              <a:t>残差机制</a:t>
            </a:r>
            <a:r>
              <a:rPr lang="zh-CN" altLang="en-US"/>
              <a:t>缓解模型层数加深时带来的训练问题</a:t>
            </a:r>
            <a:endParaRPr lang="zh-CN" altLang="en-US"/>
          </a:p>
        </p:txBody>
      </p:sp>
      <p:sp>
        <p:nvSpPr>
          <p:cNvPr id="8" name="文本框 7"/>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en-US" altLang="zh-CN" sz="2400">
                <a:sym typeface="+mn-ea"/>
              </a:rPr>
              <a:t>TAL</a:t>
            </a:r>
            <a:r>
              <a:rPr lang="zh-CN" altLang="en-US" sz="2400">
                <a:sym typeface="+mn-ea"/>
              </a:rPr>
              <a:t>层</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360489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sz="2400">
                <a:sym typeface="+mn-ea"/>
              </a:rPr>
              <a:t>考虑有向边关系的成对性</a:t>
            </a:r>
            <a:endParaRPr lang="zh-CN"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2" name="文本框 1"/>
          <p:cNvSpPr txBox="1"/>
          <p:nvPr/>
        </p:nvSpPr>
        <p:spPr>
          <a:xfrm>
            <a:off x="1214755" y="1050925"/>
            <a:ext cx="9413240" cy="2306955"/>
          </a:xfrm>
          <a:prstGeom prst="rect">
            <a:avLst/>
          </a:prstGeom>
          <a:noFill/>
        </p:spPr>
        <p:txBody>
          <a:bodyPr wrap="none" rtlCol="0">
            <a:spAutoFit/>
          </a:bodyPr>
          <a:p>
            <a:r>
              <a:rPr lang="en-US" altLang="zh-CN" b="1">
                <a:solidFill>
                  <a:schemeClr val="accent1"/>
                </a:solidFill>
              </a:rPr>
              <a:t>concat product</a:t>
            </a:r>
            <a:r>
              <a:rPr lang="zh-CN" altLang="en-US"/>
              <a:t>的注意力分数计算方式无法捕获有向边成对关系的关联性：</a:t>
            </a:r>
            <a:endParaRPr lang="zh-CN" altLang="en-US"/>
          </a:p>
          <a:p>
            <a:endParaRPr lang="zh-CN" altLang="en-US"/>
          </a:p>
          <a:p>
            <a:endParaRPr lang="zh-CN" altLang="en-US"/>
          </a:p>
          <a:p>
            <a:endParaRPr lang="zh-CN" altLang="en-US"/>
          </a:p>
          <a:p>
            <a:endParaRPr lang="zh-CN" altLang="en-US"/>
          </a:p>
          <a:p>
            <a:endParaRPr lang="zh-CN" altLang="en-US"/>
          </a:p>
          <a:p>
            <a:r>
              <a:rPr lang="en-US" altLang="zh-CN" b="1">
                <a:solidFill>
                  <a:schemeClr val="accent1"/>
                </a:solidFill>
              </a:rPr>
              <a:t>Voice-sharing product语态共享</a:t>
            </a:r>
            <a:r>
              <a:rPr lang="zh-CN" altLang="en-US"/>
              <a:t>的注意力计算方法共享成对的关系类型</a:t>
            </a:r>
            <a:r>
              <a:rPr lang="en-US" altLang="zh-CN"/>
              <a:t>r</a:t>
            </a:r>
            <a:r>
              <a:rPr lang="zh-CN" altLang="en-US"/>
              <a:t>和   的注意力参数，</a:t>
            </a:r>
            <a:endParaRPr lang="zh-CN" altLang="en-US"/>
          </a:p>
          <a:p>
            <a:r>
              <a:rPr lang="zh-CN" altLang="en-US"/>
              <a:t>并使它们具有互反关系</a:t>
            </a:r>
            <a:endParaRPr lang="en-US" altLang="zh-CN"/>
          </a:p>
        </p:txBody>
      </p:sp>
      <p:pic>
        <p:nvPicPr>
          <p:cNvPr id="6" name="图片 5"/>
          <p:cNvPicPr>
            <a:picLocks noChangeAspect="1"/>
          </p:cNvPicPr>
          <p:nvPr/>
        </p:nvPicPr>
        <p:blipFill>
          <a:blip r:embed="rId1"/>
          <a:stretch>
            <a:fillRect/>
          </a:stretch>
        </p:blipFill>
        <p:spPr>
          <a:xfrm>
            <a:off x="1964055" y="1503680"/>
            <a:ext cx="5894070" cy="853440"/>
          </a:xfrm>
          <a:prstGeom prst="rect">
            <a:avLst/>
          </a:prstGeom>
        </p:spPr>
      </p:pic>
      <p:pic>
        <p:nvPicPr>
          <p:cNvPr id="8" name="图片 7"/>
          <p:cNvPicPr>
            <a:picLocks noChangeAspect="1"/>
          </p:cNvPicPr>
          <p:nvPr/>
        </p:nvPicPr>
        <p:blipFill>
          <a:blip r:embed="rId2"/>
          <a:srcRect t="7821" r="412"/>
          <a:stretch>
            <a:fillRect/>
          </a:stretch>
        </p:blipFill>
        <p:spPr>
          <a:xfrm>
            <a:off x="1372870" y="3490595"/>
            <a:ext cx="3066415" cy="456565"/>
          </a:xfrm>
          <a:prstGeom prst="rect">
            <a:avLst/>
          </a:prstGeom>
        </p:spPr>
      </p:pic>
      <p:pic>
        <p:nvPicPr>
          <p:cNvPr id="9" name="图片 8"/>
          <p:cNvPicPr>
            <a:picLocks noChangeAspect="1"/>
          </p:cNvPicPr>
          <p:nvPr/>
        </p:nvPicPr>
        <p:blipFill>
          <a:blip r:embed="rId3"/>
          <a:stretch>
            <a:fillRect/>
          </a:stretch>
        </p:blipFill>
        <p:spPr>
          <a:xfrm>
            <a:off x="1372870" y="4228465"/>
            <a:ext cx="4340860" cy="711835"/>
          </a:xfrm>
          <a:prstGeom prst="rect">
            <a:avLst/>
          </a:prstGeom>
        </p:spPr>
      </p:pic>
      <p:pic>
        <p:nvPicPr>
          <p:cNvPr id="10" name="图片 9"/>
          <p:cNvPicPr>
            <a:picLocks noChangeAspect="1"/>
          </p:cNvPicPr>
          <p:nvPr/>
        </p:nvPicPr>
        <p:blipFill>
          <a:blip r:embed="rId4"/>
          <a:stretch>
            <a:fillRect/>
          </a:stretch>
        </p:blipFill>
        <p:spPr>
          <a:xfrm>
            <a:off x="8707755" y="2687320"/>
            <a:ext cx="237490" cy="356235"/>
          </a:xfrm>
          <a:prstGeom prst="rect">
            <a:avLst/>
          </a:prstGeom>
        </p:spPr>
      </p:pic>
      <p:pic>
        <p:nvPicPr>
          <p:cNvPr id="11" name="图片 10"/>
          <p:cNvPicPr>
            <a:picLocks noChangeAspect="1"/>
          </p:cNvPicPr>
          <p:nvPr/>
        </p:nvPicPr>
        <p:blipFill>
          <a:blip r:embed="rId5"/>
          <a:stretch>
            <a:fillRect/>
          </a:stretch>
        </p:blipFill>
        <p:spPr>
          <a:xfrm>
            <a:off x="1372870" y="5166360"/>
            <a:ext cx="4822190" cy="629285"/>
          </a:xfrm>
          <a:prstGeom prst="rect">
            <a:avLst/>
          </a:prstGeom>
        </p:spPr>
      </p:pic>
      <p:pic>
        <p:nvPicPr>
          <p:cNvPr id="12" name="图片 11"/>
          <p:cNvPicPr>
            <a:picLocks noChangeAspect="1"/>
          </p:cNvPicPr>
          <p:nvPr/>
        </p:nvPicPr>
        <p:blipFill>
          <a:blip r:embed="rId6"/>
          <a:srcRect t="300" r="52270"/>
          <a:stretch>
            <a:fillRect/>
          </a:stretch>
        </p:blipFill>
        <p:spPr>
          <a:xfrm>
            <a:off x="8421370" y="3043555"/>
            <a:ext cx="2971165" cy="3258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536139" y="2473797"/>
            <a:ext cx="991749" cy="991749"/>
            <a:chOff x="2414587" y="2452686"/>
            <a:chExt cx="743812" cy="743812"/>
          </a:xfrm>
        </p:grpSpPr>
        <p:grpSp>
          <p:nvGrpSpPr>
            <p:cNvPr id="22" name="组合 21"/>
            <p:cNvGrpSpPr/>
            <p:nvPr/>
          </p:nvGrpSpPr>
          <p:grpSpPr>
            <a:xfrm>
              <a:off x="2414587" y="2452686"/>
              <a:ext cx="743812" cy="743812"/>
              <a:chOff x="3163162" y="1286736"/>
              <a:chExt cx="1781176" cy="1781176"/>
            </a:xfrm>
          </p:grpSpPr>
          <p:grpSp>
            <p:nvGrpSpPr>
              <p:cNvPr id="23" name="组合 22"/>
              <p:cNvGrpSpPr/>
              <p:nvPr/>
            </p:nvGrpSpPr>
            <p:grpSpPr>
              <a:xfrm>
                <a:off x="3163162" y="1286736"/>
                <a:ext cx="1781176" cy="1781176"/>
                <a:chOff x="5410200" y="1286736"/>
                <a:chExt cx="1781176" cy="1781176"/>
              </a:xfrm>
            </p:grpSpPr>
            <p:grpSp>
              <p:nvGrpSpPr>
                <p:cNvPr id="29" name="组合 28"/>
                <p:cNvGrpSpPr/>
                <p:nvPr/>
              </p:nvGrpSpPr>
              <p:grpSpPr>
                <a:xfrm flipH="1">
                  <a:off x="5410200" y="1286736"/>
                  <a:ext cx="1781176" cy="1781176"/>
                  <a:chOff x="3333750" y="1457325"/>
                  <a:chExt cx="1440000" cy="1440000"/>
                </a:xfrm>
              </p:grpSpPr>
              <p:sp>
                <p:nvSpPr>
                  <p:cNvPr id="31" name="矩形 30"/>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2" name="矩形 31"/>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3" name="矩形 32"/>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4" name="矩形 33"/>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0" name="矩形 29"/>
                <p:cNvSpPr/>
                <p:nvPr/>
              </p:nvSpPr>
              <p:spPr>
                <a:xfrm>
                  <a:off x="5448898" y="1338286"/>
                  <a:ext cx="1691999" cy="169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24" name="组合 23"/>
              <p:cNvGrpSpPr/>
              <p:nvPr/>
            </p:nvGrpSpPr>
            <p:grpSpPr>
              <a:xfrm>
                <a:off x="3333750" y="1457325"/>
                <a:ext cx="1440000" cy="1440000"/>
                <a:chOff x="3333750" y="1457325"/>
                <a:chExt cx="1440000" cy="1440000"/>
              </a:xfrm>
            </p:grpSpPr>
            <p:sp>
              <p:nvSpPr>
                <p:cNvPr id="25" name="矩形 2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6" name="矩形 2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7" name="矩形 26"/>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8" name="矩形 27"/>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2" name="文本框 1"/>
            <p:cNvSpPr txBox="1"/>
            <p:nvPr/>
          </p:nvSpPr>
          <p:spPr>
            <a:xfrm>
              <a:off x="2630682" y="2504302"/>
              <a:ext cx="311624" cy="623248"/>
            </a:xfrm>
            <a:prstGeom prst="rect">
              <a:avLst/>
            </a:prstGeom>
            <a:noFill/>
          </p:spPr>
          <p:txBody>
            <a:bodyPr wrap="none" rtlCol="0">
              <a:spAutoFit/>
            </a:bodyPr>
            <a:lstStyle/>
            <a:p>
              <a:pPr algn="ctr"/>
              <a:r>
                <a:rPr lang="en-US" altLang="zh-CN"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1</a:t>
              </a:r>
              <a:endParaRPr lang="zh-CN" altLang="en-US"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5" name="矩形 34"/>
          <p:cNvSpPr/>
          <p:nvPr/>
        </p:nvSpPr>
        <p:spPr>
          <a:xfrm>
            <a:off x="2527888" y="2549425"/>
            <a:ext cx="2945355" cy="460375"/>
          </a:xfrm>
          <a:prstGeom prst="rect">
            <a:avLst/>
          </a:prstGeom>
        </p:spPr>
        <p:txBody>
          <a:bodyPr wrap="square">
            <a:spAutoFit/>
          </a:bodyPr>
          <a:lstStyle/>
          <a:p>
            <a:r>
              <a:rPr lang="zh-CN" altLang="en-US"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异质网表示学习综述</a:t>
            </a:r>
            <a:endParaRPr lang="zh-CN" altLang="en-US"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20" name="组合 19"/>
          <p:cNvGrpSpPr/>
          <p:nvPr/>
        </p:nvGrpSpPr>
        <p:grpSpPr>
          <a:xfrm>
            <a:off x="809737" y="487435"/>
            <a:ext cx="4232686" cy="1312166"/>
            <a:chOff x="3543014" y="542045"/>
            <a:chExt cx="4232686" cy="1312166"/>
          </a:xfrm>
        </p:grpSpPr>
        <p:sp>
          <p:nvSpPr>
            <p:cNvPr id="21" name="文本框 20"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SpPr txBox="1"/>
            <p:nvPr/>
          </p:nvSpPr>
          <p:spPr>
            <a:xfrm>
              <a:off x="5950582" y="686944"/>
              <a:ext cx="1825118" cy="923330"/>
            </a:xfrm>
            <a:prstGeom prst="rect">
              <a:avLst/>
            </a:prstGeom>
            <a:noFill/>
          </p:spPr>
          <p:txBody>
            <a:bodyPr wrap="square" rtlCol="0">
              <a:spAutoFit/>
            </a:bodyPr>
            <a:lstStyle/>
            <a:p>
              <a:pPr algn="ctr"/>
              <a:r>
                <a:rPr lang="zh-CN" altLang="en-US" sz="5400" spc="3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目录</a:t>
              </a:r>
              <a:endParaRPr lang="zh-CN" altLang="en-US" sz="5400" spc="3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37" name="组合 36"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GrpSpPr/>
            <p:nvPr/>
          </p:nvGrpSpPr>
          <p:grpSpPr>
            <a:xfrm>
              <a:off x="3543014" y="542045"/>
              <a:ext cx="2354215" cy="1312166"/>
              <a:chOff x="0" y="3010281"/>
              <a:chExt cx="6441740" cy="3704871"/>
            </a:xfrm>
          </p:grpSpPr>
          <p:sp>
            <p:nvSpPr>
              <p:cNvPr id="39" name="Freeform 5"/>
              <p:cNvSpPr/>
              <p:nvPr/>
            </p:nvSpPr>
            <p:spPr bwMode="auto">
              <a:xfrm>
                <a:off x="1136453" y="4233751"/>
                <a:ext cx="4196555" cy="2481401"/>
              </a:xfrm>
              <a:custGeom>
                <a:avLst/>
                <a:gdLst>
                  <a:gd name="T0" fmla="*/ 757 w 757"/>
                  <a:gd name="T1" fmla="*/ 322 h 432"/>
                  <a:gd name="T2" fmla="*/ 380 w 757"/>
                  <a:gd name="T3" fmla="*/ 432 h 432"/>
                  <a:gd name="T4" fmla="*/ 0 w 757"/>
                  <a:gd name="T5" fmla="*/ 322 h 432"/>
                  <a:gd name="T6" fmla="*/ 77 w 757"/>
                  <a:gd name="T7" fmla="*/ 0 h 432"/>
                  <a:gd name="T8" fmla="*/ 678 w 757"/>
                  <a:gd name="T9" fmla="*/ 0 h 432"/>
                  <a:gd name="T10" fmla="*/ 757 w 757"/>
                  <a:gd name="T11" fmla="*/ 322 h 432"/>
                </a:gdLst>
                <a:ahLst/>
                <a:cxnLst>
                  <a:cxn ang="0">
                    <a:pos x="T0" y="T1"/>
                  </a:cxn>
                  <a:cxn ang="0">
                    <a:pos x="T2" y="T3"/>
                  </a:cxn>
                  <a:cxn ang="0">
                    <a:pos x="T4" y="T5"/>
                  </a:cxn>
                  <a:cxn ang="0">
                    <a:pos x="T6" y="T7"/>
                  </a:cxn>
                  <a:cxn ang="0">
                    <a:pos x="T8" y="T9"/>
                  </a:cxn>
                  <a:cxn ang="0">
                    <a:pos x="T10" y="T11"/>
                  </a:cxn>
                </a:cxnLst>
                <a:rect l="0" t="0" r="r" b="b"/>
                <a:pathLst>
                  <a:path w="757" h="432">
                    <a:moveTo>
                      <a:pt x="757" y="322"/>
                    </a:moveTo>
                    <a:lnTo>
                      <a:pt x="380" y="432"/>
                    </a:lnTo>
                    <a:lnTo>
                      <a:pt x="0" y="322"/>
                    </a:lnTo>
                    <a:lnTo>
                      <a:pt x="77" y="0"/>
                    </a:lnTo>
                    <a:lnTo>
                      <a:pt x="678" y="0"/>
                    </a:lnTo>
                    <a:lnTo>
                      <a:pt x="757" y="322"/>
                    </a:lnTo>
                    <a:close/>
                  </a:path>
                </a:pathLst>
              </a:cu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0" name="Freeform 7"/>
              <p:cNvSpPr/>
              <p:nvPr/>
            </p:nvSpPr>
            <p:spPr bwMode="auto">
              <a:xfrm>
                <a:off x="0" y="3010281"/>
                <a:ext cx="6441736" cy="2067834"/>
              </a:xfrm>
              <a:custGeom>
                <a:avLst/>
                <a:gdLst>
                  <a:gd name="T0" fmla="*/ 1162 w 1162"/>
                  <a:gd name="T1" fmla="*/ 128 h 360"/>
                  <a:gd name="T2" fmla="*/ 581 w 1162"/>
                  <a:gd name="T3" fmla="*/ 0 h 360"/>
                  <a:gd name="T4" fmla="*/ 0 w 1162"/>
                  <a:gd name="T5" fmla="*/ 128 h 360"/>
                  <a:gd name="T6" fmla="*/ 0 w 1162"/>
                  <a:gd name="T7" fmla="*/ 185 h 360"/>
                  <a:gd name="T8" fmla="*/ 581 w 1162"/>
                  <a:gd name="T9" fmla="*/ 360 h 360"/>
                  <a:gd name="T10" fmla="*/ 1162 w 1162"/>
                  <a:gd name="T11" fmla="*/ 185 h 360"/>
                  <a:gd name="T12" fmla="*/ 1162 w 1162"/>
                  <a:gd name="T13" fmla="*/ 128 h 360"/>
                </a:gdLst>
                <a:ahLst/>
                <a:cxnLst>
                  <a:cxn ang="0">
                    <a:pos x="T0" y="T1"/>
                  </a:cxn>
                  <a:cxn ang="0">
                    <a:pos x="T2" y="T3"/>
                  </a:cxn>
                  <a:cxn ang="0">
                    <a:pos x="T4" y="T5"/>
                  </a:cxn>
                  <a:cxn ang="0">
                    <a:pos x="T6" y="T7"/>
                  </a:cxn>
                  <a:cxn ang="0">
                    <a:pos x="T8" y="T9"/>
                  </a:cxn>
                  <a:cxn ang="0">
                    <a:pos x="T10" y="T11"/>
                  </a:cxn>
                  <a:cxn ang="0">
                    <a:pos x="T12" y="T13"/>
                  </a:cxn>
                </a:cxnLst>
                <a:rect l="0" t="0" r="r" b="b"/>
                <a:pathLst>
                  <a:path w="1162" h="360">
                    <a:moveTo>
                      <a:pt x="1162" y="128"/>
                    </a:moveTo>
                    <a:lnTo>
                      <a:pt x="581" y="0"/>
                    </a:lnTo>
                    <a:lnTo>
                      <a:pt x="0" y="128"/>
                    </a:lnTo>
                    <a:lnTo>
                      <a:pt x="0" y="185"/>
                    </a:lnTo>
                    <a:lnTo>
                      <a:pt x="581" y="360"/>
                    </a:lnTo>
                    <a:lnTo>
                      <a:pt x="1162" y="185"/>
                    </a:lnTo>
                    <a:lnTo>
                      <a:pt x="1162" y="128"/>
                    </a:lnTo>
                    <a:close/>
                  </a:path>
                </a:pathLst>
              </a:custGeom>
              <a:solidFill>
                <a:srgbClr val="F4F4F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1" name="Freeform 8"/>
              <p:cNvSpPr/>
              <p:nvPr/>
            </p:nvSpPr>
            <p:spPr bwMode="auto">
              <a:xfrm>
                <a:off x="16633" y="3010281"/>
                <a:ext cx="6425107" cy="1757659"/>
              </a:xfrm>
              <a:custGeom>
                <a:avLst/>
                <a:gdLst>
                  <a:gd name="T0" fmla="*/ 578 w 1159"/>
                  <a:gd name="T1" fmla="*/ 306 h 306"/>
                  <a:gd name="T2" fmla="*/ 0 w 1159"/>
                  <a:gd name="T3" fmla="*/ 128 h 306"/>
                  <a:gd name="T4" fmla="*/ 578 w 1159"/>
                  <a:gd name="T5" fmla="*/ 0 h 306"/>
                  <a:gd name="T6" fmla="*/ 1159 w 1159"/>
                  <a:gd name="T7" fmla="*/ 128 h 306"/>
                  <a:gd name="T8" fmla="*/ 578 w 1159"/>
                  <a:gd name="T9" fmla="*/ 306 h 306"/>
                </a:gdLst>
                <a:ahLst/>
                <a:cxnLst>
                  <a:cxn ang="0">
                    <a:pos x="T0" y="T1"/>
                  </a:cxn>
                  <a:cxn ang="0">
                    <a:pos x="T2" y="T3"/>
                  </a:cxn>
                  <a:cxn ang="0">
                    <a:pos x="T4" y="T5"/>
                  </a:cxn>
                  <a:cxn ang="0">
                    <a:pos x="T6" y="T7"/>
                  </a:cxn>
                  <a:cxn ang="0">
                    <a:pos x="T8" y="T9"/>
                  </a:cxn>
                </a:cxnLst>
                <a:rect l="0" t="0" r="r" b="b"/>
                <a:pathLst>
                  <a:path w="1159" h="306">
                    <a:moveTo>
                      <a:pt x="578" y="306"/>
                    </a:moveTo>
                    <a:lnTo>
                      <a:pt x="0" y="128"/>
                    </a:lnTo>
                    <a:lnTo>
                      <a:pt x="578" y="0"/>
                    </a:lnTo>
                    <a:lnTo>
                      <a:pt x="1159" y="128"/>
                    </a:lnTo>
                    <a:lnTo>
                      <a:pt x="578" y="306"/>
                    </a:lnTo>
                    <a:close/>
                  </a:path>
                </a:pathLst>
              </a:cu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2" name="Freeform 9"/>
              <p:cNvSpPr/>
              <p:nvPr/>
            </p:nvSpPr>
            <p:spPr bwMode="auto">
              <a:xfrm>
                <a:off x="3098910" y="3802950"/>
                <a:ext cx="2821726" cy="172320"/>
              </a:xfrm>
              <a:custGeom>
                <a:avLst/>
                <a:gdLst>
                  <a:gd name="T0" fmla="*/ 335 w 336"/>
                  <a:gd name="T1" fmla="*/ 13 h 20"/>
                  <a:gd name="T2" fmla="*/ 326 w 336"/>
                  <a:gd name="T3" fmla="*/ 19 h 20"/>
                  <a:gd name="T4" fmla="*/ 7 w 336"/>
                  <a:gd name="T5" fmla="*/ 16 h 20"/>
                  <a:gd name="T6" fmla="*/ 0 w 336"/>
                  <a:gd name="T7" fmla="*/ 7 h 20"/>
                  <a:gd name="T8" fmla="*/ 0 w 336"/>
                  <a:gd name="T9" fmla="*/ 7 h 20"/>
                  <a:gd name="T10" fmla="*/ 9 w 336"/>
                  <a:gd name="T11" fmla="*/ 1 h 20"/>
                  <a:gd name="T12" fmla="*/ 329 w 336"/>
                  <a:gd name="T13" fmla="*/ 4 h 20"/>
                  <a:gd name="T14" fmla="*/ 335 w 336"/>
                  <a:gd name="T15" fmla="*/ 13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6" h="20">
                    <a:moveTo>
                      <a:pt x="335" y="13"/>
                    </a:moveTo>
                    <a:cubicBezTo>
                      <a:pt x="335" y="17"/>
                      <a:pt x="331" y="20"/>
                      <a:pt x="326" y="19"/>
                    </a:cubicBezTo>
                    <a:cubicBezTo>
                      <a:pt x="7" y="16"/>
                      <a:pt x="7" y="16"/>
                      <a:pt x="7" y="16"/>
                    </a:cubicBezTo>
                    <a:cubicBezTo>
                      <a:pt x="3" y="15"/>
                      <a:pt x="0" y="11"/>
                      <a:pt x="0" y="7"/>
                    </a:cubicBezTo>
                    <a:cubicBezTo>
                      <a:pt x="0" y="7"/>
                      <a:pt x="0" y="7"/>
                      <a:pt x="0" y="7"/>
                    </a:cubicBezTo>
                    <a:cubicBezTo>
                      <a:pt x="1" y="3"/>
                      <a:pt x="5" y="0"/>
                      <a:pt x="9" y="1"/>
                    </a:cubicBezTo>
                    <a:cubicBezTo>
                      <a:pt x="329" y="4"/>
                      <a:pt x="329" y="4"/>
                      <a:pt x="329" y="4"/>
                    </a:cubicBezTo>
                    <a:cubicBezTo>
                      <a:pt x="333" y="5"/>
                      <a:pt x="336" y="9"/>
                      <a:pt x="335" y="13"/>
                    </a:cubicBezTo>
                    <a:close/>
                  </a:path>
                </a:pathLst>
              </a:cu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3" name="Freeform 10"/>
              <p:cNvSpPr/>
              <p:nvPr/>
            </p:nvSpPr>
            <p:spPr bwMode="auto">
              <a:xfrm>
                <a:off x="5817161" y="3833066"/>
                <a:ext cx="133048" cy="970735"/>
              </a:xfrm>
              <a:custGeom>
                <a:avLst/>
                <a:gdLst>
                  <a:gd name="T0" fmla="*/ 16 w 16"/>
                  <a:gd name="T1" fmla="*/ 104 h 112"/>
                  <a:gd name="T2" fmla="*/ 8 w 16"/>
                  <a:gd name="T3" fmla="*/ 112 h 112"/>
                  <a:gd name="T4" fmla="*/ 8 w 16"/>
                  <a:gd name="T5" fmla="*/ 112 h 112"/>
                  <a:gd name="T6" fmla="*/ 0 w 16"/>
                  <a:gd name="T7" fmla="*/ 104 h 112"/>
                  <a:gd name="T8" fmla="*/ 0 w 16"/>
                  <a:gd name="T9" fmla="*/ 8 h 112"/>
                  <a:gd name="T10" fmla="*/ 8 w 16"/>
                  <a:gd name="T11" fmla="*/ 0 h 112"/>
                  <a:gd name="T12" fmla="*/ 8 w 16"/>
                  <a:gd name="T13" fmla="*/ 0 h 112"/>
                  <a:gd name="T14" fmla="*/ 16 w 16"/>
                  <a:gd name="T15" fmla="*/ 8 h 112"/>
                  <a:gd name="T16" fmla="*/ 16 w 16"/>
                  <a:gd name="T17"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12">
                    <a:moveTo>
                      <a:pt x="16" y="104"/>
                    </a:moveTo>
                    <a:cubicBezTo>
                      <a:pt x="16" y="109"/>
                      <a:pt x="13" y="112"/>
                      <a:pt x="8" y="112"/>
                    </a:cubicBezTo>
                    <a:cubicBezTo>
                      <a:pt x="8" y="112"/>
                      <a:pt x="8" y="112"/>
                      <a:pt x="8" y="112"/>
                    </a:cubicBezTo>
                    <a:cubicBezTo>
                      <a:pt x="3" y="112"/>
                      <a:pt x="0" y="109"/>
                      <a:pt x="0" y="104"/>
                    </a:cubicBezTo>
                    <a:cubicBezTo>
                      <a:pt x="0" y="8"/>
                      <a:pt x="0" y="8"/>
                      <a:pt x="0" y="8"/>
                    </a:cubicBezTo>
                    <a:cubicBezTo>
                      <a:pt x="0" y="3"/>
                      <a:pt x="3" y="0"/>
                      <a:pt x="8" y="0"/>
                    </a:cubicBezTo>
                    <a:cubicBezTo>
                      <a:pt x="8" y="0"/>
                      <a:pt x="8" y="0"/>
                      <a:pt x="8" y="0"/>
                    </a:cubicBezTo>
                    <a:cubicBezTo>
                      <a:pt x="13" y="0"/>
                      <a:pt x="16" y="3"/>
                      <a:pt x="16" y="8"/>
                    </a:cubicBezTo>
                    <a:lnTo>
                      <a:pt x="16" y="104"/>
                    </a:lnTo>
                    <a:close/>
                  </a:path>
                </a:pathLst>
              </a:cu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4" name="Oval 11"/>
              <p:cNvSpPr>
                <a:spLocks noChangeArrowheads="1"/>
              </p:cNvSpPr>
              <p:nvPr/>
            </p:nvSpPr>
            <p:spPr bwMode="auto">
              <a:xfrm>
                <a:off x="5660082" y="4664548"/>
                <a:ext cx="443493" cy="459518"/>
              </a:xfrm>
              <a:prstGeom prst="ellipse">
                <a:avLst/>
              </a:pr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5" name="Freeform 12"/>
              <p:cNvSpPr/>
              <p:nvPr/>
            </p:nvSpPr>
            <p:spPr bwMode="auto">
              <a:xfrm>
                <a:off x="5593558" y="5279157"/>
                <a:ext cx="576541" cy="1079869"/>
              </a:xfrm>
              <a:custGeom>
                <a:avLst/>
                <a:gdLst>
                  <a:gd name="T0" fmla="*/ 69 w 69"/>
                  <a:gd name="T1" fmla="*/ 114 h 124"/>
                  <a:gd name="T2" fmla="*/ 59 w 69"/>
                  <a:gd name="T3" fmla="*/ 124 h 124"/>
                  <a:gd name="T4" fmla="*/ 10 w 69"/>
                  <a:gd name="T5" fmla="*/ 124 h 124"/>
                  <a:gd name="T6" fmla="*/ 0 w 69"/>
                  <a:gd name="T7" fmla="*/ 114 h 124"/>
                  <a:gd name="T8" fmla="*/ 10 w 69"/>
                  <a:gd name="T9" fmla="*/ 10 h 124"/>
                  <a:gd name="T10" fmla="*/ 20 w 69"/>
                  <a:gd name="T11" fmla="*/ 0 h 124"/>
                  <a:gd name="T12" fmla="*/ 49 w 69"/>
                  <a:gd name="T13" fmla="*/ 0 h 124"/>
                  <a:gd name="T14" fmla="*/ 59 w 69"/>
                  <a:gd name="T15" fmla="*/ 10 h 124"/>
                  <a:gd name="T16" fmla="*/ 69 w 69"/>
                  <a:gd name="T17" fmla="*/ 11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4">
                    <a:moveTo>
                      <a:pt x="69" y="114"/>
                    </a:moveTo>
                    <a:cubicBezTo>
                      <a:pt x="69" y="119"/>
                      <a:pt x="64" y="124"/>
                      <a:pt x="59" y="124"/>
                    </a:cubicBezTo>
                    <a:cubicBezTo>
                      <a:pt x="10" y="124"/>
                      <a:pt x="10" y="124"/>
                      <a:pt x="10" y="124"/>
                    </a:cubicBezTo>
                    <a:cubicBezTo>
                      <a:pt x="4" y="124"/>
                      <a:pt x="0" y="119"/>
                      <a:pt x="0" y="114"/>
                    </a:cubicBezTo>
                    <a:cubicBezTo>
                      <a:pt x="10" y="10"/>
                      <a:pt x="10" y="10"/>
                      <a:pt x="10" y="10"/>
                    </a:cubicBezTo>
                    <a:cubicBezTo>
                      <a:pt x="10" y="5"/>
                      <a:pt x="14" y="0"/>
                      <a:pt x="20" y="0"/>
                    </a:cubicBezTo>
                    <a:cubicBezTo>
                      <a:pt x="49" y="0"/>
                      <a:pt x="49" y="0"/>
                      <a:pt x="49" y="0"/>
                    </a:cubicBezTo>
                    <a:cubicBezTo>
                      <a:pt x="55" y="0"/>
                      <a:pt x="59" y="5"/>
                      <a:pt x="59" y="10"/>
                    </a:cubicBezTo>
                    <a:lnTo>
                      <a:pt x="69" y="114"/>
                    </a:lnTo>
                    <a:close/>
                  </a:path>
                </a:pathLst>
              </a:cu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6" name="Freeform 13"/>
              <p:cNvSpPr/>
              <p:nvPr/>
            </p:nvSpPr>
            <p:spPr bwMode="auto">
              <a:xfrm>
                <a:off x="5665623" y="5003445"/>
                <a:ext cx="404689" cy="310175"/>
              </a:xfrm>
              <a:custGeom>
                <a:avLst/>
                <a:gdLst>
                  <a:gd name="T0" fmla="*/ 48 w 48"/>
                  <a:gd name="T1" fmla="*/ 26 h 36"/>
                  <a:gd name="T2" fmla="*/ 38 w 48"/>
                  <a:gd name="T3" fmla="*/ 36 h 36"/>
                  <a:gd name="T4" fmla="*/ 10 w 48"/>
                  <a:gd name="T5" fmla="*/ 36 h 36"/>
                  <a:gd name="T6" fmla="*/ 0 w 48"/>
                  <a:gd name="T7" fmla="*/ 26 h 36"/>
                  <a:gd name="T8" fmla="*/ 0 w 48"/>
                  <a:gd name="T9" fmla="*/ 10 h 36"/>
                  <a:gd name="T10" fmla="*/ 10 w 48"/>
                  <a:gd name="T11" fmla="*/ 0 h 36"/>
                  <a:gd name="T12" fmla="*/ 38 w 48"/>
                  <a:gd name="T13" fmla="*/ 0 h 36"/>
                  <a:gd name="T14" fmla="*/ 48 w 48"/>
                  <a:gd name="T15" fmla="*/ 10 h 36"/>
                  <a:gd name="T16" fmla="*/ 48 w 48"/>
                  <a:gd name="T17"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6">
                    <a:moveTo>
                      <a:pt x="48" y="26"/>
                    </a:moveTo>
                    <a:cubicBezTo>
                      <a:pt x="48" y="32"/>
                      <a:pt x="44" y="36"/>
                      <a:pt x="38" y="36"/>
                    </a:cubicBezTo>
                    <a:cubicBezTo>
                      <a:pt x="10" y="36"/>
                      <a:pt x="10" y="36"/>
                      <a:pt x="10" y="36"/>
                    </a:cubicBezTo>
                    <a:cubicBezTo>
                      <a:pt x="4" y="36"/>
                      <a:pt x="0" y="32"/>
                      <a:pt x="0" y="26"/>
                    </a:cubicBezTo>
                    <a:cubicBezTo>
                      <a:pt x="0" y="10"/>
                      <a:pt x="0" y="10"/>
                      <a:pt x="0" y="10"/>
                    </a:cubicBezTo>
                    <a:cubicBezTo>
                      <a:pt x="0" y="4"/>
                      <a:pt x="4" y="0"/>
                      <a:pt x="10" y="0"/>
                    </a:cubicBezTo>
                    <a:cubicBezTo>
                      <a:pt x="38" y="0"/>
                      <a:pt x="38" y="0"/>
                      <a:pt x="38" y="0"/>
                    </a:cubicBezTo>
                    <a:cubicBezTo>
                      <a:pt x="44" y="0"/>
                      <a:pt x="48" y="4"/>
                      <a:pt x="48" y="10"/>
                    </a:cubicBezTo>
                    <a:lnTo>
                      <a:pt x="48" y="26"/>
                    </a:lnTo>
                    <a:close/>
                  </a:path>
                </a:pathLst>
              </a:custGeom>
              <a:solidFill>
                <a:srgbClr val="0170BD"/>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47" name="Oval 14"/>
              <p:cNvSpPr>
                <a:spLocks noChangeArrowheads="1"/>
              </p:cNvSpPr>
              <p:nvPr/>
            </p:nvSpPr>
            <p:spPr bwMode="auto">
              <a:xfrm>
                <a:off x="2816181" y="3711047"/>
                <a:ext cx="820462" cy="304433"/>
              </a:xfrm>
              <a:prstGeom prst="ellipse">
                <a:avLst/>
              </a:prstGeom>
              <a:solidFill>
                <a:schemeClr val="bg1"/>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38" name="文本框 37" descr="e7d195523061f1c0f4bb5be3e2152d0be5f1635aa3ee5a33E6DD9EB6C71F4F179BAB7AE0B57C3F8359103873511F92A5B708547D4B17A08C0273121C22B542FF37C108EC636541EC6D8B0743D4BC2EF7A0B42B998AA7195F70CBE294C597E9660A8028B3FF2D7D44A135630CC32BD3F37BB5FFE2050F7E712597E602A45BDCBD1078F78F607B886CDD2042C699DE6DA3"/>
            <p:cNvSpPr txBox="1"/>
            <p:nvPr/>
          </p:nvSpPr>
          <p:spPr>
            <a:xfrm>
              <a:off x="6270710" y="1431250"/>
              <a:ext cx="1068097" cy="340221"/>
            </a:xfrm>
            <a:prstGeom prst="rect">
              <a:avLst/>
            </a:prstGeom>
            <a:noFill/>
          </p:spPr>
          <p:txBody>
            <a:bodyPr wrap="square" rtlCol="0">
              <a:spAutoFit/>
              <a:scene3d>
                <a:camera prst="orthographicFront"/>
                <a:lightRig rig="threePt" dir="t"/>
              </a:scene3d>
              <a:sp3d contourW="12700"/>
            </a:bodyPr>
            <a:lstStyle>
              <a:defPPr>
                <a:defRPr lang="zh-CN"/>
              </a:defPPr>
              <a:lvl1pPr defTabSz="457200">
                <a:lnSpc>
                  <a:spcPct val="150000"/>
                </a:lnSpc>
                <a:defRPr sz="1050">
                  <a:solidFill>
                    <a:schemeClr val="tx1">
                      <a:lumMod val="50000"/>
                      <a:lumOff val="50000"/>
                    </a:schemeClr>
                  </a:solidFill>
                  <a:latin typeface="Century Gothic" panose="020B0502020202020204" pitchFamily="34" charset="0"/>
                </a:defRPr>
              </a:lvl1pPr>
            </a:lstStyle>
            <a:p>
              <a:pPr algn="ctr"/>
              <a:r>
                <a:rPr lang="en-US" altLang="zh-CN" sz="1200" dirty="0">
                  <a:latin typeface="字魂58号-创中黑" panose="00000500000000000000" pitchFamily="2" charset="-122"/>
                  <a:ea typeface="字魂58号-创中黑" panose="00000500000000000000" pitchFamily="2" charset="-122"/>
                  <a:sym typeface="字魂58号-创中黑" panose="00000500000000000000" pitchFamily="2" charset="-122"/>
                </a:rPr>
                <a:t>CONTENTS</a:t>
              </a:r>
              <a:endParaRPr lang="zh-CN" altLang="en-US" sz="12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48" name="组合 47"/>
          <p:cNvGrpSpPr/>
          <p:nvPr/>
        </p:nvGrpSpPr>
        <p:grpSpPr>
          <a:xfrm>
            <a:off x="4605961" y="3370546"/>
            <a:ext cx="991749" cy="991749"/>
            <a:chOff x="2414587" y="2452686"/>
            <a:chExt cx="743812" cy="743812"/>
          </a:xfrm>
        </p:grpSpPr>
        <p:grpSp>
          <p:nvGrpSpPr>
            <p:cNvPr id="49" name="组合 48"/>
            <p:cNvGrpSpPr/>
            <p:nvPr/>
          </p:nvGrpSpPr>
          <p:grpSpPr>
            <a:xfrm>
              <a:off x="2414587" y="2452686"/>
              <a:ext cx="743812" cy="743812"/>
              <a:chOff x="3163162" y="1286736"/>
              <a:chExt cx="1781176" cy="1781176"/>
            </a:xfrm>
          </p:grpSpPr>
          <p:grpSp>
            <p:nvGrpSpPr>
              <p:cNvPr id="51" name="组合 50"/>
              <p:cNvGrpSpPr/>
              <p:nvPr/>
            </p:nvGrpSpPr>
            <p:grpSpPr>
              <a:xfrm>
                <a:off x="3163162" y="1286736"/>
                <a:ext cx="1781176" cy="1781176"/>
                <a:chOff x="5410200" y="1286736"/>
                <a:chExt cx="1781176" cy="1781176"/>
              </a:xfrm>
            </p:grpSpPr>
            <p:grpSp>
              <p:nvGrpSpPr>
                <p:cNvPr id="57" name="组合 56"/>
                <p:cNvGrpSpPr/>
                <p:nvPr/>
              </p:nvGrpSpPr>
              <p:grpSpPr>
                <a:xfrm flipH="1">
                  <a:off x="5410200" y="1286736"/>
                  <a:ext cx="1781176" cy="1781176"/>
                  <a:chOff x="3333750" y="1457325"/>
                  <a:chExt cx="1440000" cy="1440000"/>
                </a:xfrm>
              </p:grpSpPr>
              <p:sp>
                <p:nvSpPr>
                  <p:cNvPr id="59" name="矩形 58"/>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0" name="矩形 59"/>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1" name="矩形 60"/>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2" name="矩形 61"/>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58" name="矩形 57"/>
                <p:cNvSpPr/>
                <p:nvPr/>
              </p:nvSpPr>
              <p:spPr>
                <a:xfrm>
                  <a:off x="5448898" y="1338286"/>
                  <a:ext cx="1691999" cy="169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52" name="组合 51"/>
              <p:cNvGrpSpPr/>
              <p:nvPr/>
            </p:nvGrpSpPr>
            <p:grpSpPr>
              <a:xfrm>
                <a:off x="3333750" y="1457325"/>
                <a:ext cx="1440000" cy="1440000"/>
                <a:chOff x="3333750" y="1457325"/>
                <a:chExt cx="1440000" cy="1440000"/>
              </a:xfrm>
            </p:grpSpPr>
            <p:sp>
              <p:nvSpPr>
                <p:cNvPr id="53" name="矩形 52"/>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4" name="矩形 53"/>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5" name="矩形 54"/>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56" name="矩形 55"/>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50" name="文本框 49"/>
            <p:cNvSpPr txBox="1"/>
            <p:nvPr/>
          </p:nvSpPr>
          <p:spPr>
            <a:xfrm>
              <a:off x="2591609" y="2504302"/>
              <a:ext cx="389771" cy="623248"/>
            </a:xfrm>
            <a:prstGeom prst="rect">
              <a:avLst/>
            </a:prstGeom>
            <a:noFill/>
          </p:spPr>
          <p:txBody>
            <a:bodyPr wrap="none" rtlCol="0">
              <a:spAutoFit/>
            </a:bodyPr>
            <a:lstStyle/>
            <a:p>
              <a:pPr algn="ctr"/>
              <a:r>
                <a:rPr lang="en-US" altLang="zh-CN"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2</a:t>
              </a:r>
              <a:endParaRPr lang="zh-CN" altLang="en-US"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63" name="矩形 62"/>
          <p:cNvSpPr/>
          <p:nvPr/>
        </p:nvSpPr>
        <p:spPr>
          <a:xfrm>
            <a:off x="5771700" y="3480464"/>
            <a:ext cx="2998157" cy="460375"/>
          </a:xfrm>
          <a:prstGeom prst="rect">
            <a:avLst/>
          </a:prstGeom>
        </p:spPr>
        <p:txBody>
          <a:bodyPr wrap="square">
            <a:spAutoFit/>
          </a:bodyPr>
          <a:lstStyle/>
          <a:p>
            <a:r>
              <a:rPr lang="en-US" altLang="zh-CN"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HetSANN</a:t>
            </a:r>
            <a:endParaRPr lang="en-US" altLang="zh-CN"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65" name="组合 64"/>
          <p:cNvGrpSpPr/>
          <p:nvPr/>
        </p:nvGrpSpPr>
        <p:grpSpPr>
          <a:xfrm>
            <a:off x="7254314" y="4576773"/>
            <a:ext cx="991749" cy="991749"/>
            <a:chOff x="2414587" y="2452686"/>
            <a:chExt cx="743812" cy="743812"/>
          </a:xfrm>
        </p:grpSpPr>
        <p:grpSp>
          <p:nvGrpSpPr>
            <p:cNvPr id="66" name="组合 65"/>
            <p:cNvGrpSpPr/>
            <p:nvPr/>
          </p:nvGrpSpPr>
          <p:grpSpPr>
            <a:xfrm>
              <a:off x="2414587" y="2452686"/>
              <a:ext cx="743812" cy="743812"/>
              <a:chOff x="3163162" y="1286736"/>
              <a:chExt cx="1781176" cy="1781176"/>
            </a:xfrm>
          </p:grpSpPr>
          <p:grpSp>
            <p:nvGrpSpPr>
              <p:cNvPr id="68" name="组合 67"/>
              <p:cNvGrpSpPr/>
              <p:nvPr/>
            </p:nvGrpSpPr>
            <p:grpSpPr>
              <a:xfrm>
                <a:off x="3163162" y="1286736"/>
                <a:ext cx="1781176" cy="1781176"/>
                <a:chOff x="5410200" y="1286736"/>
                <a:chExt cx="1781176" cy="1781176"/>
              </a:xfrm>
            </p:grpSpPr>
            <p:grpSp>
              <p:nvGrpSpPr>
                <p:cNvPr id="74" name="组合 73"/>
                <p:cNvGrpSpPr/>
                <p:nvPr/>
              </p:nvGrpSpPr>
              <p:grpSpPr>
                <a:xfrm flipH="1">
                  <a:off x="5410200" y="1286736"/>
                  <a:ext cx="1781176" cy="1781176"/>
                  <a:chOff x="3333750" y="1457325"/>
                  <a:chExt cx="1440000" cy="1440000"/>
                </a:xfrm>
              </p:grpSpPr>
              <p:sp>
                <p:nvSpPr>
                  <p:cNvPr id="76" name="矩形 75"/>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7" name="矩形 76"/>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8" name="矩形 77"/>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9" name="矩形 78"/>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75" name="矩形 74"/>
                <p:cNvSpPr/>
                <p:nvPr/>
              </p:nvSpPr>
              <p:spPr>
                <a:xfrm>
                  <a:off x="5448898" y="1338286"/>
                  <a:ext cx="1691999" cy="169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69" name="组合 68"/>
              <p:cNvGrpSpPr/>
              <p:nvPr/>
            </p:nvGrpSpPr>
            <p:grpSpPr>
              <a:xfrm>
                <a:off x="3333750" y="1457325"/>
                <a:ext cx="1440000" cy="1440000"/>
                <a:chOff x="3333750" y="1457325"/>
                <a:chExt cx="1440000" cy="1440000"/>
              </a:xfrm>
            </p:grpSpPr>
            <p:sp>
              <p:nvSpPr>
                <p:cNvPr id="70" name="矩形 69"/>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1" name="矩形 70"/>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2" name="矩形 71"/>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73" name="矩形 72"/>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67" name="文本框 66"/>
            <p:cNvSpPr txBox="1"/>
            <p:nvPr/>
          </p:nvSpPr>
          <p:spPr>
            <a:xfrm>
              <a:off x="2593412" y="2504302"/>
              <a:ext cx="386164" cy="623248"/>
            </a:xfrm>
            <a:prstGeom prst="rect">
              <a:avLst/>
            </a:prstGeom>
            <a:noFill/>
          </p:spPr>
          <p:txBody>
            <a:bodyPr wrap="none" rtlCol="0">
              <a:spAutoFit/>
            </a:bodyPr>
            <a:lstStyle/>
            <a:p>
              <a:pPr algn="ctr"/>
              <a:r>
                <a:rPr lang="en-US" altLang="zh-CN"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rPr>
                <a:t>3</a:t>
              </a:r>
              <a:endParaRPr lang="zh-CN" altLang="en-US" sz="4800" dirty="0">
                <a:solidFill>
                  <a:schemeClr val="bg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80" name="矩形 79"/>
          <p:cNvSpPr/>
          <p:nvPr/>
        </p:nvSpPr>
        <p:spPr>
          <a:xfrm>
            <a:off x="8311468" y="4875921"/>
            <a:ext cx="3004561" cy="460375"/>
          </a:xfrm>
          <a:prstGeom prst="rect">
            <a:avLst/>
          </a:prstGeom>
        </p:spPr>
        <p:txBody>
          <a:bodyPr wrap="square">
            <a:spAutoFit/>
          </a:bodyPr>
          <a:lstStyle/>
          <a:p>
            <a:r>
              <a:rPr lang="en-US" altLang="zh-CN"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HGT</a:t>
            </a:r>
            <a:endParaRPr lang="en-US" altLang="zh-CN" sz="24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bldLst>
      <p:bldP spid="35" grpId="0"/>
      <p:bldP spid="63"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404114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sz="2400">
                <a:sym typeface="+mn-ea"/>
              </a:rPr>
              <a:t>实体类型变换的循环一致性</a:t>
            </a:r>
            <a:endParaRPr lang="zh-CN" sz="2400" b="0" dirty="0">
              <a:solidFill>
                <a:srgbClr val="0170BD"/>
              </a:solidFill>
              <a:latin typeface="字魂58号-创中黑" panose="00000500000000000000" pitchFamily="2" charset="-122"/>
              <a:ea typeface="字魂58号-创中黑" panose="00000500000000000000" pitchFamily="2" charset="-122"/>
              <a:sym typeface="+mn-ea"/>
            </a:endParaRPr>
          </a:p>
        </p:txBody>
      </p:sp>
      <p:pic>
        <p:nvPicPr>
          <p:cNvPr id="3" name="图片 2"/>
          <p:cNvPicPr>
            <a:picLocks noChangeAspect="1"/>
          </p:cNvPicPr>
          <p:nvPr/>
        </p:nvPicPr>
        <p:blipFill>
          <a:blip r:embed="rId1"/>
          <a:stretch>
            <a:fillRect/>
          </a:stretch>
        </p:blipFill>
        <p:spPr>
          <a:xfrm>
            <a:off x="921385" y="1044575"/>
            <a:ext cx="5303520" cy="3634740"/>
          </a:xfrm>
          <a:prstGeom prst="rect">
            <a:avLst/>
          </a:prstGeom>
        </p:spPr>
      </p:pic>
      <p:sp>
        <p:nvSpPr>
          <p:cNvPr id="5" name="文本框 4"/>
          <p:cNvSpPr txBox="1"/>
          <p:nvPr/>
        </p:nvSpPr>
        <p:spPr>
          <a:xfrm>
            <a:off x="5424805" y="1044575"/>
            <a:ext cx="5349240" cy="922020"/>
          </a:xfrm>
          <a:prstGeom prst="rect">
            <a:avLst/>
          </a:prstGeom>
          <a:noFill/>
        </p:spPr>
        <p:txBody>
          <a:bodyPr wrap="none" rtlCol="0">
            <a:spAutoFit/>
          </a:bodyPr>
          <a:p>
            <a:r>
              <a:rPr lang="zh-CN" altLang="en-US"/>
              <a:t>对于实体类型</a:t>
            </a:r>
            <a:r>
              <a:rPr lang="en-US" altLang="zh-CN"/>
              <a:t>pi</a:t>
            </a:r>
            <a:r>
              <a:rPr lang="zh-CN" altLang="en-US"/>
              <a:t>和</a:t>
            </a:r>
            <a:r>
              <a:rPr lang="en-US" altLang="zh-CN"/>
              <a:t>pj</a:t>
            </a:r>
            <a:r>
              <a:rPr lang="zh-CN" altLang="en-US"/>
              <a:t>，存在两种实体类型转换过程：</a:t>
            </a:r>
            <a:endParaRPr lang="zh-CN" altLang="en-US"/>
          </a:p>
          <a:p>
            <a:r>
              <a:rPr lang="en-US" altLang="zh-CN"/>
              <a:t>1.pi</a:t>
            </a:r>
            <a:r>
              <a:rPr lang="zh-CN" altLang="en-US"/>
              <a:t>转换的</a:t>
            </a:r>
            <a:r>
              <a:rPr lang="en-US" altLang="zh-CN"/>
              <a:t>pj</a:t>
            </a:r>
            <a:r>
              <a:rPr lang="zh-CN" altLang="en-US"/>
              <a:t>的实体空间</a:t>
            </a:r>
            <a:endParaRPr lang="zh-CN" altLang="en-US"/>
          </a:p>
          <a:p>
            <a:r>
              <a:rPr lang="en-US" altLang="zh-CN"/>
              <a:t>2.pj</a:t>
            </a:r>
            <a:r>
              <a:rPr lang="zh-CN" altLang="en-US"/>
              <a:t>转换到</a:t>
            </a:r>
            <a:r>
              <a:rPr lang="en-US" altLang="zh-CN"/>
              <a:t>pi</a:t>
            </a:r>
            <a:r>
              <a:rPr lang="zh-CN" altLang="en-US"/>
              <a:t>的实体空间</a:t>
            </a:r>
            <a:endParaRPr lang="zh-CN" altLang="en-US"/>
          </a:p>
        </p:txBody>
      </p:sp>
      <p:pic>
        <p:nvPicPr>
          <p:cNvPr id="6" name="图片 5"/>
          <p:cNvPicPr>
            <a:picLocks noChangeAspect="1"/>
          </p:cNvPicPr>
          <p:nvPr/>
        </p:nvPicPr>
        <p:blipFill>
          <a:blip r:embed="rId2"/>
          <a:stretch>
            <a:fillRect/>
          </a:stretch>
        </p:blipFill>
        <p:spPr>
          <a:xfrm>
            <a:off x="5771515" y="2452370"/>
            <a:ext cx="4655820" cy="1005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404114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sz="2400">
                <a:sym typeface="+mn-ea"/>
              </a:rPr>
              <a:t>实体类型变换的循环一致性</a:t>
            </a:r>
            <a:endParaRPr lang="zh-CN" sz="2400" b="0" dirty="0">
              <a:solidFill>
                <a:srgbClr val="0170BD"/>
              </a:solidFill>
              <a:latin typeface="字魂58号-创中黑" panose="00000500000000000000" pitchFamily="2" charset="-122"/>
              <a:ea typeface="字魂58号-创中黑" panose="00000500000000000000" pitchFamily="2" charset="-122"/>
              <a:sym typeface="+mn-ea"/>
            </a:endParaRPr>
          </a:p>
        </p:txBody>
      </p:sp>
      <p:sp>
        <p:nvSpPr>
          <p:cNvPr id="3" name="文本框 2"/>
          <p:cNvSpPr txBox="1"/>
          <p:nvPr/>
        </p:nvSpPr>
        <p:spPr>
          <a:xfrm>
            <a:off x="4821555" y="776605"/>
            <a:ext cx="2011680" cy="368300"/>
          </a:xfrm>
          <a:prstGeom prst="rect">
            <a:avLst/>
          </a:prstGeom>
          <a:noFill/>
        </p:spPr>
        <p:txBody>
          <a:bodyPr wrap="none" rtlCol="0">
            <a:spAutoFit/>
          </a:bodyPr>
          <a:p>
            <a:r>
              <a:rPr lang="zh-CN" altLang="en-US"/>
              <a:t>循环一致性约束：</a:t>
            </a:r>
            <a:endParaRPr lang="zh-CN" altLang="en-US"/>
          </a:p>
        </p:txBody>
      </p:sp>
      <p:pic>
        <p:nvPicPr>
          <p:cNvPr id="5" name="图片 4"/>
          <p:cNvPicPr>
            <a:picLocks noChangeAspect="1"/>
          </p:cNvPicPr>
          <p:nvPr/>
        </p:nvPicPr>
        <p:blipFill>
          <a:blip r:embed="rId1"/>
          <a:stretch>
            <a:fillRect/>
          </a:stretch>
        </p:blipFill>
        <p:spPr>
          <a:xfrm>
            <a:off x="4935855" y="1208405"/>
            <a:ext cx="6646545" cy="725805"/>
          </a:xfrm>
          <a:prstGeom prst="rect">
            <a:avLst/>
          </a:prstGeom>
        </p:spPr>
      </p:pic>
      <p:pic>
        <p:nvPicPr>
          <p:cNvPr id="6" name="图片 5"/>
          <p:cNvPicPr>
            <a:picLocks noChangeAspect="1"/>
          </p:cNvPicPr>
          <p:nvPr/>
        </p:nvPicPr>
        <p:blipFill>
          <a:blip r:embed="rId2"/>
          <a:stretch>
            <a:fillRect/>
          </a:stretch>
        </p:blipFill>
        <p:spPr>
          <a:xfrm>
            <a:off x="692150" y="5120640"/>
            <a:ext cx="6404610" cy="659130"/>
          </a:xfrm>
          <a:prstGeom prst="rect">
            <a:avLst/>
          </a:prstGeom>
        </p:spPr>
      </p:pic>
      <p:pic>
        <p:nvPicPr>
          <p:cNvPr id="2" name="图片 1"/>
          <p:cNvPicPr>
            <a:picLocks noChangeAspect="1"/>
          </p:cNvPicPr>
          <p:nvPr/>
        </p:nvPicPr>
        <p:blipFill>
          <a:blip r:embed="rId3"/>
          <a:stretch>
            <a:fillRect/>
          </a:stretch>
        </p:blipFill>
        <p:spPr>
          <a:xfrm>
            <a:off x="7159625" y="2253615"/>
            <a:ext cx="4356100" cy="3843020"/>
          </a:xfrm>
          <a:prstGeom prst="rect">
            <a:avLst/>
          </a:prstGeom>
        </p:spPr>
      </p:pic>
      <p:pic>
        <p:nvPicPr>
          <p:cNvPr id="8" name="图片 7"/>
          <p:cNvPicPr>
            <a:picLocks noChangeAspect="1"/>
          </p:cNvPicPr>
          <p:nvPr/>
        </p:nvPicPr>
        <p:blipFill>
          <a:blip r:embed="rId4"/>
          <a:stretch>
            <a:fillRect/>
          </a:stretch>
        </p:blipFill>
        <p:spPr>
          <a:xfrm>
            <a:off x="899795" y="871220"/>
            <a:ext cx="3697605" cy="38284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4305" y="686435"/>
            <a:ext cx="2240280" cy="3415030"/>
          </a:xfrm>
          <a:prstGeom prst="rect">
            <a:avLst/>
          </a:prstGeom>
          <a:noFill/>
        </p:spPr>
        <p:txBody>
          <a:bodyPr wrap="none" rtlCol="0">
            <a:spAutoFit/>
          </a:bodyPr>
          <a:p>
            <a:r>
              <a:rPr lang="zh-CN" altLang="en-US"/>
              <a:t>循环一致性损失函数</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目标函数：</a:t>
            </a:r>
            <a:endParaRPr lang="zh-CN" altLang="en-US"/>
          </a:p>
          <a:p>
            <a:endParaRPr lang="zh-CN" altLang="en-US"/>
          </a:p>
        </p:txBody>
      </p:sp>
      <p:pic>
        <p:nvPicPr>
          <p:cNvPr id="3" name="图片 2"/>
          <p:cNvPicPr>
            <a:picLocks noChangeAspect="1"/>
          </p:cNvPicPr>
          <p:nvPr/>
        </p:nvPicPr>
        <p:blipFill>
          <a:blip r:embed="rId1"/>
          <a:stretch>
            <a:fillRect/>
          </a:stretch>
        </p:blipFill>
        <p:spPr>
          <a:xfrm>
            <a:off x="1913255" y="1289685"/>
            <a:ext cx="6626225" cy="1799590"/>
          </a:xfrm>
          <a:prstGeom prst="rect">
            <a:avLst/>
          </a:prstGeom>
        </p:spPr>
      </p:pic>
      <p:pic>
        <p:nvPicPr>
          <p:cNvPr id="4" name="图片 3"/>
          <p:cNvPicPr>
            <a:picLocks noChangeAspect="1"/>
          </p:cNvPicPr>
          <p:nvPr/>
        </p:nvPicPr>
        <p:blipFill>
          <a:blip r:embed="rId2"/>
          <a:stretch>
            <a:fillRect/>
          </a:stretch>
        </p:blipFill>
        <p:spPr>
          <a:xfrm>
            <a:off x="2366010" y="3975735"/>
            <a:ext cx="4197350" cy="7677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1845" y="443230"/>
            <a:ext cx="10717530" cy="3830955"/>
          </a:xfrm>
          <a:prstGeom prst="rect">
            <a:avLst/>
          </a:prstGeom>
          <a:noFill/>
        </p:spPr>
        <p:txBody>
          <a:bodyPr wrap="square" rtlCol="0" anchor="t">
            <a:spAutoFit/>
          </a:bodyPr>
          <a:p>
            <a:pPr fontAlgn="auto">
              <a:lnSpc>
                <a:spcPct val="150000"/>
              </a:lnSpc>
            </a:pPr>
            <a:endParaRPr lang="zh-CN" altLang="en-US"/>
          </a:p>
          <a:p>
            <a:pPr fontAlgn="auto">
              <a:lnSpc>
                <a:spcPct val="150000"/>
              </a:lnSpc>
            </a:pPr>
            <a:r>
              <a:rPr lang="zh-CN" altLang="en-US" b="1"/>
              <a:t>作者使用以下两种方式表示异质信息：</a:t>
            </a:r>
            <a:endParaRPr lang="zh-CN" altLang="en-US"/>
          </a:p>
          <a:p>
            <a:pPr fontAlgn="auto">
              <a:lnSpc>
                <a:spcPct val="150000"/>
              </a:lnSpc>
            </a:pPr>
            <a:r>
              <a:rPr lang="zh-CN" altLang="en-US"/>
              <a:t>（1）将不同类型节点映射到多个低维的实体空间中；</a:t>
            </a:r>
            <a:endParaRPr lang="zh-CN" altLang="en-US"/>
          </a:p>
          <a:p>
            <a:pPr fontAlgn="auto">
              <a:lnSpc>
                <a:spcPct val="150000"/>
              </a:lnSpc>
            </a:pPr>
            <a:r>
              <a:rPr lang="zh-CN" altLang="en-US"/>
              <a:t>（2）然后使用GNN和注意力机制聚合投影后邻居节点间的各种关系信息。</a:t>
            </a:r>
            <a:endParaRPr lang="zh-CN" altLang="en-US"/>
          </a:p>
          <a:p>
            <a:pPr fontAlgn="auto">
              <a:lnSpc>
                <a:spcPct val="150000"/>
              </a:lnSpc>
            </a:pPr>
            <a:endParaRPr lang="zh-CN" altLang="en-US"/>
          </a:p>
          <a:p>
            <a:pPr fontAlgn="auto">
              <a:lnSpc>
                <a:spcPct val="150000"/>
              </a:lnSpc>
            </a:pPr>
            <a:r>
              <a:rPr lang="zh-CN" altLang="en-US" b="1"/>
              <a:t>作者还提出了HetSANN的三个扩展：</a:t>
            </a:r>
            <a:endParaRPr lang="zh-CN" altLang="en-US"/>
          </a:p>
          <a:p>
            <a:pPr fontAlgn="auto">
              <a:lnSpc>
                <a:spcPct val="150000"/>
              </a:lnSpc>
            </a:pPr>
            <a:r>
              <a:rPr lang="zh-CN" altLang="en-US"/>
              <a:t>（1）用于HIN中成对关系的voices-sharing product attention；</a:t>
            </a:r>
            <a:endParaRPr lang="zh-CN" altLang="en-US"/>
          </a:p>
          <a:p>
            <a:pPr fontAlgn="auto">
              <a:lnSpc>
                <a:spcPct val="150000"/>
              </a:lnSpc>
            </a:pPr>
            <a:r>
              <a:rPr lang="zh-CN" altLang="en-US"/>
              <a:t>（2）捕获异质实体空间转换关系的循环一致性损失（cycle-consistency loss）；</a:t>
            </a:r>
            <a:endParaRPr lang="zh-CN" altLang="en-US"/>
          </a:p>
          <a:p>
            <a:pPr fontAlgn="auto">
              <a:lnSpc>
                <a:spcPct val="150000"/>
              </a:lnSpc>
            </a:pPr>
            <a:r>
              <a:rPr lang="zh-CN" altLang="en-US"/>
              <a:t>（3）多任务学习，以充分利用信息。</a:t>
            </a:r>
            <a:endParaRPr lang="zh-CN" altLang="en-US"/>
          </a:p>
        </p:txBody>
      </p:sp>
      <p:sp>
        <p:nvSpPr>
          <p:cNvPr id="4" name="文本框 3"/>
          <p:cNvSpPr txBox="1"/>
          <p:nvPr/>
        </p:nvSpPr>
        <p:spPr>
          <a:xfrm>
            <a:off x="556260" y="410845"/>
            <a:ext cx="1865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sz="2400">
                <a:sym typeface="+mn-ea"/>
              </a:rPr>
              <a:t>总结</a:t>
            </a:r>
            <a:endParaRPr lang="zh-CN" sz="2400" b="0" dirty="0">
              <a:solidFill>
                <a:srgbClr val="0170BD"/>
              </a:solidFill>
              <a:latin typeface="字魂58号-创中黑" panose="00000500000000000000" pitchFamily="2" charset="-122"/>
              <a:ea typeface="字魂58号-创中黑" panose="00000500000000000000"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08550" y="1372748"/>
            <a:ext cx="2374901" cy="2374902"/>
            <a:chOff x="3681412" y="1029561"/>
            <a:chExt cx="1781176" cy="1781176"/>
          </a:xfrm>
        </p:grpSpPr>
        <p:grpSp>
          <p:nvGrpSpPr>
            <p:cNvPr id="21" name="组合 20"/>
            <p:cNvGrpSpPr/>
            <p:nvPr/>
          </p:nvGrpSpPr>
          <p:grpSpPr>
            <a:xfrm>
              <a:off x="3681412" y="1029561"/>
              <a:ext cx="1781176" cy="1781176"/>
              <a:chOff x="3163162" y="1286736"/>
              <a:chExt cx="1781176" cy="1781176"/>
            </a:xfrm>
          </p:grpSpPr>
          <p:grpSp>
            <p:nvGrpSpPr>
              <p:cNvPr id="20" name="组合 19"/>
              <p:cNvGrpSpPr/>
              <p:nvPr/>
            </p:nvGrpSpPr>
            <p:grpSpPr>
              <a:xfrm>
                <a:off x="3163162" y="1286736"/>
                <a:ext cx="1781176" cy="1781176"/>
                <a:chOff x="5410200" y="1286736"/>
                <a:chExt cx="1781176" cy="1781176"/>
              </a:xfrm>
            </p:grpSpPr>
            <p:grpSp>
              <p:nvGrpSpPr>
                <p:cNvPr id="14" name="组合 13"/>
                <p:cNvGrpSpPr/>
                <p:nvPr/>
              </p:nvGrpSpPr>
              <p:grpSpPr>
                <a:xfrm flipH="1">
                  <a:off x="5410200" y="1286736"/>
                  <a:ext cx="1781176" cy="1781176"/>
                  <a:chOff x="3333750" y="1457325"/>
                  <a:chExt cx="1440000" cy="1440000"/>
                </a:xfrm>
              </p:grpSpPr>
              <p:sp>
                <p:nvSpPr>
                  <p:cNvPr id="15" name="矩形 1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矩形 16"/>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矩形 17"/>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9" name="矩形 18"/>
                <p:cNvSpPr/>
                <p:nvPr/>
              </p:nvSpPr>
              <p:spPr>
                <a:xfrm>
                  <a:off x="5458688" y="1331325"/>
                  <a:ext cx="1692000" cy="16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 name="组合 12"/>
              <p:cNvGrpSpPr/>
              <p:nvPr/>
            </p:nvGrpSpPr>
            <p:grpSpPr>
              <a:xfrm>
                <a:off x="3333750" y="1457325"/>
                <a:ext cx="1440000" cy="1440000"/>
                <a:chOff x="3333750" y="1457325"/>
                <a:chExt cx="1440000" cy="1440000"/>
              </a:xfrm>
            </p:grpSpPr>
            <p:sp>
              <p:nvSpPr>
                <p:cNvPr id="5" name="矩形 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矩形 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矩形 8"/>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矩形 9"/>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12" name="文本框 11"/>
            <p:cNvSpPr txBox="1"/>
            <p:nvPr/>
          </p:nvSpPr>
          <p:spPr>
            <a:xfrm>
              <a:off x="4126706" y="1135320"/>
              <a:ext cx="798536" cy="1546577"/>
            </a:xfrm>
            <a:prstGeom prst="rect">
              <a:avLst/>
            </a:prstGeom>
            <a:noFill/>
          </p:spPr>
          <p:txBody>
            <a:bodyPr wrap="none" rtlCol="0">
              <a:spAutoFit/>
            </a:bodyPr>
            <a:lstStyle/>
            <a:p>
              <a:r>
                <a:rPr lang="en-US" altLang="zh-CN"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rPr>
                <a:t>3</a:t>
              </a:r>
              <a:endParaRPr lang="zh-CN" altLang="en-US"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2" name="矩形 21"/>
          <p:cNvSpPr/>
          <p:nvPr/>
        </p:nvSpPr>
        <p:spPr>
          <a:xfrm>
            <a:off x="2421166" y="4180248"/>
            <a:ext cx="7334629" cy="645160"/>
          </a:xfrm>
          <a:prstGeom prst="rect">
            <a:avLst/>
          </a:prstGeom>
        </p:spPr>
        <p:txBody>
          <a:bodyPr wrap="square">
            <a:spAutoFit/>
          </a:bodyPr>
          <a:lstStyle/>
          <a:p>
            <a:pPr algn="ctr"/>
            <a:r>
              <a:rPr lang="en-US" altLang="zh-CN"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HGT</a:t>
            </a:r>
            <a:endParaRPr lang="en-US" altLang="zh-CN"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5" name="直接连接符 24"/>
          <p:cNvCxnSpPr/>
          <p:nvPr/>
        </p:nvCxnSpPr>
        <p:spPr>
          <a:xfrm>
            <a:off x="328921" y="4961696"/>
            <a:ext cx="11523643"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857756" y="5096814"/>
            <a:ext cx="8437108" cy="4603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a:lnSpc>
                <a:spcPct val="150000"/>
              </a:lnSpc>
              <a:spcBef>
                <a:spcPct val="20000"/>
              </a:spcBef>
            </a:pPr>
            <a:r>
              <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rPr>
              <a:t>参考文献：Heterogeneous Graph Transformer</a:t>
            </a:r>
            <a:endPar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37057" y="446446"/>
            <a:ext cx="1591597" cy="533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00"/>
                            </p:stCondLst>
                            <p:childTnLst>
                              <p:par>
                                <p:cTn id="12" presetID="16" presetClass="entr" presetSubtype="37" fill="hold" nodeType="afterEffect">
                                  <p:stCondLst>
                                    <p:cond delay="200"/>
                                  </p:stCondLst>
                                  <p:childTnLst>
                                    <p:set>
                                      <p:cBhvr>
                                        <p:cTn id="13" dur="1" fill="hold">
                                          <p:stCondLst>
                                            <p:cond delay="0"/>
                                          </p:stCondLst>
                                        </p:cTn>
                                        <p:tgtEl>
                                          <p:spTgt spid="25"/>
                                        </p:tgtEl>
                                        <p:attrNameLst>
                                          <p:attrName>style.visibility</p:attrName>
                                        </p:attrNameLst>
                                      </p:cBhvr>
                                      <p:to>
                                        <p:strVal val="visible"/>
                                      </p:to>
                                    </p:set>
                                    <p:animEffect transition="in" filter="barn(outVertical)">
                                      <p:cBhvr>
                                        <p:cTn id="14" dur="250"/>
                                        <p:tgtEl>
                                          <p:spTgt spid="25"/>
                                        </p:tgtEl>
                                      </p:cBhvr>
                                    </p:animEffect>
                                  </p:childTnLst>
                                </p:cTn>
                              </p:par>
                            </p:childTnLst>
                          </p:cTn>
                        </p:par>
                        <p:par>
                          <p:cTn id="15" fill="hold">
                            <p:stCondLst>
                              <p:cond delay="1400"/>
                            </p:stCondLst>
                            <p:childTnLst>
                              <p:par>
                                <p:cTn id="16" presetID="16" presetClass="entr" presetSubtype="37"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outVertical)">
                                      <p:cBhvr>
                                        <p:cTn id="18" dur="250"/>
                                        <p:tgtEl>
                                          <p:spTgt spid="22"/>
                                        </p:tgtEl>
                                      </p:cBhvr>
                                    </p:animEffect>
                                  </p:childTnLst>
                                </p:cTn>
                              </p:par>
                            </p:childTnLst>
                          </p:cTn>
                        </p:par>
                        <p:par>
                          <p:cTn id="19" fill="hold">
                            <p:stCondLst>
                              <p:cond delay="1900"/>
                            </p:stCondLst>
                            <p:childTnLst>
                              <p:par>
                                <p:cTn id="20" presetID="16" presetClass="entr" presetSubtype="37"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8990" y="549910"/>
            <a:ext cx="10391140" cy="5908040"/>
          </a:xfrm>
          <a:prstGeom prst="rect">
            <a:avLst/>
          </a:prstGeom>
          <a:noFill/>
        </p:spPr>
        <p:txBody>
          <a:bodyPr wrap="square" rtlCol="0">
            <a:spAutoFit/>
          </a:bodyPr>
          <a:p>
            <a:pPr fontAlgn="auto">
              <a:lnSpc>
                <a:spcPct val="150000"/>
              </a:lnSpc>
            </a:pPr>
            <a:r>
              <a:rPr lang="zh-CN" altLang="en-US" b="1"/>
              <a:t>现有的GNN方法的不足：</a:t>
            </a:r>
            <a:endParaRPr lang="zh-CN" altLang="en-US"/>
          </a:p>
          <a:p>
            <a:pPr fontAlgn="auto">
              <a:lnSpc>
                <a:spcPct val="150000"/>
              </a:lnSpc>
            </a:pPr>
            <a:r>
              <a:rPr lang="zh-CN" altLang="en-US"/>
              <a:t>以HAN, GTNs, HetGNN等方法为例。</a:t>
            </a:r>
            <a:endParaRPr lang="zh-CN" altLang="en-US"/>
          </a:p>
          <a:p>
            <a:pPr fontAlgn="auto">
              <a:lnSpc>
                <a:spcPct val="150000"/>
              </a:lnSpc>
            </a:pPr>
            <a:r>
              <a:rPr lang="zh-CN" altLang="en-US"/>
              <a:t>      （1）大多数方法需要为异质图设计元路径（GTNs除外）；</a:t>
            </a:r>
            <a:endParaRPr lang="zh-CN" altLang="en-US"/>
          </a:p>
          <a:p>
            <a:pPr fontAlgn="auto">
              <a:lnSpc>
                <a:spcPct val="150000"/>
              </a:lnSpc>
            </a:pPr>
            <a:r>
              <a:rPr lang="zh-CN" altLang="en-US"/>
              <a:t>      （2）要不就是假定不同类别的节点/边共享相同的特征和表示空间，要不就是单独为某一类型的节点和边设计不同的不可共享的参数。这样的话不能充分捕获异质图的属性信息；</a:t>
            </a:r>
            <a:endParaRPr lang="zh-CN" altLang="en-US"/>
          </a:p>
          <a:p>
            <a:pPr fontAlgn="auto">
              <a:lnSpc>
                <a:spcPct val="150000"/>
              </a:lnSpc>
            </a:pPr>
            <a:r>
              <a:rPr lang="zh-CN" altLang="en-US"/>
              <a:t>      （3）大多数方法都没有考虑异质图的动态特征；</a:t>
            </a:r>
            <a:endParaRPr lang="zh-CN" altLang="en-US"/>
          </a:p>
          <a:p>
            <a:pPr fontAlgn="auto">
              <a:lnSpc>
                <a:spcPct val="150000"/>
              </a:lnSpc>
            </a:pPr>
            <a:r>
              <a:rPr lang="zh-CN" altLang="en-US"/>
              <a:t>      （4）不能建模Web-scale的异质图。</a:t>
            </a:r>
            <a:endParaRPr lang="zh-CN" altLang="en-US"/>
          </a:p>
          <a:p>
            <a:pPr fontAlgn="auto">
              <a:lnSpc>
                <a:spcPct val="150000"/>
              </a:lnSpc>
            </a:pPr>
            <a:r>
              <a:rPr lang="en-US" altLang="zh-CN" b="1"/>
              <a:t>HGT</a:t>
            </a:r>
            <a:r>
              <a:rPr lang="zh-CN" altLang="en-US" b="1"/>
              <a:t>：</a:t>
            </a:r>
            <a:endParaRPr lang="zh-CN" altLang="en-US"/>
          </a:p>
          <a:p>
            <a:pPr fontAlgn="auto">
              <a:lnSpc>
                <a:spcPct val="150000"/>
              </a:lnSpc>
            </a:pPr>
            <a:r>
              <a:rPr lang="zh-CN" altLang="en-US"/>
              <a:t>       HGT架构解决上述所有问题。</a:t>
            </a:r>
            <a:endParaRPr lang="zh-CN" altLang="en-US"/>
          </a:p>
          <a:p>
            <a:pPr fontAlgn="auto">
              <a:lnSpc>
                <a:spcPct val="150000"/>
              </a:lnSpc>
            </a:pPr>
            <a:r>
              <a:rPr lang="zh-CN" altLang="en-US"/>
              <a:t>      （</a:t>
            </a:r>
            <a:r>
              <a:rPr lang="en-US" altLang="zh-CN"/>
              <a:t>1</a:t>
            </a:r>
            <a:r>
              <a:rPr lang="zh-CN" altLang="en-US"/>
              <a:t>）</a:t>
            </a:r>
            <a:r>
              <a:rPr lang="zh-CN" altLang="en-US"/>
              <a:t>整体思路是信息传播，通过信息传播就可以不用预先选取元路径；</a:t>
            </a:r>
            <a:endParaRPr lang="zh-CN" altLang="en-US"/>
          </a:p>
          <a:p>
            <a:pPr fontAlgn="auto">
              <a:lnSpc>
                <a:spcPct val="150000"/>
              </a:lnSpc>
            </a:pPr>
            <a:r>
              <a:rPr lang="zh-CN" altLang="en-US"/>
              <a:t>      （</a:t>
            </a:r>
            <a:r>
              <a:rPr lang="en-US" altLang="zh-CN"/>
              <a:t>2</a:t>
            </a:r>
            <a:r>
              <a:rPr lang="zh-CN" altLang="en-US"/>
              <a:t>）</a:t>
            </a:r>
            <a:r>
              <a:rPr lang="zh-CN" altLang="en-US"/>
              <a:t>为了解决图的异质性问题，引入节点类型和边类型有依赖的注意力机制；</a:t>
            </a:r>
            <a:endParaRPr lang="zh-CN" altLang="en-US"/>
          </a:p>
          <a:p>
            <a:pPr fontAlgn="auto">
              <a:lnSpc>
                <a:spcPct val="150000"/>
              </a:lnSpc>
            </a:pPr>
            <a:r>
              <a:rPr lang="zh-CN" altLang="en-US"/>
              <a:t>      （</a:t>
            </a:r>
            <a:r>
              <a:rPr lang="en-US" altLang="zh-CN"/>
              <a:t>3</a:t>
            </a:r>
            <a:r>
              <a:rPr lang="zh-CN" altLang="en-US"/>
              <a:t>）</a:t>
            </a:r>
            <a:r>
              <a:rPr lang="zh-CN" altLang="en-US"/>
              <a:t>为了处理动态图，在HGT中引入相对时间编码（RTE）技术；</a:t>
            </a:r>
            <a:endParaRPr lang="zh-CN" altLang="en-US"/>
          </a:p>
          <a:p>
            <a:pPr fontAlgn="auto">
              <a:lnSpc>
                <a:spcPct val="150000"/>
              </a:lnSpc>
            </a:pPr>
            <a:r>
              <a:rPr lang="zh-CN" altLang="en-US"/>
              <a:t>      （</a:t>
            </a:r>
            <a:r>
              <a:rPr lang="en-US" altLang="zh-CN"/>
              <a:t>4</a:t>
            </a:r>
            <a:r>
              <a:rPr lang="zh-CN" altLang="en-US"/>
              <a:t>）</a:t>
            </a:r>
            <a:r>
              <a:rPr lang="zh-CN" altLang="en-US"/>
              <a:t>为了处理Web-scale的图数据，作者设计了第一个异质的子图采样算法——HGSampling，用于mini-batch的GNN训练。</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865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mn-ea"/>
              </a:rPr>
              <a:t>定义</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pic>
        <p:nvPicPr>
          <p:cNvPr id="2" name="图片 1"/>
          <p:cNvPicPr>
            <a:picLocks noChangeAspect="1"/>
          </p:cNvPicPr>
          <p:nvPr/>
        </p:nvPicPr>
        <p:blipFill>
          <a:blip r:embed="rId1"/>
          <a:stretch>
            <a:fillRect/>
          </a:stretch>
        </p:blipFill>
        <p:spPr>
          <a:xfrm>
            <a:off x="1544320" y="1428750"/>
            <a:ext cx="2072640" cy="502920"/>
          </a:xfrm>
          <a:prstGeom prst="rect">
            <a:avLst/>
          </a:prstGeom>
        </p:spPr>
      </p:pic>
      <p:sp>
        <p:nvSpPr>
          <p:cNvPr id="3" name="文本框 2"/>
          <p:cNvSpPr txBox="1"/>
          <p:nvPr/>
        </p:nvSpPr>
        <p:spPr>
          <a:xfrm>
            <a:off x="905510" y="967740"/>
            <a:ext cx="10737215" cy="3692525"/>
          </a:xfrm>
          <a:prstGeom prst="rect">
            <a:avLst/>
          </a:prstGeom>
          <a:noFill/>
        </p:spPr>
        <p:txBody>
          <a:bodyPr wrap="square" rtlCol="0">
            <a:spAutoFit/>
          </a:bodyPr>
          <a:p>
            <a:r>
              <a:rPr lang="zh-CN" altLang="en-US"/>
              <a:t>（</a:t>
            </a:r>
            <a:r>
              <a:rPr lang="en-US" altLang="zh-CN"/>
              <a:t>1</a:t>
            </a:r>
            <a:r>
              <a:rPr lang="zh-CN" altLang="en-US"/>
              <a:t>）</a:t>
            </a:r>
            <a:r>
              <a:rPr lang="zh-CN" altLang="en-US"/>
              <a:t>异构图</a:t>
            </a:r>
            <a:endParaRPr lang="zh-CN" altLang="en-US"/>
          </a:p>
          <a:p>
            <a:endParaRPr lang="zh-CN" altLang="en-US"/>
          </a:p>
          <a:p>
            <a:endParaRPr lang="zh-CN" altLang="en-US"/>
          </a:p>
          <a:p>
            <a:endParaRPr lang="zh-CN" altLang="en-US"/>
          </a:p>
          <a:p>
            <a:r>
              <a:rPr lang="zh-CN" altLang="en-US"/>
              <a:t>（</a:t>
            </a:r>
            <a:r>
              <a:rPr lang="en-US" altLang="zh-CN"/>
              <a:t>2</a:t>
            </a:r>
            <a:r>
              <a:rPr lang="zh-CN" altLang="en-US"/>
              <a:t>）</a:t>
            </a:r>
            <a:r>
              <a:rPr lang="zh-CN" altLang="en-US"/>
              <a:t>元关系</a:t>
            </a:r>
            <a:endParaRPr lang="zh-CN" altLang="en-US"/>
          </a:p>
          <a:p>
            <a:r>
              <a:rPr lang="zh-CN" altLang="en-US"/>
              <a:t>          三元组（</a:t>
            </a:r>
            <a:r>
              <a:rPr lang="en-US" altLang="zh-CN"/>
              <a:t>s,e,t)</a:t>
            </a:r>
            <a:endParaRPr lang="zh-CN" altLang="en-US"/>
          </a:p>
          <a:p>
            <a:endParaRPr lang="zh-CN" altLang="en-US"/>
          </a:p>
          <a:p>
            <a:endParaRPr lang="zh-CN" altLang="en-US"/>
          </a:p>
          <a:p>
            <a:endParaRPr lang="zh-CN" altLang="en-US"/>
          </a:p>
          <a:p>
            <a:r>
              <a:rPr lang="zh-CN" altLang="en-US"/>
              <a:t>（</a:t>
            </a:r>
            <a:r>
              <a:rPr lang="en-US" altLang="zh-CN"/>
              <a:t>3</a:t>
            </a:r>
            <a:r>
              <a:rPr lang="zh-CN" altLang="en-US"/>
              <a:t>）</a:t>
            </a:r>
            <a:r>
              <a:rPr lang="zh-CN" altLang="en-US"/>
              <a:t>动态异质图</a:t>
            </a:r>
            <a:endParaRPr lang="zh-CN" altLang="en-US"/>
          </a:p>
          <a:p>
            <a:r>
              <a:rPr lang="zh-CN" altLang="en-US"/>
              <a:t>          在时间戳</a:t>
            </a:r>
            <a:r>
              <a:rPr lang="en-US" altLang="zh-CN"/>
              <a:t>T</a:t>
            </a:r>
            <a:r>
              <a:rPr lang="zh-CN" altLang="en-US"/>
              <a:t>时有边</a:t>
            </a:r>
            <a:r>
              <a:rPr lang="en-US" altLang="zh-CN"/>
              <a:t>e=</a:t>
            </a:r>
            <a:r>
              <a:rPr lang="zh-CN" altLang="en-US"/>
              <a:t>（</a:t>
            </a:r>
            <a:r>
              <a:rPr lang="en-US" altLang="zh-CN"/>
              <a:t>s,t),</a:t>
            </a:r>
            <a:r>
              <a:rPr lang="zh-CN" altLang="en-US"/>
              <a:t>说明</a:t>
            </a:r>
            <a:r>
              <a:rPr lang="en-US" altLang="zh-CN"/>
              <a:t>T</a:t>
            </a:r>
            <a:r>
              <a:rPr lang="zh-CN" altLang="en-US"/>
              <a:t>时刻有</a:t>
            </a:r>
            <a:r>
              <a:rPr lang="en-US" altLang="zh-CN"/>
              <a:t>s</a:t>
            </a:r>
            <a:r>
              <a:rPr lang="zh-CN" altLang="en-US"/>
              <a:t>边连向</a:t>
            </a:r>
            <a:r>
              <a:rPr lang="en-US" altLang="zh-CN"/>
              <a:t>t</a:t>
            </a:r>
            <a:r>
              <a:rPr lang="zh-CN" altLang="en-US"/>
              <a:t>。</a:t>
            </a:r>
            <a:endParaRPr lang="zh-CN" altLang="en-US"/>
          </a:p>
          <a:p>
            <a:r>
              <a:rPr lang="zh-CN" altLang="en-US"/>
              <a:t>          若</a:t>
            </a:r>
            <a:r>
              <a:rPr lang="en-US" altLang="zh-CN"/>
              <a:t>s</a:t>
            </a:r>
            <a:r>
              <a:rPr lang="zh-CN" altLang="en-US"/>
              <a:t>第一次出现，则</a:t>
            </a:r>
            <a:r>
              <a:rPr lang="en-US" altLang="zh-CN"/>
              <a:t>T</a:t>
            </a:r>
            <a:r>
              <a:rPr lang="zh-CN" altLang="en-US"/>
              <a:t>分配给</a:t>
            </a:r>
            <a:r>
              <a:rPr lang="en-US" altLang="zh-CN"/>
              <a:t>s</a:t>
            </a:r>
            <a:r>
              <a:rPr lang="zh-CN" altLang="en-US"/>
              <a:t>。</a:t>
            </a:r>
            <a:r>
              <a:rPr lang="en-US" altLang="zh-CN"/>
              <a:t>s</a:t>
            </a:r>
            <a:r>
              <a:rPr lang="zh-CN" altLang="en-US"/>
              <a:t>可以和很多边相连</a:t>
            </a:r>
            <a:endParaRPr lang="zh-CN" altLang="en-US"/>
          </a:p>
          <a:p>
            <a:r>
              <a:rPr lang="zh-CN" altLang="en-US"/>
              <a:t>          假定边的时间戳是不变的，表示该边创建的时间。但是可以给节点分配不同的时间戳。</a:t>
            </a:r>
            <a:endParaRPr lang="zh-CN" altLang="en-US"/>
          </a:p>
        </p:txBody>
      </p:sp>
      <p:pic>
        <p:nvPicPr>
          <p:cNvPr id="5" name="图片 4"/>
          <p:cNvPicPr>
            <a:picLocks noChangeAspect="1"/>
          </p:cNvPicPr>
          <p:nvPr/>
        </p:nvPicPr>
        <p:blipFill>
          <a:blip r:embed="rId2"/>
          <a:stretch>
            <a:fillRect/>
          </a:stretch>
        </p:blipFill>
        <p:spPr>
          <a:xfrm>
            <a:off x="4571365" y="1504950"/>
            <a:ext cx="3406140" cy="350520"/>
          </a:xfrm>
          <a:prstGeom prst="rect">
            <a:avLst/>
          </a:prstGeom>
        </p:spPr>
      </p:pic>
      <p:pic>
        <p:nvPicPr>
          <p:cNvPr id="6" name="图片 5"/>
          <p:cNvPicPr>
            <a:picLocks noChangeAspect="1"/>
          </p:cNvPicPr>
          <p:nvPr/>
        </p:nvPicPr>
        <p:blipFill>
          <a:blip r:embed="rId3"/>
          <a:stretch>
            <a:fillRect/>
          </a:stretch>
        </p:blipFill>
        <p:spPr>
          <a:xfrm>
            <a:off x="1655445" y="2747645"/>
            <a:ext cx="2324100" cy="4343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37515" y="317500"/>
            <a:ext cx="1865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mn-ea"/>
              </a:rPr>
              <a:t>模型</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mn-ea"/>
            </a:endParaRPr>
          </a:p>
        </p:txBody>
      </p:sp>
      <p:pic>
        <p:nvPicPr>
          <p:cNvPr id="2" name="图片 1"/>
          <p:cNvPicPr>
            <a:picLocks noChangeAspect="1"/>
          </p:cNvPicPr>
          <p:nvPr/>
        </p:nvPicPr>
        <p:blipFill>
          <a:blip r:embed="rId1"/>
          <a:stretch>
            <a:fillRect/>
          </a:stretch>
        </p:blipFill>
        <p:spPr>
          <a:xfrm>
            <a:off x="991235" y="777875"/>
            <a:ext cx="9790430" cy="4474845"/>
          </a:xfrm>
          <a:prstGeom prst="rect">
            <a:avLst/>
          </a:prstGeom>
        </p:spPr>
      </p:pic>
      <p:sp>
        <p:nvSpPr>
          <p:cNvPr id="3" name="文本框 2"/>
          <p:cNvSpPr txBox="1"/>
          <p:nvPr/>
        </p:nvSpPr>
        <p:spPr>
          <a:xfrm>
            <a:off x="1134110" y="5252720"/>
            <a:ext cx="10471785" cy="1198880"/>
          </a:xfrm>
          <a:prstGeom prst="rect">
            <a:avLst/>
          </a:prstGeom>
          <a:noFill/>
        </p:spPr>
        <p:txBody>
          <a:bodyPr wrap="square" rtlCol="0" anchor="t">
            <a:spAutoFit/>
          </a:bodyPr>
          <a:p>
            <a:r>
              <a:rPr lang="zh-CN" altLang="en-US"/>
              <a:t>HGT的目的是从源节点聚合信息，获得目标节点的上下文表示。这一过程可被分解成3个部分：</a:t>
            </a:r>
            <a:endParaRPr lang="zh-CN" altLang="en-US"/>
          </a:p>
          <a:p>
            <a:r>
              <a:rPr lang="zh-CN" altLang="en-US"/>
              <a:t>（1）异质互注意力(Heterogeneous Mutual Attention)；</a:t>
            </a:r>
            <a:endParaRPr lang="zh-CN" altLang="en-US"/>
          </a:p>
          <a:p>
            <a:r>
              <a:rPr lang="zh-CN" altLang="en-US"/>
              <a:t>（2）异质消息传递(Heterogeneous Message Passing )；</a:t>
            </a:r>
            <a:endParaRPr lang="zh-CN" altLang="en-US"/>
          </a:p>
          <a:p>
            <a:r>
              <a:rPr lang="zh-CN" altLang="en-US"/>
              <a:t>（3）针对特定任务的聚合(Target-Specific Aggregation)。</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23875" y="2936240"/>
            <a:ext cx="5522595" cy="2199005"/>
          </a:xfrm>
          <a:prstGeom prst="rect">
            <a:avLst/>
          </a:prstGeom>
        </p:spPr>
      </p:pic>
      <p:pic>
        <p:nvPicPr>
          <p:cNvPr id="6" name="图片 5"/>
          <p:cNvPicPr>
            <a:picLocks noChangeAspect="1"/>
          </p:cNvPicPr>
          <p:nvPr/>
        </p:nvPicPr>
        <p:blipFill>
          <a:blip r:embed="rId2"/>
          <a:stretch>
            <a:fillRect/>
          </a:stretch>
        </p:blipFill>
        <p:spPr>
          <a:xfrm>
            <a:off x="6603365" y="3100070"/>
            <a:ext cx="5052060" cy="1369060"/>
          </a:xfrm>
          <a:prstGeom prst="rect">
            <a:avLst/>
          </a:prstGeom>
        </p:spPr>
      </p:pic>
      <p:pic>
        <p:nvPicPr>
          <p:cNvPr id="7" name="图片 6"/>
          <p:cNvPicPr>
            <a:picLocks noChangeAspect="1"/>
          </p:cNvPicPr>
          <p:nvPr/>
        </p:nvPicPr>
        <p:blipFill>
          <a:blip r:embed="rId3"/>
          <a:stretch>
            <a:fillRect/>
          </a:stretch>
        </p:blipFill>
        <p:spPr>
          <a:xfrm>
            <a:off x="2596515" y="552450"/>
            <a:ext cx="6088380" cy="643255"/>
          </a:xfrm>
          <a:prstGeom prst="rect">
            <a:avLst/>
          </a:prstGeom>
        </p:spPr>
      </p:pic>
      <p:pic>
        <p:nvPicPr>
          <p:cNvPr id="8" name="图片 7"/>
          <p:cNvPicPr>
            <a:picLocks noChangeAspect="1"/>
          </p:cNvPicPr>
          <p:nvPr/>
        </p:nvPicPr>
        <p:blipFill>
          <a:blip r:embed="rId4"/>
          <a:stretch>
            <a:fillRect/>
          </a:stretch>
        </p:blipFill>
        <p:spPr>
          <a:xfrm>
            <a:off x="3159760" y="1195705"/>
            <a:ext cx="4806950" cy="577215"/>
          </a:xfrm>
          <a:prstGeom prst="rect">
            <a:avLst/>
          </a:prstGeom>
        </p:spPr>
      </p:pic>
      <p:cxnSp>
        <p:nvCxnSpPr>
          <p:cNvPr id="9" name="直接箭头连接符 8"/>
          <p:cNvCxnSpPr/>
          <p:nvPr/>
        </p:nvCxnSpPr>
        <p:spPr>
          <a:xfrm flipH="1">
            <a:off x="2407920" y="977265"/>
            <a:ext cx="2350135" cy="18580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7025640" y="1022985"/>
            <a:ext cx="2194560" cy="19945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868622" y="3457882"/>
            <a:ext cx="10273145" cy="922020"/>
          </a:xfrm>
          <a:prstGeom prst="rect">
            <a:avLst/>
          </a:prstGeom>
          <a:noFill/>
        </p:spPr>
        <p:txBody>
          <a:bodyPr wrap="square" rtlCol="0">
            <a:spAutoFit/>
          </a:bodyPr>
          <a:lstStyle/>
          <a:p>
            <a:pPr algn="ctr"/>
            <a:r>
              <a:rPr lang="en-US" altLang="zh-CN" sz="5400" b="1" dirty="0">
                <a:solidFill>
                  <a:srgbClr val="1C4987"/>
                </a:solidFill>
                <a:latin typeface="字魂58号-创中黑" panose="00000500000000000000" pitchFamily="2" charset="-122"/>
                <a:ea typeface="字魂58号-创中黑" panose="00000500000000000000" pitchFamily="2" charset="-122"/>
                <a:sym typeface="字魂58号-创中黑" panose="00000500000000000000" pitchFamily="2" charset="-122"/>
              </a:rPr>
              <a:t>END</a:t>
            </a:r>
            <a:endParaRPr lang="en-US" altLang="zh-CN" sz="5400" b="1" dirty="0">
              <a:solidFill>
                <a:srgbClr val="1C4987"/>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nvGrpSpPr>
          <p:cNvPr id="12" name="组合 11"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a:off x="8484681" y="3851790"/>
            <a:ext cx="332342" cy="133350"/>
            <a:chOff x="8385415" y="3672960"/>
            <a:chExt cx="332342" cy="133350"/>
          </a:xfrm>
          <a:solidFill>
            <a:srgbClr val="1C4987"/>
          </a:solidFill>
        </p:grpSpPr>
        <p:sp>
          <p:nvSpPr>
            <p:cNvPr id="13" name="椭圆 12"/>
            <p:cNvSpPr/>
            <p:nvPr/>
          </p:nvSpPr>
          <p:spPr>
            <a:xfrm>
              <a:off x="8385415" y="3672960"/>
              <a:ext cx="133350" cy="133350"/>
            </a:xfrm>
            <a:prstGeom prst="ellipse">
              <a:avLst/>
            </a:prstGeom>
            <a:grp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4" name="直接连接符 13"/>
            <p:cNvCxnSpPr/>
            <p:nvPr/>
          </p:nvCxnSpPr>
          <p:spPr>
            <a:xfrm>
              <a:off x="8516384" y="3739635"/>
              <a:ext cx="201373" cy="0"/>
            </a:xfrm>
            <a:prstGeom prst="line">
              <a:avLst/>
            </a:prstGeom>
            <a:grpFill/>
            <a:ln w="3175">
              <a:solidFill>
                <a:srgbClr val="1C4987"/>
              </a:solidFill>
            </a:ln>
          </p:spPr>
          <p:style>
            <a:lnRef idx="1">
              <a:schemeClr val="accent1"/>
            </a:lnRef>
            <a:fillRef idx="0">
              <a:schemeClr val="accent1"/>
            </a:fillRef>
            <a:effectRef idx="0">
              <a:schemeClr val="accent1"/>
            </a:effectRef>
            <a:fontRef idx="minor">
              <a:schemeClr val="tx1"/>
            </a:fontRef>
          </p:style>
        </p:cxnSp>
      </p:grpSp>
      <p:grpSp>
        <p:nvGrpSpPr>
          <p:cNvPr id="15" name="组合 14" descr="e7d195523061f1c0f4bb5be3e2152d0be5f1635aa3ee5a33E6DD9EB6C71F4F179BAB7AE0B57C3F8359103873511F92A5B708547D4B17A08C0273121C22B542FF37C108EC636541EC6D8B0743D4BC2EF7A0B42B998AA7195F18A6A5828ED668E47A272CA54E4A271C43DD39AED72AD9B3FE204F54C7C86D2B9F472AEEF4EB713D69003F8A0AC2A2866A10870A40EFD8B2"/>
          <p:cNvGrpSpPr/>
          <p:nvPr/>
        </p:nvGrpSpPr>
        <p:grpSpPr>
          <a:xfrm flipH="1">
            <a:off x="3388831" y="3851790"/>
            <a:ext cx="332342" cy="133350"/>
            <a:chOff x="8385415" y="3672960"/>
            <a:chExt cx="332342" cy="133350"/>
          </a:xfrm>
          <a:solidFill>
            <a:srgbClr val="1C4987"/>
          </a:solidFill>
        </p:grpSpPr>
        <p:sp>
          <p:nvSpPr>
            <p:cNvPr id="16" name="椭圆 15"/>
            <p:cNvSpPr/>
            <p:nvPr/>
          </p:nvSpPr>
          <p:spPr>
            <a:xfrm>
              <a:off x="8385415" y="3672960"/>
              <a:ext cx="133350" cy="133350"/>
            </a:xfrm>
            <a:prstGeom prst="ellipse">
              <a:avLst/>
            </a:prstGeom>
            <a:grpFill/>
            <a:ln>
              <a:solidFill>
                <a:srgbClr val="1C49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17" name="直接连接符 16"/>
            <p:cNvCxnSpPr/>
            <p:nvPr/>
          </p:nvCxnSpPr>
          <p:spPr>
            <a:xfrm>
              <a:off x="8516384" y="3739635"/>
              <a:ext cx="201373" cy="0"/>
            </a:xfrm>
            <a:prstGeom prst="line">
              <a:avLst/>
            </a:prstGeom>
            <a:grpFill/>
            <a:ln w="3175">
              <a:solidFill>
                <a:srgbClr val="1C4987"/>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68156" y="589689"/>
            <a:ext cx="3952010" cy="1324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advTm="3000">
        <p:random/>
      </p:transition>
    </mc:Choice>
    <mc:Fallback>
      <p:transition spd="slow" advClick="0"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08550" y="1372748"/>
            <a:ext cx="2374901" cy="2374902"/>
            <a:chOff x="3681412" y="1029561"/>
            <a:chExt cx="1781176" cy="1781176"/>
          </a:xfrm>
        </p:grpSpPr>
        <p:grpSp>
          <p:nvGrpSpPr>
            <p:cNvPr id="21" name="组合 20"/>
            <p:cNvGrpSpPr/>
            <p:nvPr/>
          </p:nvGrpSpPr>
          <p:grpSpPr>
            <a:xfrm>
              <a:off x="3681412" y="1029561"/>
              <a:ext cx="1781176" cy="1781176"/>
              <a:chOff x="3163162" y="1286736"/>
              <a:chExt cx="1781176" cy="1781176"/>
            </a:xfrm>
          </p:grpSpPr>
          <p:grpSp>
            <p:nvGrpSpPr>
              <p:cNvPr id="20" name="组合 19"/>
              <p:cNvGrpSpPr/>
              <p:nvPr/>
            </p:nvGrpSpPr>
            <p:grpSpPr>
              <a:xfrm>
                <a:off x="3163162" y="1286736"/>
                <a:ext cx="1781176" cy="1781176"/>
                <a:chOff x="5410200" y="1286736"/>
                <a:chExt cx="1781176" cy="1781176"/>
              </a:xfrm>
            </p:grpSpPr>
            <p:grpSp>
              <p:nvGrpSpPr>
                <p:cNvPr id="14" name="组合 13"/>
                <p:cNvGrpSpPr/>
                <p:nvPr/>
              </p:nvGrpSpPr>
              <p:grpSpPr>
                <a:xfrm flipH="1">
                  <a:off x="5410200" y="1286736"/>
                  <a:ext cx="1781176" cy="1781176"/>
                  <a:chOff x="3333750" y="1457325"/>
                  <a:chExt cx="1440000" cy="1440000"/>
                </a:xfrm>
              </p:grpSpPr>
              <p:sp>
                <p:nvSpPr>
                  <p:cNvPr id="15" name="矩形 1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矩形 16"/>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矩形 17"/>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9" name="矩形 18"/>
                <p:cNvSpPr/>
                <p:nvPr/>
              </p:nvSpPr>
              <p:spPr>
                <a:xfrm>
                  <a:off x="5458688" y="1331325"/>
                  <a:ext cx="1692000" cy="16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 name="组合 12"/>
              <p:cNvGrpSpPr/>
              <p:nvPr/>
            </p:nvGrpSpPr>
            <p:grpSpPr>
              <a:xfrm>
                <a:off x="3333750" y="1457325"/>
                <a:ext cx="1440000" cy="1440000"/>
                <a:chOff x="3333750" y="1457325"/>
                <a:chExt cx="1440000" cy="1440000"/>
              </a:xfrm>
            </p:grpSpPr>
            <p:sp>
              <p:nvSpPr>
                <p:cNvPr id="5" name="矩形 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矩形 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矩形 8"/>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矩形 9"/>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12" name="文本框 11"/>
            <p:cNvSpPr txBox="1"/>
            <p:nvPr/>
          </p:nvSpPr>
          <p:spPr>
            <a:xfrm>
              <a:off x="4126706" y="1135320"/>
              <a:ext cx="598963" cy="1546577"/>
            </a:xfrm>
            <a:prstGeom prst="rect">
              <a:avLst/>
            </a:prstGeom>
            <a:noFill/>
          </p:spPr>
          <p:txBody>
            <a:bodyPr wrap="none" rtlCol="0">
              <a:spAutoFit/>
            </a:bodyPr>
            <a:lstStyle/>
            <a:p>
              <a:r>
                <a:rPr lang="en-US" altLang="zh-CN"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rPr>
                <a:t>1</a:t>
              </a:r>
              <a:endParaRPr lang="zh-CN" altLang="en-US"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2" name="矩形 21"/>
          <p:cNvSpPr/>
          <p:nvPr/>
        </p:nvSpPr>
        <p:spPr>
          <a:xfrm>
            <a:off x="2421166" y="4180248"/>
            <a:ext cx="7334629" cy="645160"/>
          </a:xfrm>
          <a:prstGeom prst="rect">
            <a:avLst/>
          </a:prstGeom>
        </p:spPr>
        <p:txBody>
          <a:bodyPr wrap="square">
            <a:spAutoFit/>
          </a:bodyPr>
          <a:lstStyle/>
          <a:p>
            <a:pPr algn="ctr"/>
            <a:r>
              <a:rPr lang="zh-CN" altLang="en-US"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异质网表示学习综述</a:t>
            </a:r>
            <a:endParaRPr lang="zh-CN" altLang="en-US"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5" name="直接连接符 24"/>
          <p:cNvCxnSpPr/>
          <p:nvPr/>
        </p:nvCxnSpPr>
        <p:spPr>
          <a:xfrm>
            <a:off x="328921" y="4961696"/>
            <a:ext cx="11523643"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177540" y="5041900"/>
            <a:ext cx="6178550" cy="829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a:lnSpc>
                <a:spcPct val="150000"/>
              </a:lnSpc>
              <a:spcBef>
                <a:spcPct val="20000"/>
              </a:spcBef>
            </a:pPr>
            <a:r>
              <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rPr>
              <a:t>论文题目：Heterogeneous Network Representation Learning: Survey, Benchmark, Evaluation, and Beyond</a:t>
            </a:r>
            <a:endPar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37057" y="446446"/>
            <a:ext cx="1591597" cy="533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bldLst>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150" y="511175"/>
            <a:ext cx="235648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问题定义</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8" name="图片 7"/>
          <p:cNvPicPr>
            <a:picLocks noChangeAspect="1"/>
          </p:cNvPicPr>
          <p:nvPr/>
        </p:nvPicPr>
        <p:blipFill>
          <a:blip r:embed="rId1"/>
          <a:stretch>
            <a:fillRect/>
          </a:stretch>
        </p:blipFill>
        <p:spPr>
          <a:xfrm>
            <a:off x="1824355" y="1183005"/>
            <a:ext cx="1424940" cy="358140"/>
          </a:xfrm>
          <a:prstGeom prst="rect">
            <a:avLst/>
          </a:prstGeom>
        </p:spPr>
      </p:pic>
      <p:sp>
        <p:nvSpPr>
          <p:cNvPr id="9" name="文本框 8"/>
          <p:cNvSpPr txBox="1"/>
          <p:nvPr/>
        </p:nvSpPr>
        <p:spPr>
          <a:xfrm>
            <a:off x="1273810" y="1619885"/>
            <a:ext cx="9551670" cy="4523105"/>
          </a:xfrm>
          <a:prstGeom prst="rect">
            <a:avLst/>
          </a:prstGeom>
          <a:noFill/>
        </p:spPr>
        <p:txBody>
          <a:bodyPr wrap="square" rtlCol="0" anchor="t">
            <a:spAutoFit/>
          </a:bodyPr>
          <a:p>
            <a:r>
              <a:rPr lang="en-US" altLang="zh-CN"/>
              <a:t>1.</a:t>
            </a:r>
            <a:r>
              <a:rPr lang="zh-CN" altLang="en-US"/>
              <a:t>网络嵌入：就是一个将节点映射成低维向量表示的函数</a:t>
            </a:r>
            <a:endParaRPr lang="zh-CN" altLang="en-US"/>
          </a:p>
          <a:p>
            <a:endParaRPr lang="zh-CN" altLang="en-US"/>
          </a:p>
          <a:p>
            <a:r>
              <a:rPr lang="en-US" altLang="zh-CN"/>
              <a:t>2.</a:t>
            </a:r>
            <a:r>
              <a:rPr lang="zh-CN" altLang="en-US"/>
              <a:t>异构图：</a:t>
            </a:r>
            <a:endParaRPr lang="zh-CN" altLang="en-US"/>
          </a:p>
          <a:p>
            <a:endParaRPr lang="zh-CN" altLang="en-US"/>
          </a:p>
          <a:p>
            <a:endParaRPr lang="zh-CN" altLang="en-US"/>
          </a:p>
          <a:p>
            <a:endParaRPr lang="zh-CN" altLang="en-US"/>
          </a:p>
          <a:p>
            <a:r>
              <a:rPr lang="en-US" altLang="zh-CN"/>
              <a:t>3.</a:t>
            </a:r>
            <a:r>
              <a:rPr lang="zh-CN" altLang="en-US"/>
              <a:t>元路径：</a:t>
            </a:r>
            <a:endParaRPr lang="zh-CN" altLang="en-US"/>
          </a:p>
          <a:p>
            <a:r>
              <a:rPr lang="zh-CN" altLang="en-US"/>
              <a:t>       定义在network schema上的由不同类型的节点和边组成的序列。</a:t>
            </a:r>
            <a:endParaRPr lang="zh-CN" altLang="en-US"/>
          </a:p>
          <a:p>
            <a:endParaRPr lang="zh-CN" altLang="en-US"/>
          </a:p>
          <a:p>
            <a:r>
              <a:rPr lang="zh-CN" altLang="en-US"/>
              <a:t>       每个元路径都从特定的语义角度捕获到了其两端节点的相似性。</a:t>
            </a:r>
            <a:endParaRPr lang="zh-CN" altLang="en-US"/>
          </a:p>
          <a:p>
            <a:r>
              <a:rPr lang="en-US" altLang="zh-CN"/>
              <a:t>4.</a:t>
            </a:r>
            <a:r>
              <a:rPr lang="zh-CN" altLang="en-US"/>
              <a:t>异构图嵌入：</a:t>
            </a:r>
            <a:endParaRPr lang="zh-CN" altLang="en-US"/>
          </a:p>
          <a:p>
            <a:endParaRPr lang="zh-CN" altLang="en-US"/>
          </a:p>
          <a:p>
            <a:endParaRPr lang="zh-CN" altLang="en-US"/>
          </a:p>
          <a:p>
            <a:endParaRPr lang="zh-CN" altLang="en-US"/>
          </a:p>
          <a:p>
            <a:r>
              <a:rPr lang="zh-CN" altLang="en-US"/>
              <a:t>       表示类型为</a:t>
            </a:r>
            <a:r>
              <a:rPr lang="en-US" altLang="zh-CN"/>
              <a:t>k</a:t>
            </a:r>
            <a:r>
              <a:rPr lang="zh-CN" altLang="en-US"/>
              <a:t>的所有节点的隐层表示</a:t>
            </a:r>
            <a:endParaRPr lang="zh-CN" altLang="en-US"/>
          </a:p>
          <a:p>
            <a:r>
              <a:rPr lang="zh-CN" altLang="en-US"/>
              <a:t>   </a:t>
            </a:r>
            <a:endParaRPr lang="zh-CN" altLang="en-US"/>
          </a:p>
        </p:txBody>
      </p:sp>
      <p:pic>
        <p:nvPicPr>
          <p:cNvPr id="10" name="图片 9"/>
          <p:cNvPicPr>
            <a:picLocks noChangeAspect="1"/>
          </p:cNvPicPr>
          <p:nvPr/>
        </p:nvPicPr>
        <p:blipFill>
          <a:blip r:embed="rId2"/>
          <a:stretch>
            <a:fillRect/>
          </a:stretch>
        </p:blipFill>
        <p:spPr>
          <a:xfrm>
            <a:off x="7320280" y="1640205"/>
            <a:ext cx="1905000" cy="327660"/>
          </a:xfrm>
          <a:prstGeom prst="rect">
            <a:avLst/>
          </a:prstGeom>
        </p:spPr>
      </p:pic>
      <p:pic>
        <p:nvPicPr>
          <p:cNvPr id="11" name="图片 10"/>
          <p:cNvPicPr>
            <a:picLocks noChangeAspect="1"/>
          </p:cNvPicPr>
          <p:nvPr/>
        </p:nvPicPr>
        <p:blipFill>
          <a:blip r:embed="rId3"/>
          <a:stretch>
            <a:fillRect/>
          </a:stretch>
        </p:blipFill>
        <p:spPr>
          <a:xfrm>
            <a:off x="1988185" y="2689225"/>
            <a:ext cx="2034540" cy="350520"/>
          </a:xfrm>
          <a:prstGeom prst="rect">
            <a:avLst/>
          </a:prstGeom>
        </p:spPr>
      </p:pic>
      <p:pic>
        <p:nvPicPr>
          <p:cNvPr id="12" name="图片 11"/>
          <p:cNvPicPr>
            <a:picLocks noChangeAspect="1"/>
          </p:cNvPicPr>
          <p:nvPr/>
        </p:nvPicPr>
        <p:blipFill>
          <a:blip r:embed="rId4"/>
          <a:stretch>
            <a:fillRect/>
          </a:stretch>
        </p:blipFill>
        <p:spPr>
          <a:xfrm>
            <a:off x="2070100" y="4800600"/>
            <a:ext cx="2727960" cy="5181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65150" y="511175"/>
            <a:ext cx="235648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提出范式</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2" name="文本框 1"/>
          <p:cNvSpPr txBox="1"/>
          <p:nvPr/>
        </p:nvSpPr>
        <p:spPr>
          <a:xfrm>
            <a:off x="1310640" y="1026795"/>
            <a:ext cx="9152255" cy="645160"/>
          </a:xfrm>
          <a:prstGeom prst="rect">
            <a:avLst/>
          </a:prstGeom>
          <a:noFill/>
        </p:spPr>
        <p:txBody>
          <a:bodyPr wrap="square" rtlCol="0" anchor="t">
            <a:spAutoFit/>
          </a:bodyPr>
          <a:p>
            <a:r>
              <a:rPr lang="zh-CN" altLang="en-US"/>
              <a:t>提出了一个通用的数学范式，涵盖了大多数现有的和可能的许多未来的HNE算法。</a:t>
            </a:r>
            <a:endParaRPr lang="zh-CN" altLang="en-US"/>
          </a:p>
          <a:p>
            <a:r>
              <a:rPr lang="zh-CN" altLang="en-US"/>
              <a:t>作者引入如下的目标函数：</a:t>
            </a:r>
            <a:endParaRPr lang="zh-CN" altLang="en-US"/>
          </a:p>
        </p:txBody>
      </p:sp>
      <p:pic>
        <p:nvPicPr>
          <p:cNvPr id="3" name="图片 2"/>
          <p:cNvPicPr>
            <a:picLocks noChangeAspect="1"/>
          </p:cNvPicPr>
          <p:nvPr/>
        </p:nvPicPr>
        <p:blipFill>
          <a:blip r:embed="rId1"/>
          <a:stretch>
            <a:fillRect/>
          </a:stretch>
        </p:blipFill>
        <p:spPr>
          <a:xfrm>
            <a:off x="2241550" y="1748155"/>
            <a:ext cx="4503420" cy="1066800"/>
          </a:xfrm>
          <a:prstGeom prst="rect">
            <a:avLst/>
          </a:prstGeom>
        </p:spPr>
      </p:pic>
      <p:cxnSp>
        <p:nvCxnSpPr>
          <p:cNvPr id="5" name="直接箭头连接符 4"/>
          <p:cNvCxnSpPr/>
          <p:nvPr/>
        </p:nvCxnSpPr>
        <p:spPr>
          <a:xfrm>
            <a:off x="4894580" y="2397760"/>
            <a:ext cx="227330" cy="11201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5222240" y="2379980"/>
            <a:ext cx="154940" cy="11379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4065905" y="2334260"/>
            <a:ext cx="409575" cy="1193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315075" y="2407285"/>
            <a:ext cx="1120140" cy="810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2663190" y="2370455"/>
            <a:ext cx="1356995" cy="1020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41550" y="3390900"/>
            <a:ext cx="640080" cy="368300"/>
          </a:xfrm>
          <a:prstGeom prst="rect">
            <a:avLst/>
          </a:prstGeom>
          <a:noFill/>
        </p:spPr>
        <p:txBody>
          <a:bodyPr wrap="none" rtlCol="0">
            <a:spAutoFit/>
          </a:bodyPr>
          <a:p>
            <a:r>
              <a:rPr lang="zh-CN" altLang="en-US"/>
              <a:t>权重</a:t>
            </a:r>
            <a:endParaRPr lang="zh-CN" altLang="en-US"/>
          </a:p>
        </p:txBody>
      </p:sp>
      <p:sp>
        <p:nvSpPr>
          <p:cNvPr id="12" name="文本框 11"/>
          <p:cNvSpPr txBox="1"/>
          <p:nvPr/>
        </p:nvSpPr>
        <p:spPr>
          <a:xfrm>
            <a:off x="3039745" y="3527425"/>
            <a:ext cx="1642110" cy="645160"/>
          </a:xfrm>
          <a:prstGeom prst="rect">
            <a:avLst/>
          </a:prstGeom>
          <a:noFill/>
        </p:spPr>
        <p:txBody>
          <a:bodyPr wrap="square" rtlCol="0">
            <a:spAutoFit/>
          </a:bodyPr>
          <a:p>
            <a:pPr algn="l"/>
            <a:r>
              <a:rPr lang="zh-CN" altLang="en-US"/>
              <a:t>计算嵌入向量间距离的函数</a:t>
            </a:r>
            <a:endParaRPr lang="zh-CN" altLang="en-US"/>
          </a:p>
        </p:txBody>
      </p:sp>
      <p:sp>
        <p:nvSpPr>
          <p:cNvPr id="13" name="文本框 12"/>
          <p:cNvSpPr txBox="1"/>
          <p:nvPr/>
        </p:nvSpPr>
        <p:spPr>
          <a:xfrm>
            <a:off x="6744970" y="3252470"/>
            <a:ext cx="1812290" cy="645160"/>
          </a:xfrm>
          <a:prstGeom prst="rect">
            <a:avLst/>
          </a:prstGeom>
          <a:noFill/>
        </p:spPr>
        <p:txBody>
          <a:bodyPr wrap="square" rtlCol="0" anchor="t">
            <a:spAutoFit/>
          </a:bodyPr>
          <a:p>
            <a:r>
              <a:rPr lang="zh-CN" altLang="en-US"/>
              <a:t>附加的目标函数（例如正则化）</a:t>
            </a:r>
            <a:endParaRPr lang="zh-CN" altLang="en-US"/>
          </a:p>
        </p:txBody>
      </p:sp>
      <p:sp>
        <p:nvSpPr>
          <p:cNvPr id="14" name="文本框 13"/>
          <p:cNvSpPr txBox="1"/>
          <p:nvPr/>
        </p:nvSpPr>
        <p:spPr>
          <a:xfrm>
            <a:off x="4681855" y="3527425"/>
            <a:ext cx="1807845" cy="645160"/>
          </a:xfrm>
          <a:prstGeom prst="rect">
            <a:avLst/>
          </a:prstGeom>
          <a:noFill/>
        </p:spPr>
        <p:txBody>
          <a:bodyPr wrap="square" rtlCol="0">
            <a:spAutoFit/>
          </a:bodyPr>
          <a:p>
            <a:pPr algn="l"/>
            <a:r>
              <a:rPr lang="zh-CN" altLang="en-US"/>
              <a:t>需要学习得到的节点嵌入向量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56260" y="410845"/>
            <a:ext cx="1992630"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a:sym typeface="+mn-ea"/>
              </a:rPr>
              <a:t>算法分类</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3" name="文本框 2"/>
          <p:cNvSpPr txBox="1"/>
          <p:nvPr/>
        </p:nvSpPr>
        <p:spPr>
          <a:xfrm>
            <a:off x="683260" y="615315"/>
            <a:ext cx="11027410" cy="5908040"/>
          </a:xfrm>
          <a:prstGeom prst="rect">
            <a:avLst/>
          </a:prstGeom>
          <a:noFill/>
        </p:spPr>
        <p:txBody>
          <a:bodyPr wrap="square" rtlCol="0" anchor="t">
            <a:spAutoFit/>
          </a:bodyPr>
          <a:p>
            <a:pPr algn="ctr" fontAlgn="auto">
              <a:lnSpc>
                <a:spcPct val="150000"/>
              </a:lnSpc>
            </a:pPr>
            <a:r>
              <a:rPr lang="zh-CN" altLang="en-US" b="1" i="1">
                <a:solidFill>
                  <a:schemeClr val="accent1"/>
                </a:solidFill>
              </a:rPr>
              <a:t>Proximity-Preserving 方法</a:t>
            </a:r>
            <a:endParaRPr lang="zh-CN" altLang="en-US"/>
          </a:p>
          <a:p>
            <a:pPr fontAlgn="auto">
              <a:lnSpc>
                <a:spcPct val="150000"/>
              </a:lnSpc>
            </a:pPr>
            <a:r>
              <a:rPr lang="zh-CN" altLang="en-US"/>
              <a:t>网络嵌入的一个基本目标就是捕获到网络的拓扑信息，保留不同类型节点间的相似度</a:t>
            </a:r>
            <a:endParaRPr lang="zh-CN" altLang="en-US"/>
          </a:p>
          <a:p>
            <a:pPr fontAlgn="auto">
              <a:lnSpc>
                <a:spcPct val="150000"/>
              </a:lnSpc>
            </a:pPr>
            <a:r>
              <a:rPr lang="zh-CN" altLang="en-US"/>
              <a:t>（1）受DeepWalk启发的基于随机游走的方法；</a:t>
            </a:r>
            <a:endParaRPr lang="zh-CN" altLang="en-US"/>
          </a:p>
          <a:p>
            <a:pPr fontAlgn="auto">
              <a:lnSpc>
                <a:spcPct val="150000"/>
              </a:lnSpc>
            </a:pPr>
            <a:r>
              <a:rPr lang="zh-CN" altLang="en-US"/>
              <a:t>          </a:t>
            </a:r>
            <a:r>
              <a:rPr lang="en-US" altLang="zh-CN"/>
              <a:t>eg.metapath2vec , HIN2vec , SHINE</a:t>
            </a:r>
            <a:endParaRPr lang="zh-CN" altLang="en-US"/>
          </a:p>
          <a:p>
            <a:pPr fontAlgn="auto">
              <a:lnSpc>
                <a:spcPct val="150000"/>
              </a:lnSpc>
            </a:pPr>
            <a:r>
              <a:rPr lang="zh-CN" altLang="en-US"/>
              <a:t>（2）受LINE启发的基于一阶/二阶相似度的方法。</a:t>
            </a:r>
            <a:endParaRPr lang="zh-CN" altLang="en-US"/>
          </a:p>
          <a:p>
            <a:pPr fontAlgn="auto">
              <a:lnSpc>
                <a:spcPct val="150000"/>
              </a:lnSpc>
            </a:pPr>
            <a:r>
              <a:rPr lang="zh-CN" altLang="en-US"/>
              <a:t>         </a:t>
            </a:r>
            <a:r>
              <a:rPr lang="en-US" altLang="zh-CN"/>
              <a:t>eg.PTE , AspEm , HEER</a:t>
            </a:r>
            <a:endParaRPr lang="en-US" altLang="zh-CN"/>
          </a:p>
          <a:p>
            <a:pPr algn="ctr" fontAlgn="auto">
              <a:lnSpc>
                <a:spcPct val="150000"/>
              </a:lnSpc>
              <a:buClrTx/>
              <a:buSzTx/>
              <a:buFontTx/>
            </a:pPr>
            <a:r>
              <a:rPr lang="zh-CN" altLang="en-US" b="1" i="1">
                <a:solidFill>
                  <a:schemeClr val="accent1"/>
                </a:solidFill>
              </a:rPr>
              <a:t>Message-Passing 方法</a:t>
            </a:r>
            <a:endParaRPr lang="zh-CN" altLang="en-US" b="1" i="1">
              <a:solidFill>
                <a:schemeClr val="accent1"/>
              </a:solidFill>
            </a:endParaRPr>
          </a:p>
          <a:p>
            <a:pPr algn="l" fontAlgn="auto">
              <a:lnSpc>
                <a:spcPct val="150000"/>
              </a:lnSpc>
              <a:buClrTx/>
              <a:buSzTx/>
              <a:buFontTx/>
            </a:pPr>
            <a:r>
              <a:rPr lang="zh-CN" altLang="en-US"/>
              <a:t>      网络中的每个节点都有属性信息。</a:t>
            </a:r>
            <a:endParaRPr lang="zh-CN" altLang="en-US"/>
          </a:p>
          <a:p>
            <a:pPr algn="l" fontAlgn="auto">
              <a:lnSpc>
                <a:spcPct val="150000"/>
              </a:lnSpc>
              <a:buClrTx/>
              <a:buSzTx/>
              <a:buFontTx/>
            </a:pPr>
            <a:r>
              <a:rPr lang="zh-CN" altLang="en-US"/>
              <a:t>      消息传递的目的：通过聚合节点u的邻居信息以及节点u的自身信息自身属性信息，学习得到节点的嵌入式表示。近年来，GNN被广泛应用于消息聚合和传递。</a:t>
            </a:r>
            <a:r>
              <a:rPr lang="en-US" altLang="zh-CN"/>
              <a:t>eg.R-GCN , HAN , HetGNN</a:t>
            </a:r>
            <a:endParaRPr lang="zh-CN" altLang="en-US" b="1" i="1">
              <a:solidFill>
                <a:schemeClr val="accent1"/>
              </a:solidFill>
            </a:endParaRPr>
          </a:p>
          <a:p>
            <a:pPr algn="ctr" fontAlgn="auto">
              <a:lnSpc>
                <a:spcPct val="150000"/>
              </a:lnSpc>
              <a:buClrTx/>
              <a:buSzTx/>
              <a:buFontTx/>
            </a:pPr>
            <a:r>
              <a:rPr lang="zh-CN" altLang="en-US" b="1" i="1">
                <a:solidFill>
                  <a:schemeClr val="accent1"/>
                </a:solidFill>
              </a:rPr>
              <a:t>Relation-Learning 方法</a:t>
            </a:r>
            <a:endParaRPr lang="zh-CN" altLang="en-US" b="1" i="1">
              <a:solidFill>
                <a:schemeClr val="accent1"/>
              </a:solidFill>
            </a:endParaRPr>
          </a:p>
          <a:p>
            <a:pPr algn="l" fontAlgn="auto">
              <a:lnSpc>
                <a:spcPct val="150000"/>
              </a:lnSpc>
              <a:buClrTx/>
              <a:buSzTx/>
              <a:buFontTx/>
            </a:pPr>
            <a:r>
              <a:rPr lang="zh-CN" altLang="en-US"/>
              <a:t>       异质网中的每个边都可以看成一个三元组</a:t>
            </a:r>
            <a:endParaRPr lang="zh-CN" altLang="en-US"/>
          </a:p>
          <a:p>
            <a:pPr algn="l" fontAlgn="auto">
              <a:lnSpc>
                <a:spcPct val="150000"/>
              </a:lnSpc>
              <a:buClrTx/>
              <a:buSzTx/>
              <a:buFontTx/>
            </a:pPr>
            <a:r>
              <a:rPr lang="zh-CN" altLang="en-US"/>
              <a:t>       此方法的目标是：学习到一个打分函数对任意一个三元组进行评估，衡量这个三元组可接受性。</a:t>
            </a:r>
            <a:endParaRPr lang="zh-CN" altLang="en-US"/>
          </a:p>
          <a:p>
            <a:pPr algn="l" fontAlgn="auto">
              <a:lnSpc>
                <a:spcPct val="150000"/>
              </a:lnSpc>
              <a:buClrTx/>
              <a:buSzTx/>
              <a:buFontTx/>
            </a:pPr>
            <a:r>
              <a:rPr lang="en-US" altLang="zh-CN"/>
              <a:t>       eg. TransE , DistMult , ConvE</a:t>
            </a:r>
            <a:endParaRPr lang="en-US" altLang="zh-CN"/>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908550" y="1372748"/>
            <a:ext cx="2374901" cy="2374902"/>
            <a:chOff x="3681412" y="1029561"/>
            <a:chExt cx="1781176" cy="1781176"/>
          </a:xfrm>
        </p:grpSpPr>
        <p:grpSp>
          <p:nvGrpSpPr>
            <p:cNvPr id="21" name="组合 20"/>
            <p:cNvGrpSpPr/>
            <p:nvPr/>
          </p:nvGrpSpPr>
          <p:grpSpPr>
            <a:xfrm>
              <a:off x="3681412" y="1029561"/>
              <a:ext cx="1781176" cy="1781176"/>
              <a:chOff x="3163162" y="1286736"/>
              <a:chExt cx="1781176" cy="1781176"/>
            </a:xfrm>
          </p:grpSpPr>
          <p:grpSp>
            <p:nvGrpSpPr>
              <p:cNvPr id="20" name="组合 19"/>
              <p:cNvGrpSpPr/>
              <p:nvPr/>
            </p:nvGrpSpPr>
            <p:grpSpPr>
              <a:xfrm>
                <a:off x="3163162" y="1286736"/>
                <a:ext cx="1781176" cy="1781176"/>
                <a:chOff x="5410200" y="1286736"/>
                <a:chExt cx="1781176" cy="1781176"/>
              </a:xfrm>
            </p:grpSpPr>
            <p:grpSp>
              <p:nvGrpSpPr>
                <p:cNvPr id="14" name="组合 13"/>
                <p:cNvGrpSpPr/>
                <p:nvPr/>
              </p:nvGrpSpPr>
              <p:grpSpPr>
                <a:xfrm flipH="1">
                  <a:off x="5410200" y="1286736"/>
                  <a:ext cx="1781176" cy="1781176"/>
                  <a:chOff x="3333750" y="1457325"/>
                  <a:chExt cx="1440000" cy="1440000"/>
                </a:xfrm>
              </p:grpSpPr>
              <p:sp>
                <p:nvSpPr>
                  <p:cNvPr id="15" name="矩形 1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6" name="矩形 1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7" name="矩形 16"/>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8" name="矩形 17"/>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19" name="矩形 18"/>
                <p:cNvSpPr/>
                <p:nvPr/>
              </p:nvSpPr>
              <p:spPr>
                <a:xfrm>
                  <a:off x="5458688" y="1331325"/>
                  <a:ext cx="1692000" cy="16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nvGrpSpPr>
              <p:cNvPr id="13" name="组合 12"/>
              <p:cNvGrpSpPr/>
              <p:nvPr/>
            </p:nvGrpSpPr>
            <p:grpSpPr>
              <a:xfrm>
                <a:off x="3333750" y="1457325"/>
                <a:ext cx="1440000" cy="1440000"/>
                <a:chOff x="3333750" y="1457325"/>
                <a:chExt cx="1440000" cy="1440000"/>
              </a:xfrm>
            </p:grpSpPr>
            <p:sp>
              <p:nvSpPr>
                <p:cNvPr id="5" name="矩形 4"/>
                <p:cNvSpPr/>
                <p:nvPr/>
              </p:nvSpPr>
              <p:spPr>
                <a:xfrm>
                  <a:off x="3333750" y="145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6" name="矩形 5"/>
                <p:cNvSpPr/>
                <p:nvPr/>
              </p:nvSpPr>
              <p:spPr>
                <a:xfrm>
                  <a:off x="4053750" y="145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9" name="矩形 8"/>
                <p:cNvSpPr/>
                <p:nvPr/>
              </p:nvSpPr>
              <p:spPr>
                <a:xfrm>
                  <a:off x="4053750" y="2177325"/>
                  <a:ext cx="720000" cy="72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
              <p:nvSpPr>
                <p:cNvPr id="10" name="矩形 9"/>
                <p:cNvSpPr/>
                <p:nvPr/>
              </p:nvSpPr>
              <p:spPr>
                <a:xfrm>
                  <a:off x="3333750" y="2177325"/>
                  <a:ext cx="720000" cy="720000"/>
                </a:xfrm>
                <a:prstGeom prst="rect">
                  <a:avLst/>
                </a:prstGeom>
                <a:solidFill>
                  <a:srgbClr val="1C49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grpSp>
        <p:sp>
          <p:nvSpPr>
            <p:cNvPr id="12" name="文本框 11"/>
            <p:cNvSpPr txBox="1"/>
            <p:nvPr/>
          </p:nvSpPr>
          <p:spPr>
            <a:xfrm>
              <a:off x="4126706" y="1135320"/>
              <a:ext cx="808154" cy="1546577"/>
            </a:xfrm>
            <a:prstGeom prst="rect">
              <a:avLst/>
            </a:prstGeom>
            <a:noFill/>
          </p:spPr>
          <p:txBody>
            <a:bodyPr wrap="none" rtlCol="0">
              <a:spAutoFit/>
            </a:bodyPr>
            <a:lstStyle/>
            <a:p>
              <a:r>
                <a:rPr lang="en-US" altLang="zh-CN"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rPr>
                <a:t>2</a:t>
              </a:r>
              <a:endParaRPr lang="zh-CN" altLang="en-US" sz="12800" dirty="0">
                <a:solidFill>
                  <a:prstClr val="white"/>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grpSp>
      <p:sp>
        <p:nvSpPr>
          <p:cNvPr id="22" name="矩形 21"/>
          <p:cNvSpPr/>
          <p:nvPr/>
        </p:nvSpPr>
        <p:spPr>
          <a:xfrm>
            <a:off x="2421166" y="4180248"/>
            <a:ext cx="7334629" cy="645160"/>
          </a:xfrm>
          <a:prstGeom prst="rect">
            <a:avLst/>
          </a:prstGeom>
        </p:spPr>
        <p:txBody>
          <a:bodyPr wrap="square">
            <a:spAutoFit/>
          </a:bodyPr>
          <a:lstStyle/>
          <a:p>
            <a:pPr algn="ctr"/>
            <a:r>
              <a:rPr lang="en-US" altLang="zh-CN"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HetSANN</a:t>
            </a:r>
            <a:endParaRPr lang="en-US" altLang="zh-CN" sz="360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cxnSp>
        <p:nvCxnSpPr>
          <p:cNvPr id="25" name="直接连接符 24"/>
          <p:cNvCxnSpPr/>
          <p:nvPr/>
        </p:nvCxnSpPr>
        <p:spPr>
          <a:xfrm>
            <a:off x="328921" y="4961696"/>
            <a:ext cx="11523643" cy="0"/>
          </a:xfrm>
          <a:prstGeom prst="line">
            <a:avLst/>
          </a:prstGeom>
          <a:ln w="38100">
            <a:solidFill>
              <a:srgbClr val="0070C0"/>
            </a:solidFill>
            <a:prstDash val="soli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314065" y="5151120"/>
            <a:ext cx="6115685" cy="829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14400">
              <a:lnSpc>
                <a:spcPct val="150000"/>
              </a:lnSpc>
              <a:spcBef>
                <a:spcPct val="20000"/>
              </a:spcBef>
            </a:pPr>
            <a:r>
              <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rPr>
              <a:t>参考论文：An Attention-based Graph Neural Network for Heterogeneous Structural Learning</a:t>
            </a:r>
            <a:endParaRPr lang="zh-CN" altLang="en-US" sz="1600" dirty="0">
              <a:solidFill>
                <a:prstClr val="black">
                  <a:lumMod val="85000"/>
                  <a:lumOff val="15000"/>
                </a:prstClr>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24" name="图片 2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137057" y="446446"/>
            <a:ext cx="1591597" cy="5334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2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700"/>
                            </p:stCondLst>
                            <p:childTnLst>
                              <p:par>
                                <p:cTn id="12" presetID="16" presetClass="entr" presetSubtype="37" fill="hold" nodeType="afterEffect">
                                  <p:stCondLst>
                                    <p:cond delay="200"/>
                                  </p:stCondLst>
                                  <p:childTnLst>
                                    <p:set>
                                      <p:cBhvr>
                                        <p:cTn id="13" dur="1" fill="hold">
                                          <p:stCondLst>
                                            <p:cond delay="0"/>
                                          </p:stCondLst>
                                        </p:cTn>
                                        <p:tgtEl>
                                          <p:spTgt spid="25"/>
                                        </p:tgtEl>
                                        <p:attrNameLst>
                                          <p:attrName>style.visibility</p:attrName>
                                        </p:attrNameLst>
                                      </p:cBhvr>
                                      <p:to>
                                        <p:strVal val="visible"/>
                                      </p:to>
                                    </p:set>
                                    <p:animEffect transition="in" filter="barn(outVertical)">
                                      <p:cBhvr>
                                        <p:cTn id="14" dur="250"/>
                                        <p:tgtEl>
                                          <p:spTgt spid="25"/>
                                        </p:tgtEl>
                                      </p:cBhvr>
                                    </p:animEffect>
                                  </p:childTnLst>
                                </p:cTn>
                              </p:par>
                            </p:childTnLst>
                          </p:cTn>
                        </p:par>
                        <p:par>
                          <p:cTn id="15" fill="hold">
                            <p:stCondLst>
                              <p:cond delay="1400"/>
                            </p:stCondLst>
                            <p:childTnLst>
                              <p:par>
                                <p:cTn id="16" presetID="16" presetClass="entr" presetSubtype="37"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outVertical)">
                                      <p:cBhvr>
                                        <p:cTn id="18" dur="250"/>
                                        <p:tgtEl>
                                          <p:spTgt spid="22"/>
                                        </p:tgtEl>
                                      </p:cBhvr>
                                    </p:animEffect>
                                  </p:childTnLst>
                                </p:cTn>
                              </p:par>
                            </p:childTnLst>
                          </p:cTn>
                        </p:par>
                        <p:par>
                          <p:cTn id="19" fill="hold">
                            <p:stCondLst>
                              <p:cond delay="1900"/>
                            </p:stCondLst>
                            <p:childTnLst>
                              <p:par>
                                <p:cTn id="20" presetID="16" presetClass="entr" presetSubtype="37"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barn(outVertical)">
                                      <p:cBhvr>
                                        <p:cTn id="22"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235" y="843915"/>
            <a:ext cx="10717530" cy="3415030"/>
          </a:xfrm>
          <a:prstGeom prst="rect">
            <a:avLst/>
          </a:prstGeom>
          <a:noFill/>
        </p:spPr>
        <p:txBody>
          <a:bodyPr wrap="square" rtlCol="0" anchor="t">
            <a:spAutoFit/>
          </a:bodyPr>
          <a:p>
            <a:pPr fontAlgn="auto">
              <a:lnSpc>
                <a:spcPct val="150000"/>
              </a:lnSpc>
            </a:pPr>
            <a:r>
              <a:rPr lang="en-US" altLang="zh-CN"/>
              <a:t>       </a:t>
            </a:r>
            <a:r>
              <a:rPr lang="zh-CN" altLang="en-US"/>
              <a:t>解决的是异构信息网络的表示学习问题。</a:t>
            </a:r>
            <a:endParaRPr lang="zh-CN" altLang="en-US"/>
          </a:p>
          <a:p>
            <a:pPr fontAlgn="auto">
              <a:lnSpc>
                <a:spcPct val="150000"/>
              </a:lnSpc>
            </a:pPr>
            <a:r>
              <a:rPr lang="zh-CN" altLang="en-US"/>
              <a:t>       现有的方法大多通过元路径将异质图转化为同质图再进行处理。</a:t>
            </a:r>
            <a:endParaRPr lang="zh-CN" altLang="en-US"/>
          </a:p>
          <a:p>
            <a:pPr fontAlgn="auto">
              <a:lnSpc>
                <a:spcPct val="150000"/>
              </a:lnSpc>
            </a:pPr>
            <a:r>
              <a:rPr lang="zh-CN" altLang="en-US"/>
              <a:t>       本文提出HetSANN模型（Heterogeneous Graph Structural Attention Neural Network），在不使用元路径的前提下直接编码HIN中的结构信息。</a:t>
            </a:r>
            <a:endParaRPr lang="zh-CN" altLang="en-US"/>
          </a:p>
          <a:p>
            <a:pPr fontAlgn="auto">
              <a:lnSpc>
                <a:spcPct val="150000"/>
              </a:lnSpc>
            </a:pPr>
            <a:r>
              <a:rPr lang="zh-CN" altLang="en-US" b="1"/>
              <a:t>HIN和同质图相比面临的挑战</a:t>
            </a:r>
            <a:endParaRPr lang="zh-CN" altLang="en-US"/>
          </a:p>
          <a:p>
            <a:pPr fontAlgn="auto">
              <a:lnSpc>
                <a:spcPct val="150000"/>
              </a:lnSpc>
            </a:pPr>
            <a:r>
              <a:rPr lang="zh-CN" altLang="en-US"/>
              <a:t>   （1）如何对不同类型的节点建模？</a:t>
            </a:r>
            <a:endParaRPr lang="zh-CN" altLang="en-US"/>
          </a:p>
          <a:p>
            <a:pPr fontAlgn="auto">
              <a:lnSpc>
                <a:spcPct val="150000"/>
              </a:lnSpc>
            </a:pPr>
            <a:r>
              <a:rPr lang="zh-CN" altLang="en-US"/>
              <a:t>   （2）如何保留不同关系的语义信息？</a:t>
            </a:r>
            <a:endParaRPr lang="zh-CN" altLang="en-US"/>
          </a:p>
          <a:p>
            <a:pPr fontAlgn="auto">
              <a:lnSpc>
                <a:spcPct val="150000"/>
              </a:lnSpc>
            </a:pPr>
            <a:endParaRPr lang="zh-CN" altLang="en-US"/>
          </a:p>
        </p:txBody>
      </p:sp>
      <p:pic>
        <p:nvPicPr>
          <p:cNvPr id="3" name="图片 2"/>
          <p:cNvPicPr>
            <a:picLocks noChangeAspect="1"/>
          </p:cNvPicPr>
          <p:nvPr/>
        </p:nvPicPr>
        <p:blipFill>
          <a:blip r:embed="rId1"/>
          <a:srcRect t="300" r="52270"/>
          <a:stretch>
            <a:fillRect/>
          </a:stretch>
        </p:blipFill>
        <p:spPr>
          <a:xfrm>
            <a:off x="5607050" y="2189480"/>
            <a:ext cx="3650615" cy="4003675"/>
          </a:xfrm>
          <a:prstGeom prst="rect">
            <a:avLst/>
          </a:prstGeom>
        </p:spPr>
      </p:pic>
      <p:sp>
        <p:nvSpPr>
          <p:cNvPr id="5" name="文本框 4"/>
          <p:cNvSpPr txBox="1"/>
          <p:nvPr/>
        </p:nvSpPr>
        <p:spPr>
          <a:xfrm>
            <a:off x="520065" y="492760"/>
            <a:ext cx="235648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异构信息网络</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7235" y="843915"/>
            <a:ext cx="10717530" cy="4246245"/>
          </a:xfrm>
          <a:prstGeom prst="rect">
            <a:avLst/>
          </a:prstGeom>
          <a:noFill/>
        </p:spPr>
        <p:txBody>
          <a:bodyPr wrap="square" rtlCol="0" anchor="t">
            <a:spAutoFit/>
          </a:bodyPr>
          <a:p>
            <a:pPr fontAlgn="auto">
              <a:lnSpc>
                <a:spcPct val="150000"/>
              </a:lnSpc>
            </a:pPr>
            <a:r>
              <a:rPr lang="en-US" altLang="zh-CN"/>
              <a:t>  </a:t>
            </a:r>
            <a:r>
              <a:rPr lang="zh-CN" altLang="en-US"/>
              <a:t>当前主要方法就是元路径将异质网转化为同质网，再利用同质网的嵌入式表示学习该网络的向量表示</a:t>
            </a:r>
            <a:endParaRPr lang="zh-CN" altLang="en-US"/>
          </a:p>
          <a:p>
            <a:pPr fontAlgn="auto">
              <a:lnSpc>
                <a:spcPct val="150000"/>
              </a:lnSpc>
            </a:pPr>
            <a:r>
              <a:rPr lang="zh-CN" altLang="en-US"/>
              <a:t>元路径：</a:t>
            </a:r>
            <a:endParaRPr lang="zh-CN" altLang="en-US"/>
          </a:p>
          <a:p>
            <a:pPr fontAlgn="auto">
              <a:lnSpc>
                <a:spcPct val="150000"/>
              </a:lnSpc>
            </a:pPr>
            <a:r>
              <a:rPr lang="zh-CN" altLang="en-US"/>
              <a:t>      用来连接两类实体对象的一条路径，表示实体对象之间的复合关系</a:t>
            </a: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endParaRPr lang="zh-CN" altLang="en-US"/>
          </a:p>
          <a:p>
            <a:pPr fontAlgn="auto">
              <a:lnSpc>
                <a:spcPct val="150000"/>
              </a:lnSpc>
            </a:pPr>
            <a:r>
              <a:rPr lang="zh-CN" altLang="en-US" b="1"/>
              <a:t>使用元路径的方法的缺点</a:t>
            </a:r>
            <a:endParaRPr lang="zh-CN" altLang="en-US"/>
          </a:p>
          <a:p>
            <a:pPr fontAlgn="auto">
              <a:lnSpc>
                <a:spcPct val="150000"/>
              </a:lnSpc>
            </a:pPr>
            <a:r>
              <a:rPr lang="zh-CN" altLang="en-US"/>
              <a:t>（1）元路径需要人工定义，很难手动枚举出所有的元路径并选择</a:t>
            </a:r>
            <a:endParaRPr lang="zh-CN" altLang="en-US"/>
          </a:p>
          <a:p>
            <a:pPr fontAlgn="auto">
              <a:lnSpc>
                <a:spcPct val="150000"/>
              </a:lnSpc>
            </a:pPr>
            <a:r>
              <a:rPr lang="zh-CN" altLang="en-US"/>
              <a:t>出有价值的；</a:t>
            </a:r>
            <a:endParaRPr lang="zh-CN" altLang="en-US"/>
          </a:p>
          <a:p>
            <a:pPr fontAlgn="auto">
              <a:lnSpc>
                <a:spcPct val="150000"/>
              </a:lnSpc>
            </a:pPr>
            <a:r>
              <a:rPr lang="zh-CN" altLang="en-US"/>
              <a:t>（2）使用元路径将HIN转换为同质图，在进行信息传递时会损失信息。</a:t>
            </a:r>
            <a:endParaRPr lang="zh-CN" altLang="en-US"/>
          </a:p>
        </p:txBody>
      </p:sp>
      <p:pic>
        <p:nvPicPr>
          <p:cNvPr id="3" name="图片 2"/>
          <p:cNvPicPr>
            <a:picLocks noChangeAspect="1"/>
          </p:cNvPicPr>
          <p:nvPr/>
        </p:nvPicPr>
        <p:blipFill>
          <a:blip r:embed="rId1"/>
          <a:srcRect l="47588" t="300"/>
          <a:stretch>
            <a:fillRect/>
          </a:stretch>
        </p:blipFill>
        <p:spPr>
          <a:xfrm>
            <a:off x="7884795" y="1427480"/>
            <a:ext cx="3670300" cy="4613910"/>
          </a:xfrm>
          <a:prstGeom prst="rect">
            <a:avLst/>
          </a:prstGeom>
        </p:spPr>
      </p:pic>
      <p:sp>
        <p:nvSpPr>
          <p:cNvPr id="5" name="文本框 4"/>
          <p:cNvSpPr txBox="1"/>
          <p:nvPr/>
        </p:nvSpPr>
        <p:spPr>
          <a:xfrm>
            <a:off x="520065" y="492760"/>
            <a:ext cx="2356485" cy="460375"/>
          </a:xfrm>
          <a:prstGeom prst="rect">
            <a:avLst/>
          </a:prstGeom>
          <a:noFill/>
        </p:spPr>
        <p:txBody>
          <a:bodyPr wrap="square" rtlCol="0">
            <a:spAutoFit/>
          </a:bodyPr>
          <a:lstStyle>
            <a:defPPr>
              <a:defRPr lang="zh-CN"/>
            </a:defPPr>
            <a:lvl1pPr algn="ctr">
              <a:defRPr sz="5400" b="1">
                <a:solidFill>
                  <a:srgbClr val="1C4987"/>
                </a:solidFill>
                <a:latin typeface="方正正粗黑简体" panose="02000000000000000000" pitchFamily="2" charset="-122"/>
                <a:ea typeface="方正正粗黑简体" panose="02000000000000000000" pitchFamily="2" charset="-122"/>
              </a:defRPr>
            </a:lvl1pPr>
          </a:lstStyle>
          <a:p>
            <a:r>
              <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rPr>
              <a:t>元路径方法</a:t>
            </a:r>
            <a:endParaRPr lang="zh-CN" altLang="en-US" sz="2400" b="0" dirty="0">
              <a:solidFill>
                <a:srgbClr val="0170BD"/>
              </a:solidFill>
              <a:latin typeface="字魂58号-创中黑" panose="00000500000000000000" pitchFamily="2" charset="-122"/>
              <a:ea typeface="字魂58号-创中黑" panose="00000500000000000000" pitchFamily="2" charset="-122"/>
              <a:sym typeface="字魂58号-创中黑" panose="00000500000000000000" pitchFamily="2" charset="-122"/>
            </a:endParaRPr>
          </a:p>
        </p:txBody>
      </p:sp>
      <p:pic>
        <p:nvPicPr>
          <p:cNvPr id="4" name="图片 3"/>
          <p:cNvPicPr>
            <a:picLocks noChangeAspect="1"/>
          </p:cNvPicPr>
          <p:nvPr/>
        </p:nvPicPr>
        <p:blipFill>
          <a:blip r:embed="rId2"/>
          <a:stretch>
            <a:fillRect/>
          </a:stretch>
        </p:blipFill>
        <p:spPr>
          <a:xfrm>
            <a:off x="1997710" y="2152650"/>
            <a:ext cx="2529840" cy="11131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advClick="0">
        <p:random/>
      </p:transition>
    </mc:Choice>
    <mc:Fallback>
      <p:transition advClick="0">
        <p:random/>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982"/>
  <p:tag name="ISPRING_SCORM_RATE_SLIDES" val="0"/>
  <p:tag name="ISPRING_SCORM_RATE_QUIZZES" val="0"/>
  <p:tag name="ISPRING_SCORM_PASSING_SCORE" val="0.000000"/>
  <p:tag name="ISPRING_ULTRA_SCORM_COURSE_ID" val="FBD9F647-9D34-4D8C-A890-0D0B4BF36918"/>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F:\1.30修改\79240"/>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3098</Words>
  <Application>WPS 演示</Application>
  <PresentationFormat>宽屏</PresentationFormat>
  <Paragraphs>246</Paragraphs>
  <Slides>29</Slides>
  <Notes>23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29</vt:i4>
      </vt:variant>
    </vt:vector>
  </HeadingPairs>
  <TitlesOfParts>
    <vt:vector size="42" baseType="lpstr">
      <vt:lpstr>Arial</vt:lpstr>
      <vt:lpstr>宋体</vt:lpstr>
      <vt:lpstr>Wingdings</vt:lpstr>
      <vt:lpstr>字魂58号-创中黑</vt:lpstr>
      <vt:lpstr>黑体</vt:lpstr>
      <vt:lpstr>Century Gothic</vt:lpstr>
      <vt:lpstr>方正正粗黑简体</vt:lpstr>
      <vt:lpstr>等线</vt:lpstr>
      <vt:lpstr>微软雅黑</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982</dc:title>
  <dc:creator>Anzichen</dc:creator>
  <cp:lastModifiedBy>Xi茜羽赵</cp:lastModifiedBy>
  <cp:revision>86</cp:revision>
  <dcterms:created xsi:type="dcterms:W3CDTF">2018-09-08T09:26:00Z</dcterms:created>
  <dcterms:modified xsi:type="dcterms:W3CDTF">2020-08-04T04:54:59Z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2052-11.1.0.9192</vt:lpwstr>
  </property>
</Properties>
</file>