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609" r:id="rId3"/>
    <p:sldId id="461" r:id="rId5"/>
    <p:sldId id="583" r:id="rId6"/>
    <p:sldId id="610" r:id="rId7"/>
    <p:sldId id="659" r:id="rId8"/>
    <p:sldId id="660" r:id="rId9"/>
    <p:sldId id="661" r:id="rId10"/>
    <p:sldId id="662" r:id="rId11"/>
    <p:sldId id="692" r:id="rId12"/>
    <p:sldId id="663" r:id="rId13"/>
    <p:sldId id="664" r:id="rId14"/>
    <p:sldId id="665" r:id="rId15"/>
    <p:sldId id="693" r:id="rId16"/>
    <p:sldId id="694" r:id="rId17"/>
    <p:sldId id="637" r:id="rId18"/>
    <p:sldId id="724" r:id="rId19"/>
    <p:sldId id="725" r:id="rId20"/>
    <p:sldId id="727" r:id="rId21"/>
    <p:sldId id="726" r:id="rId22"/>
    <p:sldId id="754" r:id="rId23"/>
    <p:sldId id="728" r:id="rId24"/>
    <p:sldId id="642" r:id="rId25"/>
    <p:sldId id="729" r:id="rId26"/>
    <p:sldId id="730" r:id="rId27"/>
    <p:sldId id="732" r:id="rId28"/>
    <p:sldId id="781" r:id="rId29"/>
    <p:sldId id="782" r:id="rId30"/>
    <p:sldId id="645" r:id="rId31"/>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04" autoAdjust="0"/>
    <p:restoredTop sz="94438" autoAdjust="0"/>
  </p:normalViewPr>
  <p:slideViewPr>
    <p:cSldViewPr snapToObjects="1">
      <p:cViewPr varScale="1">
        <p:scale>
          <a:sx n="110" d="100"/>
          <a:sy n="110" d="100"/>
        </p:scale>
        <p:origin x="132" y="240"/>
      </p:cViewPr>
      <p:guideLst>
        <p:guide orient="horz" pos="2142"/>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亮亮图文旗舰店</a:t>
            </a:r>
            <a:r>
              <a:rPr lang="en-US" altLang="zh-CN" smtClean="0"/>
              <a:t>https://liangliangtuwen.tmall.com</a:t>
            </a:r>
            <a:endParaRPr lang="en-US" altLang="zh-CN" smtClean="0"/>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fld>
            <a:endParaRPr lang="zh-CN" altLang="en-US" sz="1400" dirty="0">
              <a:solidFill>
                <a:srgbClr val="F8F8F8"/>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3.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80.png"/><Relationship Id="rId1" Type="http://schemas.openxmlformats.org/officeDocument/2006/relationships/image" Target="../media/image7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sz="6000" b="1" dirty="0">
                <a:solidFill>
                  <a:schemeClr val="accent1"/>
                </a:solidFill>
                <a:latin typeface="+mn-ea"/>
                <a:ea typeface="+mn-ea"/>
              </a:rPr>
              <a:t>知识图注意力网络</a:t>
            </a:r>
            <a:endParaRPr lang="zh-CN" sz="6000" b="1" dirty="0">
              <a:solidFill>
                <a:schemeClr val="accent1"/>
              </a:solidFill>
              <a:latin typeface="+mn-ea"/>
              <a:ea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zh-CN" altLang="en-US" sz="2000" dirty="0" smtClean="0">
                <a:solidFill>
                  <a:schemeClr val="accent1"/>
                </a:solidFill>
                <a:latin typeface="+mj-ea"/>
                <a:ea typeface="+mj-ea"/>
              </a:rPr>
              <a:t>：</a:t>
            </a:r>
            <a:r>
              <a:rPr lang="en-US" altLang="zh-CN" sz="2000" dirty="0" smtClean="0">
                <a:solidFill>
                  <a:schemeClr val="accent1"/>
                </a:solidFill>
                <a:latin typeface="+mj-ea"/>
                <a:ea typeface="+mj-ea"/>
              </a:rPr>
              <a:t>1971195</a:t>
            </a:r>
            <a:endParaRPr lang="en-US" altLang="zh-CN" sz="2000" dirty="0">
              <a:solidFill>
                <a:schemeClr val="accent1"/>
              </a:solidFill>
              <a:latin typeface="+mj-ea"/>
              <a:ea typeface="+mj-ea"/>
            </a:endParaRP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汇报人</a:t>
            </a:r>
            <a:r>
              <a:rPr lang="zh-CN" altLang="en-US" sz="2000" dirty="0" smtClean="0">
                <a:solidFill>
                  <a:schemeClr val="accent1"/>
                </a:solidFill>
                <a:latin typeface="+mj-ea"/>
                <a:ea typeface="+mj-ea"/>
              </a:rPr>
              <a:t>：赵羽茜</a:t>
            </a:r>
            <a:endParaRPr lang="zh-CN" altLang="en-US" sz="2000" dirty="0">
              <a:solidFill>
                <a:schemeClr val="accent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a:t>
            </a:r>
            <a:r>
              <a:rPr lang="zh-CN" altLang="en-US" b="0" dirty="0">
                <a:solidFill>
                  <a:schemeClr val="bg1"/>
                </a:solidFill>
              </a:rPr>
              <a:t>嵌入层</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189355" y="1287780"/>
            <a:ext cx="9838690" cy="3415030"/>
          </a:xfrm>
          <a:prstGeom prst="rect">
            <a:avLst/>
          </a:prstGeom>
          <a:noFill/>
        </p:spPr>
        <p:txBody>
          <a:bodyPr wrap="square" rtlCol="0" anchor="t">
            <a:spAutoFit/>
          </a:bodyPr>
          <a:p>
            <a:pPr eaLnBrk="1" latinLnBrk="0" hangingPunct="1">
              <a:lnSpc>
                <a:spcPct val="150000"/>
              </a:lnSpc>
            </a:pPr>
            <a:r>
              <a:rPr lang="zh-CN">
                <a:solidFill>
                  <a:schemeClr val="bg1"/>
                </a:solidFill>
              </a:rPr>
              <a:t>嵌入好之后</a:t>
            </a:r>
            <a:endParaRPr lang="zh-CN">
              <a:solidFill>
                <a:schemeClr val="bg1"/>
              </a:solidFill>
            </a:endParaRPr>
          </a:p>
          <a:p>
            <a:pPr eaLnBrk="1" latinLnBrk="0" hangingPunct="1">
              <a:lnSpc>
                <a:spcPct val="150000"/>
              </a:lnSpc>
            </a:pPr>
            <a:r>
              <a:rPr lang="zh-CN" altLang="en-US">
                <a:solidFill>
                  <a:schemeClr val="bg1"/>
                </a:solidFill>
              </a:rPr>
              <a:t>             运用图谱关系假设</a:t>
            </a:r>
            <a:endParaRPr lang="zh-CN" altLang="en-US">
              <a:solidFill>
                <a:schemeClr val="bg1"/>
              </a:solidFill>
            </a:endParaRPr>
          </a:p>
          <a:p>
            <a:pPr eaLnBrk="1" latinLnBrk="0" hangingPunct="1">
              <a:lnSpc>
                <a:spcPct val="150000"/>
              </a:lnSpc>
            </a:pPr>
            <a:r>
              <a:rPr lang="zh-CN" altLang="en-US">
                <a:solidFill>
                  <a:schemeClr val="bg1"/>
                </a:solidFill>
              </a:rPr>
              <a:t>       理解为：好的图谱三元组（h,r,t）中头结点h乘一个转化矩阵M与关系r相加后应该近似等于尾结点t乘以关系矩阵M。</a:t>
            </a:r>
            <a:endParaRPr lang="zh-CN" altLang="en-US">
              <a:solidFill>
                <a:schemeClr val="bg1"/>
              </a:solidFill>
            </a:endParaRPr>
          </a:p>
          <a:p>
            <a:pPr eaLnBrk="1" latinLnBrk="0" hangingPunct="1">
              <a:lnSpc>
                <a:spcPct val="150000"/>
              </a:lnSpc>
            </a:pPr>
            <a:r>
              <a:rPr lang="zh-CN" altLang="en-US">
                <a:solidFill>
                  <a:schemeClr val="bg1"/>
                </a:solidFill>
              </a:rPr>
              <a:t>        得似然函数：</a:t>
            </a:r>
            <a:endParaRPr lang="zh-CN" altLang="en-US">
              <a:solidFill>
                <a:schemeClr val="bg1"/>
              </a:solidFill>
            </a:endParaRPr>
          </a:p>
          <a:p>
            <a:pPr eaLnBrk="1" latinLnBrk="0" hangingPunct="1">
              <a:lnSpc>
                <a:spcPct val="150000"/>
              </a:lnSpc>
            </a:pPr>
            <a:endParaRPr lang="en-US" altLang="zh-CN">
              <a:solidFill>
                <a:schemeClr val="bg1"/>
              </a:solidFill>
            </a:endParaRPr>
          </a:p>
          <a:p>
            <a:pPr eaLnBrk="1" latinLnBrk="0" hangingPunct="1">
              <a:lnSpc>
                <a:spcPct val="150000"/>
              </a:lnSpc>
            </a:pPr>
            <a:r>
              <a:rPr lang="en-US" altLang="zh-CN">
                <a:solidFill>
                  <a:schemeClr val="bg1"/>
                </a:solidFill>
              </a:rPr>
              <a:t>                              g(h,r,t)</a:t>
            </a:r>
            <a:r>
              <a:rPr lang="zh-CN" altLang="en-US">
                <a:solidFill>
                  <a:schemeClr val="bg1"/>
                </a:solidFill>
              </a:rPr>
              <a:t>分数越低，说明这个图谱三元组越可信。</a:t>
            </a:r>
            <a:endParaRPr lang="zh-CN" altLang="en-US">
              <a:solidFill>
                <a:schemeClr val="bg1"/>
              </a:solidFill>
            </a:endParaRPr>
          </a:p>
          <a:p>
            <a:pPr eaLnBrk="1" latinLnBrk="0" hangingPunct="1">
              <a:lnSpc>
                <a:spcPct val="150000"/>
              </a:lnSpc>
            </a:pPr>
            <a:r>
              <a:rPr lang="zh-CN" altLang="en-US">
                <a:solidFill>
                  <a:schemeClr val="bg1"/>
                </a:solidFill>
              </a:rPr>
              <a:t>      通过优化下面的pair-wise的 loss 来实现提升图谱embedd</a:t>
            </a:r>
            <a:r>
              <a:rPr lang="en-US" altLang="zh-CN">
                <a:solidFill>
                  <a:schemeClr val="bg1"/>
                </a:solidFill>
              </a:rPr>
              <a:t>ing</a:t>
            </a:r>
            <a:r>
              <a:rPr lang="zh-CN" altLang="en-US">
                <a:solidFill>
                  <a:schemeClr val="bg1"/>
                </a:solidFill>
              </a:rPr>
              <a:t>的表示能力，得损失函数：</a:t>
            </a:r>
            <a:endParaRPr lang="zh-CN" altLang="en-US">
              <a:solidFill>
                <a:schemeClr val="bg1"/>
              </a:solidFill>
            </a:endParaRPr>
          </a:p>
        </p:txBody>
      </p:sp>
      <p:pic>
        <p:nvPicPr>
          <p:cNvPr id="4" name="图片 3"/>
          <p:cNvPicPr>
            <a:picLocks noChangeAspect="1"/>
          </p:cNvPicPr>
          <p:nvPr/>
        </p:nvPicPr>
        <p:blipFill>
          <a:blip r:embed="rId1"/>
          <a:srcRect r="56136"/>
          <a:stretch>
            <a:fillRect/>
          </a:stretch>
        </p:blipFill>
        <p:spPr>
          <a:xfrm>
            <a:off x="4010660" y="1712595"/>
            <a:ext cx="2655570" cy="488950"/>
          </a:xfrm>
          <a:prstGeom prst="rect">
            <a:avLst/>
          </a:prstGeom>
        </p:spPr>
      </p:pic>
      <p:pic>
        <p:nvPicPr>
          <p:cNvPr id="5" name="图片 4"/>
          <p:cNvPicPr>
            <a:picLocks noChangeAspect="1"/>
          </p:cNvPicPr>
          <p:nvPr/>
        </p:nvPicPr>
        <p:blipFill>
          <a:blip r:embed="rId2"/>
          <a:stretch>
            <a:fillRect/>
          </a:stretch>
        </p:blipFill>
        <p:spPr>
          <a:xfrm>
            <a:off x="2515870" y="4792345"/>
            <a:ext cx="4625340" cy="662940"/>
          </a:xfrm>
          <a:prstGeom prst="rect">
            <a:avLst/>
          </a:prstGeom>
        </p:spPr>
      </p:pic>
      <p:pic>
        <p:nvPicPr>
          <p:cNvPr id="6" name="图片 5"/>
          <p:cNvPicPr>
            <a:picLocks noChangeAspect="1"/>
          </p:cNvPicPr>
          <p:nvPr/>
        </p:nvPicPr>
        <p:blipFill>
          <a:blip r:embed="rId3"/>
          <a:stretch>
            <a:fillRect/>
          </a:stretch>
        </p:blipFill>
        <p:spPr>
          <a:xfrm>
            <a:off x="4293235" y="5676265"/>
            <a:ext cx="4273550" cy="354330"/>
          </a:xfrm>
          <a:prstGeom prst="rect">
            <a:avLst/>
          </a:prstGeom>
        </p:spPr>
      </p:pic>
      <p:pic>
        <p:nvPicPr>
          <p:cNvPr id="7" name="图片 6"/>
          <p:cNvPicPr>
            <a:picLocks noChangeAspect="1"/>
          </p:cNvPicPr>
          <p:nvPr/>
        </p:nvPicPr>
        <p:blipFill>
          <a:blip r:embed="rId1"/>
          <a:srcRect l="43539"/>
          <a:stretch>
            <a:fillRect/>
          </a:stretch>
        </p:blipFill>
        <p:spPr>
          <a:xfrm>
            <a:off x="3119120" y="3287395"/>
            <a:ext cx="3418205" cy="488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a:t>
            </a:r>
            <a:r>
              <a:rPr lang="zh-CN" altLang="en-US" b="0" dirty="0">
                <a:solidFill>
                  <a:schemeClr val="bg1"/>
                </a:solidFill>
              </a:rPr>
              <a:t>知识嵌入传播层</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822960" y="1266825"/>
            <a:ext cx="10348595" cy="5492750"/>
          </a:xfrm>
          <a:prstGeom prst="rect">
            <a:avLst/>
          </a:prstGeom>
          <a:noFill/>
        </p:spPr>
        <p:txBody>
          <a:bodyPr wrap="square" rtlCol="0">
            <a:spAutoFit/>
          </a:bodyPr>
          <a:p>
            <a:pPr eaLnBrk="1" latinLnBrk="0" hangingPunct="1">
              <a:lnSpc>
                <a:spcPct val="150000"/>
              </a:lnSpc>
            </a:pPr>
            <a:r>
              <a:rPr lang="zh-CN" altLang="en-US"/>
              <a:t>信息传播：</a:t>
            </a:r>
            <a:endParaRPr lang="zh-CN" altLang="en-US"/>
          </a:p>
          <a:p>
            <a:pPr eaLnBrk="1" latinLnBrk="0" hangingPunct="1">
              <a:lnSpc>
                <a:spcPct val="150000"/>
              </a:lnSpc>
            </a:pPr>
            <a:endParaRPr lang="zh-CN" altLang="en-US"/>
          </a:p>
          <a:p>
            <a:pPr eaLnBrk="1" latinLnBrk="0" hangingPunct="1">
              <a:lnSpc>
                <a:spcPct val="150000"/>
              </a:lnSpc>
            </a:pPr>
            <a:r>
              <a:rPr lang="zh-CN" altLang="en-US"/>
              <a:t>       </a:t>
            </a:r>
            <a:r>
              <a:rPr lang="zh-CN" altLang="en-US">
                <a:solidFill>
                  <a:schemeClr val="bg1"/>
                </a:solidFill>
              </a:rPr>
              <a:t>与头结点h相邻的尾结点t组成ego网络。ego网络的embedded表示       由所有尾结点加权得到；</a:t>
            </a:r>
            <a:endParaRPr lang="zh-CN" altLang="en-US"/>
          </a:p>
          <a:p>
            <a:endParaRPr lang="zh-CN" altLang="en-US"/>
          </a:p>
          <a:p>
            <a:endParaRPr lang="zh-CN" altLang="en-US"/>
          </a:p>
          <a:p>
            <a:endParaRPr lang="zh-CN" altLang="en-US"/>
          </a:p>
          <a:p>
            <a:r>
              <a:rPr lang="zh-CN" altLang="en-US"/>
              <a:t>基于知识的注意力：</a:t>
            </a:r>
            <a:endParaRPr lang="zh-CN" altLang="en-US"/>
          </a:p>
          <a:p>
            <a:r>
              <a:rPr lang="zh-CN" altLang="en-US"/>
              <a:t>    </a:t>
            </a:r>
            <a:r>
              <a:rPr lang="zh-CN" altLang="en-US">
                <a:solidFill>
                  <a:schemeClr val="bg1"/>
                </a:solidFill>
              </a:rPr>
              <a:t>信息传播中的权重是按照attention方式计算得到</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zh-CN" altLang="en-US">
                <a:solidFill>
                  <a:schemeClr val="bg1"/>
                </a:solidFill>
              </a:rPr>
              <a:t>   之后通过</a:t>
            </a:r>
            <a:r>
              <a:rPr lang="en-US" altLang="zh-CN">
                <a:solidFill>
                  <a:schemeClr val="bg1"/>
                </a:solidFill>
              </a:rPr>
              <a:t>softmax</a:t>
            </a:r>
            <a:r>
              <a:rPr lang="zh-CN" altLang="en-US">
                <a:solidFill>
                  <a:schemeClr val="bg1"/>
                </a:solidFill>
              </a:rPr>
              <a:t>归一化：</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1407795" y="1866265"/>
            <a:ext cx="2672715" cy="286385"/>
          </a:xfrm>
          <a:prstGeom prst="rect">
            <a:avLst/>
          </a:prstGeom>
        </p:spPr>
      </p:pic>
      <p:pic>
        <p:nvPicPr>
          <p:cNvPr id="5" name="图片 4"/>
          <p:cNvPicPr>
            <a:picLocks noChangeAspect="1"/>
          </p:cNvPicPr>
          <p:nvPr/>
        </p:nvPicPr>
        <p:blipFill>
          <a:blip r:embed="rId2"/>
          <a:stretch>
            <a:fillRect/>
          </a:stretch>
        </p:blipFill>
        <p:spPr>
          <a:xfrm>
            <a:off x="8026400" y="2247265"/>
            <a:ext cx="371475" cy="243205"/>
          </a:xfrm>
          <a:prstGeom prst="rect">
            <a:avLst/>
          </a:prstGeom>
        </p:spPr>
      </p:pic>
      <p:pic>
        <p:nvPicPr>
          <p:cNvPr id="6" name="图片 5"/>
          <p:cNvPicPr>
            <a:picLocks noChangeAspect="1"/>
          </p:cNvPicPr>
          <p:nvPr/>
        </p:nvPicPr>
        <p:blipFill>
          <a:blip r:embed="rId3"/>
          <a:stretch>
            <a:fillRect/>
          </a:stretch>
        </p:blipFill>
        <p:spPr>
          <a:xfrm>
            <a:off x="3295650" y="2587625"/>
            <a:ext cx="3192780" cy="633730"/>
          </a:xfrm>
          <a:prstGeom prst="rect">
            <a:avLst/>
          </a:prstGeom>
        </p:spPr>
      </p:pic>
      <p:pic>
        <p:nvPicPr>
          <p:cNvPr id="7" name="图片 6"/>
          <p:cNvPicPr>
            <a:picLocks noChangeAspect="1"/>
          </p:cNvPicPr>
          <p:nvPr/>
        </p:nvPicPr>
        <p:blipFill>
          <a:blip r:embed="rId4"/>
          <a:stretch>
            <a:fillRect/>
          </a:stretch>
        </p:blipFill>
        <p:spPr>
          <a:xfrm>
            <a:off x="2907665" y="4037330"/>
            <a:ext cx="3509645" cy="354965"/>
          </a:xfrm>
          <a:prstGeom prst="rect">
            <a:avLst/>
          </a:prstGeom>
        </p:spPr>
      </p:pic>
      <p:pic>
        <p:nvPicPr>
          <p:cNvPr id="8" name="图片 7"/>
          <p:cNvPicPr>
            <a:picLocks noChangeAspect="1"/>
          </p:cNvPicPr>
          <p:nvPr/>
        </p:nvPicPr>
        <p:blipFill>
          <a:blip r:embed="rId5"/>
          <a:stretch>
            <a:fillRect/>
          </a:stretch>
        </p:blipFill>
        <p:spPr>
          <a:xfrm>
            <a:off x="2869565" y="5088255"/>
            <a:ext cx="3547745" cy="643890"/>
          </a:xfrm>
          <a:prstGeom prst="rect">
            <a:avLst/>
          </a:prstGeom>
        </p:spPr>
      </p:pic>
      <p:cxnSp>
        <p:nvCxnSpPr>
          <p:cNvPr id="2" name="直接箭头连接符 1"/>
          <p:cNvCxnSpPr/>
          <p:nvPr/>
        </p:nvCxnSpPr>
        <p:spPr>
          <a:xfrm>
            <a:off x="5745480" y="2969895"/>
            <a:ext cx="2076450" cy="60261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7640955" y="3669030"/>
            <a:ext cx="3611880" cy="368300"/>
          </a:xfrm>
          <a:prstGeom prst="rect">
            <a:avLst/>
          </a:prstGeom>
          <a:noFill/>
        </p:spPr>
        <p:txBody>
          <a:bodyPr wrap="none" rtlCol="0">
            <a:spAutoFit/>
          </a:bodyPr>
          <a:p>
            <a:r>
              <a:rPr lang="zh-CN" altLang="en-US"/>
              <a:t>决定三元组上每次传播的衰减系数</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a:t>
            </a:r>
            <a:r>
              <a:rPr lang="zh-CN" altLang="en-US" b="0" dirty="0">
                <a:solidFill>
                  <a:schemeClr val="bg1"/>
                </a:solidFill>
              </a:rPr>
              <a:t>知识嵌入传播层</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123315" y="1256030"/>
            <a:ext cx="6598285" cy="2168525"/>
          </a:xfrm>
          <a:prstGeom prst="rect">
            <a:avLst/>
          </a:prstGeom>
          <a:noFill/>
        </p:spPr>
        <p:txBody>
          <a:bodyPr wrap="square" rtlCol="0">
            <a:spAutoFit/>
          </a:bodyPr>
          <a:p>
            <a:pPr algn="l" eaLnBrk="1" latinLnBrk="0" hangingPunct="1">
              <a:lnSpc>
                <a:spcPct val="150000"/>
              </a:lnSpc>
            </a:pPr>
            <a:r>
              <a:rPr lang="zh-CN" altLang="en-US"/>
              <a:t>信息聚合：</a:t>
            </a:r>
            <a:endParaRPr lang="zh-CN" altLang="en-US"/>
          </a:p>
          <a:p>
            <a:pPr algn="l" eaLnBrk="1" latinLnBrk="0" hangingPunct="1">
              <a:lnSpc>
                <a:spcPct val="150000"/>
              </a:lnSpc>
            </a:pPr>
            <a:r>
              <a:rPr lang="zh-CN" altLang="en-US"/>
              <a:t>       </a:t>
            </a:r>
            <a:r>
              <a:rPr lang="zh-CN" altLang="en-US">
                <a:solidFill>
                  <a:schemeClr val="bg1"/>
                </a:solidFill>
              </a:rPr>
              <a:t>当前节点h的表示         由两部分组成，一个节点h自身的       ，一个是h的ego网络表示        ，通过函数                     得到。这里选择用选择两种交互(Bi-Interaction)方式（相加与点乘）相加得到最终表示         。</a:t>
            </a:r>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7640955" y="1183005"/>
            <a:ext cx="4235450" cy="5173345"/>
          </a:xfrm>
          <a:prstGeom prst="rect">
            <a:avLst/>
          </a:prstGeom>
        </p:spPr>
      </p:pic>
      <p:pic>
        <p:nvPicPr>
          <p:cNvPr id="4" name="图片 3"/>
          <p:cNvPicPr>
            <a:picLocks noChangeAspect="1"/>
          </p:cNvPicPr>
          <p:nvPr/>
        </p:nvPicPr>
        <p:blipFill>
          <a:blip r:embed="rId2"/>
          <a:stretch>
            <a:fillRect/>
          </a:stretch>
        </p:blipFill>
        <p:spPr>
          <a:xfrm>
            <a:off x="3437255" y="1762760"/>
            <a:ext cx="499745" cy="318770"/>
          </a:xfrm>
          <a:prstGeom prst="rect">
            <a:avLst/>
          </a:prstGeom>
        </p:spPr>
      </p:pic>
      <p:pic>
        <p:nvPicPr>
          <p:cNvPr id="5" name="图片 4"/>
          <p:cNvPicPr>
            <a:picLocks noChangeAspect="1"/>
          </p:cNvPicPr>
          <p:nvPr/>
        </p:nvPicPr>
        <p:blipFill>
          <a:blip r:embed="rId3"/>
          <a:stretch>
            <a:fillRect/>
          </a:stretch>
        </p:blipFill>
        <p:spPr>
          <a:xfrm>
            <a:off x="1514475" y="2183765"/>
            <a:ext cx="351790" cy="313055"/>
          </a:xfrm>
          <a:prstGeom prst="rect">
            <a:avLst/>
          </a:prstGeom>
        </p:spPr>
      </p:pic>
      <p:pic>
        <p:nvPicPr>
          <p:cNvPr id="6" name="图片 5"/>
          <p:cNvPicPr>
            <a:picLocks noChangeAspect="1"/>
          </p:cNvPicPr>
          <p:nvPr/>
        </p:nvPicPr>
        <p:blipFill>
          <a:blip r:embed="rId4"/>
          <a:stretch>
            <a:fillRect/>
          </a:stretch>
        </p:blipFill>
        <p:spPr>
          <a:xfrm>
            <a:off x="4535170" y="2210435"/>
            <a:ext cx="436880" cy="286385"/>
          </a:xfrm>
          <a:prstGeom prst="rect">
            <a:avLst/>
          </a:prstGeom>
        </p:spPr>
      </p:pic>
      <p:pic>
        <p:nvPicPr>
          <p:cNvPr id="7" name="图片 6"/>
          <p:cNvPicPr>
            <a:picLocks noChangeAspect="1"/>
          </p:cNvPicPr>
          <p:nvPr/>
        </p:nvPicPr>
        <p:blipFill>
          <a:blip r:embed="rId5"/>
          <a:stretch>
            <a:fillRect/>
          </a:stretch>
        </p:blipFill>
        <p:spPr>
          <a:xfrm>
            <a:off x="6184265" y="2210435"/>
            <a:ext cx="1246505" cy="306070"/>
          </a:xfrm>
          <a:prstGeom prst="rect">
            <a:avLst/>
          </a:prstGeom>
        </p:spPr>
      </p:pic>
      <p:pic>
        <p:nvPicPr>
          <p:cNvPr id="8" name="图片 7"/>
          <p:cNvPicPr>
            <a:picLocks noChangeAspect="1"/>
          </p:cNvPicPr>
          <p:nvPr/>
        </p:nvPicPr>
        <p:blipFill>
          <a:blip r:embed="rId2"/>
          <a:stretch>
            <a:fillRect/>
          </a:stretch>
        </p:blipFill>
        <p:spPr>
          <a:xfrm>
            <a:off x="3521710" y="2979420"/>
            <a:ext cx="415290" cy="445135"/>
          </a:xfrm>
          <a:prstGeom prst="rect">
            <a:avLst/>
          </a:prstGeom>
        </p:spPr>
      </p:pic>
      <p:pic>
        <p:nvPicPr>
          <p:cNvPr id="9" name="图片 8"/>
          <p:cNvPicPr>
            <a:picLocks noChangeAspect="1"/>
          </p:cNvPicPr>
          <p:nvPr/>
        </p:nvPicPr>
        <p:blipFill>
          <a:blip r:embed="rId6"/>
          <a:stretch>
            <a:fillRect/>
          </a:stretch>
        </p:blipFill>
        <p:spPr>
          <a:xfrm>
            <a:off x="2181860" y="3535045"/>
            <a:ext cx="2353310" cy="609600"/>
          </a:xfrm>
          <a:prstGeom prst="rect">
            <a:avLst/>
          </a:prstGeom>
        </p:spPr>
      </p:pic>
      <p:pic>
        <p:nvPicPr>
          <p:cNvPr id="10" name="图片 9"/>
          <p:cNvPicPr>
            <a:picLocks noChangeAspect="1"/>
          </p:cNvPicPr>
          <p:nvPr/>
        </p:nvPicPr>
        <p:blipFill>
          <a:blip r:embed="rId7"/>
          <a:stretch>
            <a:fillRect/>
          </a:stretch>
        </p:blipFill>
        <p:spPr>
          <a:xfrm>
            <a:off x="1757680" y="4396740"/>
            <a:ext cx="3858895" cy="847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zh-CN" altLang="en-US" b="0" dirty="0">
                <a:solidFill>
                  <a:schemeClr val="bg1"/>
                </a:solidFill>
              </a:rPr>
              <a:t>知识嵌入传播层</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123315" y="1256030"/>
            <a:ext cx="10297795" cy="1337945"/>
          </a:xfrm>
          <a:prstGeom prst="rect">
            <a:avLst/>
          </a:prstGeom>
          <a:noFill/>
        </p:spPr>
        <p:txBody>
          <a:bodyPr wrap="square" rtlCol="0">
            <a:spAutoFit/>
          </a:bodyPr>
          <a:p>
            <a:pPr algn="l" eaLnBrk="1" latinLnBrk="0" hangingPunct="1">
              <a:lnSpc>
                <a:spcPct val="150000"/>
              </a:lnSpc>
            </a:pPr>
            <a:r>
              <a:rPr lang="zh-CN" altLang="en-US"/>
              <a:t>高阶传播：</a:t>
            </a:r>
            <a:endParaRPr lang="zh-CN" altLang="en-US"/>
          </a:p>
          <a:p>
            <a:pPr algn="l" eaLnBrk="1" latinLnBrk="0" hangingPunct="1">
              <a:lnSpc>
                <a:spcPct val="150000"/>
              </a:lnSpc>
            </a:pPr>
            <a:r>
              <a:rPr lang="zh-CN" altLang="en-US"/>
              <a:t>        </a:t>
            </a:r>
            <a:r>
              <a:rPr lang="zh-CN" altLang="en-US">
                <a:solidFill>
                  <a:schemeClr val="bg1"/>
                </a:solidFill>
              </a:rPr>
              <a:t>类似于multi head，通过增加层数探索高阶连同信息。第 </a:t>
            </a:r>
            <a:r>
              <a:rPr lang="en-US" altLang="zh-CN">
                <a:solidFill>
                  <a:schemeClr val="bg1"/>
                </a:solidFill>
              </a:rPr>
              <a:t>L</a:t>
            </a:r>
            <a:r>
              <a:rPr lang="zh-CN" altLang="en-US">
                <a:solidFill>
                  <a:schemeClr val="bg1"/>
                </a:solidFill>
              </a:rPr>
              <a:t>层的          由上一层的         与            通过信息聚合函数算的</a:t>
            </a:r>
            <a:endParaRPr lang="zh-CN" altLang="en-US">
              <a:solidFill>
                <a:schemeClr val="bg1"/>
              </a:solidFill>
            </a:endParaRPr>
          </a:p>
        </p:txBody>
      </p:sp>
      <p:pic>
        <p:nvPicPr>
          <p:cNvPr id="11" name="图片 10"/>
          <p:cNvPicPr>
            <a:picLocks noChangeAspect="1"/>
          </p:cNvPicPr>
          <p:nvPr/>
        </p:nvPicPr>
        <p:blipFill>
          <a:blip r:embed="rId1"/>
          <a:stretch>
            <a:fillRect/>
          </a:stretch>
        </p:blipFill>
        <p:spPr>
          <a:xfrm>
            <a:off x="2983865" y="2807970"/>
            <a:ext cx="2517775" cy="673100"/>
          </a:xfrm>
          <a:prstGeom prst="rect">
            <a:avLst/>
          </a:prstGeom>
        </p:spPr>
      </p:pic>
      <p:pic>
        <p:nvPicPr>
          <p:cNvPr id="12" name="图片 11"/>
          <p:cNvPicPr>
            <a:picLocks noChangeAspect="1"/>
          </p:cNvPicPr>
          <p:nvPr/>
        </p:nvPicPr>
        <p:blipFill>
          <a:blip r:embed="rId2"/>
          <a:stretch>
            <a:fillRect/>
          </a:stretch>
        </p:blipFill>
        <p:spPr>
          <a:xfrm>
            <a:off x="2983865" y="3785870"/>
            <a:ext cx="3122930" cy="685800"/>
          </a:xfrm>
          <a:prstGeom prst="rect">
            <a:avLst/>
          </a:prstGeom>
        </p:spPr>
      </p:pic>
      <p:pic>
        <p:nvPicPr>
          <p:cNvPr id="13" name="图片 12"/>
          <p:cNvPicPr>
            <a:picLocks noChangeAspect="1"/>
          </p:cNvPicPr>
          <p:nvPr/>
        </p:nvPicPr>
        <p:blipFill>
          <a:blip r:embed="rId3"/>
          <a:stretch>
            <a:fillRect/>
          </a:stretch>
        </p:blipFill>
        <p:spPr>
          <a:xfrm>
            <a:off x="8075295" y="1765935"/>
            <a:ext cx="444500" cy="318135"/>
          </a:xfrm>
          <a:prstGeom prst="rect">
            <a:avLst/>
          </a:prstGeom>
        </p:spPr>
      </p:pic>
      <p:pic>
        <p:nvPicPr>
          <p:cNvPr id="14" name="图片 13"/>
          <p:cNvPicPr>
            <a:picLocks noChangeAspect="1"/>
          </p:cNvPicPr>
          <p:nvPr/>
        </p:nvPicPr>
        <p:blipFill>
          <a:blip r:embed="rId4"/>
          <a:stretch>
            <a:fillRect/>
          </a:stretch>
        </p:blipFill>
        <p:spPr>
          <a:xfrm>
            <a:off x="9886950" y="1733550"/>
            <a:ext cx="454660" cy="383540"/>
          </a:xfrm>
          <a:prstGeom prst="rect">
            <a:avLst/>
          </a:prstGeom>
        </p:spPr>
      </p:pic>
      <p:pic>
        <p:nvPicPr>
          <p:cNvPr id="15" name="图片 14"/>
          <p:cNvPicPr>
            <a:picLocks noChangeAspect="1"/>
          </p:cNvPicPr>
          <p:nvPr/>
        </p:nvPicPr>
        <p:blipFill>
          <a:blip r:embed="rId5"/>
          <a:stretch>
            <a:fillRect/>
          </a:stretch>
        </p:blipFill>
        <p:spPr>
          <a:xfrm>
            <a:off x="10634345" y="1765935"/>
            <a:ext cx="417830" cy="3917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zh-CN" altLang="en-US" b="0" dirty="0">
                <a:solidFill>
                  <a:schemeClr val="bg1"/>
                </a:solidFill>
              </a:rPr>
              <a:t>预测层</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123315" y="1256030"/>
            <a:ext cx="10297795" cy="1337945"/>
          </a:xfrm>
          <a:prstGeom prst="rect">
            <a:avLst/>
          </a:prstGeom>
          <a:noFill/>
        </p:spPr>
        <p:txBody>
          <a:bodyPr wrap="square" rtlCol="0">
            <a:spAutoFit/>
          </a:bodyPr>
          <a:p>
            <a:pPr algn="l" eaLnBrk="1" latinLnBrk="0" hangingPunct="1">
              <a:lnSpc>
                <a:spcPct val="150000"/>
              </a:lnSpc>
            </a:pPr>
            <a:r>
              <a:rPr lang="zh-CN" altLang="en-US"/>
              <a:t>        </a:t>
            </a:r>
            <a:r>
              <a:rPr>
                <a:solidFill>
                  <a:schemeClr val="bg1"/>
                </a:solidFill>
              </a:rPr>
              <a:t>预测层将Attentive Embedding Propagation Layers层得到的多层用户表示        及多层item表示</a:t>
            </a:r>
            <a:endParaRPr>
              <a:solidFill>
                <a:schemeClr val="bg1"/>
              </a:solidFill>
            </a:endParaRPr>
          </a:p>
          <a:p>
            <a:pPr algn="l" eaLnBrk="1" latinLnBrk="0" hangingPunct="1">
              <a:lnSpc>
                <a:spcPct val="150000"/>
              </a:lnSpc>
            </a:pPr>
            <a:r>
              <a:rPr>
                <a:solidFill>
                  <a:schemeClr val="bg1"/>
                </a:solidFill>
              </a:rPr>
              <a:t>    进行相乘得到相关性得分              ，其中，用户user与商品item的多层表示是只是将每层表示连接即可。</a:t>
            </a:r>
            <a:endParaRPr>
              <a:solidFill>
                <a:schemeClr val="bg1"/>
              </a:solidFill>
            </a:endParaRPr>
          </a:p>
        </p:txBody>
      </p:sp>
      <p:pic>
        <p:nvPicPr>
          <p:cNvPr id="3" name="图片 2"/>
          <p:cNvPicPr>
            <a:picLocks noChangeAspect="1"/>
          </p:cNvPicPr>
          <p:nvPr/>
        </p:nvPicPr>
        <p:blipFill>
          <a:blip r:embed="rId1"/>
          <a:stretch>
            <a:fillRect/>
          </a:stretch>
        </p:blipFill>
        <p:spPr>
          <a:xfrm>
            <a:off x="9198610" y="1366520"/>
            <a:ext cx="374650" cy="374650"/>
          </a:xfrm>
          <a:prstGeom prst="rect">
            <a:avLst/>
          </a:prstGeom>
        </p:spPr>
      </p:pic>
      <p:pic>
        <p:nvPicPr>
          <p:cNvPr id="4" name="图片 3"/>
          <p:cNvPicPr>
            <a:picLocks noChangeAspect="1"/>
          </p:cNvPicPr>
          <p:nvPr/>
        </p:nvPicPr>
        <p:blipFill>
          <a:blip r:embed="rId2"/>
          <a:stretch>
            <a:fillRect/>
          </a:stretch>
        </p:blipFill>
        <p:spPr>
          <a:xfrm>
            <a:off x="1198245" y="1751965"/>
            <a:ext cx="286385" cy="346710"/>
          </a:xfrm>
          <a:prstGeom prst="rect">
            <a:avLst/>
          </a:prstGeom>
        </p:spPr>
      </p:pic>
      <p:pic>
        <p:nvPicPr>
          <p:cNvPr id="5" name="图片 4"/>
          <p:cNvPicPr>
            <a:picLocks noChangeAspect="1"/>
          </p:cNvPicPr>
          <p:nvPr/>
        </p:nvPicPr>
        <p:blipFill>
          <a:blip r:embed="rId3"/>
          <a:stretch>
            <a:fillRect/>
          </a:stretch>
        </p:blipFill>
        <p:spPr>
          <a:xfrm>
            <a:off x="3993515" y="1751965"/>
            <a:ext cx="885190" cy="407035"/>
          </a:xfrm>
          <a:prstGeom prst="rect">
            <a:avLst/>
          </a:prstGeom>
        </p:spPr>
      </p:pic>
      <p:pic>
        <p:nvPicPr>
          <p:cNvPr id="6" name="图片 5"/>
          <p:cNvPicPr>
            <a:picLocks noChangeAspect="1"/>
          </p:cNvPicPr>
          <p:nvPr/>
        </p:nvPicPr>
        <p:blipFill>
          <a:blip r:embed="rId4"/>
          <a:stretch>
            <a:fillRect/>
          </a:stretch>
        </p:blipFill>
        <p:spPr>
          <a:xfrm>
            <a:off x="3284855" y="2593975"/>
            <a:ext cx="5293995" cy="553720"/>
          </a:xfrm>
          <a:prstGeom prst="rect">
            <a:avLst/>
          </a:prstGeom>
        </p:spPr>
      </p:pic>
      <p:pic>
        <p:nvPicPr>
          <p:cNvPr id="7" name="图片 6"/>
          <p:cNvPicPr>
            <a:picLocks noChangeAspect="1"/>
          </p:cNvPicPr>
          <p:nvPr/>
        </p:nvPicPr>
        <p:blipFill>
          <a:blip r:embed="rId5"/>
          <a:stretch>
            <a:fillRect/>
          </a:stretch>
        </p:blipFill>
        <p:spPr>
          <a:xfrm>
            <a:off x="4579620" y="3524885"/>
            <a:ext cx="1957705" cy="553720"/>
          </a:xfrm>
          <a:prstGeom prst="rect">
            <a:avLst/>
          </a:prstGeom>
        </p:spPr>
      </p:pic>
      <p:pic>
        <p:nvPicPr>
          <p:cNvPr id="8" name="图片 7"/>
          <p:cNvPicPr>
            <a:picLocks noChangeAspect="1"/>
          </p:cNvPicPr>
          <p:nvPr/>
        </p:nvPicPr>
        <p:blipFill>
          <a:blip r:embed="rId6"/>
          <a:stretch>
            <a:fillRect/>
          </a:stretch>
        </p:blipFill>
        <p:spPr>
          <a:xfrm>
            <a:off x="1704340" y="4222115"/>
            <a:ext cx="3659505" cy="671830"/>
          </a:xfrm>
          <a:prstGeom prst="rect">
            <a:avLst/>
          </a:prstGeom>
        </p:spPr>
      </p:pic>
      <p:pic>
        <p:nvPicPr>
          <p:cNvPr id="9" name="图片 8"/>
          <p:cNvPicPr>
            <a:picLocks noChangeAspect="1"/>
          </p:cNvPicPr>
          <p:nvPr/>
        </p:nvPicPr>
        <p:blipFill>
          <a:blip r:embed="rId7"/>
          <a:stretch>
            <a:fillRect/>
          </a:stretch>
        </p:blipFill>
        <p:spPr>
          <a:xfrm>
            <a:off x="1769745" y="5249545"/>
            <a:ext cx="3891280" cy="4324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en-US" altLang="zh-CN" sz="6600" dirty="0">
                <a:solidFill>
                  <a:schemeClr val="bg1"/>
                </a:solidFill>
              </a:rPr>
              <a:t>metapath2vec</a:t>
            </a:r>
            <a:endParaRPr lang="en-US" altLang="zh-CN" sz="6600" dirty="0">
              <a:solidFill>
                <a:schemeClr val="bg1"/>
              </a:solidFill>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metapath2vec</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930275" y="1167130"/>
            <a:ext cx="10600690" cy="4523105"/>
          </a:xfrm>
          <a:prstGeom prst="rect">
            <a:avLst/>
          </a:prstGeom>
          <a:noFill/>
        </p:spPr>
        <p:txBody>
          <a:bodyPr wrap="square" rtlCol="0">
            <a:spAutoFit/>
          </a:bodyPr>
          <a:p>
            <a:pPr eaLnBrk="1" latinLnBrk="0" hangingPunct="1">
              <a:lnSpc>
                <a:spcPct val="150000"/>
              </a:lnSpc>
            </a:pPr>
            <a:r>
              <a:rPr lang="zh-CN" altLang="en-US">
                <a:solidFill>
                  <a:schemeClr val="bg1"/>
                </a:solidFill>
              </a:rPr>
              <a:t>针对</a:t>
            </a:r>
            <a:r>
              <a:rPr lang="zh-CN" altLang="en-US">
                <a:solidFill>
                  <a:schemeClr val="tx1"/>
                </a:solidFill>
              </a:rPr>
              <a:t>异构图</a:t>
            </a:r>
            <a:r>
              <a:rPr lang="zh-CN" altLang="en-US">
                <a:solidFill>
                  <a:schemeClr val="bg1"/>
                </a:solidFill>
              </a:rPr>
              <a:t>的顶点嵌入方法，能够同时</a:t>
            </a:r>
            <a:r>
              <a:rPr lang="zh-CN" altLang="en-US">
                <a:solidFill>
                  <a:schemeClr val="tx1"/>
                </a:solidFill>
              </a:rPr>
              <a:t>捕捉不同类型节点之间的语义和结构联系</a:t>
            </a:r>
            <a:r>
              <a:rPr lang="zh-CN" altLang="en-US">
                <a:solidFill>
                  <a:schemeClr val="bg1"/>
                </a:solidFill>
              </a:rPr>
              <a:t>。</a:t>
            </a:r>
            <a:endParaRPr lang="zh-CN" altLang="en-US">
              <a:solidFill>
                <a:schemeClr val="bg1"/>
              </a:solidFill>
            </a:endParaRPr>
          </a:p>
          <a:p>
            <a:pPr eaLnBrk="1" latinLnBrk="0" hangingPunct="1">
              <a:lnSpc>
                <a:spcPct val="150000"/>
              </a:lnSpc>
            </a:pPr>
            <a:endParaRPr lang="zh-CN" altLang="en-US">
              <a:solidFill>
                <a:schemeClr val="bg1"/>
              </a:solidFill>
            </a:endParaRPr>
          </a:p>
          <a:p>
            <a:pPr eaLnBrk="1" latinLnBrk="0" hangingPunct="1">
              <a:lnSpc>
                <a:spcPct val="150000"/>
              </a:lnSpc>
            </a:pPr>
            <a:r>
              <a:rPr lang="zh-CN" altLang="en-US">
                <a:solidFill>
                  <a:schemeClr val="bg1"/>
                </a:solidFill>
              </a:rPr>
              <a:t>        metapath2vec使用基于元路径随机游走构建节点的异构邻居，用Skip-Gram模型来完成顶点的嵌入。</a:t>
            </a:r>
            <a:endParaRPr lang="zh-CN" altLang="en-US">
              <a:solidFill>
                <a:schemeClr val="bg1"/>
              </a:solidFill>
            </a:endParaRPr>
          </a:p>
          <a:p>
            <a:pPr eaLnBrk="1" latinLnBrk="0" hangingPunct="1">
              <a:lnSpc>
                <a:spcPct val="150000"/>
              </a:lnSpc>
            </a:pPr>
            <a:r>
              <a:rPr lang="zh-CN" altLang="en-US">
                <a:solidFill>
                  <a:schemeClr val="bg1"/>
                </a:solidFill>
              </a:rPr>
              <a:t>        </a:t>
            </a:r>
            <a:endParaRPr lang="zh-CN" altLang="en-US">
              <a:solidFill>
                <a:schemeClr val="bg1"/>
              </a:solidFill>
            </a:endParaRPr>
          </a:p>
          <a:p>
            <a:pPr eaLnBrk="1" latinLnBrk="0" hangingPunct="1">
              <a:lnSpc>
                <a:spcPct val="150000"/>
              </a:lnSpc>
            </a:pPr>
            <a:r>
              <a:rPr lang="zh-CN" altLang="en-US">
                <a:solidFill>
                  <a:schemeClr val="bg1"/>
                </a:solidFill>
              </a:rPr>
              <a:t>        metapath2vec的目标是最大化保留一个异构网络的结构和语义信息的似然，首先使用基于meta-path的随机游走获取异构网络中每种不同类型顶点的异构领域，然后使用扩展的Skip-Gram处理前面获取的顶点领域，最终学习每个不同类型顶点的网络嵌入表示</a:t>
            </a:r>
            <a:endParaRPr lang="zh-CN" altLang="en-US">
              <a:solidFill>
                <a:schemeClr val="bg1"/>
              </a:solidFill>
            </a:endParaRPr>
          </a:p>
          <a:p>
            <a:pPr eaLnBrk="1" latinLnBrk="0" hangingPunct="1">
              <a:lnSpc>
                <a:spcPct val="150000"/>
              </a:lnSpc>
            </a:pPr>
            <a:endParaRPr lang="zh-CN" altLang="en-US">
              <a:solidFill>
                <a:schemeClr val="bg1"/>
              </a:solidFill>
            </a:endParaRPr>
          </a:p>
          <a:p>
            <a:pPr eaLnBrk="1" latinLnBrk="0" hangingPunct="1">
              <a:lnSpc>
                <a:spcPct val="150000"/>
              </a:lnSpc>
            </a:pPr>
            <a:r>
              <a:rPr lang="zh-CN" altLang="en-US">
                <a:solidFill>
                  <a:schemeClr val="bg1"/>
                </a:solidFill>
              </a:rPr>
              <a:t>        </a:t>
            </a:r>
            <a:r>
              <a:rPr lang="zh-CN" altLang="en-US">
                <a:solidFill>
                  <a:schemeClr val="bg1"/>
                </a:solidFill>
                <a:sym typeface="+mn-ea"/>
              </a:rPr>
              <a:t>metapath2vec++进一步提出一种异质负采样方法，准确高效地预测一个节点的异质邻居。</a:t>
            </a:r>
            <a:endParaRPr lang="zh-CN" altLang="en-US">
              <a:solidFill>
                <a:schemeClr val="bg1"/>
              </a:solidFill>
            </a:endParaRPr>
          </a:p>
          <a:p>
            <a:pPr eaLnBrk="1" latinLnBrk="0" hangingPunct="1">
              <a:lnSpc>
                <a:spcPct val="150000"/>
              </a:lnSpc>
            </a:pPr>
            <a:endParaRPr lang="zh-CN" altLang="en-US">
              <a:solidFill>
                <a:schemeClr val="bg1"/>
              </a:solidFill>
            </a:endParaRPr>
          </a:p>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metapath2vec</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1"/>
          <a:stretch>
            <a:fillRect/>
          </a:stretch>
        </p:blipFill>
        <p:spPr>
          <a:xfrm>
            <a:off x="1941830" y="1792605"/>
            <a:ext cx="1490345" cy="369570"/>
          </a:xfrm>
          <a:prstGeom prst="rect">
            <a:avLst/>
          </a:prstGeom>
        </p:spPr>
      </p:pic>
      <p:sp>
        <p:nvSpPr>
          <p:cNvPr id="4" name="文本框 3"/>
          <p:cNvSpPr txBox="1"/>
          <p:nvPr/>
        </p:nvSpPr>
        <p:spPr>
          <a:xfrm>
            <a:off x="833120" y="1285875"/>
            <a:ext cx="10530840" cy="4107815"/>
          </a:xfrm>
          <a:prstGeom prst="rect">
            <a:avLst/>
          </a:prstGeom>
          <a:noFill/>
        </p:spPr>
        <p:txBody>
          <a:bodyPr wrap="square" rtlCol="0">
            <a:spAutoFit/>
          </a:bodyPr>
          <a:p>
            <a:r>
              <a:rPr lang="zh-CN" altLang="en-US" b="1">
                <a:solidFill>
                  <a:schemeClr val="bg1"/>
                </a:solidFill>
              </a:rPr>
              <a:t>Heterogeneous Network：</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en-US" altLang="zh-CN">
                <a:solidFill>
                  <a:schemeClr val="bg1"/>
                </a:solidFill>
              </a:rPr>
              <a:t>          Tv</a:t>
            </a:r>
            <a:r>
              <a:rPr lang="zh-CN" altLang="en-US">
                <a:solidFill>
                  <a:schemeClr val="bg1"/>
                </a:solidFill>
              </a:rPr>
              <a:t>和</a:t>
            </a:r>
            <a:r>
              <a:rPr lang="en-US" altLang="zh-CN">
                <a:solidFill>
                  <a:schemeClr val="bg1"/>
                </a:solidFill>
              </a:rPr>
              <a:t>Te</a:t>
            </a:r>
            <a:r>
              <a:rPr lang="zh-CN" altLang="en-US">
                <a:solidFill>
                  <a:schemeClr val="bg1"/>
                </a:solidFill>
              </a:rPr>
              <a:t>分别代表顶点和边的类型</a:t>
            </a:r>
            <a:endParaRPr lang="zh-CN" altLang="en-US">
              <a:solidFill>
                <a:schemeClr val="bg1"/>
              </a:solidFill>
            </a:endParaRPr>
          </a:p>
          <a:p>
            <a:endParaRPr lang="zh-CN" altLang="en-US">
              <a:solidFill>
                <a:schemeClr val="bg1"/>
              </a:solidFill>
            </a:endParaRPr>
          </a:p>
          <a:p>
            <a:r>
              <a:rPr lang="zh-CN" altLang="en-US" b="1">
                <a:solidFill>
                  <a:schemeClr val="bg1"/>
                </a:solidFill>
              </a:rPr>
              <a:t>Heterogeneous Network Representation Learning：</a:t>
            </a:r>
            <a:endParaRPr lang="zh-CN" altLang="en-US" b="1">
              <a:solidFill>
                <a:schemeClr val="bg1"/>
              </a:solidFill>
            </a:endParaRPr>
          </a:p>
          <a:p>
            <a:pPr eaLnBrk="1" latinLnBrk="0" hangingPunct="1">
              <a:lnSpc>
                <a:spcPct val="150000"/>
              </a:lnSpc>
            </a:pPr>
            <a:r>
              <a:rPr lang="zh-CN" altLang="en-US">
                <a:solidFill>
                  <a:schemeClr val="bg1"/>
                </a:solidFill>
              </a:rPr>
              <a:t>        对于一个异构网络 ，</a:t>
            </a:r>
            <a:r>
              <a:rPr lang="zh-CN" altLang="en-US">
                <a:solidFill>
                  <a:schemeClr val="tx1"/>
                </a:solidFill>
              </a:rPr>
              <a:t>目标是学习到 </a:t>
            </a:r>
            <a:r>
              <a:rPr lang="en-US" altLang="zh-CN">
                <a:solidFill>
                  <a:schemeClr val="tx1"/>
                </a:solidFill>
              </a:rPr>
              <a:t>d</a:t>
            </a:r>
            <a:r>
              <a:rPr lang="zh-CN" altLang="en-US">
                <a:solidFill>
                  <a:schemeClr val="tx1"/>
                </a:solidFill>
              </a:rPr>
              <a:t>维的表达式</a:t>
            </a:r>
            <a:r>
              <a:rPr lang="zh-CN" altLang="en-US">
                <a:solidFill>
                  <a:schemeClr val="bg1"/>
                </a:solidFill>
              </a:rPr>
              <a:t>，                                 其中 </a:t>
            </a:r>
            <a:r>
              <a:rPr lang="en-US" altLang="zh-CN">
                <a:solidFill>
                  <a:schemeClr val="bg1"/>
                </a:solidFill>
              </a:rPr>
              <a:t>d</a:t>
            </a:r>
            <a:r>
              <a:rPr lang="zh-CN" altLang="en-US">
                <a:solidFill>
                  <a:schemeClr val="bg1"/>
                </a:solidFill>
              </a:rPr>
              <a:t>的长度远小于邻接矩阵边长，并且同时保持图的结构信息与语义关系。</a:t>
            </a:r>
            <a:endParaRPr lang="zh-CN" altLang="en-US">
              <a:solidFill>
                <a:schemeClr val="bg1"/>
              </a:solidFill>
            </a:endParaRPr>
          </a:p>
          <a:p>
            <a:pPr eaLnBrk="1" latinLnBrk="0" hangingPunct="1">
              <a:lnSpc>
                <a:spcPct val="150000"/>
              </a:lnSpc>
            </a:pPr>
            <a:r>
              <a:rPr lang="zh-CN" altLang="en-US">
                <a:solidFill>
                  <a:schemeClr val="bg1"/>
                </a:solidFill>
              </a:rPr>
              <a:t>        虽然顶点的类型不同，但是不同类型的顶点的表征向量映射到同一个维度空间。由于网络异构性的存在，传统的基于同构网络的顶点嵌入表征方法（</a:t>
            </a:r>
            <a:r>
              <a:rPr lang="en-US" altLang="zh-CN">
                <a:solidFill>
                  <a:schemeClr val="bg1"/>
                </a:solidFill>
              </a:rPr>
              <a:t>word2vec</a:t>
            </a:r>
            <a:r>
              <a:rPr lang="zh-CN" altLang="en-US">
                <a:solidFill>
                  <a:schemeClr val="bg1"/>
                </a:solidFill>
              </a:rPr>
              <a:t>，</a:t>
            </a:r>
            <a:r>
              <a:rPr lang="en-US" altLang="zh-CN">
                <a:solidFill>
                  <a:schemeClr val="bg1"/>
                </a:solidFill>
              </a:rPr>
              <a:t>DeepWalk</a:t>
            </a:r>
            <a:r>
              <a:rPr lang="zh-CN" altLang="en-US">
                <a:solidFill>
                  <a:schemeClr val="bg1"/>
                </a:solidFill>
              </a:rPr>
              <a:t>，</a:t>
            </a:r>
            <a:r>
              <a:rPr lang="en-US" altLang="zh-CN">
                <a:solidFill>
                  <a:schemeClr val="bg1"/>
                </a:solidFill>
              </a:rPr>
              <a:t>Node2vec,LINE</a:t>
            </a:r>
            <a:r>
              <a:rPr lang="zh-CN" altLang="en-US">
                <a:solidFill>
                  <a:schemeClr val="bg1"/>
                </a:solidFill>
              </a:rPr>
              <a:t>）</a:t>
            </a:r>
            <a:r>
              <a:rPr lang="zh-CN" altLang="en-US">
                <a:solidFill>
                  <a:schemeClr val="bg1"/>
                </a:solidFill>
              </a:rPr>
              <a:t>很难有效地直接应用在异构网络上。</a:t>
            </a:r>
            <a:endParaRPr lang="zh-CN" altLang="en-US">
              <a:solidFill>
                <a:schemeClr val="bg1"/>
              </a:solidFill>
            </a:endParaRPr>
          </a:p>
        </p:txBody>
      </p:sp>
      <p:pic>
        <p:nvPicPr>
          <p:cNvPr id="5" name="图片 4"/>
          <p:cNvPicPr>
            <a:picLocks noChangeAspect="1"/>
          </p:cNvPicPr>
          <p:nvPr/>
        </p:nvPicPr>
        <p:blipFill>
          <a:blip r:embed="rId2"/>
          <a:stretch>
            <a:fillRect/>
          </a:stretch>
        </p:blipFill>
        <p:spPr>
          <a:xfrm>
            <a:off x="4923790" y="2433955"/>
            <a:ext cx="1564640" cy="328295"/>
          </a:xfrm>
          <a:prstGeom prst="rect">
            <a:avLst/>
          </a:prstGeom>
        </p:spPr>
      </p:pic>
      <p:pic>
        <p:nvPicPr>
          <p:cNvPr id="2" name="图片 1"/>
          <p:cNvPicPr>
            <a:picLocks noChangeAspect="1"/>
          </p:cNvPicPr>
          <p:nvPr/>
        </p:nvPicPr>
        <p:blipFill>
          <a:blip r:embed="rId3"/>
          <a:stretch>
            <a:fillRect/>
          </a:stretch>
        </p:blipFill>
        <p:spPr>
          <a:xfrm>
            <a:off x="6537325" y="3310890"/>
            <a:ext cx="1844040" cy="350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154680" y="550545"/>
            <a:ext cx="622744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meta-path-based random walk</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rcRect b="1369"/>
          <a:stretch>
            <a:fillRect/>
          </a:stretch>
        </p:blipFill>
        <p:spPr>
          <a:xfrm>
            <a:off x="1104265" y="1252220"/>
            <a:ext cx="7368540" cy="4759960"/>
          </a:xfrm>
          <a:prstGeom prst="rect">
            <a:avLst/>
          </a:prstGeom>
        </p:spPr>
      </p:pic>
      <p:pic>
        <p:nvPicPr>
          <p:cNvPr id="4" name="图片 3"/>
          <p:cNvPicPr>
            <a:picLocks noChangeAspect="1"/>
          </p:cNvPicPr>
          <p:nvPr/>
        </p:nvPicPr>
        <p:blipFill>
          <a:blip r:embed="rId2"/>
          <a:stretch>
            <a:fillRect/>
          </a:stretch>
        </p:blipFill>
        <p:spPr>
          <a:xfrm>
            <a:off x="8807450" y="3128010"/>
            <a:ext cx="777240" cy="388620"/>
          </a:xfrm>
          <a:prstGeom prst="rect">
            <a:avLst/>
          </a:prstGeom>
        </p:spPr>
      </p:pic>
      <p:pic>
        <p:nvPicPr>
          <p:cNvPr id="5" name="图片 4"/>
          <p:cNvPicPr>
            <a:picLocks noChangeAspect="1"/>
          </p:cNvPicPr>
          <p:nvPr/>
        </p:nvPicPr>
        <p:blipFill>
          <a:blip r:embed="rId3"/>
          <a:stretch>
            <a:fillRect/>
          </a:stretch>
        </p:blipFill>
        <p:spPr>
          <a:xfrm>
            <a:off x="8807450" y="3693795"/>
            <a:ext cx="853440" cy="358140"/>
          </a:xfrm>
          <a:prstGeom prst="rect">
            <a:avLst/>
          </a:prstGeom>
        </p:spPr>
      </p:pic>
      <p:sp>
        <p:nvSpPr>
          <p:cNvPr id="6" name="文本框 5"/>
          <p:cNvSpPr txBox="1"/>
          <p:nvPr/>
        </p:nvSpPr>
        <p:spPr>
          <a:xfrm>
            <a:off x="8807450" y="3693795"/>
            <a:ext cx="2927985" cy="922020"/>
          </a:xfrm>
          <a:prstGeom prst="rect">
            <a:avLst/>
          </a:prstGeom>
          <a:noFill/>
        </p:spPr>
        <p:txBody>
          <a:bodyPr wrap="square" rtlCol="0">
            <a:spAutoFit/>
          </a:bodyPr>
          <a:p>
            <a:pPr algn="l"/>
            <a:r>
              <a:rPr lang="en-US" altLang="zh-CN"/>
              <a:t>            </a:t>
            </a:r>
            <a:r>
              <a:rPr lang="zh-CN" altLang="en-US">
                <a:solidFill>
                  <a:schemeClr val="bg1"/>
                </a:solidFill>
              </a:rPr>
              <a:t>表示顶点         的 </a:t>
            </a:r>
            <a:endParaRPr lang="zh-CN" altLang="en-US">
              <a:solidFill>
                <a:schemeClr val="bg1"/>
              </a:solidFill>
            </a:endParaRPr>
          </a:p>
          <a:p>
            <a:pPr algn="l"/>
            <a:endParaRPr lang="zh-CN" altLang="en-US">
              <a:solidFill>
                <a:schemeClr val="bg1"/>
              </a:solidFill>
            </a:endParaRPr>
          </a:p>
          <a:p>
            <a:pPr algn="l"/>
            <a:r>
              <a:rPr lang="en-US" altLang="zh-CN">
                <a:solidFill>
                  <a:schemeClr val="bg1"/>
                </a:solidFill>
              </a:rPr>
              <a:t>Vt+1</a:t>
            </a:r>
            <a:r>
              <a:rPr lang="zh-CN" altLang="en-US">
                <a:solidFill>
                  <a:schemeClr val="bg1"/>
                </a:solidFill>
              </a:rPr>
              <a:t> 类型的领域顶点集合</a:t>
            </a:r>
            <a:endParaRPr lang="zh-CN" altLang="en-US">
              <a:solidFill>
                <a:schemeClr val="bg1"/>
              </a:solidFill>
            </a:endParaRPr>
          </a:p>
        </p:txBody>
      </p:sp>
      <p:pic>
        <p:nvPicPr>
          <p:cNvPr id="7" name="图片 6"/>
          <p:cNvPicPr>
            <a:picLocks noChangeAspect="1"/>
          </p:cNvPicPr>
          <p:nvPr/>
        </p:nvPicPr>
        <p:blipFill>
          <a:blip r:embed="rId4"/>
          <a:stretch>
            <a:fillRect/>
          </a:stretch>
        </p:blipFill>
        <p:spPr>
          <a:xfrm>
            <a:off x="10672445" y="3693795"/>
            <a:ext cx="350520" cy="462280"/>
          </a:xfrm>
          <a:prstGeom prst="rect">
            <a:avLst/>
          </a:prstGeom>
        </p:spPr>
      </p:pic>
      <p:sp>
        <p:nvSpPr>
          <p:cNvPr id="9" name="文本框 8"/>
          <p:cNvSpPr txBox="1"/>
          <p:nvPr/>
        </p:nvSpPr>
        <p:spPr>
          <a:xfrm>
            <a:off x="6627495" y="4892675"/>
            <a:ext cx="868680" cy="368300"/>
          </a:xfrm>
          <a:prstGeom prst="rect">
            <a:avLst/>
          </a:prstGeom>
          <a:noFill/>
        </p:spPr>
        <p:txBody>
          <a:bodyPr wrap="none" rtlCol="0">
            <a:spAutoFit/>
          </a:bodyPr>
          <a:p>
            <a:r>
              <a:rPr lang="zh-CN" altLang="en-US"/>
              <a:t>对称的</a:t>
            </a:r>
            <a:endParaRPr lang="zh-CN" altLang="en-US"/>
          </a:p>
        </p:txBody>
      </p:sp>
      <p:sp>
        <p:nvSpPr>
          <p:cNvPr id="10" name="文本框 9"/>
          <p:cNvSpPr txBox="1"/>
          <p:nvPr/>
        </p:nvSpPr>
        <p:spPr>
          <a:xfrm>
            <a:off x="8549005" y="1183005"/>
            <a:ext cx="3129280" cy="1814830"/>
          </a:xfrm>
          <a:prstGeom prst="rect">
            <a:avLst/>
          </a:prstGeom>
          <a:noFill/>
        </p:spPr>
        <p:txBody>
          <a:bodyPr wrap="square" rtlCol="0" anchor="t">
            <a:spAutoFit/>
          </a:bodyPr>
          <a:p>
            <a:r>
              <a:rPr lang="en-US" altLang="zh-CN" sz="1600">
                <a:solidFill>
                  <a:schemeClr val="bg1"/>
                </a:solidFill>
              </a:rPr>
              <a:t>1.</a:t>
            </a:r>
            <a:r>
              <a:rPr lang="zh-CN" altLang="en-US" sz="1600">
                <a:solidFill>
                  <a:schemeClr val="bg1"/>
                </a:solidFill>
              </a:rPr>
              <a:t>两个点间有边，且下一个点属于我们定义好的metapath上的下一个类型的节点。</a:t>
            </a:r>
            <a:endParaRPr lang="zh-CN" altLang="en-US" sz="1600">
              <a:solidFill>
                <a:schemeClr val="bg1"/>
              </a:solidFill>
            </a:endParaRPr>
          </a:p>
          <a:p>
            <a:r>
              <a:rPr lang="en-US" altLang="zh-CN" sz="1600">
                <a:solidFill>
                  <a:schemeClr val="bg1"/>
                </a:solidFill>
              </a:rPr>
              <a:t>2.</a:t>
            </a:r>
            <a:r>
              <a:rPr lang="zh-CN" altLang="en-US" sz="1600">
                <a:solidFill>
                  <a:schemeClr val="bg1"/>
                </a:solidFill>
              </a:rPr>
              <a:t>两个点间有边，但是下一个点不属于我们定义好的metapath上的下一个类型的节点。</a:t>
            </a:r>
            <a:endParaRPr lang="zh-CN" altLang="en-US" sz="1600">
              <a:solidFill>
                <a:schemeClr val="bg1"/>
              </a:solidFill>
            </a:endParaRPr>
          </a:p>
          <a:p>
            <a:r>
              <a:rPr lang="en-US" altLang="zh-CN" sz="1600">
                <a:solidFill>
                  <a:schemeClr val="bg1"/>
                </a:solidFill>
              </a:rPr>
              <a:t>3.</a:t>
            </a:r>
            <a:r>
              <a:rPr lang="zh-CN" altLang="en-US" sz="1600">
                <a:solidFill>
                  <a:schemeClr val="bg1"/>
                </a:solidFill>
              </a:rPr>
              <a:t>两个点间没有边</a:t>
            </a:r>
            <a:endParaRPr lang="zh-CN" altLang="en-US"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235325" y="469900"/>
            <a:ext cx="593788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Heterogeneous Skip-Gram</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1"/>
          <a:stretch>
            <a:fillRect/>
          </a:stretch>
        </p:blipFill>
        <p:spPr>
          <a:xfrm>
            <a:off x="1797050" y="1902460"/>
            <a:ext cx="4691380" cy="815340"/>
          </a:xfrm>
          <a:prstGeom prst="rect">
            <a:avLst/>
          </a:prstGeom>
        </p:spPr>
      </p:pic>
      <p:pic>
        <p:nvPicPr>
          <p:cNvPr id="4" name="图片 3"/>
          <p:cNvPicPr>
            <a:picLocks noChangeAspect="1"/>
          </p:cNvPicPr>
          <p:nvPr/>
        </p:nvPicPr>
        <p:blipFill>
          <a:blip r:embed="rId2"/>
          <a:stretch>
            <a:fillRect/>
          </a:stretch>
        </p:blipFill>
        <p:spPr>
          <a:xfrm>
            <a:off x="1797050" y="3003550"/>
            <a:ext cx="3265805" cy="851535"/>
          </a:xfrm>
          <a:prstGeom prst="rect">
            <a:avLst/>
          </a:prstGeom>
        </p:spPr>
      </p:pic>
      <p:pic>
        <p:nvPicPr>
          <p:cNvPr id="5" name="图片 4"/>
          <p:cNvPicPr>
            <a:picLocks noChangeAspect="1"/>
          </p:cNvPicPr>
          <p:nvPr/>
        </p:nvPicPr>
        <p:blipFill>
          <a:blip r:embed="rId3"/>
          <a:stretch>
            <a:fillRect/>
          </a:stretch>
        </p:blipFill>
        <p:spPr>
          <a:xfrm>
            <a:off x="1797050" y="4656455"/>
            <a:ext cx="5044440" cy="1043940"/>
          </a:xfrm>
          <a:prstGeom prst="rect">
            <a:avLst/>
          </a:prstGeom>
        </p:spPr>
      </p:pic>
      <p:sp>
        <p:nvSpPr>
          <p:cNvPr id="2" name="文本框 1"/>
          <p:cNvSpPr txBox="1"/>
          <p:nvPr/>
        </p:nvSpPr>
        <p:spPr>
          <a:xfrm>
            <a:off x="1077595" y="1257300"/>
            <a:ext cx="5046980" cy="645160"/>
          </a:xfrm>
          <a:prstGeom prst="rect">
            <a:avLst/>
          </a:prstGeom>
          <a:noFill/>
        </p:spPr>
        <p:txBody>
          <a:bodyPr wrap="none" rtlCol="0">
            <a:spAutoFit/>
          </a:bodyPr>
          <a:p>
            <a:pPr algn="l"/>
            <a:r>
              <a:rPr lang="zh-CN" altLang="en-US">
                <a:solidFill>
                  <a:schemeClr val="bg1"/>
                </a:solidFill>
              </a:rPr>
              <a:t>通过</a:t>
            </a:r>
            <a:r>
              <a:rPr lang="zh-CN" altLang="en-US">
                <a:solidFill>
                  <a:srgbClr val="FF0000"/>
                </a:solidFill>
              </a:rPr>
              <a:t>最大化条件概率</a:t>
            </a:r>
            <a:r>
              <a:rPr lang="zh-CN" altLang="en-US">
                <a:solidFill>
                  <a:schemeClr val="bg1"/>
                </a:solidFill>
              </a:rPr>
              <a:t>来学习异质网络的顶点特征</a:t>
            </a:r>
            <a:r>
              <a:rPr lang="en-US" altLang="zh-CN">
                <a:solidFill>
                  <a:schemeClr val="bg1"/>
                </a:solidFill>
              </a:rPr>
              <a:t>.</a:t>
            </a:r>
            <a:endParaRPr lang="en-US" altLang="zh-CN">
              <a:solidFill>
                <a:schemeClr val="bg1"/>
              </a:solidFill>
            </a:endParaRPr>
          </a:p>
          <a:p>
            <a:pPr algn="l"/>
            <a:r>
              <a:rPr lang="zh-CN" altLang="en-US">
                <a:solidFill>
                  <a:schemeClr val="bg1"/>
                </a:solidFill>
              </a:rPr>
              <a:t>目标</a:t>
            </a:r>
            <a:r>
              <a:rPr lang="en-US" altLang="zh-CN">
                <a:solidFill>
                  <a:schemeClr val="bg1"/>
                </a:solidFill>
              </a:rPr>
              <a:t>:</a:t>
            </a:r>
            <a:r>
              <a:rPr lang="zh-CN" altLang="en-US">
                <a:solidFill>
                  <a:schemeClr val="bg1"/>
                </a:solidFill>
              </a:rPr>
              <a:t>从每个顶点的局部领域上最大化网络似然：</a:t>
            </a:r>
            <a:endParaRPr lang="zh-CN" altLang="en-US">
              <a:solidFill>
                <a:schemeClr val="bg1"/>
              </a:solidFill>
            </a:endParaRPr>
          </a:p>
        </p:txBody>
      </p:sp>
      <p:sp>
        <p:nvSpPr>
          <p:cNvPr id="6" name="文本框 5"/>
          <p:cNvSpPr txBox="1"/>
          <p:nvPr/>
        </p:nvSpPr>
        <p:spPr>
          <a:xfrm>
            <a:off x="1077595" y="4147185"/>
            <a:ext cx="9167495" cy="368300"/>
          </a:xfrm>
          <a:prstGeom prst="rect">
            <a:avLst/>
          </a:prstGeom>
          <a:noFill/>
        </p:spPr>
        <p:txBody>
          <a:bodyPr wrap="square" rtlCol="0" anchor="t">
            <a:spAutoFit/>
          </a:bodyPr>
          <a:p>
            <a:r>
              <a:rPr lang="zh-CN" altLang="en-US">
                <a:solidFill>
                  <a:schemeClr val="bg1"/>
                </a:solidFill>
              </a:rPr>
              <a:t>为提升参数更新效率，采用负采样方法。给定负采样个数M后，可以得出参数更新过程：</a:t>
            </a:r>
            <a:endParaRPr lang="zh-CN" altLang="en-US">
              <a:solidFill>
                <a:schemeClr val="bg1"/>
              </a:solidFill>
            </a:endParaRPr>
          </a:p>
        </p:txBody>
      </p:sp>
      <p:sp>
        <p:nvSpPr>
          <p:cNvPr id="7" name="文本框 6"/>
          <p:cNvSpPr txBox="1"/>
          <p:nvPr/>
        </p:nvSpPr>
        <p:spPr>
          <a:xfrm>
            <a:off x="4778375" y="5851525"/>
            <a:ext cx="3124835" cy="368300"/>
          </a:xfrm>
          <a:prstGeom prst="rect">
            <a:avLst/>
          </a:prstGeom>
          <a:noFill/>
        </p:spPr>
        <p:txBody>
          <a:bodyPr wrap="square" rtlCol="0" anchor="t">
            <a:spAutoFit/>
          </a:bodyPr>
          <a:p>
            <a:r>
              <a:rPr lang="zh-CN" altLang="en-US"/>
              <a:t>负采样中样本的预定义分布</a:t>
            </a:r>
            <a:endParaRPr lang="zh-CN" altLang="en-US"/>
          </a:p>
        </p:txBody>
      </p:sp>
      <p:cxnSp>
        <p:nvCxnSpPr>
          <p:cNvPr id="8" name="直接箭头连接符 7"/>
          <p:cNvCxnSpPr/>
          <p:nvPr/>
        </p:nvCxnSpPr>
        <p:spPr>
          <a:xfrm>
            <a:off x="4778375" y="5318760"/>
            <a:ext cx="675640" cy="4622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09344" y="2949752"/>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25219" y="454387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307330" y="1386840"/>
            <a:ext cx="4889500" cy="58356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知识图注意力网络</a:t>
            </a:r>
            <a:r>
              <a:rPr lang="en-US" altLang="zh-CN" sz="3200" dirty="0"/>
              <a:t>KGAT</a:t>
            </a:r>
            <a:endParaRPr lang="en-US" altLang="zh-CN" sz="3200" dirty="0"/>
          </a:p>
        </p:txBody>
      </p:sp>
      <p:sp>
        <p:nvSpPr>
          <p:cNvPr id="41" name="TextBox 48"/>
          <p:cNvSpPr txBox="1"/>
          <p:nvPr/>
        </p:nvSpPr>
        <p:spPr>
          <a:xfrm>
            <a:off x="5489332" y="2949363"/>
            <a:ext cx="5112568" cy="58356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a:solidFill>
                  <a:schemeClr val="accent1"/>
                </a:solidFill>
              </a:rPr>
              <a:t>metapath2vec</a:t>
            </a:r>
            <a:endParaRPr lang="en-US" altLang="zh-CN" dirty="0">
              <a:solidFill>
                <a:schemeClr val="accent1"/>
              </a:solidFill>
            </a:endParaRPr>
          </a:p>
        </p:txBody>
      </p:sp>
      <p:sp>
        <p:nvSpPr>
          <p:cNvPr id="67" name="TextBox 55"/>
          <p:cNvSpPr txBox="1"/>
          <p:nvPr/>
        </p:nvSpPr>
        <p:spPr>
          <a:xfrm>
            <a:off x="5367655" y="4670425"/>
            <a:ext cx="6095365" cy="58356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a:solidFill>
                  <a:schemeClr val="accent1"/>
                </a:solidFill>
              </a:rPr>
              <a:t>Graph Transformer Networks</a:t>
            </a:r>
            <a:endParaRPr lang="en-US" altLang="zh-CN" dirty="0">
              <a:solidFill>
                <a:schemeClr val="accent1"/>
              </a:solidFill>
            </a:endParaRP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0891" y="309147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5476" y="467013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307092" y="3659287"/>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367417" y="533632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154680" y="550545"/>
            <a:ext cx="622744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metapath2vec++</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1059815" y="1264285"/>
            <a:ext cx="7237095" cy="368300"/>
          </a:xfrm>
          <a:prstGeom prst="rect">
            <a:avLst/>
          </a:prstGeom>
          <a:noFill/>
        </p:spPr>
        <p:txBody>
          <a:bodyPr wrap="square" rtlCol="0" anchor="t">
            <a:spAutoFit/>
          </a:bodyPr>
          <a:p>
            <a:r>
              <a:rPr lang="zh-CN" altLang="en-US">
                <a:solidFill>
                  <a:schemeClr val="bg1"/>
                </a:solidFill>
              </a:rPr>
              <a:t>softmax函数根据不同类型的顶点的上下文</a:t>
            </a:r>
            <a:r>
              <a:rPr lang="en-US" altLang="zh-CN">
                <a:solidFill>
                  <a:schemeClr val="bg1"/>
                </a:solidFill>
              </a:rPr>
              <a:t>Ct</a:t>
            </a:r>
            <a:r>
              <a:rPr lang="zh-CN" altLang="en-US">
                <a:solidFill>
                  <a:schemeClr val="bg1"/>
                </a:solidFill>
              </a:rPr>
              <a:t> 进行归一化，即是：</a:t>
            </a:r>
            <a:endParaRPr lang="zh-CN" altLang="en-US">
              <a:solidFill>
                <a:schemeClr val="bg1"/>
              </a:solidFill>
            </a:endParaRPr>
          </a:p>
        </p:txBody>
      </p:sp>
      <p:pic>
        <p:nvPicPr>
          <p:cNvPr id="8" name="图片 7"/>
          <p:cNvPicPr>
            <a:picLocks noChangeAspect="1"/>
          </p:cNvPicPr>
          <p:nvPr/>
        </p:nvPicPr>
        <p:blipFill>
          <a:blip r:embed="rId1"/>
          <a:stretch>
            <a:fillRect/>
          </a:stretch>
        </p:blipFill>
        <p:spPr>
          <a:xfrm>
            <a:off x="1913255" y="1632585"/>
            <a:ext cx="3442970" cy="844550"/>
          </a:xfrm>
          <a:prstGeom prst="rect">
            <a:avLst/>
          </a:prstGeom>
        </p:spPr>
      </p:pic>
      <p:sp>
        <p:nvSpPr>
          <p:cNvPr id="10" name="文本框 9"/>
          <p:cNvSpPr txBox="1"/>
          <p:nvPr/>
        </p:nvSpPr>
        <p:spPr>
          <a:xfrm>
            <a:off x="1059815" y="2635250"/>
            <a:ext cx="6776085" cy="368300"/>
          </a:xfrm>
          <a:prstGeom prst="rect">
            <a:avLst/>
          </a:prstGeom>
          <a:noFill/>
        </p:spPr>
        <p:txBody>
          <a:bodyPr wrap="square" rtlCol="0" anchor="t">
            <a:spAutoFit/>
          </a:bodyPr>
          <a:p>
            <a:r>
              <a:rPr lang="zh-CN" altLang="en-US">
                <a:solidFill>
                  <a:schemeClr val="bg1"/>
                </a:solidFill>
              </a:rPr>
              <a:t>即在归一化过程中，会根据固定类型的顶点进行调整。</a:t>
            </a:r>
            <a:endParaRPr lang="zh-CN" altLang="en-US">
              <a:solidFill>
                <a:schemeClr val="bg1"/>
              </a:solidFill>
            </a:endParaRPr>
          </a:p>
        </p:txBody>
      </p:sp>
      <p:sp>
        <p:nvSpPr>
          <p:cNvPr id="11" name="文本框 10"/>
          <p:cNvSpPr txBox="1"/>
          <p:nvPr/>
        </p:nvSpPr>
        <p:spPr>
          <a:xfrm>
            <a:off x="1913255" y="3116580"/>
            <a:ext cx="3901440" cy="368300"/>
          </a:xfrm>
          <a:prstGeom prst="rect">
            <a:avLst/>
          </a:prstGeom>
          <a:noFill/>
        </p:spPr>
        <p:txBody>
          <a:bodyPr wrap="square" rtlCol="0" anchor="t">
            <a:spAutoFit/>
          </a:bodyPr>
          <a:p>
            <a:r>
              <a:rPr lang="zh-CN" altLang="en-US">
                <a:solidFill>
                  <a:schemeClr val="bg1"/>
                </a:solidFill>
              </a:rPr>
              <a:t>那么自然地会得出新的目标函数</a:t>
            </a:r>
            <a:endParaRPr lang="zh-CN" altLang="en-US">
              <a:solidFill>
                <a:schemeClr val="bg1"/>
              </a:solidFill>
            </a:endParaRPr>
          </a:p>
        </p:txBody>
      </p:sp>
      <p:pic>
        <p:nvPicPr>
          <p:cNvPr id="12" name="图片 11"/>
          <p:cNvPicPr>
            <a:picLocks noChangeAspect="1"/>
          </p:cNvPicPr>
          <p:nvPr/>
        </p:nvPicPr>
        <p:blipFill>
          <a:blip r:embed="rId2"/>
          <a:stretch>
            <a:fillRect/>
          </a:stretch>
        </p:blipFill>
        <p:spPr>
          <a:xfrm>
            <a:off x="1913255" y="3630295"/>
            <a:ext cx="5692140" cy="624840"/>
          </a:xfrm>
          <a:prstGeom prst="rect">
            <a:avLst/>
          </a:prstGeom>
        </p:spPr>
      </p:pic>
      <p:sp>
        <p:nvSpPr>
          <p:cNvPr id="13" name="文本框 12"/>
          <p:cNvSpPr txBox="1"/>
          <p:nvPr/>
        </p:nvSpPr>
        <p:spPr>
          <a:xfrm>
            <a:off x="1059815" y="4396105"/>
            <a:ext cx="10252075" cy="645160"/>
          </a:xfrm>
          <a:prstGeom prst="rect">
            <a:avLst/>
          </a:prstGeom>
          <a:noFill/>
        </p:spPr>
        <p:txBody>
          <a:bodyPr wrap="square" rtlCol="0" anchor="t">
            <a:spAutoFit/>
          </a:bodyPr>
          <a:p>
            <a:r>
              <a:rPr lang="zh-CN" altLang="en-US">
                <a:solidFill>
                  <a:schemeClr val="bg1"/>
                </a:solidFill>
              </a:rPr>
              <a:t>异质网络的异质信息不仅仅在采序中体现出来，也在目标函数中被体现出来。</a:t>
            </a:r>
            <a:endParaRPr lang="zh-CN" altLang="en-US">
              <a:solidFill>
                <a:schemeClr val="bg1"/>
              </a:solidFill>
            </a:endParaRPr>
          </a:p>
          <a:p>
            <a:r>
              <a:rPr lang="zh-CN" altLang="en-US">
                <a:solidFill>
                  <a:schemeClr val="bg1"/>
                </a:solidFill>
              </a:rPr>
              <a:t>梯度如下：</a:t>
            </a:r>
            <a:endParaRPr lang="zh-CN" altLang="en-US">
              <a:solidFill>
                <a:schemeClr val="bg1"/>
              </a:solidFill>
            </a:endParaRPr>
          </a:p>
        </p:txBody>
      </p:sp>
      <p:pic>
        <p:nvPicPr>
          <p:cNvPr id="2" name="图片 1"/>
          <p:cNvPicPr>
            <a:picLocks noChangeAspect="1"/>
          </p:cNvPicPr>
          <p:nvPr/>
        </p:nvPicPr>
        <p:blipFill>
          <a:blip r:embed="rId3"/>
          <a:stretch>
            <a:fillRect/>
          </a:stretch>
        </p:blipFill>
        <p:spPr>
          <a:xfrm>
            <a:off x="2046605" y="5041265"/>
            <a:ext cx="4070350" cy="11385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515360" y="550545"/>
            <a:ext cx="591502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The  metapath2vec++  Algorithm</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1290955" y="1183005"/>
            <a:ext cx="4015740" cy="5263515"/>
          </a:xfrm>
          <a:prstGeom prst="rect">
            <a:avLst/>
          </a:prstGeom>
        </p:spPr>
      </p:pic>
      <p:pic>
        <p:nvPicPr>
          <p:cNvPr id="3" name="图片 2"/>
          <p:cNvPicPr>
            <a:picLocks noChangeAspect="1"/>
          </p:cNvPicPr>
          <p:nvPr/>
        </p:nvPicPr>
        <p:blipFill>
          <a:blip r:embed="rId2"/>
          <a:stretch>
            <a:fillRect/>
          </a:stretch>
        </p:blipFill>
        <p:spPr>
          <a:xfrm>
            <a:off x="5518150" y="3190875"/>
            <a:ext cx="5882640" cy="1181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20900" y="3528060"/>
            <a:ext cx="8417560" cy="768350"/>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4400" dirty="0">
                <a:solidFill>
                  <a:schemeClr val="bg1"/>
                </a:solidFill>
                <a:latin typeface="+mj-ea"/>
              </a:rPr>
              <a:t>Graph Transformer Networks</a:t>
            </a:r>
            <a:endParaRPr lang="en-US" altLang="zh-CN" sz="4400" dirty="0">
              <a:solidFill>
                <a:schemeClr val="bg1"/>
              </a:solidFill>
              <a:latin typeface="+mj-ea"/>
            </a:endParaRPr>
          </a:p>
        </p:txBody>
      </p:sp>
      <p:grpSp>
        <p:nvGrpSpPr>
          <p:cNvPr id="39" name="Group 9"/>
          <p:cNvGrpSpPr>
            <a:grpSpLocks noChangeAspect="1"/>
          </p:cNvGrpSpPr>
          <p:nvPr/>
        </p:nvGrpSpPr>
        <p:grpSpPr bwMode="auto">
          <a:xfrm>
            <a:off x="2275205" y="4458968"/>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GTNs</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977265" y="1297305"/>
            <a:ext cx="10135235" cy="2999740"/>
          </a:xfrm>
          <a:prstGeom prst="rect">
            <a:avLst/>
          </a:prstGeom>
          <a:noFill/>
        </p:spPr>
        <p:txBody>
          <a:bodyPr wrap="square" rtlCol="0" anchor="t">
            <a:spAutoFit/>
          </a:bodyPr>
          <a:p>
            <a:pPr eaLnBrk="1" latinLnBrk="0" hangingPunct="1">
              <a:lnSpc>
                <a:spcPct val="150000"/>
              </a:lnSpc>
            </a:pPr>
            <a:r>
              <a:rPr lang="zh-CN" altLang="en-US">
                <a:solidFill>
                  <a:schemeClr val="bg1"/>
                </a:solidFill>
              </a:rPr>
              <a:t>GTNs(Graph Transformer Networks)</a:t>
            </a:r>
            <a:endParaRPr lang="zh-CN" altLang="en-US">
              <a:solidFill>
                <a:schemeClr val="bg1"/>
              </a:solidFill>
            </a:endParaRPr>
          </a:p>
          <a:p>
            <a:pPr eaLnBrk="1" latinLnBrk="0" hangingPunct="1">
              <a:lnSpc>
                <a:spcPct val="150000"/>
              </a:lnSpc>
            </a:pPr>
            <a:r>
              <a:rPr lang="zh-CN" altLang="en-US">
                <a:solidFill>
                  <a:schemeClr val="bg1"/>
                </a:solidFill>
              </a:rPr>
              <a:t>         主要功能是在</a:t>
            </a:r>
            <a:r>
              <a:rPr lang="zh-CN" altLang="en-US">
                <a:solidFill>
                  <a:srgbClr val="FF0000"/>
                </a:solidFill>
              </a:rPr>
              <a:t>原始图上识别未连接节点之间的有用连接。</a:t>
            </a:r>
            <a:endParaRPr lang="zh-CN" altLang="en-US">
              <a:solidFill>
                <a:schemeClr val="bg1"/>
              </a:solidFill>
            </a:endParaRPr>
          </a:p>
          <a:p>
            <a:pPr eaLnBrk="1" latinLnBrk="0" hangingPunct="1">
              <a:lnSpc>
                <a:spcPct val="150000"/>
              </a:lnSpc>
            </a:pPr>
            <a:r>
              <a:rPr lang="zh-CN" altLang="en-US">
                <a:solidFill>
                  <a:schemeClr val="bg1"/>
                </a:solidFill>
              </a:rPr>
              <a:t> </a:t>
            </a:r>
            <a:endParaRPr lang="zh-CN" altLang="en-US">
              <a:solidFill>
                <a:schemeClr val="bg1"/>
              </a:solidFill>
            </a:endParaRPr>
          </a:p>
          <a:p>
            <a:pPr eaLnBrk="1" latinLnBrk="0" hangingPunct="1">
              <a:lnSpc>
                <a:spcPct val="150000"/>
              </a:lnSpc>
            </a:pPr>
            <a:r>
              <a:rPr lang="zh-CN" altLang="en-US">
                <a:solidFill>
                  <a:schemeClr val="bg1"/>
                </a:solidFill>
              </a:rPr>
              <a:t>       Transformer来学习有用的多跳连接，即所谓的元路径。将异质输入图转换为每个任务有用的元路径图，并以端到端方式学习图上的节点表示。</a:t>
            </a:r>
            <a:endParaRPr lang="zh-CN" altLang="en-US">
              <a:solidFill>
                <a:schemeClr val="bg1"/>
              </a:solidFill>
            </a:endParaRPr>
          </a:p>
          <a:p>
            <a:pPr eaLnBrk="1" latinLnBrk="0" hangingPunct="1">
              <a:lnSpc>
                <a:spcPct val="150000"/>
              </a:lnSpc>
            </a:pPr>
            <a:r>
              <a:rPr lang="zh-CN" altLang="en-US">
                <a:solidFill>
                  <a:schemeClr val="bg1"/>
                </a:solidFill>
              </a:rPr>
              <a:t> </a:t>
            </a:r>
            <a:endParaRPr lang="zh-CN" altLang="en-US">
              <a:solidFill>
                <a:schemeClr val="bg1"/>
              </a:solidFill>
            </a:endParaRPr>
          </a:p>
          <a:p>
            <a:pPr eaLnBrk="1" latinLnBrk="0" hangingPunct="1">
              <a:lnSpc>
                <a:spcPct val="150000"/>
              </a:lnSpc>
            </a:pPr>
            <a:r>
              <a:rPr lang="zh-CN" altLang="en-US">
                <a:solidFill>
                  <a:schemeClr val="bg1"/>
                </a:solidFill>
              </a:rPr>
              <a:t>        一般的GNN手动定义元路径，但</a:t>
            </a:r>
            <a:r>
              <a:rPr lang="zh-CN" altLang="en-US">
                <a:solidFill>
                  <a:srgbClr val="FF0000"/>
                </a:solidFill>
              </a:rPr>
              <a:t>GTNs可以学习有效的元路径。</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zh-CN" altLang="en-US" b="0" dirty="0">
                <a:solidFill>
                  <a:schemeClr val="bg1"/>
                </a:solidFill>
              </a:rPr>
              <a:t>模型</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039495" y="1275080"/>
            <a:ext cx="10134600" cy="4246245"/>
          </a:xfrm>
          <a:prstGeom prst="rect">
            <a:avLst/>
          </a:prstGeom>
          <a:noFill/>
        </p:spPr>
        <p:txBody>
          <a:bodyPr wrap="square" rtlCol="0" anchor="t">
            <a:spAutoFit/>
          </a:bodyPr>
          <a:p>
            <a:pPr eaLnBrk="1" latinLnBrk="0" hangingPunct="1">
              <a:lnSpc>
                <a:spcPct val="150000"/>
              </a:lnSpc>
            </a:pPr>
            <a:r>
              <a:rPr lang="zh-CN" altLang="en-US">
                <a:solidFill>
                  <a:schemeClr val="bg1"/>
                </a:solidFill>
              </a:rPr>
              <a:t>GTNs的目标是生成新的图结构，同时学习到有效的node representation。</a:t>
            </a:r>
            <a:endParaRPr lang="zh-CN" altLang="en-US">
              <a:solidFill>
                <a:schemeClr val="bg1"/>
              </a:solidFill>
            </a:endParaRPr>
          </a:p>
          <a:p>
            <a:pPr eaLnBrk="1" latinLnBrk="0" hangingPunct="1">
              <a:lnSpc>
                <a:spcPct val="150000"/>
              </a:lnSpc>
            </a:pPr>
            <a:r>
              <a:rPr lang="zh-CN" altLang="en-US">
                <a:solidFill>
                  <a:schemeClr val="bg1"/>
                </a:solidFill>
              </a:rPr>
              <a:t>GTNs使用多个candidate adjacency matrices寻找新的图结构。</a:t>
            </a:r>
            <a:endParaRPr lang="zh-CN" altLang="en-US">
              <a:solidFill>
                <a:schemeClr val="bg1"/>
              </a:solidFill>
            </a:endParaRPr>
          </a:p>
          <a:p>
            <a:pPr eaLnBrk="1" latinLnBrk="0" hangingPunct="1">
              <a:lnSpc>
                <a:spcPct val="150000"/>
              </a:lnSpc>
            </a:pPr>
            <a:endParaRPr lang="zh-CN" altLang="en-US">
              <a:solidFill>
                <a:schemeClr val="bg1"/>
              </a:solidFill>
            </a:endParaRPr>
          </a:p>
          <a:p>
            <a:pPr eaLnBrk="1" latinLnBrk="0" hangingPunct="1">
              <a:lnSpc>
                <a:spcPct val="150000"/>
              </a:lnSpc>
            </a:pPr>
            <a:endParaRPr lang="zh-CN" altLang="en-US">
              <a:solidFill>
                <a:schemeClr val="bg1"/>
              </a:solidFill>
            </a:endParaRPr>
          </a:p>
          <a:p>
            <a:pPr eaLnBrk="1" latinLnBrk="0" hangingPunct="1">
              <a:lnSpc>
                <a:spcPct val="150000"/>
              </a:lnSpc>
            </a:pPr>
            <a:r>
              <a:rPr lang="en-US" altLang="zh-CN">
                <a:solidFill>
                  <a:schemeClr val="bg1"/>
                </a:solidFill>
              </a:rPr>
              <a:t>                  Tv</a:t>
            </a:r>
            <a:r>
              <a:rPr lang="zh-CN" altLang="en-US">
                <a:solidFill>
                  <a:schemeClr val="bg1"/>
                </a:solidFill>
              </a:rPr>
              <a:t>是节点种类集合，</a:t>
            </a:r>
            <a:r>
              <a:rPr lang="en-US" altLang="zh-CN">
                <a:solidFill>
                  <a:schemeClr val="bg1"/>
                </a:solidFill>
              </a:rPr>
              <a:t>Te</a:t>
            </a:r>
            <a:r>
              <a:rPr lang="zh-CN" altLang="en-US">
                <a:solidFill>
                  <a:schemeClr val="bg1"/>
                </a:solidFill>
              </a:rPr>
              <a:t>是边种类集合</a:t>
            </a:r>
            <a:endParaRPr lang="zh-CN" altLang="en-US">
              <a:solidFill>
                <a:schemeClr val="bg1"/>
              </a:solidFill>
            </a:endParaRPr>
          </a:p>
          <a:p>
            <a:pPr eaLnBrk="1" latinLnBrk="0" hangingPunct="1">
              <a:lnSpc>
                <a:spcPct val="150000"/>
              </a:lnSpc>
            </a:pPr>
            <a:r>
              <a:rPr lang="zh-CN" altLang="en-US">
                <a:solidFill>
                  <a:schemeClr val="bg1"/>
                </a:solidFill>
              </a:rPr>
              <a:t>异质图能表示为adjacency matrices的集合              ，其中                 </a:t>
            </a:r>
            <a:endParaRPr lang="zh-CN" altLang="en-US">
              <a:solidFill>
                <a:schemeClr val="bg1"/>
              </a:solidFill>
            </a:endParaRPr>
          </a:p>
          <a:p>
            <a:pPr eaLnBrk="1" latinLnBrk="0" hangingPunct="1">
              <a:lnSpc>
                <a:spcPct val="150000"/>
              </a:lnSpc>
            </a:pPr>
            <a:endParaRPr lang="zh-CN" altLang="en-US">
              <a:solidFill>
                <a:schemeClr val="bg1"/>
              </a:solidFill>
            </a:endParaRPr>
          </a:p>
          <a:p>
            <a:pPr eaLnBrk="1" latinLnBrk="0" hangingPunct="1">
              <a:lnSpc>
                <a:spcPct val="150000"/>
              </a:lnSpc>
            </a:pPr>
            <a:r>
              <a:rPr lang="zh-CN" altLang="en-US">
                <a:solidFill>
                  <a:schemeClr val="bg1"/>
                </a:solidFill>
              </a:rPr>
              <a:t>           当从j到i有第</a:t>
            </a:r>
            <a:r>
              <a:rPr lang="en-US" altLang="zh-CN">
                <a:solidFill>
                  <a:schemeClr val="bg1"/>
                </a:solidFill>
              </a:rPr>
              <a:t>k</a:t>
            </a:r>
            <a:r>
              <a:rPr lang="zh-CN" altLang="en-US">
                <a:solidFill>
                  <a:schemeClr val="bg1"/>
                </a:solidFill>
              </a:rPr>
              <a:t>个类型的</a:t>
            </a:r>
            <a:r>
              <a:rPr lang="zh-CN" altLang="en-US">
                <a:solidFill>
                  <a:schemeClr val="bg1"/>
                </a:solidFill>
              </a:rPr>
              <a:t>边时，Ak[i，j]为非零</a:t>
            </a:r>
            <a:endParaRPr lang="zh-CN" altLang="en-US">
              <a:solidFill>
                <a:schemeClr val="bg1"/>
              </a:solidFill>
            </a:endParaRPr>
          </a:p>
          <a:p>
            <a:pPr eaLnBrk="1" latinLnBrk="0" hangingPunct="1">
              <a:lnSpc>
                <a:spcPct val="150000"/>
              </a:lnSpc>
            </a:pPr>
            <a:r>
              <a:rPr lang="zh-CN" altLang="en-US">
                <a:solidFill>
                  <a:schemeClr val="bg1"/>
                </a:solidFill>
              </a:rPr>
              <a:t>它也可以写成Tensor </a:t>
            </a:r>
            <a:endParaRPr lang="zh-CN" altLang="en-US">
              <a:solidFill>
                <a:schemeClr val="bg1"/>
              </a:solidFill>
            </a:endParaRPr>
          </a:p>
          <a:p>
            <a:pPr eaLnBrk="1" latinLnBrk="0" hangingPunct="1">
              <a:lnSpc>
                <a:spcPct val="150000"/>
              </a:lnSpc>
            </a:pPr>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1721485" y="2388235"/>
            <a:ext cx="1453515" cy="462915"/>
          </a:xfrm>
          <a:prstGeom prst="rect">
            <a:avLst/>
          </a:prstGeom>
        </p:spPr>
      </p:pic>
      <p:pic>
        <p:nvPicPr>
          <p:cNvPr id="4" name="图片 3"/>
          <p:cNvPicPr>
            <a:picLocks noChangeAspect="1"/>
          </p:cNvPicPr>
          <p:nvPr/>
        </p:nvPicPr>
        <p:blipFill>
          <a:blip r:embed="rId2"/>
          <a:stretch>
            <a:fillRect/>
          </a:stretch>
        </p:blipFill>
        <p:spPr>
          <a:xfrm>
            <a:off x="2143760" y="5109845"/>
            <a:ext cx="1750060" cy="338455"/>
          </a:xfrm>
          <a:prstGeom prst="rect">
            <a:avLst/>
          </a:prstGeom>
        </p:spPr>
      </p:pic>
      <p:pic>
        <p:nvPicPr>
          <p:cNvPr id="6" name="图片 5"/>
          <p:cNvPicPr>
            <a:picLocks noChangeAspect="1"/>
          </p:cNvPicPr>
          <p:nvPr/>
        </p:nvPicPr>
        <p:blipFill>
          <a:blip r:embed="rId3"/>
          <a:stretch>
            <a:fillRect/>
          </a:stretch>
        </p:blipFill>
        <p:spPr>
          <a:xfrm>
            <a:off x="7000240" y="3486150"/>
            <a:ext cx="821690" cy="247650"/>
          </a:xfrm>
          <a:prstGeom prst="rect">
            <a:avLst/>
          </a:prstGeom>
        </p:spPr>
      </p:pic>
      <p:pic>
        <p:nvPicPr>
          <p:cNvPr id="7" name="图片 6"/>
          <p:cNvPicPr>
            <a:picLocks noChangeAspect="1"/>
          </p:cNvPicPr>
          <p:nvPr/>
        </p:nvPicPr>
        <p:blipFill>
          <a:blip r:embed="rId4"/>
          <a:stretch>
            <a:fillRect/>
          </a:stretch>
        </p:blipFill>
        <p:spPr>
          <a:xfrm>
            <a:off x="5360670" y="3441700"/>
            <a:ext cx="868045" cy="336550"/>
          </a:xfrm>
          <a:prstGeom prst="rect">
            <a:avLst/>
          </a:prstGeom>
        </p:spPr>
      </p:pic>
      <p:pic>
        <p:nvPicPr>
          <p:cNvPr id="8" name="图片 7"/>
          <p:cNvPicPr>
            <a:picLocks noChangeAspect="1"/>
          </p:cNvPicPr>
          <p:nvPr/>
        </p:nvPicPr>
        <p:blipFill>
          <a:blip r:embed="rId5"/>
          <a:stretch>
            <a:fillRect/>
          </a:stretch>
        </p:blipFill>
        <p:spPr>
          <a:xfrm>
            <a:off x="2486660" y="3902075"/>
            <a:ext cx="1206500" cy="2813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908425" y="550545"/>
            <a:ext cx="491553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zh-CN" altLang="en-US" b="0">
                <a:solidFill>
                  <a:schemeClr val="bg1"/>
                </a:solidFill>
                <a:sym typeface="+mn-ea"/>
              </a:rPr>
              <a:t>Graph Transformer Layer</a:t>
            </a:r>
            <a:endParaRPr lang="zh-CN" altLang="en-US" b="0" dirty="0">
              <a:solidFill>
                <a:schemeClr val="bg1"/>
              </a:solidFill>
              <a:sym typeface="+mn-ea"/>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929005" y="4760595"/>
            <a:ext cx="10663555" cy="1476375"/>
          </a:xfrm>
          <a:prstGeom prst="rect">
            <a:avLst/>
          </a:prstGeom>
          <a:noFill/>
        </p:spPr>
        <p:txBody>
          <a:bodyPr wrap="square" rtlCol="0" anchor="t">
            <a:spAutoFit/>
          </a:bodyPr>
          <a:p>
            <a:r>
              <a:rPr lang="en-US" altLang="zh-CN">
                <a:solidFill>
                  <a:schemeClr val="bg1"/>
                </a:solidFill>
              </a:rPr>
              <a:t>       </a:t>
            </a:r>
            <a:r>
              <a:rPr lang="zh-CN" altLang="en-US">
                <a:solidFill>
                  <a:schemeClr val="bg1"/>
                </a:solidFill>
              </a:rPr>
              <a:t>它先从</a:t>
            </a:r>
            <a:r>
              <a:rPr lang="en-US" altLang="zh-CN">
                <a:solidFill>
                  <a:schemeClr val="bg1"/>
                </a:solidFill>
              </a:rPr>
              <a:t>A</a:t>
            </a:r>
            <a:r>
              <a:rPr lang="zh-CN" altLang="en-US">
                <a:solidFill>
                  <a:schemeClr val="bg1"/>
                </a:solidFill>
              </a:rPr>
              <a:t>(每一片就是一种edge type)中用权重选择adjacency matrices(即edge type)。权重选择的方式也可以理解成卷积，卷积后的两个matrices分别是两个图结构，表示为</a:t>
            </a:r>
            <a:r>
              <a:rPr lang="en-US" altLang="zh-CN">
                <a:solidFill>
                  <a:schemeClr val="bg1"/>
                </a:solidFill>
              </a:rPr>
              <a:t>Q1</a:t>
            </a:r>
            <a:r>
              <a:rPr lang="zh-CN" altLang="en-US">
                <a:solidFill>
                  <a:schemeClr val="bg1"/>
                </a:solidFill>
              </a:rPr>
              <a:t>和</a:t>
            </a:r>
            <a:r>
              <a:rPr lang="en-US" altLang="zh-CN">
                <a:solidFill>
                  <a:schemeClr val="bg1"/>
                </a:solidFill>
              </a:rPr>
              <a:t>Q2</a:t>
            </a:r>
            <a:r>
              <a:rPr lang="zh-CN" altLang="en-US">
                <a:solidFill>
                  <a:schemeClr val="bg1"/>
                </a:solidFill>
              </a:rPr>
              <a:t>。</a:t>
            </a:r>
            <a:endParaRPr lang="zh-CN" altLang="en-US">
              <a:solidFill>
                <a:schemeClr val="bg1"/>
              </a:solidFill>
            </a:endParaRPr>
          </a:p>
          <a:p>
            <a:r>
              <a:rPr lang="zh-CN" altLang="en-US">
                <a:solidFill>
                  <a:schemeClr val="bg1"/>
                </a:solidFill>
              </a:rPr>
              <a:t>       选择matrices的两个卷积核是用softmax计算得出的，但实际上是带有权重分配的。</a:t>
            </a:r>
            <a:endParaRPr lang="zh-CN" altLang="en-US">
              <a:solidFill>
                <a:schemeClr val="bg1"/>
              </a:solidFill>
            </a:endParaRPr>
          </a:p>
          <a:p>
            <a:r>
              <a:rPr lang="zh-CN" altLang="en-US">
                <a:solidFill>
                  <a:schemeClr val="bg1"/>
                </a:solidFill>
              </a:rPr>
              <a:t>       然后再将两个matrices组成新的图结构(即两个邻接矩阵的矩阵乘法，)。</a:t>
            </a:r>
            <a:endParaRPr lang="zh-CN" altLang="en-US"/>
          </a:p>
          <a:p>
            <a:endParaRPr lang="zh-CN" altLang="en-US"/>
          </a:p>
        </p:txBody>
      </p:sp>
      <p:pic>
        <p:nvPicPr>
          <p:cNvPr id="7" name="图片 6"/>
          <p:cNvPicPr>
            <a:picLocks noChangeAspect="1"/>
          </p:cNvPicPr>
          <p:nvPr/>
        </p:nvPicPr>
        <p:blipFill>
          <a:blip r:embed="rId1"/>
          <a:stretch>
            <a:fillRect/>
          </a:stretch>
        </p:blipFill>
        <p:spPr>
          <a:xfrm>
            <a:off x="1148080" y="1183005"/>
            <a:ext cx="9312275" cy="31762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GTNs</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1"/>
          <a:stretch>
            <a:fillRect/>
          </a:stretch>
        </p:blipFill>
        <p:spPr>
          <a:xfrm>
            <a:off x="2153285" y="1275080"/>
            <a:ext cx="4084320" cy="701040"/>
          </a:xfrm>
          <a:prstGeom prst="rect">
            <a:avLst/>
          </a:prstGeom>
        </p:spPr>
      </p:pic>
      <p:sp>
        <p:nvSpPr>
          <p:cNvPr id="4" name="文本框 3"/>
          <p:cNvSpPr txBox="1"/>
          <p:nvPr/>
        </p:nvSpPr>
        <p:spPr>
          <a:xfrm>
            <a:off x="1572260" y="2121535"/>
            <a:ext cx="7243445" cy="2584450"/>
          </a:xfrm>
          <a:prstGeom prst="rect">
            <a:avLst/>
          </a:prstGeom>
          <a:noFill/>
        </p:spPr>
        <p:txBody>
          <a:bodyPr wrap="square" rtlCol="0">
            <a:spAutoFit/>
          </a:bodyPr>
          <a:p>
            <a:r>
              <a:rPr lang="zh-CN" altLang="en-US">
                <a:solidFill>
                  <a:schemeClr val="bg1"/>
                </a:solidFill>
              </a:rPr>
              <a:t>每个</a:t>
            </a:r>
            <a:r>
              <a:rPr lang="en-US" altLang="zh-CN">
                <a:solidFill>
                  <a:schemeClr val="bg1"/>
                </a:solidFill>
              </a:rPr>
              <a:t>Qi</a:t>
            </a:r>
            <a:r>
              <a:rPr lang="zh-CN" altLang="en-US">
                <a:solidFill>
                  <a:schemeClr val="bg1"/>
                </a:solidFill>
              </a:rPr>
              <a:t>可以表示成：</a:t>
            </a:r>
            <a:endParaRPr lang="zh-CN" altLang="en-US"/>
          </a:p>
          <a:p>
            <a:endParaRPr lang="zh-CN" altLang="en-US"/>
          </a:p>
          <a:p>
            <a:endParaRPr lang="zh-CN" altLang="en-US"/>
          </a:p>
          <a:p>
            <a:endParaRPr lang="zh-CN" altLang="en-US"/>
          </a:p>
          <a:p>
            <a:endParaRPr lang="zh-CN" altLang="en-US"/>
          </a:p>
          <a:p>
            <a:endParaRPr lang="zh-CN" altLang="en-US"/>
          </a:p>
          <a:p>
            <a:r>
              <a:rPr lang="zh-CN" altLang="en-US">
                <a:solidFill>
                  <a:schemeClr val="bg1"/>
                </a:solidFill>
              </a:rPr>
              <a:t>是edge第</a:t>
            </a:r>
            <a:r>
              <a:rPr lang="en-US" altLang="zh-CN">
                <a:solidFill>
                  <a:schemeClr val="bg1"/>
                </a:solidFill>
              </a:rPr>
              <a:t>L</a:t>
            </a:r>
            <a:r>
              <a:rPr lang="zh-CN" altLang="en-US">
                <a:solidFill>
                  <a:schemeClr val="bg1"/>
                </a:solidFill>
              </a:rPr>
              <a:t>种类型</a:t>
            </a:r>
            <a:r>
              <a:rPr lang="en-US" altLang="zh-CN">
                <a:solidFill>
                  <a:schemeClr val="bg1"/>
                </a:solidFill>
              </a:rPr>
              <a:t>tL</a:t>
            </a:r>
            <a:r>
              <a:rPr lang="zh-CN" altLang="en-US">
                <a:solidFill>
                  <a:schemeClr val="bg1"/>
                </a:solidFill>
              </a:rPr>
              <a:t>在第</a:t>
            </a:r>
            <a:r>
              <a:rPr lang="en-US" altLang="zh-CN">
                <a:solidFill>
                  <a:schemeClr val="bg1"/>
                </a:solidFill>
              </a:rPr>
              <a:t>L</a:t>
            </a:r>
            <a:r>
              <a:rPr lang="zh-CN" altLang="en-US">
                <a:solidFill>
                  <a:schemeClr val="bg1"/>
                </a:solidFill>
              </a:rPr>
              <a:t>层的权重</a:t>
            </a:r>
            <a:endParaRPr lang="zh-CN" altLang="en-US">
              <a:solidFill>
                <a:schemeClr val="bg1"/>
              </a:solidFill>
            </a:endParaRPr>
          </a:p>
          <a:p>
            <a:endParaRPr lang="zh-CN" altLang="en-US">
              <a:solidFill>
                <a:schemeClr val="bg1"/>
              </a:solidFill>
            </a:endParaRPr>
          </a:p>
          <a:p>
            <a:r>
              <a:rPr lang="zh-CN" altLang="en-US">
                <a:solidFill>
                  <a:schemeClr val="bg1"/>
                </a:solidFill>
              </a:rPr>
              <a:t>如果不是分两个Q，而是多个，则最后得到的结果新A可表示为</a:t>
            </a:r>
            <a:endParaRPr lang="zh-CN" altLang="en-US">
              <a:solidFill>
                <a:schemeClr val="bg1"/>
              </a:solidFill>
            </a:endParaRPr>
          </a:p>
        </p:txBody>
      </p:sp>
      <p:pic>
        <p:nvPicPr>
          <p:cNvPr id="5" name="图片 4"/>
          <p:cNvPicPr>
            <a:picLocks noChangeAspect="1"/>
          </p:cNvPicPr>
          <p:nvPr/>
        </p:nvPicPr>
        <p:blipFill>
          <a:blip r:embed="rId2"/>
          <a:stretch>
            <a:fillRect/>
          </a:stretch>
        </p:blipFill>
        <p:spPr>
          <a:xfrm>
            <a:off x="2717165" y="2489835"/>
            <a:ext cx="1645920" cy="1005840"/>
          </a:xfrm>
          <a:prstGeom prst="rect">
            <a:avLst/>
          </a:prstGeom>
        </p:spPr>
      </p:pic>
      <p:cxnSp>
        <p:nvCxnSpPr>
          <p:cNvPr id="6" name="直接箭头连接符 5"/>
          <p:cNvCxnSpPr/>
          <p:nvPr/>
        </p:nvCxnSpPr>
        <p:spPr>
          <a:xfrm flipH="1">
            <a:off x="2931160" y="3150870"/>
            <a:ext cx="717550" cy="565785"/>
          </a:xfrm>
          <a:prstGeom prst="straightConnector1">
            <a:avLst/>
          </a:prstGeom>
          <a:solidFill>
            <a:schemeClr val="accent1"/>
          </a:solidFill>
          <a:ln w="9525" cap="flat" cmpd="sng" algn="ctr">
            <a:solidFill>
              <a:schemeClr val="bg1"/>
            </a:solidFill>
            <a:prstDash val="solid"/>
            <a:round/>
            <a:headEnd type="none" w="med" len="med"/>
            <a:tailEnd type="arrow" w="med" len="med"/>
          </a:ln>
        </p:spPr>
      </p:cxnSp>
      <p:cxnSp>
        <p:nvCxnSpPr>
          <p:cNvPr id="2" name="直接箭头连接符 1"/>
          <p:cNvCxnSpPr/>
          <p:nvPr/>
        </p:nvCxnSpPr>
        <p:spPr>
          <a:xfrm>
            <a:off x="4249420" y="1738630"/>
            <a:ext cx="3074035" cy="382905"/>
          </a:xfrm>
          <a:prstGeom prst="straightConnector1">
            <a:avLst/>
          </a:prstGeom>
          <a:solidFill>
            <a:schemeClr val="accent1"/>
          </a:solidFill>
          <a:ln w="9525" cap="flat" cmpd="sng" algn="ctr">
            <a:solidFill>
              <a:schemeClr val="bg1"/>
            </a:solidFill>
            <a:prstDash val="solid"/>
            <a:round/>
            <a:headEnd type="none" w="med" len="med"/>
            <a:tailEnd type="arrow" w="med" len="med"/>
          </a:ln>
        </p:spPr>
      </p:cxnSp>
      <p:sp>
        <p:nvSpPr>
          <p:cNvPr id="7" name="文本框 6"/>
          <p:cNvSpPr txBox="1"/>
          <p:nvPr/>
        </p:nvSpPr>
        <p:spPr>
          <a:xfrm>
            <a:off x="7323455" y="1976120"/>
            <a:ext cx="868680" cy="368300"/>
          </a:xfrm>
          <a:prstGeom prst="rect">
            <a:avLst/>
          </a:prstGeom>
          <a:noFill/>
        </p:spPr>
        <p:txBody>
          <a:bodyPr wrap="none" rtlCol="0">
            <a:spAutoFit/>
          </a:bodyPr>
          <a:p>
            <a:r>
              <a:rPr lang="zh-CN" altLang="en-US">
                <a:solidFill>
                  <a:schemeClr val="bg1"/>
                </a:solidFill>
              </a:rPr>
              <a:t>卷积层</a:t>
            </a:r>
            <a:endParaRPr lang="zh-CN" altLang="en-US">
              <a:solidFill>
                <a:schemeClr val="bg1"/>
              </a:solidFill>
            </a:endParaRPr>
          </a:p>
        </p:txBody>
      </p:sp>
      <p:pic>
        <p:nvPicPr>
          <p:cNvPr id="8" name="图片 7"/>
          <p:cNvPicPr>
            <a:picLocks noChangeAspect="1"/>
          </p:cNvPicPr>
          <p:nvPr/>
        </p:nvPicPr>
        <p:blipFill>
          <a:blip r:embed="rId3"/>
          <a:stretch>
            <a:fillRect/>
          </a:stretch>
        </p:blipFill>
        <p:spPr>
          <a:xfrm>
            <a:off x="1755775" y="4770120"/>
            <a:ext cx="6149340" cy="1104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GTNs</a:t>
            </a:r>
            <a:endParaRPr lang="en-US" altLang="zh-CN"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123315" y="1271905"/>
            <a:ext cx="8322945" cy="368300"/>
          </a:xfrm>
          <a:prstGeom prst="rect">
            <a:avLst/>
          </a:prstGeom>
          <a:noFill/>
        </p:spPr>
        <p:txBody>
          <a:bodyPr wrap="square" rtlCol="0" anchor="t">
            <a:spAutoFit/>
          </a:bodyPr>
          <a:p>
            <a:r>
              <a:rPr lang="zh-CN" altLang="en-US">
                <a:solidFill>
                  <a:schemeClr val="bg1"/>
                </a:solidFill>
              </a:rPr>
              <a:t>为了同时生成多种类型的元路径，1×1卷积的输出通道设置为C。</a:t>
            </a:r>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767715" y="1786890"/>
            <a:ext cx="8077200" cy="4213860"/>
          </a:xfrm>
          <a:prstGeom prst="rect">
            <a:avLst/>
          </a:prstGeom>
        </p:spPr>
      </p:pic>
      <p:pic>
        <p:nvPicPr>
          <p:cNvPr id="4" name="图片 3"/>
          <p:cNvPicPr>
            <a:picLocks noChangeAspect="1"/>
          </p:cNvPicPr>
          <p:nvPr/>
        </p:nvPicPr>
        <p:blipFill>
          <a:blip r:embed="rId2"/>
          <a:stretch>
            <a:fillRect/>
          </a:stretch>
        </p:blipFill>
        <p:spPr>
          <a:xfrm>
            <a:off x="8844915" y="5120005"/>
            <a:ext cx="2956560" cy="624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5202673" y="917846"/>
            <a:ext cx="1793004" cy="1770062"/>
            <a:chOff x="3347" y="572"/>
            <a:chExt cx="1016" cy="1003"/>
          </a:xfrm>
        </p:grpSpPr>
        <p:sp>
          <p:nvSpPr>
            <p:cNvPr id="9" name="Freeform 5"/>
            <p:cNvSpPr>
              <a:spLocks noEditPoints="1"/>
            </p:cNvSpPr>
            <p:nvPr/>
          </p:nvSpPr>
          <p:spPr bwMode="auto">
            <a:xfrm>
              <a:off x="3347" y="572"/>
              <a:ext cx="1016" cy="100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0" name="Freeform 6"/>
            <p:cNvSpPr>
              <a:spLocks noEditPoints="1"/>
            </p:cNvSpPr>
            <p:nvPr/>
          </p:nvSpPr>
          <p:spPr bwMode="auto">
            <a:xfrm>
              <a:off x="3595" y="803"/>
              <a:ext cx="456" cy="488"/>
            </a:xfrm>
            <a:custGeom>
              <a:avLst/>
              <a:gdLst>
                <a:gd name="T0" fmla="*/ 801 w 1050"/>
                <a:gd name="T1" fmla="*/ 242 h 1110"/>
                <a:gd name="T2" fmla="*/ 782 w 1050"/>
                <a:gd name="T3" fmla="*/ 118 h 1110"/>
                <a:gd name="T4" fmla="*/ 859 w 1050"/>
                <a:gd name="T5" fmla="*/ 317 h 1110"/>
                <a:gd name="T6" fmla="*/ 427 w 1050"/>
                <a:gd name="T7" fmla="*/ 373 h 1110"/>
                <a:gd name="T8" fmla="*/ 859 w 1050"/>
                <a:gd name="T9" fmla="*/ 317 h 1110"/>
                <a:gd name="T10" fmla="*/ 427 w 1050"/>
                <a:gd name="T11" fmla="*/ 437 h 1110"/>
                <a:gd name="T12" fmla="*/ 859 w 1050"/>
                <a:gd name="T13" fmla="*/ 493 h 1110"/>
                <a:gd name="T14" fmla="*/ 859 w 1050"/>
                <a:gd name="T15" fmla="*/ 566 h 1110"/>
                <a:gd name="T16" fmla="*/ 717 w 1050"/>
                <a:gd name="T17" fmla="*/ 622 h 1110"/>
                <a:gd name="T18" fmla="*/ 859 w 1050"/>
                <a:gd name="T19" fmla="*/ 566 h 1110"/>
                <a:gd name="T20" fmla="*/ 427 w 1050"/>
                <a:gd name="T21" fmla="*/ 194 h 1110"/>
                <a:gd name="T22" fmla="*/ 670 w 1050"/>
                <a:gd name="T23" fmla="*/ 250 h 1110"/>
                <a:gd name="T24" fmla="*/ 326 w 1050"/>
                <a:gd name="T25" fmla="*/ 914 h 1110"/>
                <a:gd name="T26" fmla="*/ 494 w 1050"/>
                <a:gd name="T27" fmla="*/ 818 h 1110"/>
                <a:gd name="T28" fmla="*/ 326 w 1050"/>
                <a:gd name="T29" fmla="*/ 914 h 1110"/>
                <a:gd name="T30" fmla="*/ 211 w 1050"/>
                <a:gd name="T31" fmla="*/ 750 h 1110"/>
                <a:gd name="T32" fmla="*/ 388 w 1050"/>
                <a:gd name="T33" fmla="*/ 836 h 1110"/>
                <a:gd name="T34" fmla="*/ 410 w 1050"/>
                <a:gd name="T35" fmla="*/ 636 h 1110"/>
                <a:gd name="T36" fmla="*/ 183 w 1050"/>
                <a:gd name="T37" fmla="*/ 470 h 1110"/>
                <a:gd name="T38" fmla="*/ 118 w 1050"/>
                <a:gd name="T39" fmla="*/ 358 h 1110"/>
                <a:gd name="T40" fmla="*/ 13 w 1050"/>
                <a:gd name="T41" fmla="*/ 464 h 1110"/>
                <a:gd name="T42" fmla="*/ 136 w 1050"/>
                <a:gd name="T43" fmla="*/ 761 h 1110"/>
                <a:gd name="T44" fmla="*/ 65 w 1050"/>
                <a:gd name="T45" fmla="*/ 534 h 1110"/>
                <a:gd name="T46" fmla="*/ 92 w 1050"/>
                <a:gd name="T47" fmla="*/ 470 h 1110"/>
                <a:gd name="T48" fmla="*/ 228 w 1050"/>
                <a:gd name="T49" fmla="*/ 391 h 1110"/>
                <a:gd name="T50" fmla="*/ 820 w 1050"/>
                <a:gd name="T51" fmla="*/ 0 h 1110"/>
                <a:gd name="T52" fmla="*/ 248 w 1050"/>
                <a:gd name="T53" fmla="*/ 146 h 1110"/>
                <a:gd name="T54" fmla="*/ 359 w 1050"/>
                <a:gd name="T55" fmla="*/ 461 h 1110"/>
                <a:gd name="T56" fmla="*/ 395 w 1050"/>
                <a:gd name="T57" fmla="*/ 111 h 1110"/>
                <a:gd name="T58" fmla="*/ 732 w 1050"/>
                <a:gd name="T59" fmla="*/ 265 h 1110"/>
                <a:gd name="T60" fmla="*/ 940 w 1050"/>
                <a:gd name="T61" fmla="*/ 293 h 1110"/>
                <a:gd name="T62" fmla="*/ 904 w 1050"/>
                <a:gd name="T63" fmla="*/ 868 h 1110"/>
                <a:gd name="T64" fmla="*/ 594 w 1050"/>
                <a:gd name="T65" fmla="*/ 978 h 1110"/>
                <a:gd name="T66" fmla="*/ 1050 w 1050"/>
                <a:gd name="T67" fmla="*/ 832 h 1110"/>
                <a:gd name="T68" fmla="*/ 820 w 1050"/>
                <a:gd name="T69"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0" h="1110">
                  <a:moveTo>
                    <a:pt x="906" y="242"/>
                  </a:moveTo>
                  <a:lnTo>
                    <a:pt x="801" y="242"/>
                  </a:lnTo>
                  <a:cubicBezTo>
                    <a:pt x="791" y="242"/>
                    <a:pt x="782" y="234"/>
                    <a:pt x="782" y="224"/>
                  </a:cubicBezTo>
                  <a:lnTo>
                    <a:pt x="782" y="118"/>
                  </a:lnTo>
                  <a:lnTo>
                    <a:pt x="906" y="242"/>
                  </a:lnTo>
                  <a:close/>
                  <a:moveTo>
                    <a:pt x="859" y="317"/>
                  </a:moveTo>
                  <a:lnTo>
                    <a:pt x="427" y="317"/>
                  </a:lnTo>
                  <a:lnTo>
                    <a:pt x="427" y="373"/>
                  </a:lnTo>
                  <a:lnTo>
                    <a:pt x="859" y="373"/>
                  </a:lnTo>
                  <a:lnTo>
                    <a:pt x="859" y="317"/>
                  </a:lnTo>
                  <a:close/>
                  <a:moveTo>
                    <a:pt x="859" y="437"/>
                  </a:moveTo>
                  <a:lnTo>
                    <a:pt x="427" y="437"/>
                  </a:lnTo>
                  <a:lnTo>
                    <a:pt x="427" y="493"/>
                  </a:lnTo>
                  <a:lnTo>
                    <a:pt x="859" y="493"/>
                  </a:lnTo>
                  <a:lnTo>
                    <a:pt x="859" y="437"/>
                  </a:lnTo>
                  <a:close/>
                  <a:moveTo>
                    <a:pt x="859" y="566"/>
                  </a:moveTo>
                  <a:lnTo>
                    <a:pt x="717" y="566"/>
                  </a:lnTo>
                  <a:lnTo>
                    <a:pt x="717" y="622"/>
                  </a:lnTo>
                  <a:lnTo>
                    <a:pt x="859" y="622"/>
                  </a:lnTo>
                  <a:lnTo>
                    <a:pt x="859" y="566"/>
                  </a:lnTo>
                  <a:close/>
                  <a:moveTo>
                    <a:pt x="670" y="194"/>
                  </a:moveTo>
                  <a:lnTo>
                    <a:pt x="427" y="194"/>
                  </a:lnTo>
                  <a:lnTo>
                    <a:pt x="427" y="250"/>
                  </a:lnTo>
                  <a:lnTo>
                    <a:pt x="670" y="250"/>
                  </a:lnTo>
                  <a:lnTo>
                    <a:pt x="670" y="194"/>
                  </a:lnTo>
                  <a:close/>
                  <a:moveTo>
                    <a:pt x="326" y="914"/>
                  </a:moveTo>
                  <a:cubicBezTo>
                    <a:pt x="422" y="1032"/>
                    <a:pt x="520" y="1110"/>
                    <a:pt x="543" y="1097"/>
                  </a:cubicBezTo>
                  <a:cubicBezTo>
                    <a:pt x="566" y="1084"/>
                    <a:pt x="547" y="960"/>
                    <a:pt x="494" y="818"/>
                  </a:cubicBezTo>
                  <a:cubicBezTo>
                    <a:pt x="467" y="835"/>
                    <a:pt x="440" y="853"/>
                    <a:pt x="411" y="869"/>
                  </a:cubicBezTo>
                  <a:cubicBezTo>
                    <a:pt x="383" y="886"/>
                    <a:pt x="355" y="900"/>
                    <a:pt x="326" y="914"/>
                  </a:cubicBezTo>
                  <a:close/>
                  <a:moveTo>
                    <a:pt x="102" y="511"/>
                  </a:moveTo>
                  <a:cubicBezTo>
                    <a:pt x="121" y="576"/>
                    <a:pt x="159" y="658"/>
                    <a:pt x="211" y="750"/>
                  </a:cubicBezTo>
                  <a:cubicBezTo>
                    <a:pt x="238" y="796"/>
                    <a:pt x="269" y="841"/>
                    <a:pt x="300" y="882"/>
                  </a:cubicBezTo>
                  <a:cubicBezTo>
                    <a:pt x="330" y="867"/>
                    <a:pt x="359" y="852"/>
                    <a:pt x="388" y="836"/>
                  </a:cubicBezTo>
                  <a:cubicBezTo>
                    <a:pt x="419" y="819"/>
                    <a:pt x="449" y="798"/>
                    <a:pt x="479" y="778"/>
                  </a:cubicBezTo>
                  <a:cubicBezTo>
                    <a:pt x="459" y="731"/>
                    <a:pt x="436" y="682"/>
                    <a:pt x="410" y="636"/>
                  </a:cubicBezTo>
                  <a:cubicBezTo>
                    <a:pt x="357" y="544"/>
                    <a:pt x="305" y="471"/>
                    <a:pt x="259" y="421"/>
                  </a:cubicBezTo>
                  <a:cubicBezTo>
                    <a:pt x="234" y="437"/>
                    <a:pt x="210" y="455"/>
                    <a:pt x="183" y="470"/>
                  </a:cubicBezTo>
                  <a:cubicBezTo>
                    <a:pt x="156" y="486"/>
                    <a:pt x="129" y="497"/>
                    <a:pt x="102" y="511"/>
                  </a:cubicBezTo>
                  <a:close/>
                  <a:moveTo>
                    <a:pt x="118" y="358"/>
                  </a:moveTo>
                  <a:cubicBezTo>
                    <a:pt x="103" y="367"/>
                    <a:pt x="94" y="381"/>
                    <a:pt x="90" y="401"/>
                  </a:cubicBezTo>
                  <a:cubicBezTo>
                    <a:pt x="61" y="409"/>
                    <a:pt x="33" y="428"/>
                    <a:pt x="13" y="464"/>
                  </a:cubicBezTo>
                  <a:cubicBezTo>
                    <a:pt x="0" y="495"/>
                    <a:pt x="5" y="539"/>
                    <a:pt x="24" y="573"/>
                  </a:cubicBezTo>
                  <a:cubicBezTo>
                    <a:pt x="55" y="631"/>
                    <a:pt x="98" y="702"/>
                    <a:pt x="136" y="761"/>
                  </a:cubicBezTo>
                  <a:cubicBezTo>
                    <a:pt x="160" y="770"/>
                    <a:pt x="156" y="719"/>
                    <a:pt x="147" y="707"/>
                  </a:cubicBezTo>
                  <a:cubicBezTo>
                    <a:pt x="116" y="660"/>
                    <a:pt x="90" y="617"/>
                    <a:pt x="65" y="534"/>
                  </a:cubicBezTo>
                  <a:cubicBezTo>
                    <a:pt x="60" y="495"/>
                    <a:pt x="78" y="477"/>
                    <a:pt x="90" y="459"/>
                  </a:cubicBezTo>
                  <a:cubicBezTo>
                    <a:pt x="90" y="463"/>
                    <a:pt x="91" y="467"/>
                    <a:pt x="92" y="470"/>
                  </a:cubicBezTo>
                  <a:cubicBezTo>
                    <a:pt x="115" y="460"/>
                    <a:pt x="138" y="448"/>
                    <a:pt x="161" y="436"/>
                  </a:cubicBezTo>
                  <a:cubicBezTo>
                    <a:pt x="184" y="423"/>
                    <a:pt x="206" y="407"/>
                    <a:pt x="228" y="391"/>
                  </a:cubicBezTo>
                  <a:cubicBezTo>
                    <a:pt x="185" y="354"/>
                    <a:pt x="147" y="341"/>
                    <a:pt x="118" y="358"/>
                  </a:cubicBezTo>
                  <a:close/>
                  <a:moveTo>
                    <a:pt x="820" y="0"/>
                  </a:moveTo>
                  <a:lnTo>
                    <a:pt x="395" y="0"/>
                  </a:lnTo>
                  <a:cubicBezTo>
                    <a:pt x="314" y="0"/>
                    <a:pt x="248" y="66"/>
                    <a:pt x="248" y="146"/>
                  </a:cubicBezTo>
                  <a:lnTo>
                    <a:pt x="248" y="342"/>
                  </a:lnTo>
                  <a:cubicBezTo>
                    <a:pt x="295" y="378"/>
                    <a:pt x="322" y="412"/>
                    <a:pt x="359" y="461"/>
                  </a:cubicBezTo>
                  <a:lnTo>
                    <a:pt x="359" y="146"/>
                  </a:lnTo>
                  <a:cubicBezTo>
                    <a:pt x="359" y="127"/>
                    <a:pt x="375" y="111"/>
                    <a:pt x="395" y="111"/>
                  </a:cubicBezTo>
                  <a:lnTo>
                    <a:pt x="732" y="111"/>
                  </a:lnTo>
                  <a:lnTo>
                    <a:pt x="732" y="265"/>
                  </a:lnTo>
                  <a:cubicBezTo>
                    <a:pt x="732" y="280"/>
                    <a:pt x="744" y="293"/>
                    <a:pt x="760" y="293"/>
                  </a:cubicBezTo>
                  <a:lnTo>
                    <a:pt x="940" y="293"/>
                  </a:lnTo>
                  <a:lnTo>
                    <a:pt x="940" y="832"/>
                  </a:lnTo>
                  <a:cubicBezTo>
                    <a:pt x="940" y="852"/>
                    <a:pt x="924" y="868"/>
                    <a:pt x="904" y="868"/>
                  </a:cubicBezTo>
                  <a:lnTo>
                    <a:pt x="566" y="868"/>
                  </a:lnTo>
                  <a:cubicBezTo>
                    <a:pt x="577" y="904"/>
                    <a:pt x="587" y="941"/>
                    <a:pt x="594" y="978"/>
                  </a:cubicBezTo>
                  <a:lnTo>
                    <a:pt x="904" y="978"/>
                  </a:lnTo>
                  <a:cubicBezTo>
                    <a:pt x="984" y="978"/>
                    <a:pt x="1050" y="912"/>
                    <a:pt x="1050" y="832"/>
                  </a:cubicBezTo>
                  <a:lnTo>
                    <a:pt x="1050" y="231"/>
                  </a:lnTo>
                  <a:lnTo>
                    <a:pt x="820" y="0"/>
                  </a:ln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29" name="Rectangle 3"/>
          <p:cNvSpPr txBox="1">
            <a:spLocks noChangeArrowheads="1"/>
          </p:cNvSpPr>
          <p:nvPr/>
        </p:nvSpPr>
        <p:spPr bwMode="auto">
          <a:xfrm>
            <a:off x="954801" y="3550292"/>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b="1" dirty="0">
                <a:solidFill>
                  <a:schemeClr val="bg1"/>
                </a:solidFill>
                <a:latin typeface="微软雅黑" panose="020B0503020204020204" pitchFamily="34" charset="-122"/>
              </a:rPr>
              <a:t>报告完毕　感谢聆听</a:t>
            </a:r>
            <a:endParaRPr lang="zh-CN" altLang="en-US" sz="7200" b="1" dirty="0">
              <a:solidFill>
                <a:schemeClr val="bg1"/>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endParaRPr lang="zh-CN" altLang="en-US" sz="9600" b="1" dirty="0">
              <a:solidFill>
                <a:schemeClr val="bg1"/>
              </a:solidFill>
              <a:latin typeface="+mj-ea"/>
              <a:ea typeface="+mj-ea"/>
            </a:endParaRPr>
          </a:p>
        </p:txBody>
      </p:sp>
      <p:sp>
        <p:nvSpPr>
          <p:cNvPr id="20" name="TextBox 12"/>
          <p:cNvSpPr txBox="1"/>
          <p:nvPr/>
        </p:nvSpPr>
        <p:spPr>
          <a:xfrm>
            <a:off x="1377950" y="3198495"/>
            <a:ext cx="10501630" cy="2122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知识图注意力网络</a:t>
            </a:r>
            <a:endParaRPr lang="zh-CN" altLang="en-US" sz="6600" dirty="0">
              <a:solidFill>
                <a:schemeClr val="bg1"/>
              </a:solidFill>
            </a:endParaRPr>
          </a:p>
          <a:p>
            <a:r>
              <a:rPr lang="en-US" altLang="zh-CN" sz="6600" dirty="0">
                <a:solidFill>
                  <a:schemeClr val="bg1"/>
                </a:solidFill>
              </a:rPr>
              <a:t>KGAT</a:t>
            </a:r>
            <a:endParaRPr lang="en-US" altLang="zh-CN" sz="6600" dirty="0">
              <a:solidFill>
                <a:schemeClr val="bg1"/>
              </a:solidFill>
            </a:endParaRPr>
          </a:p>
        </p:txBody>
      </p:sp>
      <p:grpSp>
        <p:nvGrpSpPr>
          <p:cNvPr id="46" name="Group 9"/>
          <p:cNvGrpSpPr>
            <a:grpSpLocks noChangeAspect="1"/>
          </p:cNvGrpSpPr>
          <p:nvPr/>
        </p:nvGrpSpPr>
        <p:grpSpPr bwMode="auto">
          <a:xfrm>
            <a:off x="2341880" y="5259068"/>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a:t>
            </a:r>
            <a:r>
              <a:rPr lang="zh-CN" altLang="en-US" b="0" dirty="0">
                <a:solidFill>
                  <a:schemeClr val="bg1"/>
                </a:solidFill>
              </a:rPr>
              <a:t>研究背景</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239520" y="1276350"/>
            <a:ext cx="9918065" cy="2999740"/>
          </a:xfrm>
          <a:prstGeom prst="rect">
            <a:avLst/>
          </a:prstGeom>
          <a:noFill/>
        </p:spPr>
        <p:txBody>
          <a:bodyPr wrap="square" rtlCol="0">
            <a:spAutoFit/>
          </a:bodyPr>
          <a:p>
            <a:pPr eaLnBrk="1" latinLnBrk="0" hangingPunct="1">
              <a:lnSpc>
                <a:spcPct val="150000"/>
              </a:lnSpc>
            </a:pPr>
            <a:r>
              <a:rPr lang="zh-CN" altLang="en-US">
                <a:solidFill>
                  <a:schemeClr val="bg1"/>
                </a:solidFill>
              </a:rPr>
              <a:t>为使得推荐更准确，更多样，更具有解释性</a:t>
            </a:r>
            <a:r>
              <a:rPr lang="en-US" altLang="zh-CN">
                <a:solidFill>
                  <a:schemeClr val="bg1"/>
                </a:solidFill>
              </a:rPr>
              <a:t>---------&gt;</a:t>
            </a:r>
            <a:r>
              <a:rPr lang="zh-CN" altLang="en-US">
                <a:solidFill>
                  <a:schemeClr val="bg1"/>
                </a:solidFill>
              </a:rPr>
              <a:t>引入辅助信息</a:t>
            </a:r>
            <a:r>
              <a:rPr lang="en-US" altLang="zh-CN">
                <a:solidFill>
                  <a:schemeClr val="bg1"/>
                </a:solidFill>
              </a:rPr>
              <a:t>side information</a:t>
            </a:r>
            <a:r>
              <a:rPr lang="zh-CN" altLang="en-US">
                <a:solidFill>
                  <a:schemeClr val="bg1"/>
                </a:solidFill>
              </a:rPr>
              <a:t>（知识图谱等）</a:t>
            </a:r>
            <a:endParaRPr lang="zh-CN" altLang="en-US"/>
          </a:p>
          <a:p>
            <a:pPr eaLnBrk="1" latinLnBrk="0" hangingPunct="1">
              <a:lnSpc>
                <a:spcPct val="150000"/>
              </a:lnSpc>
            </a:pPr>
            <a:endParaRPr lang="zh-CN" altLang="en-US"/>
          </a:p>
          <a:p>
            <a:pPr eaLnBrk="1" latinLnBrk="0" hangingPunct="1">
              <a:lnSpc>
                <a:spcPct val="150000"/>
              </a:lnSpc>
            </a:pPr>
            <a:r>
              <a:rPr lang="zh-CN" altLang="en-US"/>
              <a:t>       </a:t>
            </a:r>
            <a:r>
              <a:rPr lang="zh-CN" altLang="en-US">
                <a:solidFill>
                  <a:schemeClr val="bg1"/>
                </a:solidFill>
              </a:rPr>
              <a:t>本文提出 协同知识图collaborative knowledge graph (CKG)方法，将图谱关系信息及用户user点击商品item的交互图融合到一个图空间里。这样就可以融合CF信息及KG信息，同时也可以通过CKG发现高阶的关系信息。</a:t>
            </a:r>
            <a:endParaRPr lang="zh-CN" altLang="en-US">
              <a:solidFill>
                <a:schemeClr val="bg1"/>
              </a:solidFill>
            </a:endParaRPr>
          </a:p>
          <a:p>
            <a:pPr eaLnBrk="1" latinLnBrk="0" hangingPunct="1">
              <a:lnSpc>
                <a:spcPct val="150000"/>
              </a:lnSpc>
            </a:pPr>
            <a:endParaRPr lang="zh-CN" altLang="en-US">
              <a:solidFill>
                <a:schemeClr val="bg1"/>
              </a:solidFill>
            </a:endParaRPr>
          </a:p>
          <a:p>
            <a:pPr eaLnBrk="1" latinLnBrk="0" hangingPunct="1">
              <a:lnSpc>
                <a:spcPct val="150000"/>
              </a:lnSpc>
            </a:pPr>
            <a:r>
              <a:rPr lang="zh-CN" altLang="en-US">
                <a:solidFill>
                  <a:schemeClr val="bg1"/>
                </a:solidFill>
              </a:rPr>
              <a:t>而其中的高阶关系就是成功推荐的关键。</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zh-CN" altLang="en-US" b="0" dirty="0">
                <a:solidFill>
                  <a:schemeClr val="bg1"/>
                </a:solidFill>
              </a:rPr>
              <a:t>研究背景</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1"/>
          <a:stretch>
            <a:fillRect/>
          </a:stretch>
        </p:blipFill>
        <p:spPr>
          <a:xfrm>
            <a:off x="2311400" y="1278255"/>
            <a:ext cx="9103360" cy="3081655"/>
          </a:xfrm>
          <a:prstGeom prst="rect">
            <a:avLst/>
          </a:prstGeom>
        </p:spPr>
      </p:pic>
      <p:sp>
        <p:nvSpPr>
          <p:cNvPr id="3" name="文本框 2"/>
          <p:cNvSpPr txBox="1"/>
          <p:nvPr/>
        </p:nvSpPr>
        <p:spPr>
          <a:xfrm>
            <a:off x="439420" y="2092960"/>
            <a:ext cx="1926590" cy="368300"/>
          </a:xfrm>
          <a:prstGeom prst="rect">
            <a:avLst/>
          </a:prstGeom>
          <a:noFill/>
        </p:spPr>
        <p:txBody>
          <a:bodyPr wrap="none" rtlCol="0">
            <a:spAutoFit/>
          </a:bodyPr>
          <a:p>
            <a:r>
              <a:rPr lang="en-US" altLang="zh-CN" b="1"/>
              <a:t>User-Item</a:t>
            </a:r>
            <a:r>
              <a:rPr lang="zh-CN" altLang="en-US" b="1"/>
              <a:t>交互图</a:t>
            </a:r>
            <a:endParaRPr lang="zh-CN" altLang="en-US" b="1"/>
          </a:p>
        </p:txBody>
      </p:sp>
      <p:sp>
        <p:nvSpPr>
          <p:cNvPr id="4" name="文本框 3"/>
          <p:cNvSpPr txBox="1"/>
          <p:nvPr/>
        </p:nvSpPr>
        <p:spPr>
          <a:xfrm>
            <a:off x="680085" y="3244850"/>
            <a:ext cx="1445260" cy="368300"/>
          </a:xfrm>
          <a:prstGeom prst="rect">
            <a:avLst/>
          </a:prstGeom>
          <a:noFill/>
        </p:spPr>
        <p:txBody>
          <a:bodyPr wrap="none" rtlCol="0">
            <a:spAutoFit/>
          </a:bodyPr>
          <a:p>
            <a:r>
              <a:rPr lang="zh-CN" altLang="en-US" b="1"/>
              <a:t>知识图谱</a:t>
            </a:r>
            <a:r>
              <a:rPr lang="en-US" altLang="zh-CN" b="1"/>
              <a:t>KG</a:t>
            </a:r>
            <a:endParaRPr lang="en-US" altLang="zh-CN" b="1"/>
          </a:p>
        </p:txBody>
      </p:sp>
      <p:pic>
        <p:nvPicPr>
          <p:cNvPr id="5" name="图片 4"/>
          <p:cNvPicPr>
            <a:picLocks noChangeAspect="1"/>
          </p:cNvPicPr>
          <p:nvPr/>
        </p:nvPicPr>
        <p:blipFill>
          <a:blip r:embed="rId2"/>
          <a:stretch>
            <a:fillRect/>
          </a:stretch>
        </p:blipFill>
        <p:spPr>
          <a:xfrm>
            <a:off x="2956560" y="4645660"/>
            <a:ext cx="3771900" cy="838200"/>
          </a:xfrm>
          <a:prstGeom prst="rect">
            <a:avLst/>
          </a:prstGeom>
        </p:spPr>
      </p:pic>
      <p:sp>
        <p:nvSpPr>
          <p:cNvPr id="6" name="文本框 5"/>
          <p:cNvSpPr txBox="1"/>
          <p:nvPr/>
        </p:nvSpPr>
        <p:spPr>
          <a:xfrm>
            <a:off x="1042670" y="4880610"/>
            <a:ext cx="2011680" cy="368300"/>
          </a:xfrm>
          <a:prstGeom prst="rect">
            <a:avLst/>
          </a:prstGeom>
          <a:noFill/>
        </p:spPr>
        <p:txBody>
          <a:bodyPr wrap="none" rtlCol="0">
            <a:spAutoFit/>
          </a:bodyPr>
          <a:p>
            <a:r>
              <a:rPr lang="zh-CN" altLang="en-US">
                <a:solidFill>
                  <a:schemeClr val="bg1"/>
                </a:solidFill>
              </a:rPr>
              <a:t>存在的高阶关系：</a:t>
            </a:r>
            <a:endParaRPr lang="zh-CN" altLang="en-US">
              <a:solidFill>
                <a:schemeClr val="bg1"/>
              </a:solidFill>
            </a:endParaRPr>
          </a:p>
        </p:txBody>
      </p:sp>
      <p:sp>
        <p:nvSpPr>
          <p:cNvPr id="7" name="文本框 6"/>
          <p:cNvSpPr txBox="1"/>
          <p:nvPr/>
        </p:nvSpPr>
        <p:spPr>
          <a:xfrm>
            <a:off x="1102995" y="5721985"/>
            <a:ext cx="7269480" cy="368300"/>
          </a:xfrm>
          <a:prstGeom prst="rect">
            <a:avLst/>
          </a:prstGeom>
          <a:noFill/>
        </p:spPr>
        <p:txBody>
          <a:bodyPr wrap="none" rtlCol="0">
            <a:spAutoFit/>
          </a:bodyPr>
          <a:p>
            <a:r>
              <a:rPr lang="zh-CN" altLang="en-US">
                <a:solidFill>
                  <a:schemeClr val="bg1"/>
                </a:solidFill>
              </a:rPr>
              <a:t>黄圈和灰圈是从高阶关系中发现但是被传统方法忽略的重要用户和物品</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a:t>
            </a:r>
            <a:r>
              <a:rPr lang="zh-CN" altLang="en-US" b="0" dirty="0">
                <a:solidFill>
                  <a:schemeClr val="bg1"/>
                </a:solidFill>
              </a:rPr>
              <a:t>研究背景</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149985" y="1261745"/>
            <a:ext cx="10190480" cy="5492750"/>
          </a:xfrm>
          <a:prstGeom prst="rect">
            <a:avLst/>
          </a:prstGeom>
          <a:noFill/>
        </p:spPr>
        <p:txBody>
          <a:bodyPr wrap="square" rtlCol="0" anchor="t">
            <a:spAutoFit/>
          </a:bodyPr>
          <a:p>
            <a:pPr eaLnBrk="1" latinLnBrk="0" hangingPunct="1">
              <a:lnSpc>
                <a:spcPct val="150000"/>
              </a:lnSpc>
            </a:pPr>
            <a:r>
              <a:rPr lang="zh-CN" altLang="en-US"/>
              <a:t>User-Item Bipartite Graph:</a:t>
            </a:r>
            <a:endParaRPr lang="zh-CN" altLang="en-US"/>
          </a:p>
          <a:p>
            <a:pPr eaLnBrk="1" latinLnBrk="0" hangingPunct="1">
              <a:lnSpc>
                <a:spcPct val="150000"/>
              </a:lnSpc>
            </a:pPr>
            <a:r>
              <a:rPr lang="zh-CN" altLang="en-US"/>
              <a:t>        </a:t>
            </a:r>
            <a:r>
              <a:rPr lang="zh-CN" altLang="en-US">
                <a:solidFill>
                  <a:schemeClr val="bg1"/>
                </a:solidFill>
              </a:rPr>
              <a:t>将历史交互数据表示为一个用户-项目二部图G1</a:t>
            </a:r>
            <a:endParaRPr lang="zh-CN" altLang="en-US">
              <a:solidFill>
                <a:schemeClr val="bg1"/>
              </a:solidFill>
            </a:endParaRPr>
          </a:p>
          <a:p>
            <a:pPr eaLnBrk="1" latinLnBrk="0" hangingPunct="1">
              <a:lnSpc>
                <a:spcPct val="150000"/>
              </a:lnSpc>
            </a:pPr>
            <a:r>
              <a:rPr lang="zh-CN" altLang="en-US">
                <a:solidFill>
                  <a:schemeClr val="bg1"/>
                </a:solidFill>
              </a:rPr>
              <a:t>               </a:t>
            </a:r>
            <a:r>
              <a:rPr lang="en-US" altLang="zh-CN" b="1">
                <a:solidFill>
                  <a:schemeClr val="bg1"/>
                </a:solidFill>
              </a:rPr>
              <a:t>G1=</a:t>
            </a:r>
            <a:endParaRPr lang="zh-CN" altLang="en-US">
              <a:solidFill>
                <a:schemeClr val="bg1"/>
              </a:solidFill>
            </a:endParaRPr>
          </a:p>
          <a:p>
            <a:pPr eaLnBrk="1" latinLnBrk="0" hangingPunct="1">
              <a:lnSpc>
                <a:spcPct val="150000"/>
              </a:lnSpc>
            </a:pPr>
            <a:r>
              <a:rPr lang="zh-CN" altLang="en-US">
                <a:solidFill>
                  <a:schemeClr val="bg1"/>
                </a:solidFill>
              </a:rPr>
              <a:t>                                </a:t>
            </a:r>
            <a:r>
              <a:rPr lang="en-US">
                <a:solidFill>
                  <a:schemeClr val="bg1"/>
                </a:solidFill>
              </a:rPr>
              <a:t>U--&gt;</a:t>
            </a:r>
            <a:r>
              <a:rPr lang="zh-CN" altLang="en-US">
                <a:solidFill>
                  <a:schemeClr val="bg1"/>
                </a:solidFill>
              </a:rPr>
              <a:t>用户集，</a:t>
            </a:r>
            <a:r>
              <a:rPr lang="en-US" altLang="zh-CN">
                <a:solidFill>
                  <a:schemeClr val="bg1"/>
                </a:solidFill>
              </a:rPr>
              <a:t>I--&gt;</a:t>
            </a:r>
            <a:r>
              <a:rPr lang="zh-CN" altLang="en-US">
                <a:solidFill>
                  <a:schemeClr val="bg1"/>
                </a:solidFill>
              </a:rPr>
              <a:t>项目集</a:t>
            </a:r>
            <a:endParaRPr lang="zh-CN" altLang="en-US">
              <a:solidFill>
                <a:schemeClr val="bg1"/>
              </a:solidFill>
            </a:endParaRPr>
          </a:p>
          <a:p>
            <a:pPr eaLnBrk="1" latinLnBrk="0" hangingPunct="1">
              <a:lnSpc>
                <a:spcPct val="150000"/>
              </a:lnSpc>
            </a:pPr>
            <a:r>
              <a:rPr lang="zh-CN" altLang="en-US">
                <a:solidFill>
                  <a:schemeClr val="bg1"/>
                </a:solidFill>
              </a:rPr>
              <a:t>                                yui=1表示用户u和项目i之间存在观察到的交互，反之为</a:t>
            </a:r>
            <a:r>
              <a:rPr lang="en-US" altLang="zh-CN">
                <a:solidFill>
                  <a:schemeClr val="bg1"/>
                </a:solidFill>
              </a:rPr>
              <a:t>0</a:t>
            </a:r>
            <a:endParaRPr lang="en-US" altLang="zh-CN">
              <a:solidFill>
                <a:schemeClr val="bg1"/>
              </a:solidFill>
            </a:endParaRPr>
          </a:p>
          <a:p>
            <a:pPr eaLnBrk="1" latinLnBrk="0" hangingPunct="1">
              <a:lnSpc>
                <a:spcPct val="150000"/>
              </a:lnSpc>
            </a:pPr>
            <a:r>
              <a:rPr lang="zh-CN" altLang="en-US" sz="1800"/>
              <a:t>Knowledge Graph：</a:t>
            </a:r>
            <a:endParaRPr lang="zh-CN" altLang="en-US" sz="1800"/>
          </a:p>
          <a:p>
            <a:pPr eaLnBrk="1" latinLnBrk="0" hangingPunct="1">
              <a:lnSpc>
                <a:spcPct val="150000"/>
              </a:lnSpc>
            </a:pPr>
            <a:r>
              <a:rPr lang="zh-CN" altLang="en-US" sz="1800"/>
              <a:t>               </a:t>
            </a:r>
            <a:r>
              <a:rPr lang="en-US" altLang="zh-CN" sz="1800" b="1">
                <a:solidFill>
                  <a:schemeClr val="bg1"/>
                </a:solidFill>
              </a:rPr>
              <a:t>G2=</a:t>
            </a:r>
            <a:endParaRPr lang="en-US" altLang="zh-CN" sz="1800" b="1">
              <a:solidFill>
                <a:schemeClr val="bg1"/>
              </a:solidFill>
            </a:endParaRPr>
          </a:p>
          <a:p>
            <a:pPr eaLnBrk="1" latinLnBrk="0" hangingPunct="1">
              <a:lnSpc>
                <a:spcPct val="150000"/>
              </a:lnSpc>
            </a:pPr>
            <a:endParaRPr lang="en-US" altLang="zh-CN" sz="1800" b="1">
              <a:solidFill>
                <a:schemeClr val="bg1"/>
              </a:solidFill>
            </a:endParaRPr>
          </a:p>
          <a:p>
            <a:pPr eaLnBrk="1" latinLnBrk="0" hangingPunct="1">
              <a:lnSpc>
                <a:spcPct val="150000"/>
              </a:lnSpc>
            </a:pPr>
            <a:r>
              <a:rPr lang="zh-CN" altLang="en-US" sz="1800"/>
              <a:t>i</a:t>
            </a:r>
            <a:r>
              <a:rPr lang="zh-CN" altLang="en-US" sz="1800"/>
              <a:t>tem-entity alignments：</a:t>
            </a:r>
            <a:endParaRPr lang="zh-CN" altLang="en-US" sz="1800"/>
          </a:p>
          <a:p>
            <a:pPr eaLnBrk="1" latinLnBrk="0" hangingPunct="1">
              <a:lnSpc>
                <a:spcPct val="150000"/>
              </a:lnSpc>
            </a:pPr>
            <a:endParaRPr lang="zh-CN" altLang="en-US" sz="1800"/>
          </a:p>
          <a:p>
            <a:pPr eaLnBrk="1" latinLnBrk="0" hangingPunct="1">
              <a:lnSpc>
                <a:spcPct val="150000"/>
              </a:lnSpc>
            </a:pPr>
            <a:r>
              <a:rPr lang="zh-CN" altLang="en-US" sz="1800"/>
              <a:t>                               </a:t>
            </a:r>
            <a:r>
              <a:rPr lang="zh-CN" altLang="en-US" sz="1800">
                <a:solidFill>
                  <a:schemeClr val="bg1"/>
                </a:solidFill>
              </a:rPr>
              <a:t>其中（i，e）表示项目i可以与KG中的实体e对齐</a:t>
            </a:r>
            <a:endParaRPr lang="zh-CN" altLang="en-US" sz="1800">
              <a:solidFill>
                <a:schemeClr val="bg1"/>
              </a:solidFill>
            </a:endParaRPr>
          </a:p>
          <a:p>
            <a:pPr eaLnBrk="1" latinLnBrk="0" hangingPunct="1">
              <a:lnSpc>
                <a:spcPct val="150000"/>
              </a:lnSpc>
            </a:pPr>
            <a:endParaRPr lang="zh-CN" altLang="en-US" sz="1800"/>
          </a:p>
          <a:p>
            <a:pPr eaLnBrk="1" latinLnBrk="0" hangingPunct="1">
              <a:lnSpc>
                <a:spcPct val="150000"/>
              </a:lnSpc>
            </a:pPr>
            <a:endParaRPr lang="zh-CN" altLang="en-US" sz="1800"/>
          </a:p>
        </p:txBody>
      </p:sp>
      <p:pic>
        <p:nvPicPr>
          <p:cNvPr id="3" name="图片 2"/>
          <p:cNvPicPr>
            <a:picLocks noChangeAspect="1"/>
          </p:cNvPicPr>
          <p:nvPr/>
        </p:nvPicPr>
        <p:blipFill>
          <a:blip r:embed="rId1"/>
          <a:stretch>
            <a:fillRect/>
          </a:stretch>
        </p:blipFill>
        <p:spPr>
          <a:xfrm>
            <a:off x="2619375" y="2240915"/>
            <a:ext cx="2733675" cy="318770"/>
          </a:xfrm>
          <a:prstGeom prst="rect">
            <a:avLst/>
          </a:prstGeom>
        </p:spPr>
      </p:pic>
      <p:pic>
        <p:nvPicPr>
          <p:cNvPr id="5" name="图片 4"/>
          <p:cNvPicPr>
            <a:picLocks noChangeAspect="1"/>
          </p:cNvPicPr>
          <p:nvPr/>
        </p:nvPicPr>
        <p:blipFill>
          <a:blip r:embed="rId2"/>
          <a:stretch>
            <a:fillRect/>
          </a:stretch>
        </p:blipFill>
        <p:spPr>
          <a:xfrm>
            <a:off x="2693670" y="3897630"/>
            <a:ext cx="2743200" cy="342900"/>
          </a:xfrm>
          <a:prstGeom prst="rect">
            <a:avLst/>
          </a:prstGeom>
        </p:spPr>
      </p:pic>
      <p:pic>
        <p:nvPicPr>
          <p:cNvPr id="7" name="图片 6"/>
          <p:cNvPicPr>
            <a:picLocks noChangeAspect="1"/>
          </p:cNvPicPr>
          <p:nvPr/>
        </p:nvPicPr>
        <p:blipFill>
          <a:blip r:embed="rId3"/>
          <a:srcRect t="94242" r="60794"/>
          <a:stretch>
            <a:fillRect/>
          </a:stretch>
        </p:blipFill>
        <p:spPr>
          <a:xfrm>
            <a:off x="2311400" y="5142865"/>
            <a:ext cx="3192780" cy="2882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zh-CN" altLang="en-US" b="0" dirty="0">
                <a:solidFill>
                  <a:schemeClr val="bg1"/>
                </a:solidFill>
              </a:rPr>
              <a:t>研究背景</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1086485" y="1183005"/>
            <a:ext cx="9938385" cy="2584450"/>
          </a:xfrm>
          <a:prstGeom prst="rect">
            <a:avLst/>
          </a:prstGeom>
          <a:noFill/>
        </p:spPr>
        <p:txBody>
          <a:bodyPr wrap="square" rtlCol="0" anchor="t">
            <a:spAutoFit/>
          </a:bodyPr>
          <a:p>
            <a:pPr eaLnBrk="1" latinLnBrk="0" hangingPunct="1">
              <a:lnSpc>
                <a:spcPct val="150000"/>
              </a:lnSpc>
            </a:pPr>
            <a:r>
              <a:rPr lang="zh-CN" altLang="en-US"/>
              <a:t>Collaborative Knowledge Graph：</a:t>
            </a:r>
            <a:endParaRPr lang="zh-CN" altLang="en-US"/>
          </a:p>
          <a:p>
            <a:pPr eaLnBrk="1" latinLnBrk="0" hangingPunct="1">
              <a:lnSpc>
                <a:spcPct val="150000"/>
              </a:lnSpc>
            </a:pPr>
            <a:r>
              <a:rPr lang="zh-CN" altLang="en-US"/>
              <a:t>       </a:t>
            </a:r>
            <a:r>
              <a:rPr lang="zh-CN" altLang="en-US">
                <a:solidFill>
                  <a:schemeClr val="bg1"/>
                </a:solidFill>
              </a:rPr>
              <a:t> </a:t>
            </a:r>
            <a:r>
              <a:rPr lang="en-US" altLang="zh-CN">
                <a:solidFill>
                  <a:schemeClr val="bg1"/>
                </a:solidFill>
              </a:rPr>
              <a:t>1.</a:t>
            </a:r>
            <a:r>
              <a:rPr lang="zh-CN" altLang="en-US">
                <a:solidFill>
                  <a:schemeClr val="bg1"/>
                </a:solidFill>
              </a:rPr>
              <a:t>将每个用户行为表示为一个三元组（u，Interact，i）</a:t>
            </a:r>
            <a:endParaRPr lang="zh-CN" altLang="en-US">
              <a:solidFill>
                <a:schemeClr val="bg1"/>
              </a:solidFill>
            </a:endParaRPr>
          </a:p>
          <a:p>
            <a:pPr eaLnBrk="1" latinLnBrk="0" hangingPunct="1">
              <a:lnSpc>
                <a:spcPct val="150000"/>
              </a:lnSpc>
            </a:pPr>
            <a:r>
              <a:rPr lang="zh-CN" altLang="en-US">
                <a:solidFill>
                  <a:schemeClr val="bg1"/>
                </a:solidFill>
              </a:rPr>
              <a:t>        </a:t>
            </a:r>
            <a:r>
              <a:rPr lang="en-US" altLang="zh-CN">
                <a:solidFill>
                  <a:schemeClr val="bg1"/>
                </a:solidFill>
              </a:rPr>
              <a:t>2.</a:t>
            </a:r>
            <a:r>
              <a:rPr lang="zh-CN" altLang="en-US">
                <a:solidFill>
                  <a:schemeClr val="bg1"/>
                </a:solidFill>
              </a:rPr>
              <a:t>基于项目实体对齐集，将用户-项目图与KG无缝集成为一个统一的图</a:t>
            </a:r>
            <a:endParaRPr lang="zh-CN" altLang="en-US">
              <a:solidFill>
                <a:schemeClr val="bg1"/>
              </a:solidFill>
            </a:endParaRPr>
          </a:p>
          <a:p>
            <a:pPr eaLnBrk="1" latinLnBrk="0" hangingPunct="1">
              <a:lnSpc>
                <a:spcPct val="150000"/>
              </a:lnSpc>
            </a:pPr>
            <a:r>
              <a:rPr lang="zh-CN" altLang="en-US">
                <a:solidFill>
                  <a:schemeClr val="bg1"/>
                </a:solidFill>
              </a:rPr>
              <a:t>                </a:t>
            </a:r>
            <a:endParaRPr lang="zh-CN" altLang="en-US">
              <a:solidFill>
                <a:schemeClr val="bg1"/>
              </a:solidFill>
            </a:endParaRPr>
          </a:p>
          <a:p>
            <a:pPr eaLnBrk="1" latinLnBrk="0" hangingPunct="1">
              <a:lnSpc>
                <a:spcPct val="150000"/>
              </a:lnSpc>
            </a:pPr>
            <a:r>
              <a:rPr lang="zh-CN" altLang="en-US">
                <a:solidFill>
                  <a:schemeClr val="bg1"/>
                </a:solidFill>
              </a:rPr>
              <a:t>                                                                        其中，</a:t>
            </a:r>
            <a:endParaRPr lang="zh-CN" altLang="en-US">
              <a:solidFill>
                <a:schemeClr val="bg1"/>
              </a:solidFill>
            </a:endParaRPr>
          </a:p>
          <a:p>
            <a:pPr eaLnBrk="1" latinLnBrk="0" hangingPunct="1">
              <a:lnSpc>
                <a:spcPct val="150000"/>
              </a:lnSpc>
            </a:pPr>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2425700" y="2718435"/>
            <a:ext cx="2988945" cy="511810"/>
          </a:xfrm>
          <a:prstGeom prst="rect">
            <a:avLst/>
          </a:prstGeom>
        </p:spPr>
      </p:pic>
      <p:pic>
        <p:nvPicPr>
          <p:cNvPr id="4" name="图片 3"/>
          <p:cNvPicPr>
            <a:picLocks noChangeAspect="1"/>
          </p:cNvPicPr>
          <p:nvPr/>
        </p:nvPicPr>
        <p:blipFill>
          <a:blip r:embed="rId2"/>
          <a:stretch>
            <a:fillRect/>
          </a:stretch>
        </p:blipFill>
        <p:spPr>
          <a:xfrm>
            <a:off x="6410960" y="2976245"/>
            <a:ext cx="2929890" cy="25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62262" y="550235"/>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a:t>
            </a:r>
            <a:r>
              <a:rPr lang="zh-CN" altLang="en-US" b="0" dirty="0">
                <a:solidFill>
                  <a:schemeClr val="bg1"/>
                </a:solidFill>
              </a:rPr>
              <a:t>模型介绍</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文本框 4"/>
          <p:cNvSpPr txBox="1"/>
          <p:nvPr/>
        </p:nvSpPr>
        <p:spPr>
          <a:xfrm>
            <a:off x="1285240" y="1082675"/>
            <a:ext cx="9787255" cy="1337945"/>
          </a:xfrm>
          <a:prstGeom prst="rect">
            <a:avLst/>
          </a:prstGeom>
          <a:noFill/>
        </p:spPr>
        <p:txBody>
          <a:bodyPr wrap="square" rtlCol="0" anchor="t">
            <a:spAutoFit/>
          </a:bodyPr>
          <a:p>
            <a:pPr eaLnBrk="1" latinLnBrk="0" hangingPunct="1">
              <a:lnSpc>
                <a:spcPct val="150000"/>
              </a:lnSpc>
            </a:pPr>
            <a:r>
              <a:rPr lang="zh-CN" altLang="en-US" b="1">
                <a:solidFill>
                  <a:schemeClr val="tx1"/>
                </a:solidFill>
              </a:rPr>
              <a:t>模型输入：</a:t>
            </a:r>
            <a:r>
              <a:rPr lang="zh-CN" altLang="en-US">
                <a:solidFill>
                  <a:schemeClr val="bg1"/>
                </a:solidFill>
              </a:rPr>
              <a:t>用户u、实体i，CKG G</a:t>
            </a:r>
            <a:r>
              <a:rPr lang="zh-CN" altLang="en-US" b="1">
                <a:solidFill>
                  <a:schemeClr val="bg1"/>
                </a:solidFill>
              </a:rPr>
              <a:t>      </a:t>
            </a:r>
            <a:r>
              <a:rPr lang="zh-CN" altLang="en-US" b="1">
                <a:solidFill>
                  <a:schemeClr val="tx1"/>
                </a:solidFill>
              </a:rPr>
              <a:t>  模型输出：</a:t>
            </a:r>
            <a:r>
              <a:rPr lang="zh-CN" altLang="en-US">
                <a:solidFill>
                  <a:schemeClr val="bg1"/>
                </a:solidFill>
              </a:rPr>
              <a:t>输出用户u喜欢实体i的概率值</a:t>
            </a:r>
            <a:endParaRPr lang="zh-CN" altLang="en-US">
              <a:solidFill>
                <a:schemeClr val="bg1"/>
              </a:solidFill>
            </a:endParaRPr>
          </a:p>
          <a:p>
            <a:pPr eaLnBrk="1" latinLnBrk="0" hangingPunct="1">
              <a:lnSpc>
                <a:spcPct val="150000"/>
              </a:lnSpc>
            </a:pPr>
            <a:endParaRPr lang="zh-CN" altLang="en-US" b="1">
              <a:solidFill>
                <a:schemeClr val="bg1"/>
              </a:solidFill>
            </a:endParaRPr>
          </a:p>
          <a:p>
            <a:pPr eaLnBrk="1" latinLnBrk="0" hangingPunct="1">
              <a:lnSpc>
                <a:spcPct val="150000"/>
              </a:lnSpc>
            </a:pPr>
            <a:r>
              <a:rPr lang="zh-CN" altLang="en-US"/>
              <a:t> </a:t>
            </a:r>
            <a:endParaRPr lang="zh-CN" altLang="en-US"/>
          </a:p>
        </p:txBody>
      </p:sp>
      <p:pic>
        <p:nvPicPr>
          <p:cNvPr id="6" name="图片 5"/>
          <p:cNvPicPr>
            <a:picLocks noChangeAspect="1"/>
          </p:cNvPicPr>
          <p:nvPr/>
        </p:nvPicPr>
        <p:blipFill>
          <a:blip r:embed="rId1"/>
          <a:stretch>
            <a:fillRect/>
          </a:stretch>
        </p:blipFill>
        <p:spPr>
          <a:xfrm>
            <a:off x="9484995" y="1183005"/>
            <a:ext cx="462280" cy="322580"/>
          </a:xfrm>
          <a:prstGeom prst="rect">
            <a:avLst/>
          </a:prstGeom>
        </p:spPr>
      </p:pic>
      <p:pic>
        <p:nvPicPr>
          <p:cNvPr id="7" name="图片 6"/>
          <p:cNvPicPr>
            <a:picLocks noChangeAspect="1"/>
          </p:cNvPicPr>
          <p:nvPr/>
        </p:nvPicPr>
        <p:blipFill>
          <a:blip r:embed="rId2"/>
          <a:srcRect r="30908"/>
          <a:stretch>
            <a:fillRect/>
          </a:stretch>
        </p:blipFill>
        <p:spPr>
          <a:xfrm>
            <a:off x="1002030" y="1662430"/>
            <a:ext cx="9789160" cy="3532505"/>
          </a:xfrm>
          <a:prstGeom prst="rect">
            <a:avLst/>
          </a:prstGeom>
        </p:spPr>
      </p:pic>
      <p:sp>
        <p:nvSpPr>
          <p:cNvPr id="8" name="文本框 7"/>
          <p:cNvSpPr txBox="1"/>
          <p:nvPr/>
        </p:nvSpPr>
        <p:spPr>
          <a:xfrm>
            <a:off x="1002030" y="5154930"/>
            <a:ext cx="10484485" cy="1106805"/>
          </a:xfrm>
          <a:prstGeom prst="rect">
            <a:avLst/>
          </a:prstGeom>
          <a:noFill/>
        </p:spPr>
        <p:txBody>
          <a:bodyPr wrap="square" rtlCol="0" anchor="t">
            <a:spAutoFit/>
          </a:bodyPr>
          <a:p>
            <a:r>
              <a:rPr lang="zh-CN" altLang="en-US"/>
              <a:t>       </a:t>
            </a:r>
            <a:r>
              <a:rPr lang="zh-CN" altLang="en-US" sz="1600"/>
              <a:t>1)嵌入层：保留CKG结构，将每个节点参数化为一个向量;</a:t>
            </a:r>
            <a:endParaRPr lang="zh-CN" altLang="en-US" sz="1600"/>
          </a:p>
          <a:p>
            <a:r>
              <a:rPr lang="zh-CN" altLang="en-US" sz="1600"/>
              <a:t>        2)注意嵌入传播层：从节点的相邻节点中递归传播嵌入信息以更新其表示，并在传播过程中利用知识感知的注意机制学习每个相邻节点的权值;</a:t>
            </a:r>
            <a:endParaRPr lang="zh-CN" altLang="en-US" sz="1600"/>
          </a:p>
          <a:p>
            <a:r>
              <a:rPr lang="zh-CN" altLang="en-US" sz="1600"/>
              <a:t>        3)预测层，它从所有传播层中聚合一个用户和一个项目的表示，并输出预测的匹配分数。</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a:t>
            </a:r>
            <a:r>
              <a:rPr lang="zh-CN" altLang="en-US" b="0" dirty="0">
                <a:solidFill>
                  <a:schemeClr val="bg1"/>
                </a:solidFill>
              </a:rPr>
              <a:t>嵌入层</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1047750" y="981075"/>
            <a:ext cx="10523855" cy="5492750"/>
          </a:xfrm>
          <a:prstGeom prst="rect">
            <a:avLst/>
          </a:prstGeom>
          <a:noFill/>
        </p:spPr>
        <p:txBody>
          <a:bodyPr wrap="square" rtlCol="0">
            <a:spAutoFit/>
          </a:bodyPr>
          <a:p>
            <a:pPr eaLnBrk="1" latinLnBrk="0" hangingPunct="1">
              <a:lnSpc>
                <a:spcPct val="150000"/>
              </a:lnSpc>
            </a:pPr>
            <a:r>
              <a:rPr lang="zh-CN" altLang="en-US">
                <a:solidFill>
                  <a:schemeClr val="bg1"/>
                </a:solidFill>
              </a:rPr>
              <a:t>图数据（高维稀疏矩阵）</a:t>
            </a:r>
            <a:r>
              <a:rPr lang="en-US" altLang="zh-CN">
                <a:solidFill>
                  <a:schemeClr val="bg1"/>
                </a:solidFill>
              </a:rPr>
              <a:t>---&gt;</a:t>
            </a:r>
            <a:r>
              <a:rPr lang="zh-CN" altLang="en-US">
                <a:solidFill>
                  <a:schemeClr val="bg1"/>
                </a:solidFill>
              </a:rPr>
              <a:t>低维稠密</a:t>
            </a:r>
            <a:endParaRPr lang="zh-CN" altLang="en-US">
              <a:solidFill>
                <a:schemeClr val="bg1"/>
              </a:solidFill>
            </a:endParaRPr>
          </a:p>
          <a:p>
            <a:pPr eaLnBrk="1" latinLnBrk="0" hangingPunct="1">
              <a:lnSpc>
                <a:spcPct val="150000"/>
              </a:lnSpc>
            </a:pPr>
            <a:r>
              <a:rPr lang="zh-CN" altLang="en-US" b="1">
                <a:solidFill>
                  <a:schemeClr val="tx1"/>
                </a:solidFill>
              </a:rPr>
              <a:t>两种嵌入办法：</a:t>
            </a:r>
            <a:endParaRPr lang="zh-CN" altLang="en-US">
              <a:solidFill>
                <a:schemeClr val="bg1"/>
              </a:solidFill>
            </a:endParaRPr>
          </a:p>
          <a:p>
            <a:pPr eaLnBrk="1" latinLnBrk="0" hangingPunct="1">
              <a:lnSpc>
                <a:spcPct val="150000"/>
              </a:lnSpc>
            </a:pPr>
            <a:r>
              <a:rPr lang="zh-CN" altLang="en-US">
                <a:solidFill>
                  <a:schemeClr val="bg1"/>
                </a:solidFill>
              </a:rPr>
              <a:t>       </a:t>
            </a:r>
            <a:r>
              <a:rPr lang="zh-CN" altLang="en-US">
                <a:solidFill>
                  <a:schemeClr val="tx1"/>
                </a:solidFill>
              </a:rPr>
              <a:t>节点嵌入：</a:t>
            </a:r>
            <a:endParaRPr lang="zh-CN" altLang="en-US">
              <a:solidFill>
                <a:schemeClr val="tx1"/>
              </a:solidFill>
            </a:endParaRPr>
          </a:p>
          <a:p>
            <a:pPr eaLnBrk="1" latinLnBrk="0" hangingPunct="1">
              <a:lnSpc>
                <a:spcPct val="150000"/>
              </a:lnSpc>
            </a:pPr>
            <a:r>
              <a:rPr lang="zh-CN" altLang="en-US">
                <a:solidFill>
                  <a:schemeClr val="bg1"/>
                </a:solidFill>
              </a:rPr>
              <a:t>              </a:t>
            </a:r>
            <a:r>
              <a:rPr lang="en-US" altLang="zh-CN">
                <a:solidFill>
                  <a:schemeClr val="bg1"/>
                </a:solidFill>
              </a:rPr>
              <a:t>1.</a:t>
            </a:r>
            <a:r>
              <a:rPr lang="zh-CN" altLang="en-US">
                <a:solidFill>
                  <a:schemeClr val="bg1"/>
                </a:solidFill>
              </a:rPr>
              <a:t>采样：通过随机游走对图上的节点进行采样，在给定的时间内得到一个节点构成的序列</a:t>
            </a:r>
            <a:endParaRPr lang="zh-CN" altLang="en-US">
              <a:solidFill>
                <a:schemeClr val="bg1"/>
              </a:solidFill>
            </a:endParaRPr>
          </a:p>
          <a:p>
            <a:pPr eaLnBrk="1" latinLnBrk="0" hangingPunct="1">
              <a:lnSpc>
                <a:spcPct val="150000"/>
              </a:lnSpc>
            </a:pPr>
            <a:r>
              <a:rPr lang="en-US" altLang="zh-CN">
                <a:solidFill>
                  <a:schemeClr val="bg1"/>
                </a:solidFill>
              </a:rPr>
              <a:t>              2.</a:t>
            </a:r>
            <a:r>
              <a:rPr lang="zh-CN" altLang="en-US">
                <a:solidFill>
                  <a:schemeClr val="bg1"/>
                </a:solidFill>
              </a:rPr>
              <a:t>训练skip-gram：随机游走得到的节点序列与word2vec方法中的句子相当。文本中skip-gram的输入是一个句子，在这里输入为随机游走采样得到的序列，然后通过最大化预测相邻节点的概率进而学习预测周围节点</a:t>
            </a:r>
            <a:endParaRPr lang="zh-CN" altLang="en-US">
              <a:solidFill>
                <a:schemeClr val="bg1"/>
              </a:solidFill>
            </a:endParaRPr>
          </a:p>
          <a:p>
            <a:pPr eaLnBrk="1" latinLnBrk="0" hangingPunct="1">
              <a:lnSpc>
                <a:spcPct val="150000"/>
              </a:lnSpc>
            </a:pPr>
            <a:r>
              <a:rPr lang="zh-CN" altLang="en-US">
                <a:solidFill>
                  <a:schemeClr val="bg1"/>
                </a:solidFill>
              </a:rPr>
              <a:t>       </a:t>
            </a:r>
            <a:r>
              <a:rPr lang="zh-CN" altLang="en-US">
                <a:solidFill>
                  <a:schemeClr val="tx1"/>
                </a:solidFill>
              </a:rPr>
              <a:t>图嵌入方法：</a:t>
            </a:r>
            <a:endParaRPr lang="zh-CN" altLang="en-US">
              <a:solidFill>
                <a:schemeClr val="tx1"/>
              </a:solidFill>
            </a:endParaRPr>
          </a:p>
          <a:p>
            <a:pPr eaLnBrk="1" latinLnBrk="0" hangingPunct="1">
              <a:lnSpc>
                <a:spcPct val="150000"/>
              </a:lnSpc>
            </a:pPr>
            <a:r>
              <a:rPr lang="zh-CN" altLang="en-US">
                <a:solidFill>
                  <a:schemeClr val="bg1"/>
                </a:solidFill>
              </a:rPr>
              <a:t>             </a:t>
            </a:r>
            <a:r>
              <a:rPr lang="en-US" altLang="zh-CN">
                <a:solidFill>
                  <a:schemeClr val="bg1"/>
                </a:solidFill>
              </a:rPr>
              <a:t>1.</a:t>
            </a:r>
            <a:r>
              <a:rPr lang="zh-CN" altLang="en-US">
                <a:solidFill>
                  <a:schemeClr val="bg1"/>
                </a:solidFill>
              </a:rPr>
              <a:t>整个图用一个向量采样并重新标记图中的所有子图。子图是出现在所选节点周围的一组节点。子图中的节点距离所选边数不远。</a:t>
            </a:r>
            <a:endParaRPr lang="zh-CN" altLang="en-US">
              <a:solidFill>
                <a:schemeClr val="bg1"/>
              </a:solidFill>
            </a:endParaRPr>
          </a:p>
          <a:p>
            <a:pPr eaLnBrk="1" latinLnBrk="0" hangingPunct="1">
              <a:lnSpc>
                <a:spcPct val="150000"/>
              </a:lnSpc>
            </a:pPr>
            <a:r>
              <a:rPr lang="en-US" altLang="zh-CN">
                <a:solidFill>
                  <a:schemeClr val="bg1"/>
                </a:solidFill>
              </a:rPr>
              <a:t>             2.</a:t>
            </a:r>
            <a:r>
              <a:rPr lang="zh-CN" altLang="en-US">
                <a:solidFill>
                  <a:schemeClr val="bg1"/>
                </a:solidFill>
              </a:rPr>
              <a:t>训练skip-gram模型,类比Word2Vec。经过训练，可以最大程度地预测输入中存在于图中的子图的概率。</a:t>
            </a:r>
            <a:endParaRPr lang="zh-CN" altLang="en-US">
              <a:solidFill>
                <a:schemeClr val="bg1"/>
              </a:solidFill>
            </a:endParaRPr>
          </a:p>
          <a:p>
            <a:pPr eaLnBrk="1" latinLnBrk="0" hangingPunct="1">
              <a:lnSpc>
                <a:spcPct val="150000"/>
              </a:lnSpc>
            </a:pPr>
            <a:r>
              <a:rPr lang="en-US" altLang="zh-CN">
                <a:solidFill>
                  <a:schemeClr val="bg1"/>
                </a:solidFill>
              </a:rPr>
              <a:t>             3.</a:t>
            </a:r>
            <a:r>
              <a:rPr lang="zh-CN" altLang="en-US">
                <a:solidFill>
                  <a:schemeClr val="bg1"/>
                </a:solidFill>
              </a:rPr>
              <a:t>通过在输入处提供子图的id索引向量来计算嵌入</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4127</Words>
  <Application>WPS 演示</Application>
  <PresentationFormat>自定义</PresentationFormat>
  <Paragraphs>245</Paragraphs>
  <Slides>28</Slides>
  <Notes>30</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仿宋_GB2312</vt:lpstr>
      <vt:lpstr>Calibri</vt:lpstr>
      <vt:lpstr>Arial Unicode MS</vt:lpstr>
      <vt:lpstr>仿宋</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Xi茜羽赵</cp:lastModifiedBy>
  <cp:revision>600</cp:revision>
  <dcterms:created xsi:type="dcterms:W3CDTF">2013-01-25T01:44:00Z</dcterms:created>
  <dcterms:modified xsi:type="dcterms:W3CDTF">2020-07-20T12:12:55Z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