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7" r:id="rId3"/>
    <p:sldId id="259" r:id="rId4"/>
    <p:sldId id="262" r:id="rId5"/>
    <p:sldId id="263" r:id="rId6"/>
    <p:sldId id="264" r:id="rId7"/>
    <p:sldId id="260" r:id="rId8"/>
    <p:sldId id="261" r:id="rId9"/>
    <p:sldId id="258" r:id="rId10"/>
    <p:sldId id="265" r:id="rId11"/>
    <p:sldId id="267" r:id="rId12"/>
    <p:sldId id="266" r:id="rId13"/>
    <p:sldId id="269" r:id="rId14"/>
    <p:sldId id="270" r:id="rId15"/>
    <p:sldId id="271" r:id="rId16"/>
    <p:sldId id="272" r:id="rId17"/>
    <p:sldId id="273" r:id="rId18"/>
  </p:sldIdLst>
  <p:sldSz cx="9144000" cy="6858000" type="screen4x3"/>
  <p:notesSz cx="9926638" cy="6797675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1" userDrawn="1">
          <p15:clr>
            <a:srgbClr val="A4A3A4"/>
          </p15:clr>
        </p15:guide>
        <p15:guide id="2" pos="312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00"/>
    <a:srgbClr val="FF0000"/>
    <a:srgbClr val="FFFFFF"/>
    <a:srgbClr val="6B7600"/>
    <a:srgbClr val="800000"/>
    <a:srgbClr val="E2FA00"/>
    <a:srgbClr val="D4EA00"/>
    <a:srgbClr val="FFAC05"/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Helle Formatvorlage 2 - Akz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17" autoAdjust="0"/>
    <p:restoredTop sz="85381" autoAdjust="0"/>
  </p:normalViewPr>
  <p:slideViewPr>
    <p:cSldViewPr>
      <p:cViewPr varScale="1">
        <p:scale>
          <a:sx n="74" d="100"/>
          <a:sy n="74" d="100"/>
        </p:scale>
        <p:origin x="1656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522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101" d="100"/>
          <a:sy n="101" d="100"/>
        </p:scale>
        <p:origin x="1120" y="52"/>
      </p:cViewPr>
      <p:guideLst>
        <p:guide orient="horz" pos="2141"/>
        <p:guide pos="312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1543" cy="339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22798" y="0"/>
            <a:ext cx="4301543" cy="339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GB"/>
          </a:p>
        </p:txBody>
      </p:sp>
      <p:sp>
        <p:nvSpPr>
          <p:cNvPr id="1843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456612"/>
            <a:ext cx="4301543" cy="339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1843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22798" y="6456612"/>
            <a:ext cx="4301543" cy="339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8F522DE-2595-4211-9733-08C10CCE2945}" type="slidenum">
              <a:rPr lang="en-GB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05674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1543" cy="339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2798" y="0"/>
            <a:ext cx="4301543" cy="339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GB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63900" y="509588"/>
            <a:ext cx="3398838" cy="2549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2664" y="3228896"/>
            <a:ext cx="7941310" cy="30589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Textmasterformate durch Klicken bearbeiten</a:t>
            </a:r>
          </a:p>
          <a:p>
            <a:pPr lvl="1"/>
            <a:r>
              <a:rPr lang="en-GB"/>
              <a:t>Zweite Ebene</a:t>
            </a:r>
          </a:p>
          <a:p>
            <a:pPr lvl="2"/>
            <a:r>
              <a:rPr lang="en-GB"/>
              <a:t>Dritte Ebene</a:t>
            </a:r>
          </a:p>
          <a:p>
            <a:pPr lvl="3"/>
            <a:r>
              <a:rPr lang="en-GB"/>
              <a:t>Vierte Ebene</a:t>
            </a:r>
          </a:p>
          <a:p>
            <a:pPr lvl="4"/>
            <a:r>
              <a:rPr lang="en-GB"/>
              <a:t>Fünfte Ebene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56612"/>
            <a:ext cx="4301543" cy="339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798" y="6456612"/>
            <a:ext cx="4301543" cy="339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4ACB795-123D-4B41-ABB8-5412373C4490}" type="slidenum">
              <a:rPr lang="en-GB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288516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B795-123D-4B41-ABB8-5412373C4490}" type="slidenum">
              <a:rPr lang="en-GB" smtClean="0"/>
              <a:pPr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69449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ACB795-123D-4B41-ABB8-5412373C4490}" type="slidenum">
              <a:rPr lang="en-GB" smtClean="0"/>
              <a:pPr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0358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9" descr="II_rahmen_neu_titel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83" y="7937"/>
            <a:ext cx="9144000" cy="687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 Box 14"/>
          <p:cNvSpPr txBox="1">
            <a:spLocks noChangeArrowheads="1"/>
          </p:cNvSpPr>
          <p:nvPr/>
        </p:nvSpPr>
        <p:spPr bwMode="auto">
          <a:xfrm>
            <a:off x="396874" y="6426253"/>
            <a:ext cx="562046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>
              <a:defRPr/>
            </a:pPr>
            <a:r>
              <a:rPr lang="en-US" sz="1000" dirty="0">
                <a:latin typeface="Arial" pitchFamily="34" charset="0"/>
              </a:rPr>
              <a:t>KIT – </a:t>
            </a:r>
            <a:r>
              <a:rPr lang="de-DE" sz="1000" dirty="0">
                <a:latin typeface="Arial" pitchFamily="34" charset="0"/>
              </a:rPr>
              <a:t>Universität des Landes Baden-Württemberg und </a:t>
            </a:r>
            <a:br>
              <a:rPr lang="de-DE" sz="1000" dirty="0">
                <a:latin typeface="Arial" pitchFamily="34" charset="0"/>
              </a:rPr>
            </a:br>
            <a:r>
              <a:rPr lang="de-DE" sz="1000" dirty="0">
                <a:latin typeface="Arial" pitchFamily="34" charset="0"/>
              </a:rPr>
              <a:t>nationales Forschungszentrum in der Helmholtz-Gemeinschaft</a:t>
            </a:r>
            <a:endParaRPr lang="en-US" sz="1000" dirty="0">
              <a:latin typeface="Arial" pitchFamily="34" charset="0"/>
            </a:endParaRPr>
          </a:p>
        </p:txBody>
      </p:sp>
      <p:sp>
        <p:nvSpPr>
          <p:cNvPr id="5" name="Text Box 21"/>
          <p:cNvSpPr txBox="1">
            <a:spLocks noChangeArrowheads="1"/>
          </p:cNvSpPr>
          <p:nvPr/>
        </p:nvSpPr>
        <p:spPr bwMode="auto">
          <a:xfrm>
            <a:off x="381000" y="3366343"/>
            <a:ext cx="853281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defRPr/>
            </a:pPr>
            <a:r>
              <a:rPr lang="de-DE" sz="1000" dirty="0">
                <a:solidFill>
                  <a:schemeClr val="bg1"/>
                </a:solidFill>
                <a:latin typeface="Arial" pitchFamily="34" charset="0"/>
              </a:rPr>
              <a:t>Institut für Automation und angewandte Informatik</a:t>
            </a:r>
          </a:p>
        </p:txBody>
      </p:sp>
      <p:sp>
        <p:nvSpPr>
          <p:cNvPr id="6" name="Text Box 14"/>
          <p:cNvSpPr txBox="1">
            <a:spLocks noChangeArrowheads="1"/>
          </p:cNvSpPr>
          <p:nvPr/>
        </p:nvSpPr>
        <p:spPr bwMode="auto">
          <a:xfrm>
            <a:off x="7318375" y="6497638"/>
            <a:ext cx="1727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r">
              <a:defRPr/>
            </a:pPr>
            <a:r>
              <a:rPr lang="de-DE" sz="1600" b="1">
                <a:solidFill>
                  <a:schemeClr val="bg1"/>
                </a:solidFill>
              </a:rPr>
              <a:t>www.kit.edu</a:t>
            </a:r>
          </a:p>
        </p:txBody>
      </p:sp>
      <p:pic>
        <p:nvPicPr>
          <p:cNvPr id="8" name="Picture 2" descr="C:\versioned\KlausSVN\Dissertation\presentations\Disputation\kit_logo_de_farbe_positiv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874" y="333375"/>
            <a:ext cx="1617664" cy="739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639B0EF0-5ADD-45DF-B483-191E332E2D4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3677842"/>
            <a:ext cx="2667000" cy="266700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AF30750A-9264-4F47-854A-1F8A7AE9F3E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7646" y="3677842"/>
            <a:ext cx="2667000" cy="266700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161D6005-9FC2-4858-8927-83D65E5B0D0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675434"/>
            <a:ext cx="2667000" cy="266700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A05FEAC1-7814-4059-ACB4-810191520F43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5811442"/>
            <a:ext cx="533400" cy="53340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A55B0930-AD38-49E2-9E89-D8807F07960A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3693919"/>
            <a:ext cx="533400" cy="533400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68ED6397-6993-4C8B-AB3C-23C6846D3CA1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6823" y="5752374"/>
            <a:ext cx="608740" cy="608740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D6A4F66E-72C0-4BA9-86A9-D6D93415FCA9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6823" y="3735503"/>
            <a:ext cx="608740" cy="608740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326FBBF7-A375-4E67-9A8F-30E4A8B9FCC9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5486400"/>
            <a:ext cx="861646" cy="861646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ECB3B398-2F6C-4A6C-B030-C8EEF6AC6EB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940" y="3680773"/>
            <a:ext cx="861646" cy="861646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F0ADE8A9-CA1A-4D1E-A89E-2CB3D9637794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8303" y="5470781"/>
            <a:ext cx="861646" cy="861646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A585FC4B-BB49-4C17-8B50-56A3ED4C182C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5450" y="3680773"/>
            <a:ext cx="861646" cy="86164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4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0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2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4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59563" y="333375"/>
            <a:ext cx="2089150" cy="575945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90525" y="333375"/>
            <a:ext cx="6116638" cy="5759450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95288" y="1268413"/>
            <a:ext cx="8389937" cy="649287"/>
          </a:xfrm>
          <a:extLst>
            <a:ext uri="{909E8E84-426E-40DD-AFC4-6F175D3DCCD1}">
              <a14:hiddenFill xmlns:a14="http://schemas.microsoft.com/office/drawing/2010/main">
                <a:solidFill>
                  <a:srgbClr val="50AAE6"/>
                </a:solidFill>
              </a14:hiddenFill>
            </a:ext>
          </a:extLst>
        </p:spPr>
        <p:txBody>
          <a:bodyPr/>
          <a:lstStyle>
            <a:lvl1pPr>
              <a:lnSpc>
                <a:spcPct val="90000"/>
              </a:lnSpc>
              <a:defRPr sz="2600"/>
            </a:lvl1pPr>
          </a:lstStyle>
          <a:p>
            <a:pPr lvl="0"/>
            <a:r>
              <a:rPr lang="de-DE" noProof="0"/>
              <a:t>Titel durch Klicken hinzufügen</a:t>
            </a:r>
          </a:p>
        </p:txBody>
      </p:sp>
      <p:sp>
        <p:nvSpPr>
          <p:cNvPr id="3686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396875" y="2232025"/>
            <a:ext cx="8370888" cy="620713"/>
          </a:xfrm>
        </p:spPr>
        <p:txBody>
          <a:bodyPr/>
          <a:lstStyle>
            <a:lvl1pPr marL="0" indent="0">
              <a:spcBef>
                <a:spcPct val="0"/>
              </a:spcBef>
              <a:buFontTx/>
              <a:buNone/>
              <a:defRPr sz="20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de-DE" noProof="0"/>
              <a:t>Untertitel durch Klicken hinzufügen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61950" indent="-361950">
              <a:spcBef>
                <a:spcPts val="700"/>
              </a:spcBef>
              <a:tabLst/>
              <a:defRPr/>
            </a:lvl1pPr>
            <a:lvl2pPr indent="-396000">
              <a:spcBef>
                <a:spcPts val="700"/>
              </a:spcBef>
              <a:defRPr/>
            </a:lvl2pPr>
            <a:lvl3pPr indent="-324000">
              <a:spcBef>
                <a:spcPts val="700"/>
              </a:spcBef>
              <a:defRPr/>
            </a:lvl3pPr>
            <a:lvl4pPr indent="-324000">
              <a:spcBef>
                <a:spcPts val="700"/>
              </a:spcBef>
              <a:defRPr/>
            </a:lvl4pPr>
            <a:lvl5pPr indent="-324000">
              <a:spcBef>
                <a:spcPts val="700"/>
              </a:spcBef>
              <a:defRPr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92113" y="1198563"/>
            <a:ext cx="4102100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198563"/>
            <a:ext cx="4102100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20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6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 descr="II_rahmen_neu_folge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0525" y="333375"/>
            <a:ext cx="6911975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Click to add title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2113" y="1198563"/>
            <a:ext cx="8356600" cy="4745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Click to add text</a:t>
            </a:r>
          </a:p>
          <a:p>
            <a:pPr lvl="1"/>
            <a:r>
              <a:rPr lang="de-DE" noProof="0"/>
              <a:t>Second level</a:t>
            </a:r>
          </a:p>
          <a:p>
            <a:pPr lvl="2"/>
            <a:r>
              <a:rPr lang="de-DE" noProof="0"/>
              <a:t>Third level</a:t>
            </a:r>
          </a:p>
          <a:p>
            <a:pPr lvl="3"/>
            <a:r>
              <a:rPr lang="de-DE" noProof="0"/>
              <a:t>Fourth level</a:t>
            </a:r>
          </a:p>
          <a:p>
            <a:pPr lvl="4"/>
            <a:r>
              <a:rPr lang="de-DE" noProof="0"/>
              <a:t>Fifth level</a:t>
            </a:r>
          </a:p>
        </p:txBody>
      </p:sp>
      <p:sp>
        <p:nvSpPr>
          <p:cNvPr id="1034" name="Text Box 10"/>
          <p:cNvSpPr txBox="1">
            <a:spLocks noChangeArrowheads="1"/>
          </p:cNvSpPr>
          <p:nvPr/>
        </p:nvSpPr>
        <p:spPr bwMode="auto">
          <a:xfrm>
            <a:off x="5850190" y="6433521"/>
            <a:ext cx="3183655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r">
              <a:spcBef>
                <a:spcPct val="50000"/>
              </a:spcBef>
              <a:defRPr/>
            </a:pPr>
            <a:r>
              <a:rPr lang="de-DE" sz="1000" noProof="0" dirty="0">
                <a:latin typeface="Arial" pitchFamily="34" charset="0"/>
              </a:rPr>
              <a:t>Softwaretechnik</a:t>
            </a:r>
            <a:r>
              <a:rPr lang="de-DE" sz="1000" baseline="0" noProof="0" dirty="0">
                <a:latin typeface="Arial" pitchFamily="34" charset="0"/>
              </a:rPr>
              <a:t> 1 Tutorium</a:t>
            </a:r>
            <a:endParaRPr lang="de-DE" sz="1000" noProof="0" dirty="0">
              <a:latin typeface="Arial" pitchFamily="34" charset="0"/>
            </a:endParaRPr>
          </a:p>
        </p:txBody>
      </p:sp>
      <p:sp>
        <p:nvSpPr>
          <p:cNvPr id="1035" name="Text Box 11"/>
          <p:cNvSpPr txBox="1">
            <a:spLocks noChangeArrowheads="1"/>
          </p:cNvSpPr>
          <p:nvPr/>
        </p:nvSpPr>
        <p:spPr bwMode="auto">
          <a:xfrm>
            <a:off x="142673" y="6445250"/>
            <a:ext cx="32543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spcBef>
                <a:spcPct val="50000"/>
              </a:spcBef>
              <a:defRPr/>
            </a:pPr>
            <a:fld id="{8C0F9C85-1605-44FB-B89E-0505D1D630E7}" type="slidenum">
              <a:rPr lang="de-DE" sz="1000" b="1"/>
              <a:pPr>
                <a:spcBef>
                  <a:spcPct val="50000"/>
                </a:spcBef>
                <a:defRPr/>
              </a:pPr>
              <a:t>‹Nr.›</a:t>
            </a:fld>
            <a:endParaRPr lang="de-DE" sz="1000" b="1" dirty="0"/>
          </a:p>
        </p:txBody>
      </p:sp>
      <p:sp>
        <p:nvSpPr>
          <p:cNvPr id="2" name="Rectangle 11"/>
          <p:cNvSpPr>
            <a:spLocks noChangeArrowheads="1"/>
          </p:cNvSpPr>
          <p:nvPr/>
        </p:nvSpPr>
        <p:spPr bwMode="auto">
          <a:xfrm>
            <a:off x="504623" y="6445250"/>
            <a:ext cx="863600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defRPr/>
            </a:pPr>
            <a:fld id="{FBF0773F-9DFE-4213-A82A-43FB290BE3C2}" type="datetime1">
              <a:rPr lang="de-DE" sz="1000">
                <a:latin typeface="Arial" pitchFamily="34" charset="0"/>
              </a:rPr>
              <a:pPr>
                <a:defRPr/>
              </a:pPr>
              <a:t>11.04.2019</a:t>
            </a:fld>
            <a:endParaRPr lang="de-DE" sz="1000" dirty="0">
              <a:latin typeface="Arial" pitchFamily="34" charset="0"/>
            </a:endParaRPr>
          </a:p>
        </p:txBody>
      </p:sp>
      <p:pic>
        <p:nvPicPr>
          <p:cNvPr id="1033" name="Picture 9" descr="KITlogo_4c_frutiger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7667625" y="341313"/>
            <a:ext cx="108426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" descr="C:\versioned\KlausSVN\Dissertation\presentations\Disputation\kit_logo_de_farbe_positiv.jpg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760" y="341313"/>
            <a:ext cx="1083128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</p:sldLayoutIdLst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9pPr>
    </p:titleStyle>
    <p:bodyStyle>
      <a:lvl1pPr marL="314325" indent="-314325" algn="l" rtl="0" eaLnBrk="1" fontAlgn="base" hangingPunct="1">
        <a:spcBef>
          <a:spcPct val="20000"/>
        </a:spcBef>
        <a:spcAft>
          <a:spcPct val="0"/>
        </a:spcAft>
        <a:buBlip>
          <a:blip r:embed="rId17"/>
        </a:buBlip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90575" indent="-314325" algn="l" rtl="0" eaLnBrk="1" fontAlgn="base" hangingPunct="1">
        <a:spcBef>
          <a:spcPct val="20000"/>
        </a:spcBef>
        <a:spcAft>
          <a:spcPct val="0"/>
        </a:spcAft>
        <a:buBlip>
          <a:blip r:embed="rId18"/>
        </a:buBlip>
        <a:defRPr sz="2400">
          <a:solidFill>
            <a:schemeClr val="tx1"/>
          </a:solidFill>
          <a:latin typeface="+mn-lt"/>
        </a:defRPr>
      </a:lvl2pPr>
      <a:lvl3pPr marL="1209675" indent="-276225" algn="l" rtl="0" eaLnBrk="1" fontAlgn="base" hangingPunct="1">
        <a:spcBef>
          <a:spcPct val="20000"/>
        </a:spcBef>
        <a:spcAft>
          <a:spcPct val="0"/>
        </a:spcAft>
        <a:buBlip>
          <a:blip r:embed="rId19"/>
        </a:buBlip>
        <a:defRPr sz="2000">
          <a:solidFill>
            <a:schemeClr val="tx1"/>
          </a:solidFill>
          <a:latin typeface="+mn-lt"/>
        </a:defRPr>
      </a:lvl3pPr>
      <a:lvl4pPr marL="1657350" indent="-276225" algn="l" rtl="0" eaLnBrk="1" fontAlgn="base" hangingPunct="1">
        <a:spcBef>
          <a:spcPct val="20000"/>
        </a:spcBef>
        <a:spcAft>
          <a:spcPct val="0"/>
        </a:spcAft>
        <a:buBlip>
          <a:blip r:embed="rId19"/>
        </a:buBlip>
        <a:defRPr sz="2000">
          <a:solidFill>
            <a:schemeClr val="tx1"/>
          </a:solidFill>
          <a:latin typeface="+mn-lt"/>
        </a:defRPr>
      </a:lvl4pPr>
      <a:lvl5pPr marL="2095500" indent="-276225" algn="l" rtl="0" eaLnBrk="1" fontAlgn="base" hangingPunct="1">
        <a:spcBef>
          <a:spcPct val="20000"/>
        </a:spcBef>
        <a:spcAft>
          <a:spcPct val="0"/>
        </a:spcAft>
        <a:buBlip>
          <a:blip r:embed="rId19"/>
        </a:buBlip>
        <a:defRPr sz="18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20"/>
        </a:buBlip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20"/>
        </a:buBlip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20"/>
        </a:buBlip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20"/>
        </a:buBlip>
        <a:defRPr sz="14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tichy.click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323850" y="2808287"/>
            <a:ext cx="8370887" cy="6207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1800" dirty="0" err="1"/>
              <a:t>Sachin</a:t>
            </a:r>
            <a:r>
              <a:rPr lang="de-DE" sz="1800" dirty="0"/>
              <a:t> </a:t>
            </a:r>
            <a:r>
              <a:rPr lang="de-DE" sz="1800" dirty="0" err="1"/>
              <a:t>Rajgopal</a:t>
            </a:r>
            <a:r>
              <a:rPr lang="de-DE" sz="1800" dirty="0"/>
              <a:t>, </a:t>
            </a:r>
            <a:r>
              <a:rPr lang="de-DE" sz="1800" dirty="0" err="1"/>
              <a:t>Medhi</a:t>
            </a:r>
            <a:r>
              <a:rPr lang="de-DE" sz="1800" dirty="0"/>
              <a:t> </a:t>
            </a:r>
            <a:r>
              <a:rPr lang="de-DE" sz="1800" dirty="0" err="1"/>
              <a:t>Dado</a:t>
            </a:r>
            <a:r>
              <a:rPr lang="de-DE" sz="1800" dirty="0"/>
              <a:t>, </a:t>
            </a:r>
            <a:r>
              <a:rPr lang="de-DE" sz="1800" noProof="0" dirty="0"/>
              <a:t>Christian Bitterwolf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304800" y="2017712"/>
            <a:ext cx="8389937" cy="649288"/>
          </a:xfrm>
        </p:spPr>
        <p:txBody>
          <a:bodyPr/>
          <a:lstStyle/>
          <a:p>
            <a:r>
              <a:rPr lang="de-DE" sz="3200" dirty="0"/>
              <a:t>Sichere Softwareentwicklung für Mikrocontroller in vernetzten Energiesystemen</a:t>
            </a:r>
            <a:endParaRPr lang="de-DE" sz="3200" noProof="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2E195-488E-4DAF-822D-6D8C81D49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Demo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F3D9705-44CB-430C-AC6C-52A4097558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055" y="1198563"/>
            <a:ext cx="6326716" cy="4745037"/>
          </a:xfrm>
        </p:spPr>
      </p:pic>
    </p:spTree>
    <p:extLst>
      <p:ext uri="{BB962C8B-B14F-4D97-AF65-F5344CB8AC3E}">
        <p14:creationId xmlns:p14="http://schemas.microsoft.com/office/powerpoint/2010/main" val="18130341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001A1-4370-4393-9DD3-D7871F00D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Menübilder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D42FB-ECB1-42AA-8A62-C137E82692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2113" y="1198563"/>
            <a:ext cx="8356600" cy="4745037"/>
          </a:xfrm>
        </p:spPr>
        <p:txBody>
          <a:bodyPr/>
          <a:lstStyle/>
          <a:p>
            <a:endParaRPr lang="de-D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5FEC02-FCB6-487C-9FC6-276447AB5C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221" y="2882819"/>
            <a:ext cx="1369443" cy="13694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ED077D9-0067-4D89-AAFC-AC727EC484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0392" y="2882819"/>
            <a:ext cx="1369443" cy="13694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2B1B162-3F41-425D-9EB6-795D595CB1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7123" y="2882819"/>
            <a:ext cx="1369443" cy="136944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64EA26F-3B27-4A31-A497-1B9100A6E2D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2881320"/>
            <a:ext cx="13716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7058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E3D50-6F00-49F2-A023-C4C111CB8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Powerplant-Bilder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9FDA84C9-2518-47D4-BB57-E35D4E915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2113" y="1198563"/>
            <a:ext cx="8356600" cy="4745037"/>
          </a:xfrm>
        </p:spPr>
        <p:txBody>
          <a:bodyPr/>
          <a:lstStyle/>
          <a:p>
            <a:endParaRPr lang="de-DE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CB0B5670-C9D9-4C3C-863E-963A549CC9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531" y="3841542"/>
            <a:ext cx="1752600" cy="175260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BF1D7246-490F-4270-9969-D0D200ED1F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250" y="2067706"/>
            <a:ext cx="1752600" cy="175260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BB1F2DE7-B3B6-4472-B7F0-03A35E0408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3837795"/>
            <a:ext cx="1752600" cy="175260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EA394446-CF8F-4833-A776-F678BAB7D05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2067706"/>
            <a:ext cx="1752600" cy="1752600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331F3E7C-DC29-4FB3-BCFF-6534DE4442F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250" y="3841542"/>
            <a:ext cx="1752600" cy="1752600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8E752CFB-0FB2-473E-85E3-E3D0FF0E994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531" y="2067706"/>
            <a:ext cx="175260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2315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E3D50-6F00-49F2-A023-C4C111CB8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Infrastructure-Bilder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E2490A0-6F7C-4268-8287-D189736393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781" y="2062458"/>
            <a:ext cx="1734300" cy="17343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3983885-22EC-4013-AB9D-784DF337B4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2500" y="2062458"/>
            <a:ext cx="1734300" cy="17343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1A6B079-0FFD-42BF-880C-57A54260DDC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3250" y="2062458"/>
            <a:ext cx="1734300" cy="17343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0B432D3-0F62-4DF3-84A5-BA4EA7DF35E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781" y="3837795"/>
            <a:ext cx="1734300" cy="17343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BE0BB28-058A-444D-AD69-3AF9D647BB9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2500" y="3836295"/>
            <a:ext cx="1734300" cy="17343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205BD8A-EA32-48BC-9ED2-5341A1DB229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3249" y="3837794"/>
            <a:ext cx="1731573" cy="173157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5F4B5B4-6164-4B66-9E1F-AB4CE411A77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0" y="3835067"/>
            <a:ext cx="1734300" cy="173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204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E63C2-02B6-44C8-91F6-4A66FEEB0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BA09036-3EAD-4968-B891-575B3F7B93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113" y="1203378"/>
            <a:ext cx="8356600" cy="4735406"/>
          </a:xfrm>
        </p:spPr>
      </p:pic>
    </p:spTree>
    <p:extLst>
      <p:ext uri="{BB962C8B-B14F-4D97-AF65-F5344CB8AC3E}">
        <p14:creationId xmlns:p14="http://schemas.microsoft.com/office/powerpoint/2010/main" val="12251388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3E837-E1C5-414E-80A1-30C04D207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65E1395-F550-47B2-A53F-F1BC2D4537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113" y="1203378"/>
            <a:ext cx="8356600" cy="4735406"/>
          </a:xfrm>
        </p:spPr>
      </p:pic>
    </p:spTree>
    <p:extLst>
      <p:ext uri="{BB962C8B-B14F-4D97-AF65-F5344CB8AC3E}">
        <p14:creationId xmlns:p14="http://schemas.microsoft.com/office/powerpoint/2010/main" val="30457377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B69C2-BD85-4AC9-A38B-BB00D4F1B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D99875F-97C0-4E43-AF3E-439058AC51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113" y="1203378"/>
            <a:ext cx="8356600" cy="4735406"/>
          </a:xfrm>
        </p:spPr>
      </p:pic>
    </p:spTree>
    <p:extLst>
      <p:ext uri="{BB962C8B-B14F-4D97-AF65-F5344CB8AC3E}">
        <p14:creationId xmlns:p14="http://schemas.microsoft.com/office/powerpoint/2010/main" val="3990144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9C163-787E-40F6-B066-F0FEC1173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2C974F4-DAE6-4E1F-AF90-23A5A61A08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113" y="1203378"/>
            <a:ext cx="8356600" cy="4735406"/>
          </a:xfrm>
        </p:spPr>
      </p:pic>
    </p:spTree>
    <p:extLst>
      <p:ext uri="{BB962C8B-B14F-4D97-AF65-F5344CB8AC3E}">
        <p14:creationId xmlns:p14="http://schemas.microsoft.com/office/powerpoint/2010/main" val="83381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E9C401-2800-40C4-94F7-FC8AD4959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</a:t>
            </a:r>
          </a:p>
        </p:txBody>
      </p:sp>
      <p:sp>
        <p:nvSpPr>
          <p:cNvPr id="13" name="Inhaltsplatzhalter 12">
            <a:extLst>
              <a:ext uri="{FF2B5EF4-FFF2-40B4-BE49-F238E27FC236}">
                <a16:creationId xmlns:a16="http://schemas.microsoft.com/office/drawing/2014/main" id="{BA83CA88-E5A5-4D83-BD87-9479B3A87C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„in vernetzten Energiesystemen“</a:t>
            </a:r>
          </a:p>
          <a:p>
            <a:r>
              <a:rPr lang="de-DE" dirty="0"/>
              <a:t>Nicht vorhanden 😠</a:t>
            </a:r>
          </a:p>
          <a:p>
            <a:r>
              <a:rPr lang="de-DE" dirty="0"/>
              <a:t>Selber eingebunden</a:t>
            </a:r>
          </a:p>
          <a:p>
            <a:r>
              <a:rPr lang="de-DE" dirty="0"/>
              <a:t>Energie-Klicker</a:t>
            </a:r>
          </a:p>
          <a:p>
            <a:endParaRPr lang="de-DE" dirty="0"/>
          </a:p>
          <a:p>
            <a:r>
              <a:rPr lang="de-DE" dirty="0"/>
              <a:t>Alle Ähnlichkeiten mit lebenden und echten Menschen sind rein zufällig</a:t>
            </a:r>
          </a:p>
          <a:p>
            <a:r>
              <a:rPr lang="de-DE" dirty="0"/>
              <a:t>Keine Tiere wurden in der Herstellung dieses Spiels verletzt</a:t>
            </a:r>
          </a:p>
        </p:txBody>
      </p:sp>
    </p:spTree>
    <p:extLst>
      <p:ext uri="{BB962C8B-B14F-4D97-AF65-F5344CB8AC3E}">
        <p14:creationId xmlns:p14="http://schemas.microsoft.com/office/powerpoint/2010/main" val="1054823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CC9BF-B371-4F23-9156-BB91A75A3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Zielsetzung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35064-543C-40C3-BED7-17E726BD15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Energie-Klicker basierend auf dem Tichy-</a:t>
            </a:r>
            <a:r>
              <a:rPr lang="de-DE" dirty="0" err="1"/>
              <a:t>Clicker</a:t>
            </a:r>
            <a:endParaRPr lang="de-DE" dirty="0"/>
          </a:p>
          <a:p>
            <a:pPr lvl="1"/>
            <a:r>
              <a:rPr lang="de-DE" dirty="0"/>
              <a:t>Energie (Joule) ist die Währung</a:t>
            </a:r>
          </a:p>
          <a:p>
            <a:pPr lvl="1"/>
            <a:r>
              <a:rPr lang="de-DE" dirty="0"/>
              <a:t>Watt (Joule/Sekunde)</a:t>
            </a:r>
          </a:p>
          <a:p>
            <a:pPr lvl="1"/>
            <a:r>
              <a:rPr lang="de-DE" dirty="0"/>
              <a:t>Joule pro Klick</a:t>
            </a:r>
          </a:p>
          <a:p>
            <a:r>
              <a:rPr lang="de-DE" dirty="0"/>
              <a:t>Extras</a:t>
            </a:r>
          </a:p>
          <a:p>
            <a:pPr lvl="1"/>
            <a:r>
              <a:rPr lang="de-DE" dirty="0"/>
              <a:t>Kohlendioxid</a:t>
            </a:r>
          </a:p>
          <a:p>
            <a:pPr lvl="1"/>
            <a:r>
              <a:rPr lang="de-DE" dirty="0"/>
              <a:t>Ereignisse</a:t>
            </a:r>
          </a:p>
          <a:p>
            <a:pPr lvl="1"/>
            <a:r>
              <a:rPr lang="de-DE" dirty="0"/>
              <a:t>Energiebedarf </a:t>
            </a:r>
          </a:p>
          <a:p>
            <a:pPr lvl="1"/>
            <a:r>
              <a:rPr lang="de-DE" dirty="0"/>
              <a:t>Tageszeit</a:t>
            </a:r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50115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F0028-0D21-4241-A03B-9EB8DDBCB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am Ende im Spiel vorhanden 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5674B-3F88-4C2A-A4C5-0444CE61AF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Energie-Klicker basierend auf dem Tichy-</a:t>
            </a:r>
            <a:r>
              <a:rPr lang="de-DE" dirty="0" err="1"/>
              <a:t>Clicker</a:t>
            </a:r>
            <a:endParaRPr lang="de-DE" dirty="0"/>
          </a:p>
          <a:p>
            <a:pPr lvl="1"/>
            <a:r>
              <a:rPr lang="de-DE" dirty="0"/>
              <a:t>Energie (Joule) ist die Währung</a:t>
            </a:r>
          </a:p>
          <a:p>
            <a:pPr lvl="1"/>
            <a:r>
              <a:rPr lang="de-DE" dirty="0"/>
              <a:t>Watt (Joule/Sekunde)</a:t>
            </a:r>
          </a:p>
          <a:p>
            <a:pPr lvl="1"/>
            <a:r>
              <a:rPr lang="de-DE" dirty="0"/>
              <a:t>Joule pro Klick</a:t>
            </a:r>
          </a:p>
          <a:p>
            <a:r>
              <a:rPr lang="de-DE" dirty="0"/>
              <a:t>Extras</a:t>
            </a:r>
          </a:p>
          <a:p>
            <a:pPr lvl="1"/>
            <a:r>
              <a:rPr lang="de-DE" dirty="0"/>
              <a:t>Kohlendioxid (450 ppm Grenze fürs 2° C Ziel)</a:t>
            </a:r>
          </a:p>
          <a:p>
            <a:pPr lvl="1"/>
            <a:r>
              <a:rPr lang="de-DE" dirty="0"/>
              <a:t>Ereignisse (leider nur wenige)</a:t>
            </a:r>
          </a:p>
          <a:p>
            <a:pPr lvl="1"/>
            <a:endParaRPr lang="de-DE" dirty="0"/>
          </a:p>
          <a:p>
            <a:pPr lvl="1"/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93029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440F6-DF51-47E2-901F-14F259ED8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fehlt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591EBD-5B81-41F2-AD06-7810342759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Energiebedarf</a:t>
            </a:r>
          </a:p>
          <a:p>
            <a:pPr lvl="1"/>
            <a:r>
              <a:rPr lang="de-DE" dirty="0"/>
              <a:t>Ist im Code vorhanden</a:t>
            </a:r>
          </a:p>
          <a:p>
            <a:pPr lvl="1"/>
            <a:r>
              <a:rPr lang="de-DE" dirty="0"/>
              <a:t>Der Spielspaß geht verloren</a:t>
            </a:r>
          </a:p>
          <a:p>
            <a:r>
              <a:rPr lang="de-DE" dirty="0"/>
              <a:t>Tageszeit</a:t>
            </a:r>
          </a:p>
          <a:p>
            <a:pPr lvl="1"/>
            <a:r>
              <a:rPr lang="de-DE" dirty="0"/>
              <a:t>Erneuerbaren wären im Nachteil</a:t>
            </a:r>
          </a:p>
          <a:p>
            <a:pPr lvl="1"/>
            <a:r>
              <a:rPr lang="de-DE" dirty="0"/>
              <a:t>Wir wollen keine negative Werbung für Erneuerbaren machen</a:t>
            </a:r>
          </a:p>
        </p:txBody>
      </p:sp>
    </p:spTree>
    <p:extLst>
      <p:ext uri="{BB962C8B-B14F-4D97-AF65-F5344CB8AC3E}">
        <p14:creationId xmlns:p14="http://schemas.microsoft.com/office/powerpoint/2010/main" val="3093832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09687-A17F-4965-BE48-EF117EB5D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Schwierigkeiten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8CE81-77BB-46A7-AE7B-56C99105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Merge</a:t>
            </a:r>
            <a:r>
              <a:rPr lang="de-DE" dirty="0"/>
              <a:t> </a:t>
            </a:r>
            <a:r>
              <a:rPr lang="de-DE" dirty="0" err="1"/>
              <a:t>Conflicts</a:t>
            </a:r>
            <a:endParaRPr lang="de-DE" dirty="0"/>
          </a:p>
          <a:p>
            <a:r>
              <a:rPr lang="de-DE" dirty="0"/>
              <a:t>Rust</a:t>
            </a:r>
          </a:p>
          <a:p>
            <a:pPr lvl="1"/>
            <a:r>
              <a:rPr lang="de-DE" dirty="0"/>
              <a:t>Neue Sprache</a:t>
            </a:r>
          </a:p>
          <a:p>
            <a:pPr lvl="1"/>
            <a:r>
              <a:rPr lang="de-DE" dirty="0"/>
              <a:t>VS Code</a:t>
            </a:r>
          </a:p>
          <a:p>
            <a:r>
              <a:rPr lang="de-DE" dirty="0"/>
              <a:t>stm32F746 Bibliothek</a:t>
            </a:r>
          </a:p>
          <a:p>
            <a:pPr lvl="1"/>
            <a:r>
              <a:rPr lang="de-DE" dirty="0" err="1"/>
              <a:t>x_pos</a:t>
            </a:r>
            <a:r>
              <a:rPr lang="de-DE" dirty="0"/>
              <a:t> und </a:t>
            </a:r>
            <a:r>
              <a:rPr lang="de-DE" dirty="0" err="1"/>
              <a:t>y_pos</a:t>
            </a:r>
            <a:r>
              <a:rPr lang="de-DE" dirty="0"/>
              <a:t> vom </a:t>
            </a:r>
            <a:r>
              <a:rPr lang="de-DE" dirty="0" err="1"/>
              <a:t>TextWriter</a:t>
            </a:r>
            <a:r>
              <a:rPr lang="de-DE" dirty="0"/>
              <a:t> waren privat</a:t>
            </a:r>
          </a:p>
          <a:p>
            <a:r>
              <a:rPr lang="de-DE" dirty="0"/>
              <a:t>Begrenzter Flashspeicher</a:t>
            </a:r>
          </a:p>
          <a:p>
            <a:pPr lvl="1"/>
            <a:r>
              <a:rPr lang="de-DE" dirty="0"/>
              <a:t>Nicht alle Bilder passten drauf</a:t>
            </a:r>
          </a:p>
          <a:p>
            <a:pPr lvl="1"/>
            <a:r>
              <a:rPr lang="de-DE" dirty="0"/>
              <a:t>Mussten kreativ sein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9525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3D05D-AAF6-4543-82CF-ADF2CB0BE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Entfernte Ereignisse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598A26E-C6B2-491D-AFAA-35BECD21B1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113" y="1203378"/>
            <a:ext cx="8356600" cy="4735406"/>
          </a:xfrm>
        </p:spPr>
      </p:pic>
    </p:spTree>
    <p:extLst>
      <p:ext uri="{BB962C8B-B14F-4D97-AF65-F5344CB8AC3E}">
        <p14:creationId xmlns:p14="http://schemas.microsoft.com/office/powerpoint/2010/main" val="22297886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E0584-A429-49C8-AB35-BA77B68CE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Entfernte Ereignisse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0BA7383-72EB-4268-A1F5-75C817EB1B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113" y="1377474"/>
            <a:ext cx="8356600" cy="4387215"/>
          </a:xfrm>
        </p:spPr>
      </p:pic>
    </p:spTree>
    <p:extLst>
      <p:ext uri="{BB962C8B-B14F-4D97-AF65-F5344CB8AC3E}">
        <p14:creationId xmlns:p14="http://schemas.microsoft.com/office/powerpoint/2010/main" val="35204007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48167-0864-4A0F-98CA-DA6C79E3B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Danksagung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B5989-7E19-4F18-84DC-DFFAADBDE5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Erfinder des Tichy-</a:t>
            </a:r>
            <a:r>
              <a:rPr lang="de-DE" dirty="0" err="1"/>
              <a:t>Clickers</a:t>
            </a:r>
            <a:r>
              <a:rPr lang="de-DE" dirty="0"/>
              <a:t> (</a:t>
            </a:r>
            <a:r>
              <a:rPr lang="de-DE" dirty="0">
                <a:hlinkClick r:id="rId2"/>
              </a:rPr>
              <a:t>https://tichy.click/</a:t>
            </a:r>
            <a:r>
              <a:rPr lang="de-DE" dirty="0"/>
              <a:t>) </a:t>
            </a:r>
          </a:p>
          <a:p>
            <a:r>
              <a:rPr lang="de-DE" dirty="0"/>
              <a:t>Meme Generator Mensch</a:t>
            </a:r>
          </a:p>
          <a:p>
            <a:r>
              <a:rPr lang="de-DE" dirty="0"/>
              <a:t>Hund</a:t>
            </a:r>
          </a:p>
          <a:p>
            <a:r>
              <a:rPr lang="de-DE" dirty="0"/>
              <a:t>Zwei Leute in der zweiten Reihe</a:t>
            </a:r>
          </a:p>
          <a:p>
            <a:r>
              <a:rPr lang="de-DE" dirty="0"/>
              <a:t>GUUG</a:t>
            </a:r>
          </a:p>
          <a:p>
            <a:r>
              <a:rPr lang="de-DE"/>
              <a:t>Oliver-</a:t>
            </a:r>
            <a:r>
              <a:rPr lang="de-DE" dirty="0" err="1"/>
              <a:t>sensei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02780207"/>
      </p:ext>
    </p:extLst>
  </p:cSld>
  <p:clrMapOvr>
    <a:masterClrMapping/>
  </p:clrMapOvr>
</p:sld>
</file>

<file path=ppt/theme/theme1.xml><?xml version="1.0" encoding="utf-8"?>
<a:theme xmlns:a="http://schemas.openxmlformats.org/drawingml/2006/main" name="KIT-Masterslides-EN-SDQ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D9D9D9"/>
      </a:lt2>
      <a:accent1>
        <a:srgbClr val="009682"/>
      </a:accent1>
      <a:accent2>
        <a:srgbClr val="4664AA"/>
      </a:accent2>
      <a:accent3>
        <a:srgbClr val="FFFFFF"/>
      </a:accent3>
      <a:accent4>
        <a:srgbClr val="000000"/>
      </a:accent4>
      <a:accent5>
        <a:srgbClr val="AAC9C1"/>
      </a:accent5>
      <a:accent6>
        <a:srgbClr val="3F5A9A"/>
      </a:accent6>
      <a:hlink>
        <a:srgbClr val="808080"/>
      </a:hlink>
      <a:folHlink>
        <a:srgbClr val="7D92C3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D9D9D9"/>
        </a:lt2>
        <a:accent1>
          <a:srgbClr val="009682"/>
        </a:accent1>
        <a:accent2>
          <a:srgbClr val="4664AA"/>
        </a:accent2>
        <a:accent3>
          <a:srgbClr val="FFFFFF"/>
        </a:accent3>
        <a:accent4>
          <a:srgbClr val="000000"/>
        </a:accent4>
        <a:accent5>
          <a:srgbClr val="AAC9C1"/>
        </a:accent5>
        <a:accent6>
          <a:srgbClr val="3F5A9A"/>
        </a:accent6>
        <a:hlink>
          <a:srgbClr val="808080"/>
        </a:hlink>
        <a:folHlink>
          <a:srgbClr val="7D92C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207</Words>
  <Application>Microsoft Office PowerPoint</Application>
  <PresentationFormat>Bildschirmpräsentation (4:3)</PresentationFormat>
  <Paragraphs>61</Paragraphs>
  <Slides>17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19" baseType="lpstr">
      <vt:lpstr>Arial</vt:lpstr>
      <vt:lpstr>KIT-Masterslides-EN-SDQ</vt:lpstr>
      <vt:lpstr>Sichere Softwareentwicklung für Mikrocontroller in vernetzten Energiesystemen</vt:lpstr>
      <vt:lpstr>Projekt</vt:lpstr>
      <vt:lpstr>Zielsetzung</vt:lpstr>
      <vt:lpstr>Was am Ende im Spiel vorhanden ist</vt:lpstr>
      <vt:lpstr>Was fehlt</vt:lpstr>
      <vt:lpstr>Schwierigkeiten</vt:lpstr>
      <vt:lpstr>Entfernte Ereignisse</vt:lpstr>
      <vt:lpstr>Entfernte Ereignisse</vt:lpstr>
      <vt:lpstr>Danksagung</vt:lpstr>
      <vt:lpstr>Demo</vt:lpstr>
      <vt:lpstr>Menübilder</vt:lpstr>
      <vt:lpstr>Powerplant-Bilder</vt:lpstr>
      <vt:lpstr>Infrastructure-Bilder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Klaus Krogmann</dc:creator>
  <cp:lastModifiedBy>Christian</cp:lastModifiedBy>
  <cp:revision>1368</cp:revision>
  <cp:lastPrinted>2017-05-02T11:38:23Z</cp:lastPrinted>
  <dcterms:created xsi:type="dcterms:W3CDTF">1601-01-01T00:00:00Z</dcterms:created>
  <dcterms:modified xsi:type="dcterms:W3CDTF">2019-04-11T09:56:36Z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