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1pPr>
    <a:lvl2pPr marL="0" marR="0" indent="4572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2pPr>
    <a:lvl3pPr marL="0" marR="0" indent="9144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3pPr>
    <a:lvl4pPr marL="0" marR="0" indent="13716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4pPr>
    <a:lvl5pPr marL="0" marR="0" indent="18288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5pPr>
    <a:lvl6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6pPr>
    <a:lvl7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7pPr>
    <a:lvl8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8pPr>
    <a:lvl9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a:p>
        </p:txBody>
      </p:sp>
      <p:sp>
        <p:nvSpPr>
          <p:cNvPr id="20" name="Shape 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n-lt"/>
        <a:ea typeface="+mn-ea"/>
        <a:cs typeface="+mn-cs"/>
        <a:sym typeface="Times New Roman"/>
      </a:defRPr>
    </a:lvl1pPr>
    <a:lvl2pPr indent="228600" defTabSz="449262" latinLnBrk="0">
      <a:spcBef>
        <a:spcPts val="400"/>
      </a:spcBef>
      <a:defRPr sz="1200">
        <a:latin typeface="+mn-lt"/>
        <a:ea typeface="+mn-ea"/>
        <a:cs typeface="+mn-cs"/>
        <a:sym typeface="Times New Roman"/>
      </a:defRPr>
    </a:lvl2pPr>
    <a:lvl3pPr indent="457200" defTabSz="449262" latinLnBrk="0">
      <a:spcBef>
        <a:spcPts val="400"/>
      </a:spcBef>
      <a:defRPr sz="1200">
        <a:latin typeface="+mn-lt"/>
        <a:ea typeface="+mn-ea"/>
        <a:cs typeface="+mn-cs"/>
        <a:sym typeface="Times New Roman"/>
      </a:defRPr>
    </a:lvl3pPr>
    <a:lvl4pPr indent="685800" defTabSz="449262" latinLnBrk="0">
      <a:spcBef>
        <a:spcPts val="400"/>
      </a:spcBef>
      <a:defRPr sz="1200">
        <a:latin typeface="+mn-lt"/>
        <a:ea typeface="+mn-ea"/>
        <a:cs typeface="+mn-cs"/>
        <a:sym typeface="Times New Roman"/>
      </a:defRPr>
    </a:lvl4pPr>
    <a:lvl5pPr indent="914400" defTabSz="449262" latinLnBrk="0">
      <a:spcBef>
        <a:spcPts val="400"/>
      </a:spcBef>
      <a:defRPr sz="1200">
        <a:latin typeface="+mn-lt"/>
        <a:ea typeface="+mn-ea"/>
        <a:cs typeface="+mn-cs"/>
        <a:sym typeface="Times New Roman"/>
      </a:defRPr>
    </a:lvl5pPr>
    <a:lvl6pPr indent="1143000" defTabSz="449262" latinLnBrk="0">
      <a:spcBef>
        <a:spcPts val="400"/>
      </a:spcBef>
      <a:defRPr sz="1200">
        <a:latin typeface="+mn-lt"/>
        <a:ea typeface="+mn-ea"/>
        <a:cs typeface="+mn-cs"/>
        <a:sym typeface="Times New Roman"/>
      </a:defRPr>
    </a:lvl6pPr>
    <a:lvl7pPr indent="1371600" defTabSz="449262" latinLnBrk="0">
      <a:spcBef>
        <a:spcPts val="400"/>
      </a:spcBef>
      <a:defRPr sz="1200">
        <a:latin typeface="+mn-lt"/>
        <a:ea typeface="+mn-ea"/>
        <a:cs typeface="+mn-cs"/>
        <a:sym typeface="Times New Roman"/>
      </a:defRPr>
    </a:lvl7pPr>
    <a:lvl8pPr indent="1600200" defTabSz="449262" latinLnBrk="0">
      <a:spcBef>
        <a:spcPts val="400"/>
      </a:spcBef>
      <a:defRPr sz="1200">
        <a:latin typeface="+mn-lt"/>
        <a:ea typeface="+mn-ea"/>
        <a:cs typeface="+mn-cs"/>
        <a:sym typeface="Times New Roman"/>
      </a:defRPr>
    </a:lvl8pPr>
    <a:lvl9pPr indent="1828800" defTabSz="449262" latinLnBrk="0">
      <a:spcBef>
        <a:spcPts val="400"/>
      </a:spcBef>
      <a:defRPr sz="1200">
        <a:latin typeface="+mn-lt"/>
        <a:ea typeface="+mn-ea"/>
        <a:cs typeface="+mn-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1" name="タイトルテキスト"/>
          <p:cNvSpPr txBox="1"/>
          <p:nvPr>
            <p:ph type="title"/>
          </p:nvPr>
        </p:nvSpPr>
        <p:spPr>
          <a:prstGeom prst="rect">
            <a:avLst/>
          </a:prstGeom>
        </p:spPr>
        <p:txBody>
          <a:bodyPr/>
          <a:lstStyle/>
          <a:p>
            <a:pPr/>
            <a:r>
              <a:t>タイトルテキスト</a:t>
            </a:r>
          </a:p>
        </p:txBody>
      </p:sp>
      <p:sp>
        <p:nvSpPr>
          <p:cNvPr id="12"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720725" y="684212"/>
            <a:ext cx="8458200" cy="10223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タイトルテキスト</a:t>
            </a:r>
          </a:p>
        </p:txBody>
      </p:sp>
      <p:sp>
        <p:nvSpPr>
          <p:cNvPr id="3" name="本文レベル1…"/>
          <p:cNvSpPr txBox="1"/>
          <p:nvPr>
            <p:ph type="body" idx="1"/>
          </p:nvPr>
        </p:nvSpPr>
        <p:spPr>
          <a:xfrm>
            <a:off x="720725" y="1949450"/>
            <a:ext cx="8853488" cy="3810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8986837" y="6346825"/>
            <a:ext cx="190501" cy="195647"/>
          </a:xfrm>
          <a:prstGeom prst="rect">
            <a:avLst/>
          </a:prstGeom>
          <a:ln w="12700">
            <a:miter lim="400000"/>
          </a:ln>
        </p:spPr>
        <p:txBody>
          <a:bodyPr wrap="none" lIns="0" tIns="0" rIns="0" bIns="0">
            <a:spAutoFit/>
          </a:bodyPr>
          <a:lstStyle>
            <a:lvl1pPr algn="r">
              <a:tabLst>
                <a:tab pos="723900" algn="l"/>
                <a:tab pos="1447800" algn="l"/>
                <a:tab pos="2171700" algn="l"/>
              </a:tabLst>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1pPr>
      <a:lvl2pPr marL="342900" marR="0" indent="1143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2pPr>
      <a:lvl3pPr marL="342900" marR="0" indent="5715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3pPr>
      <a:lvl4pPr marL="342900" marR="0" indent="10287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4pPr>
      <a:lvl5pPr marL="342900" marR="0" indent="14859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5pPr>
      <a:lvl6pPr marL="342900" marR="0" indent="19431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6pPr>
      <a:lvl7pPr marL="342900" marR="0" indent="24003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7pPr>
      <a:lvl8pPr marL="342900" marR="0" indent="28575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8pPr>
      <a:lvl9pPr marL="342900" marR="0" indent="33147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1pPr>
      <a:lvl2pPr marL="0" marR="0" indent="45720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2pPr>
      <a:lvl3pPr marL="0" marR="0" indent="91440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3pPr>
      <a:lvl4pPr marL="0" marR="0" indent="137160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4pPr>
      <a:lvl5pPr marL="0" marR="0" indent="182880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5pPr>
      <a:lvl6pPr marL="0" marR="0" indent="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6pPr>
      <a:lvl7pPr marL="0" marR="0" indent="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7pPr>
      <a:lvl8pPr marL="0" marR="0" indent="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8pPr>
      <a:lvl9pPr marL="0" marR="0" indent="0" algn="r" defTabSz="449262" rtl="0" latinLnBrk="0">
        <a:lnSpc>
          <a:spcPct val="93000"/>
        </a:lnSpc>
        <a:spcBef>
          <a:spcPts val="0"/>
        </a:spcBef>
        <a:spcAft>
          <a:spcPts val="0"/>
        </a:spcAft>
        <a:buClrTx/>
        <a:buSzTx/>
        <a:buFontTx/>
        <a:buNone/>
        <a:tabLst>
          <a:tab pos="723900" algn="l"/>
          <a:tab pos="1447800" algn="l"/>
          <a:tab pos="2171700" algn="l"/>
        </a:tabLst>
        <a:defRPr b="0" baseline="0" cap="none" i="0" spc="0" strike="noStrike" sz="1400" u="none">
          <a:ln>
            <a:noFill/>
          </a:ln>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djangoproject.com/" TargetMode="External"/><Relationship Id="rId3" Type="http://schemas.openxmlformats.org/officeDocument/2006/relationships/hyperlink" Target="http://flask.pocoo.org/"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 name="タイトル"/>
          <p:cNvSpPr txBox="1"/>
          <p:nvPr>
            <p:ph type="ctrTitle"/>
          </p:nvPr>
        </p:nvSpPr>
        <p:spPr>
          <a:xfrm>
            <a:off x="720725" y="684212"/>
            <a:ext cx="8459788" cy="1023938"/>
          </a:xfrm>
          <a:prstGeom prst="rect">
            <a:avLst/>
          </a:prstGeom>
        </p:spPr>
        <p:txBody>
          <a:bodyPr/>
          <a:lstStyle/>
          <a:p>
            <a:pPr/>
          </a:p>
        </p:txBody>
      </p:sp>
      <p:sp>
        <p:nvSpPr>
          <p:cNvPr id="23" name="flask前端web开发框架介绍"/>
          <p:cNvSpPr txBox="1"/>
          <p:nvPr>
            <p:ph type="subTitle" idx="1"/>
          </p:nvPr>
        </p:nvSpPr>
        <p:spPr>
          <a:xfrm>
            <a:off x="1019175" y="2681287"/>
            <a:ext cx="8855075" cy="3811588"/>
          </a:xfrm>
          <a:prstGeom prst="rect">
            <a:avLst/>
          </a:prstGeom>
        </p:spPr>
        <p:txBody>
          <a:bodyPr/>
          <a:lstStyle/>
          <a:p>
            <a:pPr marL="32385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4800"/>
            </a:pPr>
            <a:r>
              <a:t>flask</a:t>
            </a:r>
            <a:r>
              <a:rPr>
                <a:latin typeface="Arial Unicode MS"/>
                <a:ea typeface="Arial Unicode MS"/>
                <a:cs typeface="Arial Unicode MS"/>
                <a:sym typeface="Arial Unicode MS"/>
              </a:rPr>
              <a:t>前端</a:t>
            </a:r>
            <a:r>
              <a:t>web</a:t>
            </a:r>
            <a:r>
              <a:rPr>
                <a:latin typeface="Arial Unicode MS"/>
                <a:ea typeface="Arial Unicode MS"/>
                <a:cs typeface="Arial Unicode MS"/>
                <a:sym typeface="Arial Unicode MS"/>
              </a:rPr>
              <a:t>开发框架介绍</a:t>
            </a:r>
          </a:p>
        </p:txBody>
      </p:sp>
      <p:sp>
        <p:nvSpPr>
          <p:cNvPr id="24" name="zyxtech"/>
          <p:cNvSpPr txBox="1"/>
          <p:nvPr/>
        </p:nvSpPr>
        <p:spPr>
          <a:xfrm>
            <a:off x="7864475" y="6430962"/>
            <a:ext cx="8855075"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23850" indent="-215900">
              <a:spcBef>
                <a:spcPts val="14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200">
                <a:latin typeface="Arial Unicode MS"/>
                <a:ea typeface="Arial Unicode MS"/>
                <a:cs typeface="Arial Unicode MS"/>
                <a:sym typeface="Arial Unicode MS"/>
              </a:defRPr>
            </a:lvl1pPr>
          </a:lstStyle>
          <a:p>
            <a:pPr/>
            <a:r>
              <a:t>zyxtech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数据库"/>
          <p:cNvSpPr txBox="1"/>
          <p:nvPr>
            <p:ph type="ctrTitle"/>
          </p:nvPr>
        </p:nvSpPr>
        <p:spPr>
          <a:xfrm>
            <a:off x="720725" y="684212"/>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数据库</a:t>
            </a:r>
          </a:p>
        </p:txBody>
      </p:sp>
      <p:sp>
        <p:nvSpPr>
          <p:cNvPr id="54" name="Flask-SQLAlchemy 是一个 Flask 扩展，简化了在 Flask 程序中使用 SQLAlchemy 的操作。 SQLAlchemy 是一个很强大的关系型数据库框架，支持多种数据库后台。SQLAlchemy 提 供了高层 ORM，也提供了使用数据库原生 SQL 的低层功能。…"/>
          <p:cNvSpPr txBox="1"/>
          <p:nvPr>
            <p:ph type="subTitle" idx="1"/>
          </p:nvPr>
        </p:nvSpPr>
        <p:spPr>
          <a:xfrm>
            <a:off x="720725" y="1949450"/>
            <a:ext cx="8855075" cy="4921250"/>
          </a:xfrm>
          <a:prstGeom prst="rect">
            <a:avLst/>
          </a:prstGeom>
        </p:spPr>
        <p:txBody>
          <a:bodyPr/>
          <a:lstStyle/>
          <a:p>
            <a:pPr marL="0" indent="0" defTabSz="408828">
              <a:spcBef>
                <a:spcPts val="1200"/>
              </a:spcBef>
              <a:tabLst>
                <a:tab pos="317500" algn="l"/>
                <a:tab pos="635000" algn="l"/>
                <a:tab pos="952500" algn="l"/>
                <a:tab pos="1282700" algn="l"/>
                <a:tab pos="1612900" algn="l"/>
                <a:tab pos="1930400" algn="l"/>
                <a:tab pos="2247900" algn="l"/>
                <a:tab pos="2565400" algn="l"/>
                <a:tab pos="2908300" algn="l"/>
                <a:tab pos="3225800" algn="l"/>
                <a:tab pos="3556000" algn="l"/>
                <a:tab pos="3860800" algn="l"/>
                <a:tab pos="3949700" algn="l"/>
                <a:tab pos="4610100" algn="l"/>
                <a:tab pos="5257800" algn="l"/>
                <a:tab pos="5918200" algn="l"/>
                <a:tab pos="6578600" algn="l"/>
                <a:tab pos="7239000" algn="l"/>
                <a:tab pos="7899400" algn="l"/>
              </a:tabLst>
              <a:defRPr sz="2184">
                <a:solidFill>
                  <a:srgbClr val="141413"/>
                </a:solidFill>
                <a:latin typeface="+mn-lt"/>
                <a:ea typeface="+mn-ea"/>
                <a:cs typeface="+mn-cs"/>
                <a:sym typeface="Times New Roman"/>
              </a:defRPr>
            </a:pPr>
            <a:r>
              <a:t>Flask-SQLAlchemy 是一个 Flask 扩展，简化了在 Flask 程序中使用 SQLAlchemy 的操作。 SQLAlchemy 是一个很强大的关系型数据库框架，支持多种数据库后台。SQLAlchemy 提 供了高层 ORM，也提供了使用数据库原生 SQL 的低层功能。</a:t>
            </a:r>
          </a:p>
          <a:p>
            <a:pPr marL="0" indent="0" defTabSz="408828">
              <a:spcBef>
                <a:spcPts val="1200"/>
              </a:spcBef>
              <a:tabLst>
                <a:tab pos="317500" algn="l"/>
                <a:tab pos="635000" algn="l"/>
                <a:tab pos="952500" algn="l"/>
                <a:tab pos="1282700" algn="l"/>
                <a:tab pos="1612900" algn="l"/>
                <a:tab pos="1930400" algn="l"/>
                <a:tab pos="2247900" algn="l"/>
                <a:tab pos="2565400" algn="l"/>
                <a:tab pos="2908300" algn="l"/>
                <a:tab pos="3225800" algn="l"/>
                <a:tab pos="3556000" algn="l"/>
                <a:tab pos="3860800" algn="l"/>
                <a:tab pos="3949700" algn="l"/>
                <a:tab pos="4610100" algn="l"/>
                <a:tab pos="5257800" algn="l"/>
                <a:tab pos="5918200" algn="l"/>
                <a:tab pos="6578600" algn="l"/>
                <a:tab pos="7239000" algn="l"/>
                <a:tab pos="7899400" algn="l"/>
              </a:tabLst>
              <a:defRPr sz="2184">
                <a:solidFill>
                  <a:srgbClr val="141413"/>
                </a:solidFill>
                <a:latin typeface="+mn-lt"/>
                <a:ea typeface="+mn-ea"/>
                <a:cs typeface="+mn-cs"/>
                <a:sym typeface="Times New Roman"/>
              </a:defRPr>
            </a:pPr>
          </a:p>
          <a:p>
            <a:pPr marL="0" indent="0" defTabSz="408828">
              <a:spcBef>
                <a:spcPts val="1200"/>
              </a:spcBef>
              <a:tabLst>
                <a:tab pos="317500" algn="l"/>
                <a:tab pos="635000" algn="l"/>
                <a:tab pos="952500" algn="l"/>
                <a:tab pos="1282700" algn="l"/>
                <a:tab pos="1612900" algn="l"/>
                <a:tab pos="1930400" algn="l"/>
                <a:tab pos="2247900" algn="l"/>
                <a:tab pos="2565400" algn="l"/>
                <a:tab pos="2908300" algn="l"/>
                <a:tab pos="3225800" algn="l"/>
                <a:tab pos="3556000" algn="l"/>
                <a:tab pos="3860800" algn="l"/>
                <a:tab pos="3949700" algn="l"/>
                <a:tab pos="4610100" algn="l"/>
                <a:tab pos="5257800" algn="l"/>
                <a:tab pos="5918200" algn="l"/>
                <a:tab pos="6578600" algn="l"/>
                <a:tab pos="7239000" algn="l"/>
                <a:tab pos="7899400" algn="l"/>
              </a:tabLst>
              <a:defRPr sz="2184">
                <a:solidFill>
                  <a:srgbClr val="141413"/>
                </a:solidFill>
                <a:latin typeface="+mn-lt"/>
                <a:ea typeface="+mn-ea"/>
                <a:cs typeface="+mn-cs"/>
                <a:sym typeface="Times New Roman"/>
              </a:defRPr>
            </a:pPr>
            <a:r>
              <a:t>Django includes an ORM out of the box, while Pyramid and Flask leave it to the developer to choose how (or if) they want their data stored. The most popular ORM for non-Django web applications is SQLAlchemy by far, but there are plenty of other options from DynamoDB and MongoDB to simple local persistence like LevelDB or plain SQLite. Pyramid is designed to use any persistence layer, even yet-to-be-invented ones.</a:t>
            </a:r>
          </a:p>
          <a:p>
            <a:pPr marL="0" indent="0" defTabSz="408828">
              <a:spcBef>
                <a:spcPts val="1200"/>
              </a:spcBef>
              <a:tabLst>
                <a:tab pos="317500" algn="l"/>
                <a:tab pos="635000" algn="l"/>
                <a:tab pos="952500" algn="l"/>
                <a:tab pos="1282700" algn="l"/>
                <a:tab pos="1612900" algn="l"/>
                <a:tab pos="1930400" algn="l"/>
                <a:tab pos="2247900" algn="l"/>
                <a:tab pos="2565400" algn="l"/>
                <a:tab pos="2908300" algn="l"/>
                <a:tab pos="3225800" algn="l"/>
                <a:tab pos="3556000" algn="l"/>
                <a:tab pos="3860800" algn="l"/>
                <a:tab pos="3949700" algn="l"/>
                <a:tab pos="4610100" algn="l"/>
                <a:tab pos="5257800" algn="l"/>
                <a:tab pos="5918200" algn="l"/>
                <a:tab pos="6578600" algn="l"/>
                <a:tab pos="7239000" algn="l"/>
                <a:tab pos="7899400" algn="l"/>
              </a:tabLst>
              <a:defRPr sz="2184">
                <a:solidFill>
                  <a:srgbClr val="141413"/>
                </a:solidFill>
                <a:latin typeface="+mn-lt"/>
                <a:ea typeface="+mn-ea"/>
                <a:cs typeface="+mn-cs"/>
                <a:sym typeface="Times New Roman"/>
              </a:defRPr>
            </a:pPr>
            <a:r>
              <a:t>https://www.airpair.com/python/posts/django-flask-pyramid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在视图函数中操作数据库"/>
          <p:cNvSpPr txBox="1"/>
          <p:nvPr>
            <p:ph type="ctrTitle"/>
          </p:nvPr>
        </p:nvSpPr>
        <p:spPr>
          <a:xfrm>
            <a:off x="720725" y="684212"/>
            <a:ext cx="8459788" cy="1023938"/>
          </a:xfrm>
          <a:prstGeom prst="rect">
            <a:avLst/>
          </a:prstGeom>
        </p:spPr>
        <p:txBody>
          <a:bodyPr/>
          <a:lstStyle>
            <a:lvl1pPr>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Lst>
              <a:defRPr sz="3200">
                <a:solidFill>
                  <a:srgbClr val="141413"/>
                </a:solidFill>
                <a:latin typeface="+mn-lt"/>
                <a:ea typeface="+mn-ea"/>
                <a:cs typeface="+mn-cs"/>
                <a:sym typeface="Times New Roman"/>
              </a:defRPr>
            </a:lvl1pPr>
          </a:lstStyle>
          <a:p>
            <a:pPr/>
            <a:r>
              <a:t>在视图函数中操作数据库</a:t>
            </a:r>
          </a:p>
        </p:txBody>
      </p:sp>
      <p:pic>
        <p:nvPicPr>
          <p:cNvPr id="57" name="image.png" descr="image.png"/>
          <p:cNvPicPr>
            <a:picLocks noChangeAspect="1"/>
          </p:cNvPicPr>
          <p:nvPr/>
        </p:nvPicPr>
        <p:blipFill>
          <a:blip r:embed="rId2">
            <a:extLst/>
          </a:blip>
          <a:stretch>
            <a:fillRect/>
          </a:stretch>
        </p:blipFill>
        <p:spPr>
          <a:xfrm>
            <a:off x="1846262" y="1949450"/>
            <a:ext cx="6602413" cy="381158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数据库迁移"/>
          <p:cNvSpPr txBox="1"/>
          <p:nvPr>
            <p:ph type="ctrTitle"/>
          </p:nvPr>
        </p:nvSpPr>
        <p:spPr>
          <a:xfrm>
            <a:off x="639762" y="92075"/>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数据库迁移</a:t>
            </a:r>
          </a:p>
        </p:txBody>
      </p:sp>
      <p:sp>
        <p:nvSpPr>
          <p:cNvPr id="60" name="from flask_sqlalchemy import SQLAlchemy…"/>
          <p:cNvSpPr txBox="1"/>
          <p:nvPr>
            <p:ph type="subTitle" idx="1"/>
          </p:nvPr>
        </p:nvSpPr>
        <p:spPr>
          <a:xfrm>
            <a:off x="561975" y="1096962"/>
            <a:ext cx="9404350" cy="6497638"/>
          </a:xfrm>
          <a:prstGeom prst="rect">
            <a:avLst/>
          </a:prstGeom>
        </p:spPr>
        <p:txBody>
          <a:bodyPr/>
          <a:lstStyle/>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from flask_sqlalchemy import SQLAlchemy</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db = SQLAlchemy()</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db.drop_all()</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db.create_all()</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app = create_app()</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migrate = Migrate(app, db)</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manager = Manager(app)</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manager.add_command('db', MigrateCommand)</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2600">
                <a:solidFill>
                  <a:srgbClr val="141413"/>
                </a:solidFill>
                <a:latin typeface="+mn-lt"/>
                <a:ea typeface="+mn-ea"/>
                <a:cs typeface="+mn-cs"/>
                <a:sym typeface="Times New Roman"/>
              </a:defRPr>
            </a:pPr>
            <a:r>
              <a:t>python flask_root.py db init/migrate/upgrade/downgrade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模版复用"/>
          <p:cNvSpPr txBox="1"/>
          <p:nvPr>
            <p:ph type="ctrTitle"/>
          </p:nvPr>
        </p:nvSpPr>
        <p:spPr>
          <a:xfrm>
            <a:off x="720725" y="684212"/>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模版复用</a:t>
            </a:r>
          </a:p>
        </p:txBody>
      </p:sp>
      <p:sp>
        <p:nvSpPr>
          <p:cNvPr id="63" name="{% extends &quot;bootstrap/base.html&quot; %}…"/>
          <p:cNvSpPr txBox="1"/>
          <p:nvPr>
            <p:ph type="subTitle" idx="1"/>
          </p:nvPr>
        </p:nvSpPr>
        <p:spPr>
          <a:xfrm>
            <a:off x="654050" y="1920875"/>
            <a:ext cx="8855075" cy="3811588"/>
          </a:xfrm>
          <a:prstGeom prst="rect">
            <a:avLst/>
          </a:prstGeom>
        </p:spPr>
        <p:txBody>
          <a:bodyPr/>
          <a:lstStyle/>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a:t>
            </a:r>
            <a:r>
              <a:rPr baseline="-7000"/>
              <a:t>% </a:t>
            </a:r>
            <a:r>
              <a:t>extends "bootstrap/base.html" </a:t>
            </a:r>
            <a:r>
              <a:rPr baseline="-7000"/>
              <a:t>%</a:t>
            </a:r>
            <a:r>
              <a:t>}</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a:t>
            </a:r>
            <a:r>
              <a:rPr baseline="-7000"/>
              <a:t>% </a:t>
            </a:r>
            <a:r>
              <a:t>block title </a:t>
            </a:r>
            <a:r>
              <a:rPr baseline="-7000"/>
              <a:t>%</a:t>
            </a:r>
            <a:r>
              <a:t>}Flasky{</a:t>
            </a:r>
            <a:r>
              <a:rPr baseline="-7000"/>
              <a:t>% </a:t>
            </a:r>
            <a:r>
              <a:t>endblock </a:t>
            </a:r>
            <a:r>
              <a:rPr baseline="-7000"/>
              <a:t>%</a:t>
            </a:r>
            <a:r>
              <a:t>}</a:t>
            </a:r>
          </a:p>
        </p:txBody>
      </p:sp>
      <p:pic>
        <p:nvPicPr>
          <p:cNvPr id="64" name="image.png" descr="image.png"/>
          <p:cNvPicPr>
            <a:picLocks noChangeAspect="1"/>
          </p:cNvPicPr>
          <p:nvPr/>
        </p:nvPicPr>
        <p:blipFill>
          <a:blip r:embed="rId2">
            <a:extLst/>
          </a:blip>
          <a:stretch>
            <a:fillRect/>
          </a:stretch>
        </p:blipFill>
        <p:spPr>
          <a:xfrm>
            <a:off x="1006475" y="3382962"/>
            <a:ext cx="4943475" cy="317658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表单"/>
          <p:cNvSpPr txBox="1"/>
          <p:nvPr>
            <p:ph type="ctrTitle"/>
          </p:nvPr>
        </p:nvSpPr>
        <p:spPr>
          <a:xfrm>
            <a:off x="720725" y="684212"/>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表单</a:t>
            </a:r>
          </a:p>
        </p:txBody>
      </p:sp>
      <p:sp>
        <p:nvSpPr>
          <p:cNvPr id="67" name="&lt;form method=&quot;POST&quot;&gt;…"/>
          <p:cNvSpPr txBox="1"/>
          <p:nvPr>
            <p:ph type="subTitle" idx="1"/>
          </p:nvPr>
        </p:nvSpPr>
        <p:spPr>
          <a:xfrm>
            <a:off x="720725" y="1949449"/>
            <a:ext cx="8855075" cy="4616452"/>
          </a:xfrm>
          <a:prstGeom prst="rect">
            <a:avLst/>
          </a:prstGeom>
        </p:spPr>
        <p:txBody>
          <a:bodyPr/>
          <a:lstStyle/>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&lt;form method="POST"&gt;</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form.hidden_tag() }}</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form.name.label }} {{ form.name(id='my-text-field') }} {{ form.submit() }}</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&lt;/form&gt;</a:t>
            </a:r>
          </a:p>
          <a:p>
            <a:pPr marL="0" indent="0" algn="ctr">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pPr>
            <a:r>
              <a:t>wtf</a:t>
            </a:r>
            <a:r>
              <a:rPr>
                <a:latin typeface="Arial Unicode MS"/>
                <a:ea typeface="Arial Unicode MS"/>
                <a:cs typeface="Arial Unicode MS"/>
                <a:sym typeface="Arial Unicode MS"/>
              </a:rPr>
              <a:t>表单</a:t>
            </a:r>
            <a:endParaRPr>
              <a:latin typeface="Arial Unicode MS"/>
              <a:ea typeface="Arial Unicode MS"/>
              <a:cs typeface="Arial Unicode MS"/>
              <a:sym typeface="Arial Unicode MS"/>
            </a:endParaRP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a:t>
            </a:r>
            <a:r>
              <a:rPr baseline="-2999"/>
              <a:t>% </a:t>
            </a:r>
            <a:r>
              <a:t>import "bootstrap/wtf.html" as wtf </a:t>
            </a:r>
            <a:r>
              <a:rPr baseline="-2999"/>
              <a:t>%</a:t>
            </a:r>
            <a:r>
              <a:t>} {{ wtf.quick_form(form)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tf表单定义"/>
          <p:cNvSpPr txBox="1"/>
          <p:nvPr>
            <p:ph type="ctrTitle"/>
          </p:nvPr>
        </p:nvSpPr>
        <p:spPr>
          <a:xfrm>
            <a:off x="731837" y="274637"/>
            <a:ext cx="8459788" cy="1023938"/>
          </a:xfrm>
          <a:prstGeom prst="rect">
            <a:avLst/>
          </a:prstGeo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t>wtf</a:t>
            </a:r>
            <a:r>
              <a:rPr>
                <a:latin typeface="Arial Unicode MS"/>
                <a:ea typeface="Arial Unicode MS"/>
                <a:cs typeface="Arial Unicode MS"/>
                <a:sym typeface="Arial Unicode MS"/>
              </a:rPr>
              <a:t>表单定义</a:t>
            </a:r>
          </a:p>
        </p:txBody>
      </p:sp>
      <p:pic>
        <p:nvPicPr>
          <p:cNvPr id="70" name="image.png" descr="image.png"/>
          <p:cNvPicPr>
            <a:picLocks noChangeAspect="1"/>
          </p:cNvPicPr>
          <p:nvPr/>
        </p:nvPicPr>
        <p:blipFill>
          <a:blip r:embed="rId2">
            <a:extLst/>
          </a:blip>
          <a:stretch>
            <a:fillRect/>
          </a:stretch>
        </p:blipFill>
        <p:spPr>
          <a:xfrm>
            <a:off x="639762" y="6218237"/>
            <a:ext cx="8855076" cy="1163638"/>
          </a:xfrm>
          <a:prstGeom prst="rect">
            <a:avLst/>
          </a:prstGeom>
          <a:ln w="12700">
            <a:miter lim="400000"/>
          </a:ln>
        </p:spPr>
      </p:pic>
      <p:pic>
        <p:nvPicPr>
          <p:cNvPr id="71" name="image.png" descr="image.png"/>
          <p:cNvPicPr>
            <a:picLocks noChangeAspect="1"/>
          </p:cNvPicPr>
          <p:nvPr/>
        </p:nvPicPr>
        <p:blipFill>
          <a:blip r:embed="rId3">
            <a:extLst/>
          </a:blip>
          <a:stretch>
            <a:fillRect/>
          </a:stretch>
        </p:blipFill>
        <p:spPr>
          <a:xfrm rot="21540000">
            <a:off x="409575" y="1390650"/>
            <a:ext cx="4784725" cy="4746625"/>
          </a:xfrm>
          <a:prstGeom prst="rect">
            <a:avLst/>
          </a:prstGeom>
          <a:ln w="12700">
            <a:miter lim="400000"/>
          </a:ln>
        </p:spPr>
      </p:pic>
      <p:pic>
        <p:nvPicPr>
          <p:cNvPr id="72" name="image.png" descr="image.png"/>
          <p:cNvPicPr>
            <a:picLocks noChangeAspect="1"/>
          </p:cNvPicPr>
          <p:nvPr/>
        </p:nvPicPr>
        <p:blipFill>
          <a:blip r:embed="rId4">
            <a:extLst/>
          </a:blip>
          <a:stretch>
            <a:fillRect/>
          </a:stretch>
        </p:blipFill>
        <p:spPr>
          <a:xfrm>
            <a:off x="4398962" y="1752600"/>
            <a:ext cx="5649913" cy="38274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タイトル"/>
          <p:cNvSpPr txBox="1"/>
          <p:nvPr>
            <p:ph type="ctrTitle"/>
          </p:nvPr>
        </p:nvSpPr>
        <p:spPr>
          <a:xfrm>
            <a:off x="720725" y="684212"/>
            <a:ext cx="8459788" cy="1023938"/>
          </a:xfrm>
          <a:prstGeom prst="rect">
            <a:avLst/>
          </a:prstGeom>
        </p:spPr>
        <p:txBody>
          <a:bodyPr/>
          <a:lstStyle/>
          <a:p>
            <a:pPr/>
          </a:p>
        </p:txBody>
      </p:sp>
      <p:pic>
        <p:nvPicPr>
          <p:cNvPr id="75" name="image.png" descr="image.png"/>
          <p:cNvPicPr>
            <a:picLocks noChangeAspect="1"/>
          </p:cNvPicPr>
          <p:nvPr/>
        </p:nvPicPr>
        <p:blipFill>
          <a:blip r:embed="rId2">
            <a:extLst/>
          </a:blip>
          <a:stretch>
            <a:fillRect/>
          </a:stretch>
        </p:blipFill>
        <p:spPr>
          <a:xfrm>
            <a:off x="3482975" y="3749675"/>
            <a:ext cx="4471988" cy="3811588"/>
          </a:xfrm>
          <a:prstGeom prst="rect">
            <a:avLst/>
          </a:prstGeom>
          <a:ln w="12700">
            <a:miter lim="400000"/>
          </a:ln>
        </p:spPr>
      </p:pic>
      <p:pic>
        <p:nvPicPr>
          <p:cNvPr id="76" name="image.png" descr="image.png"/>
          <p:cNvPicPr>
            <a:picLocks noChangeAspect="1"/>
          </p:cNvPicPr>
          <p:nvPr/>
        </p:nvPicPr>
        <p:blipFill>
          <a:blip r:embed="rId3">
            <a:extLst/>
          </a:blip>
          <a:stretch>
            <a:fillRect/>
          </a:stretch>
        </p:blipFill>
        <p:spPr>
          <a:xfrm>
            <a:off x="161925" y="688975"/>
            <a:ext cx="10079038" cy="287655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タイトル"/>
          <p:cNvSpPr txBox="1"/>
          <p:nvPr>
            <p:ph type="ctrTitle"/>
          </p:nvPr>
        </p:nvSpPr>
        <p:spPr>
          <a:xfrm>
            <a:off x="720725" y="684212"/>
            <a:ext cx="8459788" cy="1023938"/>
          </a:xfrm>
          <a:prstGeom prst="rect">
            <a:avLst/>
          </a:prstGeom>
        </p:spPr>
        <p:txBody>
          <a:bodyPr/>
          <a:lstStyle/>
          <a:p>
            <a:pPr/>
          </a:p>
        </p:txBody>
      </p:sp>
      <p:pic>
        <p:nvPicPr>
          <p:cNvPr id="79" name="image.png" descr="image.png"/>
          <p:cNvPicPr>
            <a:picLocks noChangeAspect="1"/>
          </p:cNvPicPr>
          <p:nvPr/>
        </p:nvPicPr>
        <p:blipFill>
          <a:blip r:embed="rId2">
            <a:extLst/>
          </a:blip>
          <a:stretch>
            <a:fillRect/>
          </a:stretch>
        </p:blipFill>
        <p:spPr>
          <a:xfrm>
            <a:off x="0" y="14287"/>
            <a:ext cx="7483475" cy="1631951"/>
          </a:xfrm>
          <a:prstGeom prst="rect">
            <a:avLst/>
          </a:prstGeom>
          <a:ln w="12700">
            <a:miter lim="400000"/>
          </a:ln>
        </p:spPr>
      </p:pic>
      <p:pic>
        <p:nvPicPr>
          <p:cNvPr id="80" name="image.png" descr="image.png"/>
          <p:cNvPicPr>
            <a:picLocks noChangeAspect="1"/>
          </p:cNvPicPr>
          <p:nvPr/>
        </p:nvPicPr>
        <p:blipFill>
          <a:blip r:embed="rId3">
            <a:extLst/>
          </a:blip>
          <a:stretch>
            <a:fillRect/>
          </a:stretch>
        </p:blipFill>
        <p:spPr>
          <a:xfrm>
            <a:off x="0" y="6072187"/>
            <a:ext cx="6905625" cy="1609726"/>
          </a:xfrm>
          <a:prstGeom prst="rect">
            <a:avLst/>
          </a:prstGeom>
          <a:ln w="12700">
            <a:miter lim="400000"/>
          </a:ln>
        </p:spPr>
      </p:pic>
      <p:pic>
        <p:nvPicPr>
          <p:cNvPr id="81" name="image.png" descr="image.png"/>
          <p:cNvPicPr>
            <a:picLocks noChangeAspect="1"/>
          </p:cNvPicPr>
          <p:nvPr/>
        </p:nvPicPr>
        <p:blipFill>
          <a:blip r:embed="rId4">
            <a:extLst/>
          </a:blip>
          <a:stretch>
            <a:fillRect/>
          </a:stretch>
        </p:blipFill>
        <p:spPr>
          <a:xfrm>
            <a:off x="2990850" y="1554162"/>
            <a:ext cx="6975475" cy="4572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タイトル"/>
          <p:cNvSpPr txBox="1"/>
          <p:nvPr>
            <p:ph type="ctrTitle"/>
          </p:nvPr>
        </p:nvSpPr>
        <p:spPr>
          <a:xfrm>
            <a:off x="720725" y="684212"/>
            <a:ext cx="8459788" cy="1023938"/>
          </a:xfrm>
          <a:prstGeom prst="rect">
            <a:avLst/>
          </a:prstGeom>
        </p:spPr>
        <p:txBody>
          <a:bodyPr/>
          <a:lstStyle/>
          <a:p>
            <a:pPr/>
          </a:p>
        </p:txBody>
      </p:sp>
      <p:pic>
        <p:nvPicPr>
          <p:cNvPr id="84" name="image.png" descr="image.png"/>
          <p:cNvPicPr>
            <a:picLocks noChangeAspect="1"/>
          </p:cNvPicPr>
          <p:nvPr/>
        </p:nvPicPr>
        <p:blipFill>
          <a:blip r:embed="rId2">
            <a:extLst/>
          </a:blip>
          <a:stretch>
            <a:fillRect/>
          </a:stretch>
        </p:blipFill>
        <p:spPr>
          <a:xfrm>
            <a:off x="914400" y="236537"/>
            <a:ext cx="8034338" cy="2414588"/>
          </a:xfrm>
          <a:prstGeom prst="rect">
            <a:avLst/>
          </a:prstGeom>
          <a:ln w="12700">
            <a:miter lim="400000"/>
          </a:ln>
        </p:spPr>
      </p:pic>
      <p:pic>
        <p:nvPicPr>
          <p:cNvPr id="85" name="image.png" descr="image.png"/>
          <p:cNvPicPr>
            <a:picLocks noChangeAspect="1"/>
          </p:cNvPicPr>
          <p:nvPr/>
        </p:nvPicPr>
        <p:blipFill>
          <a:blip r:embed="rId3">
            <a:extLst/>
          </a:blip>
          <a:stretch>
            <a:fillRect/>
          </a:stretch>
        </p:blipFill>
        <p:spPr>
          <a:xfrm>
            <a:off x="893762" y="3046412"/>
            <a:ext cx="8524876" cy="408622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タイトル"/>
          <p:cNvSpPr txBox="1"/>
          <p:nvPr>
            <p:ph type="ctrTitle"/>
          </p:nvPr>
        </p:nvSpPr>
        <p:spPr>
          <a:xfrm>
            <a:off x="720725" y="684212"/>
            <a:ext cx="8459788" cy="1023938"/>
          </a:xfrm>
          <a:prstGeom prst="rect">
            <a:avLst/>
          </a:prstGeom>
        </p:spPr>
        <p:txBody>
          <a:bodyPr/>
          <a:lstStyle/>
          <a:p>
            <a:pPr/>
          </a:p>
        </p:txBody>
      </p:sp>
      <p:pic>
        <p:nvPicPr>
          <p:cNvPr id="88" name="image.png" descr="image.png"/>
          <p:cNvPicPr>
            <a:picLocks noChangeAspect="1"/>
          </p:cNvPicPr>
          <p:nvPr/>
        </p:nvPicPr>
        <p:blipFill>
          <a:blip r:embed="rId2">
            <a:extLst/>
          </a:blip>
          <a:stretch>
            <a:fillRect/>
          </a:stretch>
        </p:blipFill>
        <p:spPr>
          <a:xfrm>
            <a:off x="1041400" y="457200"/>
            <a:ext cx="7920038" cy="667543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 name="Flask"/>
          <p:cNvSpPr txBox="1"/>
          <p:nvPr>
            <p:ph type="ctrTitle"/>
          </p:nvPr>
        </p:nvSpPr>
        <p:spPr>
          <a:xfrm>
            <a:off x="731837" y="182562"/>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r>
              <a:t>Flask</a:t>
            </a:r>
          </a:p>
        </p:txBody>
      </p:sp>
      <p:sp>
        <p:nvSpPr>
          <p:cNvPr id="27" name="在大多数标准中，Flask(http://flask.pocoo.org/)都算是小型框架，小到可以称为“微框 架”。Flask 非常小，因此你一旦能够熟练使用它，很可能就能读懂它所有的源码。…"/>
          <p:cNvSpPr txBox="1"/>
          <p:nvPr>
            <p:ph type="subTitle" idx="1"/>
          </p:nvPr>
        </p:nvSpPr>
        <p:spPr>
          <a:xfrm>
            <a:off x="746125" y="1189037"/>
            <a:ext cx="8855075" cy="5964238"/>
          </a:xfrm>
          <a:prstGeom prst="rect">
            <a:avLst/>
          </a:prstGeom>
        </p:spPr>
        <p:txBody>
          <a:bodyPr/>
          <a:lstStyle/>
          <a:p>
            <a:pPr marL="278511" indent="-185673" defTabSz="386365">
              <a:spcBef>
                <a:spcPts val="1200"/>
              </a:spcBef>
              <a:tabLst>
                <a:tab pos="304800" algn="l"/>
                <a:tab pos="609600" algn="l"/>
                <a:tab pos="901700" algn="l"/>
                <a:tab pos="1206500" algn="l"/>
                <a:tab pos="1524000" algn="l"/>
                <a:tab pos="1828800" algn="l"/>
                <a:tab pos="2120900" algn="l"/>
                <a:tab pos="2425700" algn="l"/>
                <a:tab pos="2743200" algn="l"/>
                <a:tab pos="3048000" algn="l"/>
                <a:tab pos="3352800" algn="l"/>
                <a:tab pos="3657600" algn="l"/>
                <a:tab pos="3733800" algn="l"/>
                <a:tab pos="4356100" algn="l"/>
                <a:tab pos="4978400" algn="l"/>
                <a:tab pos="5600700" algn="l"/>
                <a:tab pos="6223000" algn="l"/>
                <a:tab pos="6845300" algn="l"/>
                <a:tab pos="7467600" algn="l"/>
              </a:tabLst>
              <a:defRPr sz="2752">
                <a:solidFill>
                  <a:srgbClr val="141413"/>
                </a:solidFill>
                <a:latin typeface="+mn-lt"/>
                <a:ea typeface="+mn-ea"/>
                <a:cs typeface="+mn-cs"/>
                <a:sym typeface="Times New Roman"/>
              </a:defRPr>
            </a:pPr>
            <a:r>
              <a:t>在大多数标准中，Flask(http://flask.pocoo.org/)都算是小型框架，小到可以称为“微框 架”。Flask 非常小，因此你一旦能够熟练使用它，很可能就能读懂它所有的源码。</a:t>
            </a:r>
          </a:p>
          <a:p>
            <a:pPr marL="278511" indent="-185673" defTabSz="386365">
              <a:spcBef>
                <a:spcPts val="1200"/>
              </a:spcBef>
              <a:tabLst>
                <a:tab pos="304800" algn="l"/>
                <a:tab pos="609600" algn="l"/>
                <a:tab pos="901700" algn="l"/>
                <a:tab pos="1206500" algn="l"/>
                <a:tab pos="1524000" algn="l"/>
                <a:tab pos="1828800" algn="l"/>
                <a:tab pos="2120900" algn="l"/>
                <a:tab pos="2425700" algn="l"/>
                <a:tab pos="2743200" algn="l"/>
                <a:tab pos="3048000" algn="l"/>
                <a:tab pos="3352800" algn="l"/>
                <a:tab pos="3657600" algn="l"/>
                <a:tab pos="3733800" algn="l"/>
                <a:tab pos="4356100" algn="l"/>
                <a:tab pos="4978400" algn="l"/>
                <a:tab pos="5600700" algn="l"/>
                <a:tab pos="6223000" algn="l"/>
                <a:tab pos="6845300" algn="l"/>
                <a:tab pos="7467600" algn="l"/>
              </a:tabLst>
              <a:defRPr sz="2752">
                <a:solidFill>
                  <a:srgbClr val="141413"/>
                </a:solidFill>
                <a:latin typeface="+mn-lt"/>
                <a:ea typeface="+mn-ea"/>
                <a:cs typeface="+mn-cs"/>
                <a:sym typeface="Times New Roman"/>
              </a:defRPr>
            </a:pPr>
            <a:r>
              <a:t>但是，小并不意味着它比其他框架的功能少。Flask 自开发伊始就被设计为可扩展的框架， 它具有一个包含基本服务的强健核心，其他功能则可通过扩展实现。你可以自己挑选所需 的扩展包，组成一个没有附加功能的精益组合，从而完全精确满足自身需求。</a:t>
            </a:r>
          </a:p>
          <a:p>
            <a:pPr marL="278511" indent="-185673" defTabSz="386365">
              <a:spcBef>
                <a:spcPts val="1200"/>
              </a:spcBef>
              <a:tabLst>
                <a:tab pos="304800" algn="l"/>
                <a:tab pos="609600" algn="l"/>
                <a:tab pos="901700" algn="l"/>
                <a:tab pos="1206500" algn="l"/>
                <a:tab pos="1524000" algn="l"/>
                <a:tab pos="1828800" algn="l"/>
                <a:tab pos="2120900" algn="l"/>
                <a:tab pos="2425700" algn="l"/>
                <a:tab pos="2743200" algn="l"/>
                <a:tab pos="3048000" algn="l"/>
                <a:tab pos="3352800" algn="l"/>
                <a:tab pos="3657600" algn="l"/>
                <a:tab pos="3733800" algn="l"/>
                <a:tab pos="4356100" algn="l"/>
                <a:tab pos="4978400" algn="l"/>
                <a:tab pos="5600700" algn="l"/>
                <a:tab pos="6223000" algn="l"/>
                <a:tab pos="6845300" algn="l"/>
                <a:tab pos="7467600" algn="l"/>
              </a:tabLst>
              <a:defRPr sz="2752">
                <a:solidFill>
                  <a:srgbClr val="141413"/>
                </a:solidFill>
                <a:latin typeface="+mn-lt"/>
                <a:ea typeface="+mn-ea"/>
                <a:cs typeface="+mn-cs"/>
                <a:sym typeface="Times New Roman"/>
              </a:defRPr>
            </a:pPr>
            <a:r>
              <a:t>《</a:t>
            </a:r>
            <a:r>
              <a:rPr>
                <a:latin typeface="Arial"/>
                <a:ea typeface="Arial"/>
                <a:cs typeface="Arial"/>
                <a:sym typeface="Arial"/>
              </a:rPr>
              <a:t>Flask Web</a:t>
            </a:r>
            <a:r>
              <a:rPr baseline="1767">
                <a:latin typeface="Arial"/>
                <a:ea typeface="Arial"/>
                <a:cs typeface="Arial"/>
                <a:sym typeface="Arial"/>
              </a:rPr>
              <a:t>开发</a:t>
            </a:r>
            <a:r>
              <a:rPr>
                <a:latin typeface="Arial"/>
                <a:ea typeface="Arial"/>
                <a:cs typeface="Arial"/>
                <a:sym typeface="Arial"/>
              </a:rPr>
              <a:t>: </a:t>
            </a:r>
            <a:r>
              <a:rPr baseline="-1720" sz="2236">
                <a:latin typeface="Arial"/>
                <a:ea typeface="Arial"/>
                <a:cs typeface="Arial"/>
                <a:sym typeface="Arial"/>
              </a:rPr>
              <a:t>基于</a:t>
            </a:r>
            <a:r>
              <a:rPr sz="2236">
                <a:latin typeface="Arial"/>
                <a:ea typeface="Arial"/>
                <a:cs typeface="Arial"/>
                <a:sym typeface="Arial"/>
              </a:rPr>
              <a:t>Python</a:t>
            </a:r>
            <a:r>
              <a:rPr baseline="-1720" sz="2236">
                <a:latin typeface="Arial"/>
                <a:ea typeface="Arial"/>
                <a:cs typeface="Arial"/>
                <a:sym typeface="Arial"/>
              </a:rPr>
              <a:t>的</a:t>
            </a:r>
            <a:r>
              <a:rPr sz="2236">
                <a:latin typeface="Arial"/>
                <a:ea typeface="Arial"/>
                <a:cs typeface="Arial"/>
                <a:sym typeface="Arial"/>
              </a:rPr>
              <a:t>Web</a:t>
            </a:r>
            <a:r>
              <a:rPr baseline="-1720" sz="2236">
                <a:latin typeface="Arial"/>
                <a:ea typeface="Arial"/>
                <a:cs typeface="Arial"/>
                <a:sym typeface="Arial"/>
              </a:rPr>
              <a:t>应用开发实战</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タイトル"/>
          <p:cNvSpPr txBox="1"/>
          <p:nvPr>
            <p:ph type="ctrTitle"/>
          </p:nvPr>
        </p:nvSpPr>
        <p:spPr>
          <a:xfrm>
            <a:off x="720725" y="684212"/>
            <a:ext cx="8459788" cy="1023938"/>
          </a:xfrm>
          <a:prstGeom prst="rect">
            <a:avLst/>
          </a:prstGeom>
        </p:spPr>
        <p:txBody>
          <a:bodyPr/>
          <a:lstStyle/>
          <a:p>
            <a:pPr/>
          </a:p>
        </p:txBody>
      </p:sp>
      <p:sp>
        <p:nvSpPr>
          <p:cNvPr id="91" name="本文"/>
          <p:cNvSpPr txBox="1"/>
          <p:nvPr>
            <p:ph type="subTitle" idx="1"/>
          </p:nvPr>
        </p:nvSpPr>
        <p:spPr>
          <a:xfrm>
            <a:off x="720725" y="1949450"/>
            <a:ext cx="8855075" cy="3811588"/>
          </a:xfrm>
          <a:prstGeom prst="rect">
            <a:avLst/>
          </a:prstGeom>
        </p:spPr>
        <p:txBody>
          <a:bodyPr/>
          <a:lstStyle/>
          <a:p>
            <a:pPr/>
          </a:p>
        </p:txBody>
      </p:sp>
      <p:pic>
        <p:nvPicPr>
          <p:cNvPr id="92" name="image.png" descr="image.png"/>
          <p:cNvPicPr>
            <a:picLocks noChangeAspect="1"/>
          </p:cNvPicPr>
          <p:nvPr/>
        </p:nvPicPr>
        <p:blipFill>
          <a:blip r:embed="rId2">
            <a:extLst/>
          </a:blip>
          <a:stretch>
            <a:fillRect/>
          </a:stretch>
        </p:blipFill>
        <p:spPr>
          <a:xfrm>
            <a:off x="549275" y="731837"/>
            <a:ext cx="9305925" cy="53816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平常web开发的话"/>
          <p:cNvSpPr txBox="1"/>
          <p:nvPr>
            <p:ph type="ctrTitle"/>
          </p:nvPr>
        </p:nvSpPr>
        <p:spPr>
          <a:xfrm>
            <a:off x="866775" y="0"/>
            <a:ext cx="8459788" cy="1023938"/>
          </a:xfrm>
          <a:prstGeom prst="rect">
            <a:avLst/>
          </a:prstGeo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a:latin typeface="Arial Unicode MS"/>
                <a:ea typeface="Arial Unicode MS"/>
                <a:cs typeface="Arial Unicode MS"/>
                <a:sym typeface="Arial Unicode MS"/>
              </a:rPr>
              <a:t>平常</a:t>
            </a:r>
            <a:r>
              <a:t>web</a:t>
            </a:r>
            <a:r>
              <a:rPr>
                <a:latin typeface="Arial Unicode MS"/>
                <a:ea typeface="Arial Unicode MS"/>
                <a:cs typeface="Arial Unicode MS"/>
                <a:sym typeface="Arial Unicode MS"/>
              </a:rPr>
              <a:t>开发的话</a:t>
            </a:r>
          </a:p>
        </p:txBody>
      </p:sp>
      <p:pic>
        <p:nvPicPr>
          <p:cNvPr id="95" name="image.png" descr="image.png"/>
          <p:cNvPicPr>
            <a:picLocks noChangeAspect="1"/>
          </p:cNvPicPr>
          <p:nvPr/>
        </p:nvPicPr>
        <p:blipFill>
          <a:blip r:embed="rId2">
            <a:extLst/>
          </a:blip>
          <a:stretch>
            <a:fillRect/>
          </a:stretch>
        </p:blipFill>
        <p:spPr>
          <a:xfrm>
            <a:off x="1554162" y="1298575"/>
            <a:ext cx="7040563" cy="555942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タイトル"/>
          <p:cNvSpPr txBox="1"/>
          <p:nvPr>
            <p:ph type="ctrTitle"/>
          </p:nvPr>
        </p:nvSpPr>
        <p:spPr>
          <a:xfrm>
            <a:off x="720725" y="684212"/>
            <a:ext cx="8459788" cy="1023938"/>
          </a:xfrm>
          <a:prstGeom prst="rect">
            <a:avLst/>
          </a:prstGeom>
        </p:spPr>
        <p:txBody>
          <a:bodyPr/>
          <a:lstStyle/>
          <a:p>
            <a:pPr/>
          </a:p>
        </p:txBody>
      </p:sp>
      <p:pic>
        <p:nvPicPr>
          <p:cNvPr id="98" name="image.png" descr="image.png"/>
          <p:cNvPicPr>
            <a:picLocks noChangeAspect="1"/>
          </p:cNvPicPr>
          <p:nvPr/>
        </p:nvPicPr>
        <p:blipFill>
          <a:blip r:embed="rId2">
            <a:extLst/>
          </a:blip>
          <a:stretch>
            <a:fillRect/>
          </a:stretch>
        </p:blipFill>
        <p:spPr>
          <a:xfrm>
            <a:off x="417512" y="120650"/>
            <a:ext cx="3424238" cy="3811588"/>
          </a:xfrm>
          <a:prstGeom prst="rect">
            <a:avLst/>
          </a:prstGeom>
          <a:ln w="12700">
            <a:miter lim="400000"/>
          </a:ln>
        </p:spPr>
      </p:pic>
      <p:pic>
        <p:nvPicPr>
          <p:cNvPr id="99" name="image.png" descr="image.png"/>
          <p:cNvPicPr>
            <a:picLocks noChangeAspect="1"/>
          </p:cNvPicPr>
          <p:nvPr/>
        </p:nvPicPr>
        <p:blipFill>
          <a:blip r:embed="rId3">
            <a:extLst/>
          </a:blip>
          <a:stretch>
            <a:fillRect/>
          </a:stretch>
        </p:blipFill>
        <p:spPr>
          <a:xfrm>
            <a:off x="92075" y="3932237"/>
            <a:ext cx="10171113" cy="366553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タイトル"/>
          <p:cNvSpPr txBox="1"/>
          <p:nvPr>
            <p:ph type="ctrTitle"/>
          </p:nvPr>
        </p:nvSpPr>
        <p:spPr>
          <a:xfrm>
            <a:off x="720725" y="684212"/>
            <a:ext cx="8459788" cy="1023938"/>
          </a:xfrm>
          <a:prstGeom prst="rect">
            <a:avLst/>
          </a:prstGeom>
        </p:spPr>
        <p:txBody>
          <a:bodyPr/>
          <a:lstStyle/>
          <a:p>
            <a:pPr/>
          </a:p>
        </p:txBody>
      </p:sp>
      <p:pic>
        <p:nvPicPr>
          <p:cNvPr id="102" name="image.png" descr="image.png"/>
          <p:cNvPicPr>
            <a:picLocks noChangeAspect="1"/>
          </p:cNvPicPr>
          <p:nvPr/>
        </p:nvPicPr>
        <p:blipFill>
          <a:blip r:embed="rId2">
            <a:extLst/>
          </a:blip>
          <a:stretch>
            <a:fillRect/>
          </a:stretch>
        </p:blipFill>
        <p:spPr>
          <a:xfrm>
            <a:off x="1554162" y="1492250"/>
            <a:ext cx="6689726" cy="381158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没有采用的form和model自动化方法"/>
          <p:cNvSpPr txBox="1"/>
          <p:nvPr>
            <p:ph type="ctrTitle"/>
          </p:nvPr>
        </p:nvSpPr>
        <p:spPr>
          <a:xfrm>
            <a:off x="44450" y="57150"/>
            <a:ext cx="10036175" cy="765175"/>
          </a:xfrm>
          <a:prstGeom prst="rect">
            <a:avLst/>
          </a:prstGeo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a:latin typeface="Arial Unicode MS"/>
                <a:ea typeface="Arial Unicode MS"/>
                <a:cs typeface="Arial Unicode MS"/>
                <a:sym typeface="Arial Unicode MS"/>
              </a:rPr>
              <a:t>没有采用的</a:t>
            </a:r>
            <a:r>
              <a:t>form</a:t>
            </a:r>
            <a:r>
              <a:rPr>
                <a:latin typeface="Arial Unicode MS"/>
                <a:ea typeface="Arial Unicode MS"/>
                <a:cs typeface="Arial Unicode MS"/>
                <a:sym typeface="Arial Unicode MS"/>
              </a:rPr>
              <a:t>和</a:t>
            </a:r>
            <a:r>
              <a:t>model</a:t>
            </a:r>
            <a:r>
              <a:rPr>
                <a:latin typeface="Arial Unicode MS"/>
                <a:ea typeface="Arial Unicode MS"/>
                <a:cs typeface="Arial Unicode MS"/>
                <a:sym typeface="Arial Unicode MS"/>
              </a:rPr>
              <a:t>自动化方法</a:t>
            </a:r>
          </a:p>
        </p:txBody>
      </p:sp>
      <p:pic>
        <p:nvPicPr>
          <p:cNvPr id="105" name="image.png" descr="image.png"/>
          <p:cNvPicPr>
            <a:picLocks noChangeAspect="1"/>
          </p:cNvPicPr>
          <p:nvPr/>
        </p:nvPicPr>
        <p:blipFill>
          <a:blip r:embed="rId2">
            <a:extLst/>
          </a:blip>
          <a:stretch>
            <a:fillRect/>
          </a:stretch>
        </p:blipFill>
        <p:spPr>
          <a:xfrm>
            <a:off x="639762" y="731837"/>
            <a:ext cx="8855076" cy="2038351"/>
          </a:xfrm>
          <a:prstGeom prst="rect">
            <a:avLst/>
          </a:prstGeom>
          <a:ln w="12700">
            <a:miter lim="400000"/>
          </a:ln>
        </p:spPr>
      </p:pic>
      <p:pic>
        <p:nvPicPr>
          <p:cNvPr id="106" name="image.png" descr="image.png"/>
          <p:cNvPicPr>
            <a:picLocks noChangeAspect="1"/>
          </p:cNvPicPr>
          <p:nvPr/>
        </p:nvPicPr>
        <p:blipFill>
          <a:blip r:embed="rId3">
            <a:extLst/>
          </a:blip>
          <a:stretch>
            <a:fillRect/>
          </a:stretch>
        </p:blipFill>
        <p:spPr>
          <a:xfrm>
            <a:off x="1309687" y="2925762"/>
            <a:ext cx="7286626" cy="3292476"/>
          </a:xfrm>
          <a:prstGeom prst="rect">
            <a:avLst/>
          </a:prstGeom>
          <a:ln w="12700">
            <a:miter lim="400000"/>
          </a:ln>
        </p:spPr>
      </p:pic>
      <p:pic>
        <p:nvPicPr>
          <p:cNvPr id="107" name="image.png" descr="image.png"/>
          <p:cNvPicPr>
            <a:picLocks noChangeAspect="1"/>
          </p:cNvPicPr>
          <p:nvPr/>
        </p:nvPicPr>
        <p:blipFill>
          <a:blip r:embed="rId4">
            <a:extLst/>
          </a:blip>
          <a:stretch>
            <a:fillRect/>
          </a:stretch>
        </p:blipFill>
        <p:spPr>
          <a:xfrm>
            <a:off x="1463675" y="6308725"/>
            <a:ext cx="3059113" cy="1158875"/>
          </a:xfrm>
          <a:prstGeom prst="rect">
            <a:avLst/>
          </a:prstGeom>
          <a:ln w="12700">
            <a:miter lim="400000"/>
          </a:ln>
        </p:spPr>
      </p:pic>
      <p:pic>
        <p:nvPicPr>
          <p:cNvPr id="108" name="image.png" descr="image.png"/>
          <p:cNvPicPr>
            <a:picLocks noChangeAspect="1"/>
          </p:cNvPicPr>
          <p:nvPr/>
        </p:nvPicPr>
        <p:blipFill>
          <a:blip r:embed="rId5">
            <a:extLst/>
          </a:blip>
          <a:stretch>
            <a:fillRect/>
          </a:stretch>
        </p:blipFill>
        <p:spPr>
          <a:xfrm>
            <a:off x="6218237" y="6308725"/>
            <a:ext cx="2471738" cy="118903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页面主题"/>
          <p:cNvSpPr txBox="1"/>
          <p:nvPr>
            <p:ph type="ctrTitle"/>
          </p:nvPr>
        </p:nvSpPr>
        <p:spPr>
          <a:xfrm>
            <a:off x="684212" y="0"/>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页面主题</a:t>
            </a:r>
          </a:p>
        </p:txBody>
      </p:sp>
      <p:sp>
        <p:nvSpPr>
          <p:cNvPr id="111" name="https://startbootstrap.com/template-overviews/sb-admin-2/"/>
          <p:cNvSpPr txBox="1"/>
          <p:nvPr>
            <p:ph type="subTitle" idx="1"/>
          </p:nvPr>
        </p:nvSpPr>
        <p:spPr>
          <a:xfrm>
            <a:off x="746125" y="5789612"/>
            <a:ext cx="8855075" cy="3811588"/>
          </a:xfrm>
          <a:prstGeom prst="rect">
            <a:avLst/>
          </a:prstGeom>
        </p:spPr>
        <p:txBody>
          <a:bodyPr/>
          <a:lstStyle>
            <a:lvl1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lvl1pPr>
          </a:lstStyle>
          <a:p>
            <a:pPr/>
            <a:r>
              <a:t>https://startbootstrap.com/template-overviews/sb-admin-2/</a:t>
            </a:r>
          </a:p>
        </p:txBody>
      </p:sp>
      <p:pic>
        <p:nvPicPr>
          <p:cNvPr id="112" name="image.png" descr="image.png"/>
          <p:cNvPicPr>
            <a:picLocks noChangeAspect="1"/>
          </p:cNvPicPr>
          <p:nvPr/>
        </p:nvPicPr>
        <p:blipFill>
          <a:blip r:embed="rId2">
            <a:extLst/>
          </a:blip>
          <a:stretch>
            <a:fillRect/>
          </a:stretch>
        </p:blipFill>
        <p:spPr>
          <a:xfrm>
            <a:off x="1463675" y="1023937"/>
            <a:ext cx="6883400" cy="463232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列表样式 datatables"/>
          <p:cNvSpPr txBox="1"/>
          <p:nvPr>
            <p:ph type="ctrTitle"/>
          </p:nvPr>
        </p:nvSpPr>
        <p:spPr>
          <a:xfrm>
            <a:off x="720725" y="-182563"/>
            <a:ext cx="8459788" cy="1023938"/>
          </a:xfrm>
          <a:prstGeom prst="rect">
            <a:avLst/>
          </a:prstGeo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a:latin typeface="Arial Unicode MS"/>
                <a:ea typeface="Arial Unicode MS"/>
                <a:cs typeface="Arial Unicode MS"/>
                <a:sym typeface="Arial Unicode MS"/>
              </a:rPr>
              <a:t>列表样式 </a:t>
            </a:r>
            <a:r>
              <a:t>datatables</a:t>
            </a:r>
          </a:p>
        </p:txBody>
      </p:sp>
      <p:pic>
        <p:nvPicPr>
          <p:cNvPr id="115" name="image.png" descr="image.png"/>
          <p:cNvPicPr>
            <a:picLocks noChangeAspect="1"/>
          </p:cNvPicPr>
          <p:nvPr/>
        </p:nvPicPr>
        <p:blipFill>
          <a:blip r:embed="rId2">
            <a:extLst/>
          </a:blip>
          <a:stretch>
            <a:fillRect/>
          </a:stretch>
        </p:blipFill>
        <p:spPr>
          <a:xfrm>
            <a:off x="561975" y="731837"/>
            <a:ext cx="8855075" cy="1987551"/>
          </a:xfrm>
          <a:prstGeom prst="rect">
            <a:avLst/>
          </a:prstGeom>
          <a:ln w="12700">
            <a:miter lim="400000"/>
          </a:ln>
        </p:spPr>
      </p:pic>
      <p:sp>
        <p:nvSpPr>
          <p:cNvPr id="116" name="https://datatables.net"/>
          <p:cNvSpPr txBox="1"/>
          <p:nvPr/>
        </p:nvSpPr>
        <p:spPr>
          <a:xfrm>
            <a:off x="6126162" y="7040562"/>
            <a:ext cx="6218238" cy="54660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723900" algn="l"/>
                <a:tab pos="1447800" algn="l"/>
                <a:tab pos="2171700" algn="l"/>
                <a:tab pos="2895600" algn="l"/>
                <a:tab pos="3619500" algn="l"/>
                <a:tab pos="4343400" algn="l"/>
                <a:tab pos="5067300" algn="l"/>
                <a:tab pos="5791200" algn="l"/>
              </a:tabLst>
              <a:defRPr sz="3200">
                <a:latin typeface="Arial"/>
                <a:ea typeface="Arial"/>
                <a:cs typeface="Arial"/>
                <a:sym typeface="Arial"/>
              </a:defRPr>
            </a:lvl1pPr>
          </a:lstStyle>
          <a:p>
            <a:pPr/>
            <a:r>
              <a:t>https://datatables.net</a:t>
            </a:r>
          </a:p>
        </p:txBody>
      </p:sp>
      <p:pic>
        <p:nvPicPr>
          <p:cNvPr id="117" name="image.png" descr="image.png"/>
          <p:cNvPicPr>
            <a:picLocks noChangeAspect="1"/>
          </p:cNvPicPr>
          <p:nvPr/>
        </p:nvPicPr>
        <p:blipFill>
          <a:blip r:embed="rId3">
            <a:extLst/>
          </a:blip>
          <a:stretch>
            <a:fillRect/>
          </a:stretch>
        </p:blipFill>
        <p:spPr>
          <a:xfrm>
            <a:off x="619125" y="2560637"/>
            <a:ext cx="8799513" cy="3200401"/>
          </a:xfrm>
          <a:prstGeom prst="rect">
            <a:avLst/>
          </a:prstGeom>
          <a:ln w="12700">
            <a:miter lim="400000"/>
          </a:ln>
        </p:spPr>
      </p:pic>
      <p:pic>
        <p:nvPicPr>
          <p:cNvPr id="118" name="image.png" descr="image.png"/>
          <p:cNvPicPr>
            <a:picLocks noChangeAspect="1"/>
          </p:cNvPicPr>
          <p:nvPr/>
        </p:nvPicPr>
        <p:blipFill>
          <a:blip r:embed="rId4">
            <a:extLst/>
          </a:blip>
          <a:stretch>
            <a:fillRect/>
          </a:stretch>
        </p:blipFill>
        <p:spPr>
          <a:xfrm>
            <a:off x="561975" y="5851525"/>
            <a:ext cx="8582025" cy="113506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タイトル"/>
          <p:cNvSpPr txBox="1"/>
          <p:nvPr>
            <p:ph type="ctrTitle"/>
          </p:nvPr>
        </p:nvSpPr>
        <p:spPr>
          <a:xfrm>
            <a:off x="720725" y="684212"/>
            <a:ext cx="8459788" cy="1023938"/>
          </a:xfrm>
          <a:prstGeom prst="rect">
            <a:avLst/>
          </a:prstGeom>
        </p:spPr>
        <p:txBody>
          <a:bodyPr/>
          <a:lstStyle/>
          <a:p>
            <a:pPr/>
          </a:p>
        </p:txBody>
      </p:sp>
      <p:pic>
        <p:nvPicPr>
          <p:cNvPr id="121" name="image.png" descr="image.png"/>
          <p:cNvPicPr>
            <a:picLocks noChangeAspect="1"/>
          </p:cNvPicPr>
          <p:nvPr/>
        </p:nvPicPr>
        <p:blipFill>
          <a:blip r:embed="rId2">
            <a:extLst/>
          </a:blip>
          <a:stretch>
            <a:fillRect/>
          </a:stretch>
        </p:blipFill>
        <p:spPr>
          <a:xfrm>
            <a:off x="2832100" y="1584325"/>
            <a:ext cx="4208463" cy="381158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接下来需要完成的"/>
          <p:cNvSpPr txBox="1"/>
          <p:nvPr>
            <p:ph type="ctrTitle"/>
          </p:nvPr>
        </p:nvSpPr>
        <p:spPr>
          <a:xfrm>
            <a:off x="720725" y="684212"/>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接下来需要完成的</a:t>
            </a:r>
          </a:p>
        </p:txBody>
      </p:sp>
      <p:sp>
        <p:nvSpPr>
          <p:cNvPr id="124" name="其他硬件模块的表设计，页面数据库等的开发…"/>
          <p:cNvSpPr txBox="1"/>
          <p:nvPr>
            <p:ph type="subTitle" idx="1"/>
          </p:nvPr>
        </p:nvSpPr>
        <p:spPr>
          <a:xfrm>
            <a:off x="720725" y="1949450"/>
            <a:ext cx="8855075" cy="4800600"/>
          </a:xfrm>
          <a:prstGeom prst="rect">
            <a:avLst/>
          </a:prstGeom>
        </p:spPr>
        <p:txBody>
          <a:bodyPr/>
          <a:lstStyle/>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a:latin typeface="Arial Unicode MS"/>
                <a:ea typeface="Arial Unicode MS"/>
                <a:cs typeface="Arial Unicode MS"/>
                <a:sym typeface="Arial Unicode MS"/>
              </a:rPr>
              <a:t>其他硬件模块的表设计，页面数据库等的开发</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a:latin typeface="Arial Unicode MS"/>
                <a:ea typeface="Arial Unicode MS"/>
                <a:cs typeface="Arial Unicode MS"/>
                <a:sym typeface="Arial Unicode MS"/>
              </a:rPr>
              <a:t>登陆模块</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a:latin typeface="Arial Unicode MS"/>
                <a:ea typeface="Arial Unicode MS"/>
                <a:cs typeface="Arial Unicode MS"/>
                <a:sym typeface="Arial Unicode MS"/>
              </a:rPr>
              <a:t>权限管理</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salt-api</a:t>
            </a:r>
            <a:r>
              <a:rPr>
                <a:latin typeface="Arial Unicode MS"/>
                <a:ea typeface="Arial Unicode MS"/>
                <a:cs typeface="Arial Unicode MS"/>
                <a:sym typeface="Arial Unicode MS"/>
              </a:rPr>
              <a:t>接入</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zabbix-api</a:t>
            </a:r>
            <a:r>
              <a:rPr>
                <a:latin typeface="Arial Unicode MS"/>
                <a:ea typeface="Arial Unicode MS"/>
                <a:cs typeface="Arial Unicode MS"/>
                <a:sym typeface="Arial Unicode MS"/>
              </a:rPr>
              <a:t>接入</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salt</a:t>
            </a:r>
            <a:r>
              <a:rPr>
                <a:latin typeface="Arial Unicode MS"/>
                <a:ea typeface="Arial Unicode MS"/>
                <a:cs typeface="Arial Unicode MS"/>
                <a:sym typeface="Arial Unicode MS"/>
              </a:rPr>
              <a:t>批量管理等</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タイトル"/>
          <p:cNvSpPr txBox="1"/>
          <p:nvPr>
            <p:ph type="ctrTitle"/>
          </p:nvPr>
        </p:nvSpPr>
        <p:spPr>
          <a:xfrm>
            <a:off x="720725" y="684212"/>
            <a:ext cx="8459788" cy="1023938"/>
          </a:xfrm>
          <a:prstGeom prst="rect">
            <a:avLst/>
          </a:prstGeom>
        </p:spPr>
        <p:txBody>
          <a:bodyPr/>
          <a:lstStyle/>
          <a:p>
            <a:pPr/>
          </a:p>
        </p:txBody>
      </p:sp>
      <p:sp>
        <p:nvSpPr>
          <p:cNvPr id="127" name="谢谢！"/>
          <p:cNvSpPr txBox="1"/>
          <p:nvPr>
            <p:ph type="subTitle" idx="1"/>
          </p:nvPr>
        </p:nvSpPr>
        <p:spPr>
          <a:xfrm>
            <a:off x="561975" y="3382962"/>
            <a:ext cx="8855075" cy="3811588"/>
          </a:xfrm>
          <a:prstGeom prst="rect">
            <a:avLst/>
          </a:prstGeom>
        </p:spPr>
        <p:txBody>
          <a:bodyPr/>
          <a:lstStyle>
            <a:lvl1pPr marL="323850" indent="-215900"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6600">
                <a:latin typeface="Arial Unicode MS"/>
                <a:ea typeface="Arial Unicode MS"/>
                <a:cs typeface="Arial Unicode MS"/>
                <a:sym typeface="Arial Unicode MS"/>
              </a:defRPr>
            </a:lvl1pPr>
          </a:lstStyle>
          <a:p>
            <a:pPr>
              <a:defRPr>
                <a:latin typeface="Arial"/>
                <a:ea typeface="Arial"/>
                <a:cs typeface="Arial"/>
                <a:sym typeface="Arial"/>
              </a:defRPr>
            </a:pPr>
            <a:r>
              <a:rPr>
                <a:latin typeface="Arial Unicode MS"/>
                <a:ea typeface="Arial Unicode MS"/>
                <a:cs typeface="Arial Unicode MS"/>
                <a:sym typeface="Arial Unicode MS"/>
              </a:rPr>
              <a:t>谢谢！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 name="タイトル"/>
          <p:cNvSpPr txBox="1"/>
          <p:nvPr>
            <p:ph type="ctrTitle"/>
          </p:nvPr>
        </p:nvSpPr>
        <p:spPr>
          <a:xfrm>
            <a:off x="720725" y="684212"/>
            <a:ext cx="8459788" cy="1023938"/>
          </a:xfrm>
          <a:prstGeom prst="rect">
            <a:avLst/>
          </a:prstGeom>
        </p:spPr>
        <p:txBody>
          <a:bodyPr/>
          <a:lstStyle/>
          <a:p>
            <a:pPr/>
          </a:p>
        </p:txBody>
      </p:sp>
      <p:sp>
        <p:nvSpPr>
          <p:cNvPr id="30" name="For large projects, I like Django. It's big, highly configurable, and makes writing new functionality really easy.  The object relational mapping support is also very good.…"/>
          <p:cNvSpPr txBox="1"/>
          <p:nvPr>
            <p:ph type="subTitle" idx="1"/>
          </p:nvPr>
        </p:nvSpPr>
        <p:spPr>
          <a:xfrm>
            <a:off x="457200" y="92075"/>
            <a:ext cx="8855075" cy="7435850"/>
          </a:xfrm>
          <a:prstGeom prst="rect">
            <a:avLst/>
          </a:prstGeom>
        </p:spPr>
        <p:txBody>
          <a:bodyPr/>
          <a:lstStyle/>
          <a:p>
            <a:pPr marL="0" indent="0">
              <a:lnSpc>
                <a:spcPct val="112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262626"/>
                </a:solidFill>
                <a:latin typeface="TiemposText-Regular"/>
                <a:ea typeface="TiemposText-Regular"/>
                <a:cs typeface="TiemposText-Regular"/>
                <a:sym typeface="TiemposText-Regular"/>
              </a:defRPr>
            </a:pPr>
            <a:r>
              <a:t>For large projects, I like </a:t>
            </a:r>
            <a:r>
              <a:rPr u="sng">
                <a:solidFill>
                  <a:srgbClr val="CCCCFF"/>
                </a:solidFill>
                <a:uFill>
                  <a:solidFill>
                    <a:srgbClr val="CCCCFF"/>
                  </a:solidFill>
                </a:uFill>
                <a:hlinkClick r:id="rId2" invalidUrl="" action="" tgtFrame="" tooltip="" history="1" highlightClick="0" endSnd="0"/>
              </a:rPr>
              <a:t>Django</a:t>
            </a:r>
            <a:r>
              <a:t>. It's big, highly configurable, and makes writing new functionality really easy.  The object relational mapping support is also very good.</a:t>
            </a:r>
          </a:p>
          <a:p>
            <a:pPr marL="0" indent="0">
              <a:lnSpc>
                <a:spcPct val="112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262626"/>
                </a:solidFill>
                <a:latin typeface="TiemposText-Regular"/>
                <a:ea typeface="TiemposText-Regular"/>
                <a:cs typeface="TiemposText-Regular"/>
                <a:sym typeface="TiemposText-Regular"/>
              </a:defRPr>
            </a:pPr>
            <a:r>
              <a:t>For small projects, I've been using </a:t>
            </a:r>
            <a:r>
              <a:rPr u="sng">
                <a:solidFill>
                  <a:srgbClr val="CCCCFF"/>
                </a:solidFill>
                <a:uFill>
                  <a:solidFill>
                    <a:srgbClr val="CCCCFF"/>
                  </a:solidFill>
                </a:uFill>
                <a:hlinkClick r:id="rId3" invalidUrl="" action="" tgtFrame="" tooltip="" history="1" highlightClick="0" endSnd="0"/>
              </a:rPr>
              <a:t>Flask</a:t>
            </a:r>
            <a:r>
              <a:t> .  It's a micro framework, so it favors simplicity over features.  It takes much less time to set up and there's fewer layers of abstraction between you and the HTTP functions.  Because it's much smaller, it's easier to pick up and learn than Django.</a:t>
            </a:r>
          </a:p>
          <a:p>
            <a:pPr marL="0" indent="0">
              <a:lnSpc>
                <a:spcPct val="112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262626"/>
                </a:solidFill>
                <a:latin typeface="TiemposText-Regular"/>
                <a:ea typeface="TiemposText-Regular"/>
                <a:cs typeface="TiemposText-Regular"/>
                <a:sym typeface="TiemposText-Regular"/>
              </a:defRPr>
            </a:pPr>
            <a:r>
              <a:t>https://www.quora.com/What-is-the-best-Python-web-app-framework-and-why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 name="Stackoverflow"/>
          <p:cNvSpPr txBox="1"/>
          <p:nvPr>
            <p:ph type="ctrTitle"/>
          </p:nvPr>
        </p:nvSpPr>
        <p:spPr>
          <a:xfrm>
            <a:off x="866775" y="0"/>
            <a:ext cx="8459788" cy="1023938"/>
          </a:xfrm>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r>
              <a:t>Stackoverflow</a:t>
            </a:r>
          </a:p>
        </p:txBody>
      </p:sp>
      <p:pic>
        <p:nvPicPr>
          <p:cNvPr id="33" name="image.png" descr="image.png"/>
          <p:cNvPicPr>
            <a:picLocks noChangeAspect="1"/>
          </p:cNvPicPr>
          <p:nvPr/>
        </p:nvPicPr>
        <p:blipFill>
          <a:blip r:embed="rId2">
            <a:extLst/>
          </a:blip>
          <a:stretch>
            <a:fillRect/>
          </a:stretch>
        </p:blipFill>
        <p:spPr>
          <a:xfrm>
            <a:off x="611187" y="852487"/>
            <a:ext cx="4418013" cy="3811588"/>
          </a:xfrm>
          <a:prstGeom prst="rect">
            <a:avLst/>
          </a:prstGeom>
          <a:ln w="12700">
            <a:miter lim="400000"/>
          </a:ln>
        </p:spPr>
      </p:pic>
      <p:pic>
        <p:nvPicPr>
          <p:cNvPr id="34" name="image.png" descr="image.png"/>
          <p:cNvPicPr>
            <a:picLocks noChangeAspect="1"/>
          </p:cNvPicPr>
          <p:nvPr/>
        </p:nvPicPr>
        <p:blipFill>
          <a:blip r:embed="rId3">
            <a:extLst/>
          </a:blip>
          <a:stretch>
            <a:fillRect/>
          </a:stretch>
        </p:blipFill>
        <p:spPr>
          <a:xfrm>
            <a:off x="5443537" y="841375"/>
            <a:ext cx="4524376" cy="528637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タイトル"/>
          <p:cNvSpPr txBox="1"/>
          <p:nvPr>
            <p:ph type="ctrTitle"/>
          </p:nvPr>
        </p:nvSpPr>
        <p:spPr>
          <a:xfrm>
            <a:off x="720725" y="684212"/>
            <a:ext cx="8459788" cy="1023938"/>
          </a:xfrm>
          <a:prstGeom prst="rect">
            <a:avLst/>
          </a:prstGeom>
        </p:spPr>
        <p:txBody>
          <a:bodyPr/>
          <a:lstStyle/>
          <a:p>
            <a:pPr/>
          </a:p>
        </p:txBody>
      </p:sp>
      <p:sp>
        <p:nvSpPr>
          <p:cNvPr id="37" name="1.路由…"/>
          <p:cNvSpPr txBox="1"/>
          <p:nvPr>
            <p:ph type="subTitle" idx="1"/>
          </p:nvPr>
        </p:nvSpPr>
        <p:spPr>
          <a:xfrm>
            <a:off x="720725" y="1949450"/>
            <a:ext cx="8855075" cy="3811588"/>
          </a:xfrm>
          <a:prstGeom prst="rect">
            <a:avLst/>
          </a:prstGeom>
        </p:spPr>
        <p:txBody>
          <a:bodyPr/>
          <a:lstStyle/>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1.</a:t>
            </a:r>
            <a:r>
              <a:rPr>
                <a:latin typeface="Arial Unicode MS"/>
                <a:ea typeface="Arial Unicode MS"/>
                <a:cs typeface="Arial Unicode MS"/>
                <a:sym typeface="Arial Unicode MS"/>
              </a:rPr>
              <a:t>路由</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2.</a:t>
            </a:r>
            <a:r>
              <a:rPr>
                <a:latin typeface="Arial Unicode MS"/>
                <a:ea typeface="Arial Unicode MS"/>
                <a:cs typeface="Arial Unicode MS"/>
                <a:sym typeface="Arial Unicode MS"/>
              </a:rPr>
              <a:t>数据库</a:t>
            </a:r>
            <a:endParaRPr>
              <a:latin typeface="Arial Unicode MS"/>
              <a:ea typeface="Arial Unicode MS"/>
              <a:cs typeface="Arial Unicode MS"/>
              <a:sym typeface="Arial Unicode MS"/>
            </a:endParaRPr>
          </a:p>
          <a:p>
            <a:pPr marL="431800" indent="-323850">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t>3.</a:t>
            </a:r>
            <a:r>
              <a:rPr>
                <a:latin typeface="Arial Unicode MS"/>
                <a:ea typeface="Arial Unicode MS"/>
                <a:cs typeface="Arial Unicode MS"/>
                <a:sym typeface="Arial Unicode MS"/>
              </a:rPr>
              <a:t>表单</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タイトル"/>
          <p:cNvSpPr txBox="1"/>
          <p:nvPr>
            <p:ph type="ctrTitle"/>
          </p:nvPr>
        </p:nvSpPr>
        <p:spPr>
          <a:xfrm>
            <a:off x="720725" y="684212"/>
            <a:ext cx="8459788" cy="1023938"/>
          </a:xfrm>
          <a:prstGeom prst="rect">
            <a:avLst/>
          </a:prstGeom>
        </p:spPr>
        <p:txBody>
          <a:bodyPr/>
          <a:lstStyle/>
          <a:p>
            <a:pPr/>
          </a:p>
        </p:txBody>
      </p:sp>
      <p:sp>
        <p:nvSpPr>
          <p:cNvPr id="40" name="from flask import Flask…"/>
          <p:cNvSpPr txBox="1"/>
          <p:nvPr>
            <p:ph type="subTitle" idx="1"/>
          </p:nvPr>
        </p:nvSpPr>
        <p:spPr>
          <a:xfrm>
            <a:off x="720725" y="1949450"/>
            <a:ext cx="8855075" cy="4240213"/>
          </a:xfrm>
          <a:prstGeom prst="rect">
            <a:avLst/>
          </a:prstGeom>
        </p:spPr>
        <p:txBody>
          <a:bodyPr/>
          <a:lstStyle/>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from flask import Flask </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app = Flask(__name__)</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@app.route('/')</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def index():</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return '&lt;h1&gt;Hello World!&lt;/h1&gt;'</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if __name__ == '__main__':</a:t>
            </a:r>
          </a:p>
          <a:p>
            <a: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a:solidFill>
                  <a:srgbClr val="141413"/>
                </a:solidFill>
                <a:latin typeface="+mn-lt"/>
                <a:ea typeface="+mn-ea"/>
                <a:cs typeface="+mn-cs"/>
                <a:sym typeface="Times New Roman"/>
              </a:defRPr>
            </a:pPr>
            <a:r>
              <a:t>         app.run(debug=True)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タイトル"/>
          <p:cNvSpPr txBox="1"/>
          <p:nvPr>
            <p:ph type="ctrTitle"/>
          </p:nvPr>
        </p:nvSpPr>
        <p:spPr>
          <a:xfrm>
            <a:off x="720725" y="684212"/>
            <a:ext cx="8459788" cy="1023938"/>
          </a:xfrm>
          <a:prstGeom prst="rect">
            <a:avLst/>
          </a:prstGeom>
        </p:spPr>
        <p:txBody>
          <a:bodyPr/>
          <a:lstStyle/>
          <a:p>
            <a:pPr/>
          </a:p>
        </p:txBody>
      </p:sp>
      <p:sp>
        <p:nvSpPr>
          <p:cNvPr id="43" name="本文"/>
          <p:cNvSpPr txBox="1"/>
          <p:nvPr>
            <p:ph type="subTitle" idx="1"/>
          </p:nvPr>
        </p:nvSpPr>
        <p:spPr>
          <a:xfrm>
            <a:off x="720725" y="1949450"/>
            <a:ext cx="8855075" cy="3811588"/>
          </a:xfrm>
          <a:prstGeom prst="rect">
            <a:avLst/>
          </a:prstGeom>
        </p:spPr>
        <p:txBody>
          <a:bodyPr/>
          <a:lstStyle>
            <a:lvl1pPr marL="0" indent="0">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 pos="8686800" algn="l"/>
              </a:tabLst>
              <a:defRPr sz="900">
                <a:solidFill>
                  <a:srgbClr val="141413"/>
                </a:solidFill>
                <a:latin typeface="+mn-lt"/>
                <a:ea typeface="+mn-ea"/>
                <a:cs typeface="+mn-cs"/>
                <a:sym typeface="Times New Roman"/>
              </a:defRPr>
            </a:lvl1pPr>
          </a:lstStyle>
          <a:p>
            <a:pPr/>
            <a:r>
              <a:t> </a:t>
            </a:r>
          </a:p>
        </p:txBody>
      </p:sp>
      <p:pic>
        <p:nvPicPr>
          <p:cNvPr id="44" name="image.png" descr="image.png"/>
          <p:cNvPicPr>
            <a:picLocks noChangeAspect="1"/>
          </p:cNvPicPr>
          <p:nvPr/>
        </p:nvPicPr>
        <p:blipFill>
          <a:blip r:embed="rId2">
            <a:extLst/>
          </a:blip>
          <a:stretch>
            <a:fillRect/>
          </a:stretch>
        </p:blipFill>
        <p:spPr>
          <a:xfrm>
            <a:off x="1920875" y="2292350"/>
            <a:ext cx="5172075" cy="374332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タイトル"/>
          <p:cNvSpPr txBox="1"/>
          <p:nvPr>
            <p:ph type="ctrTitle"/>
          </p:nvPr>
        </p:nvSpPr>
        <p:spPr>
          <a:xfrm>
            <a:off x="720725" y="684212"/>
            <a:ext cx="8459788" cy="1023938"/>
          </a:xfrm>
          <a:prstGeom prst="rect">
            <a:avLst/>
          </a:prstGeom>
        </p:spPr>
        <p:txBody>
          <a:bodyPr/>
          <a:lstStyle/>
          <a:p>
            <a:pPr/>
          </a:p>
        </p:txBody>
      </p:sp>
      <p:sp>
        <p:nvSpPr>
          <p:cNvPr id="47" name="蓝本(Blueprint)和程序(app)类似，也可以定义路由。不同的 是，在蓝本中定义的路由处于休眠状态，直到蓝本注册到程序上后，路由才真正成为程序 的一部分。使用位于全局作用域中的蓝本时，定义路由的方法几乎和单脚本程序一样。…"/>
          <p:cNvSpPr txBox="1"/>
          <p:nvPr>
            <p:ph type="subTitle" idx="1"/>
          </p:nvPr>
        </p:nvSpPr>
        <p:spPr>
          <a:xfrm>
            <a:off x="720725" y="1949450"/>
            <a:ext cx="8855075" cy="3811588"/>
          </a:xfrm>
          <a:prstGeom prst="rect">
            <a:avLst/>
          </a:prstGeom>
        </p:spPr>
        <p:txBody>
          <a:bodyPr/>
          <a:lstStyle/>
          <a:p>
            <a:pPr marL="0" indent="0" defTabSz="372887">
              <a:spcBef>
                <a:spcPts val="1100"/>
              </a:spcBef>
              <a:tabLst>
                <a:tab pos="596900" algn="l"/>
                <a:tab pos="1193800" algn="l"/>
                <a:tab pos="1790700" algn="l"/>
                <a:tab pos="2400300" algn="l"/>
                <a:tab pos="2997200" algn="l"/>
                <a:tab pos="3594100" algn="l"/>
                <a:tab pos="4203700" algn="l"/>
                <a:tab pos="4800600" algn="l"/>
                <a:tab pos="5397500" algn="l"/>
                <a:tab pos="6007100" algn="l"/>
                <a:tab pos="6604000" algn="l"/>
                <a:tab pos="7200900" algn="l"/>
              </a:tabLst>
              <a:defRPr sz="2656">
                <a:solidFill>
                  <a:srgbClr val="141413"/>
                </a:solidFill>
                <a:latin typeface="+mn-lt"/>
                <a:ea typeface="+mn-ea"/>
                <a:cs typeface="+mn-cs"/>
                <a:sym typeface="Times New Roman"/>
              </a:defRPr>
            </a:pPr>
            <a:r>
              <a:t>蓝本(Blueprint)和程序(app)类似，也可以定义路由。不同的 是，在蓝本中定义的路由处于休眠状态，直到蓝本注册到程序上后，路由才真正成为程序 的一部分。使用位于全局作用域中的蓝本时，定义路由的方法几乎和单脚本程序一样。</a:t>
            </a:r>
          </a:p>
          <a:p>
            <a:pPr marL="0" indent="0" defTabSz="372887">
              <a:spcBef>
                <a:spcPts val="1100"/>
              </a:spcBef>
              <a:tabLst>
                <a:tab pos="596900" algn="l"/>
                <a:tab pos="1193800" algn="l"/>
                <a:tab pos="1790700" algn="l"/>
                <a:tab pos="2400300" algn="l"/>
                <a:tab pos="2997200" algn="l"/>
                <a:tab pos="3594100" algn="l"/>
                <a:tab pos="4203700" algn="l"/>
                <a:tab pos="4800600" algn="l"/>
                <a:tab pos="5397500" algn="l"/>
                <a:tab pos="6007100" algn="l"/>
                <a:tab pos="6604000" algn="l"/>
                <a:tab pos="7200900" algn="l"/>
              </a:tabLst>
              <a:defRPr sz="2656">
                <a:solidFill>
                  <a:srgbClr val="141413"/>
                </a:solidFill>
                <a:latin typeface="+mn-lt"/>
                <a:ea typeface="+mn-ea"/>
                <a:cs typeface="+mn-cs"/>
                <a:sym typeface="Times New Roman"/>
              </a:defRPr>
            </a:pPr>
          </a:p>
          <a:p>
            <a:pPr marL="0" indent="0" defTabSz="372887">
              <a:spcBef>
                <a:spcPts val="1100"/>
              </a:spcBef>
              <a:tabLst>
                <a:tab pos="596900" algn="l"/>
                <a:tab pos="1193800" algn="l"/>
                <a:tab pos="1790700" algn="l"/>
                <a:tab pos="2400300" algn="l"/>
                <a:tab pos="2997200" algn="l"/>
                <a:tab pos="3594100" algn="l"/>
                <a:tab pos="4203700" algn="l"/>
                <a:tab pos="4800600" algn="l"/>
                <a:tab pos="5397500" algn="l"/>
                <a:tab pos="6007100" algn="l"/>
                <a:tab pos="6604000" algn="l"/>
                <a:tab pos="7200900" algn="l"/>
              </a:tabLst>
              <a:defRPr sz="2656">
                <a:solidFill>
                  <a:srgbClr val="141413"/>
                </a:solidFill>
                <a:latin typeface="+mn-lt"/>
                <a:ea typeface="+mn-ea"/>
                <a:cs typeface="+mn-cs"/>
                <a:sym typeface="Times New Roman"/>
              </a:defRPr>
            </a:pPr>
            <a:r>
              <a:t>http://flask.pocoo.org/docs/0.12/blueprints/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蓝本的基本结构"/>
          <p:cNvSpPr txBox="1"/>
          <p:nvPr>
            <p:ph type="ctrTitle"/>
          </p:nvPr>
        </p:nvSpPr>
        <p:spPr>
          <a:xfrm>
            <a:off x="720725" y="73025"/>
            <a:ext cx="8459788" cy="1023938"/>
          </a:xfrm>
          <a:prstGeom prst="rect">
            <a:avLst/>
          </a:prstGeom>
        </p:spPr>
        <p:txBody>
          <a:bodyPr/>
          <a:lstStyle>
            <a:lvl1pPr>
              <a:tabLst>
                <a:tab pos="355600" algn="l"/>
                <a:tab pos="711200" algn="l"/>
                <a:tab pos="1054100" algn="l"/>
                <a:tab pos="1409700" algn="l"/>
                <a:tab pos="1778000" algn="l"/>
                <a:tab pos="2133600" algn="l"/>
                <a:tab pos="2476500" algn="l"/>
                <a:tab pos="2832100" algn="l"/>
                <a:tab pos="3200400" algn="l"/>
                <a:tab pos="3556000" algn="l"/>
                <a:tab pos="3911600" algn="l"/>
                <a:tab pos="4254500" algn="l"/>
                <a:tab pos="4343400" algn="l"/>
                <a:tab pos="5067300" algn="l"/>
                <a:tab pos="5791200" algn="l"/>
                <a:tab pos="6515100" algn="l"/>
                <a:tab pos="7239000" algn="l"/>
                <a:tab pos="7962900" algn="l"/>
              </a:tabLst>
              <a:defRPr>
                <a:solidFill>
                  <a:srgbClr val="141413"/>
                </a:solidFill>
                <a:latin typeface="+mn-lt"/>
                <a:ea typeface="+mn-ea"/>
                <a:cs typeface="+mn-cs"/>
                <a:sym typeface="Times New Roman"/>
              </a:defRPr>
            </a:lvl1pPr>
          </a:lstStyle>
          <a:p>
            <a:pPr/>
            <a:r>
              <a:t>蓝本的基本结构</a:t>
            </a:r>
          </a:p>
        </p:txBody>
      </p:sp>
      <p:pic>
        <p:nvPicPr>
          <p:cNvPr id="50" name="image.png" descr="image.png"/>
          <p:cNvPicPr>
            <a:picLocks noChangeAspect="1"/>
          </p:cNvPicPr>
          <p:nvPr/>
        </p:nvPicPr>
        <p:blipFill>
          <a:blip r:embed="rId2">
            <a:extLst/>
          </a:blip>
          <a:stretch>
            <a:fillRect/>
          </a:stretch>
        </p:blipFill>
        <p:spPr>
          <a:xfrm>
            <a:off x="1463675" y="852487"/>
            <a:ext cx="6480175" cy="3811588"/>
          </a:xfrm>
          <a:prstGeom prst="rect">
            <a:avLst/>
          </a:prstGeom>
          <a:ln w="12700">
            <a:miter lim="400000"/>
          </a:ln>
        </p:spPr>
      </p:pic>
      <p:pic>
        <p:nvPicPr>
          <p:cNvPr id="51" name="image.png" descr="image.png"/>
          <p:cNvPicPr>
            <a:picLocks noChangeAspect="1"/>
          </p:cNvPicPr>
          <p:nvPr/>
        </p:nvPicPr>
        <p:blipFill>
          <a:blip r:embed="rId3">
            <a:extLst/>
          </a:blip>
          <a:stretch>
            <a:fillRect/>
          </a:stretch>
        </p:blipFill>
        <p:spPr>
          <a:xfrm>
            <a:off x="1371600" y="4816475"/>
            <a:ext cx="7132638" cy="28352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