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6"/>
  </p:notesMasterIdLst>
  <p:sldIdLst>
    <p:sldId id="278" r:id="rId4"/>
    <p:sldId id="303" r:id="rId5"/>
    <p:sldId id="308" r:id="rId7"/>
    <p:sldId id="297" r:id="rId8"/>
    <p:sldId id="305" r:id="rId9"/>
    <p:sldId id="309" r:id="rId10"/>
    <p:sldId id="310" r:id="rId11"/>
    <p:sldId id="311" r:id="rId12"/>
    <p:sldId id="314" r:id="rId13"/>
    <p:sldId id="315" r:id="rId14"/>
    <p:sldId id="306" r:id="rId15"/>
    <p:sldId id="316" r:id="rId16"/>
    <p:sldId id="317" r:id="rId17"/>
    <p:sldId id="27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C2"/>
    <a:srgbClr val="D6D8C6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娴呰壊鏍峰紡 1 - 寮鸿皟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4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273A5-37B9-4CB3-85A5-480B97B76A81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448812AC-CF00-44CE-B00E-139FA28718CE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58465E8D-7A5F-47BB-80BA-DFE7FED9FDB6}" cxnId="{E359CD90-E722-4C38-B7FA-ED537CD2A8E1}" type="parTrans">
      <dgm:prSet/>
      <dgm:spPr/>
      <dgm:t>
        <a:bodyPr/>
        <a:lstStyle/>
        <a:p>
          <a:endParaRPr lang="zh-CN" altLang="en-US"/>
        </a:p>
      </dgm:t>
    </dgm:pt>
    <dgm:pt modelId="{99CB2200-68D1-405F-ABD0-AB9253E611AF}" cxnId="{E359CD90-E722-4C38-B7FA-ED537CD2A8E1}" type="sibTrans">
      <dgm:prSet/>
      <dgm:spPr/>
      <dgm:t>
        <a:bodyPr/>
        <a:lstStyle/>
        <a:p>
          <a:endParaRPr lang="zh-CN" altLang="en-US"/>
        </a:p>
      </dgm:t>
    </dgm:pt>
    <dgm:pt modelId="{26300D5D-3E30-402C-A137-69A481F0C5B6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  <a:cs typeface="+mn-cs"/>
            </a:rPr>
            <a:t>在立体匹配时，会出现光学失真、噪声（亮度、色调、饱和度失衡）、低纹理等现象。</a:t>
          </a:r>
        </a:p>
      </dgm:t>
    </dgm:pt>
    <dgm:pt modelId="{20A5E527-54F1-4EB7-AB04-53220A3FC6B9}" cxnId="{6EF4D36D-3611-4E2B-A66C-DE916E55A2C1}" type="parTrans">
      <dgm:prSet/>
      <dgm:spPr/>
      <dgm:t>
        <a:bodyPr/>
        <a:lstStyle/>
        <a:p>
          <a:endParaRPr lang="zh-CN" altLang="en-US"/>
        </a:p>
      </dgm:t>
    </dgm:pt>
    <dgm:pt modelId="{C6A387A6-5A3D-4BFB-9734-7197285A961F}" cxnId="{6EF4D36D-3611-4E2B-A66C-DE916E55A2C1}" type="sibTrans">
      <dgm:prSet/>
      <dgm:spPr/>
      <dgm:t>
        <a:bodyPr/>
        <a:lstStyle/>
        <a:p>
          <a:endParaRPr lang="zh-CN" altLang="en-US"/>
        </a:p>
      </dgm:t>
    </dgm:pt>
    <dgm:pt modelId="{3C415646-564C-4383-8A67-B07EE66D45A1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CD59AAD-2BAE-4F21-8588-9C4DB3BFB242}" cxnId="{C5A95E76-DDA7-4893-BAE3-49563E8FE4E7}" type="parTrans">
      <dgm:prSet/>
      <dgm:spPr/>
      <dgm:t>
        <a:bodyPr/>
        <a:lstStyle/>
        <a:p>
          <a:endParaRPr lang="zh-CN" altLang="en-US"/>
        </a:p>
      </dgm:t>
    </dgm:pt>
    <dgm:pt modelId="{BBE2E86D-9D0F-4584-9EE1-026C5E6DE1FC}" cxnId="{C5A95E76-DDA7-4893-BAE3-49563E8FE4E7}" type="sibTrans">
      <dgm:prSet/>
      <dgm:spPr/>
      <dgm:t>
        <a:bodyPr/>
        <a:lstStyle/>
        <a:p>
          <a:endParaRPr lang="zh-CN" altLang="en-US"/>
        </a:p>
      </dgm:t>
    </dgm:pt>
    <dgm:pt modelId="{FF98B082-3D4E-4A28-9612-D6338A217FEB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  <a:cs typeface="+mn-cs"/>
            </a:rPr>
            <a:t>刚开始没有把两个摄像头固定，导致每次测量时都需要重新进行标定。</a:t>
          </a:r>
        </a:p>
      </dgm:t>
    </dgm:pt>
    <dgm:pt modelId="{198C05DC-E7BE-4FEA-9386-50F438956CD1}" cxnId="{B6E5980C-B53C-4C6C-BE35-E1848E25B1C2}" type="parTrans">
      <dgm:prSet/>
      <dgm:spPr/>
      <dgm:t>
        <a:bodyPr/>
        <a:lstStyle/>
        <a:p>
          <a:endParaRPr lang="zh-CN" altLang="en-US"/>
        </a:p>
      </dgm:t>
    </dgm:pt>
    <dgm:pt modelId="{F978B19B-ED9F-444C-BA2B-4FFB3B5AE0FD}" cxnId="{B6E5980C-B53C-4C6C-BE35-E1848E25B1C2}" type="sibTrans">
      <dgm:prSet/>
      <dgm:spPr/>
      <dgm:t>
        <a:bodyPr/>
        <a:lstStyle/>
        <a:p>
          <a:endParaRPr lang="zh-CN" altLang="en-US"/>
        </a:p>
      </dgm:t>
    </dgm:pt>
    <dgm:pt modelId="{1FF97ED5-7ADA-4331-917B-7846C1833744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将两个</a:t>
          </a:r>
          <a:r>
            <a:rPr lang="en-US" altLang="en-US" sz="1600" kern="1200">
              <a:latin typeface="微软雅黑" pitchFamily="34" charset="-122"/>
              <a:ea typeface="微软雅黑" pitchFamily="34" charset="-122"/>
              <a:cs typeface="+mn-cs"/>
            </a:rPr>
            <a:t>OV7670</a:t>
          </a:r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摄像头固定到</a:t>
          </a:r>
          <a:r>
            <a:rPr lang="en-US" altLang="en-US" sz="1600" kern="1200">
              <a:latin typeface="微软雅黑" pitchFamily="34" charset="-122"/>
              <a:ea typeface="微软雅黑" pitchFamily="34" charset="-122"/>
              <a:cs typeface="+mn-cs"/>
            </a:rPr>
            <a:t>FPGA</a:t>
          </a:r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上。</a:t>
          </a:r>
          <a:endParaRPr lang="zh-CN" altLang="en-US" sz="1600" kern="1200" dirty="0"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6860EAC-0427-485D-99B3-11993537EDE4}" cxnId="{9FD9ED61-E369-4D23-B61B-52323E1BD9C5}" type="parTrans">
      <dgm:prSet/>
      <dgm:spPr/>
      <dgm:t>
        <a:bodyPr/>
        <a:lstStyle/>
        <a:p>
          <a:endParaRPr lang="zh-CN" altLang="en-US"/>
        </a:p>
      </dgm:t>
    </dgm:pt>
    <dgm:pt modelId="{BEBA36A8-E39E-4098-A640-A4D47C7C54A1}" cxnId="{9FD9ED61-E369-4D23-B61B-52323E1BD9C5}" type="sibTrans">
      <dgm:prSet/>
      <dgm:spPr/>
      <dgm:t>
        <a:bodyPr/>
        <a:lstStyle/>
        <a:p>
          <a:endParaRPr lang="zh-CN" altLang="en-US"/>
        </a:p>
      </dgm:t>
    </dgm:pt>
    <dgm:pt modelId="{6120D672-D79E-438D-BF55-D038E2E983F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539C7E2-A124-434F-9D61-86F0168C68AC}" cxnId="{60EBE1F0-798F-4C49-9B46-B0336E85DD2C}" type="parTrans">
      <dgm:prSet/>
      <dgm:spPr/>
      <dgm:t>
        <a:bodyPr/>
        <a:lstStyle/>
        <a:p>
          <a:endParaRPr lang="zh-CN" altLang="en-US"/>
        </a:p>
      </dgm:t>
    </dgm:pt>
    <dgm:pt modelId="{77895641-263D-4472-902C-1C4BD9765C5F}" cxnId="{60EBE1F0-798F-4C49-9B46-B0336E85DD2C}" type="sibTrans">
      <dgm:prSet/>
      <dgm:spPr/>
      <dgm:t>
        <a:bodyPr/>
        <a:lstStyle/>
        <a:p>
          <a:endParaRPr lang="zh-CN" altLang="en-US"/>
        </a:p>
      </dgm:t>
    </dgm:pt>
    <dgm:pt modelId="{A147290F-5231-49C5-80CE-226802CBBF3D}">
      <dgm:prSet phldrT="[文本]" custT="1"/>
      <dgm:spPr/>
      <dgm:t>
        <a:bodyPr/>
        <a:lstStyle/>
        <a:p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计算量非常大，对计算单元的性能要求非常高，在芯片或</a:t>
          </a:r>
          <a:r>
            <a:rPr lang="en-US" altLang="zh-CN" sz="1600" kern="1200">
              <a:latin typeface="微软雅黑" pitchFamily="34" charset="-122"/>
              <a:ea typeface="微软雅黑" pitchFamily="34" charset="-122"/>
              <a:cs typeface="+mn-cs"/>
            </a:rPr>
            <a:t>FPGA</a:t>
          </a:r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上解决双目的计算问题难度比较大。</a:t>
          </a:r>
          <a:endParaRPr lang="zh-CN" altLang="en-US" sz="1600" kern="1200" dirty="0"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99DF2F2-E8F5-4F14-B573-3A55940C3D04}" cxnId="{1DCFD85B-D807-4225-9B2A-ED8BB101D425}" type="parTrans">
      <dgm:prSet/>
      <dgm:spPr/>
      <dgm:t>
        <a:bodyPr/>
        <a:lstStyle/>
        <a:p>
          <a:endParaRPr lang="zh-CN" altLang="en-US"/>
        </a:p>
      </dgm:t>
    </dgm:pt>
    <dgm:pt modelId="{37A79B72-9565-47B8-820C-3A42EFC5215A}" cxnId="{1DCFD85B-D807-4225-9B2A-ED8BB101D425}" type="sibTrans">
      <dgm:prSet/>
      <dgm:spPr/>
      <dgm:t>
        <a:bodyPr/>
        <a:lstStyle/>
        <a:p>
          <a:endParaRPr lang="zh-CN" altLang="en-US"/>
        </a:p>
      </dgm:t>
    </dgm:pt>
    <dgm:pt modelId="{F8398CCD-9048-4D8E-A951-457C5306090F}">
      <dgm:prSet phldrT="[文本]" custT="1"/>
      <dgm:spPr/>
      <dgm:t>
        <a:bodyPr/>
        <a:lstStyle/>
        <a:p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将算法进行简化后，使用</a:t>
          </a:r>
          <a:r>
            <a:rPr lang="en-US" altLang="zh-CN" sz="1600" kern="1200">
              <a:latin typeface="微软雅黑" pitchFamily="34" charset="-122"/>
              <a:ea typeface="微软雅黑" pitchFamily="34" charset="-122"/>
              <a:cs typeface="+mn-cs"/>
            </a:rPr>
            <a:t>FPGA</a:t>
          </a:r>
          <a:r>
            <a:rPr lang="zh-CN" altLang="en-US" sz="1600" kern="1200">
              <a:latin typeface="微软雅黑" pitchFamily="34" charset="-122"/>
              <a:ea typeface="微软雅黑" pitchFamily="34" charset="-122"/>
              <a:cs typeface="+mn-cs"/>
            </a:rPr>
            <a:t>进行处理。</a:t>
          </a:r>
          <a:endParaRPr lang="zh-CN" altLang="en-US" sz="1600" kern="1200" dirty="0"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3259B336-A7E0-4D6D-A6EA-F3177B9E9D70}" cxnId="{13C7874D-A9CB-44F8-B414-BCBC5A1DE320}" type="parTrans">
      <dgm:prSet/>
      <dgm:spPr/>
      <dgm:t>
        <a:bodyPr/>
        <a:lstStyle/>
        <a:p>
          <a:endParaRPr lang="zh-CN" altLang="en-US"/>
        </a:p>
      </dgm:t>
    </dgm:pt>
    <dgm:pt modelId="{E94B4C72-251C-47A9-A9A6-8B2196E7E7B9}" cxnId="{13C7874D-A9CB-44F8-B414-BCBC5A1DE320}" type="sibTrans">
      <dgm:prSet/>
      <dgm:spPr/>
      <dgm:t>
        <a:bodyPr/>
        <a:lstStyle/>
        <a:p>
          <a:endParaRPr lang="zh-CN" altLang="en-US"/>
        </a:p>
      </dgm:t>
    </dgm:pt>
    <dgm:pt modelId="{85028464-33E3-4EE1-B489-7A15CE990D85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zh-CN" altLang="en-US" sz="1500" kern="1200" dirty="0"/>
        </a:p>
      </dgm:t>
    </dgm:pt>
    <dgm:pt modelId="{600D87E3-08BE-436E-92BE-3E71BA33BDDA}" cxnId="{E33CCA07-75D5-4538-8E4E-2F5F5DFD341F}" type="parTrans">
      <dgm:prSet/>
      <dgm:spPr/>
      <dgm:t>
        <a:bodyPr/>
        <a:lstStyle/>
        <a:p>
          <a:endParaRPr lang="zh-CN" altLang="en-US"/>
        </a:p>
      </dgm:t>
    </dgm:pt>
    <dgm:pt modelId="{6046E162-E2F5-42C2-9C20-A47FCC133EE5}" cxnId="{E33CCA07-75D5-4538-8E4E-2F5F5DFD341F}" type="sibTrans">
      <dgm:prSet/>
      <dgm:spPr/>
      <dgm:t>
        <a:bodyPr/>
        <a:lstStyle/>
        <a:p>
          <a:endParaRPr lang="zh-CN" altLang="en-US"/>
        </a:p>
      </dgm:t>
    </dgm:pt>
    <dgm:pt modelId="{2DD65246-20F6-44DF-B857-FD96BCC3772F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zh-CN" altLang="en-US" sz="1500" kern="1200" dirty="0"/>
        </a:p>
      </dgm:t>
    </dgm:pt>
    <dgm:pt modelId="{B0F30CB8-4FD5-419D-A40B-6EBBAB6DDDB9}" cxnId="{71D13748-D39B-4AF9-931B-D4DA53C4472B}" type="parTrans">
      <dgm:prSet/>
      <dgm:spPr/>
      <dgm:t>
        <a:bodyPr/>
        <a:lstStyle/>
        <a:p>
          <a:endParaRPr lang="zh-CN" altLang="en-US"/>
        </a:p>
      </dgm:t>
    </dgm:pt>
    <dgm:pt modelId="{F285BFCD-C9EE-4B7F-9DA3-7E1BAF8CDDAA}" cxnId="{71D13748-D39B-4AF9-931B-D4DA53C4472B}" type="sibTrans">
      <dgm:prSet/>
      <dgm:spPr/>
      <dgm:t>
        <a:bodyPr/>
        <a:lstStyle/>
        <a:p>
          <a:endParaRPr lang="zh-CN" altLang="en-US"/>
        </a:p>
      </dgm:t>
    </dgm:pt>
    <dgm:pt modelId="{406C1B2D-3433-45D1-A2F0-E47FFD29E268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  <a:cs typeface="+mn-cs"/>
            </a:rPr>
            <a:t>在算法里加了一个预处理滤波器降低亮度失真、消除噪声和增强纹理等</a:t>
          </a:r>
        </a:p>
      </dgm:t>
    </dgm:pt>
    <dgm:pt modelId="{A46AF973-2E0C-4551-A4E6-D16B669B892E}" cxnId="{F2236345-400D-4047-811E-9791B7420A26}" type="parTrans">
      <dgm:prSet/>
      <dgm:spPr/>
      <dgm:t>
        <a:bodyPr/>
        <a:lstStyle/>
        <a:p>
          <a:endParaRPr lang="zh-CN" altLang="en-US"/>
        </a:p>
      </dgm:t>
    </dgm:pt>
    <dgm:pt modelId="{F1DD2FD2-6B5A-48D2-B834-90EA0F1BB7FB}" cxnId="{F2236345-400D-4047-811E-9791B7420A26}" type="sibTrans">
      <dgm:prSet/>
      <dgm:spPr/>
      <dgm:t>
        <a:bodyPr/>
        <a:lstStyle/>
        <a:p>
          <a:endParaRPr lang="zh-CN" altLang="en-US"/>
        </a:p>
      </dgm:t>
    </dgm:pt>
    <dgm:pt modelId="{682AEF2A-ADF2-4288-AC75-6811281E4D93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"/>
          </a:pPr>
          <a:endParaRPr lang="zh-CN" alt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B71DDB45-E55E-4CB3-89FC-1328F3232BFE}" cxnId="{94C174C7-36EC-4A07-96E5-CC7C61222576}" type="parTrans">
      <dgm:prSet/>
      <dgm:spPr/>
      <dgm:t>
        <a:bodyPr/>
        <a:lstStyle/>
        <a:p>
          <a:endParaRPr lang="zh-CN" altLang="en-US"/>
        </a:p>
      </dgm:t>
    </dgm:pt>
    <dgm:pt modelId="{2EFE9488-A671-40B6-BFF2-37AD0B540222}" cxnId="{94C174C7-36EC-4A07-96E5-CC7C61222576}" type="sibTrans">
      <dgm:prSet/>
      <dgm:spPr/>
      <dgm:t>
        <a:bodyPr/>
        <a:lstStyle/>
        <a:p>
          <a:endParaRPr lang="zh-CN" altLang="en-US"/>
        </a:p>
      </dgm:t>
    </dgm:pt>
    <dgm:pt modelId="{991FDFD4-46D8-4C6B-9A2E-5C3393F75CFA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84CC5559-DE0A-4349-B867-776D0905F831}" cxnId="{9B8B9780-EB41-4E3B-B329-9974987297BE}" type="parTrans">
      <dgm:prSet/>
      <dgm:spPr/>
      <dgm:t>
        <a:bodyPr/>
        <a:lstStyle/>
        <a:p>
          <a:endParaRPr lang="zh-CN" altLang="en-US"/>
        </a:p>
      </dgm:t>
    </dgm:pt>
    <dgm:pt modelId="{8C5D1538-C323-4916-A520-A1749C9423B1}" cxnId="{9B8B9780-EB41-4E3B-B329-9974987297BE}" type="sibTrans">
      <dgm:prSet/>
      <dgm:spPr/>
      <dgm:t>
        <a:bodyPr/>
        <a:lstStyle/>
        <a:p>
          <a:endParaRPr lang="zh-CN" altLang="en-US"/>
        </a:p>
      </dgm:t>
    </dgm:pt>
    <dgm:pt modelId="{CD3B1E4C-A152-4255-ACB4-3936379A1593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"/>
          </a:pPr>
          <a:endParaRPr lang="zh-CN" altLang="en-US" sz="1600" kern="1200" dirty="0"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BA1F3BF-D4CE-41F1-A5A4-D9DE921C28AB}" cxnId="{083D12F5-AEAF-4CAE-A7E2-F6B1F2A64D7F}" type="parTrans">
      <dgm:prSet/>
      <dgm:spPr/>
      <dgm:t>
        <a:bodyPr/>
        <a:lstStyle/>
        <a:p>
          <a:endParaRPr lang="zh-CN" altLang="en-US"/>
        </a:p>
      </dgm:t>
    </dgm:pt>
    <dgm:pt modelId="{D3888916-9646-45E1-8D3B-1024E3E5B18D}" cxnId="{083D12F5-AEAF-4CAE-A7E2-F6B1F2A64D7F}" type="sibTrans">
      <dgm:prSet/>
      <dgm:spPr/>
      <dgm:t>
        <a:bodyPr/>
        <a:lstStyle/>
        <a:p>
          <a:endParaRPr lang="zh-CN" altLang="en-US"/>
        </a:p>
      </dgm:t>
    </dgm:pt>
    <dgm:pt modelId="{378A9638-E6E5-4377-95FA-D2717489225F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364A0CB-96CA-4594-B27D-DF17F63F9001}" cxnId="{53EED064-C3CB-4F86-8382-8888A7D838F9}" type="parTrans">
      <dgm:prSet/>
      <dgm:spPr/>
      <dgm:t>
        <a:bodyPr/>
        <a:lstStyle/>
        <a:p>
          <a:endParaRPr lang="zh-CN" altLang="en-US"/>
        </a:p>
      </dgm:t>
    </dgm:pt>
    <dgm:pt modelId="{A1634ADD-B52A-49F2-B6C3-E7648E86AAE7}" cxnId="{53EED064-C3CB-4F86-8382-8888A7D838F9}" type="sibTrans">
      <dgm:prSet/>
      <dgm:spPr/>
      <dgm:t>
        <a:bodyPr/>
        <a:lstStyle/>
        <a:p>
          <a:endParaRPr lang="zh-CN" altLang="en-US"/>
        </a:p>
      </dgm:t>
    </dgm:pt>
    <dgm:pt modelId="{BD330DAE-D491-43E5-A1AA-7CE24D6B7535}" type="pres">
      <dgm:prSet presAssocID="{5BB273A5-37B9-4CB3-85A5-480B97B76A81}" presName="linearFlow" presStyleCnt="0">
        <dgm:presLayoutVars>
          <dgm:dir/>
          <dgm:animLvl val="lvl"/>
          <dgm:resizeHandles val="exact"/>
        </dgm:presLayoutVars>
      </dgm:prSet>
      <dgm:spPr/>
    </dgm:pt>
    <dgm:pt modelId="{9A855D1F-0080-4BC4-8021-81A85E812F80}" type="pres">
      <dgm:prSet presAssocID="{448812AC-CF00-44CE-B00E-139FA28718CE}" presName="composite" presStyleCnt="0"/>
      <dgm:spPr/>
    </dgm:pt>
    <dgm:pt modelId="{38206562-4E58-4353-9818-7802F54985E3}" type="pres">
      <dgm:prSet presAssocID="{448812AC-CF00-44CE-B00E-139FA28718C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477EFA3-B1F2-49DA-BC3A-110D3C692061}" type="pres">
      <dgm:prSet presAssocID="{448812AC-CF00-44CE-B00E-139FA28718CE}" presName="descendantText" presStyleLbl="alignAcc1" presStyleIdx="0" presStyleCnt="3">
        <dgm:presLayoutVars>
          <dgm:bulletEnabled val="1"/>
        </dgm:presLayoutVars>
      </dgm:prSet>
      <dgm:spPr/>
    </dgm:pt>
    <dgm:pt modelId="{A34F98A7-982B-4BCA-8421-52CBF28DA2FE}" type="pres">
      <dgm:prSet presAssocID="{99CB2200-68D1-405F-ABD0-AB9253E611AF}" presName="sp" presStyleCnt="0"/>
      <dgm:spPr/>
    </dgm:pt>
    <dgm:pt modelId="{0FC7F315-396C-4408-895D-A355B36F7D39}" type="pres">
      <dgm:prSet presAssocID="{3C415646-564C-4383-8A67-B07EE66D45A1}" presName="composite" presStyleCnt="0"/>
      <dgm:spPr/>
    </dgm:pt>
    <dgm:pt modelId="{E683A538-E673-4C6A-87B4-DE9C985DD70D}" type="pres">
      <dgm:prSet presAssocID="{3C415646-564C-4383-8A67-B07EE66D45A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883DC66-8B3C-4A9D-835C-D9236B5BA5B4}" type="pres">
      <dgm:prSet presAssocID="{3C415646-564C-4383-8A67-B07EE66D45A1}" presName="descendantText" presStyleLbl="alignAcc1" presStyleIdx="1" presStyleCnt="3">
        <dgm:presLayoutVars>
          <dgm:bulletEnabled val="1"/>
        </dgm:presLayoutVars>
      </dgm:prSet>
      <dgm:spPr/>
    </dgm:pt>
    <dgm:pt modelId="{A8B9BE07-B1CC-45DE-98B9-517AE69E3591}" type="pres">
      <dgm:prSet presAssocID="{BBE2E86D-9D0F-4584-9EE1-026C5E6DE1FC}" presName="sp" presStyleCnt="0"/>
      <dgm:spPr/>
    </dgm:pt>
    <dgm:pt modelId="{2E90DBD7-23F5-49D9-9066-13A3CC1988B7}" type="pres">
      <dgm:prSet presAssocID="{6120D672-D79E-438D-BF55-D038E2E983F3}" presName="composite" presStyleCnt="0"/>
      <dgm:spPr/>
    </dgm:pt>
    <dgm:pt modelId="{9A6F7DB4-D1B8-4848-99A3-870CA69CECEE}" type="pres">
      <dgm:prSet presAssocID="{6120D672-D79E-438D-BF55-D038E2E983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514026-E97F-4A79-846B-5B2E239BB28C}" type="pres">
      <dgm:prSet presAssocID="{6120D672-D79E-438D-BF55-D038E2E983F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E02505-05A5-497E-B73C-F80A5A06A555}" type="presOf" srcId="{CD3B1E4C-A152-4255-ACB4-3936379A1593}" destId="{3477EFA3-B1F2-49DA-BC3A-110D3C692061}" srcOrd="0" destOrd="1" presId="urn:microsoft.com/office/officeart/2005/8/layout/chevron2"/>
    <dgm:cxn modelId="{E33CCA07-75D5-4538-8E4E-2F5F5DFD341F}" srcId="{448812AC-CF00-44CE-B00E-139FA28718CE}" destId="{85028464-33E3-4EE1-B489-7A15CE990D85}" srcOrd="5" destOrd="0" parTransId="{600D87E3-08BE-436E-92BE-3E71BA33BDDA}" sibTransId="{6046E162-E2F5-42C2-9C20-A47FCC133EE5}"/>
    <dgm:cxn modelId="{1BB7AB0A-E07C-4872-9BA8-F9315E322A2E}" type="presOf" srcId="{FF98B082-3D4E-4A28-9612-D6338A217FEB}" destId="{E883DC66-8B3C-4A9D-835C-D9236B5BA5B4}" srcOrd="0" destOrd="1" presId="urn:microsoft.com/office/officeart/2005/8/layout/chevron2"/>
    <dgm:cxn modelId="{B6E5980C-B53C-4C6C-BE35-E1848E25B1C2}" srcId="{3C415646-564C-4383-8A67-B07EE66D45A1}" destId="{FF98B082-3D4E-4A28-9612-D6338A217FEB}" srcOrd="1" destOrd="0" parTransId="{198C05DC-E7BE-4FEA-9386-50F438956CD1}" sibTransId="{F978B19B-ED9F-444C-BA2B-4FFB3B5AE0FD}"/>
    <dgm:cxn modelId="{F48AC81F-113E-4D9A-AE1B-1CF918F16448}" type="presOf" srcId="{378A9638-E6E5-4377-95FA-D2717489225F}" destId="{E883DC66-8B3C-4A9D-835C-D9236B5BA5B4}" srcOrd="0" destOrd="0" presId="urn:microsoft.com/office/officeart/2005/8/layout/chevron2"/>
    <dgm:cxn modelId="{1DCFD85B-D807-4225-9B2A-ED8BB101D425}" srcId="{6120D672-D79E-438D-BF55-D038E2E983F3}" destId="{A147290F-5231-49C5-80CE-226802CBBF3D}" srcOrd="0" destOrd="0" parTransId="{199DF2F2-E8F5-4F14-B573-3A55940C3D04}" sibTransId="{37A79B72-9565-47B8-820C-3A42EFC5215A}"/>
    <dgm:cxn modelId="{79265460-A81B-4B90-9E24-7A88FF66BC2E}" type="presOf" srcId="{2DD65246-20F6-44DF-B857-FD96BCC3772F}" destId="{E883DC66-8B3C-4A9D-835C-D9236B5BA5B4}" srcOrd="0" destOrd="3" presId="urn:microsoft.com/office/officeart/2005/8/layout/chevron2"/>
    <dgm:cxn modelId="{9FD9ED61-E369-4D23-B61B-52323E1BD9C5}" srcId="{3C415646-564C-4383-8A67-B07EE66D45A1}" destId="{1FF97ED5-7ADA-4331-917B-7846C1833744}" srcOrd="2" destOrd="0" parTransId="{66860EAC-0427-485D-99B3-11993537EDE4}" sibTransId="{BEBA36A8-E39E-4098-A640-A4D47C7C54A1}"/>
    <dgm:cxn modelId="{53EED064-C3CB-4F86-8382-8888A7D838F9}" srcId="{3C415646-564C-4383-8A67-B07EE66D45A1}" destId="{378A9638-E6E5-4377-95FA-D2717489225F}" srcOrd="0" destOrd="0" parTransId="{4364A0CB-96CA-4594-B27D-DF17F63F9001}" sibTransId="{A1634ADD-B52A-49F2-B6C3-E7648E86AAE7}"/>
    <dgm:cxn modelId="{F2236345-400D-4047-811E-9791B7420A26}" srcId="{448812AC-CF00-44CE-B00E-139FA28718CE}" destId="{406C1B2D-3433-45D1-A2F0-E47FFD29E268}" srcOrd="3" destOrd="0" parTransId="{A46AF973-2E0C-4551-A4E6-D16B669B892E}" sibTransId="{F1DD2FD2-6B5A-48D2-B834-90EA0F1BB7FB}"/>
    <dgm:cxn modelId="{36264F45-012D-4015-93BD-DF397FC7F45D}" type="presOf" srcId="{682AEF2A-ADF2-4288-AC75-6811281E4D93}" destId="{3477EFA3-B1F2-49DA-BC3A-110D3C692061}" srcOrd="0" destOrd="0" presId="urn:microsoft.com/office/officeart/2005/8/layout/chevron2"/>
    <dgm:cxn modelId="{71D13748-D39B-4AF9-931B-D4DA53C4472B}" srcId="{3C415646-564C-4383-8A67-B07EE66D45A1}" destId="{2DD65246-20F6-44DF-B857-FD96BCC3772F}" srcOrd="3" destOrd="0" parTransId="{B0F30CB8-4FD5-419D-A40B-6EBBAB6DDDB9}" sibTransId="{F285BFCD-C9EE-4B7F-9DA3-7E1BAF8CDDAA}"/>
    <dgm:cxn modelId="{A96BE748-A9C2-4196-BCBB-0AE8915E1007}" type="presOf" srcId="{6120D672-D79E-438D-BF55-D038E2E983F3}" destId="{9A6F7DB4-D1B8-4848-99A3-870CA69CECEE}" srcOrd="0" destOrd="0" presId="urn:microsoft.com/office/officeart/2005/8/layout/chevron2"/>
    <dgm:cxn modelId="{13C7874D-A9CB-44F8-B414-BCBC5A1DE320}" srcId="{6120D672-D79E-438D-BF55-D038E2E983F3}" destId="{F8398CCD-9048-4D8E-A951-457C5306090F}" srcOrd="1" destOrd="0" parTransId="{3259B336-A7E0-4D6D-A6EA-F3177B9E9D70}" sibTransId="{E94B4C72-251C-47A9-A9A6-8B2196E7E7B9}"/>
    <dgm:cxn modelId="{6EF4D36D-3611-4E2B-A66C-DE916E55A2C1}" srcId="{448812AC-CF00-44CE-B00E-139FA28718CE}" destId="{26300D5D-3E30-402C-A137-69A481F0C5B6}" srcOrd="2" destOrd="0" parTransId="{20A5E527-54F1-4EB7-AB04-53220A3FC6B9}" sibTransId="{C6A387A6-5A3D-4BFB-9734-7197285A961F}"/>
    <dgm:cxn modelId="{EA701E54-021D-458C-8467-8BCE8E8526AA}" type="presOf" srcId="{A147290F-5231-49C5-80CE-226802CBBF3D}" destId="{39514026-E97F-4A79-846B-5B2E239BB28C}" srcOrd="0" destOrd="0" presId="urn:microsoft.com/office/officeart/2005/8/layout/chevron2"/>
    <dgm:cxn modelId="{C5A95E76-DDA7-4893-BAE3-49563E8FE4E7}" srcId="{5BB273A5-37B9-4CB3-85A5-480B97B76A81}" destId="{3C415646-564C-4383-8A67-B07EE66D45A1}" srcOrd="1" destOrd="0" parTransId="{BCD59AAD-2BAE-4F21-8588-9C4DB3BFB242}" sibTransId="{BBE2E86D-9D0F-4584-9EE1-026C5E6DE1FC}"/>
    <dgm:cxn modelId="{9B8B9780-EB41-4E3B-B329-9974987297BE}" srcId="{448812AC-CF00-44CE-B00E-139FA28718CE}" destId="{991FDFD4-46D8-4C6B-9A2E-5C3393F75CFA}" srcOrd="4" destOrd="0" parTransId="{84CC5559-DE0A-4349-B867-776D0905F831}" sibTransId="{8C5D1538-C323-4916-A520-A1749C9423B1}"/>
    <dgm:cxn modelId="{E359CD90-E722-4C38-B7FA-ED537CD2A8E1}" srcId="{5BB273A5-37B9-4CB3-85A5-480B97B76A81}" destId="{448812AC-CF00-44CE-B00E-139FA28718CE}" srcOrd="0" destOrd="0" parTransId="{58465E8D-7A5F-47BB-80BA-DFE7FED9FDB6}" sibTransId="{99CB2200-68D1-405F-ABD0-AB9253E611AF}"/>
    <dgm:cxn modelId="{A5C0519A-FA3A-4BD0-ABED-96DBE4556D5B}" type="presOf" srcId="{991FDFD4-46D8-4C6B-9A2E-5C3393F75CFA}" destId="{3477EFA3-B1F2-49DA-BC3A-110D3C692061}" srcOrd="0" destOrd="4" presId="urn:microsoft.com/office/officeart/2005/8/layout/chevron2"/>
    <dgm:cxn modelId="{66D1039F-503B-41BE-805B-E150FDC5E861}" type="presOf" srcId="{5BB273A5-37B9-4CB3-85A5-480B97B76A81}" destId="{BD330DAE-D491-43E5-A1AA-7CE24D6B7535}" srcOrd="0" destOrd="0" presId="urn:microsoft.com/office/officeart/2005/8/layout/chevron2"/>
    <dgm:cxn modelId="{94C174C7-36EC-4A07-96E5-CC7C61222576}" srcId="{448812AC-CF00-44CE-B00E-139FA28718CE}" destId="{682AEF2A-ADF2-4288-AC75-6811281E4D93}" srcOrd="0" destOrd="0" parTransId="{B71DDB45-E55E-4CB3-89FC-1328F3232BFE}" sibTransId="{2EFE9488-A671-40B6-BFF2-37AD0B540222}"/>
    <dgm:cxn modelId="{448BD7CE-EE54-4A09-A137-80A851856E21}" type="presOf" srcId="{448812AC-CF00-44CE-B00E-139FA28718CE}" destId="{38206562-4E58-4353-9818-7802F54985E3}" srcOrd="0" destOrd="0" presId="urn:microsoft.com/office/officeart/2005/8/layout/chevron2"/>
    <dgm:cxn modelId="{9D0E39D5-554E-450F-9798-E3FD361FF99B}" type="presOf" srcId="{406C1B2D-3433-45D1-A2F0-E47FFD29E268}" destId="{3477EFA3-B1F2-49DA-BC3A-110D3C692061}" srcOrd="0" destOrd="3" presId="urn:microsoft.com/office/officeart/2005/8/layout/chevron2"/>
    <dgm:cxn modelId="{37D5C3E3-615B-4A72-B4E0-DC592A489A57}" type="presOf" srcId="{1FF97ED5-7ADA-4331-917B-7846C1833744}" destId="{E883DC66-8B3C-4A9D-835C-D9236B5BA5B4}" srcOrd="0" destOrd="2" presId="urn:microsoft.com/office/officeart/2005/8/layout/chevron2"/>
    <dgm:cxn modelId="{12587DE6-CC0D-40B5-8D70-5DAD8F55B3EE}" type="presOf" srcId="{F8398CCD-9048-4D8E-A951-457C5306090F}" destId="{39514026-E97F-4A79-846B-5B2E239BB28C}" srcOrd="0" destOrd="1" presId="urn:microsoft.com/office/officeart/2005/8/layout/chevron2"/>
    <dgm:cxn modelId="{802EF3E7-2183-4451-B65E-D27384B15543}" type="presOf" srcId="{3C415646-564C-4383-8A67-B07EE66D45A1}" destId="{E683A538-E673-4C6A-87B4-DE9C985DD70D}" srcOrd="0" destOrd="0" presId="urn:microsoft.com/office/officeart/2005/8/layout/chevron2"/>
    <dgm:cxn modelId="{F439F4EC-A483-499D-9B09-F1709C44FCF9}" type="presOf" srcId="{26300D5D-3E30-402C-A137-69A481F0C5B6}" destId="{3477EFA3-B1F2-49DA-BC3A-110D3C692061}" srcOrd="0" destOrd="2" presId="urn:microsoft.com/office/officeart/2005/8/layout/chevron2"/>
    <dgm:cxn modelId="{60EBE1F0-798F-4C49-9B46-B0336E85DD2C}" srcId="{5BB273A5-37B9-4CB3-85A5-480B97B76A81}" destId="{6120D672-D79E-438D-BF55-D038E2E983F3}" srcOrd="2" destOrd="0" parTransId="{0539C7E2-A124-434F-9D61-86F0168C68AC}" sibTransId="{77895641-263D-4472-902C-1C4BD9765C5F}"/>
    <dgm:cxn modelId="{083D12F5-AEAF-4CAE-A7E2-F6B1F2A64D7F}" srcId="{448812AC-CF00-44CE-B00E-139FA28718CE}" destId="{CD3B1E4C-A152-4255-ACB4-3936379A1593}" srcOrd="1" destOrd="0" parTransId="{4BA1F3BF-D4CE-41F1-A5A4-D9DE921C28AB}" sibTransId="{D3888916-9646-45E1-8D3B-1024E3E5B18D}"/>
    <dgm:cxn modelId="{3676A9FE-D80E-4303-98D8-AC8F72F9A5EE}" type="presOf" srcId="{85028464-33E3-4EE1-B489-7A15CE990D85}" destId="{3477EFA3-B1F2-49DA-BC3A-110D3C692061}" srcOrd="0" destOrd="5" presId="urn:microsoft.com/office/officeart/2005/8/layout/chevron2"/>
    <dgm:cxn modelId="{E6E1CD7D-CD70-4B91-A6DB-80FFCF60DBE9}" type="presParOf" srcId="{BD330DAE-D491-43E5-A1AA-7CE24D6B7535}" destId="{9A855D1F-0080-4BC4-8021-81A85E812F80}" srcOrd="0" destOrd="0" presId="urn:microsoft.com/office/officeart/2005/8/layout/chevron2"/>
    <dgm:cxn modelId="{F4D78517-06E3-4237-A2EF-B3068FF2710E}" type="presParOf" srcId="{9A855D1F-0080-4BC4-8021-81A85E812F80}" destId="{38206562-4E58-4353-9818-7802F54985E3}" srcOrd="0" destOrd="0" presId="urn:microsoft.com/office/officeart/2005/8/layout/chevron2"/>
    <dgm:cxn modelId="{5254A924-2B6F-4BBE-8829-7E42069FDC66}" type="presParOf" srcId="{9A855D1F-0080-4BC4-8021-81A85E812F80}" destId="{3477EFA3-B1F2-49DA-BC3A-110D3C692061}" srcOrd="1" destOrd="0" presId="urn:microsoft.com/office/officeart/2005/8/layout/chevron2"/>
    <dgm:cxn modelId="{B3A63F18-31DC-44B1-9D4E-21E91A7B60D0}" type="presParOf" srcId="{BD330DAE-D491-43E5-A1AA-7CE24D6B7535}" destId="{A34F98A7-982B-4BCA-8421-52CBF28DA2FE}" srcOrd="1" destOrd="0" presId="urn:microsoft.com/office/officeart/2005/8/layout/chevron2"/>
    <dgm:cxn modelId="{CCDFA231-1EF8-4204-91B2-F00B8DAE01DD}" type="presParOf" srcId="{BD330DAE-D491-43E5-A1AA-7CE24D6B7535}" destId="{0FC7F315-396C-4408-895D-A355B36F7D39}" srcOrd="2" destOrd="0" presId="urn:microsoft.com/office/officeart/2005/8/layout/chevron2"/>
    <dgm:cxn modelId="{53C694DF-BFC4-40E3-B640-0EC0E2D277FD}" type="presParOf" srcId="{0FC7F315-396C-4408-895D-A355B36F7D39}" destId="{E683A538-E673-4C6A-87B4-DE9C985DD70D}" srcOrd="0" destOrd="0" presId="urn:microsoft.com/office/officeart/2005/8/layout/chevron2"/>
    <dgm:cxn modelId="{FA15C434-72DD-4DC4-9EBB-57E36E73B66E}" type="presParOf" srcId="{0FC7F315-396C-4408-895D-A355B36F7D39}" destId="{E883DC66-8B3C-4A9D-835C-D9236B5BA5B4}" srcOrd="1" destOrd="0" presId="urn:microsoft.com/office/officeart/2005/8/layout/chevron2"/>
    <dgm:cxn modelId="{4CA66E91-D1A1-451D-9AB7-D2EB13F021CC}" type="presParOf" srcId="{BD330DAE-D491-43E5-A1AA-7CE24D6B7535}" destId="{A8B9BE07-B1CC-45DE-98B9-517AE69E3591}" srcOrd="3" destOrd="0" presId="urn:microsoft.com/office/officeart/2005/8/layout/chevron2"/>
    <dgm:cxn modelId="{257D75C5-87CE-4CA8-A11C-7C7274FB7C90}" type="presParOf" srcId="{BD330DAE-D491-43E5-A1AA-7CE24D6B7535}" destId="{2E90DBD7-23F5-49D9-9066-13A3CC1988B7}" srcOrd="4" destOrd="0" presId="urn:microsoft.com/office/officeart/2005/8/layout/chevron2"/>
    <dgm:cxn modelId="{6F809074-0E30-4975-B920-65F66B8DEDA1}" type="presParOf" srcId="{2E90DBD7-23F5-49D9-9066-13A3CC1988B7}" destId="{9A6F7DB4-D1B8-4848-99A3-870CA69CECEE}" srcOrd="0" destOrd="0" presId="urn:microsoft.com/office/officeart/2005/8/layout/chevron2"/>
    <dgm:cxn modelId="{B100A137-B553-4E33-AAB7-6BB26E7EF41D}" type="presParOf" srcId="{2E90DBD7-23F5-49D9-9066-13A3CC1988B7}" destId="{39514026-E97F-4A79-846B-5B2E239BB28C}" srcOrd="1" destOrd="0" presId="urn:microsoft.com/office/officeart/2005/8/layout/chevron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6562-4E58-4353-9818-7802F54985E3}">
      <dsp:nvSpPr>
        <dsp:cNvPr id="0" name=""/>
        <dsp:cNvSpPr/>
      </dsp:nvSpPr>
      <dsp:spPr>
        <a:xfrm rot="5400000">
          <a:off x="-300622" y="306408"/>
          <a:ext cx="2004151" cy="14029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1</a:t>
          </a:r>
          <a:endParaRPr lang="zh-CN" altLang="en-US" sz="4100" kern="1200" dirty="0"/>
        </a:p>
      </dsp:txBody>
      <dsp:txXfrm rot="-5400000">
        <a:off x="2" y="707238"/>
        <a:ext cx="1402905" cy="601246"/>
      </dsp:txXfrm>
    </dsp:sp>
    <dsp:sp modelId="{3477EFA3-B1F2-49DA-BC3A-110D3C692061}">
      <dsp:nvSpPr>
        <dsp:cNvPr id="0" name=""/>
        <dsp:cNvSpPr/>
      </dsp:nvSpPr>
      <dsp:spPr>
        <a:xfrm rot="5400000">
          <a:off x="3593310" y="-2184618"/>
          <a:ext cx="1302698" cy="5683508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在立体匹配时，会出现光学失真、噪声（亮度、色调、饱和度失衡）、低纹理等现象。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在算法里加了一个预处理滤波器降低亮度失真、消除噪声和增强纹理等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 dirty="0"/>
        </a:p>
      </dsp:txBody>
      <dsp:txXfrm rot="-5400000">
        <a:off x="1402905" y="69379"/>
        <a:ext cx="5619916" cy="1175514"/>
      </dsp:txXfrm>
    </dsp:sp>
    <dsp:sp modelId="{E683A538-E673-4C6A-87B4-DE9C985DD70D}">
      <dsp:nvSpPr>
        <dsp:cNvPr id="0" name=""/>
        <dsp:cNvSpPr/>
      </dsp:nvSpPr>
      <dsp:spPr>
        <a:xfrm rot="5400000">
          <a:off x="-300622" y="2120328"/>
          <a:ext cx="2004151" cy="14029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2</a:t>
          </a:r>
          <a:endParaRPr lang="zh-CN" altLang="en-US" sz="4100" kern="1200" dirty="0"/>
        </a:p>
      </dsp:txBody>
      <dsp:txXfrm rot="-5400000">
        <a:off x="2" y="2521158"/>
        <a:ext cx="1402905" cy="601246"/>
      </dsp:txXfrm>
    </dsp:sp>
    <dsp:sp modelId="{E883DC66-8B3C-4A9D-835C-D9236B5BA5B4}">
      <dsp:nvSpPr>
        <dsp:cNvPr id="0" name=""/>
        <dsp:cNvSpPr/>
      </dsp:nvSpPr>
      <dsp:spPr>
        <a:xfrm rot="5400000">
          <a:off x="3593310" y="-370699"/>
          <a:ext cx="1302698" cy="5683508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刚开始没有把两个摄像头固定，导致每次测量时都需要重新进行标定。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将两个</a:t>
          </a:r>
          <a:r>
            <a:rPr lang="en-US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OV7670</a:t>
          </a: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摄像头固定到</a:t>
          </a:r>
          <a:r>
            <a:rPr lang="en-US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FPGA</a:t>
          </a: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上。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 dirty="0"/>
        </a:p>
      </dsp:txBody>
      <dsp:txXfrm rot="-5400000">
        <a:off x="1402905" y="1883298"/>
        <a:ext cx="5619916" cy="1175514"/>
      </dsp:txXfrm>
    </dsp:sp>
    <dsp:sp modelId="{9A6F7DB4-D1B8-4848-99A3-870CA69CECEE}">
      <dsp:nvSpPr>
        <dsp:cNvPr id="0" name=""/>
        <dsp:cNvSpPr/>
      </dsp:nvSpPr>
      <dsp:spPr>
        <a:xfrm rot="5400000">
          <a:off x="-300622" y="3934248"/>
          <a:ext cx="2004151" cy="14029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3</a:t>
          </a:r>
          <a:endParaRPr lang="zh-CN" altLang="en-US" sz="4100" kern="1200" dirty="0"/>
        </a:p>
      </dsp:txBody>
      <dsp:txXfrm rot="-5400000">
        <a:off x="2" y="4335078"/>
        <a:ext cx="1402905" cy="601246"/>
      </dsp:txXfrm>
    </dsp:sp>
    <dsp:sp modelId="{39514026-E97F-4A79-846B-5B2E239BB28C}">
      <dsp:nvSpPr>
        <dsp:cNvPr id="0" name=""/>
        <dsp:cNvSpPr/>
      </dsp:nvSpPr>
      <dsp:spPr>
        <a:xfrm rot="5400000">
          <a:off x="3593310" y="1443220"/>
          <a:ext cx="1302698" cy="5683508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计算量非常大，对计算单元的性能要求非常高，在芯片或</a:t>
          </a:r>
          <a:r>
            <a:rPr lang="en-US" altLang="zh-CN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FPGA</a:t>
          </a: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上解决双目的计算问题难度比较大。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将算法进行简化后，使用</a:t>
          </a:r>
          <a:r>
            <a:rPr lang="en-US" altLang="zh-CN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FPGA</a:t>
          </a: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进行处理。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5400000">
        <a:off x="1402905" y="3697217"/>
        <a:ext cx="5619916" cy="1175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D3F5219-1685-4B5C-BED5-514110933A4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F53263-0EDF-4752-91F2-C4F30A6480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74507CA4-8262-4CF1-BD28-7CFB2B449DB3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2F0F9941-1562-41D2-BEBA-773850A3F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B5B0-3B1D-4A2D-82C0-FA47122E1E6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AAA2-5232-44FA-829B-C08FF33A7DF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F6AF3-3C27-43BA-B70A-0ADB78A9186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7C54A7-26C3-4A6A-9716-4D624DBA76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004BE1-F31E-4DE0-BD06-C4AD9B4E8B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D56F2BB-DBB3-4E37-A854-9A88ACE0C7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09102A-1D28-4083-A516-FFCB799587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6859B8-A695-4CA1-84F0-61E88EF57A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8A32BAB-6FF0-484E-92F5-3C374C47CF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46D8948-B846-4086-952D-28630B5396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83C3CD0-DA06-47B7-915D-86225681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20E1A2-3F0F-4122-9DE4-4F2864B4E0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F0829AD-172C-4BDA-BF15-8193F06705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10580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5BD4F1-52C3-4F88-B6C8-F447C74F23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8539D0B-AF61-4764-8736-93FAD7666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0627E2A-366E-46DA-93F6-8F7C7256FC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6FF24-08A6-4D39-92DE-79226F6548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0979F83-3B4F-4749-8530-29E1F34F09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BCB87B-4C99-40E2-BA48-DBFC9A5E90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0A29-1BBA-495F-8032-E445E717F8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E19CC7-79C9-4310-81E6-DAD9E67D94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779B4A-AF0B-45BD-A2E1-49304FFB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CD5014-E6B7-4753-BE8D-7D9A32CC21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C275630-224C-4324-B7CF-46DEF389CF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7AF0C4-09CD-4244-B939-05AB661BBA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D78DCFA-5001-4E4C-8537-669495808C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F494-DD6F-46F6-8FF6-8C6407E5D2F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F7DB-F50F-401F-A048-97F25BFC00B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79E0D-9F7C-48E1-9BA6-EC947245EF9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C7784-6863-4D82-B5AC-5552D429392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A06E-A419-40BF-A3D7-9DD2D32424B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DC579-8098-4EEF-A6D4-C15FE52CB8B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9FB05-04FE-4269-92B0-85B5948323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fld id="{9179330F-8D78-4904-B645-835AB2777510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089545-F441-47B4-A078-C780A77F90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3A731D-8354-4A9E-88B6-5E03BCDE26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9133" y="233210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-1670" y="334016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08846" y="2509905"/>
            <a:ext cx="59527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双目测距仪</a:t>
            </a:r>
            <a:endParaRPr lang="zh-CN" altLang="zh-CN" sz="8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319710" y="5038112"/>
            <a:ext cx="29310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06016104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陆    瑶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06016107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魏秋萌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61516304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周梦圆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-1670" y="311156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  <a:endParaRPr lang="zh-CN" altLang="zh-CN" sz="18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713330" y="3111568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  <a:endParaRPr lang="zh-CN" alt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项目成果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项目成果展示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057400" y="2286000"/>
            <a:ext cx="50292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我们的视频还在制作中。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项目自评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项目自评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19" y="1447852"/>
            <a:ext cx="78231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    双目测距仪初具模型，增加摇杆控制。实现了两个基本功能：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实现对静止物体、移动物体的双目测距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可以用摇杆装置标定物体，测量物体的长宽。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    数值稳定，可实时计算，传输速度快，符合设计要求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目前存在的不足：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当光线条件不良时，距离误差比较大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相机基线限制了测量范围。测量范围和基线（两个摄像头间距）关系很大：基线越大，测量范围越远；基线越小，测量范围越近。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0" y="2438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0" y="3505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8000" b="1">
                <a:latin typeface="微软雅黑" pitchFamily="34" charset="-122"/>
                <a:ea typeface="微软雅黑" pitchFamily="34" charset="-122"/>
              </a:rPr>
              <a:t>END</a:t>
            </a:r>
            <a:endParaRPr lang="zh-CN" altLang="zh-CN" sz="8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10000" y="3886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-74613" y="3276600"/>
            <a:ext cx="914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  <a:endParaRPr lang="zh-CN" altLang="zh-CN" sz="18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15000" y="3276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  <a:endParaRPr lang="zh-CN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40200" y="0"/>
            <a:ext cx="8636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4240213" y="1125538"/>
            <a:ext cx="649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01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6288" y="149383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176713" y="1436688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0" name="TextBox 13"/>
          <p:cNvSpPr txBox="1">
            <a:spLocks noChangeArrowheads="1"/>
          </p:cNvSpPr>
          <p:nvPr/>
        </p:nvSpPr>
        <p:spPr bwMode="auto">
          <a:xfrm>
            <a:off x="4183063" y="3492500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03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960938" y="271938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flipH="1">
            <a:off x="4856163" y="2662238"/>
            <a:ext cx="107950" cy="109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3" name="TextBox 19"/>
          <p:cNvSpPr txBox="1">
            <a:spLocks noChangeArrowheads="1"/>
          </p:cNvSpPr>
          <p:nvPr/>
        </p:nvSpPr>
        <p:spPr bwMode="auto">
          <a:xfrm>
            <a:off x="4210050" y="4675188"/>
            <a:ext cx="649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04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286125" y="3879850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144963" y="3822700"/>
            <a:ext cx="109537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6" name="Text Box 3"/>
          <p:cNvSpPr txBox="1">
            <a:spLocks noChangeArrowheads="1"/>
          </p:cNvSpPr>
          <p:nvPr/>
        </p:nvSpPr>
        <p:spPr bwMode="auto">
          <a:xfrm>
            <a:off x="1568450" y="1206500"/>
            <a:ext cx="2043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项目简介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4237038" y="2308225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02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979988" y="5029200"/>
            <a:ext cx="86518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flipH="1">
            <a:off x="4876800" y="4972050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00" name="Text Box 3"/>
          <p:cNvSpPr txBox="1">
            <a:spLocks noChangeArrowheads="1"/>
          </p:cNvSpPr>
          <p:nvPr/>
        </p:nvSpPr>
        <p:spPr bwMode="auto">
          <a:xfrm>
            <a:off x="1473658" y="3584575"/>
            <a:ext cx="189077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401" name="Text Box 3"/>
          <p:cNvSpPr txBox="1">
            <a:spLocks noChangeArrowheads="1"/>
          </p:cNvSpPr>
          <p:nvPr/>
        </p:nvSpPr>
        <p:spPr bwMode="auto">
          <a:xfrm>
            <a:off x="5813425" y="2424113"/>
            <a:ext cx="2032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开发过程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402" name="Text Box 3"/>
          <p:cNvSpPr txBox="1">
            <a:spLocks noChangeArrowheads="1"/>
          </p:cNvSpPr>
          <p:nvPr/>
        </p:nvSpPr>
        <p:spPr bwMode="auto">
          <a:xfrm>
            <a:off x="5948309" y="4705856"/>
            <a:ext cx="1897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项目自评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项目简介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背景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18437" name="矩形 3"/>
          <p:cNvSpPr>
            <a:spLocks noChangeArrowheads="1"/>
          </p:cNvSpPr>
          <p:nvPr/>
        </p:nvSpPr>
        <p:spPr bwMode="auto">
          <a:xfrm>
            <a:off x="381000" y="4826322"/>
            <a:ext cx="457188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</a:rPr>
              <a:t>功能优势</a:t>
            </a:r>
            <a:r>
              <a:rPr lang="zh-CN" altLang="en-US" sz="2000" dirty="0">
                <a:solidFill>
                  <a:srgbClr val="333333"/>
                </a:solidFill>
              </a:rPr>
              <a:t>：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FPGA</a:t>
            </a:r>
            <a:r>
              <a:rPr lang="zh-CN" altLang="en-US" sz="2000" dirty="0">
                <a:solidFill>
                  <a:srgbClr val="333333"/>
                </a:solidFill>
              </a:rPr>
              <a:t>为纯硬件电路，其极高的稳定性使得其精度大有提高。与传统的</a:t>
            </a:r>
            <a:r>
              <a:rPr lang="en-US" altLang="zh-CN" sz="2000" dirty="0">
                <a:solidFill>
                  <a:srgbClr val="333333"/>
                </a:solidFill>
              </a:rPr>
              <a:t>DSP</a:t>
            </a:r>
            <a:r>
              <a:rPr lang="zh-CN" altLang="en-US" sz="2000" dirty="0">
                <a:solidFill>
                  <a:srgbClr val="333333"/>
                </a:solidFill>
              </a:rPr>
              <a:t>和单片机相比，</a:t>
            </a:r>
            <a:r>
              <a:rPr lang="en-US" altLang="zh-CN" sz="2000" dirty="0">
                <a:solidFill>
                  <a:srgbClr val="333333"/>
                </a:solidFill>
              </a:rPr>
              <a:t>FPGA</a:t>
            </a:r>
            <a:r>
              <a:rPr lang="zh-CN" altLang="en-US" sz="2000" dirty="0">
                <a:solidFill>
                  <a:srgbClr val="333333"/>
                </a:solidFill>
              </a:rPr>
              <a:t>能够更快的提供实时信息，缩短响应时间</a:t>
            </a:r>
            <a:r>
              <a:rPr lang="en-US" altLang="zh-CN" sz="2000" dirty="0">
                <a:solidFill>
                  <a:srgbClr val="333333"/>
                </a:solidFill>
                <a:ea typeface="黑体" pitchFamily="49" charset="-122"/>
              </a:rPr>
              <a:t>	</a:t>
            </a:r>
            <a:endParaRPr lang="zh-CN" altLang="en-US" sz="2000" dirty="0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8440" name="矩形 3"/>
          <p:cNvSpPr>
            <a:spLocks noChangeArrowheads="1"/>
          </p:cNvSpPr>
          <p:nvPr/>
        </p:nvSpPr>
        <p:spPr bwMode="auto">
          <a:xfrm>
            <a:off x="381000" y="1119271"/>
            <a:ext cx="6705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  <a:latin typeface="宋体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宋体" charset="-122"/>
              </a:rPr>
              <a:t>基于计算机双目视觉的测距技术是今后发展的一个重要方向，在机器人壁障、汽车导航防撞系统等领域有着广泛的前景。</a:t>
            </a:r>
            <a:r>
              <a:rPr lang="en-US" altLang="zh-CN" sz="2000" dirty="0">
                <a:solidFill>
                  <a:srgbClr val="333333"/>
                </a:solidFill>
                <a:ea typeface="黑体" pitchFamily="49" charset="-122"/>
              </a:rPr>
              <a:t>	</a:t>
            </a:r>
            <a:endParaRPr lang="zh-CN" altLang="en-US" sz="2000" dirty="0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228" y="2740827"/>
            <a:ext cx="5057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zh-CN" altLang="en-US" sz="2000" b="1" dirty="0">
                <a:solidFill>
                  <a:srgbClr val="333333"/>
                </a:solidFill>
                <a:ea typeface="宋体" charset="-122"/>
              </a:rPr>
              <a:t>发展前景</a:t>
            </a:r>
            <a:r>
              <a:rPr lang="zh-CN" altLang="en-US" sz="2000" dirty="0">
                <a:solidFill>
                  <a:srgbClr val="333333"/>
                </a:solidFill>
                <a:ea typeface="宋体" charset="-122"/>
              </a:rPr>
              <a:t>：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defRPr/>
            </a:pPr>
            <a:r>
              <a:rPr lang="zh-CN" altLang="en-US" sz="2000" dirty="0">
                <a:solidFill>
                  <a:srgbClr val="333333"/>
                </a:solidFill>
                <a:ea typeface="宋体" charset="-122"/>
              </a:rPr>
              <a:t>我们使用</a:t>
            </a:r>
            <a:r>
              <a:rPr lang="en-US" altLang="zh-CN" sz="2000" dirty="0">
                <a:solidFill>
                  <a:srgbClr val="333333"/>
                </a:solidFill>
                <a:ea typeface="宋体" charset="-122"/>
              </a:rPr>
              <a:t>MATLAB</a:t>
            </a:r>
            <a:r>
              <a:rPr lang="zh-CN" altLang="en-US" sz="2000" dirty="0">
                <a:solidFill>
                  <a:srgbClr val="333333"/>
                </a:solidFill>
                <a:ea typeface="宋体" charset="-122"/>
              </a:rPr>
              <a:t>和</a:t>
            </a:r>
            <a:r>
              <a:rPr lang="en-US" altLang="zh-CN" sz="2000" dirty="0" err="1">
                <a:solidFill>
                  <a:srgbClr val="333333"/>
                </a:solidFill>
                <a:ea typeface="宋体" charset="-122"/>
              </a:rPr>
              <a:t>OpenCV</a:t>
            </a:r>
            <a:r>
              <a:rPr lang="zh-CN" altLang="en-US" sz="2000" dirty="0">
                <a:solidFill>
                  <a:srgbClr val="333333"/>
                </a:solidFill>
                <a:ea typeface="宋体" charset="-122"/>
              </a:rPr>
              <a:t>相结合的方法实现双目立体的测距。系统在高速公路安全车距的测量上有较大的应用前景。</a:t>
            </a:r>
            <a:endParaRPr lang="zh-CN" altLang="en-US" sz="2000" dirty="0">
              <a:solidFill>
                <a:srgbClr val="333333"/>
              </a:solidFill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2" y="2553353"/>
            <a:ext cx="2108326" cy="16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84" y="4343376"/>
            <a:ext cx="3206774" cy="2048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项目简介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内容与目标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2" name="矩形 1"/>
          <p:cNvSpPr/>
          <p:nvPr/>
        </p:nvSpPr>
        <p:spPr>
          <a:xfrm>
            <a:off x="381000" y="1295456"/>
            <a:ext cx="82677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>
                <a:solidFill>
                  <a:srgbClr val="333333"/>
                </a:solidFill>
                <a:ea typeface="宋体" charset="-122"/>
              </a:rPr>
              <a:t>主体功能：</a:t>
            </a:r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pPr marL="342900" indent="-342900" algn="just" latinLnBrk="1">
              <a:buFont typeface="Wingdings" charset="2"/>
              <a:buChar char="ü"/>
            </a:pPr>
            <a:r>
              <a:rPr lang="zh-CN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实现对静止物体、移动物体的双目测距</a:t>
            </a:r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 latinLnBrk="1">
              <a:buFont typeface="Wingdings" charset="2"/>
              <a:buChar char="ü"/>
            </a:pP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利用摇杆装置标定物体，测量物体长宽</a:t>
            </a:r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latinLnBrk="1"/>
            <a:r>
              <a:rPr lang="zh-CN" altLang="en-US" sz="2000" b="1" dirty="0">
                <a:solidFill>
                  <a:srgbClr val="333333"/>
                </a:solidFill>
                <a:ea typeface="宋体" charset="-122"/>
              </a:rPr>
              <a:t>界面：</a:t>
            </a:r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展示左右两个摄像头采集到的图像，以及这两个图像之间的视差图，标出测得的距离，帧数，摇杆光标</a:t>
            </a:r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latinLnBrk="1"/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en-US" altLang="zh-CN" dirty="0">
              <a:solidFill>
                <a:srgbClr val="333333"/>
              </a:solidFill>
            </a:endParaRPr>
          </a:p>
        </p:txBody>
      </p:sp>
      <p:graphicFrame>
        <p:nvGraphicFramePr>
          <p:cNvPr id="7" name="内容占位符 4"/>
          <p:cNvGraphicFramePr/>
          <p:nvPr/>
        </p:nvGraphicFramePr>
        <p:xfrm>
          <a:off x="345133" y="3430585"/>
          <a:ext cx="8648700" cy="34274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6981"/>
                <a:gridCol w="3454511"/>
                <a:gridCol w="4267208"/>
              </a:tblGrid>
              <a:tr h="3910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时间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  <a:endParaRPr lang="zh-CN" altLang="en-US" sz="1800" dirty="0"/>
                    </a:p>
                  </a:txBody>
                  <a:tcPr marT="45724" marB="45724"/>
                </a:tc>
              </a:tr>
              <a:tr h="37999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课题选题、调研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确认选题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7999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搜集资料，确定方案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完成开题报告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购买摄像头，摇杆装置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装备需要的材料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设计方案制定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完成设计总框图，完成电路图的设计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65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摄像头部分代码编写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完成摄像头启用视频流的调用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图像处理部分软件编写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对画面进行图像处理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调试、撰写答辩报告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调试完成，报告完成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验收、答辩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验收通过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开发过程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191222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开发平台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7" name="矩形 6"/>
          <p:cNvSpPr/>
          <p:nvPr/>
        </p:nvSpPr>
        <p:spPr>
          <a:xfrm>
            <a:off x="350582" y="1524050"/>
            <a:ext cx="8267700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</a:rPr>
              <a:t>软件平台：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 </a:t>
            </a:r>
            <a:r>
              <a:rPr lang="en-US" altLang="zh-CN" sz="2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400" dirty="0"/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基于</a:t>
            </a: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python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的</a:t>
            </a:r>
            <a:r>
              <a:rPr lang="en-US" altLang="zh-CN" sz="2400" dirty="0" err="1">
                <a:solidFill>
                  <a:srgbClr val="333333"/>
                </a:solidFill>
                <a:ea typeface="宋体" charset="-122"/>
              </a:rPr>
              <a:t>opencv</a:t>
            </a:r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</a:rPr>
              <a:t>硬件平台：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 FPGA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、摇杆装置、</a:t>
            </a:r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 OV7670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摄像头</a:t>
            </a:r>
            <a:endParaRPr lang="zh-CN" altLang="en-US" sz="2400" dirty="0">
              <a:solidFill>
                <a:srgbClr val="333333"/>
              </a:solidFill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96" y="2897312"/>
            <a:ext cx="1851820" cy="1851820"/>
          </a:xfrm>
          <a:prstGeom prst="rect">
            <a:avLst/>
          </a:prstGeom>
        </p:spPr>
      </p:pic>
      <p:pic>
        <p:nvPicPr>
          <p:cNvPr id="1026" name="图片 23" descr="参考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22" y="4749132"/>
            <a:ext cx="3208104" cy="20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37" y="1333782"/>
            <a:ext cx="1412737" cy="1412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分工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7" name="矩形 6"/>
          <p:cNvSpPr/>
          <p:nvPr/>
        </p:nvSpPr>
        <p:spPr>
          <a:xfrm>
            <a:off x="571550" y="1676446"/>
            <a:ext cx="80009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/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陆   瑶：</a:t>
            </a:r>
            <a:r>
              <a:rPr lang="zh-CN" altLang="zh-CN" sz="2400" dirty="0">
                <a:solidFill>
                  <a:srgbClr val="333333"/>
                </a:solidFill>
                <a:ea typeface="宋体" charset="-122"/>
              </a:rPr>
              <a:t>设计方案制定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，确定外设与</a:t>
            </a: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FPGA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的连接方式；双目摄像头的标定；图像处理部分软件编写，得到高质量的深景图</a:t>
            </a:r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魏秋萌：计算深度，得到距离，并实现距离的实时显示；摄像头部分代码编写，完成摄像头启用视频流的调用</a:t>
            </a:r>
            <a:endParaRPr lang="zh-CN" altLang="en-US" sz="24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周梦圆：实现摇杆的移动控制；以红绿两种颜色的“十字”形作为光标，利用</a:t>
            </a: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RGB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调整实现颜色的变化。</a:t>
            </a:r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algn="just" latinLnBrk="1"/>
            <a:endParaRPr lang="en-US" altLang="zh-CN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graphicFrame>
        <p:nvGraphicFramePr>
          <p:cNvPr id="2" name="图示 1"/>
          <p:cNvGraphicFramePr/>
          <p:nvPr/>
        </p:nvGraphicFramePr>
        <p:xfrm>
          <a:off x="1028793" y="1214436"/>
          <a:ext cx="7086414" cy="564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133</Paragraphs>
  <Slides>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Calibri</vt:lpstr>
      <vt:lpstr>MS PMincho</vt:lpstr>
      <vt:lpstr>默认设计模板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邓金易</dc:creator>
  <cp:lastModifiedBy>周梦圆的 iPad</cp:lastModifiedBy>
  <cp:revision>294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2052-10.0.3</vt:lpwstr>
  </property>
</Properties>
</file>