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5" r:id="rId2"/>
  </p:sldMasterIdLst>
  <p:notesMasterIdLst>
    <p:notesMasterId r:id="rId19"/>
  </p:notesMasterIdLst>
  <p:sldIdLst>
    <p:sldId id="278" r:id="rId3"/>
    <p:sldId id="303" r:id="rId4"/>
    <p:sldId id="308" r:id="rId5"/>
    <p:sldId id="297" r:id="rId6"/>
    <p:sldId id="305" r:id="rId7"/>
    <p:sldId id="309" r:id="rId8"/>
    <p:sldId id="310" r:id="rId9"/>
    <p:sldId id="311" r:id="rId10"/>
    <p:sldId id="314" r:id="rId11"/>
    <p:sldId id="315" r:id="rId12"/>
    <p:sldId id="319" r:id="rId13"/>
    <p:sldId id="306" r:id="rId14"/>
    <p:sldId id="320" r:id="rId15"/>
    <p:sldId id="316" r:id="rId16"/>
    <p:sldId id="317" r:id="rId17"/>
    <p:sldId id="277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6C2"/>
    <a:srgbClr val="D6D8C6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4" autoAdjust="0"/>
  </p:normalViewPr>
  <p:slideViewPr>
    <p:cSldViewPr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273A5-37B9-4CB3-85A5-480B97B76A81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448812AC-CF00-44CE-B00E-139FA28718CE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58465E8D-7A5F-47BB-80BA-DFE7FED9FDB6}" type="parTrans" cxnId="{E359CD90-E722-4C38-B7FA-ED537CD2A8E1}">
      <dgm:prSet/>
      <dgm:spPr/>
      <dgm:t>
        <a:bodyPr/>
        <a:lstStyle/>
        <a:p>
          <a:endParaRPr lang="zh-CN" altLang="en-US"/>
        </a:p>
      </dgm:t>
    </dgm:pt>
    <dgm:pt modelId="{99CB2200-68D1-405F-ABD0-AB9253E611AF}" type="sibTrans" cxnId="{E359CD90-E722-4C38-B7FA-ED537CD2A8E1}">
      <dgm:prSet/>
      <dgm:spPr/>
      <dgm:t>
        <a:bodyPr/>
        <a:lstStyle/>
        <a:p>
          <a:endParaRPr lang="zh-CN" altLang="en-US"/>
        </a:p>
      </dgm:t>
    </dgm:pt>
    <dgm:pt modelId="{26300D5D-3E30-402C-A137-69A481F0C5B6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在立体匹配时，会出现光学失真、噪声（亮度、色调、饱和度失衡）、低纹理等现象</a:t>
          </a:r>
        </a:p>
      </dgm:t>
    </dgm:pt>
    <dgm:pt modelId="{20A5E527-54F1-4EB7-AB04-53220A3FC6B9}" type="parTrans" cxnId="{6EF4D36D-3611-4E2B-A66C-DE916E55A2C1}">
      <dgm:prSet/>
      <dgm:spPr/>
      <dgm:t>
        <a:bodyPr/>
        <a:lstStyle/>
        <a:p>
          <a:endParaRPr lang="zh-CN" altLang="en-US"/>
        </a:p>
      </dgm:t>
    </dgm:pt>
    <dgm:pt modelId="{C6A387A6-5A3D-4BFB-9734-7197285A961F}" type="sibTrans" cxnId="{6EF4D36D-3611-4E2B-A66C-DE916E55A2C1}">
      <dgm:prSet/>
      <dgm:spPr/>
      <dgm:t>
        <a:bodyPr/>
        <a:lstStyle/>
        <a:p>
          <a:endParaRPr lang="zh-CN" altLang="en-US"/>
        </a:p>
      </dgm:t>
    </dgm:pt>
    <dgm:pt modelId="{3C415646-564C-4383-8A67-B07EE66D45A1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BCD59AAD-2BAE-4F21-8588-9C4DB3BFB242}" type="parTrans" cxnId="{C5A95E76-DDA7-4893-BAE3-49563E8FE4E7}">
      <dgm:prSet/>
      <dgm:spPr/>
      <dgm:t>
        <a:bodyPr/>
        <a:lstStyle/>
        <a:p>
          <a:endParaRPr lang="zh-CN" altLang="en-US"/>
        </a:p>
      </dgm:t>
    </dgm:pt>
    <dgm:pt modelId="{BBE2E86D-9D0F-4584-9EE1-026C5E6DE1FC}" type="sibTrans" cxnId="{C5A95E76-DDA7-4893-BAE3-49563E8FE4E7}">
      <dgm:prSet/>
      <dgm:spPr/>
      <dgm:t>
        <a:bodyPr/>
        <a:lstStyle/>
        <a:p>
          <a:endParaRPr lang="zh-CN" altLang="en-US"/>
        </a:p>
      </dgm:t>
    </dgm:pt>
    <dgm:pt modelId="{FF98B082-3D4E-4A28-9612-D6338A217FEB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刚开始没有把两个摄像头固定，导致每次测量时都需要重新进行标定</a:t>
          </a:r>
        </a:p>
      </dgm:t>
    </dgm:pt>
    <dgm:pt modelId="{198C05DC-E7BE-4FEA-9386-50F438956CD1}" type="parTrans" cxnId="{B6E5980C-B53C-4C6C-BE35-E1848E25B1C2}">
      <dgm:prSet/>
      <dgm:spPr/>
      <dgm:t>
        <a:bodyPr/>
        <a:lstStyle/>
        <a:p>
          <a:endParaRPr lang="zh-CN" altLang="en-US"/>
        </a:p>
      </dgm:t>
    </dgm:pt>
    <dgm:pt modelId="{F978B19B-ED9F-444C-BA2B-4FFB3B5AE0FD}" type="sibTrans" cxnId="{B6E5980C-B53C-4C6C-BE35-E1848E25B1C2}">
      <dgm:prSet/>
      <dgm:spPr/>
      <dgm:t>
        <a:bodyPr/>
        <a:lstStyle/>
        <a:p>
          <a:endParaRPr lang="zh-CN" altLang="en-US"/>
        </a:p>
      </dgm:t>
    </dgm:pt>
    <dgm:pt modelId="{1FF97ED5-7ADA-4331-917B-7846C1833744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将两个</a:t>
          </a:r>
          <a:r>
            <a:rPr lang="en-US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OV7670</a:t>
          </a: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摄像头固定到</a:t>
          </a:r>
          <a:r>
            <a:rPr lang="en-US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FPGA</a:t>
          </a: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上</a:t>
          </a:r>
        </a:p>
      </dgm:t>
    </dgm:pt>
    <dgm:pt modelId="{66860EAC-0427-485D-99B3-11993537EDE4}" type="parTrans" cxnId="{9FD9ED61-E369-4D23-B61B-52323E1BD9C5}">
      <dgm:prSet/>
      <dgm:spPr/>
      <dgm:t>
        <a:bodyPr/>
        <a:lstStyle/>
        <a:p>
          <a:endParaRPr lang="zh-CN" altLang="en-US"/>
        </a:p>
      </dgm:t>
    </dgm:pt>
    <dgm:pt modelId="{BEBA36A8-E39E-4098-A640-A4D47C7C54A1}" type="sibTrans" cxnId="{9FD9ED61-E369-4D23-B61B-52323E1BD9C5}">
      <dgm:prSet/>
      <dgm:spPr/>
      <dgm:t>
        <a:bodyPr/>
        <a:lstStyle/>
        <a:p>
          <a:endParaRPr lang="zh-CN" altLang="en-US"/>
        </a:p>
      </dgm:t>
    </dgm:pt>
    <dgm:pt modelId="{6120D672-D79E-438D-BF55-D038E2E983F3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0539C7E2-A124-434F-9D61-86F0168C68AC}" type="parTrans" cxnId="{60EBE1F0-798F-4C49-9B46-B0336E85DD2C}">
      <dgm:prSet/>
      <dgm:spPr/>
      <dgm:t>
        <a:bodyPr/>
        <a:lstStyle/>
        <a:p>
          <a:endParaRPr lang="zh-CN" altLang="en-US"/>
        </a:p>
      </dgm:t>
    </dgm:pt>
    <dgm:pt modelId="{77895641-263D-4472-902C-1C4BD9765C5F}" type="sibTrans" cxnId="{60EBE1F0-798F-4C49-9B46-B0336E85DD2C}">
      <dgm:prSet/>
      <dgm:spPr/>
      <dgm:t>
        <a:bodyPr/>
        <a:lstStyle/>
        <a:p>
          <a:endParaRPr lang="zh-CN" altLang="en-US"/>
        </a:p>
      </dgm:t>
    </dgm:pt>
    <dgm:pt modelId="{A147290F-5231-49C5-80CE-226802CBBF3D}">
      <dgm:prSet phldrT="[文本]" custT="1"/>
      <dgm:spPr/>
      <dgm:t>
        <a:bodyPr/>
        <a:lstStyle/>
        <a:p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计算量非常大，对计算单元的性能要求非常高，初期阶段处理速度较慢导致视频不够流畅</a:t>
          </a:r>
        </a:p>
      </dgm:t>
    </dgm:pt>
    <dgm:pt modelId="{199DF2F2-E8F5-4F14-B573-3A55940C3D04}" type="parTrans" cxnId="{1DCFD85B-D807-4225-9B2A-ED8BB101D425}">
      <dgm:prSet/>
      <dgm:spPr/>
      <dgm:t>
        <a:bodyPr/>
        <a:lstStyle/>
        <a:p>
          <a:endParaRPr lang="zh-CN" altLang="en-US"/>
        </a:p>
      </dgm:t>
    </dgm:pt>
    <dgm:pt modelId="{37A79B72-9565-47B8-820C-3A42EFC5215A}" type="sibTrans" cxnId="{1DCFD85B-D807-4225-9B2A-ED8BB101D425}">
      <dgm:prSet/>
      <dgm:spPr/>
      <dgm:t>
        <a:bodyPr/>
        <a:lstStyle/>
        <a:p>
          <a:endParaRPr lang="zh-CN" altLang="en-US"/>
        </a:p>
      </dgm:t>
    </dgm:pt>
    <dgm:pt modelId="{F8398CCD-9048-4D8E-A951-457C5306090F}">
      <dgm:prSet phldrT="[文本]" custT="1"/>
      <dgm:spPr/>
      <dgm:t>
        <a:bodyPr/>
        <a:lstStyle/>
        <a:p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进行算法优化，增加并行处理</a:t>
          </a:r>
        </a:p>
      </dgm:t>
    </dgm:pt>
    <dgm:pt modelId="{3259B336-A7E0-4D6D-A6EA-F3177B9E9D70}" type="parTrans" cxnId="{13C7874D-A9CB-44F8-B414-BCBC5A1DE320}">
      <dgm:prSet/>
      <dgm:spPr/>
      <dgm:t>
        <a:bodyPr/>
        <a:lstStyle/>
        <a:p>
          <a:endParaRPr lang="zh-CN" altLang="en-US"/>
        </a:p>
      </dgm:t>
    </dgm:pt>
    <dgm:pt modelId="{E94B4C72-251C-47A9-A9A6-8B2196E7E7B9}" type="sibTrans" cxnId="{13C7874D-A9CB-44F8-B414-BCBC5A1DE320}">
      <dgm:prSet/>
      <dgm:spPr/>
      <dgm:t>
        <a:bodyPr/>
        <a:lstStyle/>
        <a:p>
          <a:endParaRPr lang="zh-CN" altLang="en-US"/>
        </a:p>
      </dgm:t>
    </dgm:pt>
    <dgm:pt modelId="{85028464-33E3-4EE1-B489-7A15CE990D85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zh-CN" altLang="en-US" sz="1500" kern="1200" dirty="0"/>
        </a:p>
      </dgm:t>
    </dgm:pt>
    <dgm:pt modelId="{600D87E3-08BE-436E-92BE-3E71BA33BDDA}" type="parTrans" cxnId="{E33CCA07-75D5-4538-8E4E-2F5F5DFD341F}">
      <dgm:prSet/>
      <dgm:spPr/>
      <dgm:t>
        <a:bodyPr/>
        <a:lstStyle/>
        <a:p>
          <a:endParaRPr lang="zh-CN" altLang="en-US"/>
        </a:p>
      </dgm:t>
    </dgm:pt>
    <dgm:pt modelId="{6046E162-E2F5-42C2-9C20-A47FCC133EE5}" type="sibTrans" cxnId="{E33CCA07-75D5-4538-8E4E-2F5F5DFD341F}">
      <dgm:prSet/>
      <dgm:spPr/>
      <dgm:t>
        <a:bodyPr/>
        <a:lstStyle/>
        <a:p>
          <a:endParaRPr lang="zh-CN" altLang="en-US"/>
        </a:p>
      </dgm:t>
    </dgm:pt>
    <dgm:pt modelId="{2DD65246-20F6-44DF-B857-FD96BCC3772F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zh-CN" altLang="en-US" sz="1500" kern="1200" dirty="0"/>
        </a:p>
      </dgm:t>
    </dgm:pt>
    <dgm:pt modelId="{B0F30CB8-4FD5-419D-A40B-6EBBAB6DDDB9}" type="parTrans" cxnId="{71D13748-D39B-4AF9-931B-D4DA53C4472B}">
      <dgm:prSet/>
      <dgm:spPr/>
      <dgm:t>
        <a:bodyPr/>
        <a:lstStyle/>
        <a:p>
          <a:endParaRPr lang="zh-CN" altLang="en-US"/>
        </a:p>
      </dgm:t>
    </dgm:pt>
    <dgm:pt modelId="{F285BFCD-C9EE-4B7F-9DA3-7E1BAF8CDDAA}" type="sibTrans" cxnId="{71D13748-D39B-4AF9-931B-D4DA53C4472B}">
      <dgm:prSet/>
      <dgm:spPr/>
      <dgm:t>
        <a:bodyPr/>
        <a:lstStyle/>
        <a:p>
          <a:endParaRPr lang="zh-CN" altLang="en-US"/>
        </a:p>
      </dgm:t>
    </dgm:pt>
    <dgm:pt modelId="{406C1B2D-3433-45D1-A2F0-E47FFD29E268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添加预处理降低亮度失真、消除噪声和增强纹理等</a:t>
          </a:r>
        </a:p>
      </dgm:t>
    </dgm:pt>
    <dgm:pt modelId="{A46AF973-2E0C-4551-A4E6-D16B669B892E}" type="parTrans" cxnId="{F2236345-400D-4047-811E-9791B7420A26}">
      <dgm:prSet/>
      <dgm:spPr/>
      <dgm:t>
        <a:bodyPr/>
        <a:lstStyle/>
        <a:p>
          <a:endParaRPr lang="zh-CN" altLang="en-US"/>
        </a:p>
      </dgm:t>
    </dgm:pt>
    <dgm:pt modelId="{F1DD2FD2-6B5A-48D2-B834-90EA0F1BB7FB}" type="sibTrans" cxnId="{F2236345-400D-4047-811E-9791B7420A26}">
      <dgm:prSet/>
      <dgm:spPr/>
      <dgm:t>
        <a:bodyPr/>
        <a:lstStyle/>
        <a:p>
          <a:endParaRPr lang="zh-CN" altLang="en-US"/>
        </a:p>
      </dgm:t>
    </dgm:pt>
    <dgm:pt modelId="{682AEF2A-ADF2-4288-AC75-6811281E4D93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zh-CN" alt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71DDB45-E55E-4CB3-89FC-1328F3232BFE}" type="parTrans" cxnId="{94C174C7-36EC-4A07-96E5-CC7C61222576}">
      <dgm:prSet/>
      <dgm:spPr/>
      <dgm:t>
        <a:bodyPr/>
        <a:lstStyle/>
        <a:p>
          <a:endParaRPr lang="zh-CN" altLang="en-US"/>
        </a:p>
      </dgm:t>
    </dgm:pt>
    <dgm:pt modelId="{2EFE9488-A671-40B6-BFF2-37AD0B540222}" type="sibTrans" cxnId="{94C174C7-36EC-4A07-96E5-CC7C61222576}">
      <dgm:prSet/>
      <dgm:spPr/>
      <dgm:t>
        <a:bodyPr/>
        <a:lstStyle/>
        <a:p>
          <a:endParaRPr lang="zh-CN" altLang="en-US"/>
        </a:p>
      </dgm:t>
    </dgm:pt>
    <dgm:pt modelId="{CD3B1E4C-A152-4255-ACB4-3936379A1593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BA1F3BF-D4CE-41F1-A5A4-D9DE921C28AB}" type="parTrans" cxnId="{083D12F5-AEAF-4CAE-A7E2-F6B1F2A64D7F}">
      <dgm:prSet/>
      <dgm:spPr/>
      <dgm:t>
        <a:bodyPr/>
        <a:lstStyle/>
        <a:p>
          <a:endParaRPr lang="zh-CN" altLang="en-US"/>
        </a:p>
      </dgm:t>
    </dgm:pt>
    <dgm:pt modelId="{D3888916-9646-45E1-8D3B-1024E3E5B18D}" type="sibTrans" cxnId="{083D12F5-AEAF-4CAE-A7E2-F6B1F2A64D7F}">
      <dgm:prSet/>
      <dgm:spPr/>
      <dgm:t>
        <a:bodyPr/>
        <a:lstStyle/>
        <a:p>
          <a:endParaRPr lang="zh-CN" altLang="en-US"/>
        </a:p>
      </dgm:t>
    </dgm:pt>
    <dgm:pt modelId="{378A9638-E6E5-4377-95FA-D2717489225F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364A0CB-96CA-4594-B27D-DF17F63F9001}" type="parTrans" cxnId="{53EED064-C3CB-4F86-8382-8888A7D838F9}">
      <dgm:prSet/>
      <dgm:spPr/>
      <dgm:t>
        <a:bodyPr/>
        <a:lstStyle/>
        <a:p>
          <a:endParaRPr lang="zh-CN" altLang="en-US"/>
        </a:p>
      </dgm:t>
    </dgm:pt>
    <dgm:pt modelId="{A1634ADD-B52A-49F2-B6C3-E7648E86AAE7}" type="sibTrans" cxnId="{53EED064-C3CB-4F86-8382-8888A7D838F9}">
      <dgm:prSet/>
      <dgm:spPr/>
      <dgm:t>
        <a:bodyPr/>
        <a:lstStyle/>
        <a:p>
          <a:endParaRPr lang="zh-CN" altLang="en-US"/>
        </a:p>
      </dgm:t>
    </dgm:pt>
    <dgm:pt modelId="{34843FD1-67BF-4F96-8C54-018DE135D1FC}">
      <dgm:prSet phldrT="[文本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AAE0C7F-14BF-4FE8-8C12-B9AD1D32A15A}" type="parTrans" cxnId="{FF2A78F7-44D8-4FE4-B3C1-69B95ED670F7}">
      <dgm:prSet/>
      <dgm:spPr/>
      <dgm:t>
        <a:bodyPr/>
        <a:lstStyle/>
        <a:p>
          <a:endParaRPr lang="zh-CN" altLang="en-US"/>
        </a:p>
      </dgm:t>
    </dgm:pt>
    <dgm:pt modelId="{B6F0DCBA-1B46-47A0-B857-1F93C58AC694}" type="sibTrans" cxnId="{FF2A78F7-44D8-4FE4-B3C1-69B95ED670F7}">
      <dgm:prSet/>
      <dgm:spPr/>
      <dgm:t>
        <a:bodyPr/>
        <a:lstStyle/>
        <a:p>
          <a:endParaRPr lang="zh-CN" altLang="en-US"/>
        </a:p>
      </dgm:t>
    </dgm:pt>
    <dgm:pt modelId="{BD330DAE-D491-43E5-A1AA-7CE24D6B7535}" type="pres">
      <dgm:prSet presAssocID="{5BB273A5-37B9-4CB3-85A5-480B97B76A81}" presName="linearFlow" presStyleCnt="0">
        <dgm:presLayoutVars>
          <dgm:dir/>
          <dgm:animLvl val="lvl"/>
          <dgm:resizeHandles val="exact"/>
        </dgm:presLayoutVars>
      </dgm:prSet>
      <dgm:spPr/>
    </dgm:pt>
    <dgm:pt modelId="{9A855D1F-0080-4BC4-8021-81A85E812F80}" type="pres">
      <dgm:prSet presAssocID="{448812AC-CF00-44CE-B00E-139FA28718CE}" presName="composite" presStyleCnt="0"/>
      <dgm:spPr/>
    </dgm:pt>
    <dgm:pt modelId="{38206562-4E58-4353-9818-7802F54985E3}" type="pres">
      <dgm:prSet presAssocID="{448812AC-CF00-44CE-B00E-139FA28718C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477EFA3-B1F2-49DA-BC3A-110D3C692061}" type="pres">
      <dgm:prSet presAssocID="{448812AC-CF00-44CE-B00E-139FA28718CE}" presName="descendantText" presStyleLbl="alignAcc1" presStyleIdx="0" presStyleCnt="3">
        <dgm:presLayoutVars>
          <dgm:bulletEnabled val="1"/>
        </dgm:presLayoutVars>
      </dgm:prSet>
      <dgm:spPr/>
    </dgm:pt>
    <dgm:pt modelId="{A34F98A7-982B-4BCA-8421-52CBF28DA2FE}" type="pres">
      <dgm:prSet presAssocID="{99CB2200-68D1-405F-ABD0-AB9253E611AF}" presName="sp" presStyleCnt="0"/>
      <dgm:spPr/>
    </dgm:pt>
    <dgm:pt modelId="{0FC7F315-396C-4408-895D-A355B36F7D39}" type="pres">
      <dgm:prSet presAssocID="{3C415646-564C-4383-8A67-B07EE66D45A1}" presName="composite" presStyleCnt="0"/>
      <dgm:spPr/>
    </dgm:pt>
    <dgm:pt modelId="{E683A538-E673-4C6A-87B4-DE9C985DD70D}" type="pres">
      <dgm:prSet presAssocID="{3C415646-564C-4383-8A67-B07EE66D45A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883DC66-8B3C-4A9D-835C-D9236B5BA5B4}" type="pres">
      <dgm:prSet presAssocID="{3C415646-564C-4383-8A67-B07EE66D45A1}" presName="descendantText" presStyleLbl="alignAcc1" presStyleIdx="1" presStyleCnt="3">
        <dgm:presLayoutVars>
          <dgm:bulletEnabled val="1"/>
        </dgm:presLayoutVars>
      </dgm:prSet>
      <dgm:spPr/>
    </dgm:pt>
    <dgm:pt modelId="{A8B9BE07-B1CC-45DE-98B9-517AE69E3591}" type="pres">
      <dgm:prSet presAssocID="{BBE2E86D-9D0F-4584-9EE1-026C5E6DE1FC}" presName="sp" presStyleCnt="0"/>
      <dgm:spPr/>
    </dgm:pt>
    <dgm:pt modelId="{2E90DBD7-23F5-49D9-9066-13A3CC1988B7}" type="pres">
      <dgm:prSet presAssocID="{6120D672-D79E-438D-BF55-D038E2E983F3}" presName="composite" presStyleCnt="0"/>
      <dgm:spPr/>
    </dgm:pt>
    <dgm:pt modelId="{9A6F7DB4-D1B8-4848-99A3-870CA69CECEE}" type="pres">
      <dgm:prSet presAssocID="{6120D672-D79E-438D-BF55-D038E2E983F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9514026-E97F-4A79-846B-5B2E239BB28C}" type="pres">
      <dgm:prSet presAssocID="{6120D672-D79E-438D-BF55-D038E2E983F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7E02505-05A5-497E-B73C-F80A5A06A555}" type="presOf" srcId="{CD3B1E4C-A152-4255-ACB4-3936379A1593}" destId="{3477EFA3-B1F2-49DA-BC3A-110D3C692061}" srcOrd="0" destOrd="1" presId="urn:microsoft.com/office/officeart/2005/8/layout/chevron2"/>
    <dgm:cxn modelId="{E33CCA07-75D5-4538-8E4E-2F5F5DFD341F}" srcId="{448812AC-CF00-44CE-B00E-139FA28718CE}" destId="{85028464-33E3-4EE1-B489-7A15CE990D85}" srcOrd="5" destOrd="0" parTransId="{600D87E3-08BE-436E-92BE-3E71BA33BDDA}" sibTransId="{6046E162-E2F5-42C2-9C20-A47FCC133EE5}"/>
    <dgm:cxn modelId="{1BB7AB0A-E07C-4872-9BA8-F9315E322A2E}" type="presOf" srcId="{FF98B082-3D4E-4A28-9612-D6338A217FEB}" destId="{E883DC66-8B3C-4A9D-835C-D9236B5BA5B4}" srcOrd="0" destOrd="1" presId="urn:microsoft.com/office/officeart/2005/8/layout/chevron2"/>
    <dgm:cxn modelId="{B6E5980C-B53C-4C6C-BE35-E1848E25B1C2}" srcId="{3C415646-564C-4383-8A67-B07EE66D45A1}" destId="{FF98B082-3D4E-4A28-9612-D6338A217FEB}" srcOrd="1" destOrd="0" parTransId="{198C05DC-E7BE-4FEA-9386-50F438956CD1}" sibTransId="{F978B19B-ED9F-444C-BA2B-4FFB3B5AE0FD}"/>
    <dgm:cxn modelId="{F48AC81F-113E-4D9A-AE1B-1CF918F16448}" type="presOf" srcId="{378A9638-E6E5-4377-95FA-D2717489225F}" destId="{E883DC66-8B3C-4A9D-835C-D9236B5BA5B4}" srcOrd="0" destOrd="0" presId="urn:microsoft.com/office/officeart/2005/8/layout/chevron2"/>
    <dgm:cxn modelId="{1DCFD85B-D807-4225-9B2A-ED8BB101D425}" srcId="{6120D672-D79E-438D-BF55-D038E2E983F3}" destId="{A147290F-5231-49C5-80CE-226802CBBF3D}" srcOrd="0" destOrd="0" parTransId="{199DF2F2-E8F5-4F14-B573-3A55940C3D04}" sibTransId="{37A79B72-9565-47B8-820C-3A42EFC5215A}"/>
    <dgm:cxn modelId="{79265460-A81B-4B90-9E24-7A88FF66BC2E}" type="presOf" srcId="{2DD65246-20F6-44DF-B857-FD96BCC3772F}" destId="{E883DC66-8B3C-4A9D-835C-D9236B5BA5B4}" srcOrd="0" destOrd="3" presId="urn:microsoft.com/office/officeart/2005/8/layout/chevron2"/>
    <dgm:cxn modelId="{9FD9ED61-E369-4D23-B61B-52323E1BD9C5}" srcId="{3C415646-564C-4383-8A67-B07EE66D45A1}" destId="{1FF97ED5-7ADA-4331-917B-7846C1833744}" srcOrd="2" destOrd="0" parTransId="{66860EAC-0427-485D-99B3-11993537EDE4}" sibTransId="{BEBA36A8-E39E-4098-A640-A4D47C7C54A1}"/>
    <dgm:cxn modelId="{53EED064-C3CB-4F86-8382-8888A7D838F9}" srcId="{3C415646-564C-4383-8A67-B07EE66D45A1}" destId="{378A9638-E6E5-4377-95FA-D2717489225F}" srcOrd="0" destOrd="0" parTransId="{4364A0CB-96CA-4594-B27D-DF17F63F9001}" sibTransId="{A1634ADD-B52A-49F2-B6C3-E7648E86AAE7}"/>
    <dgm:cxn modelId="{F2236345-400D-4047-811E-9791B7420A26}" srcId="{448812AC-CF00-44CE-B00E-139FA28718CE}" destId="{406C1B2D-3433-45D1-A2F0-E47FFD29E268}" srcOrd="3" destOrd="0" parTransId="{A46AF973-2E0C-4551-A4E6-D16B669B892E}" sibTransId="{F1DD2FD2-6B5A-48D2-B834-90EA0F1BB7FB}"/>
    <dgm:cxn modelId="{36264F45-012D-4015-93BD-DF397FC7F45D}" type="presOf" srcId="{682AEF2A-ADF2-4288-AC75-6811281E4D93}" destId="{3477EFA3-B1F2-49DA-BC3A-110D3C692061}" srcOrd="0" destOrd="0" presId="urn:microsoft.com/office/officeart/2005/8/layout/chevron2"/>
    <dgm:cxn modelId="{71D13748-D39B-4AF9-931B-D4DA53C4472B}" srcId="{3C415646-564C-4383-8A67-B07EE66D45A1}" destId="{2DD65246-20F6-44DF-B857-FD96BCC3772F}" srcOrd="3" destOrd="0" parTransId="{B0F30CB8-4FD5-419D-A40B-6EBBAB6DDDB9}" sibTransId="{F285BFCD-C9EE-4B7F-9DA3-7E1BAF8CDDAA}"/>
    <dgm:cxn modelId="{A96BE748-A9C2-4196-BCBB-0AE8915E1007}" type="presOf" srcId="{6120D672-D79E-438D-BF55-D038E2E983F3}" destId="{9A6F7DB4-D1B8-4848-99A3-870CA69CECEE}" srcOrd="0" destOrd="0" presId="urn:microsoft.com/office/officeart/2005/8/layout/chevron2"/>
    <dgm:cxn modelId="{13C7874D-A9CB-44F8-B414-BCBC5A1DE320}" srcId="{6120D672-D79E-438D-BF55-D038E2E983F3}" destId="{F8398CCD-9048-4D8E-A951-457C5306090F}" srcOrd="1" destOrd="0" parTransId="{3259B336-A7E0-4D6D-A6EA-F3177B9E9D70}" sibTransId="{E94B4C72-251C-47A9-A9A6-8B2196E7E7B9}"/>
    <dgm:cxn modelId="{6EF4D36D-3611-4E2B-A66C-DE916E55A2C1}" srcId="{448812AC-CF00-44CE-B00E-139FA28718CE}" destId="{26300D5D-3E30-402C-A137-69A481F0C5B6}" srcOrd="2" destOrd="0" parTransId="{20A5E527-54F1-4EB7-AB04-53220A3FC6B9}" sibTransId="{C6A387A6-5A3D-4BFB-9734-7197285A961F}"/>
    <dgm:cxn modelId="{EA701E54-021D-458C-8467-8BCE8E8526AA}" type="presOf" srcId="{A147290F-5231-49C5-80CE-226802CBBF3D}" destId="{39514026-E97F-4A79-846B-5B2E239BB28C}" srcOrd="0" destOrd="0" presId="urn:microsoft.com/office/officeart/2005/8/layout/chevron2"/>
    <dgm:cxn modelId="{C5A95E76-DDA7-4893-BAE3-49563E8FE4E7}" srcId="{5BB273A5-37B9-4CB3-85A5-480B97B76A81}" destId="{3C415646-564C-4383-8A67-B07EE66D45A1}" srcOrd="1" destOrd="0" parTransId="{BCD59AAD-2BAE-4F21-8588-9C4DB3BFB242}" sibTransId="{BBE2E86D-9D0F-4584-9EE1-026C5E6DE1FC}"/>
    <dgm:cxn modelId="{E359CD90-E722-4C38-B7FA-ED537CD2A8E1}" srcId="{5BB273A5-37B9-4CB3-85A5-480B97B76A81}" destId="{448812AC-CF00-44CE-B00E-139FA28718CE}" srcOrd="0" destOrd="0" parTransId="{58465E8D-7A5F-47BB-80BA-DFE7FED9FDB6}" sibTransId="{99CB2200-68D1-405F-ABD0-AB9253E611AF}"/>
    <dgm:cxn modelId="{66D1039F-503B-41BE-805B-E150FDC5E861}" type="presOf" srcId="{5BB273A5-37B9-4CB3-85A5-480B97B76A81}" destId="{BD330DAE-D491-43E5-A1AA-7CE24D6B7535}" srcOrd="0" destOrd="0" presId="urn:microsoft.com/office/officeart/2005/8/layout/chevron2"/>
    <dgm:cxn modelId="{94C174C7-36EC-4A07-96E5-CC7C61222576}" srcId="{448812AC-CF00-44CE-B00E-139FA28718CE}" destId="{682AEF2A-ADF2-4288-AC75-6811281E4D93}" srcOrd="0" destOrd="0" parTransId="{B71DDB45-E55E-4CB3-89FC-1328F3232BFE}" sibTransId="{2EFE9488-A671-40B6-BFF2-37AD0B540222}"/>
    <dgm:cxn modelId="{448BD7CE-EE54-4A09-A137-80A851856E21}" type="presOf" srcId="{448812AC-CF00-44CE-B00E-139FA28718CE}" destId="{38206562-4E58-4353-9818-7802F54985E3}" srcOrd="0" destOrd="0" presId="urn:microsoft.com/office/officeart/2005/8/layout/chevron2"/>
    <dgm:cxn modelId="{9D0E39D5-554E-450F-9798-E3FD361FF99B}" type="presOf" srcId="{406C1B2D-3433-45D1-A2F0-E47FFD29E268}" destId="{3477EFA3-B1F2-49DA-BC3A-110D3C692061}" srcOrd="0" destOrd="3" presId="urn:microsoft.com/office/officeart/2005/8/layout/chevron2"/>
    <dgm:cxn modelId="{12D98EDC-A830-43DB-B43E-377DDA6CE1FC}" type="presOf" srcId="{34843FD1-67BF-4F96-8C54-018DE135D1FC}" destId="{3477EFA3-B1F2-49DA-BC3A-110D3C692061}" srcOrd="0" destOrd="4" presId="urn:microsoft.com/office/officeart/2005/8/layout/chevron2"/>
    <dgm:cxn modelId="{37D5C3E3-615B-4A72-B4E0-DC592A489A57}" type="presOf" srcId="{1FF97ED5-7ADA-4331-917B-7846C1833744}" destId="{E883DC66-8B3C-4A9D-835C-D9236B5BA5B4}" srcOrd="0" destOrd="2" presId="urn:microsoft.com/office/officeart/2005/8/layout/chevron2"/>
    <dgm:cxn modelId="{12587DE6-CC0D-40B5-8D70-5DAD8F55B3EE}" type="presOf" srcId="{F8398CCD-9048-4D8E-A951-457C5306090F}" destId="{39514026-E97F-4A79-846B-5B2E239BB28C}" srcOrd="0" destOrd="1" presId="urn:microsoft.com/office/officeart/2005/8/layout/chevron2"/>
    <dgm:cxn modelId="{802EF3E7-2183-4451-B65E-D27384B15543}" type="presOf" srcId="{3C415646-564C-4383-8A67-B07EE66D45A1}" destId="{E683A538-E673-4C6A-87B4-DE9C985DD70D}" srcOrd="0" destOrd="0" presId="urn:microsoft.com/office/officeart/2005/8/layout/chevron2"/>
    <dgm:cxn modelId="{F439F4EC-A483-499D-9B09-F1709C44FCF9}" type="presOf" srcId="{26300D5D-3E30-402C-A137-69A481F0C5B6}" destId="{3477EFA3-B1F2-49DA-BC3A-110D3C692061}" srcOrd="0" destOrd="2" presId="urn:microsoft.com/office/officeart/2005/8/layout/chevron2"/>
    <dgm:cxn modelId="{60EBE1F0-798F-4C49-9B46-B0336E85DD2C}" srcId="{5BB273A5-37B9-4CB3-85A5-480B97B76A81}" destId="{6120D672-D79E-438D-BF55-D038E2E983F3}" srcOrd="2" destOrd="0" parTransId="{0539C7E2-A124-434F-9D61-86F0168C68AC}" sibTransId="{77895641-263D-4472-902C-1C4BD9765C5F}"/>
    <dgm:cxn modelId="{083D12F5-AEAF-4CAE-A7E2-F6B1F2A64D7F}" srcId="{448812AC-CF00-44CE-B00E-139FA28718CE}" destId="{CD3B1E4C-A152-4255-ACB4-3936379A1593}" srcOrd="1" destOrd="0" parTransId="{4BA1F3BF-D4CE-41F1-A5A4-D9DE921C28AB}" sibTransId="{D3888916-9646-45E1-8D3B-1024E3E5B18D}"/>
    <dgm:cxn modelId="{FF2A78F7-44D8-4FE4-B3C1-69B95ED670F7}" srcId="{448812AC-CF00-44CE-B00E-139FA28718CE}" destId="{34843FD1-67BF-4F96-8C54-018DE135D1FC}" srcOrd="4" destOrd="0" parTransId="{BAAE0C7F-14BF-4FE8-8C12-B9AD1D32A15A}" sibTransId="{B6F0DCBA-1B46-47A0-B857-1F93C58AC694}"/>
    <dgm:cxn modelId="{3676A9FE-D80E-4303-98D8-AC8F72F9A5EE}" type="presOf" srcId="{85028464-33E3-4EE1-B489-7A15CE990D85}" destId="{3477EFA3-B1F2-49DA-BC3A-110D3C692061}" srcOrd="0" destOrd="5" presId="urn:microsoft.com/office/officeart/2005/8/layout/chevron2"/>
    <dgm:cxn modelId="{E6E1CD7D-CD70-4B91-A6DB-80FFCF60DBE9}" type="presParOf" srcId="{BD330DAE-D491-43E5-A1AA-7CE24D6B7535}" destId="{9A855D1F-0080-4BC4-8021-81A85E812F80}" srcOrd="0" destOrd="0" presId="urn:microsoft.com/office/officeart/2005/8/layout/chevron2"/>
    <dgm:cxn modelId="{F4D78517-06E3-4237-A2EF-B3068FF2710E}" type="presParOf" srcId="{9A855D1F-0080-4BC4-8021-81A85E812F80}" destId="{38206562-4E58-4353-9818-7802F54985E3}" srcOrd="0" destOrd="0" presId="urn:microsoft.com/office/officeart/2005/8/layout/chevron2"/>
    <dgm:cxn modelId="{5254A924-2B6F-4BBE-8829-7E42069FDC66}" type="presParOf" srcId="{9A855D1F-0080-4BC4-8021-81A85E812F80}" destId="{3477EFA3-B1F2-49DA-BC3A-110D3C692061}" srcOrd="1" destOrd="0" presId="urn:microsoft.com/office/officeart/2005/8/layout/chevron2"/>
    <dgm:cxn modelId="{B3A63F18-31DC-44B1-9D4E-21E91A7B60D0}" type="presParOf" srcId="{BD330DAE-D491-43E5-A1AA-7CE24D6B7535}" destId="{A34F98A7-982B-4BCA-8421-52CBF28DA2FE}" srcOrd="1" destOrd="0" presId="urn:microsoft.com/office/officeart/2005/8/layout/chevron2"/>
    <dgm:cxn modelId="{CCDFA231-1EF8-4204-91B2-F00B8DAE01DD}" type="presParOf" srcId="{BD330DAE-D491-43E5-A1AA-7CE24D6B7535}" destId="{0FC7F315-396C-4408-895D-A355B36F7D39}" srcOrd="2" destOrd="0" presId="urn:microsoft.com/office/officeart/2005/8/layout/chevron2"/>
    <dgm:cxn modelId="{53C694DF-BFC4-40E3-B640-0EC0E2D277FD}" type="presParOf" srcId="{0FC7F315-396C-4408-895D-A355B36F7D39}" destId="{E683A538-E673-4C6A-87B4-DE9C985DD70D}" srcOrd="0" destOrd="0" presId="urn:microsoft.com/office/officeart/2005/8/layout/chevron2"/>
    <dgm:cxn modelId="{FA15C434-72DD-4DC4-9EBB-57E36E73B66E}" type="presParOf" srcId="{0FC7F315-396C-4408-895D-A355B36F7D39}" destId="{E883DC66-8B3C-4A9D-835C-D9236B5BA5B4}" srcOrd="1" destOrd="0" presId="urn:microsoft.com/office/officeart/2005/8/layout/chevron2"/>
    <dgm:cxn modelId="{4CA66E91-D1A1-451D-9AB7-D2EB13F021CC}" type="presParOf" srcId="{BD330DAE-D491-43E5-A1AA-7CE24D6B7535}" destId="{A8B9BE07-B1CC-45DE-98B9-517AE69E3591}" srcOrd="3" destOrd="0" presId="urn:microsoft.com/office/officeart/2005/8/layout/chevron2"/>
    <dgm:cxn modelId="{257D75C5-87CE-4CA8-A11C-7C7274FB7C90}" type="presParOf" srcId="{BD330DAE-D491-43E5-A1AA-7CE24D6B7535}" destId="{2E90DBD7-23F5-49D9-9066-13A3CC1988B7}" srcOrd="4" destOrd="0" presId="urn:microsoft.com/office/officeart/2005/8/layout/chevron2"/>
    <dgm:cxn modelId="{6F809074-0E30-4975-B920-65F66B8DEDA1}" type="presParOf" srcId="{2E90DBD7-23F5-49D9-9066-13A3CC1988B7}" destId="{9A6F7DB4-D1B8-4848-99A3-870CA69CECEE}" srcOrd="0" destOrd="0" presId="urn:microsoft.com/office/officeart/2005/8/layout/chevron2"/>
    <dgm:cxn modelId="{B100A137-B553-4E33-AAB7-6BB26E7EF41D}" type="presParOf" srcId="{2E90DBD7-23F5-49D9-9066-13A3CC1988B7}" destId="{39514026-E97F-4A79-846B-5B2E239BB2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6562-4E58-4353-9818-7802F54985E3}">
      <dsp:nvSpPr>
        <dsp:cNvPr id="0" name=""/>
        <dsp:cNvSpPr/>
      </dsp:nvSpPr>
      <dsp:spPr>
        <a:xfrm rot="5400000">
          <a:off x="-300622" y="306408"/>
          <a:ext cx="2004151" cy="14029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1</a:t>
          </a:r>
          <a:endParaRPr lang="zh-CN" altLang="en-US" sz="4100" kern="1200" dirty="0"/>
        </a:p>
      </dsp:txBody>
      <dsp:txXfrm rot="-5400000">
        <a:off x="2" y="707238"/>
        <a:ext cx="1402905" cy="601246"/>
      </dsp:txXfrm>
    </dsp:sp>
    <dsp:sp modelId="{3477EFA3-B1F2-49DA-BC3A-110D3C692061}">
      <dsp:nvSpPr>
        <dsp:cNvPr id="0" name=""/>
        <dsp:cNvSpPr/>
      </dsp:nvSpPr>
      <dsp:spPr>
        <a:xfrm rot="5400000">
          <a:off x="3593310" y="-2184618"/>
          <a:ext cx="1302698" cy="5683508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zh-CN" alt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在立体匹配时，会出现光学失真、噪声（亮度、色调、饱和度失衡）、低纹理等现象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添加预处理降低亮度失真、消除噪声和增强纹理等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500" kern="1200" dirty="0"/>
        </a:p>
      </dsp:txBody>
      <dsp:txXfrm rot="-5400000">
        <a:off x="1402905" y="69379"/>
        <a:ext cx="5619916" cy="1175514"/>
      </dsp:txXfrm>
    </dsp:sp>
    <dsp:sp modelId="{E683A538-E673-4C6A-87B4-DE9C985DD70D}">
      <dsp:nvSpPr>
        <dsp:cNvPr id="0" name=""/>
        <dsp:cNvSpPr/>
      </dsp:nvSpPr>
      <dsp:spPr>
        <a:xfrm rot="5400000">
          <a:off x="-300622" y="2120328"/>
          <a:ext cx="2004151" cy="14029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2</a:t>
          </a:r>
          <a:endParaRPr lang="zh-CN" altLang="en-US" sz="4100" kern="1200" dirty="0"/>
        </a:p>
      </dsp:txBody>
      <dsp:txXfrm rot="-5400000">
        <a:off x="2" y="2521158"/>
        <a:ext cx="1402905" cy="601246"/>
      </dsp:txXfrm>
    </dsp:sp>
    <dsp:sp modelId="{E883DC66-8B3C-4A9D-835C-D9236B5BA5B4}">
      <dsp:nvSpPr>
        <dsp:cNvPr id="0" name=""/>
        <dsp:cNvSpPr/>
      </dsp:nvSpPr>
      <dsp:spPr>
        <a:xfrm rot="5400000">
          <a:off x="3593310" y="-370699"/>
          <a:ext cx="1302698" cy="5683508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刚开始没有把两个摄像头固定，导致每次测量时都需要重新进行标定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将两个</a:t>
          </a:r>
          <a:r>
            <a:rPr lang="en-US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OV7670</a:t>
          </a: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摄像头固定到</a:t>
          </a:r>
          <a:r>
            <a:rPr lang="en-US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FPGA</a:t>
          </a: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上</a:t>
          </a:r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500" kern="1200" dirty="0"/>
        </a:p>
      </dsp:txBody>
      <dsp:txXfrm rot="-5400000">
        <a:off x="1402905" y="1883298"/>
        <a:ext cx="5619916" cy="1175514"/>
      </dsp:txXfrm>
    </dsp:sp>
    <dsp:sp modelId="{9A6F7DB4-D1B8-4848-99A3-870CA69CECEE}">
      <dsp:nvSpPr>
        <dsp:cNvPr id="0" name=""/>
        <dsp:cNvSpPr/>
      </dsp:nvSpPr>
      <dsp:spPr>
        <a:xfrm rot="5400000">
          <a:off x="-300622" y="3934248"/>
          <a:ext cx="2004151" cy="14029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3</a:t>
          </a:r>
          <a:endParaRPr lang="zh-CN" altLang="en-US" sz="4100" kern="1200" dirty="0"/>
        </a:p>
      </dsp:txBody>
      <dsp:txXfrm rot="-5400000">
        <a:off x="2" y="4335078"/>
        <a:ext cx="1402905" cy="601246"/>
      </dsp:txXfrm>
    </dsp:sp>
    <dsp:sp modelId="{39514026-E97F-4A79-846B-5B2E239BB28C}">
      <dsp:nvSpPr>
        <dsp:cNvPr id="0" name=""/>
        <dsp:cNvSpPr/>
      </dsp:nvSpPr>
      <dsp:spPr>
        <a:xfrm rot="5400000">
          <a:off x="3593310" y="1443220"/>
          <a:ext cx="1302698" cy="5683508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计算量非常大，对计算单元的性能要求非常高，初期阶段处理速度较慢导致视频不够流畅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进行算法优化，增加并行处理</a:t>
          </a:r>
        </a:p>
      </dsp:txBody>
      <dsp:txXfrm rot="-5400000">
        <a:off x="1402905" y="3697217"/>
        <a:ext cx="5619916" cy="1175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E47AE5-EF33-4329-9B1C-0B07F646A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123759-BD80-4E63-97F1-6C4B30AEB0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D3F5219-1685-4B5C-BED5-514110933A40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0EE082F-B8B0-41E0-A263-E4AF78880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D6402E9-E5DF-4EFE-8368-49AB88E85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4EE49-6956-4F64-8635-3255DA5DF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6A0F0-5AE9-41F3-8444-ECCEC61C3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F53263-0EDF-4752-91F2-C4F30A648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61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D09E8E3-2A1F-4C26-A426-267640CC6C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8DD9030-61C8-4FF4-968E-79CE214BA3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677CC067-640A-4886-8E75-0EDAF7CA1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4507CA4-8262-4CF1-BD28-7CFB2B449DB3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2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53DD50-C392-438C-80AA-3EEF630CF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74E62DD-A2E2-425E-8C57-66563C544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DCDB06E-0EE6-40A8-84DD-6F18B5A19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6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94ABE61D-8412-44A7-AB1B-D318CFF87A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F572FA55-EF26-4D72-A412-608020B864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B08DF11-B5B0-4B9F-B6E2-7F7936138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2F0F9941-1562-41D2-BEBA-773850A3F16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8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4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9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53DD50-C392-438C-80AA-3EEF630CF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74E62DD-A2E2-425E-8C57-66563C544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DCDB06E-0EE6-40A8-84DD-6F18B5A19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53DD50-C392-438C-80AA-3EEF630CF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74E62DD-A2E2-425E-8C57-66563C544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DCDB06E-0EE6-40A8-84DD-6F18B5A19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0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53DD50-C392-438C-80AA-3EEF630CF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74E62DD-A2E2-425E-8C57-66563C544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DCDB06E-0EE6-40A8-84DD-6F18B5A19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7EBD82-89B3-43BC-AADD-5B82FF66F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6F229C-7A5D-49C1-A8C3-F3A273714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B8C1C-0B81-4203-B575-5ADA46251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EB5B0-3B1D-4A2D-82C0-FA47122E1E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61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F593A9-B1B4-4C2E-B0FE-D18D8519CD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B1F2B4-007A-47D0-8FC7-7B75B26E41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7B3FC9-345B-4178-BE46-D3A42EB7F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AAA2-5232-44FA-829B-C08FF33A7DF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157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37498D-40D1-40AC-B8E5-C13333AF4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6DC1BE-74F3-4E7A-9FA6-35B65BDDC1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897F7F-FFC1-4F92-8E2C-86AE0A1CD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F6AF3-3C27-43BA-B70A-0ADB78A918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288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FF97C-1FC0-495A-AFF2-2F84A566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07C54A7-26C3-4A6A-9716-4D624DBA7656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B6547-F304-41D1-8A16-79364B68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139CB-DEAE-4FF3-8369-1900C8B1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004BE1-F31E-4DE0-BD06-C4AD9B4E8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56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7B49C-7E69-4763-95E7-0594395A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D56F2BB-DBB3-4E37-A854-9A88ACE0C76A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646AC-48EC-4341-B90E-708F21C9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73E20-9F73-4791-A106-785001FE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709102A-1D28-4083-A516-FFCB79958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2DA3A-9C29-41D0-8E10-EC93ABF0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6859B8-A695-4CA1-84F0-61E88EF57AE6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42F47-1E05-4A68-AFCB-98085DBC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9F32-8AE2-4B28-8EA8-BD89E08D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8A32BAB-6FF0-484E-92F5-3C374C47CF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4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374CC27-8B4F-45AC-B517-139C8D2E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46D8948-B846-4086-952D-28630B5396E1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342395-1B9E-496D-A228-FEEEBBB3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78AAB6-C8DA-43D1-BFBB-484D05BE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83C3CD0-DA06-47B7-915D-86225681D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9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72785AE-E31C-48DE-81E5-0EF158D8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D20E1A2-3F0F-4122-9DE4-4F2864B4E052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9DD56FF-AB4C-4A25-B19A-94D068EA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302ADCD-58C1-45D2-AB75-331B7785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F0829AD-172C-4BDA-BF15-8193F06705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5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10580"/>
          </a:xfrm>
        </p:spPr>
        <p:txBody>
          <a:bodyPr/>
          <a:lstStyle>
            <a:lvl1pPr algn="l"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6AC1D06-7B27-4DE4-8AA5-34631D4B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5BD4F1-52C3-4F88-B6C8-F447C74F2356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200AC56-10E3-4F95-81DE-8FFE9416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214B566-340B-4166-829A-654608A5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8539D0B-AF61-4764-8736-93FAD7666C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02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F940CE4-85A0-41CF-8E99-063F7B5A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0627E2A-366E-46DA-93F6-8F7C7256FC1E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0D5C202-9ED8-42D3-934E-A67A9952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6E97A1B-C56D-429F-B6A8-0F53B9BF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6FF24-08A6-4D39-92DE-79226F6548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51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15B0A91-ABB2-4996-9EFE-75FC37F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0979F83-3B4F-4749-8530-29E1F34F093B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136AE0E-A0C5-4E4C-8927-5ADF9CFF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113577-FFDD-4B62-A72B-3065244E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ABCB87B-4C99-40E2-BA48-DBFC9A5E90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7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758AAD-884F-463D-8DE4-31C5B8A952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9C5DB5-8A20-4CDD-BABF-670CE5133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5ED3E-9A3A-47E0-8E4F-DC9B90B621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E0A29-1BBA-495F-8032-E445E717F8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2963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17BAB3-A69F-4E30-B3B9-5C8549B8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FE19CC7-79C9-4310-81E6-DAD9E67D94D8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A4A8139-57F2-4AC4-885A-84C05372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B2D1412-49F9-41A2-9DA6-54910A46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779B4A-AF0B-45BD-A2E1-49304FFBD6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53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E091A-6AD9-4FB6-B97D-9BB17FEE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CD5014-E6B7-4753-BE8D-7D9A32CC2157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42A7F-8D3D-4307-8549-3208119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82D38-2949-4708-B79B-1BE17850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C275630-224C-4324-B7CF-46DEF389C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9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B841D-43E5-402D-8CF0-7897CE5C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67AF0C4-09CD-4244-B939-05AB661BBA3D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1B0EE-8D77-4C0F-B02E-6BFD0CAD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9ED9D-60C6-4035-9617-0AD18BF7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D78DCFA-5001-4E4C-8537-669495808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AE22E0-6B52-4A6A-9600-E9CEF1567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B1CF7C-EFA0-4794-84AA-8DC2C44D4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A0C2F8-A158-46A5-B6FC-3484D3DF5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F494-DD6F-46F6-8FF6-8C6407E5D2F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65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4C861-445A-4824-A1B4-8ACC086EB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BF0AD-A3F8-4A23-A7FD-1F422F0B1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C371D-2C29-4C1C-B6A4-374A203BF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4F7DB-F50F-401F-A048-97F25BFC00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186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FA1DDC-E1EE-4E96-AAA4-9FB0B8C26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46A6DB-A9E1-4E95-890F-9BF13928C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BC4FCF-7440-49B9-ADF0-C8CB31D17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9E0D-9F7C-48E1-9BA6-EC947245EF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523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F6A58D-BD6F-46AE-BB70-94DF8ECA0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FC1830-FE19-4BB2-911A-7654235F1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A0AAFD-E8EB-4C91-B2DF-80EAE03DB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C7784-6863-4D82-B5AC-5552D42939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96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619517-FE4E-4EDD-B398-47A5A3D1E2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940D01-2586-482F-9347-3885ADE04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A1F6A-F4C0-4FE2-8361-2183E2C84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A06E-A419-40BF-A3D7-9DD2D32424B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20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EF05-B3F3-492B-A1FA-55AE1B771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E604B-2FAA-4F51-A134-AE1B379AF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47459-D16C-441D-B630-A8273C5D8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DC579-8098-4EEF-A6D4-C15FE52CB8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554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46287-138D-4103-8EC9-62F74372B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52105-E506-4ADC-84E2-37F1FAFEA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0AF3-9622-40C6-A40A-840810A85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9FB05-04FE-4269-92B0-85B5948323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068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6BA44B-D737-4DF2-B5A2-C99933757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8B7A98-8BDF-4B33-BA86-6647E5683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A77DA5-1494-4E47-917C-6F22E5E810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A4B0C8-011A-43A3-A6B7-C0BAABA627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FE39CA-2B26-4F66-BC75-0F74D7DECB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fld id="{9179330F-8D78-4904-B645-835AB277751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25A690CA-D3F0-4D9D-8A58-F185AF2298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32FDAAE5-D0C4-415B-AC17-D0A32E9052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C973B-0253-4E93-8146-57940189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089545-F441-47B4-A078-C780A77F9046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C2D6B-5D41-44A5-953C-FC54135D3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9BEA7-774E-45BB-8838-65AA59C9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3A731D-8354-4A9E-88B6-5E03BCDE26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7F7F7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9133" y="233210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-1670" y="334016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846" y="2509905"/>
            <a:ext cx="595279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双目测距仪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4FB0CF0-9C10-4D8D-80F1-52CA2B09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710" y="5038112"/>
            <a:ext cx="29310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06016104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    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06016107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魏秋萌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61516304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周梦圆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70" y="311156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330" y="3111568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1971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43423D1B-26DF-4AE5-B02C-FD724165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项目成果展示</a:t>
            </a:r>
            <a:r>
              <a:rPr lang="zh-CN" altLang="zh-CN" sz="1800" dirty="0"/>
              <a:t> 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9DBE971C-F050-452F-8E52-77360172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22295E45-6402-409A-AD3A-BDC84F3C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DA0B1-B2EC-4A16-B73B-2E1C1DC5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40" y="1447852"/>
            <a:ext cx="8229600" cy="4525963"/>
          </a:xfrm>
        </p:spPr>
        <p:txBody>
          <a:bodyPr/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357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43423D1B-26DF-4AE5-B02C-FD724165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项目成果展示</a:t>
            </a:r>
            <a:r>
              <a:rPr lang="zh-CN" altLang="zh-CN" sz="1800" dirty="0"/>
              <a:t> 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9DBE971C-F050-452F-8E52-77360172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22295E45-6402-409A-AD3A-BDC84F3C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DA0B1-B2EC-4A16-B73B-2E1C1DC5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0587"/>
            <a:ext cx="8229600" cy="4525963"/>
          </a:xfrm>
        </p:spPr>
        <p:txBody>
          <a:bodyPr/>
          <a:lstStyle/>
          <a:p>
            <a:r>
              <a:rPr lang="zh-CN" altLang="en-US" sz="2400" dirty="0"/>
              <a:t>黑白景深图转为彩色景深图，增加可视效果</a:t>
            </a:r>
            <a:endParaRPr lang="en-US" altLang="zh-CN" sz="2400" dirty="0"/>
          </a:p>
          <a:p>
            <a:r>
              <a:rPr lang="zh-CN" altLang="en-US" sz="2400" dirty="0"/>
              <a:t>增加测距稳定性</a:t>
            </a:r>
            <a:endParaRPr lang="en-US" altLang="zh-CN" sz="2400" dirty="0"/>
          </a:p>
          <a:p>
            <a:r>
              <a:rPr lang="zh-CN" altLang="en-US" sz="2400" dirty="0"/>
              <a:t>增加尺寸测量功能</a:t>
            </a:r>
            <a:endParaRPr lang="en-US" altLang="zh-CN" sz="2400" dirty="0"/>
          </a:p>
          <a:p>
            <a:r>
              <a:rPr lang="zh-CN" altLang="en-US" sz="2400" dirty="0"/>
              <a:t>提高帧率，使视频更加流畅</a:t>
            </a:r>
            <a:endParaRPr lang="en-US" altLang="zh-CN" sz="2400" dirty="0"/>
          </a:p>
          <a:p>
            <a:r>
              <a:rPr lang="zh-CN" altLang="en-US" sz="2400" dirty="0"/>
              <a:t>增加界面设计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43423D1B-26DF-4AE5-B02C-FD724165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项目成果展示</a:t>
            </a:r>
            <a:r>
              <a:rPr lang="zh-CN" altLang="zh-CN" sz="1800" dirty="0"/>
              <a:t> 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9DBE971C-F050-452F-8E52-77360172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22295E45-6402-409A-AD3A-BDC84F3C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506222-EF64-43FE-AB6B-AB9C2E8B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2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项目自评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53440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43423D1B-26DF-4AE5-B02C-FD724165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项目自评</a:t>
            </a:r>
            <a:r>
              <a:rPr lang="zh-CN" altLang="zh-CN" sz="1800" dirty="0"/>
              <a:t> 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9DBE971C-F050-452F-8E52-77360172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22295E45-6402-409A-AD3A-BDC84F3C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756BA-723C-4745-8681-F797A8E9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08149"/>
            <a:ext cx="8534286" cy="4525963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双目测距仪初具模型，利用摇杆控制，实现基本功能</a:t>
            </a:r>
            <a:endParaRPr lang="en-US" altLang="zh-CN" sz="24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实现对静止物体、移动物体的双目测距</a:t>
            </a:r>
            <a:endParaRPr lang="en-US" altLang="zh-CN" sz="18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可以用摇杆装置标定物体，测量物体的长宽</a:t>
            </a:r>
            <a:endParaRPr lang="en-US" altLang="zh-CN" sz="18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数值稳定，可实时计算，传输速度快，符合设计要求</a:t>
            </a:r>
            <a:endParaRPr lang="en-US" altLang="zh-CN" sz="18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创新点</a:t>
            </a:r>
            <a:endParaRPr lang="en-US" altLang="zh-CN" sz="24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 err="1">
                <a:latin typeface="+mn-ea"/>
              </a:rPr>
              <a:t>Vivado</a:t>
            </a:r>
            <a:r>
              <a:rPr lang="en-US" altLang="zh-CN" sz="1800" dirty="0">
                <a:latin typeface="+mn-ea"/>
              </a:rPr>
              <a:t> HLS</a:t>
            </a:r>
            <a:r>
              <a:rPr lang="zh-CN" altLang="en-US" sz="1800" dirty="0">
                <a:latin typeface="+mn-ea"/>
              </a:rPr>
              <a:t>对图像处理进行了并行优化</a:t>
            </a:r>
            <a:endParaRPr lang="en-US" altLang="zh-CN" sz="18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摄像头双通道同时拍摄、处理，并采用自主设计</a:t>
            </a:r>
            <a:r>
              <a:rPr lang="en-US" altLang="zh-CN" sz="1800" dirty="0">
                <a:latin typeface="+mn-ea"/>
              </a:rPr>
              <a:t>Overlay</a:t>
            </a:r>
          </a:p>
          <a:p>
            <a:r>
              <a:rPr lang="zh-CN" altLang="en-US" sz="2400" dirty="0">
                <a:latin typeface="+mn-ea"/>
              </a:rPr>
              <a:t>目前存在的不足</a:t>
            </a:r>
            <a:endParaRPr lang="en-US" altLang="zh-CN" sz="24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光线条件不良时，距离误差比较大</a:t>
            </a:r>
            <a:endParaRPr lang="en-US" altLang="zh-CN" sz="18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n-ea"/>
              </a:rPr>
              <a:t>相机基线限制了测量范围；测量范围和基线（两个摄像头间距）关系很大：</a:t>
            </a:r>
            <a:endParaRPr lang="en-US" altLang="zh-CN" sz="1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+mn-ea"/>
              </a:rPr>
              <a:t>   </a:t>
            </a:r>
            <a:r>
              <a:rPr lang="zh-CN" altLang="en-US" sz="1800" dirty="0">
                <a:latin typeface="+mn-ea"/>
              </a:rPr>
              <a:t>基线越大，测量范围越远；基线越小，测量范围越近</a:t>
            </a:r>
            <a:endParaRPr lang="en-US" altLang="zh-CN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3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21321">
            <a:extLst>
              <a:ext uri="{FF2B5EF4-FFF2-40B4-BE49-F238E27FC236}">
                <a16:creationId xmlns:a16="http://schemas.microsoft.com/office/drawing/2014/main" id="{AC6209BF-818C-461B-A971-BC4EC1F1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0" y="24384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21321">
            <a:extLst>
              <a:ext uri="{FF2B5EF4-FFF2-40B4-BE49-F238E27FC236}">
                <a16:creationId xmlns:a16="http://schemas.microsoft.com/office/drawing/2014/main" id="{0617EF59-95C4-4BB8-8CC3-A0E12C1C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0" y="3505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D9D4BA38-1E96-4C01-8858-35244D58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743200"/>
            <a:ext cx="472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8000" b="1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687280A2-4E7A-4444-95B8-00B9ACB3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62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71AAA85D-1622-4373-BF26-C938E446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4613" y="3276600"/>
            <a:ext cx="914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9E22688A-E4CB-4A04-91B1-002BEED18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60A7223-1C60-412C-9A50-4B057AC5EB4E}"/>
              </a:ext>
            </a:extLst>
          </p:cNvPr>
          <p:cNvSpPr/>
          <p:nvPr/>
        </p:nvSpPr>
        <p:spPr>
          <a:xfrm>
            <a:off x="4140200" y="0"/>
            <a:ext cx="8636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C6A87B22-D9C2-45BC-ADED-AAED9DE2D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1125538"/>
            <a:ext cx="649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01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12D0C29-3C49-466B-B7A3-B9F7AAF9CB91}"/>
              </a:ext>
            </a:extLst>
          </p:cNvPr>
          <p:cNvCxnSpPr/>
          <p:nvPr/>
        </p:nvCxnSpPr>
        <p:spPr>
          <a:xfrm>
            <a:off x="3316288" y="149383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C45F373C-9F9D-4BB8-B7E4-D8D2400D225F}"/>
              </a:ext>
            </a:extLst>
          </p:cNvPr>
          <p:cNvSpPr/>
          <p:nvPr/>
        </p:nvSpPr>
        <p:spPr>
          <a:xfrm>
            <a:off x="4176713" y="1436688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0" name="TextBox 13">
            <a:extLst>
              <a:ext uri="{FF2B5EF4-FFF2-40B4-BE49-F238E27FC236}">
                <a16:creationId xmlns:a16="http://schemas.microsoft.com/office/drawing/2014/main" id="{282EDBB0-8E4A-48B4-B359-1E0D1ACE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3492500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03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D1611E0-589C-4F49-9E71-D45991EDCB9F}"/>
              </a:ext>
            </a:extLst>
          </p:cNvPr>
          <p:cNvCxnSpPr/>
          <p:nvPr/>
        </p:nvCxnSpPr>
        <p:spPr>
          <a:xfrm flipH="1">
            <a:off x="4960938" y="271938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C4E36070-714F-4BC6-88B4-4DAC73D6F598}"/>
              </a:ext>
            </a:extLst>
          </p:cNvPr>
          <p:cNvSpPr/>
          <p:nvPr/>
        </p:nvSpPr>
        <p:spPr>
          <a:xfrm flipH="1">
            <a:off x="4856163" y="2662238"/>
            <a:ext cx="107950" cy="1095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3" name="TextBox 19">
            <a:extLst>
              <a:ext uri="{FF2B5EF4-FFF2-40B4-BE49-F238E27FC236}">
                <a16:creationId xmlns:a16="http://schemas.microsoft.com/office/drawing/2014/main" id="{5694B4B3-EBA5-4475-86ED-D1A1BDB3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4675188"/>
            <a:ext cx="649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04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2D4830-94DF-4199-9F2D-339CF4C304C5}"/>
              </a:ext>
            </a:extLst>
          </p:cNvPr>
          <p:cNvCxnSpPr/>
          <p:nvPr/>
        </p:nvCxnSpPr>
        <p:spPr>
          <a:xfrm>
            <a:off x="3286125" y="3879850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09BF902-B342-4B70-8BE2-FE8FEDA429D3}"/>
              </a:ext>
            </a:extLst>
          </p:cNvPr>
          <p:cNvSpPr/>
          <p:nvPr/>
        </p:nvSpPr>
        <p:spPr>
          <a:xfrm>
            <a:off x="4144963" y="3822700"/>
            <a:ext cx="109537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6" name="Text Box 3">
            <a:extLst>
              <a:ext uri="{FF2B5EF4-FFF2-40B4-BE49-F238E27FC236}">
                <a16:creationId xmlns:a16="http://schemas.microsoft.com/office/drawing/2014/main" id="{3829588A-DCDD-495B-BF7F-C2E87B5D2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1206500"/>
            <a:ext cx="20431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项目简介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397" name="TextBox 13">
            <a:extLst>
              <a:ext uri="{FF2B5EF4-FFF2-40B4-BE49-F238E27FC236}">
                <a16:creationId xmlns:a16="http://schemas.microsoft.com/office/drawing/2014/main" id="{7B3FCC3B-9BC6-4BC0-BDF8-74B4F9EA8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2308225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02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993864C-7F0C-403A-9895-C8F974BDF9CF}"/>
              </a:ext>
            </a:extLst>
          </p:cNvPr>
          <p:cNvCxnSpPr/>
          <p:nvPr/>
        </p:nvCxnSpPr>
        <p:spPr>
          <a:xfrm flipH="1">
            <a:off x="4979988" y="5029200"/>
            <a:ext cx="86518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F2A36FE8-DE9A-4F17-ACC5-8729FF902871}"/>
              </a:ext>
            </a:extLst>
          </p:cNvPr>
          <p:cNvSpPr/>
          <p:nvPr/>
        </p:nvSpPr>
        <p:spPr>
          <a:xfrm flipH="1">
            <a:off x="4876800" y="4972050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00" name="Text Box 3">
            <a:extLst>
              <a:ext uri="{FF2B5EF4-FFF2-40B4-BE49-F238E27FC236}">
                <a16:creationId xmlns:a16="http://schemas.microsoft.com/office/drawing/2014/main" id="{AB14CB38-2A8C-4FAB-8D46-2CF4775A2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658" y="3584575"/>
            <a:ext cx="189077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项目成果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401" name="Text Box 3">
            <a:extLst>
              <a:ext uri="{FF2B5EF4-FFF2-40B4-BE49-F238E27FC236}">
                <a16:creationId xmlns:a16="http://schemas.microsoft.com/office/drawing/2014/main" id="{1A19E02F-34E9-46AE-9708-C27EFF9AE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424113"/>
            <a:ext cx="2032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开发过程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402" name="Text Box 3">
            <a:extLst>
              <a:ext uri="{FF2B5EF4-FFF2-40B4-BE49-F238E27FC236}">
                <a16:creationId xmlns:a16="http://schemas.microsoft.com/office/drawing/2014/main" id="{BD244932-DE00-4598-BD16-347A2D7CD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09" y="4705856"/>
            <a:ext cx="1897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项目自评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641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C5161330-07B2-42AB-A581-D36B9650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项目简介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背景</a:t>
            </a:r>
            <a:r>
              <a:rPr lang="zh-CN" altLang="zh-CN" sz="1800" dirty="0"/>
              <a:t> 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D2B973FD-4FF5-428B-8461-DEAA5B20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D95B27D1-C886-454F-9CC6-FF2362CCF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18437" name="矩形 3">
            <a:extLst>
              <a:ext uri="{FF2B5EF4-FFF2-40B4-BE49-F238E27FC236}">
                <a16:creationId xmlns:a16="http://schemas.microsoft.com/office/drawing/2014/main" id="{C07CFF7C-2775-4F13-B11D-921B4130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26322"/>
            <a:ext cx="4571880" cy="184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000" b="1" dirty="0">
                <a:solidFill>
                  <a:srgbClr val="333333"/>
                </a:solidFill>
              </a:rPr>
              <a:t>功能优势</a:t>
            </a:r>
            <a:r>
              <a:rPr lang="zh-CN" altLang="en-US" sz="2000" dirty="0">
                <a:solidFill>
                  <a:srgbClr val="333333"/>
                </a:solidFill>
              </a:rPr>
              <a:t>：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333333"/>
                </a:solidFill>
                <a:latin typeface="宋体" panose="02010600030101010101" pitchFamily="2" charset="-122"/>
              </a:rPr>
              <a:t>FPGA</a:t>
            </a:r>
            <a:r>
              <a:rPr lang="zh-CN" altLang="en-US" sz="1800" dirty="0">
                <a:solidFill>
                  <a:srgbClr val="333333"/>
                </a:solidFill>
                <a:latin typeface="宋体" panose="02010600030101010101" pitchFamily="2" charset="-122"/>
              </a:rPr>
              <a:t>的可编程特性使得开发具有非常高的灵活性。</a:t>
            </a:r>
            <a:r>
              <a:rPr lang="en-US" altLang="zh-CN" sz="1800" dirty="0">
                <a:solidFill>
                  <a:srgbClr val="333333"/>
                </a:solidFill>
                <a:latin typeface="宋体" panose="02010600030101010101" pitchFamily="2" charset="-122"/>
              </a:rPr>
              <a:t>PYNQ</a:t>
            </a:r>
            <a:r>
              <a:rPr lang="zh-CN" altLang="en-US" sz="1800" dirty="0">
                <a:solidFill>
                  <a:srgbClr val="333333"/>
                </a:solidFill>
                <a:latin typeface="宋体" panose="02010600030101010101" pitchFamily="2" charset="-122"/>
              </a:rPr>
              <a:t>内部集成</a:t>
            </a:r>
            <a:r>
              <a:rPr lang="en-US" altLang="zh-CN" sz="1800" dirty="0">
                <a:solidFill>
                  <a:srgbClr val="333333"/>
                </a:solidFill>
                <a:latin typeface="宋体" panose="02010600030101010101" pitchFamily="2" charset="-122"/>
              </a:rPr>
              <a:t>ARM</a:t>
            </a:r>
            <a:r>
              <a:rPr lang="zh-CN" altLang="en-US" sz="1800" dirty="0">
                <a:solidFill>
                  <a:srgbClr val="333333"/>
                </a:solidFill>
                <a:latin typeface="宋体" panose="02010600030101010101" pitchFamily="2" charset="-122"/>
              </a:rPr>
              <a:t>硬核，并且支持</a:t>
            </a:r>
            <a:r>
              <a:rPr lang="en-US" altLang="zh-CN" sz="1800" dirty="0">
                <a:solidFill>
                  <a:srgbClr val="333333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宋体" panose="02010600030101010101" pitchFamily="2" charset="-122"/>
              </a:rPr>
              <a:t>语言开发。这种异构系统既能加速算法功能验证，又能搭建</a:t>
            </a:r>
            <a:r>
              <a:rPr lang="en-US" altLang="zh-CN" sz="1800" dirty="0">
                <a:solidFill>
                  <a:srgbClr val="333333"/>
                </a:solidFill>
                <a:latin typeface="宋体" panose="02010600030101010101" pitchFamily="2" charset="-122"/>
              </a:rPr>
              <a:t>FPGA</a:t>
            </a:r>
            <a:r>
              <a:rPr lang="zh-CN" altLang="en-US" sz="1800" dirty="0">
                <a:solidFill>
                  <a:srgbClr val="333333"/>
                </a:solidFill>
                <a:latin typeface="宋体" panose="02010600030101010101" pitchFamily="2" charset="-122"/>
              </a:rPr>
              <a:t>外设单元提高算法处性理性能</a:t>
            </a:r>
            <a:endParaRPr lang="zh-CN" altLang="en-US" sz="1800" dirty="0">
              <a:solidFill>
                <a:srgbClr val="333333"/>
              </a:solidFill>
              <a:ea typeface="黑体" panose="02010609060101010101" pitchFamily="49" charset="-122"/>
            </a:endParaRPr>
          </a:p>
        </p:txBody>
      </p:sp>
      <p:sp>
        <p:nvSpPr>
          <p:cNvPr id="18440" name="矩形 3">
            <a:extLst>
              <a:ext uri="{FF2B5EF4-FFF2-40B4-BE49-F238E27FC236}">
                <a16:creationId xmlns:a16="http://schemas.microsoft.com/office/drawing/2014/main" id="{B777B135-FAC8-48E5-991F-3D8F7FD3C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19271"/>
            <a:ext cx="6705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</a:rPr>
              <a:t>基于计算机双目视觉的测距技术是今后发展的一个重要方向，在机器人壁障、汽车导航防撞系统等领域有着广泛的前景</a:t>
            </a:r>
            <a:r>
              <a:rPr lang="en-US" altLang="zh-CN" sz="2000" dirty="0">
                <a:solidFill>
                  <a:srgbClr val="333333"/>
                </a:solidFill>
                <a:ea typeface="黑体" panose="02010609060101010101" pitchFamily="49" charset="-122"/>
              </a:rPr>
              <a:t>	</a:t>
            </a:r>
            <a:endParaRPr lang="zh-CN" altLang="en-US" sz="2000" dirty="0">
              <a:solidFill>
                <a:srgbClr val="333333"/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1ADC8B-5DB0-42A6-A787-3773B1CC3449}"/>
              </a:ext>
            </a:extLst>
          </p:cNvPr>
          <p:cNvSpPr/>
          <p:nvPr/>
        </p:nvSpPr>
        <p:spPr>
          <a:xfrm>
            <a:off x="3505228" y="2740827"/>
            <a:ext cx="5057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zh-CN" altLang="en-US" sz="2000" b="1" dirty="0">
                <a:solidFill>
                  <a:srgbClr val="333333"/>
                </a:solidFill>
                <a:ea typeface="宋体" panose="02010600030101010101" pitchFamily="2" charset="-122"/>
              </a:rPr>
              <a:t>发展前景</a:t>
            </a:r>
            <a:r>
              <a:rPr lang="zh-CN" altLang="en-US" sz="2000" dirty="0">
                <a:solidFill>
                  <a:srgbClr val="333333"/>
                </a:solidFill>
                <a:ea typeface="宋体" panose="02010600030101010101" pitchFamily="2" charset="-122"/>
              </a:rPr>
              <a:t>：</a:t>
            </a:r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defRPr/>
            </a:pPr>
            <a:r>
              <a:rPr lang="zh-CN" altLang="en-US" sz="2000" dirty="0">
                <a:solidFill>
                  <a:srgbClr val="333333"/>
                </a:solidFill>
                <a:ea typeface="宋体" panose="02010600030101010101" pitchFamily="2" charset="-122"/>
              </a:rPr>
              <a:t>我们使用</a:t>
            </a:r>
            <a:r>
              <a:rPr lang="en-US" altLang="zh-CN" sz="2000" dirty="0">
                <a:solidFill>
                  <a:srgbClr val="333333"/>
                </a:solidFill>
                <a:latin typeface="+mj-ea"/>
                <a:ea typeface="+mj-ea"/>
              </a:rPr>
              <a:t>MATLAB</a:t>
            </a:r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和</a:t>
            </a:r>
            <a:r>
              <a:rPr lang="en-US" altLang="zh-CN" sz="2000" dirty="0" err="1">
                <a:solidFill>
                  <a:srgbClr val="333333"/>
                </a:solidFill>
                <a:latin typeface="+mj-ea"/>
                <a:ea typeface="+mj-ea"/>
              </a:rPr>
              <a:t>OpenCV</a:t>
            </a:r>
            <a:r>
              <a:rPr lang="zh-CN" altLang="en-US" sz="2000" dirty="0">
                <a:solidFill>
                  <a:srgbClr val="333333"/>
                </a:solidFill>
                <a:ea typeface="宋体" panose="02010600030101010101" pitchFamily="2" charset="-122"/>
              </a:rPr>
              <a:t>相结合的方法实现双目立体的测距。系统在高速公路安全车距的测量上有较大的应用前景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FF5D1B-BA6D-4AD8-AE1D-B342C2EF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84" y="4343376"/>
            <a:ext cx="3206774" cy="20484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5936CC-221D-4061-8963-1A7AEA17A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06" y="2467236"/>
            <a:ext cx="2818307" cy="187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4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项目简介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内容与目标</a:t>
            </a:r>
            <a:r>
              <a:rPr lang="zh-CN" altLang="zh-CN" sz="1800" dirty="0"/>
              <a:t> 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DD2F41-37D5-42E8-90BD-B246F587BD06}"/>
              </a:ext>
            </a:extLst>
          </p:cNvPr>
          <p:cNvSpPr/>
          <p:nvPr/>
        </p:nvSpPr>
        <p:spPr>
          <a:xfrm>
            <a:off x="381000" y="1143060"/>
            <a:ext cx="82677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000" b="1" dirty="0">
                <a:solidFill>
                  <a:srgbClr val="333333"/>
                </a:solidFill>
                <a:latin typeface="+mj-ea"/>
                <a:ea typeface="+mj-ea"/>
              </a:rPr>
              <a:t>主体功能：</a:t>
            </a:r>
            <a:endParaRPr lang="en-US" altLang="zh-CN" sz="20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 algn="just" latinLnBrk="1">
              <a:buFont typeface="Wingdings" pitchFamily="2" charset="2"/>
              <a:buChar char="ü"/>
            </a:pPr>
            <a:r>
              <a:rPr lang="zh-CN" altLang="zh-CN" sz="2000" dirty="0">
                <a:solidFill>
                  <a:srgbClr val="333333"/>
                </a:solidFill>
                <a:latin typeface="+mj-ea"/>
                <a:ea typeface="+mj-ea"/>
              </a:rPr>
              <a:t>实现对静止物体、移动物体的双目测距</a:t>
            </a:r>
            <a:endParaRPr lang="en-US" altLang="zh-CN" sz="20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 algn="just" latinLnBrk="1"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利用摇杆装置标定物体，测量物体长宽</a:t>
            </a:r>
            <a:endParaRPr lang="en-US" altLang="zh-CN" sz="2000" dirty="0">
              <a:solidFill>
                <a:srgbClr val="333333"/>
              </a:solidFill>
              <a:latin typeface="+mj-ea"/>
              <a:ea typeface="+mj-ea"/>
            </a:endParaRPr>
          </a:p>
          <a:p>
            <a:pPr algn="just" latinLnBrk="1"/>
            <a:r>
              <a:rPr lang="zh-CN" altLang="en-US" sz="2000" b="1" dirty="0">
                <a:solidFill>
                  <a:srgbClr val="333333"/>
                </a:solidFill>
                <a:latin typeface="+mj-ea"/>
                <a:ea typeface="+mj-ea"/>
              </a:rPr>
              <a:t>界面：</a:t>
            </a:r>
            <a:endParaRPr lang="en-US" altLang="zh-CN" sz="20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algn="just" latinLnBrk="1"/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   展示左右两个摄像头采集到的图像，以及这两个图像之间的视差图，标出测得的距离，帧数，摇杆光标</a:t>
            </a:r>
            <a:endParaRPr lang="en-US" altLang="zh-CN" sz="2000" dirty="0">
              <a:solidFill>
                <a:srgbClr val="333333"/>
              </a:solidFill>
              <a:latin typeface="+mj-ea"/>
              <a:ea typeface="+mj-ea"/>
            </a:endParaRPr>
          </a:p>
          <a:p>
            <a:pPr algn="just" latinLnBrk="1"/>
            <a:endParaRPr lang="en-US" altLang="zh-CN" sz="20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endParaRPr lang="en-US" altLang="zh-CN" dirty="0">
              <a:solidFill>
                <a:srgbClr val="333333"/>
              </a:solidFill>
            </a:endParaRPr>
          </a:p>
        </p:txBody>
      </p:sp>
      <p:graphicFrame>
        <p:nvGraphicFramePr>
          <p:cNvPr id="7" name="内容占位符 4"/>
          <p:cNvGraphicFramePr/>
          <p:nvPr>
            <p:extLst>
              <p:ext uri="{D42A27DB-BD31-4B8C-83A1-F6EECF244321}">
                <p14:modId xmlns:p14="http://schemas.microsoft.com/office/powerpoint/2010/main" val="3941697328"/>
              </p:ext>
            </p:extLst>
          </p:nvPr>
        </p:nvGraphicFramePr>
        <p:xfrm>
          <a:off x="304912" y="3201985"/>
          <a:ext cx="8648700" cy="34274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6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07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时间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内容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目标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98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课题选题、调研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确认选题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98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搜集资料，确定方案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完成开题报告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购买摄像头，摇杆装置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装备需要的材料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设计方案制定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完成设计总框图，完成电路图的设计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摄像头部分代码编写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完成摄像头启用视频流的调用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图像处理部分软件编写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对画面进行图像处理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调试、撰写答辩报告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调试完成，报告完成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周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验收、答辩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验收通过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191222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12513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开发平台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FECB3-FBD2-4A44-A626-395157F4E32F}"/>
              </a:ext>
            </a:extLst>
          </p:cNvPr>
          <p:cNvSpPr/>
          <p:nvPr/>
        </p:nvSpPr>
        <p:spPr>
          <a:xfrm>
            <a:off x="350582" y="1524050"/>
            <a:ext cx="8267700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软件平台：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spcBef>
                <a:spcPct val="20000"/>
              </a:spcBef>
            </a:pPr>
            <a:endParaRPr lang="en-US" altLang="zh-CN" sz="2400" dirty="0"/>
          </a:p>
          <a:p>
            <a:pPr latinLnBrk="1">
              <a:spcBef>
                <a:spcPct val="20000"/>
              </a:spcBef>
            </a:pPr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rgbClr val="333333"/>
                </a:solidFill>
                <a:ea typeface="宋体" panose="02010600030101010101" pitchFamily="2" charset="-122"/>
              </a:rPr>
              <a:t>基于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OpenCV</a:t>
            </a:r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硬件平台：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FPGA</a:t>
            </a:r>
          </a:p>
          <a:p>
            <a:pPr latinLnBrk="1"/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摇杆装置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OV7670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4CBD27-FAD3-4137-B038-BA47F7B05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2" y="2503090"/>
            <a:ext cx="1851820" cy="1851820"/>
          </a:xfrm>
          <a:prstGeom prst="rect">
            <a:avLst/>
          </a:prstGeom>
        </p:spPr>
      </p:pic>
      <p:pic>
        <p:nvPicPr>
          <p:cNvPr id="1026" name="图片 23" descr="参考图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22" y="4749132"/>
            <a:ext cx="3208104" cy="205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42" y="1676446"/>
            <a:ext cx="1412737" cy="14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7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分工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FECB3-FBD2-4A44-A626-395157F4E32F}"/>
              </a:ext>
            </a:extLst>
          </p:cNvPr>
          <p:cNvSpPr/>
          <p:nvPr/>
        </p:nvSpPr>
        <p:spPr>
          <a:xfrm>
            <a:off x="571550" y="1676446"/>
            <a:ext cx="765795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/>
            <a:r>
              <a:rPr lang="zh-CN" altLang="en-US" sz="2400" dirty="0">
                <a:solidFill>
                  <a:srgbClr val="333333"/>
                </a:solidFill>
                <a:ea typeface="宋体" panose="02010600030101010101" pitchFamily="2" charset="-122"/>
              </a:rPr>
              <a:t>陆   瑶：</a:t>
            </a:r>
            <a:endParaRPr lang="en-US" altLang="zh-CN" sz="24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just" eaLnBrk="1" fontAlgn="auto" hangingPunct="1"/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</a:t>
            </a:r>
            <a:r>
              <a:rPr lang="zh-CN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设计方案制定</a:t>
            </a:r>
            <a:r>
              <a:rPr lang="zh-CN" altLang="en-US" sz="2400" dirty="0">
                <a:solidFill>
                  <a:srgbClr val="333333"/>
                </a:solidFill>
                <a:ea typeface="宋体" panose="02010600030101010101" pitchFamily="2" charset="-122"/>
              </a:rPr>
              <a:t>；双目摄像头的标定；图像处理部分软件编写，得到高质量的深景图</a:t>
            </a:r>
            <a:endParaRPr lang="en-US" altLang="zh-CN" sz="24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just" latinLnBrk="1"/>
            <a:endParaRPr lang="en-US" altLang="zh-CN" sz="24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just" latinLnBrk="1"/>
            <a:r>
              <a:rPr lang="zh-CN" altLang="en-US" sz="2400" dirty="0">
                <a:solidFill>
                  <a:srgbClr val="333333"/>
                </a:solidFill>
                <a:ea typeface="宋体" panose="02010600030101010101" pitchFamily="2" charset="-122"/>
              </a:rPr>
              <a:t>魏秋萌：</a:t>
            </a:r>
            <a:endParaRPr lang="en-US" altLang="zh-CN" sz="24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just" latinLnBrk="1"/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宋体" panose="02010600030101010101" pitchFamily="2" charset="-122"/>
              </a:rPr>
              <a:t>编写摄像头驱动等外设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333333"/>
                </a:solidFill>
                <a:ea typeface="宋体" panose="02010600030101010101" pitchFamily="2" charset="-122"/>
              </a:rPr>
              <a:t>，搭建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FPGA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部分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Overlay</a:t>
            </a:r>
          </a:p>
          <a:p>
            <a:pPr algn="just" latinLnBrk="1"/>
            <a:endParaRPr lang="en-US" altLang="zh-CN" sz="24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just" latinLnBrk="1"/>
            <a:r>
              <a:rPr lang="zh-CN" altLang="en-US" sz="2400" dirty="0">
                <a:solidFill>
                  <a:srgbClr val="333333"/>
                </a:solidFill>
                <a:ea typeface="宋体" panose="02010600030101010101" pitchFamily="2" charset="-122"/>
              </a:rPr>
              <a:t>周梦圆：</a:t>
            </a:r>
            <a:endParaRPr lang="en-US" altLang="zh-CN" sz="24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just" latinLnBrk="1"/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宋体" panose="02010600030101010101" pitchFamily="2" charset="-122"/>
              </a:rPr>
              <a:t>实现摇杆的移动控制：以“十字”形作为光标，利用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RGB</a:t>
            </a:r>
            <a:r>
              <a:rPr lang="zh-CN" altLang="en-US" sz="2400" dirty="0">
                <a:solidFill>
                  <a:srgbClr val="333333"/>
                </a:solidFill>
                <a:ea typeface="宋体" panose="02010600030101010101" pitchFamily="2" charset="-122"/>
              </a:rPr>
              <a:t>调整实现颜色的变化</a:t>
            </a:r>
            <a:endParaRPr lang="en-US" altLang="zh-CN" sz="24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just" latinLnBrk="1"/>
            <a:endParaRPr lang="en-US" altLang="zh-CN" sz="24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just" latinLnBrk="1"/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algn="just" latinLnBrk="1"/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主要困难与解决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A09B4FA-468F-4131-A6F9-EAB614A2A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43753"/>
              </p:ext>
            </p:extLst>
          </p:nvPr>
        </p:nvGraphicFramePr>
        <p:xfrm>
          <a:off x="1028793" y="1214436"/>
          <a:ext cx="7086414" cy="564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83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713</Words>
  <Application>Microsoft Office PowerPoint</Application>
  <PresentationFormat>全屏显示(4:3)</PresentationFormat>
  <Paragraphs>150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MS PMincho</vt:lpstr>
      <vt:lpstr>宋体</vt:lpstr>
      <vt:lpstr>微软雅黑</vt:lpstr>
      <vt:lpstr>Arial</vt:lpstr>
      <vt:lpstr>Calibri</vt:lpstr>
      <vt:lpstr>Wingdings</vt:lpstr>
      <vt:lpstr>默认设计模板</vt:lpstr>
      <vt:lpstr>模板从 www.mysoeasy.com 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邓金易</dc:creator>
  <cp:lastModifiedBy>魏 秋萌</cp:lastModifiedBy>
  <cp:revision>341</cp:revision>
  <dcterms:modified xsi:type="dcterms:W3CDTF">2019-11-07T01:01:15Z</dcterms:modified>
</cp:coreProperties>
</file>